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8" r:id="rId3"/>
    <p:sldId id="265" r:id="rId4"/>
    <p:sldId id="277" r:id="rId5"/>
    <p:sldId id="275" r:id="rId6"/>
    <p:sldId id="276" r:id="rId7"/>
    <p:sldId id="266" r:id="rId8"/>
    <p:sldId id="260" r:id="rId9"/>
    <p:sldId id="269" r:id="rId10"/>
    <p:sldId id="270" r:id="rId11"/>
    <p:sldId id="258" r:id="rId12"/>
    <p:sldId id="257" r:id="rId13"/>
    <p:sldId id="272" r:id="rId14"/>
    <p:sldId id="256" r:id="rId15"/>
    <p:sldId id="263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93DB-2063-417F-B752-5DB0027B7E76}" type="datetimeFigureOut">
              <a:rPr lang="zh-CN" altLang="en-US" smtClean="0"/>
              <a:pPr/>
              <a:t>2018-03-21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4213-35AE-41D4-B705-6E2AC08F1C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93DB-2063-417F-B752-5DB0027B7E76}" type="datetimeFigureOut">
              <a:rPr lang="zh-CN" altLang="en-US" smtClean="0"/>
              <a:pPr/>
              <a:t>2018-03-21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4213-35AE-41D4-B705-6E2AC08F1C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93DB-2063-417F-B752-5DB0027B7E76}" type="datetimeFigureOut">
              <a:rPr lang="zh-CN" altLang="en-US" smtClean="0"/>
              <a:pPr/>
              <a:t>2018-03-21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4213-35AE-41D4-B705-6E2AC08F1C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93DB-2063-417F-B752-5DB0027B7E76}" type="datetimeFigureOut">
              <a:rPr lang="zh-CN" altLang="en-US" smtClean="0"/>
              <a:pPr/>
              <a:t>2018-03-21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4213-35AE-41D4-B705-6E2AC08F1C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93DB-2063-417F-B752-5DB0027B7E76}" type="datetimeFigureOut">
              <a:rPr lang="zh-CN" altLang="en-US" smtClean="0"/>
              <a:pPr/>
              <a:t>2018-03-21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4213-35AE-41D4-B705-6E2AC08F1C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93DB-2063-417F-B752-5DB0027B7E76}" type="datetimeFigureOut">
              <a:rPr lang="zh-CN" altLang="en-US" smtClean="0"/>
              <a:pPr/>
              <a:t>2018-03-21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4213-35AE-41D4-B705-6E2AC08F1C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93DB-2063-417F-B752-5DB0027B7E76}" type="datetimeFigureOut">
              <a:rPr lang="zh-CN" altLang="en-US" smtClean="0"/>
              <a:pPr/>
              <a:t>2018-03-21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4213-35AE-41D4-B705-6E2AC08F1C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93DB-2063-417F-B752-5DB0027B7E76}" type="datetimeFigureOut">
              <a:rPr lang="zh-CN" altLang="en-US" smtClean="0"/>
              <a:pPr/>
              <a:t>2018-03-21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4213-35AE-41D4-B705-6E2AC08F1C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93DB-2063-417F-B752-5DB0027B7E76}" type="datetimeFigureOut">
              <a:rPr lang="zh-CN" altLang="en-US" smtClean="0"/>
              <a:pPr/>
              <a:t>2018-03-21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4213-35AE-41D4-B705-6E2AC08F1C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93DB-2063-417F-B752-5DB0027B7E76}" type="datetimeFigureOut">
              <a:rPr lang="zh-CN" altLang="en-US" smtClean="0"/>
              <a:pPr/>
              <a:t>2018-03-21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4213-35AE-41D4-B705-6E2AC08F1C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93DB-2063-417F-B752-5DB0027B7E76}" type="datetimeFigureOut">
              <a:rPr lang="zh-CN" altLang="en-US" smtClean="0"/>
              <a:pPr/>
              <a:t>2018-03-21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4213-35AE-41D4-B705-6E2AC08F1C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93DB-2063-417F-B752-5DB0027B7E76}" type="datetimeFigureOut">
              <a:rPr lang="zh-CN" altLang="en-US" smtClean="0"/>
              <a:pPr/>
              <a:t>2018-03-21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A4213-35AE-41D4-B705-6E2AC08F1C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photo.blog.sina.com.cn/showpic.html#blogid=5a18c50f0102x6so&amp;url=http://album.sina.com.cn/pic/001Eip7Fzy7bMNI4eyq8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hoto.blog.sina.com.cn/showpic.html#blogid=5a18c50f0102x6so&amp;url=http://album.sina.com.cn/pic/001Eip7Fzy7bMNI4eyq8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86ps.com/uploadfiles/jpg/2011-11/2011111414034341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60" y="1312892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solidFill>
                  <a:srgbClr val="FF0066"/>
                </a:solidFill>
              </a:rPr>
              <a:t>精雕细琢    收获成功</a:t>
            </a:r>
            <a:endParaRPr lang="zh-CN" altLang="en-US" sz="6600" b="1" dirty="0">
              <a:solidFill>
                <a:srgbClr val="FF0066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395536" y="2924944"/>
            <a:ext cx="8424936" cy="504056"/>
          </a:xfrm>
        </p:spPr>
        <p:txBody>
          <a:bodyPr vert="horz" wrap="square" lIns="90170" tIns="46990" rIns="90170" bIns="46990" numCol="1" anchor="t" anchorCtr="0" compatLnSpc="1">
            <a:noAutofit/>
          </a:bodyPr>
          <a:lstStyle/>
          <a:p>
            <a:pPr algn="l">
              <a:lnSpc>
                <a:spcPct val="90000"/>
              </a:lnSpc>
            </a:pPr>
            <a:r>
              <a:rPr lang="zh-CN" altLang="en-US" b="1" dirty="0" smtClean="0">
                <a:solidFill>
                  <a:srgbClr val="CC0000"/>
                </a:solidFill>
                <a:latin typeface="+mn-lt"/>
                <a:ea typeface="GulimChe" panose="020B0609000101010101" charset="-127"/>
              </a:rPr>
              <a:t>浅析1</a:t>
            </a:r>
            <a:r>
              <a:rPr lang="en-US" altLang="zh-CN" b="1" dirty="0" smtClean="0">
                <a:solidFill>
                  <a:srgbClr val="CC0000"/>
                </a:solidFill>
                <a:latin typeface="+mn-lt"/>
                <a:ea typeface="GulimChe" panose="020B0609000101010101" charset="-127"/>
              </a:rPr>
              <a:t>7</a:t>
            </a:r>
            <a:r>
              <a:rPr lang="zh-CN" altLang="en-US" b="1" dirty="0" smtClean="0">
                <a:solidFill>
                  <a:srgbClr val="CC0000"/>
                </a:solidFill>
                <a:latin typeface="+mn-lt"/>
                <a:ea typeface="GulimChe" panose="020B0609000101010101" charset="-127"/>
              </a:rPr>
              <a:t>高考文综地理    理清1</a:t>
            </a:r>
            <a:r>
              <a:rPr lang="en-US" altLang="zh-CN" b="1" dirty="0" smtClean="0">
                <a:solidFill>
                  <a:srgbClr val="CC0000"/>
                </a:solidFill>
                <a:latin typeface="+mn-lt"/>
                <a:ea typeface="GulimChe" panose="020B0609000101010101" charset="-127"/>
              </a:rPr>
              <a:t>8</a:t>
            </a:r>
            <a:r>
              <a:rPr lang="zh-CN" altLang="en-US" b="1" dirty="0" smtClean="0">
                <a:solidFill>
                  <a:srgbClr val="CC0000"/>
                </a:solidFill>
                <a:latin typeface="+mn-lt"/>
                <a:ea typeface="GulimChe" panose="020B0609000101010101" charset="-127"/>
              </a:rPr>
              <a:t>高考复习策略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016" y="450912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</a:rPr>
              <a:t>高一地理组        龙成友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微信图片_201803090839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882" t="44870" r="29118" b="48029"/>
          <a:stretch>
            <a:fillRect/>
          </a:stretch>
        </p:blipFill>
        <p:spPr>
          <a:xfrm>
            <a:off x="467544" y="1844824"/>
            <a:ext cx="8208912" cy="3528392"/>
          </a:xfrm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、思维不清，表达重复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zh-CN" altLang="en-US" sz="2000" b="1" dirty="0" smtClean="0"/>
              <a:t>          从考生答题来看，不能从问题入手进行分析，问题还没来得及弄明白就动笔答题，一个意思，来回表达，如下图所示，重复现象明显，而高考阅题是按要点给分。</a:t>
            </a:r>
            <a:endParaRPr lang="zh-CN" altLang="en-US" sz="2000" b="1" dirty="0"/>
          </a:p>
        </p:txBody>
      </p:sp>
      <p:sp>
        <p:nvSpPr>
          <p:cNvPr id="5" name="矩形 4"/>
          <p:cNvSpPr/>
          <p:nvPr/>
        </p:nvSpPr>
        <p:spPr>
          <a:xfrm>
            <a:off x="251520" y="5517232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答案（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）剑麻纤维生产：我国热带地区面积小，用于种植剑麻的土地较少，产量低；我国热带地区纬度较高，气候季节差异大，种植的剑麻质量较差。</a:t>
            </a:r>
          </a:p>
          <a:p>
            <a:r>
              <a:rPr lang="zh-CN" altLang="en-US" sz="2000" b="1" dirty="0" smtClean="0">
                <a:solidFill>
                  <a:srgbClr val="FF0000"/>
                </a:solidFill>
              </a:rPr>
              <a:t>剑麻纤维需求：我国船舶、汽车制造等规模大，对剑麻纤维需求量大。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339752" y="2348880"/>
            <a:ext cx="5760640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619672" y="3933056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499992" y="3429000"/>
            <a:ext cx="216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051720" y="4365104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788024" y="2852936"/>
            <a:ext cx="1368152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724128" y="4869160"/>
            <a:ext cx="1368152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微信图片_20180309083945.jpg"/>
          <p:cNvPicPr>
            <a:picLocks noChangeAspect="1"/>
          </p:cNvPicPr>
          <p:nvPr/>
        </p:nvPicPr>
        <p:blipFill>
          <a:blip r:embed="rId2" cstate="print"/>
          <a:srcRect l="20512" t="55504" r="22655" b="37963"/>
          <a:stretch>
            <a:fillRect/>
          </a:stretch>
        </p:blipFill>
        <p:spPr>
          <a:xfrm>
            <a:off x="323528" y="2564904"/>
            <a:ext cx="8352928" cy="3024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、对问题指导语理解偏差，多答无益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zh-CN" altLang="en-US" sz="2000" b="1" dirty="0" smtClean="0"/>
              <a:t>         地理问题都有明确的指导语，如指出，说明，简述，比较，判断，分析等，不同的指导语，要求考生答出的内容不同</a:t>
            </a:r>
            <a:r>
              <a:rPr lang="en-US" altLang="zh-CN" sz="2000" b="1" dirty="0" smtClean="0"/>
              <a:t>.</a:t>
            </a:r>
            <a:r>
              <a:rPr lang="zh-CN" altLang="en-US" sz="2000" b="1" dirty="0" smtClean="0"/>
              <a:t>如：</a:t>
            </a:r>
            <a:endParaRPr lang="zh-CN" altLang="en-US" sz="2000" b="1" dirty="0"/>
          </a:p>
        </p:txBody>
      </p:sp>
      <p:sp>
        <p:nvSpPr>
          <p:cNvPr id="6" name="矩形 5"/>
          <p:cNvSpPr/>
          <p:nvPr/>
        </p:nvSpPr>
        <p:spPr>
          <a:xfrm>
            <a:off x="467544" y="206084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（</a:t>
            </a:r>
            <a:r>
              <a:rPr lang="en-US" altLang="zh-CN" b="1" dirty="0" smtClean="0">
                <a:solidFill>
                  <a:srgbClr val="FF0000"/>
                </a:solidFill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</a:rPr>
              <a:t>）离沿海（首都、港口）较近，临铁路（便于剑麻纤维运输），临河流。</a:t>
            </a:r>
          </a:p>
        </p:txBody>
      </p:sp>
      <p:sp>
        <p:nvSpPr>
          <p:cNvPr id="7" name="矩形 6"/>
          <p:cNvSpPr/>
          <p:nvPr/>
        </p:nvSpPr>
        <p:spPr>
          <a:xfrm>
            <a:off x="251520" y="134076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宋体" pitchFamily="2" charset="-122"/>
              </a:rPr>
              <a:t>（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  <a:cs typeface="宋体" pitchFamily="2" charset="-122"/>
              </a:rPr>
              <a:t>2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宋体" pitchFamily="2" charset="-122"/>
              </a:rPr>
              <a:t>）</a:t>
            </a:r>
            <a:r>
              <a:rPr lang="zh-CN" altLang="zh-CN" b="1" dirty="0" smtClean="0">
                <a:latin typeface="宋体" pitchFamily="2" charset="-122"/>
                <a:ea typeface="宋体" pitchFamily="2" charset="-122"/>
                <a:cs typeface="宋体" pitchFamily="2" charset="-122"/>
              </a:rPr>
              <a:t>据图指出与其他地区相比，中国公司在基洛萨附近兴建剑麻农场的有利条件。（</a:t>
            </a:r>
            <a:r>
              <a:rPr lang="zh-CN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zh-CN" b="1" dirty="0" smtClean="0">
                <a:latin typeface="宋体" pitchFamily="2" charset="-122"/>
                <a:ea typeface="宋体" pitchFamily="2" charset="-122"/>
                <a:cs typeface="宋体" pitchFamily="2" charset="-122"/>
              </a:rPr>
              <a:t>分）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51520" y="6021288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要求据图指出，就无需对有利条件进行分析，这位考生答卷就多此一举了。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635896" y="3501008"/>
            <a:ext cx="47525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788024" y="4581128"/>
            <a:ext cx="36724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076056" y="4077072"/>
            <a:ext cx="33843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899592" y="5013176"/>
            <a:ext cx="7632848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0648"/>
            <a:ext cx="82809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、不能准确理解命题者意图，答题南辕北辙</a:t>
            </a:r>
            <a:endParaRPr lang="en-US" altLang="zh-CN" dirty="0" smtClean="0"/>
          </a:p>
          <a:p>
            <a:r>
              <a:rPr lang="zh-CN" altLang="en-US" dirty="0" smtClean="0"/>
              <a:t>        </a:t>
            </a:r>
            <a:r>
              <a:rPr lang="zh-CN" altLang="en-US" sz="2000" b="1" dirty="0" smtClean="0"/>
              <a:t>答案能否对正思路，主要是审题，偏离了方向，再努力也是徒劳，宁可在审题上多用两分钟，也不能没明白考啥，就动笔，想一点</a:t>
            </a:r>
            <a:r>
              <a:rPr lang="en-US" altLang="zh-CN" sz="2000" b="1" dirty="0" smtClean="0"/>
              <a:t>,</a:t>
            </a:r>
            <a:r>
              <a:rPr lang="zh-CN" altLang="en-US" sz="2000" b="1" dirty="0" smtClean="0"/>
              <a:t>写一点，这样不仅会限制思路，还会出现答题方向出错。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        </a:t>
            </a:r>
            <a:r>
              <a:rPr lang="zh-CN" altLang="en-US" sz="2000" b="1" dirty="0" smtClean="0"/>
              <a:t>如：还是第</a:t>
            </a:r>
            <a:r>
              <a:rPr lang="en-US" altLang="zh-CN" sz="2000" b="1" dirty="0" smtClean="0"/>
              <a:t>(2)</a:t>
            </a:r>
            <a:r>
              <a:rPr lang="zh-CN" altLang="en-US" sz="2000" b="1" dirty="0" smtClean="0"/>
              <a:t>题，据图指出与其他地区相比，中国公司在基洛萨附近</a:t>
            </a:r>
            <a:r>
              <a:rPr lang="zh-CN" altLang="zh-CN" sz="2000" b="1" dirty="0" smtClean="0">
                <a:solidFill>
                  <a:srgbClr val="323E32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兴建剑麻农场</a:t>
            </a:r>
            <a:r>
              <a:rPr lang="zh-CN" altLang="en-US" sz="2000" b="1" dirty="0" smtClean="0"/>
              <a:t>的有利条件，</a:t>
            </a:r>
            <a:endParaRPr lang="zh-CN" altLang="en-US" sz="2000" b="1" dirty="0"/>
          </a:p>
        </p:txBody>
      </p:sp>
      <p:pic>
        <p:nvPicPr>
          <p:cNvPr id="4" name="内容占位符 3" descr="微信图片_20180309083945.jpg"/>
          <p:cNvPicPr>
            <a:picLocks noChangeAspect="1"/>
          </p:cNvPicPr>
          <p:nvPr/>
        </p:nvPicPr>
        <p:blipFill>
          <a:blip r:embed="rId2" cstate="print"/>
          <a:srcRect l="23729" t="65962" r="24264" b="28778"/>
          <a:stretch>
            <a:fillRect/>
          </a:stretch>
        </p:blipFill>
        <p:spPr>
          <a:xfrm>
            <a:off x="755576" y="2348880"/>
            <a:ext cx="7704856" cy="280831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9552" y="558924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这位考生，就没有理解命题者的意图，答的是中国所具有的优势。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948264" y="3140968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1043608" y="3645024"/>
            <a:ext cx="7128792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1043608" y="4221088"/>
            <a:ext cx="7128792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7308304" y="1484784"/>
            <a:ext cx="100811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0648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5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、答得老多，却找不到关键词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zh-CN" altLang="en-US" sz="2000" b="1" dirty="0" smtClean="0"/>
              <a:t>         传统答题观念是多答点，没准哪个点就碰上了，其实，答得越多，越说明你不自信，说明知识储备太少，学科术语积累少，不能信手拈来。比如第</a:t>
            </a:r>
            <a:r>
              <a:rPr lang="en-US" altLang="zh-CN" sz="2000" b="1" dirty="0" smtClean="0"/>
              <a:t>(3) </a:t>
            </a:r>
            <a:r>
              <a:rPr lang="zh-CN" altLang="en-US" sz="2000" b="1" dirty="0" smtClean="0"/>
              <a:t>题 。</a:t>
            </a:r>
            <a:endParaRPr lang="en-US" altLang="zh-CN" sz="2000" b="1" dirty="0" smtClean="0"/>
          </a:p>
        </p:txBody>
      </p:sp>
      <p:pic>
        <p:nvPicPr>
          <p:cNvPr id="5" name="内容占位符 3" descr="微信图片_20180309083945.jpg"/>
          <p:cNvPicPr>
            <a:picLocks noChangeAspect="1"/>
          </p:cNvPicPr>
          <p:nvPr/>
        </p:nvPicPr>
        <p:blipFill>
          <a:blip r:embed="rId2" cstate="print"/>
          <a:srcRect l="27441" t="74411" r="30881" b="19880"/>
          <a:stretch>
            <a:fillRect/>
          </a:stretch>
        </p:blipFill>
        <p:spPr>
          <a:xfrm>
            <a:off x="2051720" y="2996952"/>
            <a:ext cx="6048672" cy="28803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11560" y="2132856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答案：（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3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）在热带气候条件下，收割的剑麻极易腐烂、变质，影响纤维质量。</a:t>
            </a:r>
          </a:p>
        </p:txBody>
      </p:sp>
      <p:sp>
        <p:nvSpPr>
          <p:cNvPr id="8" name="矩形 7"/>
          <p:cNvSpPr/>
          <p:nvPr/>
        </p:nvSpPr>
        <p:spPr>
          <a:xfrm>
            <a:off x="323528" y="5981218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这个考生，答了四个要点，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“腐烂变质” ，</a:t>
            </a:r>
            <a:r>
              <a:rPr lang="zh-CN" altLang="en-US" sz="2000" b="1" dirty="0" smtClean="0"/>
              <a:t>这个关键词，就是答不出来。</a:t>
            </a:r>
            <a:endParaRPr lang="zh-CN" altLang="en-US" sz="2000" b="1" dirty="0"/>
          </a:p>
        </p:txBody>
      </p:sp>
      <p:sp>
        <p:nvSpPr>
          <p:cNvPr id="9" name="矩形 8"/>
          <p:cNvSpPr/>
          <p:nvPr/>
        </p:nvSpPr>
        <p:spPr>
          <a:xfrm>
            <a:off x="611560" y="1628800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chemeClr val="accent5">
                    <a:lumMod val="50000"/>
                  </a:schemeClr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问题：</a:t>
            </a:r>
            <a:r>
              <a:rPr lang="zh-CN" altLang="zh-CN" sz="2000" b="1" dirty="0" smtClean="0">
                <a:solidFill>
                  <a:schemeClr val="accent5">
                    <a:lumMod val="50000"/>
                  </a:schemeClr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（3）说明剑麻收割后需要及时加工的原因。（</a:t>
            </a:r>
            <a:r>
              <a:rPr lang="zh-CN" altLang="zh-CN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zh-CN" sz="2000" b="1" dirty="0" smtClean="0">
                <a:solidFill>
                  <a:schemeClr val="accent5">
                    <a:lumMod val="50000"/>
                  </a:schemeClr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分）</a:t>
            </a:r>
            <a:endParaRPr lang="zh-CN" altLang="zh-CN" sz="20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8640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         </a:t>
            </a:r>
            <a:r>
              <a:rPr lang="zh-CN" altLang="en-US" sz="2000" b="1" dirty="0" smtClean="0"/>
              <a:t>上面出现的问题，在平时模拟，月考中也会经常出现，但并未引起同学们的重视；高考要求我们在规定的时间内作答题目，我们就不能拖泥带水，答题应该点到为止，言简意赅，具体到位。</a:t>
            </a:r>
            <a:endParaRPr lang="zh-CN" alt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908115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+mn-ea"/>
              </a:rPr>
              <a:t>    高考是一场既定时间范围内的知识与能力测试，合理安排时间与规范答题同等重要。</a:t>
            </a:r>
            <a:endParaRPr lang="en-US" altLang="zh-CN" sz="2000" b="1" dirty="0" smtClean="0">
              <a:latin typeface="+mn-ea"/>
            </a:endParaRPr>
          </a:p>
          <a:p>
            <a:r>
              <a:rPr lang="en-US" altLang="zh-CN" sz="2000" b="1" dirty="0" smtClean="0">
                <a:latin typeface="+mn-ea"/>
              </a:rPr>
              <a:t>    1</a:t>
            </a:r>
            <a:r>
              <a:rPr lang="zh-CN" altLang="en-US" sz="2000" b="1" dirty="0" smtClean="0">
                <a:latin typeface="+mn-ea"/>
              </a:rPr>
              <a:t>、在学习过程中，要留有时间读教材，将知识理解透彻，同时要对重要的关键词进行圈画，重要的概念要加以区分，不断积累语言表达的素材，长句变短句，短句变关键词。</a:t>
            </a:r>
            <a:endParaRPr lang="en-US" altLang="zh-CN" sz="2000" b="1" dirty="0" smtClean="0">
              <a:latin typeface="+mn-ea"/>
            </a:endParaRPr>
          </a:p>
          <a:p>
            <a:r>
              <a:rPr lang="en-US" altLang="zh-CN" sz="2000" b="1" dirty="0" smtClean="0">
                <a:latin typeface="+mn-ea"/>
              </a:rPr>
              <a:t>    2</a:t>
            </a:r>
            <a:r>
              <a:rPr lang="zh-CN" altLang="en-US" sz="2000" b="1" dirty="0" smtClean="0">
                <a:latin typeface="+mn-ea"/>
              </a:rPr>
              <a:t>、在习题训练中，强化时间观念，培养自己的审题能力，多停留十秒钟在问题上，不要上来就写，想一点写一点，一定要先确定整道题的答题思路，然后再逐一表达，在回答问题时，要精简语言，尽量使用短句，关键词表达要到位，要有结论，具体问题要具体表达。</a:t>
            </a:r>
            <a:endParaRPr lang="en-US" altLang="zh-CN" sz="2000" b="1" dirty="0" smtClean="0">
              <a:latin typeface="+mn-ea"/>
            </a:endParaRPr>
          </a:p>
          <a:p>
            <a:r>
              <a:rPr lang="en-US" altLang="zh-CN" sz="2000" b="1" dirty="0" smtClean="0">
                <a:latin typeface="+mn-ea"/>
              </a:rPr>
              <a:t>    3</a:t>
            </a:r>
            <a:r>
              <a:rPr lang="zh-CN" altLang="en-US" sz="2000" b="1" dirty="0" smtClean="0">
                <a:latin typeface="+mn-ea"/>
              </a:rPr>
              <a:t>、在试卷讲评后，一定要建立反思的习惯，我们可以不动笔，但一定要多想，将自己优势保留下来，敢于承认自己存在的问题，在不断总结中提高自己的答题水平。</a:t>
            </a:r>
            <a:endParaRPr lang="en-US" altLang="zh-CN" sz="2000" b="1" dirty="0" smtClean="0">
              <a:latin typeface="+mn-ea"/>
            </a:endParaRPr>
          </a:p>
          <a:p>
            <a:r>
              <a:rPr lang="en-US" altLang="zh-CN" sz="2000" b="1" dirty="0" smtClean="0">
                <a:latin typeface="+mn-ea"/>
              </a:rPr>
              <a:t>    4</a:t>
            </a:r>
            <a:r>
              <a:rPr lang="zh-CN" altLang="en-US" sz="2000" b="1" dirty="0" smtClean="0">
                <a:latin typeface="+mn-ea"/>
              </a:rPr>
              <a:t>、保持一颗求知的心，对地理学习充满热情，要多和老师交流自己的想法，循序渐进，也要多和同学们多联系，及时解决学习中的问题。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71600" y="1268760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（二）学习策略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avel.cnr.cn/list/20140810/W020140810540152464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853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27784" y="4293096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rgbClr val="FF0000"/>
                </a:solidFill>
              </a:rPr>
              <a:t>谢谢大家！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11560" y="764704"/>
            <a:ext cx="7632848" cy="2736670"/>
          </a:xfrm>
        </p:spPr>
        <p:txBody>
          <a:bodyPr vert="horz" wrap="square" lIns="90170" tIns="46990" rIns="90170" bIns="46990" numCol="1" anchor="ctr" anchorCtr="0" compatLnSpc="1">
            <a:noAutofit/>
          </a:bodyPr>
          <a:lstStyle/>
          <a:p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祝</a:t>
            </a:r>
            <a:r>
              <a:rPr lang="en-US" altLang="zh-CN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2018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年高考取得更加辉煌的成绩！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99592" y="908720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latin typeface="+mj-ea"/>
                <a:ea typeface="+mj-ea"/>
              </a:rPr>
              <a:t>一</a:t>
            </a:r>
            <a:r>
              <a:rPr lang="zh-CN" altLang="zh-CN" sz="3600" b="1" dirty="0" smtClean="0">
                <a:latin typeface="+mj-ea"/>
                <a:ea typeface="+mj-ea"/>
              </a:rPr>
              <a:t> 、</a:t>
            </a:r>
            <a:r>
              <a:rPr lang="en-US" altLang="zh-CN" sz="3600" b="1" dirty="0" smtClean="0">
                <a:latin typeface="+mj-ea"/>
                <a:ea typeface="+mj-ea"/>
              </a:rPr>
              <a:t>2018</a:t>
            </a:r>
            <a:r>
              <a:rPr lang="zh-CN" altLang="zh-CN" sz="3600" b="1" dirty="0" smtClean="0">
                <a:latin typeface="+mj-ea"/>
                <a:ea typeface="+mj-ea"/>
              </a:rPr>
              <a:t>年全国卷高考</a:t>
            </a:r>
            <a:r>
              <a:rPr lang="zh-CN" altLang="en-US" sz="3600" b="1" dirty="0" smtClean="0">
                <a:latin typeface="+mj-ea"/>
                <a:ea typeface="+mj-ea"/>
              </a:rPr>
              <a:t>地理</a:t>
            </a:r>
            <a:r>
              <a:rPr lang="zh-CN" altLang="zh-CN" sz="3600" b="1" dirty="0" smtClean="0">
                <a:latin typeface="+mj-ea"/>
                <a:ea typeface="+mj-ea"/>
              </a:rPr>
              <a:t>大纲的解读及复习建议</a:t>
            </a:r>
          </a:p>
        </p:txBody>
      </p:sp>
      <p:sp>
        <p:nvSpPr>
          <p:cNvPr id="6" name="矩形 5"/>
          <p:cNvSpPr/>
          <p:nvPr/>
        </p:nvSpPr>
        <p:spPr>
          <a:xfrm>
            <a:off x="971600" y="3501008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latin typeface="+mj-ea"/>
                <a:ea typeface="+mj-ea"/>
              </a:rPr>
              <a:t>二</a:t>
            </a:r>
            <a:r>
              <a:rPr lang="zh-CN" altLang="zh-CN" sz="3600" b="1" dirty="0" smtClean="0">
                <a:latin typeface="+mj-ea"/>
                <a:ea typeface="+mj-ea"/>
              </a:rPr>
              <a:t> 、</a:t>
            </a:r>
            <a:r>
              <a:rPr lang="zh-CN" altLang="en-US" sz="3600" b="1" dirty="0" smtClean="0">
                <a:latin typeface="+mj-ea"/>
                <a:ea typeface="+mj-ea"/>
              </a:rPr>
              <a:t>谈谈怎样在高考常规问题考查</a:t>
            </a:r>
            <a:r>
              <a:rPr lang="zh-CN" altLang="en-US" sz="3600" b="1" dirty="0" smtClean="0">
                <a:latin typeface="+mj-ea"/>
                <a:ea typeface="+mj-ea"/>
              </a:rPr>
              <a:t>上多</a:t>
            </a:r>
            <a:r>
              <a:rPr lang="zh-CN" altLang="en-US" sz="3600" b="1" dirty="0" smtClean="0">
                <a:latin typeface="+mj-ea"/>
                <a:ea typeface="+mj-ea"/>
              </a:rPr>
              <a:t>得分</a:t>
            </a:r>
            <a:endParaRPr lang="zh-CN" altLang="zh-CN" sz="3600" b="1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163935"/>
            <a:ext cx="806489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95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  2018</a:t>
            </a: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年</a:t>
            </a:r>
            <a:r>
              <a:rPr kumimoji="0" lang="zh-CN" altLang="zh-CN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《</a:t>
            </a:r>
            <a:r>
              <a:rPr kumimoji="0" lang="zh-CN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考试大纲</a:t>
            </a:r>
            <a:r>
              <a:rPr kumimoji="0" lang="zh-CN" altLang="zh-CN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》</a:t>
            </a:r>
            <a:r>
              <a:rPr kumimoji="0" lang="zh-CN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与</a:t>
            </a: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2017</a:t>
            </a: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年相比，地理学科</a:t>
            </a: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2018</a:t>
            </a: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年的考试大纲说明从能力要求、考试范围、试卷结构等方面来看均无任何变化。</a:t>
            </a:r>
            <a:endParaRPr kumimoji="0" lang="en-US" altLang="zh-CN" sz="2200" b="1" i="0" u="none" strike="noStrike" cap="none" normalizeH="0" baseline="0" dirty="0" smtClean="0">
              <a:ln>
                <a:noFill/>
              </a:ln>
              <a:effectLst/>
              <a:latin typeface="+mn-ea"/>
              <a:cs typeface="宋体" pitchFamily="2" charset="-122"/>
            </a:endParaRPr>
          </a:p>
          <a:p>
            <a:pPr marL="0" marR="0" lvl="0" indent="295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  预计</a:t>
            </a: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2018 </a:t>
            </a: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年高考地理试题难度、知识点布局、命题特点等会延续往年的风格，重点考查考生对基础知识、基本能力的掌握情况，突出对地理学科素养的考查。</a:t>
            </a:r>
            <a:endParaRPr kumimoji="0" lang="en-US" altLang="zh-CN" sz="2200" b="1" i="0" u="none" strike="noStrike" cap="none" normalizeH="0" baseline="0" dirty="0" smtClean="0">
              <a:ln>
                <a:noFill/>
              </a:ln>
              <a:effectLst/>
              <a:latin typeface="+mn-ea"/>
              <a:cs typeface="宋体" pitchFamily="2" charset="-122"/>
            </a:endParaRPr>
          </a:p>
          <a:p>
            <a:pPr marL="0" marR="0" lvl="0" indent="295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200" b="1" dirty="0" smtClean="0">
                <a:latin typeface="+mn-ea"/>
                <a:cs typeface="宋体" pitchFamily="2" charset="-122"/>
              </a:rPr>
              <a:t>  </a:t>
            </a:r>
          </a:p>
          <a:p>
            <a:pPr marL="0" marR="0" lvl="0" indent="295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  </a:t>
            </a: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研究近几年全国卷试题可以发现其具有以下突出特点：</a:t>
            </a:r>
          </a:p>
          <a:p>
            <a:pPr marL="0" marR="0" lvl="0" indent="2952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　</a:t>
            </a: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1</a:t>
            </a: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、小切口、大纵深</a:t>
            </a: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——</a:t>
            </a: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考查对细节知识、原理的理解</a:t>
            </a:r>
          </a:p>
          <a:p>
            <a:pPr marL="0" marR="0" lvl="0" indent="2952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　</a:t>
            </a: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2</a:t>
            </a: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、创设新情境</a:t>
            </a: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——</a:t>
            </a: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考查灵活运用所学知识解决实际问题的能力</a:t>
            </a:r>
          </a:p>
          <a:p>
            <a:pPr marL="0" marR="0" lvl="0" indent="2952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  3</a:t>
            </a: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、考查提取有效信息、分析图文信息、运用 信息解答问题的能力</a:t>
            </a: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——</a:t>
            </a: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贯穿全卷 </a:t>
            </a:r>
          </a:p>
          <a:p>
            <a:pPr marL="0" marR="0" lvl="0" indent="2952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  4</a:t>
            </a: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、要求答题规范，注意地理术语地运用</a:t>
            </a:r>
          </a:p>
          <a:p>
            <a:pPr marL="0" marR="0" lvl="0" indent="2952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　</a:t>
            </a: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5</a:t>
            </a: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宋体" pitchFamily="2" charset="-122"/>
              </a:rPr>
              <a:t>、地理素养、地理思维考查贯穿始终　　</a:t>
            </a:r>
          </a:p>
        </p:txBody>
      </p:sp>
      <p:sp>
        <p:nvSpPr>
          <p:cNvPr id="4" name="矩形 3"/>
          <p:cNvSpPr/>
          <p:nvPr/>
        </p:nvSpPr>
        <p:spPr>
          <a:xfrm>
            <a:off x="395536" y="476672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rPr>
              <a:t>一</a:t>
            </a:r>
            <a:r>
              <a:rPr lang="zh-CN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rPr>
              <a:t> 、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rPr>
              <a:t>2018</a:t>
            </a:r>
            <a:r>
              <a:rPr lang="zh-CN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rPr>
              <a:t>年全国卷高考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rPr>
              <a:t>地理</a:t>
            </a:r>
            <a:r>
              <a:rPr lang="zh-CN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rPr>
              <a:t>大纲的解读及复习建议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836712"/>
            <a:ext cx="8280920" cy="474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95275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dirty="0" smtClean="0">
                <a:latin typeface="+mn-ea"/>
                <a:cs typeface="宋体" pitchFamily="2" charset="-122"/>
              </a:rPr>
              <a:t>　针对地理学科特点、高考考试动向，我们给出的备考建议如下：　 </a:t>
            </a:r>
            <a:endParaRPr lang="en-US" altLang="zh-CN" sz="2200" b="1" dirty="0" smtClean="0">
              <a:latin typeface="+mn-ea"/>
              <a:cs typeface="宋体" pitchFamily="2" charset="-122"/>
            </a:endParaRPr>
          </a:p>
          <a:p>
            <a:pPr lvl="0" indent="295275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 smtClean="0">
                <a:latin typeface="+mn-ea"/>
                <a:cs typeface="宋体" pitchFamily="2" charset="-122"/>
              </a:rPr>
              <a:t>  1</a:t>
            </a:r>
            <a:r>
              <a:rPr lang="zh-CN" altLang="en-US" sz="2200" b="1" dirty="0" smtClean="0">
                <a:latin typeface="+mn-ea"/>
                <a:cs typeface="宋体" pitchFamily="2" charset="-122"/>
              </a:rPr>
              <a:t>、系统地进行两轮复习</a:t>
            </a:r>
            <a:r>
              <a:rPr lang="en-US" altLang="zh-CN" sz="2200" b="1" dirty="0" smtClean="0">
                <a:latin typeface="+mn-ea"/>
                <a:cs typeface="宋体" pitchFamily="2" charset="-122"/>
              </a:rPr>
              <a:t>——</a:t>
            </a:r>
            <a:r>
              <a:rPr lang="zh-CN" altLang="en-US" sz="2200" b="1" dirty="0" smtClean="0">
                <a:latin typeface="+mn-ea"/>
                <a:cs typeface="宋体" pitchFamily="2" charset="-122"/>
              </a:rPr>
              <a:t>重视一轮复习的系统性、以及基础知识落实</a:t>
            </a:r>
            <a:r>
              <a:rPr lang="en-US" altLang="zh-CN" sz="2200" b="1" dirty="0" smtClean="0">
                <a:latin typeface="+mn-ea"/>
                <a:cs typeface="宋体" pitchFamily="2" charset="-122"/>
              </a:rPr>
              <a:t>;</a:t>
            </a:r>
            <a:r>
              <a:rPr lang="zh-CN" altLang="en-US" sz="2200" b="1" dirty="0" smtClean="0">
                <a:latin typeface="+mn-ea"/>
                <a:cs typeface="宋体" pitchFamily="2" charset="-122"/>
              </a:rPr>
              <a:t>二轮专题复习，注意知识的提升、融会贯通。　</a:t>
            </a:r>
            <a:endParaRPr lang="en-US" altLang="zh-CN" sz="2200" b="1" dirty="0" smtClean="0">
              <a:latin typeface="+mn-ea"/>
              <a:cs typeface="宋体" pitchFamily="2" charset="-122"/>
            </a:endParaRPr>
          </a:p>
          <a:p>
            <a:pPr lvl="0" indent="295275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 smtClean="0">
                <a:latin typeface="+mn-ea"/>
                <a:cs typeface="宋体" pitchFamily="2" charset="-122"/>
              </a:rPr>
              <a:t>  2</a:t>
            </a:r>
            <a:r>
              <a:rPr lang="zh-CN" altLang="en-US" sz="2200" b="1" dirty="0" smtClean="0">
                <a:latin typeface="+mn-ea"/>
                <a:cs typeface="宋体" pitchFamily="2" charset="-122"/>
              </a:rPr>
              <a:t>、抓主干知识、核心理论</a:t>
            </a:r>
            <a:r>
              <a:rPr lang="en-US" altLang="zh-CN" sz="2200" b="1" dirty="0" smtClean="0">
                <a:latin typeface="+mn-ea"/>
                <a:cs typeface="宋体" pitchFamily="2" charset="-122"/>
              </a:rPr>
              <a:t>——</a:t>
            </a:r>
            <a:r>
              <a:rPr lang="zh-CN" altLang="en-US" sz="2200" b="1" dirty="0" smtClean="0">
                <a:latin typeface="+mn-ea"/>
                <a:cs typeface="宋体" pitchFamily="2" charset="-122"/>
              </a:rPr>
              <a:t>体会知识的内在联系、理解规律理论的精髓。</a:t>
            </a:r>
            <a:endParaRPr lang="en-US" altLang="zh-CN" sz="2200" b="1" dirty="0" smtClean="0">
              <a:latin typeface="+mn-ea"/>
              <a:cs typeface="宋体" pitchFamily="2" charset="-122"/>
            </a:endParaRPr>
          </a:p>
          <a:p>
            <a:pPr lvl="0" indent="295275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 smtClean="0">
                <a:latin typeface="+mn-ea"/>
                <a:cs typeface="宋体" pitchFamily="2" charset="-122"/>
              </a:rPr>
              <a:t>  </a:t>
            </a:r>
            <a:r>
              <a:rPr lang="zh-CN" altLang="en-US" sz="2200" b="1" dirty="0" smtClean="0">
                <a:latin typeface="+mn-ea"/>
                <a:cs typeface="宋体" pitchFamily="2" charset="-122"/>
              </a:rPr>
              <a:t>注意自然地理的五大规律</a:t>
            </a:r>
            <a:r>
              <a:rPr lang="en-US" altLang="zh-CN" sz="2200" b="1" dirty="0" smtClean="0">
                <a:latin typeface="+mn-ea"/>
                <a:cs typeface="宋体" pitchFamily="2" charset="-122"/>
              </a:rPr>
              <a:t>(</a:t>
            </a:r>
            <a:r>
              <a:rPr lang="zh-CN" altLang="en-US" sz="2200" b="1" dirty="0" smtClean="0">
                <a:latin typeface="+mn-ea"/>
                <a:cs typeface="宋体" pitchFamily="2" charset="-122"/>
              </a:rPr>
              <a:t>地球运动、大气运动、水运动、地质作用、地理环境的整体性</a:t>
            </a:r>
            <a:r>
              <a:rPr lang="en-US" altLang="zh-CN" sz="2200" b="1" dirty="0" smtClean="0">
                <a:latin typeface="+mn-ea"/>
                <a:cs typeface="宋体" pitchFamily="2" charset="-122"/>
              </a:rPr>
              <a:t>)</a:t>
            </a:r>
            <a:r>
              <a:rPr lang="zh-CN" altLang="en-US" sz="2200" b="1" dirty="0" smtClean="0">
                <a:latin typeface="+mn-ea"/>
                <a:cs typeface="宋体" pitchFamily="2" charset="-122"/>
              </a:rPr>
              <a:t>、人文地理的区位理论</a:t>
            </a:r>
            <a:endParaRPr lang="en-US" altLang="zh-CN" sz="2200" b="1" dirty="0" smtClean="0">
              <a:latin typeface="+mn-ea"/>
              <a:cs typeface="宋体" pitchFamily="2" charset="-122"/>
            </a:endParaRPr>
          </a:p>
          <a:p>
            <a:pPr lvl="0" indent="295275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 smtClean="0">
                <a:latin typeface="+mn-ea"/>
                <a:cs typeface="宋体" pitchFamily="2" charset="-122"/>
              </a:rPr>
              <a:t>(</a:t>
            </a:r>
            <a:r>
              <a:rPr lang="zh-CN" altLang="en-US" sz="2200" b="1" dirty="0" smtClean="0">
                <a:latin typeface="+mn-ea"/>
                <a:cs typeface="宋体" pitchFamily="2" charset="-122"/>
              </a:rPr>
              <a:t>人口、城市、农业、工业、交通运输</a:t>
            </a:r>
            <a:r>
              <a:rPr lang="en-US" altLang="zh-CN" sz="2200" b="1" dirty="0" smtClean="0">
                <a:latin typeface="+mn-ea"/>
                <a:cs typeface="宋体" pitchFamily="2" charset="-122"/>
              </a:rPr>
              <a:t>)</a:t>
            </a:r>
            <a:r>
              <a:rPr lang="zh-CN" altLang="en-US" sz="2200" b="1" dirty="0" smtClean="0">
                <a:latin typeface="+mn-ea"/>
                <a:cs typeface="宋体" pitchFamily="2" charset="-122"/>
              </a:rPr>
              <a:t>。　</a:t>
            </a:r>
            <a:endParaRPr lang="en-US" altLang="zh-CN" sz="2200" b="1" dirty="0" smtClean="0">
              <a:latin typeface="+mn-ea"/>
              <a:cs typeface="宋体" pitchFamily="2" charset="-122"/>
            </a:endParaRPr>
          </a:p>
          <a:p>
            <a:pPr lvl="0" indent="295275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 smtClean="0">
                <a:latin typeface="+mn-ea"/>
                <a:cs typeface="宋体" pitchFamily="2" charset="-122"/>
              </a:rPr>
              <a:t>  3</a:t>
            </a:r>
            <a:r>
              <a:rPr lang="zh-CN" altLang="en-US" sz="2200" b="1" dirty="0" smtClean="0">
                <a:latin typeface="+mn-ea"/>
                <a:cs typeface="宋体" pitchFamily="2" charset="-122"/>
              </a:rPr>
              <a:t>、关注每个知识细节</a:t>
            </a:r>
            <a:r>
              <a:rPr lang="en-US" altLang="zh-CN" sz="2200" b="1" dirty="0" smtClean="0">
                <a:latin typeface="+mn-ea"/>
                <a:cs typeface="宋体" pitchFamily="2" charset="-122"/>
              </a:rPr>
              <a:t>——</a:t>
            </a:r>
            <a:r>
              <a:rPr lang="zh-CN" altLang="en-US" sz="2200" b="1" dirty="0" smtClean="0">
                <a:latin typeface="+mn-ea"/>
                <a:cs typeface="宋体" pitchFamily="2" charset="-122"/>
              </a:rPr>
              <a:t>精讲精练，真正弄懂弄通细小知识点。</a:t>
            </a:r>
            <a:endParaRPr lang="zh-CN" altLang="en-US" sz="22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196752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、人文地理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高频</a:t>
            </a:r>
            <a:r>
              <a:rPr lang="zh-CN" altLang="en-US" sz="2800" b="1" dirty="0" smtClean="0"/>
              <a:t>专题：</a:t>
            </a:r>
            <a:r>
              <a:rPr lang="en-US" altLang="zh-CN" sz="2800" b="1" dirty="0" smtClean="0"/>
              <a:t>  </a:t>
            </a:r>
          </a:p>
          <a:p>
            <a:r>
              <a:rPr lang="en-US" altLang="zh-CN" sz="2800" b="1" dirty="0" smtClean="0"/>
              <a:t> </a:t>
            </a:r>
            <a:r>
              <a:rPr lang="zh-CN" altLang="en-US" sz="2800" b="1" dirty="0" smtClean="0"/>
              <a:t>产业地理（农业、工业、交通）</a:t>
            </a:r>
            <a:endParaRPr lang="zh-CN" alt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2276872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、人文地理其他专题：</a:t>
            </a:r>
            <a:endParaRPr lang="en-US" altLang="zh-CN" sz="2800" b="1" dirty="0" smtClean="0"/>
          </a:p>
          <a:p>
            <a:r>
              <a:rPr lang="zh-CN" altLang="en-US" sz="2800" b="1" dirty="0" smtClean="0">
                <a:solidFill>
                  <a:schemeClr val="tx1"/>
                </a:solidFill>
              </a:rPr>
              <a:t>（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1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）</a:t>
            </a:r>
            <a:r>
              <a:rPr lang="zh-CN" altLang="en-US" sz="2800" b="1" dirty="0" smtClean="0"/>
              <a:t>环境问题  （</a:t>
            </a:r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）城市</a:t>
            </a:r>
            <a:r>
              <a:rPr lang="en-US" altLang="zh-CN" sz="2800" b="1" dirty="0" smtClean="0"/>
              <a:t> </a:t>
            </a:r>
            <a:r>
              <a:rPr lang="zh-CN" altLang="en-US" sz="2800" b="1" dirty="0" smtClean="0"/>
              <a:t>（</a:t>
            </a:r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）人口</a:t>
            </a:r>
            <a:endParaRPr lang="zh-CN" alt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4725144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4</a:t>
            </a:r>
            <a:r>
              <a:rPr lang="zh-CN" altLang="en-US" sz="2800" b="1" dirty="0" smtClean="0"/>
              <a:t>、自然地理其他专题：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   （</a:t>
            </a:r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）自然要素特征及时空分布特征</a:t>
            </a:r>
            <a:endParaRPr lang="en-US" altLang="zh-CN" sz="2800" b="1" dirty="0" smtClean="0"/>
          </a:p>
          <a:p>
            <a:r>
              <a:rPr lang="en-US" altLang="zh-CN" sz="2800" b="1" dirty="0"/>
              <a:t> </a:t>
            </a:r>
            <a:r>
              <a:rPr lang="en-US" altLang="zh-CN" sz="2800" b="1" dirty="0" smtClean="0"/>
              <a:t>  </a:t>
            </a:r>
            <a:r>
              <a:rPr lang="zh-CN" altLang="en-US" sz="2800" b="1" dirty="0" smtClean="0"/>
              <a:t>（</a:t>
            </a:r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）地图判读和地球运动</a:t>
            </a:r>
            <a:endParaRPr lang="zh-CN" alt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27584" y="3573016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、自然地理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高频</a:t>
            </a:r>
            <a:r>
              <a:rPr lang="zh-CN" altLang="en-US" sz="2800" b="1" dirty="0" smtClean="0"/>
              <a:t>专题：</a:t>
            </a:r>
            <a:endParaRPr lang="en-US" altLang="zh-CN" sz="2800" b="1" dirty="0" smtClean="0"/>
          </a:p>
          <a:p>
            <a:r>
              <a:rPr lang="en-US" altLang="zh-CN" sz="2800" b="1" dirty="0"/>
              <a:t> </a:t>
            </a:r>
            <a:r>
              <a:rPr lang="en-US" altLang="zh-CN" sz="2800" b="1" dirty="0" smtClean="0"/>
              <a:t>      </a:t>
            </a:r>
            <a:r>
              <a:rPr lang="zh-CN" altLang="en-US" sz="2800" b="1" dirty="0" smtClean="0"/>
              <a:t>地理环境各要素的相互作用</a:t>
            </a:r>
            <a:endParaRPr lang="zh-CN" alt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339752" y="332656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高考常考专题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allAtOnce"/>
      <p:bldP spid="12" grpId="0"/>
      <p:bldP spid="1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764704"/>
            <a:ext cx="81369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 smtClean="0"/>
              <a:t>         每年的高考，都会暴露出一个共性问题，考生在常规问题考查上失分太多。常规问题是指那些以基本知识、基本能力为测评目标的中等难度试题，能够很好地反映教师的教和学生的学，对教与学的导向性功能明显。   </a:t>
            </a:r>
            <a:endParaRPr lang="en-US" altLang="zh-CN" sz="2200" b="1" dirty="0" smtClean="0"/>
          </a:p>
          <a:p>
            <a:r>
              <a:rPr lang="en-US" altLang="zh-CN" sz="2200" b="1" dirty="0" smtClean="0"/>
              <a:t>         </a:t>
            </a:r>
            <a:r>
              <a:rPr lang="zh-CN" altLang="en-US" sz="2200" b="1" dirty="0" smtClean="0"/>
              <a:t>高考是一次选拔性考试，优秀学生在较难的试卷上得分较多，然而，在常规问题上的失分，抵消了优势、辜负了努力。</a:t>
            </a:r>
            <a:endParaRPr lang="en-US" altLang="zh-CN" sz="2200" b="1" dirty="0" smtClean="0"/>
          </a:p>
          <a:p>
            <a:r>
              <a:rPr lang="en-US" altLang="zh-CN" sz="2200" b="1" dirty="0" smtClean="0"/>
              <a:t>         </a:t>
            </a:r>
            <a:r>
              <a:rPr lang="zh-CN" altLang="en-US" sz="2200" b="1" dirty="0" smtClean="0"/>
              <a:t>下面以</a:t>
            </a:r>
            <a:r>
              <a:rPr lang="en-US" altLang="zh-CN" sz="2200" b="1" dirty="0" smtClean="0">
                <a:solidFill>
                  <a:srgbClr val="FF0000"/>
                </a:solidFill>
              </a:rPr>
              <a:t>2017</a:t>
            </a:r>
            <a:r>
              <a:rPr lang="zh-CN" altLang="en-US" sz="2200" b="1" dirty="0" smtClean="0">
                <a:solidFill>
                  <a:srgbClr val="FF0000"/>
                </a:solidFill>
              </a:rPr>
              <a:t>年全国新课标</a:t>
            </a:r>
            <a:r>
              <a:rPr lang="en-US" altLang="zh-CN" sz="2200" b="1" dirty="0" smtClean="0">
                <a:solidFill>
                  <a:srgbClr val="FF0000"/>
                </a:solidFill>
              </a:rPr>
              <a:t>Ⅰ</a:t>
            </a:r>
            <a:r>
              <a:rPr lang="zh-CN" altLang="en-US" sz="2200" b="1" dirty="0" smtClean="0">
                <a:solidFill>
                  <a:srgbClr val="FF0000"/>
                </a:solidFill>
              </a:rPr>
              <a:t>卷的</a:t>
            </a:r>
            <a:r>
              <a:rPr lang="en-US" altLang="zh-CN" sz="2200" b="1" dirty="0" smtClean="0">
                <a:solidFill>
                  <a:srgbClr val="FF0000"/>
                </a:solidFill>
              </a:rPr>
              <a:t>36</a:t>
            </a:r>
            <a:r>
              <a:rPr lang="zh-CN" altLang="en-US" sz="2200" b="1" dirty="0" smtClean="0">
                <a:solidFill>
                  <a:srgbClr val="FF0000"/>
                </a:solidFill>
              </a:rPr>
              <a:t>题</a:t>
            </a:r>
            <a:r>
              <a:rPr lang="zh-CN" altLang="en-US" sz="2200" b="1" dirty="0" smtClean="0"/>
              <a:t>为例，谈谈怎样在高考常规问题考查上，多得分。</a:t>
            </a:r>
            <a:endParaRPr lang="zh-CN" altLang="en-US" sz="2200" b="1" dirty="0"/>
          </a:p>
        </p:txBody>
      </p:sp>
      <p:sp>
        <p:nvSpPr>
          <p:cNvPr id="6" name="矩形 5"/>
          <p:cNvSpPr/>
          <p:nvPr/>
        </p:nvSpPr>
        <p:spPr>
          <a:xfrm>
            <a:off x="467544" y="4149080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000" b="1" dirty="0" smtClean="0">
                <a:latin typeface="宋体" pitchFamily="2" charset="-122"/>
                <a:ea typeface="宋体" pitchFamily="2" charset="-122"/>
                <a:cs typeface="宋体" pitchFamily="2" charset="-122"/>
              </a:rPr>
              <a:t>36．阅读图文资料，完成下列要求。（</a:t>
            </a:r>
            <a:r>
              <a:rPr lang="zh-CN" altLang="zh-CN" sz="20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22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  <a:cs typeface="宋体" pitchFamily="2" charset="-122"/>
              </a:rPr>
              <a:t>分）</a:t>
            </a:r>
            <a:endParaRPr lang="zh-CN" altLang="zh-CN" sz="20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   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剑麻是一种热带经济作物，剑麻纤维韧性强，耐海水腐蚀，是制作船用缆绳、汽车内衬、光缆衬料等的上乘材料。非洲坦桑尼亚曾是世界最重要的剑麻生产国，被称为</a:t>
            </a:r>
            <a:r>
              <a:rPr lang="zh-CN" altLang="zh-CN" sz="2000" b="1" dirty="0" smtClean="0">
                <a:latin typeface="Arial"/>
                <a:ea typeface="微软雅黑" pitchFamily="34" charset="-122"/>
                <a:cs typeface="Times New Roman" pitchFamily="18" charset="0"/>
              </a:rPr>
              <a:t>“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剑麻王国</a:t>
            </a:r>
            <a:r>
              <a:rPr lang="zh-CN" altLang="zh-CN" sz="2000" b="1" dirty="0" smtClean="0">
                <a:latin typeface="Arial"/>
                <a:ea typeface="微软雅黑" pitchFamily="34" charset="-122"/>
                <a:cs typeface="Times New Roman" pitchFamily="18" charset="0"/>
              </a:rPr>
              <a:t>”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。自</a:t>
            </a:r>
            <a:r>
              <a:rPr lang="zh-CN" altLang="zh-CN" sz="20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1999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年，中国某公司在坦桑尼亚的基洛萨（位置见图</a:t>
            </a:r>
            <a:r>
              <a:rPr lang="zh-CN" altLang="zh-CN" sz="20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5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）附近投资兴建剑麻农场，并建设配套加工厂，所产剑麻纤维主要销往我国。该农场一期种植</a:t>
            </a:r>
            <a:r>
              <a:rPr lang="zh-CN" altLang="zh-CN" sz="20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1000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多公顷，雇佣当地长期和临时工超过</a:t>
            </a:r>
            <a:r>
              <a:rPr lang="zh-CN" altLang="zh-CN" sz="20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1000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人，预计</a:t>
            </a:r>
            <a:r>
              <a:rPr lang="zh-CN" altLang="zh-CN" sz="20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2020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年种植面积达</a:t>
            </a:r>
            <a:r>
              <a:rPr lang="zh-CN" altLang="zh-CN" sz="20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3000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公顷，年产剑麻纤维</a:t>
            </a:r>
            <a:r>
              <a:rPr lang="zh-CN" altLang="zh-CN" sz="20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万吨。该公司还帮助当地修建学校、卫生所等。</a:t>
            </a:r>
            <a:r>
              <a:rPr lang="zh-CN" altLang="zh-CN" sz="2000" b="1" dirty="0" smtClean="0">
                <a:latin typeface="微软雅黑" pitchFamily="34" charset="-122"/>
                <a:ea typeface="微软雅黑" pitchFamily="34" charset="-122"/>
                <a:cs typeface="宋体" pitchFamily="2" charset="-122"/>
                <a:hlinkClick r:id="rId2"/>
              </a:rPr>
              <a:t>  </a:t>
            </a:r>
            <a:endParaRPr lang="zh-CN" altLang="zh-CN" sz="20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544" y="188640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rPr>
              <a:t>二</a:t>
            </a:r>
            <a:r>
              <a:rPr lang="zh-CN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rPr>
              <a:t> 、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谈谈怎样在高考常规问题考查上，多得分</a:t>
            </a:r>
            <a:endParaRPr lang="zh-CN" altLang="zh-CN" sz="2800" b="1" dirty="0" smtClean="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364502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试题呈现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4045714"/>
            <a:ext cx="88924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（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1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）根据剑麻生长的气候条件和用途，说明我国国内剑麻纤维产需矛盾较大的原因。（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8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分）</a:t>
            </a:r>
            <a:endParaRPr kumimoji="0" lang="zh-CN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（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2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）据图指出与其他地区相比，中国公司在基洛萨附近兴建剑麻农场的有利条件。（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分）</a:t>
            </a:r>
            <a:endParaRPr kumimoji="0" lang="zh-CN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（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3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）说明剑麻收割后需要及时加工的原因。（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分）</a:t>
            </a:r>
            <a:endParaRPr kumimoji="0" lang="zh-CN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（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4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）简述当地从中国公司兴建剑麻农场中获得的利益。（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6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分）</a:t>
            </a:r>
            <a:endParaRPr kumimoji="0" lang="zh-CN" sz="2400" b="1" i="0" u="none" strike="noStrike" cap="none" normalizeH="0" baseline="0" dirty="0" smtClean="0">
              <a:ln>
                <a:noFill/>
              </a:ln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pic>
        <p:nvPicPr>
          <p:cNvPr id="1026" name="Picture 2" descr="2017年全国普通高等学校招生统一考试文综地理（全国卷1）【解析】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8640"/>
            <a:ext cx="7344816" cy="3744415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395536" y="1484784"/>
            <a:ext cx="647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 smtClean="0">
                <a:solidFill>
                  <a:srgbClr val="323E32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图</a:t>
            </a:r>
            <a:r>
              <a:rPr lang="zh-CN" altLang="zh-CN" sz="2400" b="1" dirty="0" smtClean="0">
                <a:solidFill>
                  <a:srgbClr val="323E32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5</a:t>
            </a:r>
            <a:endParaRPr lang="zh-CN" altLang="zh-CN" sz="2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980728"/>
            <a:ext cx="81369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+mn-ea"/>
              </a:rPr>
              <a:t>    </a:t>
            </a:r>
            <a:r>
              <a:rPr lang="zh-CN" altLang="en-US" sz="2000" b="1" dirty="0" smtClean="0">
                <a:latin typeface="+mn-ea"/>
              </a:rPr>
              <a:t>从题图背景，设问内容来看，该题属于常规命题，以农业中的种植业为主题，不同的是选取的是热带经济作物</a:t>
            </a:r>
            <a:r>
              <a:rPr lang="en-US" altLang="zh-CN" sz="2000" b="1" dirty="0" smtClean="0">
                <a:latin typeface="+mn-ea"/>
              </a:rPr>
              <a:t>––––</a:t>
            </a:r>
            <a:r>
              <a:rPr lang="zh-CN" altLang="en-US" sz="2000" b="1" dirty="0" smtClean="0">
                <a:latin typeface="+mn-ea"/>
              </a:rPr>
              <a:t>剑麻，区域背景是坦桑尼亚，涉及我国与该国的对比，整体难度为中等。但学生失分多，以缺乏方法和经验为主，语言表达所反映出来的是考场思维混乱，逻辑推理能力低，表达不到位等方面，下面结合实例具体谈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1560" y="4040485"/>
            <a:ext cx="79208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   1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、时间观念不强，恣意挥霍时间</a:t>
            </a:r>
            <a:endParaRPr lang="en-US" altLang="zh-CN" sz="24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2000" b="1" dirty="0" smtClean="0">
                <a:latin typeface="+mn-ea"/>
              </a:rPr>
              <a:t>         </a:t>
            </a:r>
            <a:endParaRPr lang="en-US" altLang="zh-CN" sz="2000" b="1" dirty="0" smtClean="0">
              <a:latin typeface="+mn-ea"/>
            </a:endParaRPr>
          </a:p>
          <a:p>
            <a:r>
              <a:rPr lang="en-US" altLang="zh-CN" sz="2000" b="1" dirty="0" smtClean="0">
                <a:latin typeface="+mn-ea"/>
              </a:rPr>
              <a:t>    </a:t>
            </a:r>
            <a:r>
              <a:rPr lang="zh-CN" altLang="en-US" sz="2000" b="1" dirty="0" smtClean="0">
                <a:latin typeface="+mn-ea"/>
              </a:rPr>
              <a:t>从试题位置来看，是主观题的第一道题，也是非选择题，</a:t>
            </a:r>
            <a:r>
              <a:rPr lang="en-US" altLang="zh-CN" sz="2000" b="1" dirty="0" smtClean="0">
                <a:latin typeface="+mn-ea"/>
              </a:rPr>
              <a:t>160</a:t>
            </a:r>
            <a:r>
              <a:rPr lang="zh-CN" altLang="en-US" sz="2000" b="1" dirty="0" smtClean="0">
                <a:latin typeface="+mn-ea"/>
              </a:rPr>
              <a:t>分中开始的</a:t>
            </a:r>
            <a:r>
              <a:rPr lang="en-US" altLang="zh-CN" sz="2000" b="1" dirty="0" smtClean="0">
                <a:latin typeface="+mn-ea"/>
              </a:rPr>
              <a:t>22</a:t>
            </a:r>
            <a:r>
              <a:rPr lang="zh-CN" altLang="en-US" sz="2000" b="1" dirty="0" smtClean="0">
                <a:latin typeface="+mn-ea"/>
              </a:rPr>
              <a:t>分，因考试有时间限制，答题不能恋战，更不能因为会答而忽视表达的精炼，这道题用的时间多，就会压缩后面答题的时间，文综答题一定要有全局观念。下面是两位考生，第</a:t>
            </a:r>
            <a:r>
              <a:rPr lang="en-US" altLang="zh-CN" sz="2000" b="1" dirty="0" smtClean="0">
                <a:latin typeface="+mn-ea"/>
              </a:rPr>
              <a:t>(1)</a:t>
            </a:r>
            <a:r>
              <a:rPr lang="zh-CN" altLang="en-US" sz="2000" b="1" dirty="0" smtClean="0">
                <a:latin typeface="+mn-ea"/>
              </a:rPr>
              <a:t>问的答题情况。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75656" y="40466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试题分析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7584" y="3212976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（一）考场答题暴露出的典型问题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微信图片_201803090839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040" t="34856" r="51374" b="58613"/>
          <a:stretch>
            <a:fillRect/>
          </a:stretch>
        </p:blipFill>
        <p:spPr>
          <a:xfrm>
            <a:off x="0" y="0"/>
            <a:ext cx="6372200" cy="3789040"/>
          </a:xfrm>
        </p:spPr>
      </p:pic>
      <p:pic>
        <p:nvPicPr>
          <p:cNvPr id="3" name="内容占位符 3" descr="微信图片_20180309083945.jpg"/>
          <p:cNvPicPr>
            <a:picLocks noChangeAspect="1"/>
          </p:cNvPicPr>
          <p:nvPr/>
        </p:nvPicPr>
        <p:blipFill>
          <a:blip r:embed="rId2" cstate="print"/>
          <a:srcRect l="48626" t="36361" r="16095" b="58666"/>
          <a:stretch>
            <a:fillRect/>
          </a:stretch>
        </p:blipFill>
        <p:spPr>
          <a:xfrm>
            <a:off x="0" y="3933056"/>
            <a:ext cx="6372200" cy="273630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516216" y="4581128"/>
            <a:ext cx="22322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按答案估分，前者得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4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分，后者得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7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分。两者对比，时间成本一目了然。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16216" y="2564904"/>
            <a:ext cx="2376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图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2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反映考生，很有思想，答题概括，不费笔墨，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16216" y="548680"/>
            <a:ext cx="2483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图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反映考生，很有话说，上了瘾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；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3"/>
  <p:tag name="KSO_WM_UNIT_TYPE" val="b"/>
  <p:tag name="KSO_WM_UNIT_INDEX" val="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1"/>
  <p:tag name="KSO_WM_UNIT_ID" val="custom160043_1*b*1"/>
  <p:tag name="KSO_WM_UNIT_PRESET_TEXT_INDEX" val="1"/>
  <p:tag name="KSO_WM_UNIT_PRESET_TEXT_LEN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3"/>
  <p:tag name="KSO_WM_UNIT_TYPE" val="a"/>
  <p:tag name="KSO_WM_UNIT_INDEX" val="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ID" val="custom160043_1*a*1"/>
  <p:tag name="KSO_WM_UNIT_PRESET_TEXT_INDEX" val="0"/>
  <p:tag name="KSO_WM_UNIT_PRESET_TEXT_LEN" val="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2505</Words>
  <Application>Microsoft Office PowerPoint</Application>
  <PresentationFormat>全屏显示(4:3)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祝2018年高考取得更加辉煌的成绩！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37</cp:revision>
  <dcterms:created xsi:type="dcterms:W3CDTF">2018-03-09T02:28:01Z</dcterms:created>
  <dcterms:modified xsi:type="dcterms:W3CDTF">2018-03-21T07:19:46Z</dcterms:modified>
</cp:coreProperties>
</file>