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62" r:id="rId5"/>
    <p:sldId id="263" r:id="rId6"/>
    <p:sldId id="264" r:id="rId7"/>
    <p:sldId id="265" r:id="rId8"/>
    <p:sldId id="266" r:id="rId9"/>
    <p:sldId id="257" r:id="rId10"/>
    <p:sldId id="270" r:id="rId11"/>
    <p:sldId id="258" r:id="rId12"/>
    <p:sldId id="259" r:id="rId13"/>
    <p:sldId id="260" r:id="rId14"/>
    <p:sldId id="271" r:id="rId15"/>
    <p:sldId id="272" r:id="rId16"/>
    <p:sldId id="273" r:id="rId17"/>
    <p:sldId id="274" r:id="rId18"/>
    <p:sldId id="275" r:id="rId19"/>
    <p:sldId id="261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B4F08-C99B-41BB-B9B0-D4F1A7D0601E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4AD41-63CF-4A61-A1E2-12DA52507A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4"/>
          <p:cNvSpPr txBox="1">
            <a:spLocks noChangeArrowheads="1"/>
          </p:cNvSpPr>
          <p:nvPr/>
        </p:nvSpPr>
        <p:spPr bwMode="auto">
          <a:xfrm>
            <a:off x="250825" y="117475"/>
            <a:ext cx="8551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 dirty="0" smtClean="0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Step 1</a:t>
            </a:r>
            <a:r>
              <a:rPr lang="zh-CN" altLang="en-US" sz="4000" b="1" dirty="0" smtClean="0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写</a:t>
            </a:r>
            <a:r>
              <a:rPr lang="zh-CN" altLang="en-US" sz="4000" b="1" dirty="0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作攻</a:t>
            </a:r>
            <a:r>
              <a:rPr lang="zh-CN" altLang="en-US" sz="4000" b="1" dirty="0" smtClean="0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略：</a:t>
            </a:r>
            <a:r>
              <a:rPr lang="zh-CN" altLang="en-US" sz="4000" b="1" dirty="0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建议信常用句式</a:t>
            </a:r>
          </a:p>
        </p:txBody>
      </p:sp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161925" y="911225"/>
            <a:ext cx="882015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A．</a:t>
            </a:r>
            <a:r>
              <a:rPr lang="zh-CN" alt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建议信开头常用句式</a:t>
            </a:r>
            <a:r>
              <a:rPr lang="zh-CN" altLang="en-US" sz="3600" dirty="0">
                <a:ea typeface="宋体" pitchFamily="2" charset="-122"/>
              </a:rPr>
              <a:t> </a:t>
            </a:r>
            <a:r>
              <a:rPr lang="zh-CN" altLang="en-US" sz="2800" dirty="0">
                <a:solidFill>
                  <a:srgbClr val="3333FF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zh-CN" altLang="en-US" sz="2800" b="1" dirty="0">
                <a:solidFill>
                  <a:srgbClr val="3333FF"/>
                </a:solidFill>
                <a:latin typeface="Times New Roman" pitchFamily="18" charset="0"/>
                <a:ea typeface="宋体" pitchFamily="2" charset="-122"/>
              </a:rPr>
              <a:t>照应材料，表明意图)</a:t>
            </a:r>
          </a:p>
          <a:p>
            <a:pPr marL="514350" indent="-514350">
              <a:lnSpc>
                <a:spcPct val="125000"/>
              </a:lnSpc>
              <a:buAutoNum type="arabicPeriod"/>
            </a:pP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You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have asked me for my advice on how to…and I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'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ll try to make some suggestions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pPr marL="514350" indent="-514350">
              <a:lnSpc>
                <a:spcPct val="125000"/>
              </a:lnSpc>
              <a:buAutoNum type="arabicPeriod"/>
            </a:pP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en-US" sz="2800" b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 am writing to express my views on/ concerning</a:t>
            </a:r>
            <a:r>
              <a:rPr 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…</a:t>
            </a:r>
          </a:p>
          <a:p>
            <a:pPr>
              <a:lnSpc>
                <a:spcPct val="125000"/>
              </a:lnSpc>
            </a:pPr>
            <a:endParaRPr lang="en-US" sz="2800" b="1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3.Informed that you have trouble in …, I would like to offer you the following suggestions.</a:t>
            </a:r>
          </a:p>
          <a:p>
            <a:pPr>
              <a:lnSpc>
                <a:spcPct val="125000"/>
              </a:lnSpc>
            </a:pPr>
            <a:endParaRPr lang="en-US" sz="2800" b="1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内容占位符 14337"/>
          <p:cNvSpPr>
            <a:spLocks noGrp="1" noChangeArrowheads="1"/>
          </p:cNvSpPr>
          <p:nvPr>
            <p:ph idx="1"/>
          </p:nvPr>
        </p:nvSpPr>
        <p:spPr>
          <a:xfrm>
            <a:off x="252413" y="981075"/>
            <a:ext cx="8569325" cy="5826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 smtClean="0">
                <a:latin typeface="宋体" pitchFamily="2" charset="-122"/>
              </a:rPr>
              <a:t>优秀范文假设你是李华，你的美国网友 </a:t>
            </a:r>
            <a:r>
              <a:rPr lang="en-US" altLang="zh-CN" sz="2800" dirty="0" smtClean="0">
                <a:latin typeface="宋体" pitchFamily="2" charset="-122"/>
              </a:rPr>
              <a:t>Peter</a:t>
            </a:r>
            <a:r>
              <a:rPr lang="zh-CN" altLang="en-US" sz="2800" dirty="0" smtClean="0">
                <a:latin typeface="宋体" pitchFamily="2" charset="-122"/>
              </a:rPr>
              <a:t>打算到中国留学。他写信询问怎样才能受到中国高校的青睐。请你根据下列要点给对方写一封回信</a:t>
            </a:r>
            <a:r>
              <a:rPr lang="en-US" altLang="zh-CN" sz="2800" dirty="0" smtClean="0">
                <a:latin typeface="宋体" pitchFamily="2" charset="-122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宋体" pitchFamily="2" charset="-122"/>
              </a:rPr>
              <a:t>1.</a:t>
            </a:r>
            <a:r>
              <a:rPr lang="zh-CN" altLang="en-US" sz="2800" dirty="0" smtClean="0">
                <a:latin typeface="宋体" pitchFamily="2" charset="-122"/>
              </a:rPr>
              <a:t>语言是道硬门槛</a:t>
            </a:r>
            <a:endParaRPr lang="en-US" altLang="zh-CN" sz="2800" dirty="0" smtClean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宋体" pitchFamily="2" charset="-122"/>
              </a:rPr>
              <a:t>2.</a:t>
            </a:r>
            <a:r>
              <a:rPr lang="zh-CN" altLang="en-US" sz="2800" dirty="0" smtClean="0">
                <a:latin typeface="宋体" pitchFamily="2" charset="-122"/>
              </a:rPr>
              <a:t>适应能力很重要；</a:t>
            </a:r>
            <a:endParaRPr lang="en-US" altLang="zh-CN" sz="2800" dirty="0" smtClean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宋体" pitchFamily="2" charset="-122"/>
              </a:rPr>
              <a:t>3.</a:t>
            </a:r>
            <a:r>
              <a:rPr lang="zh-CN" altLang="en-US" sz="2800" dirty="0" smtClean="0">
                <a:latin typeface="宋体" pitchFamily="2" charset="-122"/>
              </a:rPr>
              <a:t>兴趣爱好被看重。</a:t>
            </a:r>
            <a:endParaRPr lang="en-US" altLang="zh-CN" sz="2800" dirty="0" smtClean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注意：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3333FF"/>
                </a:solidFill>
              </a:rPr>
              <a:t>1. 词数</a:t>
            </a:r>
            <a:r>
              <a:rPr lang="en-US" sz="2800" dirty="0" smtClean="0">
                <a:solidFill>
                  <a:srgbClr val="3333FF"/>
                </a:solidFill>
              </a:rPr>
              <a:t>100</a:t>
            </a:r>
            <a:r>
              <a:rPr lang="zh-CN" altLang="en-US" sz="2800" dirty="0" smtClean="0">
                <a:solidFill>
                  <a:srgbClr val="3333FF"/>
                </a:solidFill>
              </a:rPr>
              <a:t>左右；      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3333FF"/>
                </a:solidFill>
              </a:rPr>
              <a:t>2. 信的开头和结尾已为你写好，不计入总词数；   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3333FF"/>
                </a:solidFill>
              </a:rPr>
              <a:t>3. 可适当增加细节，以使行文连贯。</a:t>
            </a:r>
            <a:r>
              <a:rPr lang="zh-CN" altLang="en-US" sz="2800" dirty="0" smtClean="0">
                <a:solidFill>
                  <a:srgbClr val="FF0000"/>
                </a:solidFill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386" name="标题 14338"/>
          <p:cNvSpPr>
            <a:spLocks noGrp="1" noChangeArrowheads="1"/>
          </p:cNvSpPr>
          <p:nvPr>
            <p:ph type="title"/>
          </p:nvPr>
        </p:nvSpPr>
        <p:spPr>
          <a:xfrm>
            <a:off x="466725" y="-25400"/>
            <a:ext cx="8229600" cy="1141413"/>
          </a:xfrm>
        </p:spPr>
        <p:txBody>
          <a:bodyPr/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</a:rPr>
              <a:t>建议信写作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332656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Dear Peter ,</a:t>
            </a:r>
          </a:p>
          <a:p>
            <a:r>
              <a:rPr lang="en-US" altLang="zh-CN" sz="3200" i="1" dirty="0" smtClean="0">
                <a:solidFill>
                  <a:srgbClr val="FF0000"/>
                </a:solidFill>
              </a:rPr>
              <a:t>     Informed that you show great interest in </a:t>
            </a:r>
            <a:r>
              <a:rPr lang="en-US" altLang="zh-CN" sz="3200" dirty="0" smtClean="0"/>
              <a:t>how to get the preference of Chinese universities,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I am writing to offer the following three suggestions to be taken into account.</a:t>
            </a:r>
          </a:p>
          <a:p>
            <a:r>
              <a:rPr lang="en-US" altLang="zh-CN" sz="3200" i="1" dirty="0">
                <a:solidFill>
                  <a:srgbClr val="FF0000"/>
                </a:solidFill>
              </a:rPr>
              <a:t>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    To begin with</a:t>
            </a:r>
            <a:r>
              <a:rPr lang="en-US" altLang="zh-CN" sz="3200" i="1" dirty="0" smtClean="0"/>
              <a:t>,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having</a:t>
            </a:r>
            <a:r>
              <a:rPr lang="en-US" altLang="zh-CN" sz="3200" i="1" dirty="0" smtClean="0"/>
              <a:t> </a:t>
            </a:r>
            <a:r>
              <a:rPr lang="en-US" altLang="zh-CN" sz="3200" dirty="0" smtClean="0"/>
              <a:t>a good command of Chinese is a basic need to live in China ,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which enables</a:t>
            </a:r>
            <a:r>
              <a:rPr lang="en-US" altLang="zh-CN" sz="3200" dirty="0" smtClean="0"/>
              <a:t> you to communicate with native speakers easily and have access to abundant resources.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Moreover</a:t>
            </a:r>
            <a:r>
              <a:rPr lang="en-US" altLang="zh-CN" sz="3200" i="1" dirty="0" smtClean="0"/>
              <a:t>, 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it is of great significance to</a:t>
            </a:r>
            <a:r>
              <a:rPr lang="en-US" altLang="zh-CN" sz="3200" dirty="0" smtClean="0">
                <a:solidFill>
                  <a:srgbClr val="FF0000"/>
                </a:solidFill>
              </a:rPr>
              <a:t> </a:t>
            </a:r>
            <a:r>
              <a:rPr lang="en-US" altLang="zh-CN" sz="3200" dirty="0" smtClean="0"/>
              <a:t>adapt to the new environment instantly. </a:t>
            </a:r>
            <a:r>
              <a:rPr lang="en-US" altLang="zh-CN" sz="3200" u="sng" dirty="0" smtClean="0"/>
              <a:t>The sooner you can get accustomed 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altLang="zh-CN" u="sng" dirty="0"/>
              <a:t>the new environment, the more beneficial it will become to you. </a:t>
            </a:r>
            <a:r>
              <a:rPr lang="en-US" altLang="zh-CN" i="1" dirty="0">
                <a:solidFill>
                  <a:srgbClr val="FF0000"/>
                </a:solidFill>
              </a:rPr>
              <a:t>Eventually</a:t>
            </a:r>
            <a:r>
              <a:rPr lang="en-US" altLang="zh-CN" i="1" dirty="0"/>
              <a:t>,</a:t>
            </a:r>
            <a:r>
              <a:rPr lang="en-US" altLang="zh-CN" dirty="0"/>
              <a:t> personal interests and hobbies are what should be attached great importance to.</a:t>
            </a:r>
            <a:r>
              <a:rPr lang="en-US" altLang="zh-CN" dirty="0" smtClean="0"/>
              <a:t>    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zh-CN" i="1" dirty="0" smtClean="0"/>
              <a:t>     </a:t>
            </a:r>
            <a:r>
              <a:rPr lang="en-US" altLang="zh-CN" i="1" dirty="0" smtClean="0">
                <a:solidFill>
                  <a:srgbClr val="FF0000"/>
                </a:solidFill>
              </a:rPr>
              <a:t>It is my sincere hope that you will find my advice practical and helpful</a:t>
            </a:r>
            <a:r>
              <a:rPr lang="en-US" altLang="zh-CN" i="1" dirty="0" smtClean="0"/>
              <a:t>. </a:t>
            </a:r>
            <a:r>
              <a:rPr lang="en-US" altLang="zh-CN" i="1" dirty="0" smtClean="0">
                <a:solidFill>
                  <a:srgbClr val="FF0000"/>
                </a:solidFill>
              </a:rPr>
              <a:t>If you have any question, do feel free to ask me .</a:t>
            </a:r>
          </a:p>
          <a:p>
            <a:pPr algn="r">
              <a:buNone/>
            </a:pPr>
            <a:r>
              <a:rPr lang="en-US" altLang="zh-CN" dirty="0" smtClean="0"/>
              <a:t>Yours,</a:t>
            </a:r>
          </a:p>
          <a:p>
            <a:pPr algn="r">
              <a:buNone/>
            </a:pPr>
            <a:r>
              <a:rPr lang="en-US" altLang="zh-CN" dirty="0" smtClean="0"/>
              <a:t> Li </a:t>
            </a:r>
            <a:r>
              <a:rPr lang="en-US" altLang="zh-CN" dirty="0" err="1" smtClean="0"/>
              <a:t>Hua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0241"/>
          <p:cNvSpPr>
            <a:spLocks noGrp="1" noChangeArrowheads="1"/>
          </p:cNvSpPr>
          <p:nvPr>
            <p:ph type="title"/>
          </p:nvPr>
        </p:nvSpPr>
        <p:spPr>
          <a:xfrm>
            <a:off x="457200" y="60325"/>
            <a:ext cx="8229600" cy="809625"/>
          </a:xfrm>
        </p:spPr>
        <p:txBody>
          <a:bodyPr/>
          <a:lstStyle/>
          <a:p>
            <a:pPr algn="ctr"/>
            <a:r>
              <a:rPr lang="zh-CN" altLang="en-US" sz="3600" b="1" smtClean="0">
                <a:solidFill>
                  <a:srgbClr val="3333FF"/>
                </a:solidFill>
                <a:latin typeface="宋体" pitchFamily="2" charset="-122"/>
                <a:ea typeface="宋体" pitchFamily="2" charset="-122"/>
              </a:rPr>
              <a:t>写作攻略</a:t>
            </a:r>
            <a:r>
              <a:rPr lang="en-US" altLang="zh-CN" sz="3600" b="1" smtClean="0">
                <a:solidFill>
                  <a:srgbClr val="3333FF"/>
                </a:solidFill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3600" b="1" smtClean="0">
                <a:solidFill>
                  <a:srgbClr val="3333FF"/>
                </a:solidFill>
                <a:latin typeface="宋体" pitchFamily="2" charset="-122"/>
                <a:ea typeface="宋体" pitchFamily="2" charset="-122"/>
              </a:rPr>
              <a:t>：建议信常用常用关联词</a:t>
            </a:r>
          </a:p>
        </p:txBody>
      </p:sp>
      <p:sp>
        <p:nvSpPr>
          <p:cNvPr id="9218" name="文本占位符 10242"/>
          <p:cNvSpPr>
            <a:spLocks noGrp="1"/>
          </p:cNvSpPr>
          <p:nvPr>
            <p:ph idx="1"/>
          </p:nvPr>
        </p:nvSpPr>
        <p:spPr>
          <a:xfrm>
            <a:off x="269875" y="869950"/>
            <a:ext cx="8604250" cy="57245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1. 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表示</a:t>
            </a:r>
            <a:r>
              <a:rPr lang="zh-CN" altLang="en-US" sz="3200" noProof="1">
                <a:solidFill>
                  <a:srgbClr val="FF0000"/>
                </a:solidFill>
                <a:latin typeface="Times New Roman" pitchFamily="2" charset="0"/>
                <a:ea typeface="Times New Roman" pitchFamily="2" charset="0"/>
                <a:sym typeface="+mn-ea"/>
              </a:rPr>
              <a:t>总结</a:t>
            </a:r>
            <a:r>
              <a:rPr lang="en-US" altLang="zh-CN" sz="3200" noProof="1">
                <a:solidFill>
                  <a:srgbClr val="FF0000"/>
                </a:solidFill>
                <a:latin typeface="Times New Roman" pitchFamily="2" charset="0"/>
                <a:ea typeface="Times New Roman" pitchFamily="2" charset="0"/>
                <a:sym typeface="+mn-ea"/>
              </a:rPr>
              <a:t>/</a:t>
            </a:r>
            <a:r>
              <a:rPr lang="zh-CN" altLang="en-US" sz="3200" noProof="1">
                <a:solidFill>
                  <a:srgbClr val="FF0000"/>
                </a:solidFill>
                <a:latin typeface="Times New Roman" pitchFamily="2" charset="0"/>
                <a:ea typeface="Times New Roman" pitchFamily="2" charset="0"/>
                <a:sym typeface="+mn-ea"/>
              </a:rPr>
              <a:t>归纳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的过渡词或短语:</a:t>
            </a:r>
            <a:endParaRPr lang="zh-CN" altLang="en-US" sz="3200" noProof="1">
              <a:latin typeface="Times New Roman" pitchFamily="2" charset="0"/>
              <a:ea typeface="Times New Roman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in a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/ one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 word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, altogether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, a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ll in all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, 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on the whole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, </a:t>
            </a:r>
            <a:r>
              <a:rPr lang="en-US" altLang="zh-CN" sz="3200" noProof="1">
                <a:latin typeface="Times New Roman" pitchFamily="2" charset="0"/>
                <a:ea typeface="宋体" charset="-122"/>
                <a:sym typeface="+mn-ea"/>
              </a:rPr>
              <a:t>t</a:t>
            </a:r>
            <a:r>
              <a:rPr lang="zh-CN" altLang="en-US" sz="3200" noProof="1">
                <a:latin typeface="Times New Roman" pitchFamily="2" charset="0"/>
                <a:ea typeface="宋体" charset="-122"/>
                <a:sym typeface="+mn-ea"/>
              </a:rPr>
              <a:t>o sum up</a:t>
            </a:r>
            <a:r>
              <a:rPr lang="en-US" altLang="zh-CN" sz="3200" noProof="1">
                <a:latin typeface="Times New Roman" pitchFamily="2" charset="0"/>
                <a:ea typeface="宋体" charset="-122"/>
                <a:sym typeface="+mn-ea"/>
              </a:rPr>
              <a:t>/ conclude/ summarize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, in conclusion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/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 summary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/ sum, 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in short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2. 表示</a:t>
            </a:r>
            <a:r>
              <a:rPr lang="zh-CN" altLang="en-US" sz="3200" noProof="1">
                <a:solidFill>
                  <a:srgbClr val="FF0000"/>
                </a:solidFill>
                <a:latin typeface="Times New Roman" pitchFamily="2" charset="0"/>
                <a:ea typeface="Times New Roman" pitchFamily="2" charset="0"/>
                <a:sym typeface="+mn-ea"/>
              </a:rPr>
              <a:t>递进</a:t>
            </a:r>
            <a:r>
              <a:rPr lang="en-US" altLang="zh-CN" sz="3200" noProof="1">
                <a:solidFill>
                  <a:srgbClr val="FF0000"/>
                </a:solidFill>
                <a:latin typeface="Times New Roman" pitchFamily="2" charset="0"/>
                <a:ea typeface="Times New Roman" pitchFamily="2" charset="0"/>
                <a:sym typeface="+mn-ea"/>
              </a:rPr>
              <a:t>/ </a:t>
            </a:r>
            <a:r>
              <a:rPr lang="zh-CN" altLang="en-US" sz="3200" noProof="1">
                <a:solidFill>
                  <a:srgbClr val="FF0000"/>
                </a:solidFill>
                <a:latin typeface="Times New Roman" pitchFamily="2" charset="0"/>
                <a:ea typeface="宋体" charset="0"/>
                <a:sym typeface="+mn-ea"/>
              </a:rPr>
              <a:t>增补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的过渡词或短语</a:t>
            </a:r>
            <a:endParaRPr lang="zh-CN" altLang="en-US" sz="3200" noProof="1">
              <a:latin typeface="Times New Roman" pitchFamily="2" charset="0"/>
              <a:ea typeface="Times New Roman" pitchFamily="2" charset="0"/>
            </a:endParaRP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m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oreover ; 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w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hat’s more; 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b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esides; </a:t>
            </a:r>
            <a:r>
              <a:rPr lang="zh-CN" altLang="en-US" sz="3200" noProof="1">
                <a:latin typeface="Times New Roman" pitchFamily="2" charset="0"/>
                <a:ea typeface="宋体" charset="-122"/>
                <a:sym typeface="+mn-ea"/>
              </a:rPr>
              <a:t>in addition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;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also; w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hat’s worse;</a:t>
            </a:r>
            <a:r>
              <a:rPr lang="zh-CN" altLang="en-US" sz="3200" noProof="1">
                <a:latin typeface="Times New Roman" pitchFamily="2" charset="0"/>
                <a:ea typeface="宋体" charset="-122"/>
                <a:sym typeface="+mn-ea"/>
              </a:rPr>
              <a:t> </a:t>
            </a:r>
            <a:r>
              <a:rPr lang="en-US" altLang="zh-CN" sz="3200" noProof="1">
                <a:latin typeface="Times New Roman" pitchFamily="2" charset="0"/>
                <a:ea typeface="宋体" charset="-122"/>
                <a:sym typeface="+mn-ea"/>
              </a:rPr>
              <a:t>worse still; even worse; to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3200" noProof="1">
                <a:latin typeface="Times New Roman" pitchFamily="2" charset="0"/>
                <a:ea typeface="宋体" charset="-122"/>
                <a:sym typeface="+mn-ea"/>
              </a:rPr>
              <a:t>make matters/ it worse; even; again; as well (as);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zh-CN" sz="3200" noProof="1">
                <a:latin typeface="Times New Roman" pitchFamily="2" charset="0"/>
                <a:ea typeface="宋体" charset="-122"/>
                <a:sym typeface="+mn-ea"/>
              </a:rPr>
              <a:t>apart from; too/ either; further more; 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not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only…but also…; and ; neither…nor…</a:t>
            </a:r>
            <a:r>
              <a:rPr lang="en-US" altLang="zh-CN" sz="3200" noProof="1">
                <a:latin typeface="Times New Roman" pitchFamily="2" charset="0"/>
                <a:ea typeface="Times New Roman" pitchFamily="2" charset="0"/>
                <a:sym typeface="+mn-ea"/>
              </a:rPr>
              <a:t>; </a:t>
            </a: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zh-CN" altLang="en-US" sz="3200" noProof="1">
                <a:latin typeface="Times New Roman" pitchFamily="2" charset="0"/>
                <a:ea typeface="Times New Roman" pitchFamily="2" charset="0"/>
                <a:sym typeface="+mn-ea"/>
              </a:rPr>
              <a:t>both … and… </a:t>
            </a:r>
          </a:p>
        </p:txBody>
      </p:sp>
      <p:pic>
        <p:nvPicPr>
          <p:cNvPr id="11267" name="图片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5411788"/>
            <a:ext cx="1738313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文本占位符 11265"/>
          <p:cNvSpPr>
            <a:spLocks noGrp="1" noChangeArrowheads="1"/>
          </p:cNvSpPr>
          <p:nvPr>
            <p:ph idx="1"/>
          </p:nvPr>
        </p:nvSpPr>
        <p:spPr>
          <a:xfrm>
            <a:off x="284163" y="614363"/>
            <a:ext cx="8685212" cy="61087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3. 表示</a:t>
            </a:r>
            <a:r>
              <a:rPr lang="zh-CN" alt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转折</a:t>
            </a:r>
            <a:r>
              <a:rPr lang="en-US" altLang="zh-CN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让步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的过渡词或短语: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however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yet; 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although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even if/ though;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evenso/ not; whatever...; however...; ... as...;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despite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spite of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regardless of; while...; o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n the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one hand, …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but o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n the other hand, …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after all;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ome…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3200" smtClean="0">
                <a:latin typeface="Times New Roman" pitchFamily="18" charset="0"/>
                <a:ea typeface="宋体" pitchFamily="2" charset="-122"/>
              </a:rPr>
              <a:t>but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thers…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3200" smtClean="0">
                <a:latin typeface="Times New Roman" pitchFamily="18" charset="0"/>
                <a:ea typeface="宋体" pitchFamily="2" charset="-122"/>
              </a:rPr>
              <a:t>otherwise</a:t>
            </a:r>
            <a:r>
              <a:rPr lang="en-US" altLang="zh-CN" sz="3200" smtClean="0">
                <a:latin typeface="Times New Roman" pitchFamily="18" charset="0"/>
                <a:ea typeface="宋体" pitchFamily="2" charset="-122"/>
              </a:rPr>
              <a:t>;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f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or one thing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...,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but f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or another (thing)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4. 表示</a:t>
            </a:r>
            <a:r>
              <a:rPr lang="zh-CN" alt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原因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的过渡词或短语: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since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as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for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now that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because of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thanks to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cs typeface="Times New Roman" pitchFamily="18" charset="0"/>
              </a:rPr>
              <a:t> due to（由于）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3200" smtClean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owing to, </a:t>
            </a: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in view of,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3200" smtClean="0">
                <a:latin typeface="Times New Roman" pitchFamily="18" charset="0"/>
                <a:cs typeface="Times New Roman" pitchFamily="18" charset="0"/>
              </a:rPr>
              <a:t>on account of, </a:t>
            </a:r>
            <a:r>
              <a:rPr lang="zh-CN" altLang="en-US" sz="3200" smtClean="0">
                <a:latin typeface="Times New Roman" pitchFamily="18" charset="0"/>
                <a:ea typeface="宋体" pitchFamily="2" charset="-122"/>
                <a:sym typeface="Arial" pitchFamily="34" charset="0"/>
              </a:rPr>
              <a:t>as a result</a:t>
            </a:r>
            <a:r>
              <a:rPr lang="en-US" altLang="zh-CN" sz="3200" smtClean="0">
                <a:latin typeface="Times New Roman" pitchFamily="18" charset="0"/>
                <a:ea typeface="宋体" pitchFamily="2" charset="-122"/>
                <a:sym typeface="Arial" pitchFamily="34" charset="0"/>
              </a:rPr>
              <a:t>/ consequence</a:t>
            </a:r>
            <a:r>
              <a:rPr lang="zh-CN" altLang="en-US" sz="3200" smtClean="0">
                <a:latin typeface="Times New Roman" pitchFamily="18" charset="0"/>
                <a:ea typeface="宋体" pitchFamily="2" charset="-122"/>
                <a:sym typeface="Arial" pitchFamily="34" charset="0"/>
              </a:rPr>
              <a:t> of</a:t>
            </a:r>
            <a:r>
              <a:rPr lang="zh-CN" altLang="en-US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CN" altLang="en-US" sz="2800" smtClean="0">
                <a:latin typeface="Times New Roman" pitchFamily="18" charset="0"/>
                <a:cs typeface="Times New Roman" pitchFamily="18" charset="0"/>
              </a:rPr>
            </a:br>
            <a:endParaRPr lang="zh-CN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矩形 12289"/>
          <p:cNvSpPr>
            <a:spLocks noChangeArrowheads="1"/>
          </p:cNvSpPr>
          <p:nvPr/>
        </p:nvSpPr>
        <p:spPr bwMode="auto">
          <a:xfrm>
            <a:off x="128588" y="288925"/>
            <a:ext cx="8870950" cy="606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5. 表示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结果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的过渡词或短语:</a:t>
            </a:r>
          </a:p>
          <a:p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so, thus, therefore,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consequently, accordingly, 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as a result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/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consequence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 consequence, 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so that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,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for this reason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reason for/ why...is that...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6. 表示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条件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的过渡词或短语:</a:t>
            </a:r>
          </a:p>
          <a:p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if, unless , as long as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on condition that..., once...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 表示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时间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的过渡词或短语:</a:t>
            </a:r>
          </a:p>
          <a:p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(and) then, after that, next, finally, eventually, later, in the end, 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recently, at the same time,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(in the) meanwhile, at first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at last, from now on, 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until/ till, afterwards, on/ upon doing, shortly/ soon after, before long, at the beginning of</a:t>
            </a:r>
            <a:endParaRPr lang="zh-CN" altLang="en-US" sz="2800" b="1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8. 表示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论述顺序关系</a:t>
            </a:r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</a:t>
            </a:r>
          </a:p>
          <a:p>
            <a:r>
              <a:rPr lang="zh-CN" altLang="en-US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first, firstly, second, secondly, third, thirdly, above all, first of all</a:t>
            </a:r>
            <a:r>
              <a:rPr lang="en-US" altLang="zh-CN" sz="28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to begain/ start with, last but not least, lastly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矩形 13313"/>
          <p:cNvSpPr>
            <a:spLocks noChangeArrowheads="1"/>
          </p:cNvSpPr>
          <p:nvPr/>
        </p:nvSpPr>
        <p:spPr bwMode="auto">
          <a:xfrm>
            <a:off x="190500" y="276225"/>
            <a:ext cx="8929688" cy="633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9. 表示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解释说明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的过渡词或短语:</a:t>
            </a:r>
          </a:p>
          <a:p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 other words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;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that is 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(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say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)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; namely; ..., which means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10. 表示进行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举例说明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的过渡词或短语:</a:t>
            </a:r>
          </a:p>
          <a:p>
            <a:pPr>
              <a:lnSpc>
                <a:spcPct val="80000"/>
              </a:lnSpc>
            </a:pP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for instance, for example, such as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like, examples include..., ...and so on, and/ or the like, take... for example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11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. 表示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比较对比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的过渡词或短语:</a:t>
            </a:r>
            <a:endParaRPr lang="zh-CN" altLang="en-US" sz="3200" b="1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instead; 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instead of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;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meanwhile; 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on the contrary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;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unlike; 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different from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...; as... as...;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o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n the one hand, …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and o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n the other hand, …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;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s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ome…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,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sym typeface="Arial" pitchFamily="34" charset="0"/>
              </a:rPr>
              <a:t>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sym typeface="Arial" pitchFamily="34" charset="0"/>
              </a:rPr>
              <a:t>and/ while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o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thers…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; </a:t>
            </a:r>
            <a:r>
              <a:rPr lang="en-US" altLang="en-US" sz="3200" b="1">
                <a:latin typeface="Times New Roman" pitchFamily="18" charset="0"/>
                <a:ea typeface="宋体" pitchFamily="2" charset="-122"/>
                <a:sym typeface="Arial" pitchFamily="34" charset="0"/>
              </a:rPr>
              <a:t>...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while...; f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or one thing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...,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and f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or another (thing)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...; similarly; equally; similar to...; in the same way/ manner 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endParaRPr lang="zh-CN" altLang="en-US" sz="3200">
              <a:latin typeface="Comic Sans MS" pitchFamily="66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13313"/>
          <p:cNvSpPr>
            <a:spLocks noChangeArrowheads="1"/>
          </p:cNvSpPr>
          <p:nvPr/>
        </p:nvSpPr>
        <p:spPr bwMode="auto">
          <a:xfrm>
            <a:off x="168275" y="298450"/>
            <a:ext cx="8759825" cy="633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表示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强调事实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的过渡词或短语:</a:t>
            </a:r>
          </a:p>
          <a:p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 fact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/ reality/ truth/ practice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 tell you the truth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t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o be honest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/ frank/ sure,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sym typeface="Arial" pitchFamily="34" charset="0"/>
              </a:rPr>
              <a:t>as a matter of fact,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honestly speaking, actually, above all, after all, anyway, anyhow, certainly/ surely, indeed, really, especially, in particular,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sym typeface="Arial" pitchFamily="34" charset="0"/>
              </a:rPr>
              <a:t>truly,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importantly, most important, obviously, only/ just/ simply/ merely, without doubt/ out of question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表示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选择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的过渡词或短语：</a:t>
            </a:r>
          </a:p>
          <a:p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either... or...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or, or else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otherwise</a:t>
            </a:r>
          </a:p>
          <a:p>
            <a:pPr>
              <a:lnSpc>
                <a:spcPct val="80000"/>
              </a:lnSpc>
            </a:pP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1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4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. 表示表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目的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的过渡词或短语：</a:t>
            </a:r>
            <a:endParaRPr lang="zh-CN" altLang="en-US" sz="3200" b="1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zh-CN" altLang="en-US" sz="3200" b="1">
                <a:latin typeface="Times New Roman" pitchFamily="18" charset="0"/>
                <a:ea typeface="宋体" pitchFamily="2" charset="-122"/>
                <a:cs typeface="Times New Roman" pitchFamily="18" charset="0"/>
                <a:sym typeface="Arial" pitchFamily="34" charset="0"/>
              </a:rPr>
              <a:t>for this purpose, so that, in order to, so as to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  <a:sym typeface="Arial" pitchFamily="34" charset="0"/>
              </a:rPr>
              <a:t>, with the purpose of</a:t>
            </a:r>
            <a:endParaRPr lang="zh-CN" altLang="en-US" sz="3200">
              <a:latin typeface="Comic Sans MS" pitchFamily="66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4"/>
          <p:cNvSpPr txBox="1">
            <a:spLocks noChangeArrowheads="1"/>
          </p:cNvSpPr>
          <p:nvPr/>
        </p:nvSpPr>
        <p:spPr bwMode="auto">
          <a:xfrm>
            <a:off x="34925" y="117475"/>
            <a:ext cx="89662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B. 建议信正文常用句式</a:t>
            </a:r>
            <a:r>
              <a:rPr lang="zh-CN" altLang="en-US" sz="2800" b="1" dirty="0">
                <a:solidFill>
                  <a:srgbClr val="3333FF"/>
                </a:solidFill>
                <a:latin typeface="Times New Roman" pitchFamily="18" charset="0"/>
                <a:ea typeface="宋体" pitchFamily="2" charset="-122"/>
              </a:rPr>
              <a:t>（详述建议，合情入理）</a:t>
            </a:r>
          </a:p>
          <a:p>
            <a:pPr marL="514350" indent="-514350">
              <a:buAutoNum type="arabicPeriod"/>
            </a:pP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Have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you considered doing.../ So why not do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...?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pPr marL="514350" indent="-514350">
              <a:buAutoNum type="arabicPeriod"/>
            </a:pP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If I were you, I would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…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In my opinion, it would be wise to take the following action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When it comes to such a situation, I would like to 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make a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suggest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ion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 that you 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(should)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…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5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You'd better do.../ It </a:t>
            </a:r>
            <a:r>
              <a:rPr lang="en-US" altLang="zh-CN" sz="2800" b="1" dirty="0" err="1">
                <a:latin typeface="Times New Roman" pitchFamily="18" charset="0"/>
                <a:ea typeface="宋体" pitchFamily="2" charset="-122"/>
              </a:rPr>
              <a:t>i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s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/ seems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 better for you to do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...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6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best way to do sth  is to do 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…</a:t>
            </a:r>
            <a:endParaRPr lang="en-US" altLang="zh-CN" sz="2800" b="1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4"/>
          <p:cNvSpPr txBox="1">
            <a:spLocks noChangeArrowheads="1"/>
          </p:cNvSpPr>
          <p:nvPr/>
        </p:nvSpPr>
        <p:spPr bwMode="auto">
          <a:xfrm>
            <a:off x="107950" y="117475"/>
            <a:ext cx="896143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C.</a:t>
            </a:r>
            <a:r>
              <a:rPr lang="zh-CN" altLang="en-US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建议信结尾常用句式</a:t>
            </a:r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宋体" pitchFamily="2" charset="-122"/>
              </a:rPr>
              <a:t>（归纳总结，提出希望）</a:t>
            </a:r>
            <a:r>
              <a:rPr lang="zh-CN" altLang="en-US" sz="24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 </a:t>
            </a:r>
          </a:p>
        </p:txBody>
      </p:sp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107950" y="620713"/>
            <a:ext cx="903605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25000"/>
              </a:lnSpc>
              <a:buAutoNum type="arabicPeriod"/>
            </a:pP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I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believe you will take my advice into consideration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pPr marL="514350" indent="-514350">
              <a:lnSpc>
                <a:spcPct val="125000"/>
              </a:lnSpc>
              <a:buAutoNum type="arabicPeriod"/>
            </a:pP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2. I hope you will find these suggestions useful/ helpful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I 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do hope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 that 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my ideas will work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In the end, I will be glad if you find these ideas useful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  <a:endParaRPr lang="en-US" altLang="zh-CN" sz="2800" b="1" dirty="0" smtClean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5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</a:rPr>
              <a:t>. </a:t>
            </a:r>
            <a:r>
              <a:rPr lang="en-US" sz="2800" b="1" dirty="0">
                <a:latin typeface="Times New Roman" pitchFamily="18" charset="0"/>
                <a:ea typeface="宋体" pitchFamily="2" charset="-122"/>
              </a:rPr>
              <a:t>I am looking forward to your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early </a:t>
            </a:r>
            <a:r>
              <a:rPr lang="en-US" sz="2800" b="1" dirty="0">
                <a:latin typeface="Times New Roman" pitchFamily="18" charset="0"/>
                <a:ea typeface="宋体" pitchFamily="2" charset="-122"/>
              </a:rPr>
              <a:t>reply</a:t>
            </a:r>
            <a:r>
              <a:rPr lang="en-US" sz="2800" b="1" dirty="0" smtClean="0">
                <a:latin typeface="Times New Roman" pitchFamily="18" charset="0"/>
                <a:ea typeface="宋体" pitchFamily="2" charset="-122"/>
              </a:rPr>
              <a:t>.</a:t>
            </a:r>
          </a:p>
          <a:p>
            <a:pPr>
              <a:lnSpc>
                <a:spcPct val="125000"/>
              </a:lnSpc>
            </a:pPr>
            <a:endParaRPr lang="en-US" sz="2800" b="1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125000"/>
              </a:lnSpc>
            </a:pPr>
            <a:r>
              <a:rPr lang="en-US" sz="2800" b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</a:t>
            </a:r>
            <a:r>
              <a:rPr 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</a:t>
            </a:r>
            <a:r>
              <a:rPr lang="en-US" sz="2800" b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 hope what's mentioned above might be helpful.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内容占位符 14337"/>
          <p:cNvSpPr>
            <a:spLocks noGrp="1" noChangeArrowheads="1"/>
          </p:cNvSpPr>
          <p:nvPr>
            <p:ph idx="1"/>
          </p:nvPr>
        </p:nvSpPr>
        <p:spPr>
          <a:xfrm>
            <a:off x="252413" y="981075"/>
            <a:ext cx="8569325" cy="5826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 smtClean="0">
                <a:latin typeface="宋体" pitchFamily="2" charset="-122"/>
              </a:rPr>
              <a:t>优秀范文假设你是李华，你的美国网友 </a:t>
            </a:r>
            <a:r>
              <a:rPr lang="en-US" altLang="zh-CN" sz="2800" dirty="0" smtClean="0">
                <a:latin typeface="宋体" pitchFamily="2" charset="-122"/>
              </a:rPr>
              <a:t>Peter</a:t>
            </a:r>
            <a:r>
              <a:rPr lang="zh-CN" altLang="en-US" sz="2800" dirty="0" smtClean="0">
                <a:latin typeface="宋体" pitchFamily="2" charset="-122"/>
              </a:rPr>
              <a:t>打算到中国留学。他写信询问怎样才能受到中国高校的青睐。请你根据下列要点给对方写一封回信</a:t>
            </a:r>
            <a:r>
              <a:rPr lang="en-US" altLang="zh-CN" sz="2800" dirty="0" smtClean="0">
                <a:latin typeface="宋体" pitchFamily="2" charset="-122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宋体" pitchFamily="2" charset="-122"/>
              </a:rPr>
              <a:t>1.</a:t>
            </a:r>
            <a:r>
              <a:rPr lang="zh-CN" altLang="en-US" sz="2800" dirty="0" smtClean="0">
                <a:latin typeface="宋体" pitchFamily="2" charset="-122"/>
              </a:rPr>
              <a:t>语言是道硬门槛</a:t>
            </a:r>
            <a:endParaRPr lang="en-US" altLang="zh-CN" sz="2800" dirty="0" smtClean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宋体" pitchFamily="2" charset="-122"/>
              </a:rPr>
              <a:t>2.</a:t>
            </a:r>
            <a:r>
              <a:rPr lang="zh-CN" altLang="en-US" sz="2800" dirty="0" smtClean="0">
                <a:latin typeface="宋体" pitchFamily="2" charset="-122"/>
              </a:rPr>
              <a:t>适应能力很重要；</a:t>
            </a:r>
            <a:endParaRPr lang="en-US" altLang="zh-CN" sz="2800" dirty="0" smtClean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宋体" pitchFamily="2" charset="-122"/>
              </a:rPr>
              <a:t>3.</a:t>
            </a:r>
            <a:r>
              <a:rPr lang="zh-CN" altLang="en-US" sz="2800" dirty="0" smtClean="0">
                <a:latin typeface="宋体" pitchFamily="2" charset="-122"/>
              </a:rPr>
              <a:t>兴趣爱好被看重。</a:t>
            </a:r>
            <a:endParaRPr lang="en-US" altLang="zh-CN" sz="2800" dirty="0" smtClean="0">
              <a:latin typeface="宋体" pitchFamily="2" charset="-12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注意：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3333FF"/>
                </a:solidFill>
              </a:rPr>
              <a:t>1. 词数</a:t>
            </a:r>
            <a:r>
              <a:rPr lang="en-US" sz="2800" dirty="0" smtClean="0">
                <a:solidFill>
                  <a:srgbClr val="3333FF"/>
                </a:solidFill>
              </a:rPr>
              <a:t>100</a:t>
            </a:r>
            <a:r>
              <a:rPr lang="zh-CN" altLang="en-US" sz="2800" dirty="0" smtClean="0">
                <a:solidFill>
                  <a:srgbClr val="3333FF"/>
                </a:solidFill>
              </a:rPr>
              <a:t>左右；      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3333FF"/>
                </a:solidFill>
              </a:rPr>
              <a:t>2. 信的开头和结尾已为你写好，不计入总词数；   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3333FF"/>
                </a:solidFill>
              </a:rPr>
              <a:t>3. 可适当增加细节，以使行文连贯。</a:t>
            </a:r>
            <a:r>
              <a:rPr lang="zh-CN" altLang="en-US" sz="2800" dirty="0" smtClean="0">
                <a:solidFill>
                  <a:srgbClr val="FF0000"/>
                </a:solidFill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386" name="标题 14338"/>
          <p:cNvSpPr>
            <a:spLocks noGrp="1" noChangeArrowheads="1"/>
          </p:cNvSpPr>
          <p:nvPr>
            <p:ph type="title"/>
          </p:nvPr>
        </p:nvSpPr>
        <p:spPr>
          <a:xfrm>
            <a:off x="466725" y="-25400"/>
            <a:ext cx="8229600" cy="1141413"/>
          </a:xfrm>
        </p:spPr>
        <p:txBody>
          <a:bodyPr/>
          <a:lstStyle/>
          <a:p>
            <a:pPr algn="ctr"/>
            <a:r>
              <a:rPr lang="en-US" altLang="zh-CN" sz="4800" b="1" dirty="0" smtClean="0">
                <a:solidFill>
                  <a:srgbClr val="FF0000"/>
                </a:solidFill>
              </a:rPr>
              <a:t>Step 2 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建议信写作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15361"/>
          <p:cNvSpPr>
            <a:spLocks noChangeArrowheads="1"/>
          </p:cNvSpPr>
          <p:nvPr/>
        </p:nvSpPr>
        <p:spPr bwMode="auto">
          <a:xfrm>
            <a:off x="53975" y="19050"/>
            <a:ext cx="909002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4000" b="1">
                <a:solidFill>
                  <a:srgbClr val="3333F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第一步：审题</a:t>
            </a:r>
          </a:p>
          <a:p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养成重视审题的习惯。高考书面表达</a:t>
            </a:r>
            <a:r>
              <a:rPr lang="zh-CN" altLang="en-US" sz="320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是半封闭性的写作，审题十分重要。现以样题为例，谈谈如何审题：</a:t>
            </a:r>
            <a:endParaRPr lang="zh-CN" altLang="en-US" sz="3200">
              <a:ea typeface="宋体" pitchFamily="2" charset="-122"/>
            </a:endParaRPr>
          </a:p>
        </p:txBody>
      </p:sp>
      <p:graphicFrame>
        <p:nvGraphicFramePr>
          <p:cNvPr id="15363" name="表格 15362"/>
          <p:cNvGraphicFramePr/>
          <p:nvPr/>
        </p:nvGraphicFramePr>
        <p:xfrm>
          <a:off x="157163" y="2278063"/>
          <a:ext cx="8708707" cy="4199890"/>
        </p:xfrm>
        <a:graphic>
          <a:graphicData uri="http://schemas.openxmlformats.org/drawingml/2006/table">
            <a:tbl>
              <a:tblPr/>
              <a:tblGrid>
                <a:gridCol w="5170170"/>
                <a:gridCol w="3538537"/>
              </a:tblGrid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solidFill>
                            <a:srgbClr val="FF3300"/>
                          </a:solidFill>
                          <a:latin typeface="Times New Roman" pitchFamily="2" charset="0"/>
                          <a:ea typeface="Times New Roman" pitchFamily="2" charset="0"/>
                        </a:rPr>
                        <a:t>思考的问题</a:t>
                      </a: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solidFill>
                            <a:srgbClr val="FF0000"/>
                          </a:solidFill>
                          <a:latin typeface="Times New Roman" pitchFamily="2" charset="0"/>
                          <a:ea typeface="Times New Roman" pitchFamily="2" charset="0"/>
                        </a:rPr>
                        <a:t>样题分析</a:t>
                      </a:r>
                      <a:endParaRPr lang="zh-CN" altLang="en-US" b="1">
                        <a:solidFill>
                          <a:srgbClr val="FF0000"/>
                        </a:solidFill>
                        <a:ea typeface="Times New Roman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第几人称？（</a:t>
                      </a:r>
                      <a:r>
                        <a:rPr lang="en-US" altLang="zh-CN" b="1">
                          <a:latin typeface="Times New Roman" pitchFamily="2" charset="0"/>
                          <a:ea typeface="Times New Roman" pitchFamily="2" charset="0"/>
                        </a:rPr>
                        <a:t>person</a:t>
                      </a: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）</a:t>
                      </a: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 dirty="0">
                          <a:latin typeface="Times New Roman" pitchFamily="2" charset="0"/>
                          <a:ea typeface="Times New Roman" pitchFamily="2" charset="0"/>
                        </a:rPr>
                        <a:t>文章的</a:t>
                      </a:r>
                      <a:r>
                        <a:rPr lang="zh-CN" altLang="en-US" b="1" dirty="0">
                          <a:latin typeface="Times New Roman" pitchFamily="2" charset="0"/>
                          <a:ea typeface="宋体" charset="-122"/>
                        </a:rPr>
                        <a:t>体裁</a:t>
                      </a:r>
                      <a:r>
                        <a:rPr lang="zh-CN" altLang="en-US" b="1" dirty="0">
                          <a:latin typeface="Times New Roman" pitchFamily="2" charset="0"/>
                          <a:ea typeface="Times New Roman" pitchFamily="2" charset="0"/>
                        </a:rPr>
                        <a:t>是什么？</a:t>
                      </a:r>
                      <a:endParaRPr lang="zh-CN" altLang="en-US" b="1" dirty="0">
                        <a:ea typeface="Times New Roman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要写的文章主题是什么 </a:t>
                      </a:r>
                      <a:r>
                        <a:rPr lang="en-US" altLang="zh-CN" b="1">
                          <a:latin typeface="Times New Roman" pitchFamily="2" charset="0"/>
                          <a:ea typeface="Times New Roman" pitchFamily="2" charset="0"/>
                        </a:rPr>
                        <a:t>(topic)</a:t>
                      </a:r>
                      <a:endParaRPr lang="zh-CN" altLang="en-US" b="1">
                        <a:latin typeface="Times New Roman" pitchFamily="2" charset="0"/>
                        <a:ea typeface="Times New Roman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怎样安排信息点的顺序？     </a:t>
                      </a: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                </a:t>
                      </a:r>
                      <a:r>
                        <a:rPr lang="en-US" altLang="zh-CN" b="1">
                          <a:latin typeface="Times New Roman" pitchFamily="2" charset="0"/>
                          <a:ea typeface="Times New Roman" pitchFamily="2" charset="0"/>
                        </a:rPr>
                        <a:t>(order)</a:t>
                      </a:r>
                      <a:endParaRPr lang="zh-CN" altLang="en-US" b="1">
                        <a:ea typeface="Times New Roman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动作是什么时候发生的？</a:t>
                      </a:r>
                      <a:r>
                        <a:rPr lang="en-US" altLang="zh-CN" b="1">
                          <a:latin typeface="Times New Roman" pitchFamily="2" charset="0"/>
                          <a:ea typeface="Times New Roman" pitchFamily="2" charset="0"/>
                        </a:rPr>
                        <a:t>(</a:t>
                      </a:r>
                      <a:r>
                        <a:rPr lang="zh-CN" altLang="en-US" b="1">
                          <a:latin typeface="Times New Roman" pitchFamily="2" charset="0"/>
                          <a:ea typeface="Times New Roman" pitchFamily="2" charset="0"/>
                        </a:rPr>
                        <a:t>时态</a:t>
                      </a:r>
                      <a:r>
                        <a:rPr lang="en-US" altLang="zh-CN" b="1">
                          <a:latin typeface="Times New Roman" pitchFamily="2" charset="0"/>
                          <a:ea typeface="Times New Roman" pitchFamily="2" charset="0"/>
                        </a:rPr>
                        <a:t>)    </a:t>
                      </a: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b="1">
                          <a:latin typeface="Times New Roman" pitchFamily="2" charset="0"/>
                          <a:ea typeface="Times New Roman" pitchFamily="2" charset="0"/>
                        </a:rPr>
                        <a:t>                (when)</a:t>
                      </a:r>
                      <a:endParaRPr lang="zh-CN" altLang="en-US" b="1">
                        <a:ea typeface="Times New Roman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charset="0"/>
                          <a:ea typeface="黑体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6300788" y="2854325"/>
            <a:ext cx="1612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0000FF"/>
                </a:solidFill>
                <a:ea typeface="宋体" pitchFamily="2" charset="-122"/>
              </a:rPr>
              <a:t>第一人称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445250" y="3429000"/>
            <a:ext cx="12666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  <a:ea typeface="宋体" pitchFamily="2" charset="-122"/>
              </a:rPr>
              <a:t>建议信</a:t>
            </a:r>
            <a:endParaRPr lang="zh-CN" altLang="en-US" sz="2800" b="1" dirty="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5580112" y="3861048"/>
            <a:ext cx="30126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CN" altLang="en-US" sz="2400" b="1" dirty="0" smtClean="0">
                <a:solidFill>
                  <a:srgbClr val="FF0000"/>
                </a:solidFill>
                <a:ea typeface="宋体" pitchFamily="2" charset="-122"/>
              </a:rPr>
              <a:t>对</a:t>
            </a:r>
            <a:r>
              <a:rPr lang="zh-CN" altLang="en-US" sz="2400" b="1" dirty="0">
                <a:solidFill>
                  <a:srgbClr val="FF0000"/>
                </a:solidFill>
                <a:ea typeface="宋体" pitchFamily="2" charset="-122"/>
              </a:rPr>
              <a:t>如</a:t>
            </a:r>
            <a:r>
              <a:rPr lang="zh-CN" altLang="en-US" sz="2400" b="1" dirty="0" smtClean="0">
                <a:solidFill>
                  <a:srgbClr val="FF0000"/>
                </a:solidFill>
                <a:ea typeface="宋体" pitchFamily="2" charset="-122"/>
              </a:rPr>
              <a:t>何受到中国高校青睐给</a:t>
            </a:r>
            <a:r>
              <a:rPr lang="zh-CN" altLang="en-US" sz="2400" b="1" dirty="0">
                <a:solidFill>
                  <a:srgbClr val="FF0000"/>
                </a:solidFill>
                <a:ea typeface="宋体" pitchFamily="2" charset="-122"/>
              </a:rPr>
              <a:t>出建议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6156325" y="4797425"/>
            <a:ext cx="2317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a typeface="宋体" pitchFamily="2" charset="-122"/>
              </a:rPr>
              <a:t>说理的逻辑性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6156325" y="5805488"/>
            <a:ext cx="1970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000099"/>
                </a:solidFill>
                <a:ea typeface="宋体" pitchFamily="2" charset="-122"/>
              </a:rPr>
              <a:t>一般现在时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638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zh-CN" altLang="en-US" sz="3600" b="1" smtClean="0">
                <a:solidFill>
                  <a:srgbClr val="3333FF"/>
                </a:solidFill>
                <a:latin typeface="宋体" pitchFamily="2" charset="-122"/>
                <a:ea typeface="宋体" pitchFamily="2" charset="-122"/>
              </a:rPr>
              <a:t>第二步：构思---建议信结构及内容要点</a:t>
            </a:r>
          </a:p>
        </p:txBody>
      </p:sp>
      <p:sp>
        <p:nvSpPr>
          <p:cNvPr id="18434" name="内容占位符 16386"/>
          <p:cNvSpPr>
            <a:spLocks noGrp="1" noChangeArrowheads="1"/>
          </p:cNvSpPr>
          <p:nvPr>
            <p:ph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zh-CN" altLang="en-US" sz="3200" dirty="0" smtClean="0">
                <a:solidFill>
                  <a:srgbClr val="00B050"/>
                </a:solidFill>
              </a:rPr>
              <a:t>三段式：</a:t>
            </a:r>
          </a:p>
          <a:p>
            <a:pPr>
              <a:buFont typeface="Wingdings" pitchFamily="2" charset="2"/>
              <a:buNone/>
            </a:pPr>
            <a:r>
              <a:rPr lang="zh-CN" altLang="en-US" sz="3200" dirty="0" smtClean="0"/>
              <a:t>第一段： 点明主题：</a:t>
            </a:r>
            <a:r>
              <a:rPr lang="zh-CN" altLang="en-US" sz="3200" dirty="0" smtClean="0">
                <a:solidFill>
                  <a:srgbClr val="0000FF"/>
                </a:solidFill>
                <a:latin typeface="Times New Roman" pitchFamily="18" charset="0"/>
              </a:rPr>
              <a:t>表明写作意图</a:t>
            </a:r>
            <a:r>
              <a:rPr lang="zh-CN" altLang="en-US" sz="3200" dirty="0" smtClean="0">
                <a:latin typeface="Times New Roman" pitchFamily="18" charset="0"/>
              </a:rPr>
              <a:t>，</a:t>
            </a:r>
          </a:p>
          <a:p>
            <a:pPr>
              <a:buFont typeface="Wingdings" pitchFamily="2" charset="2"/>
              <a:buNone/>
            </a:pPr>
            <a:r>
              <a:rPr lang="zh-CN" altLang="en-US" sz="3200" dirty="0" smtClean="0">
                <a:latin typeface="Times New Roman" pitchFamily="18" charset="0"/>
              </a:rPr>
              <a:t>                （有时要简单介绍自己）。</a:t>
            </a:r>
          </a:p>
          <a:p>
            <a:pPr>
              <a:buFont typeface="Wingdings" pitchFamily="2" charset="2"/>
              <a:buNone/>
            </a:pPr>
            <a:r>
              <a:rPr lang="zh-CN" altLang="en-US" sz="3200" dirty="0" smtClean="0"/>
              <a:t>第二段： 陈述事实，提出建议，给出理由</a:t>
            </a:r>
          </a:p>
          <a:p>
            <a:pPr>
              <a:buFont typeface="Wingdings" pitchFamily="2" charset="2"/>
              <a:buNone/>
            </a:pPr>
            <a:r>
              <a:rPr lang="zh-CN" altLang="en-US" sz="3200" dirty="0" smtClean="0"/>
              <a:t>              </a:t>
            </a:r>
            <a:r>
              <a:rPr lang="zh-CN" altLang="en-US" sz="3200" dirty="0" smtClean="0">
                <a:solidFill>
                  <a:srgbClr val="FF0000"/>
                </a:solidFill>
              </a:rPr>
              <a:t>（是什么，为什么）</a:t>
            </a:r>
          </a:p>
          <a:p>
            <a:pPr>
              <a:buFont typeface="Wingdings" pitchFamily="2" charset="2"/>
              <a:buNone/>
            </a:pPr>
            <a:r>
              <a:rPr lang="zh-CN" altLang="en-US" sz="3200" dirty="0" smtClean="0"/>
              <a:t>第三段： 总结全文，表明希望</a:t>
            </a:r>
          </a:p>
        </p:txBody>
      </p:sp>
      <p:sp>
        <p:nvSpPr>
          <p:cNvPr id="16388" name="文本框 16387"/>
          <p:cNvSpPr txBox="1">
            <a:spLocks noChangeArrowheads="1"/>
          </p:cNvSpPr>
          <p:nvPr/>
        </p:nvSpPr>
        <p:spPr bwMode="auto">
          <a:xfrm>
            <a:off x="2882900" y="5380038"/>
            <a:ext cx="109696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>
                <a:solidFill>
                  <a:srgbClr val="CC0099"/>
                </a:solidFill>
                <a:ea typeface="宋体" pitchFamily="2" charset="-122"/>
              </a:rPr>
              <a:t>草稿</a:t>
            </a:r>
          </a:p>
        </p:txBody>
      </p:sp>
      <p:sp>
        <p:nvSpPr>
          <p:cNvPr id="16389" name="文本框 16388"/>
          <p:cNvSpPr txBox="1">
            <a:spLocks noChangeArrowheads="1"/>
          </p:cNvSpPr>
          <p:nvPr/>
        </p:nvSpPr>
        <p:spPr bwMode="auto">
          <a:xfrm>
            <a:off x="5229225" y="5378450"/>
            <a:ext cx="10969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>
                <a:solidFill>
                  <a:srgbClr val="CC0099"/>
                </a:solidFill>
                <a:ea typeface="宋体" pitchFamily="2" charset="-122"/>
              </a:rPr>
              <a:t>修改</a:t>
            </a:r>
          </a:p>
        </p:txBody>
      </p:sp>
      <p:sp>
        <p:nvSpPr>
          <p:cNvPr id="16390" name="文本框 16389"/>
          <p:cNvSpPr txBox="1">
            <a:spLocks noChangeArrowheads="1"/>
          </p:cNvSpPr>
          <p:nvPr/>
        </p:nvSpPr>
        <p:spPr bwMode="auto">
          <a:xfrm>
            <a:off x="7589838" y="5373688"/>
            <a:ext cx="10969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>
                <a:solidFill>
                  <a:srgbClr val="CC0099"/>
                </a:solidFill>
                <a:ea typeface="宋体" pitchFamily="2" charset="-122"/>
              </a:rPr>
              <a:t>誊写</a:t>
            </a:r>
          </a:p>
        </p:txBody>
      </p:sp>
      <p:sp>
        <p:nvSpPr>
          <p:cNvPr id="16391" name="燕尾形箭头 16390"/>
          <p:cNvSpPr>
            <a:spLocks noChangeArrowheads="1"/>
          </p:cNvSpPr>
          <p:nvPr/>
        </p:nvSpPr>
        <p:spPr bwMode="auto">
          <a:xfrm>
            <a:off x="1803400" y="5589588"/>
            <a:ext cx="1079500" cy="217487"/>
          </a:xfrm>
          <a:prstGeom prst="notchedRightArrow">
            <a:avLst>
              <a:gd name="adj1" fmla="val 50000"/>
              <a:gd name="adj2" fmla="val 12388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6392" name="燕尾形箭头 16391"/>
          <p:cNvSpPr>
            <a:spLocks noChangeArrowheads="1"/>
          </p:cNvSpPr>
          <p:nvPr/>
        </p:nvSpPr>
        <p:spPr bwMode="auto">
          <a:xfrm>
            <a:off x="4149725" y="5589588"/>
            <a:ext cx="1079500" cy="217487"/>
          </a:xfrm>
          <a:prstGeom prst="notchedRightArrow">
            <a:avLst>
              <a:gd name="adj1" fmla="val 50000"/>
              <a:gd name="adj2" fmla="val 12388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6393" name="燕尾形箭头 16392"/>
          <p:cNvSpPr>
            <a:spLocks noChangeArrowheads="1"/>
          </p:cNvSpPr>
          <p:nvPr/>
        </p:nvSpPr>
        <p:spPr bwMode="auto">
          <a:xfrm>
            <a:off x="6508750" y="5589588"/>
            <a:ext cx="1081088" cy="217487"/>
          </a:xfrm>
          <a:prstGeom prst="notchedRightArrow">
            <a:avLst>
              <a:gd name="adj1" fmla="val 50000"/>
              <a:gd name="adj2" fmla="val 124063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01663" y="5378450"/>
            <a:ext cx="110172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>
                <a:solidFill>
                  <a:srgbClr val="CC0099"/>
                </a:solidFill>
                <a:ea typeface="宋体" pitchFamily="2" charset="-122"/>
              </a:rPr>
              <a:t>审题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ldLvl="0"/>
      <p:bldP spid="16389" grpId="0" bldLvl="0"/>
      <p:bldP spid="16390" grpId="0" bldLvl="0"/>
      <p:bldP spid="2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7409"/>
          <p:cNvSpPr>
            <a:spLocks noGrp="1" noChangeArrowheads="1"/>
          </p:cNvSpPr>
          <p:nvPr>
            <p:ph type="title"/>
          </p:nvPr>
        </p:nvSpPr>
        <p:spPr>
          <a:xfrm>
            <a:off x="457200" y="153988"/>
            <a:ext cx="8229600" cy="1143000"/>
          </a:xfrm>
        </p:spPr>
        <p:txBody>
          <a:bodyPr/>
          <a:lstStyle/>
          <a:p>
            <a:pPr algn="ctr"/>
            <a:r>
              <a:rPr lang="zh-CN" altLang="en-US" sz="4000" b="1" smtClean="0">
                <a:solidFill>
                  <a:srgbClr val="0000CC"/>
                </a:solidFill>
              </a:rPr>
              <a:t>建议信重点</a:t>
            </a:r>
          </a:p>
        </p:txBody>
      </p:sp>
      <p:sp>
        <p:nvSpPr>
          <p:cNvPr id="17411" name="内容占位符 17410"/>
          <p:cNvSpPr>
            <a:spLocks noGrp="1" noChangeArrowheads="1"/>
          </p:cNvSpPr>
          <p:nvPr>
            <p:ph idx="1"/>
          </p:nvPr>
        </p:nvSpPr>
        <p:spPr>
          <a:xfrm>
            <a:off x="550863" y="1050925"/>
            <a:ext cx="8229600" cy="562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第二段：</a:t>
            </a:r>
          </a:p>
          <a:p>
            <a:pPr>
              <a:buFont typeface="Wingdings" pitchFamily="2" charset="2"/>
              <a:buNone/>
            </a:pPr>
            <a:r>
              <a:rPr lang="en-US" altLang="zh-CN" sz="3600" dirty="0" smtClean="0">
                <a:latin typeface="楷体_GB2312" pitchFamily="49" charset="-122"/>
                <a:ea typeface="楷体_GB2312" pitchFamily="49" charset="-122"/>
              </a:rPr>
              <a:t>⑴ </a:t>
            </a: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说明</a:t>
            </a:r>
            <a:r>
              <a:rPr lang="zh-CN" altLang="en-US" sz="36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建议的内容</a:t>
            </a: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；（是什么）</a:t>
            </a:r>
          </a:p>
          <a:p>
            <a:pPr>
              <a:buFont typeface="Wingdings" pitchFamily="2" charset="2"/>
              <a:buNone/>
            </a:pPr>
            <a:r>
              <a:rPr lang="en-US" altLang="zh-CN" sz="3600" dirty="0" smtClean="0">
                <a:latin typeface="楷体_GB2312" pitchFamily="49" charset="-122"/>
                <a:ea typeface="楷体_GB2312" pitchFamily="49" charset="-122"/>
              </a:rPr>
              <a:t>⑵ </a:t>
            </a: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提出具体建议的</a:t>
            </a:r>
            <a:r>
              <a:rPr lang="zh-CN" altLang="en-US" sz="36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原因，</a:t>
            </a: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指出采纳建议的</a:t>
            </a:r>
            <a:r>
              <a:rPr lang="zh-CN" altLang="en-US" sz="36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益处</a:t>
            </a: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。（为什么）</a:t>
            </a:r>
          </a:p>
          <a:p>
            <a:pPr>
              <a:buFont typeface="Wingdings" pitchFamily="2" charset="2"/>
              <a:buNone/>
            </a:pPr>
            <a:endParaRPr lang="zh-CN" altLang="en-US" sz="36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3600" dirty="0" smtClean="0">
                <a:solidFill>
                  <a:srgbClr val="00B050"/>
                </a:solidFill>
                <a:latin typeface="楷体_GB2312" pitchFamily="49" charset="-122"/>
                <a:ea typeface="楷体_GB2312" pitchFamily="49" charset="-122"/>
              </a:rPr>
              <a:t>注意事项：</a:t>
            </a: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语言要委婉、礼貌，顾及对</a:t>
            </a:r>
          </a:p>
          <a:p>
            <a:pPr>
              <a:buFont typeface="Wingdings" pitchFamily="2" charset="2"/>
              <a:buNone/>
            </a:pPr>
            <a:r>
              <a:rPr lang="zh-CN" altLang="en-US" sz="3600" dirty="0" smtClean="0">
                <a:latin typeface="楷体_GB2312" pitchFamily="49" charset="-122"/>
                <a:ea typeface="楷体_GB2312" pitchFamily="49" charset="-122"/>
              </a:rPr>
              <a:t>方感受。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58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charRg st="58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8433"/>
          <p:cNvSpPr>
            <a:spLocks noGrp="1" noChangeArrowheads="1"/>
          </p:cNvSpPr>
          <p:nvPr>
            <p:ph type="ctrTitle"/>
          </p:nvPr>
        </p:nvSpPr>
        <p:spPr>
          <a:xfrm>
            <a:off x="661988" y="2525713"/>
            <a:ext cx="7772400" cy="1254125"/>
          </a:xfrm>
        </p:spPr>
        <p:txBody>
          <a:bodyPr/>
          <a:lstStyle/>
          <a:p>
            <a:r>
              <a:rPr lang="zh-CN" altLang="en-US" sz="7200" b="1" smtClean="0">
                <a:solidFill>
                  <a:srgbClr val="0000CC"/>
                </a:solidFill>
                <a:ea typeface="黑体" pitchFamily="49" charset="-122"/>
              </a:rPr>
              <a:t>适当运用模板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altLang="zh-CN" dirty="0" smtClean="0"/>
              <a:t>  Dear _____(</a:t>
            </a:r>
            <a:r>
              <a:rPr lang="zh-CN" altLang="en-US" dirty="0" smtClean="0"/>
              <a:t>收信人</a:t>
            </a:r>
            <a:r>
              <a:rPr lang="en-US" altLang="zh-CN" dirty="0" smtClean="0"/>
              <a:t>),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altLang="zh-CN" dirty="0" smtClean="0"/>
              <a:t>     Learning that you have some trouble in ____(</a:t>
            </a:r>
            <a:r>
              <a:rPr lang="zh-CN" altLang="en-US" dirty="0" smtClean="0"/>
              <a:t>引出对方需要建议的主题</a:t>
            </a:r>
            <a:r>
              <a:rPr lang="en-US" altLang="zh-CN" dirty="0" smtClean="0"/>
              <a:t>), I would like to offer you the following suggestions.(</a:t>
            </a:r>
            <a:r>
              <a:rPr lang="zh-CN" altLang="en-US" dirty="0" smtClean="0"/>
              <a:t>引出作者的建议</a:t>
            </a:r>
            <a:r>
              <a:rPr lang="en-US" altLang="zh-CN" dirty="0" smtClean="0"/>
              <a:t>)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altLang="zh-CN" dirty="0" smtClean="0"/>
              <a:t>      </a:t>
            </a:r>
            <a:r>
              <a:rPr lang="en-US" altLang="zh-CN" u="sng" dirty="0" smtClean="0"/>
              <a:t>To begin with</a:t>
            </a:r>
            <a:r>
              <a:rPr lang="en-US" altLang="zh-CN" dirty="0" smtClean="0"/>
              <a:t>, it would be wise to _____.</a:t>
            </a:r>
            <a:r>
              <a:rPr lang="en-US" altLang="zh-CN" u="sng" dirty="0" smtClean="0"/>
              <a:t>In addition, </a:t>
            </a:r>
            <a:r>
              <a:rPr lang="en-US" altLang="zh-CN" dirty="0" smtClean="0"/>
              <a:t>it is also a great idea to ______, which can _____.</a:t>
            </a:r>
            <a:r>
              <a:rPr lang="en-US" altLang="zh-CN" u="sng" dirty="0" smtClean="0"/>
              <a:t>Besides,</a:t>
            </a:r>
            <a:r>
              <a:rPr lang="en-US" altLang="zh-CN" dirty="0" smtClean="0"/>
              <a:t> doing ______ is definitely a fantastic choice, as it can______.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altLang="zh-CN" dirty="0" smtClean="0"/>
              <a:t>     I hope that my suggestions will be of great benefit to you. If you have any question, do feel free to ask me.</a:t>
            </a:r>
          </a:p>
          <a:p>
            <a:pPr algn="ctr">
              <a:buNone/>
            </a:pPr>
            <a:r>
              <a:rPr lang="en-US" altLang="zh-CN" dirty="0" smtClean="0"/>
              <a:t>                                                             Yours,</a:t>
            </a:r>
          </a:p>
          <a:p>
            <a:pPr algn="r">
              <a:buNone/>
            </a:pPr>
            <a:r>
              <a:rPr lang="en-US" altLang="zh-CN" dirty="0" smtClean="0"/>
              <a:t>  __ (</a:t>
            </a:r>
            <a:r>
              <a:rPr lang="zh-CN" altLang="en-US" dirty="0" smtClean="0"/>
              <a:t>写信人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1610</Words>
  <Application>Microsoft Office PowerPoint</Application>
  <PresentationFormat>全屏显示(4:3)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幻灯片 1</vt:lpstr>
      <vt:lpstr>幻灯片 2</vt:lpstr>
      <vt:lpstr>幻灯片 3</vt:lpstr>
      <vt:lpstr>Step 2 建议信写作</vt:lpstr>
      <vt:lpstr>幻灯片 5</vt:lpstr>
      <vt:lpstr>第二步：构思---建议信结构及内容要点</vt:lpstr>
      <vt:lpstr>建议信重点</vt:lpstr>
      <vt:lpstr>适当运用模板</vt:lpstr>
      <vt:lpstr>幻灯片 9</vt:lpstr>
      <vt:lpstr>建议信写作</vt:lpstr>
      <vt:lpstr>幻灯片 11</vt:lpstr>
      <vt:lpstr>幻灯片 12</vt:lpstr>
      <vt:lpstr>幻灯片 13</vt:lpstr>
      <vt:lpstr>写作攻略4：建议信常用常用关联词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11</cp:revision>
  <dcterms:created xsi:type="dcterms:W3CDTF">2019-02-22T07:24:44Z</dcterms:created>
  <dcterms:modified xsi:type="dcterms:W3CDTF">2019-02-24T02:42:44Z</dcterms:modified>
</cp:coreProperties>
</file>