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62" r:id="rId6"/>
    <p:sldId id="1646" r:id="rId7"/>
    <p:sldId id="1892" r:id="rId8"/>
    <p:sldId id="1761" r:id="rId9"/>
    <p:sldId id="1814" r:id="rId10"/>
    <p:sldId id="1902" r:id="rId11"/>
    <p:sldId id="1595" r:id="rId12"/>
    <p:sldId id="954" r:id="rId13"/>
    <p:sldId id="1506" r:id="rId14"/>
    <p:sldId id="1840" r:id="rId15"/>
    <p:sldId id="1844" r:id="rId16"/>
    <p:sldId id="1852" r:id="rId17"/>
    <p:sldId id="1851" r:id="rId18"/>
    <p:sldId id="1880" r:id="rId19"/>
    <p:sldId id="1850" r:id="rId20"/>
    <p:sldId id="1848" r:id="rId21"/>
    <p:sldId id="1849" r:id="rId22"/>
    <p:sldId id="1847" r:id="rId23"/>
    <p:sldId id="1845" r:id="rId24"/>
    <p:sldId id="1843" r:id="rId25"/>
    <p:sldId id="1842" r:id="rId26"/>
    <p:sldId id="1625" r:id="rId27"/>
    <p:sldId id="1589" r:id="rId28"/>
    <p:sldId id="1893" r:id="rId29"/>
    <p:sldId id="1894" r:id="rId30"/>
    <p:sldId id="1885" r:id="rId31"/>
    <p:sldId id="1884" r:id="rId32"/>
    <p:sldId id="1883" r:id="rId33"/>
    <p:sldId id="1881" r:id="rId34"/>
    <p:sldId id="1891" r:id="rId35"/>
    <p:sldId id="1890" r:id="rId36"/>
    <p:sldId id="1889" r:id="rId37"/>
    <p:sldId id="1888" r:id="rId38"/>
    <p:sldId id="1887" r:id="rId39"/>
    <p:sldId id="1895" r:id="rId40"/>
    <p:sldId id="1900" r:id="rId41"/>
    <p:sldId id="1901" r:id="rId42"/>
    <p:sldId id="1733" r:id="rId43"/>
    <p:sldId id="1545" r:id="rId44"/>
    <p:sldId id="1544" r:id="rId45"/>
    <p:sldId id="1546" r:id="rId46"/>
    <p:sldId id="1522" r:id="rId47"/>
    <p:sldId id="1521" r:id="rId48"/>
    <p:sldId id="1538" r:id="rId49"/>
    <p:sldId id="1520" r:id="rId50"/>
    <p:sldId id="1717" r:id="rId51"/>
    <p:sldId id="1903" r:id="rId52"/>
    <p:sldId id="1904" r:id="rId53"/>
    <p:sldId id="1905" r:id="rId54"/>
    <p:sldId id="1906" r:id="rId55"/>
    <p:sldId id="1907" r:id="rId56"/>
    <p:sldId id="1908" r:id="rId57"/>
    <p:sldId id="1909" r:id="rId58"/>
    <p:sldId id="1910" r:id="rId59"/>
    <p:sldId id="1718" r:id="rId60"/>
    <p:sldId id="1674" r:id="rId61"/>
    <p:sldId id="1719" r:id="rId62"/>
    <p:sldId id="1724" r:id="rId63"/>
    <p:sldId id="1723" r:id="rId64"/>
    <p:sldId id="1896" r:id="rId65"/>
    <p:sldId id="1897" r:id="rId66"/>
    <p:sldId id="1898" r:id="rId67"/>
    <p:sldId id="1899" r:id="rId68"/>
    <p:sldId id="1681" r:id="rId69"/>
    <p:sldId id="1725" r:id="rId70"/>
    <p:sldId id="1726" r:id="rId71"/>
    <p:sldId id="1727" r:id="rId72"/>
    <p:sldId id="1743" r:id="rId73"/>
    <p:sldId id="1744" r:id="rId74"/>
    <p:sldId id="1745" r:id="rId75"/>
    <p:sldId id="1746" r:id="rId76"/>
    <p:sldId id="1732" r:id="rId77"/>
    <p:sldId id="1731" r:id="rId78"/>
    <p:sldId id="1768" r:id="rId79"/>
    <p:sldId id="1730" r:id="rId80"/>
    <p:sldId id="1860" r:id="rId81"/>
    <p:sldId id="1861" r:id="rId82"/>
    <p:sldId id="1862" r:id="rId83"/>
    <p:sldId id="1863" r:id="rId84"/>
    <p:sldId id="1864" r:id="rId85"/>
    <p:sldId id="1222" r:id="rId8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034F59"/>
    <a:srgbClr val="11494F"/>
    <a:srgbClr val="E2F0FE"/>
    <a:srgbClr val="FEE7D6"/>
    <a:srgbClr val="FDDABF"/>
    <a:srgbClr val="FFFEC6"/>
    <a:srgbClr val="FAD3FD"/>
    <a:srgbClr val="134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043"/>
    <p:restoredTop sz="94622"/>
  </p:normalViewPr>
  <p:slideViewPr>
    <p:cSldViewPr showGuides="1">
      <p:cViewPr varScale="1">
        <p:scale>
          <a:sx n="55" d="100"/>
          <a:sy n="55" d="100"/>
        </p:scale>
        <p:origin x="48" y="293"/>
      </p:cViewPr>
      <p:guideLst>
        <p:guide orient="horz" pos="2275"/>
        <p:guide pos="2856"/>
      </p:guideLst>
    </p:cSldViewPr>
  </p:slideViewPr>
  <p:outlineViewPr>
    <p:cViewPr>
      <p:scale>
        <a:sx n="33" d="100"/>
        <a:sy n="33" d="100"/>
      </p:scale>
      <p:origin x="0" y="-121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Master" Target="slideMasters/slideMaster4.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36525"/>
            <a:ext cx="2057400" cy="59896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36525"/>
            <a:ext cx="6019800" cy="59896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36525"/>
            <a:ext cx="2057400" cy="59896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36525"/>
            <a:ext cx="6019800" cy="59896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36525"/>
            <a:ext cx="2057400" cy="59896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6525"/>
            <a:ext cx="6019800" cy="59896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6" Type="http://schemas.openxmlformats.org/officeDocument/2006/relationships/theme" Target="../theme/theme3.xml"/><Relationship Id="rId15" Type="http://schemas.openxmlformats.org/officeDocument/2006/relationships/image" Target="../media/image4.jpe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5"/>
          <p:cNvSpPr>
            <a:spLocks noChangeArrowheads="1"/>
          </p:cNvSpPr>
          <p:nvPr/>
        </p:nvSpPr>
        <p:spPr bwMode="auto">
          <a:xfrm>
            <a:off x="0" y="6583363"/>
            <a:ext cx="9144000" cy="274638"/>
          </a:xfrm>
          <a:prstGeom prst="rect">
            <a:avLst/>
          </a:prstGeom>
          <a:solidFill>
            <a:srgbClr val="000000">
              <a:alpha val="68999"/>
            </a:srgbClr>
          </a:solidFill>
          <a:ln>
            <a:noFill/>
          </a:ln>
        </p:spPr>
        <p:txBody>
          <a:bodyPr anchor="ctr"/>
          <a:lstStyle>
            <a:lvl1pPr marL="6223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6223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500" b="0" i="0" u="none" strike="noStrike" kern="1200" cap="none" spc="0" normalizeH="0" baseline="0" noProof="0" smtClean="0">
                <a:ln>
                  <a:noFill/>
                </a:ln>
                <a:solidFill>
                  <a:srgbClr val="C4BD97"/>
                </a:solidFill>
                <a:effectLst/>
                <a:uLnTx/>
                <a:uFillTx/>
                <a:latin typeface="Calibri" panose="020F0502020204030204" pitchFamily="34" charset="0"/>
                <a:ea typeface="黑体" panose="02010609060101010101" pitchFamily="49" charset="-122"/>
                <a:cs typeface="+mn-cs"/>
              </a:rPr>
              <a:t>GETS</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 </a:t>
            </a:r>
            <a:r>
              <a:rPr kumimoji="0" lang="zh-CN" alt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大教育</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考试评价中心</a:t>
            </a:r>
            <a:endPar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endParaRPr>
          </a:p>
        </p:txBody>
      </p:sp>
      <p:pic>
        <p:nvPicPr>
          <p:cNvPr id="1027" name="地理2.jpg"/>
          <p:cNvPicPr>
            <a:picLocks noChangeAspect="1"/>
          </p:cNvPicPr>
          <p:nvPr userDrawn="1"/>
        </p:nvPicPr>
        <p:blipFill>
          <a:blip r:embed="rId12"/>
          <a:stretch>
            <a:fillRect/>
          </a:stretch>
        </p:blipFill>
        <p:spPr>
          <a:xfrm>
            <a:off x="0" y="0"/>
            <a:ext cx="9144000" cy="755650"/>
          </a:xfrm>
          <a:prstGeom prst="rect">
            <a:avLst/>
          </a:prstGeom>
          <a:noFill/>
          <a:ln w="9525">
            <a:noFill/>
          </a:ln>
        </p:spPr>
      </p:pic>
      <p:sp>
        <p:nvSpPr>
          <p:cNvPr id="1028" name="标题占位符 1"/>
          <p:cNvSpPr>
            <a:spLocks noGrp="1"/>
          </p:cNvSpPr>
          <p:nvPr>
            <p:ph type="title"/>
          </p:nvPr>
        </p:nvSpPr>
        <p:spPr>
          <a:xfrm>
            <a:off x="900113" y="136525"/>
            <a:ext cx="4608512" cy="482600"/>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文本占位符 2"/>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30" name="图片 9"/>
          <p:cNvPicPr>
            <a:picLocks noChangeAspect="1"/>
          </p:cNvPicPr>
          <p:nvPr userDrawn="1"/>
        </p:nvPicPr>
        <p:blipFill>
          <a:blip r:embed="rId13"/>
          <a:stretch>
            <a:fillRect/>
          </a:stretch>
        </p:blipFill>
        <p:spPr>
          <a:xfrm>
            <a:off x="6443663" y="165100"/>
            <a:ext cx="2232025" cy="4270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0" end="0"/>
                                            </p:txEl>
                                          </p:spTgt>
                                        </p:tgtEl>
                                        <p:attrNameLst>
                                          <p:attrName>style.visibility</p:attrName>
                                        </p:attrNameLst>
                                      </p:cBhvr>
                                      <p:to>
                                        <p:strVal val="visible"/>
                                      </p:to>
                                    </p:set>
                                    <p:animEffect transition="in" filter="fade">
                                      <p:cBhvr>
                                        <p:cTn id="12" dur="2000"/>
                                        <p:tgtEl>
                                          <p:spTgt spid="102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9">
                                            <p:txEl>
                                              <p:pRg st="1" end="1"/>
                                            </p:txEl>
                                          </p:spTgt>
                                        </p:tgtEl>
                                        <p:attrNameLst>
                                          <p:attrName>style.visibility</p:attrName>
                                        </p:attrNameLst>
                                      </p:cBhvr>
                                      <p:to>
                                        <p:strVal val="visible"/>
                                      </p:to>
                                    </p:set>
                                    <p:animEffect transition="in" filter="fade">
                                      <p:cBhvr>
                                        <p:cTn id="15" dur="2000"/>
                                        <p:tgtEl>
                                          <p:spTgt spid="102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9">
                                            <p:txEl>
                                              <p:pRg st="2" end="2"/>
                                            </p:txEl>
                                          </p:spTgt>
                                        </p:tgtEl>
                                        <p:attrNameLst>
                                          <p:attrName>style.visibility</p:attrName>
                                        </p:attrNameLst>
                                      </p:cBhvr>
                                      <p:to>
                                        <p:strVal val="visible"/>
                                      </p:to>
                                    </p:set>
                                    <p:animEffect transition="in" filter="fade">
                                      <p:cBhvr>
                                        <p:cTn id="18" dur="2000"/>
                                        <p:tgtEl>
                                          <p:spTgt spid="102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9">
                                            <p:txEl>
                                              <p:pRg st="3" end="3"/>
                                            </p:txEl>
                                          </p:spTgt>
                                        </p:tgtEl>
                                        <p:attrNameLst>
                                          <p:attrName>style.visibility</p:attrName>
                                        </p:attrNameLst>
                                      </p:cBhvr>
                                      <p:to>
                                        <p:strVal val="visible"/>
                                      </p:to>
                                    </p:set>
                                    <p:animEffect transition="in" filter="fade">
                                      <p:cBhvr>
                                        <p:cTn id="21" dur="2000"/>
                                        <p:tgtEl>
                                          <p:spTgt spid="102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9">
                                            <p:txEl>
                                              <p:pRg st="4" end="4"/>
                                            </p:txEl>
                                          </p:spTgt>
                                        </p:tgtEl>
                                        <p:attrNameLst>
                                          <p:attrName>style.visibility</p:attrName>
                                        </p:attrNameLst>
                                      </p:cBhvr>
                                      <p:to>
                                        <p:strVal val="visible"/>
                                      </p:to>
                                    </p:set>
                                    <p:animEffect transition="in" filter="fade">
                                      <p:cBhvr>
                                        <p:cTn id="24" dur="20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ldLvl="0"/>
      <p:bldP spid="1029" grpId="0" build="p">
        <p:tmplLst>
          <p:tmpl lvl="1">
            <p:tnLst>
              <p:par>
                <p:cTn presetID="10"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Lst>
      </p:bldP>
    </p:bldLst>
  </p:timing>
  <p:hf sldNum="0" hdr="0" ft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9ABA9E5-643A-4D6F-A844-45C095DFAF5A}" type="datetimeFigureOut">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0761B29-D51D-4993-AC4A-D02EE0F88734}" type="slidenum">
              <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fade">
                                      <p:cBhvr>
                                        <p:cTn id="15" dur="2000"/>
                                        <p:tgtEl>
                                          <p:spTgt spid="2051">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51">
                                            <p:txEl>
                                              <p:pRg st="2" end="2"/>
                                            </p:txEl>
                                          </p:spTgt>
                                        </p:tgtEl>
                                        <p:attrNameLst>
                                          <p:attrName>style.visibility</p:attrName>
                                        </p:attrNameLst>
                                      </p:cBhvr>
                                      <p:to>
                                        <p:strVal val="visible"/>
                                      </p:to>
                                    </p:set>
                                    <p:animEffect transition="in" filter="fade">
                                      <p:cBhvr>
                                        <p:cTn id="18" dur="2000"/>
                                        <p:tgtEl>
                                          <p:spTgt spid="2051">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51">
                                            <p:txEl>
                                              <p:pRg st="3" end="3"/>
                                            </p:txEl>
                                          </p:spTgt>
                                        </p:tgtEl>
                                        <p:attrNameLst>
                                          <p:attrName>style.visibility</p:attrName>
                                        </p:attrNameLst>
                                      </p:cBhvr>
                                      <p:to>
                                        <p:strVal val="visible"/>
                                      </p:to>
                                    </p:set>
                                    <p:animEffect transition="in" filter="fade">
                                      <p:cBhvr>
                                        <p:cTn id="21" dur="2000"/>
                                        <p:tgtEl>
                                          <p:spTgt spid="2051">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1">
                                            <p:txEl>
                                              <p:pRg st="4" end="4"/>
                                            </p:txEl>
                                          </p:spTgt>
                                        </p:tgtEl>
                                        <p:attrNameLst>
                                          <p:attrName>style.visibility</p:attrName>
                                        </p:attrNameLst>
                                      </p:cBhvr>
                                      <p:to>
                                        <p:strVal val="visible"/>
                                      </p:to>
                                    </p:set>
                                    <p:animEffect transition="in" filter="fade">
                                      <p:cBhvr>
                                        <p:cTn id="24" dur="2000"/>
                                        <p:tgtEl>
                                          <p:spTgt spid="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ldLvl="0"/>
      <p:bldP spid="2051" grpId="0" build="p">
        <p:tmplLst>
          <p:tmpl lvl="1">
            <p:tnLst>
              <p:par>
                <p:cTn presetID="10" presetClass="entr" presetSubtype="0" fill="hold" nodeType="click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051"/>
                        </p:tgtEl>
                        <p:attrNameLst>
                          <p:attrName>style.visibility</p:attrName>
                        </p:attrNameLst>
                      </p:cBhvr>
                      <p:to>
                        <p:strVal val="visible"/>
                      </p:to>
                    </p:set>
                    <p:animEffect transition="in" filter="fade">
                      <p:cBhvr>
                        <p:cTn dur="2000"/>
                        <p:tgtEl>
                          <p:spTgt spid="2051"/>
                        </p:tgtEl>
                      </p:cBhvr>
                    </p:animEffect>
                  </p:childTnLst>
                </p:cTn>
              </p:par>
            </p:tnLst>
          </p:tmpl>
        </p:tmplLst>
      </p:bldP>
    </p:bld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矩形 15"/>
          <p:cNvSpPr>
            <a:spLocks noChangeArrowheads="1"/>
          </p:cNvSpPr>
          <p:nvPr/>
        </p:nvSpPr>
        <p:spPr bwMode="auto">
          <a:xfrm>
            <a:off x="0" y="6583363"/>
            <a:ext cx="9144000" cy="274638"/>
          </a:xfrm>
          <a:prstGeom prst="rect">
            <a:avLst/>
          </a:prstGeom>
          <a:solidFill>
            <a:srgbClr val="000000">
              <a:alpha val="68999"/>
            </a:srgbClr>
          </a:solidFill>
          <a:ln>
            <a:noFill/>
          </a:ln>
        </p:spPr>
        <p:txBody>
          <a:bodyPr anchor="ctr"/>
          <a:lstStyle>
            <a:lvl1pPr marL="6223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6223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500" b="0" i="0" u="none" strike="noStrike" kern="1200" cap="none" spc="0" normalizeH="0" baseline="0" noProof="0" smtClean="0">
                <a:ln>
                  <a:noFill/>
                </a:ln>
                <a:solidFill>
                  <a:srgbClr val="C4BD97"/>
                </a:solidFill>
                <a:effectLst/>
                <a:uLnTx/>
                <a:uFillTx/>
                <a:latin typeface="Calibri" panose="020F0502020204030204" pitchFamily="34" charset="0"/>
                <a:ea typeface="黑体" panose="02010609060101010101" pitchFamily="49" charset="-122"/>
                <a:cs typeface="+mn-cs"/>
              </a:rPr>
              <a:t>GETS</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 </a:t>
            </a:r>
            <a:r>
              <a:rPr kumimoji="0" lang="zh-CN" alt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大教育</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考试评价中心</a:t>
            </a:r>
            <a:endPar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endParaRPr>
          </a:p>
        </p:txBody>
      </p:sp>
      <p:pic>
        <p:nvPicPr>
          <p:cNvPr id="4099" name="地理2.jpg"/>
          <p:cNvPicPr>
            <a:picLocks noChangeAspect="1"/>
          </p:cNvPicPr>
          <p:nvPr userDrawn="1"/>
        </p:nvPicPr>
        <p:blipFill>
          <a:blip r:embed="rId12"/>
          <a:stretch>
            <a:fillRect/>
          </a:stretch>
        </p:blipFill>
        <p:spPr>
          <a:xfrm>
            <a:off x="0" y="0"/>
            <a:ext cx="9144000" cy="755650"/>
          </a:xfrm>
          <a:prstGeom prst="rect">
            <a:avLst/>
          </a:prstGeom>
          <a:noFill/>
          <a:ln w="9525">
            <a:noFill/>
          </a:ln>
        </p:spPr>
      </p:pic>
      <p:pic>
        <p:nvPicPr>
          <p:cNvPr id="4100" name="图片 9"/>
          <p:cNvPicPr>
            <a:picLocks noChangeAspect="1"/>
          </p:cNvPicPr>
          <p:nvPr userDrawn="1"/>
        </p:nvPicPr>
        <p:blipFill>
          <a:blip r:embed="rId13"/>
          <a:stretch>
            <a:fillRect/>
          </a:stretch>
        </p:blipFill>
        <p:spPr>
          <a:xfrm>
            <a:off x="6443663" y="165100"/>
            <a:ext cx="2232025" cy="427038"/>
          </a:xfrm>
          <a:prstGeom prst="rect">
            <a:avLst/>
          </a:prstGeom>
          <a:noFill/>
          <a:ln w="9525">
            <a:noFill/>
          </a:ln>
        </p:spPr>
      </p:pic>
      <p:sp>
        <p:nvSpPr>
          <p:cNvPr id="4101" name="矩形 8"/>
          <p:cNvSpPr>
            <a:spLocks noChangeArrowheads="1"/>
          </p:cNvSpPr>
          <p:nvPr/>
        </p:nvSpPr>
        <p:spPr bwMode="auto">
          <a:xfrm>
            <a:off x="0" y="0"/>
            <a:ext cx="9144000" cy="6858000"/>
          </a:xfrm>
          <a:prstGeom prst="rect">
            <a:avLst/>
          </a:prstGeom>
          <a:solidFill>
            <a:schemeClr val="bg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pic>
        <p:nvPicPr>
          <p:cNvPr id="4102" name="Picture 15"/>
          <p:cNvPicPr>
            <a:picLocks noChangeAspect="1"/>
          </p:cNvPicPr>
          <p:nvPr userDrawn="1"/>
        </p:nvPicPr>
        <p:blipFill>
          <a:blip r:embed="rId14"/>
          <a:stretch>
            <a:fillRect/>
          </a:stretch>
        </p:blipFill>
        <p:spPr>
          <a:xfrm>
            <a:off x="4392613" y="855663"/>
            <a:ext cx="4140200" cy="793750"/>
          </a:xfrm>
          <a:prstGeom prst="rect">
            <a:avLst/>
          </a:prstGeom>
          <a:noFill/>
          <a:ln w="9525">
            <a:noFill/>
          </a:ln>
        </p:spPr>
      </p:pic>
      <p:pic>
        <p:nvPicPr>
          <p:cNvPr id="4103" name="地理.jpg"/>
          <p:cNvPicPr/>
          <p:nvPr userDrawn="1"/>
        </p:nvPicPr>
        <p:blipFill>
          <a:blip r:embed="rId15"/>
          <a:stretch>
            <a:fillRect/>
          </a:stretch>
        </p:blipFill>
        <p:spPr>
          <a:xfrm>
            <a:off x="0" y="1887538"/>
            <a:ext cx="9144000" cy="3011487"/>
          </a:xfrm>
          <a:prstGeom prst="rect">
            <a:avLst/>
          </a:prstGeom>
          <a:noFill/>
          <a:ln w="9525">
            <a:noFill/>
          </a:ln>
        </p:spPr>
      </p:pic>
      <p:sp>
        <p:nvSpPr>
          <p:cNvPr id="4104" name="标题占位符 1"/>
          <p:cNvSpPr>
            <a:spLocks noGrp="1"/>
          </p:cNvSpPr>
          <p:nvPr>
            <p:ph type="title"/>
          </p:nvPr>
        </p:nvSpPr>
        <p:spPr>
          <a:xfrm>
            <a:off x="900113" y="136525"/>
            <a:ext cx="4608512" cy="482600"/>
          </a:xfrm>
          <a:prstGeom prst="rect">
            <a:avLst/>
          </a:prstGeom>
          <a:noFill/>
          <a:ln w="9525">
            <a:noFill/>
          </a:ln>
        </p:spPr>
        <p:txBody>
          <a:bodyPr anchor="ctr"/>
          <a:p>
            <a:pPr lvl="0"/>
            <a:r>
              <a:rPr lang="zh-CN" altLang="en-US" dirty="0"/>
              <a:t>单击此处编辑母版标题样式</a:t>
            </a:r>
            <a:endParaRPr lang="zh-CN" altLang="en-US" dirty="0"/>
          </a:p>
        </p:txBody>
      </p:sp>
      <p:sp>
        <p:nvSpPr>
          <p:cNvPr id="4105" name="文本占位符 2"/>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0" end="0"/>
                                            </p:txEl>
                                          </p:spTgt>
                                        </p:tgtEl>
                                        <p:attrNameLst>
                                          <p:attrName>style.visibility</p:attrName>
                                        </p:attrNameLst>
                                      </p:cBhvr>
                                      <p:to>
                                        <p:strVal val="visible"/>
                                      </p:to>
                                    </p:set>
                                    <p:animEffect transition="in" filter="fade">
                                      <p:cBhvr>
                                        <p:cTn id="12" dur="2000"/>
                                        <p:tgtEl>
                                          <p:spTgt spid="410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05">
                                            <p:txEl>
                                              <p:pRg st="1" end="1"/>
                                            </p:txEl>
                                          </p:spTgt>
                                        </p:tgtEl>
                                        <p:attrNameLst>
                                          <p:attrName>style.visibility</p:attrName>
                                        </p:attrNameLst>
                                      </p:cBhvr>
                                      <p:to>
                                        <p:strVal val="visible"/>
                                      </p:to>
                                    </p:set>
                                    <p:animEffect transition="in" filter="fade">
                                      <p:cBhvr>
                                        <p:cTn id="15" dur="2000"/>
                                        <p:tgtEl>
                                          <p:spTgt spid="410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05">
                                            <p:txEl>
                                              <p:pRg st="2" end="2"/>
                                            </p:txEl>
                                          </p:spTgt>
                                        </p:tgtEl>
                                        <p:attrNameLst>
                                          <p:attrName>style.visibility</p:attrName>
                                        </p:attrNameLst>
                                      </p:cBhvr>
                                      <p:to>
                                        <p:strVal val="visible"/>
                                      </p:to>
                                    </p:set>
                                    <p:animEffect transition="in" filter="fade">
                                      <p:cBhvr>
                                        <p:cTn id="18" dur="2000"/>
                                        <p:tgtEl>
                                          <p:spTgt spid="410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5">
                                            <p:txEl>
                                              <p:pRg st="3" end="3"/>
                                            </p:txEl>
                                          </p:spTgt>
                                        </p:tgtEl>
                                        <p:attrNameLst>
                                          <p:attrName>style.visibility</p:attrName>
                                        </p:attrNameLst>
                                      </p:cBhvr>
                                      <p:to>
                                        <p:strVal val="visible"/>
                                      </p:to>
                                    </p:set>
                                    <p:animEffect transition="in" filter="fade">
                                      <p:cBhvr>
                                        <p:cTn id="21" dur="2000"/>
                                        <p:tgtEl>
                                          <p:spTgt spid="410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05">
                                            <p:txEl>
                                              <p:pRg st="4" end="4"/>
                                            </p:txEl>
                                          </p:spTgt>
                                        </p:tgtEl>
                                        <p:attrNameLst>
                                          <p:attrName>style.visibility</p:attrName>
                                        </p:attrNameLst>
                                      </p:cBhvr>
                                      <p:to>
                                        <p:strVal val="visible"/>
                                      </p:to>
                                    </p:set>
                                    <p:animEffect transition="in" filter="fade">
                                      <p:cBhvr>
                                        <p:cTn id="24" dur="2000"/>
                                        <p:tgtEl>
                                          <p:spTgt spid="41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ldLvl="0"/>
      <p:bldP spid="4105" grpId="0" build="p">
        <p:tmplLst>
          <p:tmpl lvl="1">
            <p:tnLst>
              <p:par>
                <p:cTn presetID="10" presetClass="entr" presetSubtype="0" fill="hold" nodeType="click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2000"/>
                        <p:tgtEl>
                          <p:spTgt spid="410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2000"/>
                        <p:tgtEl>
                          <p:spTgt spid="410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2000"/>
                        <p:tgtEl>
                          <p:spTgt spid="410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2000"/>
                        <p:tgtEl>
                          <p:spTgt spid="410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2000"/>
                        <p:tgtEl>
                          <p:spTgt spid="4105"/>
                        </p:tgtEl>
                      </p:cBhvr>
                    </p:animEffect>
                  </p:childTnLst>
                </p:cTn>
              </p:par>
            </p:tnLst>
          </p:tmpl>
        </p:tmplLst>
      </p:bldP>
    </p:bldLst>
  </p:timing>
  <p:hf sldNum="0" hdr="0" ft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5pPr>
      <a:lvl6pPr marL="457200"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6pPr>
      <a:lvl7pPr marL="914400"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7pPr>
      <a:lvl8pPr marL="1371600"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8pPr>
      <a:lvl9pPr marL="1828800"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5"/>
          <p:cNvSpPr>
            <a:spLocks noChangeArrowheads="1"/>
          </p:cNvSpPr>
          <p:nvPr/>
        </p:nvSpPr>
        <p:spPr bwMode="auto">
          <a:xfrm>
            <a:off x="0" y="6583363"/>
            <a:ext cx="9144000" cy="274638"/>
          </a:xfrm>
          <a:prstGeom prst="rect">
            <a:avLst/>
          </a:prstGeom>
          <a:solidFill>
            <a:srgbClr val="000000">
              <a:alpha val="68999"/>
            </a:srgbClr>
          </a:solidFill>
          <a:ln>
            <a:noFill/>
          </a:ln>
        </p:spPr>
        <p:txBody>
          <a:bodyPr anchor="ctr"/>
          <a:lstStyle>
            <a:lvl1pPr marL="62230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6223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1500" b="0" i="0" u="none" strike="noStrike" kern="1200" cap="none" spc="0" normalizeH="0" baseline="0" noProof="0" smtClean="0">
                <a:ln>
                  <a:noFill/>
                </a:ln>
                <a:solidFill>
                  <a:srgbClr val="C4BD97"/>
                </a:solidFill>
                <a:effectLst/>
                <a:uLnTx/>
                <a:uFillTx/>
                <a:latin typeface="Calibri" panose="020F0502020204030204" pitchFamily="34" charset="0"/>
                <a:ea typeface="黑体" panose="02010609060101010101" pitchFamily="49" charset="-122"/>
                <a:cs typeface="+mn-cs"/>
              </a:rPr>
              <a:t>GETS</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 </a:t>
            </a:r>
            <a:r>
              <a:rPr kumimoji="0" lang="zh-CN" alt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大教育</a:t>
            </a:r>
            <a:r>
              <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rPr>
              <a:t>考试评价中心</a:t>
            </a:r>
            <a:endParaRPr kumimoji="0" lang="en-US" sz="1500" b="0" i="0" u="none" strike="noStrike" kern="1200" cap="none" spc="0" normalizeH="0" baseline="0" noProof="0" smtClean="0">
              <a:ln>
                <a:noFill/>
              </a:ln>
              <a:solidFill>
                <a:srgbClr val="C4BD97"/>
              </a:solidFill>
              <a:effectLst/>
              <a:uLnTx/>
              <a:uFillTx/>
              <a:latin typeface="黑体" panose="02010609060101010101" pitchFamily="49" charset="-122"/>
              <a:ea typeface="黑体" panose="02010609060101010101" pitchFamily="49" charset="-122"/>
              <a:cs typeface="+mn-cs"/>
            </a:endParaRPr>
          </a:p>
        </p:txBody>
      </p:sp>
      <p:pic>
        <p:nvPicPr>
          <p:cNvPr id="5123" name="地理2.jpg"/>
          <p:cNvPicPr>
            <a:picLocks noChangeAspect="1"/>
          </p:cNvPicPr>
          <p:nvPr userDrawn="1"/>
        </p:nvPicPr>
        <p:blipFill>
          <a:blip r:embed="rId12"/>
          <a:stretch>
            <a:fillRect/>
          </a:stretch>
        </p:blipFill>
        <p:spPr>
          <a:xfrm>
            <a:off x="0" y="0"/>
            <a:ext cx="9144000" cy="755650"/>
          </a:xfrm>
          <a:prstGeom prst="rect">
            <a:avLst/>
          </a:prstGeom>
          <a:noFill/>
          <a:ln w="9525">
            <a:noFill/>
          </a:ln>
        </p:spPr>
      </p:pic>
      <p:sp>
        <p:nvSpPr>
          <p:cNvPr id="1028" name="标题占位符 1"/>
          <p:cNvSpPr>
            <a:spLocks noGrp="1"/>
          </p:cNvSpPr>
          <p:nvPr>
            <p:ph type="title"/>
          </p:nvPr>
        </p:nvSpPr>
        <p:spPr>
          <a:xfrm>
            <a:off x="900113" y="136525"/>
            <a:ext cx="4608512" cy="482600"/>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文本占位符 2"/>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5126" name="图片 9"/>
          <p:cNvPicPr>
            <a:picLocks noChangeAspect="1"/>
          </p:cNvPicPr>
          <p:nvPr userDrawn="1"/>
        </p:nvPicPr>
        <p:blipFill>
          <a:blip r:embed="rId13"/>
          <a:stretch>
            <a:fillRect/>
          </a:stretch>
        </p:blipFill>
        <p:spPr>
          <a:xfrm>
            <a:off x="6443663" y="165100"/>
            <a:ext cx="2232025" cy="4270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9">
                                            <p:txEl>
                                              <p:pRg st="0" end="0"/>
                                            </p:txEl>
                                          </p:spTgt>
                                        </p:tgtEl>
                                        <p:attrNameLst>
                                          <p:attrName>style.visibility</p:attrName>
                                        </p:attrNameLst>
                                      </p:cBhvr>
                                      <p:to>
                                        <p:strVal val="visible"/>
                                      </p:to>
                                    </p:set>
                                    <p:animEffect transition="in" filter="fade">
                                      <p:cBhvr>
                                        <p:cTn id="12" dur="2000"/>
                                        <p:tgtEl>
                                          <p:spTgt spid="102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9">
                                            <p:txEl>
                                              <p:pRg st="1" end="1"/>
                                            </p:txEl>
                                          </p:spTgt>
                                        </p:tgtEl>
                                        <p:attrNameLst>
                                          <p:attrName>style.visibility</p:attrName>
                                        </p:attrNameLst>
                                      </p:cBhvr>
                                      <p:to>
                                        <p:strVal val="visible"/>
                                      </p:to>
                                    </p:set>
                                    <p:animEffect transition="in" filter="fade">
                                      <p:cBhvr>
                                        <p:cTn id="15" dur="2000"/>
                                        <p:tgtEl>
                                          <p:spTgt spid="102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9">
                                            <p:txEl>
                                              <p:pRg st="2" end="2"/>
                                            </p:txEl>
                                          </p:spTgt>
                                        </p:tgtEl>
                                        <p:attrNameLst>
                                          <p:attrName>style.visibility</p:attrName>
                                        </p:attrNameLst>
                                      </p:cBhvr>
                                      <p:to>
                                        <p:strVal val="visible"/>
                                      </p:to>
                                    </p:set>
                                    <p:animEffect transition="in" filter="fade">
                                      <p:cBhvr>
                                        <p:cTn id="18" dur="2000"/>
                                        <p:tgtEl>
                                          <p:spTgt spid="102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9">
                                            <p:txEl>
                                              <p:pRg st="3" end="3"/>
                                            </p:txEl>
                                          </p:spTgt>
                                        </p:tgtEl>
                                        <p:attrNameLst>
                                          <p:attrName>style.visibility</p:attrName>
                                        </p:attrNameLst>
                                      </p:cBhvr>
                                      <p:to>
                                        <p:strVal val="visible"/>
                                      </p:to>
                                    </p:set>
                                    <p:animEffect transition="in" filter="fade">
                                      <p:cBhvr>
                                        <p:cTn id="21" dur="2000"/>
                                        <p:tgtEl>
                                          <p:spTgt spid="102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9">
                                            <p:txEl>
                                              <p:pRg st="4" end="4"/>
                                            </p:txEl>
                                          </p:spTgt>
                                        </p:tgtEl>
                                        <p:attrNameLst>
                                          <p:attrName>style.visibility</p:attrName>
                                        </p:attrNameLst>
                                      </p:cBhvr>
                                      <p:to>
                                        <p:strVal val="visible"/>
                                      </p:to>
                                    </p:set>
                                    <p:animEffect transition="in" filter="fade">
                                      <p:cBhvr>
                                        <p:cTn id="24" dur="20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ldLvl="0" autoUpdateAnimBg="0"/>
      <p:bldP spid="1029" grpId="0" autoUpdateAnimBg="0" build="p">
        <p:tmplLst>
          <p:tmpl lvl="1">
            <p:tnLst>
              <p:par>
                <p:cTn presetID="10"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Lst>
      </p:bldP>
    </p:bldLst>
  </p:timing>
  <p:hf sldNum="0" hdr="0" ftr="0" dt="0"/>
  <p:txStyles>
    <p:titleStyle>
      <a:lvl1pPr algn="l" rtl="0" eaLnBrk="0" fontAlgn="base" hangingPunct="0">
        <a:spcBef>
          <a:spcPct val="0"/>
        </a:spcBef>
        <a:spcAft>
          <a:spcPct val="0"/>
        </a:spcAft>
        <a:defRPr sz="2800" kern="12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2800">
          <a:solidFill>
            <a:schemeClr val="bg1"/>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2800">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4"/>
          <p:cNvSpPr>
            <a:spLocks noGrp="1"/>
          </p:cNvSpPr>
          <p:nvPr>
            <p:ph type="ctrTitle" idx="4294967295"/>
          </p:nvPr>
        </p:nvSpPr>
        <p:spPr>
          <a:xfrm>
            <a:off x="2654300" y="2170113"/>
            <a:ext cx="6516688" cy="2044700"/>
          </a:xfrm>
        </p:spPr>
        <p:txBody>
          <a:bodyPr vert="horz" wrap="square" lIns="91440" tIns="45720" rIns="91440" bIns="45720" anchor="ctr"/>
          <a:lstStyle>
            <a:lvl1pPr lvl="0">
              <a:buClrTx/>
              <a:buSzTx/>
              <a:buFontTx/>
              <a:defRPr/>
            </a:lvl1pPr>
          </a:lstStyle>
          <a:p>
            <a:pPr lvl="0" algn="ctr" eaLnBrk="1" hangingPunct="1">
              <a:lnSpc>
                <a:spcPct val="140000"/>
              </a:lnSpc>
            </a:pPr>
            <a:r>
              <a:rPr lang="zh-CN" altLang="en-US" sz="4800" b="1" dirty="0">
                <a:solidFill>
                  <a:srgbClr val="A50021"/>
                </a:solidFill>
                <a:latin typeface="微软雅黑" panose="020B0503020204020204" pitchFamily="34" charset="-122"/>
                <a:ea typeface="微软雅黑" panose="020B0503020204020204" pitchFamily="34" charset="-122"/>
              </a:rPr>
              <a:t>高考命题规律与</a:t>
            </a:r>
            <a:br>
              <a:rPr lang="en-US" altLang="zh-CN" sz="4800" b="1" dirty="0">
                <a:solidFill>
                  <a:srgbClr val="A50021"/>
                </a:solidFill>
                <a:latin typeface="微软雅黑" panose="020B0503020204020204" pitchFamily="34" charset="-122"/>
                <a:ea typeface="微软雅黑" panose="020B0503020204020204" pitchFamily="34" charset="-122"/>
              </a:rPr>
            </a:br>
            <a:r>
              <a:rPr lang="zh-CN" altLang="en-US" sz="4800" b="1" dirty="0">
                <a:solidFill>
                  <a:srgbClr val="A50021"/>
                </a:solidFill>
                <a:latin typeface="微软雅黑" panose="020B0503020204020204" pitchFamily="34" charset="-122"/>
                <a:ea typeface="微软雅黑" panose="020B0503020204020204" pitchFamily="34" charset="-122"/>
              </a:rPr>
              <a:t>精准备考</a:t>
            </a:r>
            <a:endParaRPr lang="zh-CN" altLang="en-US" sz="700" b="1" dirty="0">
              <a:solidFill>
                <a:srgbClr val="A50021"/>
              </a:solidFill>
              <a:latin typeface="华文中宋" panose="02010600040101010101" pitchFamily="2" charset="-122"/>
              <a:ea typeface="华文中宋" panose="02010600040101010101" pitchFamily="2" charset="-122"/>
            </a:endParaRPr>
          </a:p>
        </p:txBody>
      </p:sp>
      <p:sp>
        <p:nvSpPr>
          <p:cNvPr id="6147" name="副标题 3"/>
          <p:cNvSpPr>
            <a:spLocks noGrp="1"/>
          </p:cNvSpPr>
          <p:nvPr>
            <p:ph type="subTitle" idx="4294967295"/>
          </p:nvPr>
        </p:nvSpPr>
        <p:spPr>
          <a:xfrm>
            <a:off x="6084888" y="4506913"/>
            <a:ext cx="1944687" cy="450850"/>
          </a:xfrm>
        </p:spPr>
        <p:txBody>
          <a:bodyPr vert="horz" wrap="square" lIns="91440" tIns="45720" rIns="91440" bIns="45720" anchor="t"/>
          <a:lstStyle>
            <a:lvl1pPr marL="0" lvl="0" indent="0" algn="ctr">
              <a:buClrTx/>
              <a:buSzTx/>
              <a:buFont typeface="Arial" panose="020B0604020202020204" pitchFamily="34" charset="0"/>
              <a:buNone/>
              <a:defRPr/>
            </a:lvl1pPr>
            <a:lvl2pPr marL="457200" lvl="1" indent="0" algn="ctr">
              <a:buClrTx/>
              <a:buSzTx/>
              <a:buFont typeface="Arial" panose="020B0604020202020204" pitchFamily="34" charset="0"/>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lnSpc>
                <a:spcPct val="80000"/>
              </a:lnSpc>
            </a:pPr>
            <a:r>
              <a:rPr lang="zh-CN" altLang="en-US" sz="2800" b="1" dirty="0">
                <a:solidFill>
                  <a:srgbClr val="375101"/>
                </a:solidFill>
                <a:ea typeface="楷体" panose="02010609060101010101" pitchFamily="49" charset="-122"/>
              </a:rPr>
              <a:t>陈庆军 </a:t>
            </a:r>
            <a:endParaRPr lang="zh-CN" altLang="en-US" sz="2800" b="1" dirty="0">
              <a:solidFill>
                <a:srgbClr val="375101"/>
              </a:solidFill>
              <a:ea typeface="楷体" panose="02010609060101010101" pitchFamily="49" charset="-122"/>
            </a:endParaRPr>
          </a:p>
        </p:txBody>
      </p:sp>
      <p:sp>
        <p:nvSpPr>
          <p:cNvPr id="6148" name="Text Box 4"/>
          <p:cNvSpPr txBox="1"/>
          <p:nvPr/>
        </p:nvSpPr>
        <p:spPr>
          <a:xfrm>
            <a:off x="6804025" y="4960938"/>
            <a:ext cx="1655763" cy="3698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800" b="1" dirty="0">
                <a:solidFill>
                  <a:srgbClr val="375101"/>
                </a:solidFill>
                <a:ea typeface="楷体" panose="02010609060101010101" pitchFamily="49" charset="-122"/>
              </a:rPr>
              <a:t>201</a:t>
            </a:r>
            <a:r>
              <a:rPr lang="en-US" altLang="zh-CN" sz="1800" b="1" dirty="0">
                <a:solidFill>
                  <a:srgbClr val="375101"/>
                </a:solidFill>
                <a:ea typeface="楷体" panose="02010609060101010101" pitchFamily="49" charset="-122"/>
              </a:rPr>
              <a:t>9.7.18</a:t>
            </a:r>
            <a:endParaRPr lang="en-US" altLang="en-US" sz="1800" b="1" dirty="0">
              <a:solidFill>
                <a:srgbClr val="375101"/>
              </a:solidFill>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147">
                                            <p:txEl>
                                              <p:charRg st="0" end="5"/>
                                            </p:txEl>
                                          </p:spTgt>
                                        </p:tgtEl>
                                        <p:attrNameLst>
                                          <p:attrName>style.visibility</p:attrName>
                                        </p:attrNameLst>
                                      </p:cBhvr>
                                      <p:to>
                                        <p:strVal val="visible"/>
                                      </p:to>
                                    </p:set>
                                    <p:anim calcmode="lin" valueType="num">
                                      <p:cBhvr>
                                        <p:cTn id="7" dur="1000" fill="hold"/>
                                        <p:tgtEl>
                                          <p:spTgt spid="6147">
                                            <p:txEl>
                                              <p:charRg st="0" end="5"/>
                                            </p:txEl>
                                          </p:spTgt>
                                        </p:tgtEl>
                                        <p:attrNameLst>
                                          <p:attrName>ppt_w</p:attrName>
                                        </p:attrNameLst>
                                      </p:cBhvr>
                                      <p:tavLst>
                                        <p:tav tm="0">
                                          <p:val>
                                            <p:fltVal val="0.000000"/>
                                          </p:val>
                                        </p:tav>
                                        <p:tav tm="100000">
                                          <p:val>
                                            <p:strVal val="#ppt_w"/>
                                          </p:val>
                                        </p:tav>
                                      </p:tavLst>
                                    </p:anim>
                                    <p:anim calcmode="lin" valueType="num">
                                      <p:cBhvr>
                                        <p:cTn id="8" dur="1000" fill="hold"/>
                                        <p:tgtEl>
                                          <p:spTgt spid="6147">
                                            <p:txEl>
                                              <p:charRg st="0" end="5"/>
                                            </p:txEl>
                                          </p:spTgt>
                                        </p:tgtEl>
                                        <p:attrNameLst>
                                          <p:attrName>ppt_h</p:attrName>
                                        </p:attrNameLst>
                                      </p:cBhvr>
                                      <p:tavLst>
                                        <p:tav tm="0">
                                          <p:val>
                                            <p:fltVal val="0.000000"/>
                                          </p:val>
                                        </p:tav>
                                        <p:tav tm="100000">
                                          <p:val>
                                            <p:strVal val="#ppt_h"/>
                                          </p:val>
                                        </p:tav>
                                      </p:tavLst>
                                    </p:anim>
                                    <p:anim calcmode="lin" valueType="num">
                                      <p:cBhvr>
                                        <p:cTn id="9" dur="1000" fill="hold"/>
                                        <p:tgtEl>
                                          <p:spTgt spid="6147">
                                            <p:txEl>
                                              <p:charRg st="0" end="5"/>
                                            </p:txEl>
                                          </p:spTgt>
                                        </p:tgtEl>
                                        <p:attrNameLst>
                                          <p:attrName>style.rotation</p:attrName>
                                        </p:attrNameLst>
                                      </p:cBhvr>
                                      <p:tavLst>
                                        <p:tav tm="0">
                                          <p:val>
                                            <p:fltVal val="90.000000"/>
                                          </p:val>
                                        </p:tav>
                                        <p:tav tm="100000">
                                          <p:val>
                                            <p:fltVal val="0.000000"/>
                                          </p:val>
                                        </p:tav>
                                      </p:tavLst>
                                    </p:anim>
                                    <p:animEffect transition="in" filter="fade">
                                      <p:cBhvr>
                                        <p:cTn id="10" dur="1000"/>
                                        <p:tgtEl>
                                          <p:spTgt spid="6147">
                                            <p:txEl>
                                              <p:charRg st="0"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95288" y="836613"/>
            <a:ext cx="8351838" cy="5670550"/>
          </a:xfrm>
          <a:prstGeom prst="rect">
            <a:avLst/>
          </a:prstGeom>
        </p:spPr>
        <p:txBody>
          <a:bodyPr>
            <a:spAutoFit/>
          </a:bodyPr>
          <a:lstStyle/>
          <a:p>
            <a:pPr marL="0" marR="0" lvl="0" indent="612140" algn="l" defTabSz="914400" rtl="0" eaLnBrk="1" fontAlgn="base" latinLnBrk="0" hangingPunct="1">
              <a:lnSpc>
                <a:spcPct val="145000"/>
              </a:lnSpc>
              <a:spcBef>
                <a:spcPct val="0"/>
              </a:spcBef>
              <a:spcAft>
                <a:spcPct val="0"/>
              </a:spcAft>
              <a:buClrTx/>
              <a:buSzTx/>
              <a:buFontTx/>
              <a:buNone/>
              <a:defRPr/>
            </a:pPr>
            <a:r>
              <a:rPr kumimoji="0" lang="zh-CN" altLang="en-US" sz="3200" b="1" i="0" u="none" strike="noStrike" kern="100" cap="none" spc="0" normalizeH="0" baseline="0" noProof="0" dirty="0">
                <a:ln>
                  <a:noFill/>
                </a:ln>
                <a:solidFill>
                  <a:srgbClr val="034D4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（一）高考综合</a:t>
            </a:r>
            <a:r>
              <a:rPr kumimoji="0" lang="zh-CN" altLang="en-US" sz="3200" b="1" i="0" u="none" strike="noStrike" kern="100" cap="none" spc="0" normalizeH="0" baseline="0" noProof="0" dirty="0" smtClean="0">
                <a:ln>
                  <a:noFill/>
                </a:ln>
                <a:solidFill>
                  <a:srgbClr val="034D4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改革</a:t>
            </a:r>
            <a:endParaRPr kumimoji="0" lang="en-US" altLang="zh-CN" sz="3200" b="1" i="0" u="none" strike="noStrike" kern="100" cap="none" spc="0" normalizeH="0" baseline="0" noProof="0" dirty="0" smtClean="0">
              <a:ln>
                <a:noFill/>
              </a:ln>
              <a:solidFill>
                <a:srgbClr val="034D4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l" defTabSz="914400" rtl="0" eaLnBrk="1" fontAlgn="base" latinLnBrk="0" hangingPunct="1">
              <a:lnSpc>
                <a:spcPct val="145000"/>
              </a:lnSpc>
              <a:spcBef>
                <a:spcPct val="0"/>
              </a:spcBef>
              <a:spcAft>
                <a:spcPct val="0"/>
              </a:spcAft>
              <a:buClrTx/>
              <a:buSzTx/>
              <a:buFontTx/>
              <a:buNone/>
              <a:defRPr/>
            </a:pPr>
            <a:r>
              <a:rPr kumimoji="0" lang="en-US" altLang="zh-CN" sz="2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en-US" altLang="zh-CN" sz="2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26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高考制度改革</a:t>
            </a:r>
            <a:endParaRPr kumimoji="0" lang="en-US" altLang="zh-CN" sz="26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l" defTabSz="914400" rtl="0" eaLnBrk="1" fontAlgn="base" latinLnBrk="0" hangingPunct="1">
              <a:lnSpc>
                <a:spcPct val="145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2014</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en-US" altLang="zh-CN"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9</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月，国务院发布</a:t>
            </a:r>
            <a:r>
              <a:rPr kumimoji="0" lang="en-US" altLang="zh-CN" sz="2400" b="1" i="0" u="none" strike="noStrike" kern="1200" cap="none" spc="0" normalizeH="0" baseline="0" noProof="0" dirty="0">
                <a:ln>
                  <a:noFill/>
                </a:ln>
                <a:solidFill>
                  <a:srgbClr val="B9170A"/>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B9170A"/>
                </a:solidFill>
                <a:effectLst/>
                <a:uLnTx/>
                <a:uFillTx/>
                <a:latin typeface="黑体" panose="02010609060101010101" pitchFamily="49" charset="-122"/>
                <a:ea typeface="黑体" panose="02010609060101010101" pitchFamily="49" charset="-122"/>
                <a:cs typeface="+mn-cs"/>
              </a:rPr>
              <a:t>关于深化考试招生制度改革的实施意见</a:t>
            </a:r>
            <a:r>
              <a:rPr kumimoji="0" lang="en-US" altLang="zh-CN" sz="2400" b="1" i="0" u="none" strike="noStrike" kern="1200" cap="none" spc="0" normalizeH="0" baseline="0" noProof="0" dirty="0">
                <a:ln>
                  <a:noFill/>
                </a:ln>
                <a:solidFill>
                  <a:srgbClr val="B9170A"/>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意见</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指出：我国现行考试招生体系，存在一些社会反映强烈的问题，主要是</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45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唯分数论影响学生全面发展</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45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一考定终身使学生学习负担过重</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45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区域、城乡入学机会存在差距</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45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中小学择校现象较为突出</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45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加分造假、违规招生现象时有发生</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1536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charRg st="89" end="103"/>
                                            </p:txEl>
                                          </p:spTgt>
                                        </p:tgtEl>
                                        <p:attrNameLst>
                                          <p:attrName>style.visibility</p:attrName>
                                        </p:attrNameLst>
                                      </p:cBhvr>
                                      <p:to>
                                        <p:strVal val="visible"/>
                                      </p:to>
                                    </p:set>
                                    <p:animEffect transition="in" filter="fade">
                                      <p:cBhvr>
                                        <p:cTn id="7" dur="1000"/>
                                        <p:tgtEl>
                                          <p:spTgt spid="4">
                                            <p:txEl>
                                              <p:charRg st="89" end="103"/>
                                            </p:txEl>
                                          </p:spTgt>
                                        </p:tgtEl>
                                      </p:cBhvr>
                                    </p:animEffect>
                                    <p:anim calcmode="lin" valueType="num">
                                      <p:cBhvr>
                                        <p:cTn id="8" dur="1000" fill="hold"/>
                                        <p:tgtEl>
                                          <p:spTgt spid="4">
                                            <p:txEl>
                                              <p:charRg st="89" end="103"/>
                                            </p:txEl>
                                          </p:spTgt>
                                        </p:tgtEl>
                                        <p:attrNameLst>
                                          <p:attrName>ppt_x</p:attrName>
                                        </p:attrNameLst>
                                      </p:cBhvr>
                                      <p:tavLst>
                                        <p:tav tm="0">
                                          <p:val>
                                            <p:strVal val="#ppt_x"/>
                                          </p:val>
                                        </p:tav>
                                        <p:tav tm="100000">
                                          <p:val>
                                            <p:strVal val="#ppt_x"/>
                                          </p:val>
                                        </p:tav>
                                      </p:tavLst>
                                    </p:anim>
                                    <p:anim calcmode="lin" valueType="num">
                                      <p:cBhvr>
                                        <p:cTn id="9" dur="1000" fill="hold"/>
                                        <p:tgtEl>
                                          <p:spTgt spid="4">
                                            <p:txEl>
                                              <p:charRg st="89" end="10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charRg st="103" end="119"/>
                                            </p:txEl>
                                          </p:spTgt>
                                        </p:tgtEl>
                                        <p:attrNameLst>
                                          <p:attrName>style.visibility</p:attrName>
                                        </p:attrNameLst>
                                      </p:cBhvr>
                                      <p:to>
                                        <p:strVal val="visible"/>
                                      </p:to>
                                    </p:set>
                                    <p:animEffect transition="in" filter="fade">
                                      <p:cBhvr>
                                        <p:cTn id="14" dur="1000"/>
                                        <p:tgtEl>
                                          <p:spTgt spid="4">
                                            <p:txEl>
                                              <p:charRg st="103" end="119"/>
                                            </p:txEl>
                                          </p:spTgt>
                                        </p:tgtEl>
                                      </p:cBhvr>
                                    </p:animEffect>
                                    <p:anim calcmode="lin" valueType="num">
                                      <p:cBhvr>
                                        <p:cTn id="15" dur="1000" fill="hold"/>
                                        <p:tgtEl>
                                          <p:spTgt spid="4">
                                            <p:txEl>
                                              <p:charRg st="103" end="119"/>
                                            </p:txEl>
                                          </p:spTgt>
                                        </p:tgtEl>
                                        <p:attrNameLst>
                                          <p:attrName>ppt_x</p:attrName>
                                        </p:attrNameLst>
                                      </p:cBhvr>
                                      <p:tavLst>
                                        <p:tav tm="0">
                                          <p:val>
                                            <p:strVal val="#ppt_x"/>
                                          </p:val>
                                        </p:tav>
                                        <p:tav tm="100000">
                                          <p:val>
                                            <p:strVal val="#ppt_x"/>
                                          </p:val>
                                        </p:tav>
                                      </p:tavLst>
                                    </p:anim>
                                    <p:anim calcmode="lin" valueType="num">
                                      <p:cBhvr>
                                        <p:cTn id="16" dur="1000" fill="hold"/>
                                        <p:tgtEl>
                                          <p:spTgt spid="4">
                                            <p:txEl>
                                              <p:charRg st="103" end="11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charRg st="119" end="134"/>
                                            </p:txEl>
                                          </p:spTgt>
                                        </p:tgtEl>
                                        <p:attrNameLst>
                                          <p:attrName>style.visibility</p:attrName>
                                        </p:attrNameLst>
                                      </p:cBhvr>
                                      <p:to>
                                        <p:strVal val="visible"/>
                                      </p:to>
                                    </p:set>
                                    <p:animEffect transition="in" filter="fade">
                                      <p:cBhvr>
                                        <p:cTn id="21" dur="1000"/>
                                        <p:tgtEl>
                                          <p:spTgt spid="4">
                                            <p:txEl>
                                              <p:charRg st="119" end="134"/>
                                            </p:txEl>
                                          </p:spTgt>
                                        </p:tgtEl>
                                      </p:cBhvr>
                                    </p:animEffect>
                                    <p:anim calcmode="lin" valueType="num">
                                      <p:cBhvr>
                                        <p:cTn id="22" dur="1000" fill="hold"/>
                                        <p:tgtEl>
                                          <p:spTgt spid="4">
                                            <p:txEl>
                                              <p:charRg st="119" end="13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charRg st="119" end="13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charRg st="134" end="147"/>
                                            </p:txEl>
                                          </p:spTgt>
                                        </p:tgtEl>
                                        <p:attrNameLst>
                                          <p:attrName>style.visibility</p:attrName>
                                        </p:attrNameLst>
                                      </p:cBhvr>
                                      <p:to>
                                        <p:strVal val="visible"/>
                                      </p:to>
                                    </p:set>
                                    <p:animEffect transition="in" filter="fade">
                                      <p:cBhvr>
                                        <p:cTn id="28" dur="1000"/>
                                        <p:tgtEl>
                                          <p:spTgt spid="4">
                                            <p:txEl>
                                              <p:charRg st="134" end="147"/>
                                            </p:txEl>
                                          </p:spTgt>
                                        </p:tgtEl>
                                      </p:cBhvr>
                                    </p:animEffect>
                                    <p:anim calcmode="lin" valueType="num">
                                      <p:cBhvr>
                                        <p:cTn id="29" dur="1000" fill="hold"/>
                                        <p:tgtEl>
                                          <p:spTgt spid="4">
                                            <p:txEl>
                                              <p:charRg st="134" end="14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charRg st="134" end="14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charRg st="147" end="164"/>
                                            </p:txEl>
                                          </p:spTgt>
                                        </p:tgtEl>
                                        <p:attrNameLst>
                                          <p:attrName>style.visibility</p:attrName>
                                        </p:attrNameLst>
                                      </p:cBhvr>
                                      <p:to>
                                        <p:strVal val="visible"/>
                                      </p:to>
                                    </p:set>
                                    <p:animEffect transition="in" filter="fade">
                                      <p:cBhvr>
                                        <p:cTn id="35" dur="1000"/>
                                        <p:tgtEl>
                                          <p:spTgt spid="4">
                                            <p:txEl>
                                              <p:charRg st="147" end="164"/>
                                            </p:txEl>
                                          </p:spTgt>
                                        </p:tgtEl>
                                      </p:cBhvr>
                                    </p:animEffect>
                                    <p:anim calcmode="lin" valueType="num">
                                      <p:cBhvr>
                                        <p:cTn id="36" dur="1000" fill="hold"/>
                                        <p:tgtEl>
                                          <p:spTgt spid="4">
                                            <p:txEl>
                                              <p:charRg st="147" end="16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charRg st="147" end="16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288" y="836613"/>
            <a:ext cx="8353425" cy="6186488"/>
          </a:xfrm>
          <a:prstGeom prst="rect">
            <a:avLst/>
          </a:prstGeom>
        </p:spPr>
        <p:txBody>
          <a:bodyPr>
            <a:spAutoFit/>
          </a:bodyPr>
          <a:lstStyle/>
          <a:p>
            <a:pPr marL="0" marR="0" lvl="0" indent="612140" algn="l" defTabSz="914400" rtl="0" eaLnBrk="1" fontAlgn="base" latinLnBrk="0"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rgbClr val="B9170A"/>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B9170A"/>
                </a:solidFill>
                <a:effectLst/>
                <a:uLnTx/>
                <a:uFillTx/>
                <a:latin typeface="微软雅黑" panose="020B0503020204020204" pitchFamily="34" charset="-122"/>
                <a:ea typeface="微软雅黑" panose="020B0503020204020204" pitchFamily="34" charset="-122"/>
                <a:cs typeface="+mn-cs"/>
              </a:rPr>
              <a:t>意见</a:t>
            </a:r>
            <a:r>
              <a:rPr kumimoji="0" lang="en-US" altLang="zh-CN" sz="2400" b="1" i="0" u="none" strike="noStrike" kern="1200" cap="none" spc="0" normalizeH="0" baseline="0" noProof="0" dirty="0">
                <a:ln>
                  <a:noFill/>
                </a:ln>
                <a:solidFill>
                  <a:srgbClr val="B9170A"/>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1200" cap="none" spc="0" normalizeH="0" baseline="0" noProof="0" dirty="0">
                <a:ln>
                  <a:noFill/>
                </a:ln>
                <a:solidFill>
                  <a:srgbClr val="B9170A"/>
                </a:solidFill>
                <a:effectLst/>
                <a:uLnTx/>
                <a:uFillTx/>
                <a:latin typeface="微软雅黑" panose="020B0503020204020204" pitchFamily="34" charset="-122"/>
                <a:ea typeface="微软雅黑" panose="020B0503020204020204" pitchFamily="34" charset="-122"/>
                <a:cs typeface="+mn-cs"/>
              </a:rPr>
              <a:t>提出，考试招生制度改革的总体目标是：</a:t>
            </a:r>
            <a:endParaRPr kumimoji="0" lang="en-US" altLang="zh-CN" sz="2400" b="1" i="0" u="none" strike="noStrike" kern="1200" cap="none" spc="0" normalizeH="0" baseline="0" noProof="0" dirty="0">
              <a:ln>
                <a:noFill/>
              </a:ln>
              <a:solidFill>
                <a:srgbClr val="B9170A"/>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ts val="0"/>
              </a:spcBef>
              <a:spcAft>
                <a:spcPct val="0"/>
              </a:spcAft>
              <a:buClrTx/>
              <a:buSzTx/>
              <a:buFontTx/>
              <a:buNone/>
              <a:defRPr/>
            </a:pPr>
            <a:r>
              <a:rPr kumimoji="0" lang="en-US" altLang="zh-CN" sz="2400" b="1" i="0" u="none" strike="noStrike" kern="1200" cap="none" spc="0" normalizeH="0" baseline="0" noProof="0" dirty="0">
                <a:ln>
                  <a:noFill/>
                </a:ln>
                <a:solidFill>
                  <a:srgbClr val="B9170A"/>
                </a:solidFill>
                <a:effectLst/>
                <a:uLnTx/>
                <a:uFillTx/>
                <a:latin typeface="+mj-ea"/>
                <a:ea typeface="+mj-ea"/>
                <a:cs typeface="+mn-cs"/>
              </a:rPr>
              <a:t>2014</a:t>
            </a:r>
            <a:r>
              <a:rPr kumimoji="0" lang="zh-CN" altLang="en-US" sz="2400" b="1" i="0" u="none" strike="noStrike" kern="1200" cap="none" spc="0" normalizeH="0" baseline="0" noProof="0" dirty="0">
                <a:ln>
                  <a:noFill/>
                </a:ln>
                <a:solidFill>
                  <a:srgbClr val="B9170A"/>
                </a:solidFill>
                <a:effectLst/>
                <a:uLnTx/>
                <a:uFillTx/>
                <a:latin typeface="+mj-ea"/>
                <a:ea typeface="+mj-ea"/>
                <a:cs typeface="+mn-cs"/>
              </a:rPr>
              <a:t>年</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启动考试招生制度改革试点</a:t>
            </a:r>
            <a:r>
              <a:rPr kumimoji="0" lang="zh-CN" altLang="en-US" sz="2400" b="1" i="0" u="none" strike="noStrike" kern="1200" cap="none" spc="0" normalizeH="0" baseline="0" noProof="0" dirty="0">
                <a:ln>
                  <a:noFill/>
                </a:ln>
                <a:solidFill>
                  <a:srgbClr val="B9170A"/>
                </a:solidFill>
                <a:effectLst/>
                <a:uLnTx/>
                <a:uFillTx/>
                <a:latin typeface="+mj-ea"/>
                <a:ea typeface="+mj-ea"/>
                <a:cs typeface="+mn-cs"/>
              </a:rPr>
              <a:t>，</a:t>
            </a:r>
            <a:r>
              <a:rPr kumimoji="0" lang="en-US" altLang="zh-CN" sz="2400" b="1" i="0" u="none" strike="noStrike" kern="1200" cap="none" spc="0" normalizeH="0" baseline="0" noProof="0" dirty="0">
                <a:ln>
                  <a:noFill/>
                </a:ln>
                <a:solidFill>
                  <a:srgbClr val="B9170A"/>
                </a:solidFill>
                <a:effectLst/>
                <a:uLnTx/>
                <a:uFillTx/>
                <a:latin typeface="+mj-ea"/>
                <a:ea typeface="+mj-ea"/>
                <a:cs typeface="+mn-cs"/>
              </a:rPr>
              <a:t>2017</a:t>
            </a:r>
            <a:r>
              <a:rPr kumimoji="0" lang="zh-CN" altLang="en-US" sz="2400" b="1" i="0" u="none" strike="noStrike" kern="1200" cap="none" spc="0" normalizeH="0" baseline="0" noProof="0" dirty="0">
                <a:ln>
                  <a:noFill/>
                </a:ln>
                <a:solidFill>
                  <a:srgbClr val="B9170A"/>
                </a:solidFill>
                <a:effectLst/>
                <a:uLnTx/>
                <a:uFillTx/>
                <a:latin typeface="+mj-ea"/>
                <a:ea typeface="+mj-ea"/>
                <a:cs typeface="+mn-cs"/>
              </a:rPr>
              <a:t>年</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全面推进</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，到</a:t>
            </a:r>
            <a:r>
              <a:rPr kumimoji="0" lang="en-US" altLang="zh-CN" sz="2400" b="1" i="0" u="none" strike="noStrike" kern="1200" cap="none" spc="0" normalizeH="0" baseline="0" noProof="0" dirty="0">
                <a:ln>
                  <a:noFill/>
                </a:ln>
                <a:solidFill>
                  <a:srgbClr val="C00000"/>
                </a:solidFill>
                <a:effectLst/>
                <a:uLnTx/>
                <a:uFillTx/>
                <a:latin typeface="+mj-ea"/>
                <a:ea typeface="+mj-ea"/>
                <a:cs typeface="+mn-cs"/>
              </a:rPr>
              <a:t>2020</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年</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基本建立中国特色现代教育考试招生制度，形成分类考试、综合评价、多元录取的考试招生模式，健全</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促进公平、科学选才、监督有力</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的体制机制，构建衔接沟通各级各类教育、认可多种学习成果的终身学习“立交桥”。</a:t>
            </a:r>
            <a:endParaRPr kumimoji="0" lang="en-US" altLang="zh-CN" sz="2400" b="1" i="0" u="none" strike="noStrike" kern="1200" cap="none" spc="0" normalizeH="0" baseline="0" noProof="0" dirty="0">
              <a:ln>
                <a:noFill/>
              </a:ln>
              <a:solidFill>
                <a:srgbClr val="000000"/>
              </a:solidFill>
              <a:effectLst/>
              <a:uLnTx/>
              <a:uFillTx/>
              <a:latin typeface="+mj-ea"/>
              <a:ea typeface="+mj-ea"/>
              <a:cs typeface="+mn-cs"/>
            </a:endParaRPr>
          </a:p>
          <a:p>
            <a:pPr marL="0" marR="0" lvl="0" indent="612140" algn="l" defTabSz="914400" rtl="0" eaLnBrk="1" fontAlgn="base" latinLnBrk="0" hangingPunct="1">
              <a:lnSpc>
                <a:spcPct val="150000"/>
              </a:lnSpc>
              <a:spcBef>
                <a:spcPts val="0"/>
              </a:spcBef>
              <a:spcAft>
                <a:spcPct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由此，</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上海、浙江</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于</a:t>
            </a:r>
            <a:r>
              <a:rPr kumimoji="0" lang="en-US" altLang="zh-CN" sz="2400" b="1" i="0" u="none" strike="noStrike" kern="1200" cap="none" spc="0" normalizeH="0" baseline="0" noProof="0" dirty="0">
                <a:ln>
                  <a:noFill/>
                </a:ln>
                <a:solidFill>
                  <a:srgbClr val="000000"/>
                </a:solidFill>
                <a:effectLst/>
                <a:uLnTx/>
                <a:uFillTx/>
                <a:latin typeface="+mj-ea"/>
                <a:ea typeface="+mj-ea"/>
                <a:cs typeface="+mn-cs"/>
              </a:rPr>
              <a:t>2014</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年启动了改革试点。“试点要为其他省（区、市）高考改革提供依据。”然而，上海、浙江的改革试点，暴露了顶层设计的欠缺和漏洞，反映了决策过程的偏差和失误；老问题没解决，又出现了一些新问题。</a:t>
            </a:r>
            <a:endParaRPr kumimoji="0" lang="zh-CN" altLang="en-US" sz="2400" b="1" i="0" u="none" strike="noStrike" kern="1200" cap="none" spc="0" normalizeH="0" baseline="0" noProof="0" dirty="0">
              <a:ln>
                <a:noFill/>
              </a:ln>
              <a:solidFill>
                <a:srgbClr val="000000"/>
              </a:solidFill>
              <a:effectLst/>
              <a:uLnTx/>
              <a:uFillTx/>
              <a:latin typeface="+mj-ea"/>
              <a:ea typeface="+mj-ea"/>
              <a:cs typeface="+mn-cs"/>
            </a:endParaRPr>
          </a:p>
          <a:p>
            <a:pPr marL="0" marR="0" lvl="0" indent="612140" algn="l" defTabSz="914400" rtl="0" eaLnBrk="1" fontAlgn="base" latinLnBrk="0" hangingPunct="1">
              <a:lnSpc>
                <a:spcPct val="150000"/>
              </a:lnSpc>
              <a:spcBef>
                <a:spcPts val="0"/>
              </a:spcBef>
              <a:spcAft>
                <a:spcPct val="0"/>
              </a:spcAft>
              <a:buClrTx/>
              <a:buSzTx/>
              <a:buFontTx/>
              <a:buNone/>
              <a:defRPr/>
            </a:pPr>
            <a:endParaRPr kumimoji="0" lang="en-US" altLang="zh-CN" sz="2400" b="1" i="0" u="none" strike="noStrike" kern="1200" cap="none" spc="0" normalizeH="0" baseline="0" noProof="0" dirty="0">
              <a:ln>
                <a:noFill/>
              </a:ln>
              <a:solidFill>
                <a:srgbClr val="000000"/>
              </a:solidFill>
              <a:effectLst/>
              <a:uLnTx/>
              <a:uFillTx/>
              <a:latin typeface="+mj-ea"/>
              <a:ea typeface="+mj-ea"/>
              <a:cs typeface="+mn-cs"/>
            </a:endParaRPr>
          </a:p>
        </p:txBody>
      </p:sp>
      <p:sp>
        <p:nvSpPr>
          <p:cNvPr id="1638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charRg st="23" end="155"/>
                                            </p:txEl>
                                          </p:spTgt>
                                        </p:tgtEl>
                                        <p:attrNameLst>
                                          <p:attrName>style.visibility</p:attrName>
                                        </p:attrNameLst>
                                      </p:cBhvr>
                                      <p:to>
                                        <p:strVal val="visible"/>
                                      </p:to>
                                    </p:set>
                                    <p:animEffect transition="in" filter="fade">
                                      <p:cBhvr>
                                        <p:cTn id="7" dur="1000"/>
                                        <p:tgtEl>
                                          <p:spTgt spid="3">
                                            <p:txEl>
                                              <p:charRg st="23" end="155"/>
                                            </p:txEl>
                                          </p:spTgt>
                                        </p:tgtEl>
                                      </p:cBhvr>
                                    </p:animEffect>
                                    <p:anim calcmode="lin" valueType="num">
                                      <p:cBhvr>
                                        <p:cTn id="8" dur="1000" fill="hold"/>
                                        <p:tgtEl>
                                          <p:spTgt spid="3">
                                            <p:txEl>
                                              <p:charRg st="23" end="155"/>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23" end="15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charRg st="155" end="260"/>
                                            </p:txEl>
                                          </p:spTgt>
                                        </p:tgtEl>
                                        <p:attrNameLst>
                                          <p:attrName>style.visibility</p:attrName>
                                        </p:attrNameLst>
                                      </p:cBhvr>
                                      <p:to>
                                        <p:strVal val="visible"/>
                                      </p:to>
                                    </p:set>
                                    <p:animEffect transition="in" filter="fade">
                                      <p:cBhvr>
                                        <p:cTn id="14" dur="500"/>
                                        <p:tgtEl>
                                          <p:spTgt spid="3">
                                            <p:txEl>
                                              <p:charRg st="155" end="2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1"/>
          <p:cNvSpPr>
            <a:spLocks noChangeArrowheads="1"/>
          </p:cNvSpPr>
          <p:nvPr/>
        </p:nvSpPr>
        <p:spPr bwMode="auto">
          <a:xfrm>
            <a:off x="395288" y="908050"/>
            <a:ext cx="83534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rPr>
              <a:t>“</a:t>
            </a:r>
            <a:r>
              <a:rPr kumimoji="0" lang="en-US" altLang="zh-CN" sz="2400" b="1" i="0" u="none" strike="noStrike" kern="1200" cap="none" spc="0" normalizeH="0" baseline="0" noProof="0" dirty="0" smtClean="0">
                <a:ln>
                  <a:noFill/>
                </a:ln>
                <a:solidFill>
                  <a:srgbClr val="C00000"/>
                </a:solidFill>
                <a:effectLst/>
                <a:uLnTx/>
                <a:uFillTx/>
                <a:latin typeface="+mj-ea"/>
                <a:ea typeface="+mj-ea"/>
                <a:cs typeface="+mn-cs"/>
              </a:rPr>
              <a:t>3+3</a:t>
            </a:r>
            <a:r>
              <a:rPr kumimoji="0" lang="zh-CN" altLang="en-US"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rPr>
              <a:t>”“必考加选考”“高考加学考”</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等</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使</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考试招生规则简单问题复杂化，原有的不公平没解决，又制造了新的不公平。</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●选科高考强化了应试教育倾向，学生知识结构更加不合理；选课走班冲击了现有师资结构，增加了教学管理难度。</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●与高考挂钩的选科学考，使物理、化学等学科的地位大为削弱，严重影响了高中教学质量和高校招生质量。</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综合素质评价、多元录取的招生模式，在整个社会诚信严重缺失的情况下，“</a:t>
            </a:r>
            <a:r>
              <a:rPr kumimoji="0" lang="zh-CN" altLang="en-US" sz="24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促进公平、科学选才</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”无法</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实现。</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考试次数增多</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，反而进一步</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加重了学生的课业</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负担</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endParaRPr kumimoji="0" lang="en-US" altLang="zh-CN"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1741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charRg st="0" end="57"/>
                                            </p:txEl>
                                          </p:spTgt>
                                        </p:tgtEl>
                                        <p:attrNameLst>
                                          <p:attrName>style.visibility</p:attrName>
                                        </p:attrNameLst>
                                      </p:cBhvr>
                                      <p:to>
                                        <p:strVal val="visible"/>
                                      </p:to>
                                    </p:set>
                                    <p:animEffect transition="in" filter="fade">
                                      <p:cBhvr>
                                        <p:cTn id="7" dur="1000"/>
                                        <p:tgtEl>
                                          <p:spTgt spid="3">
                                            <p:txEl>
                                              <p:charRg st="0" end="57"/>
                                            </p:txEl>
                                          </p:spTgt>
                                        </p:tgtEl>
                                      </p:cBhvr>
                                    </p:animEffect>
                                    <p:anim calcmode="lin" valueType="num">
                                      <p:cBhvr>
                                        <p:cTn id="8" dur="1000" fill="hold"/>
                                        <p:tgtEl>
                                          <p:spTgt spid="3">
                                            <p:txEl>
                                              <p:charRg st="0" end="57"/>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0" end="5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57" end="109"/>
                                            </p:txEl>
                                          </p:spTgt>
                                        </p:tgtEl>
                                        <p:attrNameLst>
                                          <p:attrName>style.visibility</p:attrName>
                                        </p:attrNameLst>
                                      </p:cBhvr>
                                      <p:to>
                                        <p:strVal val="visible"/>
                                      </p:to>
                                    </p:set>
                                    <p:animEffect transition="in" filter="fade">
                                      <p:cBhvr>
                                        <p:cTn id="14" dur="1000"/>
                                        <p:tgtEl>
                                          <p:spTgt spid="3">
                                            <p:txEl>
                                              <p:charRg st="57" end="109"/>
                                            </p:txEl>
                                          </p:spTgt>
                                        </p:tgtEl>
                                      </p:cBhvr>
                                    </p:animEffect>
                                    <p:anim calcmode="lin" valueType="num">
                                      <p:cBhvr>
                                        <p:cTn id="15" dur="1000" fill="hold"/>
                                        <p:tgtEl>
                                          <p:spTgt spid="3">
                                            <p:txEl>
                                              <p:charRg st="57" end="10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57" end="10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charRg st="109" end="158"/>
                                            </p:txEl>
                                          </p:spTgt>
                                        </p:tgtEl>
                                        <p:attrNameLst>
                                          <p:attrName>style.visibility</p:attrName>
                                        </p:attrNameLst>
                                      </p:cBhvr>
                                      <p:to>
                                        <p:strVal val="visible"/>
                                      </p:to>
                                    </p:set>
                                    <p:animEffect transition="in" filter="fade">
                                      <p:cBhvr>
                                        <p:cTn id="21" dur="1000"/>
                                        <p:tgtEl>
                                          <p:spTgt spid="3">
                                            <p:txEl>
                                              <p:charRg st="109" end="158"/>
                                            </p:txEl>
                                          </p:spTgt>
                                        </p:tgtEl>
                                      </p:cBhvr>
                                    </p:animEffect>
                                    <p:anim calcmode="lin" valueType="num">
                                      <p:cBhvr>
                                        <p:cTn id="22" dur="1000" fill="hold"/>
                                        <p:tgtEl>
                                          <p:spTgt spid="3">
                                            <p:txEl>
                                              <p:charRg st="109" end="15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charRg st="109" end="15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charRg st="158" end="209"/>
                                            </p:txEl>
                                          </p:spTgt>
                                        </p:tgtEl>
                                        <p:attrNameLst>
                                          <p:attrName>style.visibility</p:attrName>
                                        </p:attrNameLst>
                                      </p:cBhvr>
                                      <p:to>
                                        <p:strVal val="visible"/>
                                      </p:to>
                                    </p:set>
                                    <p:animEffect transition="in" filter="fade">
                                      <p:cBhvr>
                                        <p:cTn id="28" dur="1000"/>
                                        <p:tgtEl>
                                          <p:spTgt spid="3">
                                            <p:txEl>
                                              <p:charRg st="158" end="209"/>
                                            </p:txEl>
                                          </p:spTgt>
                                        </p:tgtEl>
                                      </p:cBhvr>
                                    </p:animEffect>
                                    <p:anim calcmode="lin" valueType="num">
                                      <p:cBhvr>
                                        <p:cTn id="29" dur="1000" fill="hold"/>
                                        <p:tgtEl>
                                          <p:spTgt spid="3">
                                            <p:txEl>
                                              <p:charRg st="158" end="20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charRg st="158" end="20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charRg st="209" end="234"/>
                                            </p:txEl>
                                          </p:spTgt>
                                        </p:tgtEl>
                                        <p:attrNameLst>
                                          <p:attrName>style.visibility</p:attrName>
                                        </p:attrNameLst>
                                      </p:cBhvr>
                                      <p:to>
                                        <p:strVal val="visible"/>
                                      </p:to>
                                    </p:set>
                                    <p:animEffect transition="in" filter="fade">
                                      <p:cBhvr>
                                        <p:cTn id="35" dur="1000"/>
                                        <p:tgtEl>
                                          <p:spTgt spid="3">
                                            <p:txEl>
                                              <p:charRg st="209" end="234"/>
                                            </p:txEl>
                                          </p:spTgt>
                                        </p:tgtEl>
                                      </p:cBhvr>
                                    </p:animEffect>
                                    <p:anim calcmode="lin" valueType="num">
                                      <p:cBhvr>
                                        <p:cTn id="36" dur="1000" fill="hold"/>
                                        <p:tgtEl>
                                          <p:spTgt spid="3">
                                            <p:txEl>
                                              <p:charRg st="209" end="23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charRg st="209" end="23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a:spLocks noChangeArrowheads="1"/>
          </p:cNvSpPr>
          <p:nvPr/>
        </p:nvSpPr>
        <p:spPr bwMode="auto">
          <a:xfrm>
            <a:off x="323850" y="981075"/>
            <a:ext cx="84248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由此，高考制度改革</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由“</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一步到位</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”变为“</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三步走</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●2017</a:t>
            </a:r>
            <a:r>
              <a:rPr kumimoji="0" lang="zh-CN" altLang="en-US"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年：</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京、津、鲁、琼</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省市启动改革；</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●2018</a:t>
            </a:r>
            <a:r>
              <a:rPr kumimoji="0" lang="zh-CN" altLang="en-US"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年：</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原计划有</a:t>
            </a:r>
            <a:r>
              <a:rPr kumimoji="0" lang="zh-CN" altLang="en-US"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黑、吉、辽、蒙、晋、冀、苏、豫、皖、渝、川、藏、黔、鄂、湘、赣、闽、粤</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等</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18</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个省市区启动改革，但结果只有</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苏</a:t>
            </a:r>
            <a:r>
              <a:rPr kumimoji="0" lang="zh-CN" altLang="en-US" sz="2400" b="1" i="0" u="none" strike="noStrike" kern="1200" cap="none" spc="0" normalizeH="0" baseline="0" noProof="0" dirty="0">
                <a:ln>
                  <a:noFill/>
                </a:ln>
                <a:solidFill>
                  <a:srgbClr val="900808"/>
                </a:solidFill>
                <a:effectLst/>
                <a:uLnTx/>
                <a:uFillTx/>
                <a:latin typeface="微软雅黑" panose="020B0503020204020204" pitchFamily="34" charset="-122"/>
                <a:ea typeface="微软雅黑" panose="020B0503020204020204" pitchFamily="34" charset="-122"/>
                <a:cs typeface="+mn-cs"/>
              </a:rPr>
              <a:t>、闽、粤、冀、辽、湘、鄂、</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渝</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8</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省市按时启动，</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10</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个省、区决定向后推迟。</a:t>
            </a:r>
            <a:endParaRPr kumimoji="0" lang="en-US" altLang="zh-CN"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●2019</a:t>
            </a:r>
            <a:r>
              <a:rPr kumimoji="0" lang="zh-CN" altLang="en-US"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年：</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原计划</a:t>
            </a:r>
            <a:r>
              <a:rPr kumimoji="0" lang="zh-CN" altLang="en-US" sz="2400" b="1" i="0" u="none" strike="noStrike" kern="1200" cap="none" spc="0" normalizeH="0" baseline="0" noProof="0" dirty="0" smtClean="0">
                <a:ln>
                  <a:noFill/>
                </a:ln>
                <a:solidFill>
                  <a:srgbClr val="900808"/>
                </a:solidFill>
                <a:effectLst/>
                <a:uLnTx/>
                <a:uFillTx/>
                <a:latin typeface="黑体" panose="02010609060101010101" pitchFamily="49" charset="-122"/>
                <a:ea typeface="黑体" panose="02010609060101010101" pitchFamily="49" charset="-122"/>
                <a:cs typeface="+mn-cs"/>
              </a:rPr>
              <a:t>陕、甘、宁、青、新、滇、桂</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7</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个省区启动改革。</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目前已有部分省、区明确表示改革推迟到</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2020</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年启动。</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843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25" end="49"/>
                                            </p:txEl>
                                          </p:spTgt>
                                        </p:tgtEl>
                                        <p:attrNameLst>
                                          <p:attrName>style.visibility</p:attrName>
                                        </p:attrNameLst>
                                      </p:cBhvr>
                                      <p:to>
                                        <p:strVal val="visible"/>
                                      </p:to>
                                    </p:set>
                                    <p:anim calcmode="lin" valueType="num">
                                      <p:cBhvr additive="base">
                                        <p:cTn id="7" dur="500" fill="hold"/>
                                        <p:tgtEl>
                                          <p:spTgt spid="3">
                                            <p:txEl>
                                              <p:charRg st="25" end="4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25" end="4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charRg st="49" end="149"/>
                                            </p:txEl>
                                          </p:spTgt>
                                        </p:tgtEl>
                                        <p:attrNameLst>
                                          <p:attrName>style.visibility</p:attrName>
                                        </p:attrNameLst>
                                      </p:cBhvr>
                                      <p:to>
                                        <p:strVal val="visible"/>
                                      </p:to>
                                    </p:set>
                                    <p:animEffect transition="in" filter="fade">
                                      <p:cBhvr>
                                        <p:cTn id="13" dur="1000"/>
                                        <p:tgtEl>
                                          <p:spTgt spid="3">
                                            <p:txEl>
                                              <p:charRg st="49" end="149"/>
                                            </p:txEl>
                                          </p:spTgt>
                                        </p:tgtEl>
                                      </p:cBhvr>
                                    </p:animEffect>
                                    <p:anim calcmode="lin" valueType="num">
                                      <p:cBhvr>
                                        <p:cTn id="14" dur="1000" fill="hold"/>
                                        <p:tgtEl>
                                          <p:spTgt spid="3">
                                            <p:txEl>
                                              <p:charRg st="49" end="149"/>
                                            </p:txEl>
                                          </p:spTgt>
                                        </p:tgtEl>
                                        <p:attrNameLst>
                                          <p:attrName>ppt_x</p:attrName>
                                        </p:attrNameLst>
                                      </p:cBhvr>
                                      <p:tavLst>
                                        <p:tav tm="0">
                                          <p:val>
                                            <p:strVal val="#ppt_x"/>
                                          </p:val>
                                        </p:tav>
                                        <p:tav tm="100000">
                                          <p:val>
                                            <p:strVal val="#ppt_x"/>
                                          </p:val>
                                        </p:tav>
                                      </p:tavLst>
                                    </p:anim>
                                    <p:anim calcmode="lin" valueType="num">
                                      <p:cBhvr>
                                        <p:cTn id="15" dur="1000" fill="hold"/>
                                        <p:tgtEl>
                                          <p:spTgt spid="3">
                                            <p:txEl>
                                              <p:charRg st="49" end="149"/>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charRg st="149" end="182"/>
                                            </p:txEl>
                                          </p:spTgt>
                                        </p:tgtEl>
                                        <p:attrNameLst>
                                          <p:attrName>style.visibility</p:attrName>
                                        </p:attrNameLst>
                                      </p:cBhvr>
                                      <p:to>
                                        <p:strVal val="visible"/>
                                      </p:to>
                                    </p:set>
                                    <p:anim calcmode="lin" valueType="num">
                                      <p:cBhvr>
                                        <p:cTn id="20" dur="1000" fill="hold"/>
                                        <p:tgtEl>
                                          <p:spTgt spid="3">
                                            <p:txEl>
                                              <p:charRg st="149" end="182"/>
                                            </p:txEl>
                                          </p:spTgt>
                                        </p:tgtEl>
                                        <p:attrNameLst>
                                          <p:attrName>ppt_w</p:attrName>
                                        </p:attrNameLst>
                                      </p:cBhvr>
                                      <p:tavLst>
                                        <p:tav tm="0">
                                          <p:val>
                                            <p:fltVal val="0.000000"/>
                                          </p:val>
                                        </p:tav>
                                        <p:tav tm="100000">
                                          <p:val>
                                            <p:strVal val="#ppt_w"/>
                                          </p:val>
                                        </p:tav>
                                      </p:tavLst>
                                    </p:anim>
                                    <p:anim calcmode="lin" valueType="num">
                                      <p:cBhvr>
                                        <p:cTn id="21" dur="1000" fill="hold"/>
                                        <p:tgtEl>
                                          <p:spTgt spid="3">
                                            <p:txEl>
                                              <p:charRg st="149" end="182"/>
                                            </p:txEl>
                                          </p:spTgt>
                                        </p:tgtEl>
                                        <p:attrNameLst>
                                          <p:attrName>ppt_h</p:attrName>
                                        </p:attrNameLst>
                                      </p:cBhvr>
                                      <p:tavLst>
                                        <p:tav tm="0">
                                          <p:val>
                                            <p:fltVal val="0.000000"/>
                                          </p:val>
                                        </p:tav>
                                        <p:tav tm="100000">
                                          <p:val>
                                            <p:strVal val="#ppt_h"/>
                                          </p:val>
                                        </p:tav>
                                      </p:tavLst>
                                    </p:anim>
                                    <p:anim calcmode="lin" valueType="num">
                                      <p:cBhvr>
                                        <p:cTn id="22" dur="1000" fill="hold"/>
                                        <p:tgtEl>
                                          <p:spTgt spid="3">
                                            <p:txEl>
                                              <p:charRg st="149" end="182"/>
                                            </p:txEl>
                                          </p:spTgt>
                                        </p:tgtEl>
                                        <p:attrNameLst>
                                          <p:attrName>style.rotation</p:attrName>
                                        </p:attrNameLst>
                                      </p:cBhvr>
                                      <p:tavLst>
                                        <p:tav tm="0">
                                          <p:val>
                                            <p:fltVal val="90.000000"/>
                                          </p:val>
                                        </p:tav>
                                        <p:tav tm="100000">
                                          <p:val>
                                            <p:fltVal val="0.000000"/>
                                          </p:val>
                                        </p:tav>
                                      </p:tavLst>
                                    </p:anim>
                                    <p:animEffect transition="in" filter="fade">
                                      <p:cBhvr>
                                        <p:cTn id="23" dur="1000"/>
                                        <p:tgtEl>
                                          <p:spTgt spid="3">
                                            <p:txEl>
                                              <p:charRg st="149" end="18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3">
                                            <p:txEl>
                                              <p:charRg st="182" end="209"/>
                                            </p:txEl>
                                          </p:spTgt>
                                        </p:tgtEl>
                                        <p:attrNameLst>
                                          <p:attrName>style.visibility</p:attrName>
                                        </p:attrNameLst>
                                      </p:cBhvr>
                                      <p:to>
                                        <p:strVal val="visible"/>
                                      </p:to>
                                    </p:set>
                                    <p:anim calcmode="lin" valueType="num">
                                      <p:cBhvr>
                                        <p:cTn id="28" dur="1000" fill="hold"/>
                                        <p:tgtEl>
                                          <p:spTgt spid="3">
                                            <p:txEl>
                                              <p:charRg st="182" end="209"/>
                                            </p:txEl>
                                          </p:spTgt>
                                        </p:tgtEl>
                                        <p:attrNameLst>
                                          <p:attrName>ppt_w</p:attrName>
                                        </p:attrNameLst>
                                      </p:cBhvr>
                                      <p:tavLst>
                                        <p:tav tm="0">
                                          <p:val>
                                            <p:fltVal val="0.000000"/>
                                          </p:val>
                                        </p:tav>
                                        <p:tav tm="100000">
                                          <p:val>
                                            <p:strVal val="#ppt_w"/>
                                          </p:val>
                                        </p:tav>
                                      </p:tavLst>
                                    </p:anim>
                                    <p:anim calcmode="lin" valueType="num">
                                      <p:cBhvr>
                                        <p:cTn id="29" dur="1000" fill="hold"/>
                                        <p:tgtEl>
                                          <p:spTgt spid="3">
                                            <p:txEl>
                                              <p:charRg st="182" end="209"/>
                                            </p:txEl>
                                          </p:spTgt>
                                        </p:tgtEl>
                                        <p:attrNameLst>
                                          <p:attrName>ppt_h</p:attrName>
                                        </p:attrNameLst>
                                      </p:cBhvr>
                                      <p:tavLst>
                                        <p:tav tm="0">
                                          <p:val>
                                            <p:fltVal val="0.000000"/>
                                          </p:val>
                                        </p:tav>
                                        <p:tav tm="100000">
                                          <p:val>
                                            <p:strVal val="#ppt_h"/>
                                          </p:val>
                                        </p:tav>
                                      </p:tavLst>
                                    </p:anim>
                                    <p:anim calcmode="lin" valueType="num">
                                      <p:cBhvr>
                                        <p:cTn id="30" dur="1000" fill="hold"/>
                                        <p:tgtEl>
                                          <p:spTgt spid="3">
                                            <p:txEl>
                                              <p:charRg st="182" end="209"/>
                                            </p:txEl>
                                          </p:spTgt>
                                        </p:tgtEl>
                                        <p:attrNameLst>
                                          <p:attrName>style.rotation</p:attrName>
                                        </p:attrNameLst>
                                      </p:cBhvr>
                                      <p:tavLst>
                                        <p:tav tm="0">
                                          <p:val>
                                            <p:fltVal val="90.000000"/>
                                          </p:val>
                                        </p:tav>
                                        <p:tav tm="100000">
                                          <p:val>
                                            <p:fltVal val="0.000000"/>
                                          </p:val>
                                        </p:tav>
                                      </p:tavLst>
                                    </p:anim>
                                    <p:animEffect transition="in" filter="fade">
                                      <p:cBhvr>
                                        <p:cTn id="31" dur="1000"/>
                                        <p:tgtEl>
                                          <p:spTgt spid="3">
                                            <p:txEl>
                                              <p:charRg st="182" end="20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rrowheads="1"/>
          </p:cNvSpPr>
          <p:nvPr/>
        </p:nvSpPr>
        <p:spPr bwMode="auto">
          <a:xfrm>
            <a:off x="323850" y="765175"/>
            <a:ext cx="8424863" cy="598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l" defTabSz="914400" rtl="0" eaLnBrk="1" fontAlgn="base" latinLnBrk="0" hangingPunct="1">
              <a:lnSpc>
                <a:spcPct val="145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考试科目由</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3+3</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”变为“</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3+1+2</a:t>
            </a:r>
            <a:r>
              <a:rPr kumimoji="0" lang="zh-CN" altLang="en-US" sz="2400" b="1" i="0" u="none" strike="noStrike" kern="120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45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2017</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年</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启动</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改革的</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京、津、鲁、琼</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4</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省市，根据国务院颁布的改革</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实施方案</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，全</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部</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采取“</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3+3</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”即学业等级考试实行“</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6</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选</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”的方案，“</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6</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选</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3</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”有</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20</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个可供选择的科目组合，给学生提供了比较充分的选择空间，但也给学生选科和学校教学管理增加了困难。</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45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2018</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年启动改革的</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苏闽粤</a:t>
            </a:r>
            <a:r>
              <a:rPr kumimoji="0" lang="zh-CN" altLang="en-US" sz="2400" b="1" i="0" u="none" strike="noStrike" kern="1200" cap="none" spc="0" normalizeH="0" baseline="0" noProof="0" dirty="0">
                <a:ln>
                  <a:noFill/>
                </a:ln>
                <a:solidFill>
                  <a:srgbClr val="900808"/>
                </a:solidFill>
                <a:effectLst/>
                <a:uLnTx/>
                <a:uFillTx/>
                <a:latin typeface="微软雅黑" panose="020B0503020204020204" pitchFamily="34" charset="-122"/>
                <a:ea typeface="微软雅黑" panose="020B0503020204020204" pitchFamily="34" charset="-122"/>
                <a:cs typeface="+mn-cs"/>
              </a:rPr>
              <a:t>湘鄂</a:t>
            </a:r>
            <a:r>
              <a:rPr kumimoji="0" lang="zh-CN" altLang="en-US" sz="2400" b="1" i="0" u="none" strike="noStrike" kern="1200" cap="none" spc="0" normalizeH="0" baseline="0" noProof="0" dirty="0" smtClean="0">
                <a:ln>
                  <a:noFill/>
                </a:ln>
                <a:solidFill>
                  <a:srgbClr val="900808"/>
                </a:solidFill>
                <a:effectLst/>
                <a:uLnTx/>
                <a:uFillTx/>
                <a:latin typeface="微软雅黑" panose="020B0503020204020204" pitchFamily="34" charset="-122"/>
                <a:ea typeface="微软雅黑" panose="020B0503020204020204" pitchFamily="34" charset="-122"/>
                <a:cs typeface="+mn-cs"/>
              </a:rPr>
              <a:t>冀辽渝</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8</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省市，于今年</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4</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月</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23</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日公布全都采用“</a:t>
            </a:r>
            <a:r>
              <a:rPr kumimoji="0" lang="en-US" altLang="zh-CN" sz="24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3+1+2</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”方案，即等级学考科目采取“</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6</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选</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1+2</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”的模式，物理或历史成为必选科目，选考科目组合由</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20</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个减少为</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12</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个。这个方案并没有提高物理学科的地位，却剥夺了物理和历史兼选的可能。</a:t>
            </a:r>
            <a:endParaRPr kumimoji="0" lang="en-US" altLang="zh-CN" sz="2400" b="1" i="0" u="none" strike="noStrike" kern="1200" cap="none" spc="0" normalizeH="0" baseline="0" noProof="0" dirty="0" smtClean="0">
              <a:ln>
                <a:noFill/>
              </a:ln>
              <a:solidFill>
                <a:schemeClr val="tx1"/>
              </a:solidFill>
              <a:effectLst/>
              <a:uLnTx/>
              <a:uFillTx/>
              <a:latin typeface="+mj-ea"/>
              <a:ea typeface="+mj-ea"/>
              <a:cs typeface="+mn-cs"/>
            </a:endParaRPr>
          </a:p>
        </p:txBody>
      </p:sp>
      <p:sp>
        <p:nvSpPr>
          <p:cNvPr id="1945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288" y="836613"/>
            <a:ext cx="8353425" cy="5724525"/>
          </a:xfrm>
          <a:prstGeom prst="rect">
            <a:avLst/>
          </a:prstGeom>
        </p:spPr>
        <p:txBody>
          <a:bodyPr>
            <a:spAutoFit/>
          </a:bodyPr>
          <a:lstStyle/>
          <a:p>
            <a:pPr marL="0" marR="0" lvl="0" indent="612140" algn="l" defTabSz="914400" rtl="0" eaLnBrk="1" fontAlgn="base" latinLnBrk="0" hangingPunct="1">
              <a:lnSpc>
                <a:spcPct val="15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 </a:t>
            </a: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教学管理对策</a:t>
            </a:r>
            <a:endParaRPr kumimoji="0" lang="en-US" altLang="zh-CN"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本次高考改革，国务院只发布了实施意见，教育部也没有提出具体的操作方案，而是要求各省各自制订实施方案。</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这个顶层设计最大的问题是：</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回避矛盾，把简单问题复杂化</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。实践的结果反而是：</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老问题没解决，又出现了新问题</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，激化了矛盾。在这种情况下，我们必须保持头脑冷静，细致观察，独立思考，稳妥应对，从而避免折腾，少走弯路。</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选课走班</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”，恰当地说是“</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选科分班</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应该主要根据本学校现有的师资条件拟定实施方案。实施过程</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大致经历“</a:t>
            </a:r>
            <a:r>
              <a:rPr kumimoji="0" lang="zh-CN" altLang="en-US" sz="2400" b="1" i="0" u="none" strike="noStrike" kern="1200" cap="none" spc="0" normalizeH="0" baseline="0" noProof="0" dirty="0">
                <a:ln>
                  <a:noFill/>
                </a:ln>
                <a:solidFill>
                  <a:srgbClr val="A20303"/>
                </a:solidFill>
                <a:effectLst/>
                <a:uLnTx/>
                <a:uFillTx/>
                <a:latin typeface="+mj-ea"/>
                <a:ea typeface="+mj-ea"/>
                <a:cs typeface="+mn-cs"/>
              </a:rPr>
              <a:t>动员准备</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A20303"/>
                </a:solidFill>
                <a:effectLst/>
                <a:uLnTx/>
                <a:uFillTx/>
                <a:latin typeface="+mj-ea"/>
                <a:ea typeface="+mj-ea"/>
                <a:cs typeface="+mn-cs"/>
              </a:rPr>
              <a:t>选课尝试</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A20303"/>
                </a:solidFill>
                <a:effectLst/>
                <a:uLnTx/>
                <a:uFillTx/>
                <a:latin typeface="+mj-ea"/>
                <a:ea typeface="+mj-ea"/>
                <a:cs typeface="+mn-cs"/>
              </a:rPr>
              <a:t>教学实施</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”几个阶段。</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2048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10" end="61"/>
                                            </p:txEl>
                                          </p:spTgt>
                                        </p:tgtEl>
                                        <p:attrNameLst>
                                          <p:attrName>style.visibility</p:attrName>
                                        </p:attrNameLst>
                                      </p:cBhvr>
                                      <p:to>
                                        <p:strVal val="visible"/>
                                      </p:to>
                                    </p:set>
                                    <p:animEffect transition="in" filter="barn(inVertical)">
                                      <p:cBhvr>
                                        <p:cTn id="7" dur="500"/>
                                        <p:tgtEl>
                                          <p:spTgt spid="3">
                                            <p:txEl>
                                              <p:charRg st="10"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61" end="164"/>
                                            </p:txEl>
                                          </p:spTgt>
                                        </p:tgtEl>
                                        <p:attrNameLst>
                                          <p:attrName>style.visibility</p:attrName>
                                        </p:attrNameLst>
                                      </p:cBhvr>
                                      <p:to>
                                        <p:strVal val="visible"/>
                                      </p:to>
                                    </p:set>
                                    <p:animEffect transition="in" filter="barn(inVertical)">
                                      <p:cBhvr>
                                        <p:cTn id="12" dur="500"/>
                                        <p:tgtEl>
                                          <p:spTgt spid="3">
                                            <p:txEl>
                                              <p:charRg st="61" end="16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charRg st="164" end="238"/>
                                            </p:txEl>
                                          </p:spTgt>
                                        </p:tgtEl>
                                        <p:attrNameLst>
                                          <p:attrName>style.visibility</p:attrName>
                                        </p:attrNameLst>
                                      </p:cBhvr>
                                      <p:to>
                                        <p:strVal val="visible"/>
                                      </p:to>
                                    </p:set>
                                    <p:animEffect transition="in" filter="barn(inVertical)">
                                      <p:cBhvr>
                                        <p:cTn id="17" dur="500"/>
                                        <p:tgtEl>
                                          <p:spTgt spid="3">
                                            <p:txEl>
                                              <p:charRg st="164" end="2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内容占位符 5"/>
          <p:cNvGraphicFramePr/>
          <p:nvPr/>
        </p:nvGraphicFramePr>
        <p:xfrm>
          <a:off x="179388" y="908050"/>
          <a:ext cx="8785225" cy="4932366"/>
        </p:xfrm>
        <a:graphic>
          <a:graphicData uri="http://schemas.openxmlformats.org/drawingml/2006/table">
            <a:tbl>
              <a:tblPr/>
              <a:tblGrid>
                <a:gridCol w="1086109"/>
                <a:gridCol w="1290279"/>
                <a:gridCol w="1296144"/>
                <a:gridCol w="1368152"/>
                <a:gridCol w="1296144"/>
                <a:gridCol w="1224198"/>
                <a:gridCol w="1224198"/>
              </a:tblGrid>
              <a:tr h="792214">
                <a:tc gridSpan="7">
                  <a:txBody>
                    <a:bodyPr/>
                    <a:lstStyle/>
                    <a:p>
                      <a:pPr algn="ctr" rtl="0" fontAlgn="ctr">
                        <a:lnSpc>
                          <a:spcPct val="150000"/>
                        </a:lnSpc>
                        <a:spcAft>
                          <a:spcPts val="1200"/>
                        </a:spcAft>
                      </a:pPr>
                      <a:r>
                        <a:rPr lang="zh-CN" altLang="en-US" sz="2600" b="1" i="0" u="none" strike="noStrike" dirty="0" smtClean="0">
                          <a:solidFill>
                            <a:srgbClr val="034D41"/>
                          </a:solidFill>
                          <a:latin typeface="微软雅黑" panose="020B0503020204020204" pitchFamily="34" charset="-122"/>
                          <a:ea typeface="微软雅黑" panose="020B0503020204020204" pitchFamily="34" charset="-122"/>
                        </a:rPr>
                        <a:t>山东省某高中</a:t>
                      </a:r>
                      <a:r>
                        <a:rPr lang="en-US" altLang="zh-CN" sz="2600" b="1" i="0" u="none" strike="noStrike" dirty="0" smtClean="0">
                          <a:solidFill>
                            <a:srgbClr val="034D41"/>
                          </a:solidFill>
                          <a:latin typeface="微软雅黑" panose="020B0503020204020204" pitchFamily="34" charset="-122"/>
                          <a:ea typeface="微软雅黑" panose="020B0503020204020204" pitchFamily="34" charset="-122"/>
                        </a:rPr>
                        <a:t>2017</a:t>
                      </a:r>
                      <a:r>
                        <a:rPr lang="zh-CN" altLang="en-US" sz="2600" b="1" i="0" u="none" strike="noStrike" dirty="0" smtClean="0">
                          <a:solidFill>
                            <a:srgbClr val="034D41"/>
                          </a:solidFill>
                          <a:latin typeface="微软雅黑" panose="020B0503020204020204" pitchFamily="34" charset="-122"/>
                          <a:ea typeface="微软雅黑" panose="020B0503020204020204" pitchFamily="34" charset="-122"/>
                        </a:rPr>
                        <a:t>级选课走班试选情况</a:t>
                      </a:r>
                      <a:endParaRPr lang="zh-CN" altLang="en-US" sz="2600" b="1" i="0" u="none" strike="noStrike" dirty="0">
                        <a:solidFill>
                          <a:srgbClr val="034D41"/>
                        </a:solidFill>
                        <a:latin typeface="微软雅黑" panose="020B0503020204020204" pitchFamily="34" charset="-122"/>
                        <a:ea typeface="微软雅黑" panose="020B0503020204020204" pitchFamily="34" charset="-122"/>
                      </a:endParaRPr>
                    </a:p>
                  </a:txBody>
                  <a:tcPr marL="9525" marR="9525" marT="9520" marB="0" anchor="ctr">
                    <a:lnL>
                      <a:noFill/>
                    </a:lnL>
                    <a:lnR>
                      <a:noFill/>
                    </a:lnR>
                    <a:lnT>
                      <a:noFill/>
                    </a:lnT>
                    <a:lnB w="6350" cap="flat" cmpd="sng" algn="ctr">
                      <a:solidFill>
                        <a:srgbClr val="000000"/>
                      </a:solidFill>
                      <a:prstDash val="solid"/>
                      <a:round/>
                      <a:headEnd type="none" w="med" len="med"/>
                      <a:tailEnd type="none" w="med" len="med"/>
                    </a:lnB>
                    <a:solidFill>
                      <a:srgbClr val="FFF0E5"/>
                    </a:solidFill>
                  </a:tcPr>
                </a:tc>
                <a:tc hMerge="1">
                  <a:tcPr/>
                </a:tc>
                <a:tc hMerge="1">
                  <a:tcPr/>
                </a:tc>
                <a:tc hMerge="1">
                  <a:tcPr/>
                </a:tc>
                <a:tc hMerge="1">
                  <a:tcPr/>
                </a:tc>
                <a:tc hMerge="1">
                  <a:tcPr/>
                </a:tc>
                <a:tc hMerge="1">
                  <a:tcPr/>
                </a:tc>
              </a:tr>
              <a:tr h="517519">
                <a:tc>
                  <a:txBody>
                    <a:bodyPr/>
                    <a:lstStyle/>
                    <a:p>
                      <a:pPr algn="ctr" rtl="0" fontAlgn="ctr">
                        <a:lnSpc>
                          <a:spcPts val="4000"/>
                        </a:lnSpc>
                      </a:pPr>
                      <a:r>
                        <a:rPr lang="zh-CN" altLang="en-US" sz="2400" b="1" i="0" u="none" strike="noStrike" dirty="0">
                          <a:solidFill>
                            <a:srgbClr val="000000"/>
                          </a:solidFill>
                          <a:latin typeface="微软雅黑" panose="020B0503020204020204" pitchFamily="34" charset="-122"/>
                          <a:ea typeface="微软雅黑" panose="020B0503020204020204" pitchFamily="34" charset="-122"/>
                        </a:rPr>
                        <a:t>科目 </a:t>
                      </a:r>
                      <a:endParaRPr lang="zh-CN" altLang="en-US" sz="24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zh-CN" altLang="en-US" sz="2400" b="1" i="0" u="none" strike="noStrike" dirty="0">
                          <a:solidFill>
                            <a:srgbClr val="000000"/>
                          </a:solidFill>
                          <a:latin typeface="微软雅黑" panose="020B0503020204020204" pitchFamily="34" charset="-122"/>
                          <a:ea typeface="微软雅黑" panose="020B0503020204020204" pitchFamily="34" charset="-122"/>
                        </a:rPr>
                        <a:t>第一次 </a:t>
                      </a:r>
                      <a:endParaRPr lang="zh-CN" altLang="en-US" sz="24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zh-CN" altLang="en-US" sz="2400" b="1" i="0" u="none" strike="noStrike" dirty="0">
                          <a:solidFill>
                            <a:srgbClr val="000000"/>
                          </a:solidFill>
                          <a:latin typeface="微软雅黑" panose="020B0503020204020204" pitchFamily="34" charset="-122"/>
                          <a:ea typeface="微软雅黑" panose="020B0503020204020204" pitchFamily="34" charset="-122"/>
                        </a:rPr>
                        <a:t>第二次 </a:t>
                      </a:r>
                      <a:endParaRPr lang="zh-CN" altLang="en-US" sz="24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zh-CN" altLang="en-US" sz="2400" b="1" i="0" u="none" strike="noStrike" dirty="0">
                          <a:solidFill>
                            <a:srgbClr val="000000"/>
                          </a:solidFill>
                          <a:latin typeface="微软雅黑" panose="020B0503020204020204" pitchFamily="34" charset="-122"/>
                          <a:ea typeface="微软雅黑" panose="020B0503020204020204" pitchFamily="34" charset="-122"/>
                        </a:rPr>
                        <a:t>第三次 </a:t>
                      </a:r>
                      <a:endParaRPr lang="zh-CN" altLang="en-US" sz="24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zh-CN" altLang="en-US" sz="2400" b="1" i="0" u="none" strike="noStrike" dirty="0">
                          <a:solidFill>
                            <a:srgbClr val="000000"/>
                          </a:solidFill>
                          <a:latin typeface="微软雅黑" panose="020B0503020204020204" pitchFamily="34" charset="-122"/>
                          <a:ea typeface="微软雅黑" panose="020B0503020204020204" pitchFamily="34" charset="-122"/>
                        </a:rPr>
                        <a:t>第四次</a:t>
                      </a:r>
                      <a:endParaRPr lang="zh-CN" altLang="en-US" sz="2400" b="1"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zh-CN" altLang="en-US" sz="2400" b="1" i="0" u="none" strike="noStrike" dirty="0">
                          <a:solidFill>
                            <a:srgbClr val="A20303"/>
                          </a:solidFill>
                          <a:latin typeface="微软雅黑" panose="020B0503020204020204" pitchFamily="34" charset="-122"/>
                          <a:ea typeface="微软雅黑" panose="020B0503020204020204" pitchFamily="34" charset="-122"/>
                        </a:rPr>
                        <a:t>第五次</a:t>
                      </a:r>
                      <a:endParaRPr lang="zh-CN" altLang="en-US" sz="2400" b="1" i="0" u="none" strike="noStrike" dirty="0">
                        <a:solidFill>
                          <a:srgbClr val="A20303"/>
                        </a:solidFill>
                        <a:latin typeface="微软雅黑" panose="020B0503020204020204" pitchFamily="34" charset="-122"/>
                        <a:ea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zh-CN" altLang="en-US" sz="2400" b="1" i="0" u="none" strike="noStrike" dirty="0" smtClean="0">
                          <a:solidFill>
                            <a:srgbClr val="A20303"/>
                          </a:solidFill>
                          <a:latin typeface="微软雅黑" panose="020B0503020204020204" pitchFamily="34" charset="-122"/>
                          <a:ea typeface="微软雅黑" panose="020B0503020204020204" pitchFamily="34" charset="-122"/>
                        </a:rPr>
                        <a:t>百分比</a:t>
                      </a:r>
                      <a:endParaRPr lang="zh-CN" altLang="en-US" sz="2400" b="1" i="0" u="none" strike="noStrike" dirty="0">
                        <a:solidFill>
                          <a:srgbClr val="A20303"/>
                        </a:solidFill>
                        <a:latin typeface="微软雅黑" panose="020B0503020204020204" pitchFamily="34" charset="-122"/>
                        <a:ea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物理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1318</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1200</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1216</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992</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1103</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60%</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化学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1300</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1226</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1233</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1129</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1238</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68%</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生物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1246</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1103</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923</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954</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1101</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60%</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政治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245</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344</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467</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548</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594</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33%</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历史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512</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552</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583</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549</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630</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34%</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地理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827</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903</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939</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781</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815</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r>
                        <a:rPr lang="en-US" altLang="zh-CN" sz="2400" b="1" i="0" u="none" strike="noStrike" dirty="0" smtClean="0">
                          <a:solidFill>
                            <a:srgbClr val="A20303"/>
                          </a:solidFill>
                          <a:latin typeface="微软雅黑" panose="020B0503020204020204" pitchFamily="34" charset="-122"/>
                        </a:rPr>
                        <a:t>45%</a:t>
                      </a: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r h="517519">
                <a:tc>
                  <a:txBody>
                    <a:bodyPr/>
                    <a:lstStyle/>
                    <a:p>
                      <a:pPr algn="ctr" rtl="0" fontAlgn="ctr">
                        <a:lnSpc>
                          <a:spcPts val="4000"/>
                        </a:lnSpc>
                      </a:pPr>
                      <a:r>
                        <a:rPr lang="zh-CN" altLang="en-US" sz="2400" b="1" i="0" u="none" strike="noStrike" dirty="0">
                          <a:solidFill>
                            <a:srgbClr val="000000"/>
                          </a:solidFill>
                          <a:latin typeface="+mj-ea"/>
                          <a:ea typeface="+mj-ea"/>
                        </a:rPr>
                        <a:t>人数 </a:t>
                      </a:r>
                      <a:endParaRPr lang="zh-CN" altLang="en-US" sz="2400" b="1" i="0" u="none" strike="noStrike" dirty="0">
                        <a:solidFill>
                          <a:srgbClr val="000000"/>
                        </a:solidFill>
                        <a:latin typeface="+mj-ea"/>
                        <a:ea typeface="+mj-ea"/>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1"/>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1816</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A3"/>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1776</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BFF8B"/>
                    </a:solidFill>
                  </a:tcPr>
                </a:tc>
                <a:tc>
                  <a:txBody>
                    <a:bodyPr/>
                    <a:lstStyle/>
                    <a:p>
                      <a:pPr algn="ctr" rtl="0" fontAlgn="ctr">
                        <a:lnSpc>
                          <a:spcPts val="4000"/>
                        </a:lnSpc>
                      </a:pPr>
                      <a:r>
                        <a:rPr lang="en-US" altLang="zh-CN" sz="2400" b="1" i="0" u="none" strike="noStrike" dirty="0">
                          <a:solidFill>
                            <a:srgbClr val="000000"/>
                          </a:solidFill>
                          <a:latin typeface="微软雅黑" panose="020B0503020204020204" pitchFamily="34" charset="-122"/>
                        </a:rPr>
                        <a:t>1787</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C1FF"/>
                    </a:solidFill>
                  </a:tcPr>
                </a:tc>
                <a:tc>
                  <a:txBody>
                    <a:bodyPr/>
                    <a:lstStyle/>
                    <a:p>
                      <a:pPr algn="ctr" fontAlgn="ctr">
                        <a:lnSpc>
                          <a:spcPts val="4000"/>
                        </a:lnSpc>
                      </a:pPr>
                      <a:r>
                        <a:rPr lang="en-US" altLang="zh-CN" sz="2400" b="1" i="0" u="none" strike="noStrike" dirty="0">
                          <a:solidFill>
                            <a:srgbClr val="000000"/>
                          </a:solidFill>
                          <a:latin typeface="微软雅黑" panose="020B0503020204020204" pitchFamily="34" charset="-122"/>
                        </a:rPr>
                        <a:t>1651</a:t>
                      </a:r>
                      <a:endParaRPr lang="en-US" altLang="zh-CN" sz="2400" b="1" i="0" u="none" strike="noStrike" dirty="0">
                        <a:solidFill>
                          <a:srgbClr val="000000"/>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AB0"/>
                    </a:solidFill>
                  </a:tcPr>
                </a:tc>
                <a:tc>
                  <a:txBody>
                    <a:bodyPr/>
                    <a:lstStyle/>
                    <a:p>
                      <a:pPr algn="ctr" fontAlgn="ctr">
                        <a:lnSpc>
                          <a:spcPts val="4000"/>
                        </a:lnSpc>
                      </a:pPr>
                      <a:r>
                        <a:rPr lang="en-US" altLang="zh-CN" sz="2400" b="1" i="0" u="none" strike="noStrike" dirty="0">
                          <a:solidFill>
                            <a:srgbClr val="A20303"/>
                          </a:solidFill>
                          <a:latin typeface="微软雅黑" panose="020B0503020204020204" pitchFamily="34" charset="-122"/>
                        </a:rPr>
                        <a:t>1827</a:t>
                      </a:r>
                      <a:endParaRPr lang="en-US" altLang="zh-CN" sz="2400" b="1" i="0" u="none" strike="noStrike" dirty="0">
                        <a:solidFill>
                          <a:srgbClr val="A20303"/>
                        </a:solidFill>
                        <a:latin typeface="微软雅黑" panose="020B0503020204020204" pitchFamily="34" charset="-122"/>
                      </a:endParaRPr>
                    </a:p>
                  </a:txBody>
                  <a:tcPr marL="9525" marR="9525" marT="952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c>
                  <a:txBody>
                    <a:bodyPr/>
                    <a:lstStyle/>
                    <a:p>
                      <a:pPr algn="ctr" fontAlgn="ctr">
                        <a:lnSpc>
                          <a:spcPts val="4000"/>
                        </a:lnSpc>
                      </a:pPr>
                      <a:endParaRPr lang="en-US" altLang="zh-CN" sz="2400" b="1" i="0" u="none" strike="noStrike" dirty="0">
                        <a:solidFill>
                          <a:srgbClr val="A20303"/>
                        </a:solidFill>
                        <a:latin typeface="微软雅黑" panose="020B0503020204020204" pitchFamily="34" charset="-122"/>
                      </a:endParaRPr>
                    </a:p>
                  </a:txBody>
                  <a:tcPr marL="9525" marR="9525" marT="952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E9FF"/>
                    </a:solidFill>
                  </a:tcPr>
                </a:tc>
              </a:tr>
            </a:tbl>
          </a:graphicData>
        </a:graphic>
      </p:graphicFrame>
      <p:sp>
        <p:nvSpPr>
          <p:cNvPr id="2158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179388" y="1287463"/>
          <a:ext cx="8786813" cy="5130800"/>
        </p:xfrm>
        <a:graphic>
          <a:graphicData uri="http://schemas.openxmlformats.org/drawingml/2006/table">
            <a:tbl>
              <a:tblPr firstRow="1" firstCol="1" bandRow="1"/>
              <a:tblGrid>
                <a:gridCol w="705810"/>
                <a:gridCol w="1976263"/>
                <a:gridCol w="1693940"/>
                <a:gridCol w="665602"/>
                <a:gridCol w="1945887"/>
                <a:gridCol w="1799310"/>
              </a:tblGrid>
              <a:tr h="466436">
                <a:tc>
                  <a:txBody>
                    <a:bodyPr/>
                    <a:lstStyle/>
                    <a:p>
                      <a:pPr algn="ctr" latinLnBrk="1">
                        <a:lnSpc>
                          <a:spcPct val="170000"/>
                        </a:lnSpc>
                        <a:spcAft>
                          <a:spcPts val="0"/>
                        </a:spcAft>
                      </a:pPr>
                      <a:r>
                        <a:rPr lang="zh-CN" sz="18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序号</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altLang="en-US" sz="1800" b="1" kern="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学科</a:t>
                      </a:r>
                      <a:r>
                        <a:rPr lang="zh-CN" sz="1800" b="1" kern="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组合</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可报专业比例</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序号</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学科</a:t>
                      </a:r>
                      <a:r>
                        <a:rPr lang="zh-CN" sz="1800" b="1" kern="0" dirty="0" smtClean="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组合</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sz="1800" b="1"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可报专业比例</a:t>
                      </a:r>
                      <a:endParaRPr lang="zh-CN" sz="18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mj-ea"/>
                          <a:ea typeface="+mj-ea"/>
                          <a:cs typeface="宋体" panose="02010600030101010101" pitchFamily="2" charset="-122"/>
                        </a:rPr>
                        <a:t>物理</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化学</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历史</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C00000"/>
                          </a:solidFill>
                          <a:effectLst/>
                          <a:latin typeface="+mj-ea"/>
                          <a:ea typeface="+mj-ea"/>
                          <a:cs typeface="宋体" panose="02010600030101010101" pitchFamily="2" charset="-122"/>
                        </a:rPr>
                        <a:t>99.9%</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11</a:t>
                      </a:r>
                      <a:endParaRPr lang="zh-CN" sz="1800" b="1" kern="100" dirty="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sz="1800" b="1" kern="0" dirty="0">
                          <a:solidFill>
                            <a:srgbClr val="5F147A"/>
                          </a:solidFill>
                          <a:effectLst/>
                          <a:latin typeface="+mj-ea"/>
                          <a:ea typeface="+mj-ea"/>
                          <a:cs typeface="宋体" panose="02010600030101010101" pitchFamily="2" charset="-122"/>
                        </a:rPr>
                        <a:t>化学</a:t>
                      </a:r>
                      <a:r>
                        <a:rPr lang="en-US" sz="1800" b="1" kern="0" dirty="0" smtClean="0">
                          <a:solidFill>
                            <a:srgbClr val="5F147A"/>
                          </a:solidFill>
                          <a:effectLst/>
                          <a:latin typeface="+mj-ea"/>
                          <a:ea typeface="+mj-ea"/>
                          <a:cs typeface="宋体" panose="02010600030101010101" pitchFamily="2" charset="-122"/>
                        </a:rPr>
                        <a:t>+</a:t>
                      </a:r>
                      <a:r>
                        <a:rPr lang="zh-CN" altLang="en-US" sz="1800" b="1" kern="0" dirty="0" smtClean="0">
                          <a:solidFill>
                            <a:srgbClr val="5F147A"/>
                          </a:solidFill>
                          <a:effectLst/>
                          <a:latin typeface="+mj-ea"/>
                          <a:ea typeface="+mj-ea"/>
                          <a:cs typeface="宋体" panose="02010600030101010101" pitchFamily="2" charset="-122"/>
                        </a:rPr>
                        <a:t>生物</a:t>
                      </a:r>
                      <a:r>
                        <a:rPr lang="en-US" sz="1800" b="1" kern="0" dirty="0" smtClean="0">
                          <a:solidFill>
                            <a:srgbClr val="5F147A"/>
                          </a:solidFill>
                          <a:effectLst/>
                          <a:latin typeface="+mj-ea"/>
                          <a:ea typeface="+mj-ea"/>
                          <a:cs typeface="宋体" panose="02010600030101010101" pitchFamily="2" charset="-122"/>
                        </a:rPr>
                        <a:t>+</a:t>
                      </a:r>
                      <a:r>
                        <a:rPr lang="zh-CN" sz="1800" b="1" kern="0" dirty="0">
                          <a:solidFill>
                            <a:srgbClr val="5F147A"/>
                          </a:solidFill>
                          <a:effectLst/>
                          <a:latin typeface="+mj-ea"/>
                          <a:ea typeface="+mj-ea"/>
                          <a:cs typeface="宋体" panose="02010600030101010101" pitchFamily="2" charset="-122"/>
                        </a:rPr>
                        <a:t>历史</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5F147A"/>
                          </a:solidFill>
                          <a:effectLst/>
                          <a:latin typeface="+mj-ea"/>
                          <a:ea typeface="+mj-ea"/>
                          <a:cs typeface="宋体" panose="02010600030101010101" pitchFamily="2" charset="-122"/>
                        </a:rPr>
                        <a:t>88.7%</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2</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mj-ea"/>
                          <a:ea typeface="+mj-ea"/>
                          <a:cs typeface="宋体" panose="02010600030101010101" pitchFamily="2" charset="-122"/>
                        </a:rPr>
                        <a:t>物理</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化学</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地理</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C00000"/>
                          </a:solidFill>
                          <a:effectLst/>
                          <a:latin typeface="+mj-ea"/>
                          <a:ea typeface="+mj-ea"/>
                          <a:cs typeface="宋体" panose="02010600030101010101" pitchFamily="2" charset="-122"/>
                        </a:rPr>
                        <a:t>99.4%</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12</a:t>
                      </a:r>
                      <a:endParaRPr lang="zh-CN" sz="1800" b="1" kern="100" dirty="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sz="1800" b="1" kern="0" dirty="0">
                          <a:solidFill>
                            <a:srgbClr val="5F147A"/>
                          </a:solidFill>
                          <a:effectLst/>
                          <a:latin typeface="+mj-ea"/>
                          <a:ea typeface="+mj-ea"/>
                          <a:cs typeface="宋体" panose="02010600030101010101" pitchFamily="2" charset="-122"/>
                        </a:rPr>
                        <a:t>化学</a:t>
                      </a:r>
                      <a:r>
                        <a:rPr lang="en-US" sz="1800" b="1" kern="0" dirty="0">
                          <a:solidFill>
                            <a:srgbClr val="5F147A"/>
                          </a:solidFill>
                          <a:effectLst/>
                          <a:latin typeface="+mj-ea"/>
                          <a:ea typeface="+mj-ea"/>
                          <a:cs typeface="宋体" panose="02010600030101010101" pitchFamily="2" charset="-122"/>
                        </a:rPr>
                        <a:t>+</a:t>
                      </a:r>
                      <a:r>
                        <a:rPr lang="zh-CN" sz="1800" b="1" kern="0" dirty="0">
                          <a:solidFill>
                            <a:srgbClr val="5F147A"/>
                          </a:solidFill>
                          <a:effectLst/>
                          <a:latin typeface="+mj-ea"/>
                          <a:ea typeface="+mj-ea"/>
                          <a:cs typeface="宋体" panose="02010600030101010101" pitchFamily="2" charset="-122"/>
                        </a:rPr>
                        <a:t>政治</a:t>
                      </a:r>
                      <a:r>
                        <a:rPr lang="en-US" sz="1800" b="1" kern="0" dirty="0">
                          <a:solidFill>
                            <a:srgbClr val="5F147A"/>
                          </a:solidFill>
                          <a:effectLst/>
                          <a:latin typeface="+mj-ea"/>
                          <a:ea typeface="+mj-ea"/>
                          <a:cs typeface="宋体" panose="02010600030101010101" pitchFamily="2" charset="-122"/>
                        </a:rPr>
                        <a:t>+</a:t>
                      </a:r>
                      <a:r>
                        <a:rPr lang="zh-CN" sz="1800" b="1" kern="0" dirty="0">
                          <a:solidFill>
                            <a:srgbClr val="5F147A"/>
                          </a:solidFill>
                          <a:effectLst/>
                          <a:latin typeface="+mj-ea"/>
                          <a:ea typeface="+mj-ea"/>
                          <a:cs typeface="宋体" panose="02010600030101010101" pitchFamily="2" charset="-122"/>
                        </a:rPr>
                        <a:t>历史</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5F147A"/>
                          </a:solidFill>
                          <a:effectLst/>
                          <a:latin typeface="+mj-ea"/>
                          <a:ea typeface="+mj-ea"/>
                          <a:cs typeface="宋体" panose="02010600030101010101" pitchFamily="2" charset="-122"/>
                        </a:rPr>
                        <a:t>88.6%</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3</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mj-ea"/>
                          <a:ea typeface="+mj-ea"/>
                          <a:cs typeface="宋体" panose="02010600030101010101" pitchFamily="2" charset="-122"/>
                        </a:rPr>
                        <a:t>物理</a:t>
                      </a:r>
                      <a:r>
                        <a:rPr lang="en-US" sz="1800" b="1" kern="0" dirty="0" smtClean="0">
                          <a:solidFill>
                            <a:srgbClr val="C00000"/>
                          </a:solidFill>
                          <a:effectLst/>
                          <a:latin typeface="+mj-ea"/>
                          <a:ea typeface="+mj-ea"/>
                          <a:cs typeface="宋体" panose="02010600030101010101" pitchFamily="2" charset="-122"/>
                        </a:rPr>
                        <a:t>+</a:t>
                      </a:r>
                      <a:r>
                        <a:rPr lang="zh-CN" altLang="en-US" sz="1800" b="1" kern="0" dirty="0" smtClean="0">
                          <a:solidFill>
                            <a:srgbClr val="C00000"/>
                          </a:solidFill>
                          <a:effectLst/>
                          <a:latin typeface="+mj-ea"/>
                          <a:ea typeface="+mj-ea"/>
                          <a:cs typeface="宋体" panose="02010600030101010101" pitchFamily="2" charset="-122"/>
                        </a:rPr>
                        <a:t>生物</a:t>
                      </a:r>
                      <a:r>
                        <a:rPr lang="en-US" sz="1800" b="1" kern="0" dirty="0" smtClean="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历史</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C00000"/>
                          </a:solidFill>
                          <a:effectLst/>
                          <a:latin typeface="+mj-ea"/>
                          <a:ea typeface="+mj-ea"/>
                          <a:cs typeface="宋体" panose="02010600030101010101" pitchFamily="2" charset="-122"/>
                        </a:rPr>
                        <a:t>99.3%</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a:effectLst/>
                          <a:latin typeface="+mj-ea"/>
                          <a:ea typeface="+mj-ea"/>
                          <a:cs typeface="宋体" panose="02010600030101010101" pitchFamily="2" charset="-122"/>
                        </a:rPr>
                        <a:t>13</a:t>
                      </a:r>
                      <a:endParaRPr lang="zh-CN" sz="1800" b="1" kern="10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1" hangingPunct="1">
                        <a:lnSpc>
                          <a:spcPct val="170000"/>
                        </a:lnSpc>
                        <a:spcBef>
                          <a:spcPts val="0"/>
                        </a:spcBef>
                        <a:spcAft>
                          <a:spcPts val="0"/>
                        </a:spcAft>
                        <a:buClrTx/>
                        <a:buSzTx/>
                        <a:buFontTx/>
                        <a:buNone/>
                        <a:defRPr/>
                      </a:pPr>
                      <a:r>
                        <a:rPr lang="zh-CN" altLang="zh-CN" sz="1800" b="1" kern="0" dirty="0" smtClean="0">
                          <a:solidFill>
                            <a:srgbClr val="5F147A"/>
                          </a:solidFill>
                          <a:effectLst/>
                          <a:latin typeface="+mj-ea"/>
                          <a:ea typeface="+mj-ea"/>
                          <a:cs typeface="宋体" panose="02010600030101010101" pitchFamily="2" charset="-122"/>
                        </a:rPr>
                        <a:t>化学</a:t>
                      </a:r>
                      <a:r>
                        <a:rPr lang="en-US" altLang="zh-CN" sz="1800" b="1" kern="0" dirty="0" smtClean="0">
                          <a:solidFill>
                            <a:srgbClr val="5F147A"/>
                          </a:solidFill>
                          <a:effectLst/>
                          <a:latin typeface="+mj-ea"/>
                          <a:ea typeface="+mj-ea"/>
                          <a:cs typeface="宋体" panose="02010600030101010101" pitchFamily="2" charset="-122"/>
                        </a:rPr>
                        <a:t>+</a:t>
                      </a:r>
                      <a:r>
                        <a:rPr lang="zh-CN" altLang="zh-CN" sz="1800" b="1" kern="0" dirty="0" smtClean="0">
                          <a:solidFill>
                            <a:srgbClr val="5F147A"/>
                          </a:solidFill>
                          <a:effectLst/>
                          <a:latin typeface="+mj-ea"/>
                          <a:ea typeface="+mj-ea"/>
                          <a:cs typeface="宋体" panose="02010600030101010101" pitchFamily="2" charset="-122"/>
                        </a:rPr>
                        <a:t>历史</a:t>
                      </a:r>
                      <a:r>
                        <a:rPr lang="en-US" altLang="zh-CN" sz="1800" b="1" kern="0" dirty="0" smtClean="0">
                          <a:solidFill>
                            <a:srgbClr val="5F147A"/>
                          </a:solidFill>
                          <a:effectLst/>
                          <a:latin typeface="+mj-ea"/>
                          <a:ea typeface="+mj-ea"/>
                          <a:cs typeface="宋体" panose="02010600030101010101" pitchFamily="2" charset="-122"/>
                        </a:rPr>
                        <a:t>+</a:t>
                      </a:r>
                      <a:r>
                        <a:rPr lang="zh-CN" altLang="zh-CN" sz="1800" b="1" kern="0" dirty="0" smtClean="0">
                          <a:solidFill>
                            <a:srgbClr val="5F147A"/>
                          </a:solidFill>
                          <a:effectLst/>
                          <a:latin typeface="+mj-ea"/>
                          <a:ea typeface="+mj-ea"/>
                          <a:cs typeface="宋体" panose="02010600030101010101" pitchFamily="2" charset="-122"/>
                        </a:rPr>
                        <a:t>地理</a:t>
                      </a:r>
                      <a:endParaRPr lang="zh-CN" altLang="zh-CN" sz="1800" b="1" kern="0" dirty="0" smtClean="0">
                        <a:solidFill>
                          <a:srgbClr val="5F147A"/>
                        </a:solidFill>
                        <a:effectLst/>
                        <a:latin typeface="+mj-ea"/>
                        <a:ea typeface="+mj-ea"/>
                        <a:cs typeface="宋体" panose="02010600030101010101" pitchFamily="2" charset="-122"/>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1" hangingPunct="1">
                        <a:lnSpc>
                          <a:spcPct val="170000"/>
                        </a:lnSpc>
                        <a:spcBef>
                          <a:spcPts val="0"/>
                        </a:spcBef>
                        <a:spcAft>
                          <a:spcPts val="0"/>
                        </a:spcAft>
                        <a:buClrTx/>
                        <a:buSzTx/>
                        <a:buFontTx/>
                        <a:buNone/>
                        <a:defRPr/>
                      </a:pPr>
                      <a:r>
                        <a:rPr lang="en-US" altLang="zh-CN" sz="1800" b="1" kern="0" dirty="0" smtClean="0">
                          <a:solidFill>
                            <a:srgbClr val="5F147A"/>
                          </a:solidFill>
                          <a:effectLst/>
                          <a:latin typeface="+mj-ea"/>
                          <a:ea typeface="+mj-ea"/>
                          <a:cs typeface="宋体" panose="02010600030101010101" pitchFamily="2" charset="-122"/>
                        </a:rPr>
                        <a:t>88.6%</a:t>
                      </a:r>
                      <a:endParaRPr lang="en-US" altLang="zh-CN" sz="1800" b="1" kern="0" dirty="0" smtClean="0">
                        <a:solidFill>
                          <a:srgbClr val="5F147A"/>
                        </a:solidFill>
                        <a:effectLst/>
                        <a:latin typeface="+mj-ea"/>
                        <a:ea typeface="+mj-ea"/>
                        <a:cs typeface="宋体" panose="02010600030101010101" pitchFamily="2" charset="-122"/>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4</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mj-ea"/>
                          <a:ea typeface="+mj-ea"/>
                          <a:cs typeface="宋体" panose="02010600030101010101" pitchFamily="2" charset="-122"/>
                        </a:rPr>
                        <a:t>物理</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政治</a:t>
                      </a:r>
                      <a:r>
                        <a:rPr lang="en-US" sz="1800" b="1" kern="0" dirty="0">
                          <a:solidFill>
                            <a:srgbClr val="C00000"/>
                          </a:solidFill>
                          <a:effectLst/>
                          <a:latin typeface="+mj-ea"/>
                          <a:ea typeface="+mj-ea"/>
                          <a:cs typeface="宋体" panose="02010600030101010101" pitchFamily="2" charset="-122"/>
                        </a:rPr>
                        <a:t>+</a:t>
                      </a:r>
                      <a:r>
                        <a:rPr lang="zh-CN" sz="1800" b="1" kern="0" dirty="0" smtClean="0">
                          <a:solidFill>
                            <a:srgbClr val="C00000"/>
                          </a:solidFill>
                          <a:effectLst/>
                          <a:latin typeface="+mj-ea"/>
                          <a:ea typeface="+mj-ea"/>
                          <a:cs typeface="宋体" panose="02010600030101010101" pitchFamily="2" charset="-122"/>
                        </a:rPr>
                        <a:t>历史</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C00000"/>
                          </a:solidFill>
                          <a:effectLst/>
                          <a:latin typeface="+mj-ea"/>
                          <a:ea typeface="+mj-ea"/>
                          <a:cs typeface="宋体" panose="02010600030101010101" pitchFamily="2" charset="-122"/>
                        </a:rPr>
                        <a:t>99.3%</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14</a:t>
                      </a:r>
                      <a:endParaRPr lang="zh-CN" sz="1800" b="1" kern="100" dirty="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100" dirty="0" smtClean="0">
                          <a:solidFill>
                            <a:srgbClr val="5F147A"/>
                          </a:solidFill>
                          <a:effectLst/>
                          <a:latin typeface="+mj-ea"/>
                          <a:ea typeface="+mj-ea"/>
                          <a:cs typeface="Times New Roman" panose="02020603050405020304" pitchFamily="18" charset="0"/>
                        </a:rPr>
                        <a:t>化学</a:t>
                      </a:r>
                      <a:r>
                        <a:rPr lang="en-US" altLang="zh-CN" sz="1800" b="1" kern="100" dirty="0" smtClean="0">
                          <a:solidFill>
                            <a:srgbClr val="5F147A"/>
                          </a:solidFill>
                          <a:effectLst/>
                          <a:latin typeface="+mj-ea"/>
                          <a:ea typeface="+mj-ea"/>
                          <a:cs typeface="Times New Roman" panose="02020603050405020304" pitchFamily="18" charset="0"/>
                        </a:rPr>
                        <a:t>+</a:t>
                      </a:r>
                      <a:r>
                        <a:rPr lang="zh-CN" altLang="en-US" sz="1800" b="1" kern="100" dirty="0" smtClean="0">
                          <a:solidFill>
                            <a:srgbClr val="5F147A"/>
                          </a:solidFill>
                          <a:effectLst/>
                          <a:latin typeface="+mj-ea"/>
                          <a:ea typeface="+mj-ea"/>
                          <a:cs typeface="Times New Roman" panose="02020603050405020304" pitchFamily="18" charset="0"/>
                        </a:rPr>
                        <a:t>生物</a:t>
                      </a:r>
                      <a:r>
                        <a:rPr lang="en-US" altLang="zh-CN" sz="1800" b="1" kern="100" dirty="0" smtClean="0">
                          <a:solidFill>
                            <a:srgbClr val="5F147A"/>
                          </a:solidFill>
                          <a:effectLst/>
                          <a:latin typeface="+mj-ea"/>
                          <a:ea typeface="+mj-ea"/>
                          <a:cs typeface="Times New Roman" panose="02020603050405020304" pitchFamily="18" charset="0"/>
                        </a:rPr>
                        <a:t>+</a:t>
                      </a:r>
                      <a:r>
                        <a:rPr lang="zh-CN" altLang="en-US" sz="1800" b="1" kern="100" dirty="0" smtClean="0">
                          <a:solidFill>
                            <a:srgbClr val="5F147A"/>
                          </a:solidFill>
                          <a:effectLst/>
                          <a:latin typeface="+mj-ea"/>
                          <a:ea typeface="+mj-ea"/>
                          <a:cs typeface="Times New Roman" panose="02020603050405020304" pitchFamily="18" charset="0"/>
                        </a:rPr>
                        <a:t>政治</a:t>
                      </a:r>
                      <a:endParaRPr lang="zh-CN" altLang="en-US" sz="1800" b="1" kern="100" dirty="0" smtClean="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altLang="zh-CN" sz="1800" b="1" kern="100" dirty="0" smtClean="0">
                          <a:solidFill>
                            <a:srgbClr val="5F147A"/>
                          </a:solidFill>
                          <a:effectLst/>
                          <a:latin typeface="+mj-ea"/>
                          <a:ea typeface="+mj-ea"/>
                          <a:cs typeface="Times New Roman" panose="02020603050405020304" pitchFamily="18" charset="0"/>
                        </a:rPr>
                        <a:t>88.1%</a:t>
                      </a:r>
                      <a:endParaRPr lang="en-US" altLang="zh-CN" sz="1800" b="1" kern="100" dirty="0" smtClean="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5</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C00000"/>
                          </a:solidFill>
                          <a:effectLst/>
                          <a:latin typeface="+mj-ea"/>
                          <a:ea typeface="+mj-ea"/>
                          <a:cs typeface="宋体" panose="02010600030101010101" pitchFamily="2" charset="-122"/>
                        </a:rPr>
                        <a:t>物理</a:t>
                      </a:r>
                      <a:r>
                        <a:rPr lang="en-US" sz="1800" b="1" kern="0" dirty="0">
                          <a:solidFill>
                            <a:srgbClr val="C00000"/>
                          </a:solidFill>
                          <a:effectLst/>
                          <a:latin typeface="+mj-ea"/>
                          <a:ea typeface="+mj-ea"/>
                          <a:cs typeface="宋体" panose="02010600030101010101" pitchFamily="2" charset="-122"/>
                        </a:rPr>
                        <a:t>+</a:t>
                      </a:r>
                      <a:r>
                        <a:rPr lang="zh-CN" sz="1800" b="1" kern="0" dirty="0">
                          <a:solidFill>
                            <a:srgbClr val="C00000"/>
                          </a:solidFill>
                          <a:effectLst/>
                          <a:latin typeface="+mj-ea"/>
                          <a:ea typeface="+mj-ea"/>
                          <a:cs typeface="宋体" panose="02010600030101010101" pitchFamily="2" charset="-122"/>
                        </a:rPr>
                        <a:t>历史</a:t>
                      </a:r>
                      <a:r>
                        <a:rPr lang="en-US" sz="1800" b="1" kern="0" dirty="0">
                          <a:solidFill>
                            <a:srgbClr val="C00000"/>
                          </a:solidFill>
                          <a:effectLst/>
                          <a:latin typeface="+mj-ea"/>
                          <a:ea typeface="+mj-ea"/>
                          <a:cs typeface="宋体" panose="02010600030101010101" pitchFamily="2" charset="-122"/>
                        </a:rPr>
                        <a:t>+</a:t>
                      </a:r>
                      <a:r>
                        <a:rPr lang="zh-CN" sz="1800" b="1" kern="0" dirty="0" smtClean="0">
                          <a:solidFill>
                            <a:srgbClr val="C00000"/>
                          </a:solidFill>
                          <a:effectLst/>
                          <a:latin typeface="+mj-ea"/>
                          <a:ea typeface="+mj-ea"/>
                          <a:cs typeface="宋体" panose="02010600030101010101" pitchFamily="2" charset="-122"/>
                        </a:rPr>
                        <a:t>地理</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C00000"/>
                          </a:solidFill>
                          <a:effectLst/>
                          <a:latin typeface="+mj-ea"/>
                          <a:ea typeface="+mj-ea"/>
                          <a:cs typeface="宋体" panose="02010600030101010101" pitchFamily="2" charset="-122"/>
                        </a:rPr>
                        <a:t>99.3%</a:t>
                      </a:r>
                      <a:endParaRPr lang="zh-CN" sz="1800" b="1" kern="100" dirty="0">
                        <a:solidFill>
                          <a:srgbClr val="C00000"/>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15</a:t>
                      </a:r>
                      <a:endParaRPr lang="zh-CN" sz="1800" b="1" kern="100" dirty="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100" smtClean="0">
                          <a:solidFill>
                            <a:srgbClr val="5F147A"/>
                          </a:solidFill>
                          <a:effectLst/>
                          <a:latin typeface="+mj-ea"/>
                          <a:ea typeface="+mj-ea"/>
                          <a:cs typeface="Times New Roman" panose="02020603050405020304" pitchFamily="18" charset="0"/>
                        </a:rPr>
                        <a:t>化学</a:t>
                      </a:r>
                      <a:r>
                        <a:rPr lang="en-US" altLang="zh-CN" sz="1800" b="1" kern="100" smtClean="0">
                          <a:solidFill>
                            <a:srgbClr val="5F147A"/>
                          </a:solidFill>
                          <a:effectLst/>
                          <a:latin typeface="+mj-ea"/>
                          <a:ea typeface="+mj-ea"/>
                          <a:cs typeface="Times New Roman" panose="02020603050405020304" pitchFamily="18" charset="0"/>
                        </a:rPr>
                        <a:t>+</a:t>
                      </a:r>
                      <a:r>
                        <a:rPr lang="zh-CN" altLang="en-US" sz="1800" b="1" kern="100" smtClean="0">
                          <a:solidFill>
                            <a:srgbClr val="5F147A"/>
                          </a:solidFill>
                          <a:effectLst/>
                          <a:latin typeface="+mj-ea"/>
                          <a:ea typeface="+mj-ea"/>
                          <a:cs typeface="Times New Roman" panose="02020603050405020304" pitchFamily="18" charset="0"/>
                        </a:rPr>
                        <a:t>政治</a:t>
                      </a:r>
                      <a:r>
                        <a:rPr lang="en-US" altLang="zh-CN" sz="1800" b="1" kern="100" smtClean="0">
                          <a:solidFill>
                            <a:srgbClr val="5F147A"/>
                          </a:solidFill>
                          <a:effectLst/>
                          <a:latin typeface="+mj-ea"/>
                          <a:ea typeface="+mj-ea"/>
                          <a:cs typeface="Times New Roman" panose="02020603050405020304" pitchFamily="18" charset="0"/>
                        </a:rPr>
                        <a:t>+</a:t>
                      </a:r>
                      <a:r>
                        <a:rPr lang="zh-CN" altLang="en-US" sz="1800" b="1" kern="100" smtClean="0">
                          <a:solidFill>
                            <a:srgbClr val="5F147A"/>
                          </a:solidFill>
                          <a:effectLst/>
                          <a:latin typeface="+mj-ea"/>
                          <a:ea typeface="+mj-ea"/>
                          <a:cs typeface="Times New Roman" panose="02020603050405020304" pitchFamily="18" charset="0"/>
                        </a:rPr>
                        <a:t>地理</a:t>
                      </a:r>
                      <a:endParaRPr lang="zh-CN" altLang="en-US" sz="1800" b="1" kern="100" smtClean="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altLang="zh-CN" sz="1800" b="1" kern="100" dirty="0" smtClean="0">
                          <a:solidFill>
                            <a:srgbClr val="5F147A"/>
                          </a:solidFill>
                          <a:effectLst/>
                          <a:latin typeface="+mj-ea"/>
                          <a:ea typeface="+mj-ea"/>
                          <a:cs typeface="Times New Roman" panose="02020603050405020304" pitchFamily="18" charset="0"/>
                        </a:rPr>
                        <a:t>88.1%</a:t>
                      </a:r>
                      <a:endParaRPr lang="en-US" alt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6</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A31D6D"/>
                          </a:solidFill>
                          <a:effectLst/>
                          <a:latin typeface="+mj-ea"/>
                          <a:ea typeface="+mj-ea"/>
                          <a:cs typeface="宋体" panose="02010600030101010101" pitchFamily="2" charset="-122"/>
                        </a:rPr>
                        <a:t>物理</a:t>
                      </a:r>
                      <a:r>
                        <a:rPr lang="en-US" sz="1800" b="1" kern="0" dirty="0" smtClean="0">
                          <a:solidFill>
                            <a:srgbClr val="A31D6D"/>
                          </a:solidFill>
                          <a:effectLst/>
                          <a:latin typeface="+mj-ea"/>
                          <a:ea typeface="+mj-ea"/>
                          <a:cs typeface="宋体" panose="02010600030101010101" pitchFamily="2" charset="-122"/>
                        </a:rPr>
                        <a:t>+</a:t>
                      </a:r>
                      <a:r>
                        <a:rPr lang="zh-CN" altLang="en-US" sz="1800" b="1" kern="0" dirty="0" smtClean="0">
                          <a:solidFill>
                            <a:srgbClr val="A31D6D"/>
                          </a:solidFill>
                          <a:effectLst/>
                          <a:latin typeface="+mj-ea"/>
                          <a:ea typeface="+mj-ea"/>
                          <a:cs typeface="宋体" panose="02010600030101010101" pitchFamily="2" charset="-122"/>
                        </a:rPr>
                        <a:t>生物</a:t>
                      </a:r>
                      <a:r>
                        <a:rPr lang="en-US" sz="1800" b="1" kern="0" dirty="0" smtClean="0">
                          <a:solidFill>
                            <a:srgbClr val="A31D6D"/>
                          </a:solidFill>
                          <a:effectLst/>
                          <a:latin typeface="+mj-ea"/>
                          <a:ea typeface="+mj-ea"/>
                          <a:cs typeface="宋体" panose="02010600030101010101" pitchFamily="2" charset="-122"/>
                        </a:rPr>
                        <a:t>+</a:t>
                      </a:r>
                      <a:r>
                        <a:rPr lang="zh-CN" sz="1800" b="1" kern="0" dirty="0" smtClean="0">
                          <a:solidFill>
                            <a:srgbClr val="A31D6D"/>
                          </a:solidFill>
                          <a:effectLst/>
                          <a:latin typeface="+mj-ea"/>
                          <a:ea typeface="+mj-ea"/>
                          <a:cs typeface="宋体" panose="02010600030101010101" pitchFamily="2" charset="-122"/>
                        </a:rPr>
                        <a:t>政治</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A31D6D"/>
                          </a:solidFill>
                          <a:effectLst/>
                          <a:latin typeface="+mj-ea"/>
                          <a:ea typeface="+mj-ea"/>
                          <a:cs typeface="宋体" panose="02010600030101010101" pitchFamily="2" charset="-122"/>
                        </a:rPr>
                        <a:t>99.0%</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a:effectLst/>
                          <a:latin typeface="+mj-ea"/>
                          <a:ea typeface="+mj-ea"/>
                          <a:cs typeface="宋体" panose="02010600030101010101" pitchFamily="2" charset="-122"/>
                        </a:rPr>
                        <a:t>16</a:t>
                      </a:r>
                      <a:endParaRPr lang="zh-CN" sz="1800" b="1" kern="10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sz="1800" b="1" kern="0" dirty="0">
                          <a:solidFill>
                            <a:srgbClr val="5F147A"/>
                          </a:solidFill>
                          <a:effectLst/>
                          <a:latin typeface="+mj-ea"/>
                          <a:ea typeface="+mj-ea"/>
                          <a:cs typeface="宋体" panose="02010600030101010101" pitchFamily="2" charset="-122"/>
                        </a:rPr>
                        <a:t>化学</a:t>
                      </a:r>
                      <a:r>
                        <a:rPr lang="en-US" sz="1800" b="1" kern="0" dirty="0" smtClean="0">
                          <a:solidFill>
                            <a:srgbClr val="5F147A"/>
                          </a:solidFill>
                          <a:effectLst/>
                          <a:latin typeface="+mj-ea"/>
                          <a:ea typeface="+mj-ea"/>
                          <a:cs typeface="宋体" panose="02010600030101010101" pitchFamily="2" charset="-122"/>
                        </a:rPr>
                        <a:t>+</a:t>
                      </a:r>
                      <a:r>
                        <a:rPr lang="zh-CN" altLang="en-US" sz="1800" b="1" kern="0" dirty="0" smtClean="0">
                          <a:solidFill>
                            <a:srgbClr val="5F147A"/>
                          </a:solidFill>
                          <a:effectLst/>
                          <a:latin typeface="+mj-ea"/>
                          <a:ea typeface="+mj-ea"/>
                          <a:cs typeface="宋体" panose="02010600030101010101" pitchFamily="2" charset="-122"/>
                        </a:rPr>
                        <a:t>生物</a:t>
                      </a:r>
                      <a:r>
                        <a:rPr lang="en-US" sz="1800" b="1" kern="0" dirty="0" smtClean="0">
                          <a:solidFill>
                            <a:srgbClr val="5F147A"/>
                          </a:solidFill>
                          <a:effectLst/>
                          <a:latin typeface="+mj-ea"/>
                          <a:ea typeface="+mj-ea"/>
                          <a:cs typeface="宋体" panose="02010600030101010101" pitchFamily="2" charset="-122"/>
                        </a:rPr>
                        <a:t>+</a:t>
                      </a:r>
                      <a:r>
                        <a:rPr lang="zh-CN" sz="1800" b="1" kern="0" dirty="0" smtClean="0">
                          <a:solidFill>
                            <a:srgbClr val="5F147A"/>
                          </a:solidFill>
                          <a:effectLst/>
                          <a:latin typeface="+mj-ea"/>
                          <a:ea typeface="+mj-ea"/>
                          <a:cs typeface="宋体" panose="02010600030101010101" pitchFamily="2" charset="-122"/>
                        </a:rPr>
                        <a:t>地理</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5F147A"/>
                          </a:solidFill>
                          <a:effectLst/>
                          <a:latin typeface="+mj-ea"/>
                          <a:ea typeface="+mj-ea"/>
                          <a:cs typeface="宋体" panose="02010600030101010101" pitchFamily="2" charset="-122"/>
                        </a:rPr>
                        <a:t>87.4%</a:t>
                      </a:r>
                      <a:endParaRPr lang="zh-CN" sz="1800" b="1" kern="100" dirty="0">
                        <a:solidFill>
                          <a:srgbClr val="5F147A"/>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7</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A31D6D"/>
                          </a:solidFill>
                          <a:effectLst/>
                          <a:latin typeface="+mj-ea"/>
                          <a:ea typeface="+mj-ea"/>
                          <a:cs typeface="宋体" panose="02010600030101010101" pitchFamily="2" charset="-122"/>
                        </a:rPr>
                        <a:t>物理</a:t>
                      </a:r>
                      <a:r>
                        <a:rPr lang="en-US" sz="1800" b="1" kern="0" dirty="0" smtClean="0">
                          <a:solidFill>
                            <a:srgbClr val="A31D6D"/>
                          </a:solidFill>
                          <a:effectLst/>
                          <a:latin typeface="+mj-ea"/>
                          <a:ea typeface="+mj-ea"/>
                          <a:cs typeface="宋体" panose="02010600030101010101" pitchFamily="2" charset="-122"/>
                        </a:rPr>
                        <a:t>+</a:t>
                      </a:r>
                      <a:r>
                        <a:rPr lang="zh-CN" altLang="en-US" sz="1800" b="1" kern="0" dirty="0" smtClean="0">
                          <a:solidFill>
                            <a:srgbClr val="A31D6D"/>
                          </a:solidFill>
                          <a:effectLst/>
                          <a:latin typeface="+mj-ea"/>
                          <a:ea typeface="+mj-ea"/>
                          <a:cs typeface="宋体" panose="02010600030101010101" pitchFamily="2" charset="-122"/>
                        </a:rPr>
                        <a:t>生物</a:t>
                      </a:r>
                      <a:r>
                        <a:rPr lang="en-US" sz="1800" b="1" kern="0" dirty="0" smtClean="0">
                          <a:solidFill>
                            <a:srgbClr val="A31D6D"/>
                          </a:solidFill>
                          <a:effectLst/>
                          <a:latin typeface="+mj-ea"/>
                          <a:ea typeface="+mj-ea"/>
                          <a:cs typeface="宋体" panose="02010600030101010101" pitchFamily="2" charset="-122"/>
                        </a:rPr>
                        <a:t>+</a:t>
                      </a:r>
                      <a:r>
                        <a:rPr lang="zh-CN" sz="1800" b="1" kern="0" dirty="0" smtClean="0">
                          <a:solidFill>
                            <a:srgbClr val="A31D6D"/>
                          </a:solidFill>
                          <a:effectLst/>
                          <a:latin typeface="+mj-ea"/>
                          <a:ea typeface="+mj-ea"/>
                          <a:cs typeface="宋体" panose="02010600030101010101" pitchFamily="2" charset="-122"/>
                        </a:rPr>
                        <a:t>地理</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A31D6D"/>
                          </a:solidFill>
                          <a:effectLst/>
                          <a:latin typeface="+mj-ea"/>
                          <a:ea typeface="+mj-ea"/>
                          <a:cs typeface="宋体" panose="02010600030101010101" pitchFamily="2" charset="-122"/>
                        </a:rPr>
                        <a:t>99.0%</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a:effectLst/>
                          <a:latin typeface="+mj-ea"/>
                          <a:ea typeface="+mj-ea"/>
                          <a:cs typeface="宋体" panose="02010600030101010101" pitchFamily="2" charset="-122"/>
                        </a:rPr>
                        <a:t>17</a:t>
                      </a:r>
                      <a:endParaRPr lang="zh-CN" sz="1800" b="1" kern="10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0" dirty="0" smtClean="0">
                          <a:solidFill>
                            <a:srgbClr val="1D7145"/>
                          </a:solidFill>
                          <a:effectLst/>
                          <a:latin typeface="+mj-ea"/>
                          <a:ea typeface="+mj-ea"/>
                          <a:cs typeface="宋体" panose="02010600030101010101" pitchFamily="2" charset="-122"/>
                        </a:rPr>
                        <a:t>生物</a:t>
                      </a:r>
                      <a:r>
                        <a:rPr lang="en-US" sz="1800" b="1" kern="0" dirty="0" smtClean="0">
                          <a:solidFill>
                            <a:srgbClr val="1D7145"/>
                          </a:solidFill>
                          <a:effectLst/>
                          <a:latin typeface="+mj-ea"/>
                          <a:ea typeface="+mj-ea"/>
                          <a:cs typeface="宋体" panose="02010600030101010101" pitchFamily="2" charset="-122"/>
                        </a:rPr>
                        <a:t>+</a:t>
                      </a:r>
                      <a:r>
                        <a:rPr lang="zh-CN" sz="1800" b="1" kern="0" dirty="0">
                          <a:solidFill>
                            <a:srgbClr val="1D7145"/>
                          </a:solidFill>
                          <a:effectLst/>
                          <a:latin typeface="+mj-ea"/>
                          <a:ea typeface="+mj-ea"/>
                          <a:cs typeface="宋体" panose="02010600030101010101" pitchFamily="2" charset="-122"/>
                        </a:rPr>
                        <a:t>历史</a:t>
                      </a:r>
                      <a:r>
                        <a:rPr lang="en-US" sz="1800" b="1" kern="0" dirty="0">
                          <a:solidFill>
                            <a:srgbClr val="1D7145"/>
                          </a:solidFill>
                          <a:effectLst/>
                          <a:latin typeface="+mj-ea"/>
                          <a:ea typeface="+mj-ea"/>
                          <a:cs typeface="宋体" panose="02010600030101010101" pitchFamily="2" charset="-122"/>
                        </a:rPr>
                        <a:t>+</a:t>
                      </a:r>
                      <a:r>
                        <a:rPr lang="zh-CN" sz="1800" b="1" kern="0" dirty="0" smtClean="0">
                          <a:solidFill>
                            <a:srgbClr val="1D7145"/>
                          </a:solidFill>
                          <a:effectLst/>
                          <a:latin typeface="+mj-ea"/>
                          <a:ea typeface="+mj-ea"/>
                          <a:cs typeface="宋体" panose="02010600030101010101" pitchFamily="2" charset="-122"/>
                        </a:rPr>
                        <a:t>地理</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1D7145"/>
                          </a:solidFill>
                          <a:effectLst/>
                          <a:latin typeface="+mj-ea"/>
                          <a:ea typeface="+mj-ea"/>
                          <a:cs typeface="宋体" panose="02010600030101010101" pitchFamily="2" charset="-122"/>
                        </a:rPr>
                        <a:t>77.8%</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8</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A31D6D"/>
                          </a:solidFill>
                          <a:effectLst/>
                          <a:latin typeface="+mj-ea"/>
                          <a:ea typeface="+mj-ea"/>
                          <a:cs typeface="宋体" panose="02010600030101010101" pitchFamily="2" charset="-122"/>
                        </a:rPr>
                        <a:t>物理</a:t>
                      </a:r>
                      <a:r>
                        <a:rPr lang="en-US" sz="1800" b="1" kern="0" dirty="0">
                          <a:solidFill>
                            <a:srgbClr val="A31D6D"/>
                          </a:solidFill>
                          <a:effectLst/>
                          <a:latin typeface="+mj-ea"/>
                          <a:ea typeface="+mj-ea"/>
                          <a:cs typeface="宋体" panose="02010600030101010101" pitchFamily="2" charset="-122"/>
                        </a:rPr>
                        <a:t>+</a:t>
                      </a:r>
                      <a:r>
                        <a:rPr lang="zh-CN" sz="1800" b="1" kern="0" dirty="0" smtClean="0">
                          <a:solidFill>
                            <a:srgbClr val="A31D6D"/>
                          </a:solidFill>
                          <a:effectLst/>
                          <a:latin typeface="+mj-ea"/>
                          <a:ea typeface="+mj-ea"/>
                          <a:cs typeface="宋体" panose="02010600030101010101" pitchFamily="2" charset="-122"/>
                        </a:rPr>
                        <a:t>政治</a:t>
                      </a:r>
                      <a:r>
                        <a:rPr lang="en-US" sz="1800" b="1" kern="0" dirty="0" smtClean="0">
                          <a:solidFill>
                            <a:srgbClr val="A31D6D"/>
                          </a:solidFill>
                          <a:effectLst/>
                          <a:latin typeface="+mj-ea"/>
                          <a:ea typeface="+mj-ea"/>
                          <a:cs typeface="宋体" panose="02010600030101010101" pitchFamily="2" charset="-122"/>
                        </a:rPr>
                        <a:t>+</a:t>
                      </a:r>
                      <a:r>
                        <a:rPr lang="zh-CN" sz="1800" b="1" kern="0" dirty="0" smtClean="0">
                          <a:solidFill>
                            <a:srgbClr val="A31D6D"/>
                          </a:solidFill>
                          <a:effectLst/>
                          <a:latin typeface="+mj-ea"/>
                          <a:ea typeface="+mj-ea"/>
                          <a:cs typeface="宋体" panose="02010600030101010101" pitchFamily="2" charset="-122"/>
                        </a:rPr>
                        <a:t>地理</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a:solidFill>
                            <a:srgbClr val="A31D6D"/>
                          </a:solidFill>
                          <a:effectLst/>
                          <a:latin typeface="+mj-ea"/>
                          <a:ea typeface="+mj-ea"/>
                          <a:cs typeface="宋体" panose="02010600030101010101" pitchFamily="2" charset="-122"/>
                        </a:rPr>
                        <a:t>99.0%</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a:effectLst/>
                          <a:latin typeface="+mj-ea"/>
                          <a:ea typeface="+mj-ea"/>
                          <a:cs typeface="宋体" panose="02010600030101010101" pitchFamily="2" charset="-122"/>
                        </a:rPr>
                        <a:t>18</a:t>
                      </a:r>
                      <a:endParaRPr lang="zh-CN" sz="1800" b="1" kern="10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0" dirty="0" smtClean="0">
                          <a:solidFill>
                            <a:srgbClr val="1D7145"/>
                          </a:solidFill>
                          <a:effectLst/>
                          <a:latin typeface="+mj-ea"/>
                          <a:ea typeface="+mj-ea"/>
                          <a:cs typeface="宋体" panose="02010600030101010101" pitchFamily="2" charset="-122"/>
                        </a:rPr>
                        <a:t>生物</a:t>
                      </a:r>
                      <a:r>
                        <a:rPr lang="en-US" sz="1800" b="1" kern="0" dirty="0" smtClean="0">
                          <a:solidFill>
                            <a:srgbClr val="1D7145"/>
                          </a:solidFill>
                          <a:effectLst/>
                          <a:latin typeface="+mj-ea"/>
                          <a:ea typeface="+mj-ea"/>
                          <a:cs typeface="宋体" panose="02010600030101010101" pitchFamily="2" charset="-122"/>
                        </a:rPr>
                        <a:t>+</a:t>
                      </a:r>
                      <a:r>
                        <a:rPr lang="zh-CN" sz="1800" b="1" kern="0" dirty="0">
                          <a:solidFill>
                            <a:srgbClr val="1D7145"/>
                          </a:solidFill>
                          <a:effectLst/>
                          <a:latin typeface="+mj-ea"/>
                          <a:ea typeface="+mj-ea"/>
                          <a:cs typeface="宋体" panose="02010600030101010101" pitchFamily="2" charset="-122"/>
                        </a:rPr>
                        <a:t>政治</a:t>
                      </a:r>
                      <a:r>
                        <a:rPr lang="en-US" sz="1800" b="1" kern="0" dirty="0">
                          <a:solidFill>
                            <a:srgbClr val="1D7145"/>
                          </a:solidFill>
                          <a:effectLst/>
                          <a:latin typeface="+mj-ea"/>
                          <a:ea typeface="+mj-ea"/>
                          <a:cs typeface="宋体" panose="02010600030101010101" pitchFamily="2" charset="-122"/>
                        </a:rPr>
                        <a:t>+</a:t>
                      </a:r>
                      <a:r>
                        <a:rPr lang="zh-CN" sz="1800" b="1" kern="0" dirty="0" smtClean="0">
                          <a:solidFill>
                            <a:srgbClr val="1D7145"/>
                          </a:solidFill>
                          <a:effectLst/>
                          <a:latin typeface="+mj-ea"/>
                          <a:ea typeface="+mj-ea"/>
                          <a:cs typeface="宋体" panose="02010600030101010101" pitchFamily="2" charset="-122"/>
                        </a:rPr>
                        <a:t>地理</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1D7145"/>
                          </a:solidFill>
                          <a:effectLst/>
                          <a:latin typeface="+mj-ea"/>
                          <a:ea typeface="+mj-ea"/>
                          <a:cs typeface="宋体" panose="02010600030101010101" pitchFamily="2" charset="-122"/>
                        </a:rPr>
                        <a:t>76.1%</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9</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A31D6D"/>
                          </a:solidFill>
                          <a:effectLst/>
                          <a:latin typeface="+mj-ea"/>
                          <a:ea typeface="+mj-ea"/>
                          <a:cs typeface="宋体" panose="02010600030101010101" pitchFamily="2" charset="-122"/>
                        </a:rPr>
                        <a:t>物理</a:t>
                      </a:r>
                      <a:r>
                        <a:rPr lang="en-US" sz="1800" b="1" kern="0" dirty="0">
                          <a:solidFill>
                            <a:srgbClr val="A31D6D"/>
                          </a:solidFill>
                          <a:effectLst/>
                          <a:latin typeface="+mj-ea"/>
                          <a:ea typeface="+mj-ea"/>
                          <a:cs typeface="宋体" panose="02010600030101010101" pitchFamily="2" charset="-122"/>
                        </a:rPr>
                        <a:t>+</a:t>
                      </a:r>
                      <a:r>
                        <a:rPr lang="zh-CN" sz="1800" b="1" kern="0" dirty="0">
                          <a:solidFill>
                            <a:srgbClr val="A31D6D"/>
                          </a:solidFill>
                          <a:effectLst/>
                          <a:latin typeface="+mj-ea"/>
                          <a:ea typeface="+mj-ea"/>
                          <a:cs typeface="宋体" panose="02010600030101010101" pitchFamily="2" charset="-122"/>
                        </a:rPr>
                        <a:t>化学</a:t>
                      </a:r>
                      <a:r>
                        <a:rPr lang="en-US" sz="1800" b="1" kern="0" dirty="0">
                          <a:solidFill>
                            <a:srgbClr val="A31D6D"/>
                          </a:solidFill>
                          <a:effectLst/>
                          <a:latin typeface="+mj-ea"/>
                          <a:ea typeface="+mj-ea"/>
                          <a:cs typeface="宋体" panose="02010600030101010101" pitchFamily="2" charset="-122"/>
                        </a:rPr>
                        <a:t>+</a:t>
                      </a:r>
                      <a:r>
                        <a:rPr lang="zh-CN" sz="1800" b="1" kern="0" dirty="0" smtClean="0">
                          <a:solidFill>
                            <a:srgbClr val="A31D6D"/>
                          </a:solidFill>
                          <a:effectLst/>
                          <a:latin typeface="+mj-ea"/>
                          <a:ea typeface="+mj-ea"/>
                          <a:cs typeface="宋体" panose="02010600030101010101" pitchFamily="2" charset="-122"/>
                        </a:rPr>
                        <a:t>政治</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dirty="0" smtClean="0">
                          <a:solidFill>
                            <a:srgbClr val="A31D6D"/>
                          </a:solidFill>
                          <a:effectLst/>
                          <a:latin typeface="+mj-ea"/>
                          <a:ea typeface="+mj-ea"/>
                          <a:cs typeface="宋体" panose="02010600030101010101" pitchFamily="2" charset="-122"/>
                        </a:rPr>
                        <a:t>98.9</a:t>
                      </a:r>
                      <a:r>
                        <a:rPr lang="en-US" altLang="zh-CN" sz="1800" b="1" kern="0" dirty="0" smtClean="0">
                          <a:solidFill>
                            <a:srgbClr val="A31D6D"/>
                          </a:solidFill>
                          <a:effectLst/>
                          <a:latin typeface="+mj-ea"/>
                          <a:ea typeface="+mj-ea"/>
                          <a:cs typeface="宋体" panose="02010600030101010101" pitchFamily="2" charset="-122"/>
                        </a:rPr>
                        <a:t>%</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en-US" sz="1800" b="1" kern="0">
                          <a:effectLst/>
                          <a:latin typeface="+mj-ea"/>
                          <a:ea typeface="+mj-ea"/>
                          <a:cs typeface="宋体" panose="02010600030101010101" pitchFamily="2" charset="-122"/>
                        </a:rPr>
                        <a:t>19</a:t>
                      </a:r>
                      <a:endParaRPr lang="zh-CN" sz="1800" b="1" kern="10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zh-CN" altLang="en-US" sz="1800" b="1" kern="0" dirty="0" smtClean="0">
                          <a:solidFill>
                            <a:srgbClr val="1D7145"/>
                          </a:solidFill>
                          <a:effectLst/>
                          <a:latin typeface="+mj-ea"/>
                          <a:ea typeface="+mj-ea"/>
                          <a:cs typeface="宋体" panose="02010600030101010101" pitchFamily="2" charset="-122"/>
                        </a:rPr>
                        <a:t>生物</a:t>
                      </a:r>
                      <a:r>
                        <a:rPr lang="en-US" sz="1800" b="1" kern="0" dirty="0" smtClean="0">
                          <a:solidFill>
                            <a:srgbClr val="1D7145"/>
                          </a:solidFill>
                          <a:effectLst/>
                          <a:latin typeface="+mj-ea"/>
                          <a:ea typeface="+mj-ea"/>
                          <a:cs typeface="宋体" panose="02010600030101010101" pitchFamily="2" charset="-122"/>
                        </a:rPr>
                        <a:t>+</a:t>
                      </a:r>
                      <a:r>
                        <a:rPr lang="zh-CN" sz="1800" b="1" kern="0" dirty="0">
                          <a:solidFill>
                            <a:srgbClr val="1D7145"/>
                          </a:solidFill>
                          <a:effectLst/>
                          <a:latin typeface="+mj-ea"/>
                          <a:ea typeface="+mj-ea"/>
                          <a:cs typeface="宋体" panose="02010600030101010101" pitchFamily="2" charset="-122"/>
                        </a:rPr>
                        <a:t>政治</a:t>
                      </a:r>
                      <a:r>
                        <a:rPr lang="en-US" sz="1800" b="1" kern="0" dirty="0">
                          <a:solidFill>
                            <a:srgbClr val="1D7145"/>
                          </a:solidFill>
                          <a:effectLst/>
                          <a:latin typeface="+mj-ea"/>
                          <a:ea typeface="+mj-ea"/>
                          <a:cs typeface="宋体" panose="02010600030101010101" pitchFamily="2" charset="-122"/>
                        </a:rPr>
                        <a:t>+</a:t>
                      </a:r>
                      <a:r>
                        <a:rPr lang="zh-CN" sz="1800" b="1" kern="0" dirty="0" smtClean="0">
                          <a:solidFill>
                            <a:srgbClr val="1D7145"/>
                          </a:solidFill>
                          <a:effectLst/>
                          <a:latin typeface="+mj-ea"/>
                          <a:ea typeface="+mj-ea"/>
                          <a:cs typeface="宋体" panose="02010600030101010101" pitchFamily="2" charset="-122"/>
                        </a:rPr>
                        <a:t>历史</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latinLnBrk="1">
                        <a:lnSpc>
                          <a:spcPct val="170000"/>
                        </a:lnSpc>
                        <a:spcAft>
                          <a:spcPts val="0"/>
                        </a:spcAft>
                      </a:pPr>
                      <a:r>
                        <a:rPr lang="en-US" sz="1800" b="1" kern="0" dirty="0">
                          <a:solidFill>
                            <a:srgbClr val="1D7145"/>
                          </a:solidFill>
                          <a:effectLst/>
                          <a:latin typeface="+mj-ea"/>
                          <a:ea typeface="+mj-ea"/>
                          <a:cs typeface="宋体" panose="02010600030101010101" pitchFamily="2" charset="-122"/>
                        </a:rPr>
                        <a:t>75.3%</a:t>
                      </a:r>
                      <a:endParaRPr lang="zh-CN" sz="1800" b="1" kern="100" dirty="0">
                        <a:solidFill>
                          <a:srgbClr val="1D7145"/>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66436">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10</a:t>
                      </a:r>
                      <a:endParaRPr lang="zh-CN" sz="1800" b="1" kern="100" dirty="0">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5"/>
                    </a:solidFill>
                  </a:tcPr>
                </a:tc>
                <a:tc>
                  <a:txBody>
                    <a:bodyPr/>
                    <a:lstStyle/>
                    <a:p>
                      <a:pPr algn="ctr" latinLnBrk="1">
                        <a:lnSpc>
                          <a:spcPct val="170000"/>
                        </a:lnSpc>
                        <a:spcAft>
                          <a:spcPts val="0"/>
                        </a:spcAft>
                      </a:pPr>
                      <a:r>
                        <a:rPr lang="zh-CN" sz="1800" b="1" kern="0" dirty="0">
                          <a:solidFill>
                            <a:srgbClr val="A31D6D"/>
                          </a:solidFill>
                          <a:effectLst/>
                          <a:latin typeface="+mj-ea"/>
                          <a:ea typeface="+mj-ea"/>
                          <a:cs typeface="宋体" panose="02010600030101010101" pitchFamily="2" charset="-122"/>
                        </a:rPr>
                        <a:t>物理</a:t>
                      </a:r>
                      <a:r>
                        <a:rPr lang="en-US" sz="1800" b="1" kern="0" dirty="0">
                          <a:solidFill>
                            <a:srgbClr val="A31D6D"/>
                          </a:solidFill>
                          <a:effectLst/>
                          <a:latin typeface="+mj-ea"/>
                          <a:ea typeface="+mj-ea"/>
                          <a:cs typeface="宋体" panose="02010600030101010101" pitchFamily="2" charset="-122"/>
                        </a:rPr>
                        <a:t>+</a:t>
                      </a:r>
                      <a:r>
                        <a:rPr lang="zh-CN" sz="1800" b="1" kern="0" dirty="0">
                          <a:solidFill>
                            <a:srgbClr val="A31D6D"/>
                          </a:solidFill>
                          <a:effectLst/>
                          <a:latin typeface="+mj-ea"/>
                          <a:ea typeface="+mj-ea"/>
                          <a:cs typeface="宋体" panose="02010600030101010101" pitchFamily="2" charset="-122"/>
                        </a:rPr>
                        <a:t>化学</a:t>
                      </a:r>
                      <a:r>
                        <a:rPr lang="en-US" sz="1800" b="1" kern="0" dirty="0" smtClean="0">
                          <a:solidFill>
                            <a:srgbClr val="A31D6D"/>
                          </a:solidFill>
                          <a:effectLst/>
                          <a:latin typeface="+mj-ea"/>
                          <a:ea typeface="+mj-ea"/>
                          <a:cs typeface="宋体" panose="02010600030101010101" pitchFamily="2" charset="-122"/>
                        </a:rPr>
                        <a:t>+</a:t>
                      </a:r>
                      <a:r>
                        <a:rPr lang="zh-CN" altLang="en-US" sz="1800" b="1" kern="0" dirty="0" smtClean="0">
                          <a:solidFill>
                            <a:srgbClr val="A31D6D"/>
                          </a:solidFill>
                          <a:effectLst/>
                          <a:latin typeface="+mj-ea"/>
                          <a:ea typeface="+mj-ea"/>
                          <a:cs typeface="宋体" panose="02010600030101010101" pitchFamily="2" charset="-122"/>
                        </a:rPr>
                        <a:t>生物</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FEFA"/>
                    </a:solidFill>
                  </a:tcPr>
                </a:tc>
                <a:tc>
                  <a:txBody>
                    <a:bodyPr/>
                    <a:lstStyle/>
                    <a:p>
                      <a:pPr algn="ctr" latinLnBrk="1">
                        <a:lnSpc>
                          <a:spcPct val="170000"/>
                        </a:lnSpc>
                        <a:spcAft>
                          <a:spcPts val="0"/>
                        </a:spcAft>
                      </a:pPr>
                      <a:r>
                        <a:rPr lang="en-US" sz="1800" b="1" kern="0" dirty="0">
                          <a:solidFill>
                            <a:srgbClr val="A31D6D"/>
                          </a:solidFill>
                          <a:effectLst/>
                          <a:latin typeface="+mj-ea"/>
                          <a:ea typeface="+mj-ea"/>
                          <a:cs typeface="宋体" panose="02010600030101010101" pitchFamily="2" charset="-122"/>
                        </a:rPr>
                        <a:t>97.4%</a:t>
                      </a:r>
                      <a:endParaRPr lang="zh-CN" sz="1800" b="1" kern="100" dirty="0">
                        <a:solidFill>
                          <a:srgbClr val="A31D6D"/>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FEFA"/>
                    </a:solidFill>
                  </a:tcPr>
                </a:tc>
                <a:tc>
                  <a:txBody>
                    <a:bodyPr/>
                    <a:lstStyle/>
                    <a:p>
                      <a:pPr algn="ctr" latinLnBrk="1">
                        <a:lnSpc>
                          <a:spcPct val="170000"/>
                        </a:lnSpc>
                        <a:spcAft>
                          <a:spcPts val="0"/>
                        </a:spcAft>
                      </a:pPr>
                      <a:r>
                        <a:rPr lang="en-US" sz="1800" b="1" kern="0" dirty="0">
                          <a:effectLst/>
                          <a:latin typeface="+mj-ea"/>
                          <a:ea typeface="+mj-ea"/>
                          <a:cs typeface="宋体" panose="02010600030101010101" pitchFamily="2" charset="-122"/>
                        </a:rPr>
                        <a:t>20</a:t>
                      </a:r>
                      <a:endParaRPr lang="zh-CN" sz="1800" b="1" kern="100" dirty="0">
                        <a:effectLst/>
                        <a:latin typeface="+mj-ea"/>
                        <a:ea typeface="+mj-ea"/>
                        <a:cs typeface="Times New Roman" panose="02020603050405020304" pitchFamily="18" charset="0"/>
                      </a:endParaRPr>
                    </a:p>
                  </a:txBody>
                  <a:tcPr marL="66681" marR="66681"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FEFA"/>
                    </a:solidFill>
                  </a:tcPr>
                </a:tc>
                <a:tc>
                  <a:txBody>
                    <a:bodyPr/>
                    <a:lstStyle/>
                    <a:p>
                      <a:pPr algn="ctr" latinLnBrk="1">
                        <a:lnSpc>
                          <a:spcPct val="170000"/>
                        </a:lnSpc>
                        <a:spcAft>
                          <a:spcPts val="0"/>
                        </a:spcAft>
                      </a:pPr>
                      <a:r>
                        <a:rPr lang="zh-CN" sz="1800" b="1" kern="0" dirty="0">
                          <a:solidFill>
                            <a:schemeClr val="tx1"/>
                          </a:solidFill>
                          <a:effectLst/>
                          <a:latin typeface="+mj-ea"/>
                          <a:ea typeface="+mj-ea"/>
                          <a:cs typeface="宋体" panose="02010600030101010101" pitchFamily="2" charset="-122"/>
                        </a:rPr>
                        <a:t>政治</a:t>
                      </a:r>
                      <a:r>
                        <a:rPr lang="en-US" sz="1800" b="1" kern="0" dirty="0">
                          <a:solidFill>
                            <a:schemeClr val="tx1"/>
                          </a:solidFill>
                          <a:effectLst/>
                          <a:latin typeface="+mj-ea"/>
                          <a:ea typeface="+mj-ea"/>
                          <a:cs typeface="宋体" panose="02010600030101010101" pitchFamily="2" charset="-122"/>
                        </a:rPr>
                        <a:t>+</a:t>
                      </a:r>
                      <a:r>
                        <a:rPr lang="zh-CN" sz="1800" b="1" kern="0" dirty="0">
                          <a:solidFill>
                            <a:schemeClr val="tx1"/>
                          </a:solidFill>
                          <a:effectLst/>
                          <a:latin typeface="+mj-ea"/>
                          <a:ea typeface="+mj-ea"/>
                          <a:cs typeface="宋体" panose="02010600030101010101" pitchFamily="2" charset="-122"/>
                        </a:rPr>
                        <a:t>历史</a:t>
                      </a:r>
                      <a:r>
                        <a:rPr lang="en-US" sz="1800" b="1" kern="0" dirty="0">
                          <a:solidFill>
                            <a:schemeClr val="tx1"/>
                          </a:solidFill>
                          <a:effectLst/>
                          <a:latin typeface="+mj-ea"/>
                          <a:ea typeface="+mj-ea"/>
                          <a:cs typeface="宋体" panose="02010600030101010101" pitchFamily="2" charset="-122"/>
                        </a:rPr>
                        <a:t>+</a:t>
                      </a:r>
                      <a:r>
                        <a:rPr lang="zh-CN" sz="1800" b="1" kern="0" dirty="0" smtClean="0">
                          <a:solidFill>
                            <a:schemeClr val="tx1"/>
                          </a:solidFill>
                          <a:effectLst/>
                          <a:latin typeface="+mj-ea"/>
                          <a:ea typeface="+mj-ea"/>
                          <a:cs typeface="宋体" panose="02010600030101010101" pitchFamily="2" charset="-122"/>
                        </a:rPr>
                        <a:t>地理</a:t>
                      </a:r>
                      <a:endParaRPr lang="zh-CN" sz="1800" b="1" kern="100" dirty="0">
                        <a:solidFill>
                          <a:schemeClr val="tx1"/>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FEFA"/>
                    </a:solidFill>
                  </a:tcPr>
                </a:tc>
                <a:tc>
                  <a:txBody>
                    <a:bodyPr/>
                    <a:lstStyle/>
                    <a:p>
                      <a:pPr algn="ctr" latinLnBrk="1">
                        <a:lnSpc>
                          <a:spcPct val="170000"/>
                        </a:lnSpc>
                        <a:spcAft>
                          <a:spcPts val="0"/>
                        </a:spcAft>
                      </a:pPr>
                      <a:r>
                        <a:rPr lang="en-US" sz="1800" b="1" kern="0" dirty="0">
                          <a:solidFill>
                            <a:schemeClr val="tx1"/>
                          </a:solidFill>
                          <a:effectLst/>
                          <a:latin typeface="+mj-ea"/>
                          <a:ea typeface="+mj-ea"/>
                          <a:cs typeface="宋体" panose="02010600030101010101" pitchFamily="2" charset="-122"/>
                        </a:rPr>
                        <a:t>52.9%</a:t>
                      </a:r>
                      <a:endParaRPr lang="zh-CN" sz="1800" b="1" kern="100" dirty="0">
                        <a:solidFill>
                          <a:schemeClr val="tx1"/>
                        </a:solidFill>
                        <a:effectLst/>
                        <a:latin typeface="+mj-ea"/>
                        <a:ea typeface="+mj-ea"/>
                        <a:cs typeface="Times New Roman" panose="02020603050405020304" pitchFamily="18" charset="0"/>
                      </a:endParaRPr>
                    </a:p>
                  </a:txBody>
                  <a:tcPr marL="66681" marR="66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FEFA"/>
                    </a:solidFill>
                  </a:tcPr>
                </a:tc>
              </a:tr>
            </a:tbl>
          </a:graphicData>
        </a:graphic>
      </p:graphicFrame>
      <p:sp>
        <p:nvSpPr>
          <p:cNvPr id="22616" name="矩形 2"/>
          <p:cNvSpPr/>
          <p:nvPr/>
        </p:nvSpPr>
        <p:spPr>
          <a:xfrm>
            <a:off x="1258888" y="836613"/>
            <a:ext cx="6769100" cy="4921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zh-CN" altLang="en-US" sz="2600" b="1" dirty="0">
                <a:solidFill>
                  <a:srgbClr val="C00000"/>
                </a:solidFill>
                <a:latin typeface="微软雅黑" panose="020B0503020204020204" pitchFamily="34" charset="-122"/>
                <a:ea typeface="微软雅黑" panose="020B0503020204020204" pitchFamily="34" charset="-122"/>
              </a:rPr>
              <a:t>六选三各学科组合可选报专业的比例表</a:t>
            </a:r>
            <a:endParaRPr lang="zh-CN" altLang="en-US" sz="2600" b="1" dirty="0">
              <a:solidFill>
                <a:srgbClr val="C00000"/>
              </a:solidFill>
              <a:latin typeface="黑体" panose="02010609060101010101" pitchFamily="49" charset="-122"/>
              <a:ea typeface="黑体" panose="02010609060101010101" pitchFamily="49" charset="-122"/>
            </a:endParaRPr>
          </a:p>
        </p:txBody>
      </p:sp>
      <p:sp>
        <p:nvSpPr>
          <p:cNvPr id="2261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250825" y="1484313"/>
          <a:ext cx="8642350" cy="4708525"/>
        </p:xfrm>
        <a:graphic>
          <a:graphicData uri="http://schemas.openxmlformats.org/drawingml/2006/table">
            <a:tbl>
              <a:tblPr/>
              <a:tblGrid>
                <a:gridCol w="601663"/>
                <a:gridCol w="2206625"/>
                <a:gridCol w="720725"/>
                <a:gridCol w="679450"/>
                <a:gridCol w="192087"/>
                <a:gridCol w="633413"/>
                <a:gridCol w="2239962"/>
                <a:gridCol w="719138"/>
                <a:gridCol w="649287"/>
              </a:tblGrid>
              <a:tr h="501650">
                <a:tc gridSpan="9">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zh-CN"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学生总数：</a:t>
                      </a:r>
                      <a:r>
                        <a:rPr kumimoji="0" lang="en-US" altLang="zh-CN"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547031       </a:t>
                      </a:r>
                      <a:r>
                        <a:rPr kumimoji="0" lang="zh-CN" altLang="zh-CN"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选</a:t>
                      </a:r>
                      <a:r>
                        <a:rPr kumimoji="0" lang="zh-CN" altLang="en-US"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科</a:t>
                      </a:r>
                      <a:r>
                        <a:rPr kumimoji="0" lang="zh-CN" altLang="zh-CN"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学生数：</a:t>
                      </a:r>
                      <a:r>
                        <a:rPr kumimoji="0" lang="en-US" altLang="zh-CN" sz="20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533405</a:t>
                      </a:r>
                      <a:endParaRPr kumimoji="0" lang="zh-CN" altLang="zh-CN" sz="2000" b="0"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hMerge="1">
                  <a:tcPr/>
                </a:tc>
                <a:tc hMerge="1">
                  <a:tcPr/>
                </a:tc>
                <a:tc hMerge="1">
                  <a:tcPr/>
                </a:tc>
                <a:tc hMerge="1">
                  <a:tcPr/>
                </a:tc>
                <a:tc hMerge="1">
                  <a:tcPr/>
                </a:tc>
                <a:tc hMerge="1">
                  <a:tcPr/>
                </a:tc>
                <a:tc hMerge="1">
                  <a:tcPr/>
                </a:tc>
                <a:tc hMerge="1">
                  <a:tcPr/>
                </a:tc>
              </a:tr>
              <a:tr h="5492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名次</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科目</a:t>
                      </a:r>
                      <a:endParaRPr kumimoji="0" lang="en-US"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组合</a:t>
                      </a: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所选</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人数</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占比</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rowSpan="11">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名次</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科目</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组合</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所选</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人数</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占比</a:t>
                      </a:r>
                      <a:endPar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政治、历史、地理</a:t>
                      </a:r>
                      <a:endParaRPr kumimoji="0" lang="zh-CN" altLang="zh-CN" sz="1600" b="0"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89069</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16.70</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11</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政治、地理、生物</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18625</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3.49</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物理、化学、生物</a:t>
                      </a:r>
                      <a:endParaRPr kumimoji="0" lang="zh-CN" altLang="zh-CN" sz="1600" b="0"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69919</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13.11</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政治、历史、生物</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14870</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2.79</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历史、地理、生物</a:t>
                      </a:r>
                      <a:endParaRPr kumimoji="0" lang="zh-CN" altLang="zh-CN" sz="1600" b="0"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59944</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11.24</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13</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历史、物理、化学</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10894</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2.04</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4</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地理、化学、生物</a:t>
                      </a:r>
                      <a:endParaRPr kumimoji="0" lang="zh-CN" altLang="zh-CN" sz="1600" b="0"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53646</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10.06</a:t>
                      </a:r>
                      <a:endParaRPr kumimoji="0" lang="zh-CN" altLang="zh-CN" sz="1600" b="0" i="0" u="none" strike="noStrike" cap="none" normalizeH="0" baseline="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14</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政治、地理、化学</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10283</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1.93</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5</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地理、物理、化学</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36816</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6.90 </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15</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dirty="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政治、历史、化学</a:t>
                      </a:r>
                      <a:endParaRPr kumimoji="0" lang="zh-CN" altLang="zh-CN" sz="1600" b="0" i="0" u="none" strike="noStrike" cap="none" normalizeH="0" baseline="0" dirty="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 8338</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1.56</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6</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地理、物理、生物</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36140</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6.78</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16</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政治、物理、化学</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 7895</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1.48</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7</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历史、地理、化学</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26444</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4.96</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17</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历史、物理、生物</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 6996</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1.31</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8</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历史、地理、物理</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24790</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4.65</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18</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政治、物理、生物</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 6927</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1.30</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9</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政治、化学、生物</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22073</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4.14</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19</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rPr>
                        <a:t>政治、地理、物理</a:t>
                      </a:r>
                      <a:endParaRPr kumimoji="0" lang="zh-CN" altLang="zh-CN" sz="1600" b="0" i="0" u="none" strike="noStrike" cap="none" normalizeH="0" baseline="0" smtClean="0">
                        <a:ln>
                          <a:noFill/>
                        </a:ln>
                        <a:solidFill>
                          <a:srgbClr val="114F1B"/>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 6220</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114F1B"/>
                          </a:solidFill>
                          <a:effectLst/>
                          <a:latin typeface="黑体" panose="02010609060101010101" pitchFamily="49" charset="-122"/>
                          <a:ea typeface="宋体" panose="02010600030101010101" pitchFamily="2" charset="-122"/>
                          <a:cs typeface="Times New Roman" panose="02020603050405020304" pitchFamily="18" charset="0"/>
                        </a:rPr>
                        <a:t>1.17</a:t>
                      </a:r>
                      <a:endParaRPr kumimoji="0" lang="zh-CN" altLang="zh-CN" sz="1600" b="0" i="0" u="none" strike="noStrike" cap="none" normalizeH="0" baseline="0" smtClean="0">
                        <a:ln>
                          <a:noFill/>
                        </a:ln>
                        <a:solidFill>
                          <a:srgbClr val="114F1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r h="3651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10</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rPr>
                        <a:t>历史、化学、生物</a:t>
                      </a:r>
                      <a:endParaRPr kumimoji="0" lang="zh-CN" altLang="zh-CN" sz="1600" b="0" i="0" u="none" strike="noStrike" cap="none" normalizeH="0" baseline="0" smtClean="0">
                        <a:ln>
                          <a:noFill/>
                        </a:ln>
                        <a:solidFill>
                          <a:srgbClr val="460E5A"/>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19302</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460E5A"/>
                          </a:solidFill>
                          <a:effectLst/>
                          <a:latin typeface="黑体" panose="02010609060101010101" pitchFamily="49" charset="-122"/>
                          <a:ea typeface="宋体" panose="02010600030101010101" pitchFamily="2" charset="-122"/>
                          <a:cs typeface="Times New Roman" panose="02020603050405020304" pitchFamily="18" charset="0"/>
                        </a:rPr>
                        <a:t> 3.62</a:t>
                      </a:r>
                      <a:endParaRPr kumimoji="0" lang="zh-CN" altLang="zh-CN" sz="1600" b="0" i="0" u="none" strike="noStrike" cap="none" normalizeH="0" baseline="0" smtClean="0">
                        <a:ln>
                          <a:noFill/>
                        </a:ln>
                        <a:solidFill>
                          <a:srgbClr val="460E5A"/>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20</a:t>
                      </a:r>
                      <a:endParaRPr kumimoji="0" lang="zh-CN" altLang="zh-CN" sz="16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zh-CN" sz="1600" b="1" i="0" u="none" strike="noStrike" cap="none" normalizeH="0" baseline="0" smtClean="0">
                          <a:ln>
                            <a:noFill/>
                          </a:ln>
                          <a:solidFill>
                            <a:srgbClr val="613B03"/>
                          </a:solidFill>
                          <a:effectLst/>
                          <a:latin typeface="Calibri" panose="020F0502020204030204" pitchFamily="34" charset="0"/>
                          <a:ea typeface="黑体" panose="02010609060101010101" pitchFamily="49" charset="-122"/>
                          <a:cs typeface="Times New Roman" panose="02020603050405020304" pitchFamily="18" charset="0"/>
                        </a:rPr>
                        <a:t>政治、历史、物理</a:t>
                      </a:r>
                      <a:endParaRPr kumimoji="0" lang="zh-CN" altLang="zh-CN" sz="1600" b="0" i="0" u="none" strike="noStrike" cap="none" normalizeH="0" baseline="0" smtClean="0">
                        <a:ln>
                          <a:noFill/>
                        </a:ln>
                        <a:solidFill>
                          <a:srgbClr val="613B03"/>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smtClean="0">
                          <a:ln>
                            <a:noFill/>
                          </a:ln>
                          <a:solidFill>
                            <a:srgbClr val="613B03"/>
                          </a:solidFill>
                          <a:effectLst/>
                          <a:latin typeface="黑体" panose="02010609060101010101" pitchFamily="49" charset="-122"/>
                          <a:ea typeface="宋体" panose="02010600030101010101" pitchFamily="2" charset="-122"/>
                          <a:cs typeface="Times New Roman" panose="02020603050405020304" pitchFamily="18" charset="0"/>
                        </a:rPr>
                        <a:t> 4219</a:t>
                      </a:r>
                      <a:endParaRPr kumimoji="0" lang="zh-CN" altLang="zh-CN" sz="1600" b="0" i="0" u="none" strike="noStrike" cap="none" normalizeH="0" baseline="0" smtClean="0">
                        <a:ln>
                          <a:noFill/>
                        </a:ln>
                        <a:solidFill>
                          <a:srgbClr val="613B03"/>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dirty="0" smtClean="0">
                          <a:ln>
                            <a:noFill/>
                          </a:ln>
                          <a:solidFill>
                            <a:srgbClr val="613B03"/>
                          </a:solidFill>
                          <a:effectLst/>
                          <a:latin typeface="黑体" panose="02010609060101010101" pitchFamily="49" charset="-122"/>
                          <a:ea typeface="宋体" panose="02010600030101010101" pitchFamily="2" charset="-122"/>
                          <a:cs typeface="Times New Roman" panose="02020603050405020304" pitchFamily="18" charset="0"/>
                        </a:rPr>
                        <a:t>0.79</a:t>
                      </a:r>
                      <a:endParaRPr kumimoji="0" lang="zh-CN" altLang="zh-CN" sz="1600" b="0" i="0" u="none" strike="noStrike" cap="none" normalizeH="0" baseline="0" dirty="0" smtClean="0">
                        <a:ln>
                          <a:noFill/>
                        </a:ln>
                        <a:solidFill>
                          <a:srgbClr val="613B03"/>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ED1"/>
                    </a:solidFill>
                  </a:tcPr>
                </a:tc>
              </a:tr>
            </a:tbl>
          </a:graphicData>
        </a:graphic>
      </p:graphicFrame>
      <p:sp>
        <p:nvSpPr>
          <p:cNvPr id="23678" name="矩形 2"/>
          <p:cNvSpPr/>
          <p:nvPr/>
        </p:nvSpPr>
        <p:spPr>
          <a:xfrm>
            <a:off x="1439863" y="895350"/>
            <a:ext cx="6264275" cy="4921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ts val="1200"/>
              </a:spcBef>
              <a:spcAft>
                <a:spcPts val="300"/>
              </a:spcAft>
              <a:buFontTx/>
              <a:buNone/>
            </a:pPr>
            <a:r>
              <a:rPr lang="zh-CN" altLang="zh-CN" sz="2600" b="1" dirty="0">
                <a:solidFill>
                  <a:srgbClr val="034D41"/>
                </a:solidFill>
                <a:latin typeface="Calibri Light" panose="020F0302020204030204" pitchFamily="34" charset="0"/>
                <a:ea typeface="微软雅黑" panose="020B0503020204020204" pitchFamily="34" charset="-122"/>
              </a:rPr>
              <a:t>山东</a:t>
            </a:r>
            <a:r>
              <a:rPr lang="zh-CN" altLang="en-US" sz="2600" b="1" dirty="0">
                <a:solidFill>
                  <a:srgbClr val="034D41"/>
                </a:solidFill>
                <a:latin typeface="Calibri Light" panose="020F0302020204030204" pitchFamily="34" charset="0"/>
                <a:ea typeface="微软雅黑" panose="020B0503020204020204" pitchFamily="34" charset="-122"/>
              </a:rPr>
              <a:t>全省高中</a:t>
            </a:r>
            <a:r>
              <a:rPr lang="en-US" altLang="zh-CN" sz="2600" b="1" dirty="0">
                <a:solidFill>
                  <a:srgbClr val="034D41"/>
                </a:solidFill>
                <a:latin typeface="微软雅黑" panose="020B0503020204020204" pitchFamily="34" charset="-122"/>
                <a:ea typeface="微软雅黑" panose="020B0503020204020204" pitchFamily="34" charset="-122"/>
              </a:rPr>
              <a:t>2017</a:t>
            </a:r>
            <a:r>
              <a:rPr lang="zh-CN" altLang="zh-CN" sz="2600" b="1" dirty="0">
                <a:solidFill>
                  <a:srgbClr val="034D41"/>
                </a:solidFill>
                <a:latin typeface="Calibri Light" panose="020F0302020204030204" pitchFamily="34" charset="0"/>
                <a:ea typeface="微软雅黑" panose="020B0503020204020204" pitchFamily="34" charset="-122"/>
              </a:rPr>
              <a:t>级学生选科组合统计</a:t>
            </a:r>
            <a:endParaRPr lang="zh-CN" altLang="zh-CN" sz="2600" b="1" dirty="0">
              <a:solidFill>
                <a:srgbClr val="034D41"/>
              </a:solidFill>
              <a:latin typeface="Calibri Light" panose="020F0302020204030204" pitchFamily="34" charset="0"/>
              <a:ea typeface="微软雅黑" panose="020B0503020204020204" pitchFamily="34" charset="-122"/>
            </a:endParaRPr>
          </a:p>
        </p:txBody>
      </p:sp>
      <p:sp>
        <p:nvSpPr>
          <p:cNvPr id="2367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1"/>
          <p:cNvSpPr/>
          <p:nvPr/>
        </p:nvSpPr>
        <p:spPr>
          <a:xfrm>
            <a:off x="1133475" y="760413"/>
            <a:ext cx="6840538" cy="6223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2600" b="1" dirty="0">
                <a:solidFill>
                  <a:srgbClr val="034D41"/>
                </a:solidFill>
                <a:latin typeface="微软雅黑" panose="020B0503020204020204" pitchFamily="34" charset="-122"/>
                <a:ea typeface="微软雅黑" panose="020B0503020204020204" pitchFamily="34" charset="-122"/>
              </a:rPr>
              <a:t>山东省高中</a:t>
            </a:r>
            <a:r>
              <a:rPr lang="en-US" altLang="zh-CN" sz="2600" b="1" dirty="0">
                <a:solidFill>
                  <a:srgbClr val="034D41"/>
                </a:solidFill>
                <a:latin typeface="微软雅黑" panose="020B0503020204020204" pitchFamily="34" charset="-122"/>
                <a:ea typeface="微软雅黑" panose="020B0503020204020204" pitchFamily="34" charset="-122"/>
              </a:rPr>
              <a:t>2017</a:t>
            </a:r>
            <a:r>
              <a:rPr lang="zh-CN" altLang="en-US" sz="2600" b="1" dirty="0">
                <a:solidFill>
                  <a:srgbClr val="034D41"/>
                </a:solidFill>
                <a:latin typeface="微软雅黑" panose="020B0503020204020204" pitchFamily="34" charset="-122"/>
                <a:ea typeface="微软雅黑" panose="020B0503020204020204" pitchFamily="34" charset="-122"/>
              </a:rPr>
              <a:t>级选科后师资需求的变化</a:t>
            </a:r>
            <a:endParaRPr lang="en-US" altLang="zh-CN" sz="2600" b="1" dirty="0">
              <a:solidFill>
                <a:srgbClr val="034D41"/>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358775" y="1466850"/>
          <a:ext cx="8389938" cy="4767265"/>
        </p:xfrm>
        <a:graphic>
          <a:graphicData uri="http://schemas.openxmlformats.org/drawingml/2006/table">
            <a:tbl>
              <a:tblPr/>
              <a:tblGrid>
                <a:gridCol w="1396931"/>
                <a:gridCol w="1399019"/>
                <a:gridCol w="1399019"/>
                <a:gridCol w="1396931"/>
                <a:gridCol w="1397975"/>
                <a:gridCol w="1400063"/>
              </a:tblGrid>
              <a:tr h="504034">
                <a:tc gridSpan="3">
                  <a:txBody>
                    <a:bodyPr/>
                    <a:lstStyle/>
                    <a:p>
                      <a:pPr algn="ctr">
                        <a:lnSpc>
                          <a:spcPct val="125000"/>
                        </a:lnSpc>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选课情况</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hMerge="1">
                  <a:tcPr/>
                </a:tc>
                <a:tc hMerge="1">
                  <a:tcPr/>
                </a:tc>
                <a:tc>
                  <a:txBody>
                    <a:bodyPr/>
                    <a:lstStyle/>
                    <a:p>
                      <a:pPr algn="ctr">
                        <a:lnSpc>
                          <a:spcPct val="125000"/>
                        </a:lnSpc>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现有教师</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需要教师</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zh-CN" altLang="en-US" sz="24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盈</a:t>
                      </a:r>
                      <a:r>
                        <a:rPr lang="zh-CN" altLang="zh-CN" sz="24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缺</a:t>
                      </a:r>
                      <a:endPar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504034">
                <a:tc>
                  <a:txBody>
                    <a:bodyPr/>
                    <a:lstStyle/>
                    <a:p>
                      <a:pPr algn="ctr">
                        <a:lnSpc>
                          <a:spcPct val="125000"/>
                        </a:lnSpc>
                        <a:spcAft>
                          <a:spcPts val="0"/>
                        </a:spcAft>
                      </a:pPr>
                      <a:r>
                        <a:rPr lang="zh-CN"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地理</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361975</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67.86</a:t>
                      </a: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1845</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2943</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-1098</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生物</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308442</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57.83%</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2053</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2508</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 -455</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化学</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265607</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a:effectLst/>
                          <a:latin typeface="黑体" panose="02010609060101010101" pitchFamily="49" charset="-122"/>
                          <a:ea typeface="黑体" panose="02010609060101010101" pitchFamily="49" charset="-122"/>
                          <a:cs typeface="Times New Roman" panose="02020603050405020304" pitchFamily="18" charset="0"/>
                        </a:rPr>
                        <a:t>49.79%</a:t>
                      </a:r>
                      <a:endParaRPr lang="zh-CN" sz="18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2665</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2159</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 +506</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历史</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264861</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49.65%</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1846</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2153</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 -</a:t>
                      </a: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307</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物理</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210816</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39.52%</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2754</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1714</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+1040</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政治</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188514</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35.34%</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1847</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1533</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solidFill>
                            <a:srgbClr val="960000"/>
                          </a:solidFill>
                          <a:effectLst/>
                          <a:latin typeface="黑体" panose="02010609060101010101" pitchFamily="49" charset="-122"/>
                          <a:ea typeface="黑体" panose="02010609060101010101" pitchFamily="49" charset="-122"/>
                          <a:cs typeface="Times New Roman" panose="02020603050405020304" pitchFamily="18" charset="0"/>
                        </a:rPr>
                        <a:t> +314</a:t>
                      </a:r>
                      <a:endParaRPr lang="zh-CN" sz="1800" kern="100" dirty="0">
                        <a:solidFill>
                          <a:srgbClr val="9600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92122">
                <a:tc>
                  <a:txBody>
                    <a:bodyPr/>
                    <a:lstStyle/>
                    <a:p>
                      <a:pPr algn="ctr">
                        <a:lnSpc>
                          <a:spcPct val="125000"/>
                        </a:lnSpc>
                        <a:spcAft>
                          <a:spcPts val="0"/>
                        </a:spcAft>
                      </a:pPr>
                      <a:r>
                        <a:rPr lang="zh-CN" sz="2400" b="1"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文科</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815350</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5538</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6629</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a:t>
                      </a:r>
                      <a:r>
                        <a:rPr lang="en-US" sz="2400" b="1" kern="100" dirty="0" smtClean="0">
                          <a:solidFill>
                            <a:srgbClr val="3E0C50"/>
                          </a:solidFill>
                          <a:effectLst/>
                          <a:latin typeface="黑体" panose="02010609060101010101" pitchFamily="49" charset="-122"/>
                          <a:ea typeface="黑体" panose="02010609060101010101" pitchFamily="49" charset="-122"/>
                          <a:cs typeface="Times New Roman" panose="02020603050405020304" pitchFamily="18" charset="0"/>
                        </a:rPr>
                        <a:t>1091</a:t>
                      </a:r>
                      <a:endParaRPr lang="zh-CN" sz="1800" kern="100" dirty="0">
                        <a:solidFill>
                          <a:srgbClr val="3E0C5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理科</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784865</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 </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7472</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6381</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a:t>
                      </a:r>
                      <a:r>
                        <a:rPr lang="en-US" sz="2400" b="1" kern="100" dirty="0" smtClean="0">
                          <a:solidFill>
                            <a:srgbClr val="0D3F15"/>
                          </a:solidFill>
                          <a:effectLst/>
                          <a:latin typeface="黑体" panose="02010609060101010101" pitchFamily="49" charset="-122"/>
                          <a:ea typeface="黑体" panose="02010609060101010101" pitchFamily="49" charset="-122"/>
                          <a:cs typeface="Times New Roman" panose="02020603050405020304" pitchFamily="18" charset="0"/>
                        </a:rPr>
                        <a:t>1091</a:t>
                      </a:r>
                      <a:endParaRPr lang="zh-CN" sz="1800" kern="100" dirty="0">
                        <a:solidFill>
                          <a:srgbClr val="0D3F15"/>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r h="466725">
                <a:tc>
                  <a:txBody>
                    <a:bodyPr/>
                    <a:lstStyle/>
                    <a:p>
                      <a:pPr algn="ctr">
                        <a:lnSpc>
                          <a:spcPct val="125000"/>
                        </a:lnSpc>
                        <a:spcAft>
                          <a:spcPts val="0"/>
                        </a:spcAft>
                      </a:pPr>
                      <a:r>
                        <a:rPr lang="zh-CN" sz="2400" b="1" kern="100" dirty="0">
                          <a:effectLst/>
                          <a:latin typeface="黑体" panose="02010609060101010101" pitchFamily="49" charset="-122"/>
                          <a:ea typeface="黑体" panose="02010609060101010101" pitchFamily="49" charset="-122"/>
                          <a:cs typeface="Times New Roman" panose="02020603050405020304" pitchFamily="18" charset="0"/>
                        </a:rPr>
                        <a:t>选科人数</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533405</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kern="100" dirty="0">
                          <a:effectLst/>
                          <a:latin typeface="黑体" panose="02010609060101010101" pitchFamily="49" charset="-122"/>
                          <a:ea typeface="黑体" panose="02010609060101010101" pitchFamily="49" charset="-122"/>
                          <a:cs typeface="Times New Roman" panose="02020603050405020304" pitchFamily="18" charset="0"/>
                        </a:rPr>
                        <a:t> </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FDB"/>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13010</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smtClean="0">
                          <a:effectLst/>
                          <a:latin typeface="黑体" panose="02010609060101010101" pitchFamily="49" charset="-122"/>
                          <a:ea typeface="黑体" panose="02010609060101010101" pitchFamily="49" charset="-122"/>
                          <a:cs typeface="Times New Roman" panose="02020603050405020304" pitchFamily="18" charset="0"/>
                        </a:rPr>
                        <a:t>13010</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algn="ctr">
                        <a:lnSpc>
                          <a:spcPct val="125000"/>
                        </a:lnSpc>
                        <a:spcAft>
                          <a:spcPts val="0"/>
                        </a:spcAft>
                      </a:pPr>
                      <a:r>
                        <a:rPr lang="en-US" sz="2400" b="1" kern="100" dirty="0">
                          <a:effectLst/>
                          <a:latin typeface="黑体" panose="02010609060101010101" pitchFamily="49" charset="-122"/>
                          <a:ea typeface="黑体" panose="02010609060101010101" pitchFamily="49" charset="-122"/>
                          <a:cs typeface="Times New Roman" panose="02020603050405020304" pitchFamily="18" charset="0"/>
                        </a:rPr>
                        <a:t> </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6" marR="68586"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r>
            </a:tbl>
          </a:graphicData>
        </a:graphic>
      </p:graphicFrame>
      <p:sp>
        <p:nvSpPr>
          <p:cNvPr id="24656"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 Box 3"/>
          <p:cNvSpPr txBox="1">
            <a:spLocks noChangeArrowheads="1"/>
          </p:cNvSpPr>
          <p:nvPr/>
        </p:nvSpPr>
        <p:spPr bwMode="auto">
          <a:xfrm>
            <a:off x="468313" y="981075"/>
            <a:ext cx="820737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导  言</a:t>
            </a:r>
            <a:endPar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多年以来，我们的教学和复习备考一直采取</a:t>
            </a: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全面覆盖</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a:t>
            </a: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面面俱到</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的策略和方法，这就不可避免造成教与学的</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“高耗低效”</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，这种</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高耗低效</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始终困扰着所有学校。</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a:p>
            <a:pPr marL="0" marR="0" lvl="0" indent="611505" algn="l" defTabSz="914400" rtl="0" eaLnBrk="1" fontAlgn="base" latinLnBrk="0" hangingPunct="1">
              <a:lnSpc>
                <a:spcPct val="150000"/>
              </a:lnSpc>
              <a:spcBef>
                <a:spcPts val="12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任何一所学校都有大幅度持续提升教学质量的空间。</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所有学校也都能找到提高教学水平和成绩的突破口。</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关键是管理者的思路、决心、组织实施和评价激励。</a:t>
            </a:r>
            <a:endPar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p:txBody>
      </p:sp>
      <p:sp>
        <p:nvSpPr>
          <p:cNvPr id="7171"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charRg st="5" end="76"/>
                                            </p:txEl>
                                          </p:spTgt>
                                        </p:tgtEl>
                                        <p:attrNameLst>
                                          <p:attrName>style.visibility</p:attrName>
                                        </p:attrNameLst>
                                      </p:cBhvr>
                                      <p:to>
                                        <p:strVal val="visible"/>
                                      </p:to>
                                    </p:set>
                                    <p:animEffect transition="in" filter="fade">
                                      <p:cBhvr>
                                        <p:cTn id="7" dur="1000"/>
                                        <p:tgtEl>
                                          <p:spTgt spid="6">
                                            <p:txEl>
                                              <p:charRg st="5" end="76"/>
                                            </p:txEl>
                                          </p:spTgt>
                                        </p:tgtEl>
                                      </p:cBhvr>
                                    </p:animEffect>
                                    <p:anim calcmode="lin" valueType="num">
                                      <p:cBhvr>
                                        <p:cTn id="8" dur="1000" fill="hold"/>
                                        <p:tgtEl>
                                          <p:spTgt spid="6">
                                            <p:txEl>
                                              <p:charRg st="5" end="76"/>
                                            </p:txEl>
                                          </p:spTgt>
                                        </p:tgtEl>
                                        <p:attrNameLst>
                                          <p:attrName>ppt_x</p:attrName>
                                        </p:attrNameLst>
                                      </p:cBhvr>
                                      <p:tavLst>
                                        <p:tav tm="0">
                                          <p:val>
                                            <p:strVal val="#ppt_x"/>
                                          </p:val>
                                        </p:tav>
                                        <p:tav tm="100000">
                                          <p:val>
                                            <p:strVal val="#ppt_x"/>
                                          </p:val>
                                        </p:tav>
                                      </p:tavLst>
                                    </p:anim>
                                    <p:anim calcmode="lin" valueType="num">
                                      <p:cBhvr>
                                        <p:cTn id="9" dur="1000" fill="hold"/>
                                        <p:tgtEl>
                                          <p:spTgt spid="6">
                                            <p:txEl>
                                              <p:charRg st="5" end="7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charRg st="76" end="100"/>
                                            </p:txEl>
                                          </p:spTgt>
                                        </p:tgtEl>
                                        <p:attrNameLst>
                                          <p:attrName>style.visibility</p:attrName>
                                        </p:attrNameLst>
                                      </p:cBhvr>
                                      <p:to>
                                        <p:strVal val="visible"/>
                                      </p:to>
                                    </p:set>
                                    <p:animEffect transition="in" filter="fade">
                                      <p:cBhvr>
                                        <p:cTn id="14" dur="1000"/>
                                        <p:tgtEl>
                                          <p:spTgt spid="6">
                                            <p:txEl>
                                              <p:charRg st="76" end="100"/>
                                            </p:txEl>
                                          </p:spTgt>
                                        </p:tgtEl>
                                      </p:cBhvr>
                                    </p:animEffect>
                                    <p:anim calcmode="lin" valueType="num">
                                      <p:cBhvr>
                                        <p:cTn id="15" dur="1000" fill="hold"/>
                                        <p:tgtEl>
                                          <p:spTgt spid="6">
                                            <p:txEl>
                                              <p:charRg st="76" end="10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charRg st="76" end="10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charRg st="100" end="124"/>
                                            </p:txEl>
                                          </p:spTgt>
                                        </p:tgtEl>
                                        <p:attrNameLst>
                                          <p:attrName>style.visibility</p:attrName>
                                        </p:attrNameLst>
                                      </p:cBhvr>
                                      <p:to>
                                        <p:strVal val="visible"/>
                                      </p:to>
                                    </p:set>
                                    <p:animEffect transition="in" filter="fade">
                                      <p:cBhvr>
                                        <p:cTn id="21" dur="1000"/>
                                        <p:tgtEl>
                                          <p:spTgt spid="6">
                                            <p:txEl>
                                              <p:charRg st="100" end="124"/>
                                            </p:txEl>
                                          </p:spTgt>
                                        </p:tgtEl>
                                      </p:cBhvr>
                                    </p:animEffect>
                                    <p:anim calcmode="lin" valueType="num">
                                      <p:cBhvr>
                                        <p:cTn id="22" dur="1000" fill="hold"/>
                                        <p:tgtEl>
                                          <p:spTgt spid="6">
                                            <p:txEl>
                                              <p:charRg st="100" end="12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charRg st="100" end="12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charRg st="124" end="148"/>
                                            </p:txEl>
                                          </p:spTgt>
                                        </p:tgtEl>
                                        <p:attrNameLst>
                                          <p:attrName>style.visibility</p:attrName>
                                        </p:attrNameLst>
                                      </p:cBhvr>
                                      <p:to>
                                        <p:strVal val="visible"/>
                                      </p:to>
                                    </p:set>
                                    <p:animEffect transition="in" filter="fade">
                                      <p:cBhvr>
                                        <p:cTn id="28" dur="1000"/>
                                        <p:tgtEl>
                                          <p:spTgt spid="6">
                                            <p:txEl>
                                              <p:charRg st="124" end="148"/>
                                            </p:txEl>
                                          </p:spTgt>
                                        </p:tgtEl>
                                      </p:cBhvr>
                                    </p:animEffect>
                                    <p:anim calcmode="lin" valueType="num">
                                      <p:cBhvr>
                                        <p:cTn id="29" dur="1000" fill="hold"/>
                                        <p:tgtEl>
                                          <p:spTgt spid="6">
                                            <p:txEl>
                                              <p:charRg st="124" end="148"/>
                                            </p:txEl>
                                          </p:spTgt>
                                        </p:tgtEl>
                                        <p:attrNameLst>
                                          <p:attrName>ppt_x</p:attrName>
                                        </p:attrNameLst>
                                      </p:cBhvr>
                                      <p:tavLst>
                                        <p:tav tm="0">
                                          <p:val>
                                            <p:strVal val="#ppt_x"/>
                                          </p:val>
                                        </p:tav>
                                        <p:tav tm="100000">
                                          <p:val>
                                            <p:strVal val="#ppt_x"/>
                                          </p:val>
                                        </p:tav>
                                      </p:tavLst>
                                    </p:anim>
                                    <p:anim calcmode="lin" valueType="num">
                                      <p:cBhvr>
                                        <p:cTn id="30" dur="1000" fill="hold"/>
                                        <p:tgtEl>
                                          <p:spTgt spid="6">
                                            <p:txEl>
                                              <p:charRg st="124" end="14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250825" y="1533525"/>
          <a:ext cx="8642350" cy="3330575"/>
        </p:xfrm>
        <a:graphic>
          <a:graphicData uri="http://schemas.openxmlformats.org/drawingml/2006/table">
            <a:tbl>
              <a:tblPr firstRow="1" firstCol="1" bandRow="1"/>
              <a:tblGrid>
                <a:gridCol w="650649"/>
                <a:gridCol w="2227362"/>
                <a:gridCol w="1440853"/>
                <a:gridCol w="786509"/>
                <a:gridCol w="2226438"/>
                <a:gridCol w="1310539"/>
              </a:tblGrid>
              <a:tr h="548702">
                <a:tc gridSpan="6">
                  <a:txBody>
                    <a:bodyPr/>
                    <a:lstStyle/>
                    <a:p>
                      <a:pPr algn="ctr">
                        <a:lnSpc>
                          <a:spcPct val="125000"/>
                        </a:lnSpc>
                        <a:spcAft>
                          <a:spcPts val="0"/>
                        </a:spcAft>
                      </a:pP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新高考</a:t>
                      </a:r>
                      <a:r>
                        <a:rPr 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1+2</a:t>
                      </a: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）组合</a:t>
                      </a:r>
                      <a:r>
                        <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（辽渝冀湘鄂闽粤苏等</a:t>
                      </a:r>
                      <a:r>
                        <a:rPr lang="en-US" alt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省市）</a:t>
                      </a:r>
                      <a:endPar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hMerge="1">
                  <a:tcPr/>
                </a:tc>
                <a:tc hMerge="1">
                  <a:tcPr/>
                </a:tc>
                <a:tc hMerge="1">
                  <a:tcPr/>
                </a:tc>
                <a:tc hMerge="1">
                  <a:tcPr/>
                </a:tc>
                <a:tc hMerge="1">
                  <a:tcPr/>
                </a:tc>
              </a:tr>
              <a:tr h="419194">
                <a:tc>
                  <a:txBody>
                    <a:bodyPr/>
                    <a:lstStyle/>
                    <a:p>
                      <a:pPr algn="ctr">
                        <a:lnSpc>
                          <a:spcPct val="1250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序号</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物理组合</a:t>
                      </a:r>
                      <a:endParaRPr lang="zh-CN" sz="22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可报专业</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序号</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2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历史组合</a:t>
                      </a:r>
                      <a:endParaRPr lang="zh-CN" sz="22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可报专业</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381085">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99.4%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88.7%</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381085">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政治</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99.0%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88.6%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381085">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99.0%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88.6%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381085">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政治</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99.0%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10</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77.8%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381085">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98.9%</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11</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75.3%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57252">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97.4%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12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政治</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25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52.9%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bl>
          </a:graphicData>
        </a:graphic>
      </p:graphicFrame>
      <p:sp>
        <p:nvSpPr>
          <p:cNvPr id="25662" name="矩形 1"/>
          <p:cNvSpPr/>
          <p:nvPr/>
        </p:nvSpPr>
        <p:spPr>
          <a:xfrm>
            <a:off x="395288" y="746125"/>
            <a:ext cx="8353425" cy="738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en-US" altLang="zh-CN" sz="2800" b="1" dirty="0">
                <a:solidFill>
                  <a:srgbClr val="C00000"/>
                </a:solidFill>
                <a:latin typeface="微软雅黑" panose="020B0503020204020204" pitchFamily="34" charset="-122"/>
                <a:ea typeface="微软雅黑" panose="020B0503020204020204" pitchFamily="34" charset="-122"/>
              </a:rPr>
              <a:t>3. </a:t>
            </a:r>
            <a:r>
              <a:rPr lang="zh-CN" altLang="en-US" sz="2800" b="1" dirty="0">
                <a:solidFill>
                  <a:srgbClr val="C00000"/>
                </a:solidFill>
                <a:latin typeface="微软雅黑" panose="020B0503020204020204" pitchFamily="34" charset="-122"/>
                <a:ea typeface="微软雅黑" panose="020B0503020204020204" pitchFamily="34" charset="-122"/>
              </a:rPr>
              <a:t>高考</a:t>
            </a:r>
            <a:r>
              <a:rPr lang="en-US" altLang="zh-CN" sz="2800" b="1" dirty="0">
                <a:solidFill>
                  <a:srgbClr val="C00000"/>
                </a:solidFill>
                <a:latin typeface="微软雅黑" panose="020B0503020204020204" pitchFamily="34" charset="-122"/>
                <a:ea typeface="微软雅黑" panose="020B0503020204020204" pitchFamily="34" charset="-122"/>
              </a:rPr>
              <a:t>3+1+2</a:t>
            </a:r>
            <a:r>
              <a:rPr lang="zh-CN" altLang="en-US" sz="2800" b="1" dirty="0">
                <a:solidFill>
                  <a:srgbClr val="C00000"/>
                </a:solidFill>
                <a:latin typeface="微软雅黑" panose="020B0503020204020204" pitchFamily="34" charset="-122"/>
                <a:ea typeface="微软雅黑" panose="020B0503020204020204" pitchFamily="34" charset="-122"/>
              </a:rPr>
              <a:t>方案</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258763" y="4868863"/>
            <a:ext cx="8642350" cy="1754188"/>
          </a:xfrm>
          <a:prstGeom prst="rect">
            <a:avLst/>
          </a:prstGeom>
        </p:spPr>
        <p:txBody>
          <a:bodyPr>
            <a:spAutoFit/>
          </a:bodyPr>
          <a:lstStyle/>
          <a:p>
            <a:pPr marL="0" marR="0" lvl="0" indent="612140" algn="l"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3”</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，指语文、数学、外语三门必考科目，各</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150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分；</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1”</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，指考生在“物理”“历史”两个学科中必选一科，每门科目</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120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分；</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25664"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0350" y="852488"/>
            <a:ext cx="8642350" cy="1200150"/>
          </a:xfrm>
          <a:prstGeom prst="rect">
            <a:avLst/>
          </a:prstGeom>
        </p:spPr>
        <p:txBody>
          <a:bodyPr>
            <a:spAutoFit/>
          </a:bodyPr>
          <a:lstStyle/>
          <a:p>
            <a:pPr marL="0" marR="0" lvl="0" indent="612140" algn="l" defTabSz="914400" rtl="0" eaLnBrk="0" fontAlgn="base" latinLnBrk="0" hangingPunct="0">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a:t>
            </a:r>
            <a:r>
              <a:rPr kumimoji="0" lang="en-US" altLang="zh-CN" sz="2400" b="1" i="0" u="none" strike="noStrike" kern="1200" cap="none" spc="0" normalizeH="0" baseline="0" noProof="0" dirty="0">
                <a:ln>
                  <a:noFill/>
                </a:ln>
                <a:solidFill>
                  <a:srgbClr val="000000"/>
                </a:solidFill>
                <a:effectLst/>
                <a:uLnTx/>
                <a:uFillTx/>
                <a:latin typeface="+mj-ea"/>
                <a:ea typeface="+mj-ea"/>
                <a:cs typeface="+mn-cs"/>
              </a:rPr>
              <a:t>2”</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，指在物理、历史之外的化学、生物、政治、地理</a:t>
            </a:r>
            <a:r>
              <a:rPr kumimoji="0" lang="en-US" altLang="zh-CN" sz="2400" b="1" i="0" u="none" strike="noStrike" kern="1200" cap="none" spc="0" normalizeH="0" baseline="0" noProof="0" dirty="0">
                <a:ln>
                  <a:noFill/>
                </a:ln>
                <a:solidFill>
                  <a:srgbClr val="000000"/>
                </a:solidFill>
                <a:effectLst/>
                <a:uLnTx/>
                <a:uFillTx/>
                <a:latin typeface="+mj-ea"/>
                <a:ea typeface="+mj-ea"/>
                <a:cs typeface="+mn-cs"/>
              </a:rPr>
              <a:t>4</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门科目中任意选择两门，各计</a:t>
            </a:r>
            <a:r>
              <a:rPr kumimoji="0" lang="en-US" altLang="zh-CN" sz="2400" b="1" i="0" u="none" strike="noStrike" kern="1200" cap="none" spc="0" normalizeH="0" baseline="0" noProof="0" dirty="0">
                <a:ln>
                  <a:noFill/>
                </a:ln>
                <a:solidFill>
                  <a:srgbClr val="000000"/>
                </a:solidFill>
                <a:effectLst/>
                <a:uLnTx/>
                <a:uFillTx/>
                <a:latin typeface="+mj-ea"/>
                <a:ea typeface="+mj-ea"/>
                <a:cs typeface="+mn-cs"/>
              </a:rPr>
              <a:t>90</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分。</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总分</a:t>
            </a:r>
            <a:r>
              <a:rPr kumimoji="0" lang="en-US" altLang="zh-CN"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750</a:t>
            </a:r>
            <a:r>
              <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a:t>
            </a:r>
            <a:r>
              <a:rPr kumimoji="0" lang="zh-CN" altLang="en-US" sz="2400" b="1" i="0" u="none" strike="noStrike" kern="1200" cap="none" spc="0" normalizeH="0" baseline="0" noProof="0" dirty="0">
                <a:ln>
                  <a:noFill/>
                </a:ln>
                <a:solidFill>
                  <a:srgbClr val="000000"/>
                </a:solidFill>
                <a:effectLst/>
                <a:uLnTx/>
                <a:uFillTx/>
                <a:latin typeface="+mj-ea"/>
                <a:ea typeface="+mj-ea"/>
                <a:cs typeface="+mn-cs"/>
              </a:rPr>
              <a:t>。</a:t>
            </a:r>
            <a:endParaRPr kumimoji="0" lang="zh-CN" altLang="en-US" sz="2400" b="1" i="0" u="none" strike="noStrike" kern="1200" cap="none" spc="0" normalizeH="0" baseline="0" noProof="0" dirty="0">
              <a:ln>
                <a:noFill/>
              </a:ln>
              <a:solidFill>
                <a:srgbClr val="000000"/>
              </a:solidFill>
              <a:effectLst/>
              <a:uLnTx/>
              <a:uFillTx/>
              <a:latin typeface="+mj-ea"/>
              <a:ea typeface="+mj-ea"/>
              <a:cs typeface="+mn-cs"/>
            </a:endParaRPr>
          </a:p>
        </p:txBody>
      </p:sp>
      <p:graphicFrame>
        <p:nvGraphicFramePr>
          <p:cNvPr id="4" name="表格 3"/>
          <p:cNvGraphicFramePr>
            <a:graphicFrameLocks noGrp="1"/>
          </p:cNvGraphicFramePr>
          <p:nvPr/>
        </p:nvGraphicFramePr>
        <p:xfrm>
          <a:off x="250825" y="2205038"/>
          <a:ext cx="8642350" cy="4176714"/>
        </p:xfrm>
        <a:graphic>
          <a:graphicData uri="http://schemas.openxmlformats.org/drawingml/2006/table">
            <a:tbl>
              <a:tblPr firstRow="1" firstCol="1" bandRow="1"/>
              <a:tblGrid>
                <a:gridCol w="650649"/>
                <a:gridCol w="2227362"/>
                <a:gridCol w="1440853"/>
                <a:gridCol w="786509"/>
                <a:gridCol w="2226438"/>
                <a:gridCol w="1310539"/>
              </a:tblGrid>
              <a:tr h="596673">
                <a:tc gridSpan="6">
                  <a:txBody>
                    <a:bodyPr/>
                    <a:lstStyle/>
                    <a:p>
                      <a:pPr algn="ctr">
                        <a:lnSpc>
                          <a:spcPct val="150000"/>
                        </a:lnSpc>
                        <a:spcAft>
                          <a:spcPts val="0"/>
                        </a:spcAft>
                      </a:pP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新</a:t>
                      </a:r>
                      <a:r>
                        <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高考</a:t>
                      </a:r>
                      <a:r>
                        <a:rPr lang="en-US"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1+2</a:t>
                      </a: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方案选科</a:t>
                      </a:r>
                      <a:r>
                        <a:rPr lang="zh-CN"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组合</a:t>
                      </a:r>
                      <a:r>
                        <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预测</a:t>
                      </a:r>
                      <a:endParaRPr lang="zh-CN" altLang="en-US" sz="24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hMerge="1">
                  <a:tcPr/>
                </a:tc>
                <a:tc hMerge="1">
                  <a:tcPr/>
                </a:tc>
                <a:tc hMerge="1">
                  <a:tcPr/>
                </a:tc>
                <a:tc hMerge="1">
                  <a:tcPr/>
                </a:tc>
                <a:tc hMerge="1">
                  <a:tcPr/>
                </a:tc>
              </a:tr>
              <a:tr h="596673">
                <a:tc>
                  <a:txBody>
                    <a:bodyPr/>
                    <a:lstStyle/>
                    <a:p>
                      <a:pPr algn="ctr">
                        <a:lnSpc>
                          <a:spcPct val="1500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序号</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2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组合</a:t>
                      </a:r>
                      <a:endParaRPr lang="zh-CN" sz="22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altLang="en-US" sz="22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选择比例</a:t>
                      </a:r>
                      <a:endParaRPr lang="zh-CN" sz="2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序号</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2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组合</a:t>
                      </a:r>
                      <a:endParaRPr lang="zh-CN" sz="2200"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altLang="en-US" sz="22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选择比例</a:t>
                      </a:r>
                      <a:endParaRPr lang="zh-CN" sz="22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97228">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政治</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23.32%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5.06%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r>
              <a:tr h="497228">
                <a:tc>
                  <a:txBody>
                    <a:bodyPr/>
                    <a:lstStyle/>
                    <a:p>
                      <a:pPr algn="ctr">
                        <a:lnSpc>
                          <a:spcPct val="150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18.31%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3.89%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97228">
                <a:tc>
                  <a:txBody>
                    <a:bodyPr/>
                    <a:lstStyle/>
                    <a:p>
                      <a:pPr algn="ctr">
                        <a:lnSpc>
                          <a:spcPct val="150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3</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smtClean="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15.70%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EC6"/>
                    </a:solidFill>
                  </a:tcPr>
                </a:tc>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2.18%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97228">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9.64%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10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、政治</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2.07%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97228">
                <a:tc>
                  <a:txBody>
                    <a:bodyPr/>
                    <a:lstStyle/>
                    <a:p>
                      <a:pPr algn="ctr">
                        <a:lnSpc>
                          <a:spcPct val="150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5</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生物</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9.47%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a:effectLst/>
                          <a:latin typeface="黑体" panose="02010609060101010101" pitchFamily="49" charset="-122"/>
                          <a:ea typeface="宋体" panose="02010600030101010101" pitchFamily="2" charset="-122"/>
                          <a:cs typeface="Times New Roman" panose="02020603050405020304" pitchFamily="18" charset="0"/>
                        </a:rPr>
                        <a:t>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政治</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、生物</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1.82%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r h="497228">
                <a:tc>
                  <a:txBody>
                    <a:bodyPr/>
                    <a:lstStyle/>
                    <a:p>
                      <a:pPr algn="ctr">
                        <a:lnSpc>
                          <a:spcPct val="150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6</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历史</a:t>
                      </a:r>
                      <a:r>
                        <a:rPr lang="en-US" altLang="zh-CN" sz="2000" b="1" kern="100" dirty="0" smtClean="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smtClean="0">
                          <a:effectLst/>
                          <a:latin typeface="微软雅黑" panose="020B0503020204020204" pitchFamily="34" charset="-122"/>
                          <a:ea typeface="微软雅黑" panose="020B0503020204020204" pitchFamily="34" charset="-122"/>
                          <a:cs typeface="Times New Roman" panose="02020603050405020304" pitchFamily="18" charset="0"/>
                        </a:rPr>
                        <a:t>化学</a:t>
                      </a:r>
                      <a:r>
                        <a:rPr 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、地理</a:t>
                      </a:r>
                      <a:endParaRPr 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dirty="0" smtClean="0">
                          <a:effectLst/>
                          <a:latin typeface="黑体" panose="02010609060101010101" pitchFamily="49" charset="-122"/>
                          <a:ea typeface="宋体" panose="02010600030101010101" pitchFamily="2" charset="-122"/>
                          <a:cs typeface="Times New Roman" panose="02020603050405020304" pitchFamily="18" charset="0"/>
                        </a:rPr>
                        <a:t>6.93%</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FEB0"/>
                    </a:solidFill>
                  </a:tcPr>
                </a:tc>
                <a:tc>
                  <a:txBody>
                    <a:bodyPr/>
                    <a:lstStyle/>
                    <a:p>
                      <a:pPr algn="ctr">
                        <a:lnSpc>
                          <a:spcPct val="150000"/>
                        </a:lnSpc>
                        <a:spcAft>
                          <a:spcPts val="0"/>
                        </a:spcAft>
                      </a:pPr>
                      <a:r>
                        <a:rPr lang="en-US" sz="2000" b="1" kern="100">
                          <a:effectLst/>
                          <a:latin typeface="黑体" panose="02010609060101010101" pitchFamily="49" charset="-122"/>
                          <a:ea typeface="宋体" panose="02010600030101010101" pitchFamily="2" charset="-122"/>
                          <a:cs typeface="Times New Roman" panose="02020603050405020304" pitchFamily="18" charset="0"/>
                        </a:rPr>
                        <a:t>12</a:t>
                      </a:r>
                      <a:endParaRPr lang="zh-CN" sz="2000" kern="100">
                        <a:effectLst/>
                        <a:latin typeface="Calibri" panose="020F0502020204030204" pitchFamily="34" charset="0"/>
                        <a:ea typeface="宋体" panose="02010600030101010101" pitchFamily="2" charset="-122"/>
                        <a:cs typeface="Times New Roman" panose="02020603050405020304" pitchFamily="18" charset="0"/>
                      </a:endParaRPr>
                    </a:p>
                  </a:txBody>
                  <a:tcPr marL="68591" marR="68591" marT="0" marB="0">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zh-CN" sz="20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物理</a:t>
                      </a:r>
                      <a:r>
                        <a:rPr lang="en-US" sz="20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2000" b="1" kern="1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政治、地理</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9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c>
                  <a:txBody>
                    <a:bodyPr/>
                    <a:lstStyle/>
                    <a:p>
                      <a:pPr algn="ctr">
                        <a:lnSpc>
                          <a:spcPct val="150000"/>
                        </a:lnSpc>
                        <a:spcAft>
                          <a:spcPts val="0"/>
                        </a:spcAft>
                      </a:pPr>
                      <a:r>
                        <a:rPr lang="en-US" sz="2000" b="1" kern="100" dirty="0">
                          <a:solidFill>
                            <a:srgbClr val="000000"/>
                          </a:solidFill>
                          <a:effectLst/>
                          <a:latin typeface="+mj-ea"/>
                          <a:ea typeface="+mj-ea"/>
                          <a:cs typeface="Times New Roman" panose="02020603050405020304" pitchFamily="18" charset="0"/>
                        </a:rPr>
                        <a:t>1.63%</a:t>
                      </a:r>
                      <a:endParaRPr lang="zh-CN" sz="1800" kern="100" dirty="0">
                        <a:effectLst/>
                        <a:latin typeface="+mj-ea"/>
                        <a:ea typeface="+mj-ea"/>
                        <a:cs typeface="Times New Roman" panose="02020603050405020304" pitchFamily="18" charset="0"/>
                      </a:endParaRPr>
                    </a:p>
                  </a:txBody>
                  <a:tcPr marL="68580" marR="68580" marT="95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FFB"/>
                    </a:solidFill>
                  </a:tcPr>
                </a:tc>
              </a:tr>
            </a:tbl>
          </a:graphicData>
        </a:graphic>
      </p:graphicFrame>
      <p:sp>
        <p:nvSpPr>
          <p:cNvPr id="2668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矩形 4"/>
          <p:cNvSpPr/>
          <p:nvPr/>
        </p:nvSpPr>
        <p:spPr>
          <a:xfrm>
            <a:off x="323850" y="765175"/>
            <a:ext cx="8496300" cy="53546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zh-CN" altLang="en-US" b="1" dirty="0">
                <a:solidFill>
                  <a:srgbClr val="034D41"/>
                </a:solidFill>
                <a:latin typeface="微软雅黑" panose="020B0503020204020204" pitchFamily="34" charset="-122"/>
                <a:ea typeface="微软雅黑" panose="020B0503020204020204" pitchFamily="34" charset="-122"/>
              </a:rPr>
              <a:t>（二）高考命题改革</a:t>
            </a:r>
            <a:endParaRPr lang="en-US" altLang="zh-CN" b="1" dirty="0">
              <a:solidFill>
                <a:srgbClr val="034D41"/>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en-US" altLang="zh-CN" sz="2800" b="1" dirty="0">
                <a:solidFill>
                  <a:srgbClr val="C00000"/>
                </a:solidFill>
                <a:latin typeface="微软雅黑" panose="020B0503020204020204" pitchFamily="34" charset="-122"/>
                <a:ea typeface="微软雅黑" panose="020B0503020204020204" pitchFamily="34" charset="-122"/>
              </a:rPr>
              <a:t>1. </a:t>
            </a:r>
            <a:r>
              <a:rPr lang="zh-CN" altLang="en-US" sz="2800" b="1" dirty="0">
                <a:solidFill>
                  <a:srgbClr val="C00000"/>
                </a:solidFill>
                <a:latin typeface="微软雅黑" panose="020B0503020204020204" pitchFamily="34" charset="-122"/>
                <a:ea typeface="微软雅黑" panose="020B0503020204020204" pitchFamily="34" charset="-122"/>
              </a:rPr>
              <a:t>深化考试内容改革</a:t>
            </a:r>
            <a:endParaRPr lang="zh-CN" altLang="en-US" sz="2800" b="1" dirty="0">
              <a:solidFill>
                <a:srgbClr val="C00000"/>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en-US" altLang="zh-CN" sz="2400" b="1" dirty="0">
                <a:solidFill>
                  <a:srgbClr val="034D41"/>
                </a:solidFill>
                <a:latin typeface="黑体" panose="02010609060101010101" pitchFamily="49" charset="-122"/>
                <a:ea typeface="黑体" panose="02010609060101010101" pitchFamily="49" charset="-122"/>
              </a:rPr>
              <a:t>2014</a:t>
            </a:r>
            <a:r>
              <a:rPr lang="zh-CN" altLang="en-US" sz="2400" b="1" dirty="0">
                <a:solidFill>
                  <a:srgbClr val="034D41"/>
                </a:solidFill>
                <a:latin typeface="黑体" panose="02010609060101010101" pitchFamily="49" charset="-122"/>
                <a:ea typeface="黑体" panose="02010609060101010101" pitchFamily="49" charset="-122"/>
              </a:rPr>
              <a:t>年</a:t>
            </a:r>
            <a:r>
              <a:rPr lang="en-US" altLang="zh-CN" sz="2400" b="1" dirty="0">
                <a:solidFill>
                  <a:srgbClr val="034D41"/>
                </a:solidFill>
                <a:latin typeface="黑体" panose="02010609060101010101" pitchFamily="49" charset="-122"/>
                <a:ea typeface="黑体" panose="02010609060101010101" pitchFamily="49" charset="-122"/>
              </a:rPr>
              <a:t>《</a:t>
            </a:r>
            <a:r>
              <a:rPr lang="zh-CN" altLang="en-US" sz="2400" b="1" dirty="0">
                <a:solidFill>
                  <a:srgbClr val="034D41"/>
                </a:solidFill>
                <a:latin typeface="黑体" panose="02010609060101010101" pitchFamily="49" charset="-122"/>
                <a:ea typeface="黑体" panose="02010609060101010101" pitchFamily="49" charset="-122"/>
              </a:rPr>
              <a:t>国务院关于深化考试招生制度改革的实施意见</a:t>
            </a:r>
            <a:r>
              <a:rPr lang="en-US" altLang="zh-CN" sz="2400" b="1" dirty="0">
                <a:solidFill>
                  <a:srgbClr val="034D41"/>
                </a:solidFill>
                <a:latin typeface="黑体" panose="02010609060101010101" pitchFamily="49" charset="-122"/>
                <a:ea typeface="黑体" panose="02010609060101010101" pitchFamily="49" charset="-122"/>
              </a:rPr>
              <a:t>》 </a:t>
            </a:r>
            <a:r>
              <a:rPr lang="zh-CN" altLang="en-US" sz="2400" b="1" dirty="0">
                <a:solidFill>
                  <a:srgbClr val="034D41"/>
                </a:solidFill>
                <a:latin typeface="黑体" panose="02010609060101010101" pitchFamily="49" charset="-122"/>
                <a:ea typeface="黑体" panose="02010609060101010101" pitchFamily="49" charset="-122"/>
              </a:rPr>
              <a:t>明确提出要“</a:t>
            </a:r>
            <a:r>
              <a:rPr lang="zh-CN" altLang="en-US" sz="2400" b="1" dirty="0">
                <a:solidFill>
                  <a:srgbClr val="C00000"/>
                </a:solidFill>
                <a:latin typeface="黑体" panose="02010609060101010101" pitchFamily="49" charset="-122"/>
                <a:ea typeface="黑体" panose="02010609060101010101" pitchFamily="49" charset="-122"/>
              </a:rPr>
              <a:t>深化高考考试内容改革</a:t>
            </a:r>
            <a:r>
              <a:rPr lang="zh-CN" altLang="en-US" sz="2400" b="1" dirty="0">
                <a:solidFill>
                  <a:srgbClr val="034D41"/>
                </a:solidFill>
                <a:latin typeface="黑体" panose="02010609060101010101" pitchFamily="49" charset="-122"/>
                <a:ea typeface="黑体" panose="02010609060101010101" pitchFamily="49" charset="-122"/>
              </a:rPr>
              <a:t>”。</a:t>
            </a:r>
            <a:r>
              <a:rPr lang="en-US" altLang="zh-CN" sz="2400" b="1" dirty="0">
                <a:solidFill>
                  <a:srgbClr val="034D41"/>
                </a:solidFill>
                <a:latin typeface="黑体" panose="02010609060101010101" pitchFamily="49" charset="-122"/>
                <a:ea typeface="黑体" panose="02010609060101010101" pitchFamily="49" charset="-122"/>
              </a:rPr>
              <a:t>2016</a:t>
            </a:r>
            <a:r>
              <a:rPr lang="zh-CN" altLang="en-US" sz="2400" b="1" dirty="0">
                <a:solidFill>
                  <a:srgbClr val="034D41"/>
                </a:solidFill>
                <a:latin typeface="黑体" panose="02010609060101010101" pitchFamily="49" charset="-122"/>
                <a:ea typeface="黑体" panose="02010609060101010101" pitchFamily="49" charset="-122"/>
              </a:rPr>
              <a:t>年教育部修订高考考试大纲，正式推出“</a:t>
            </a:r>
            <a:r>
              <a:rPr lang="zh-CN" altLang="en-US" sz="2400" b="1" dirty="0">
                <a:solidFill>
                  <a:srgbClr val="C00000"/>
                </a:solidFill>
                <a:latin typeface="微软雅黑" panose="020B0503020204020204" pitchFamily="34" charset="-122"/>
                <a:ea typeface="微软雅黑" panose="020B0503020204020204" pitchFamily="34" charset="-122"/>
              </a:rPr>
              <a:t>一核四层四翼</a:t>
            </a:r>
            <a:r>
              <a:rPr lang="zh-CN" altLang="en-US" sz="2400" b="1" dirty="0">
                <a:solidFill>
                  <a:srgbClr val="034D41"/>
                </a:solidFill>
                <a:latin typeface="黑体" panose="02010609060101010101" pitchFamily="49" charset="-122"/>
                <a:ea typeface="黑体" panose="02010609060101010101" pitchFamily="49" charset="-122"/>
              </a:rPr>
              <a:t>”高考评价体系。</a:t>
            </a:r>
            <a:endParaRPr lang="zh-CN" altLang="en-US" sz="2400" b="1" dirty="0">
              <a:solidFill>
                <a:srgbClr val="034D41"/>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solidFill>
                  <a:srgbClr val="034D41"/>
                </a:solidFill>
                <a:latin typeface="黑体" panose="02010609060101010101" pitchFamily="49" charset="-122"/>
                <a:ea typeface="黑体" panose="02010609060101010101" pitchFamily="49" charset="-122"/>
              </a:rPr>
              <a:t>高考命题要充分体现“</a:t>
            </a:r>
            <a:r>
              <a:rPr lang="zh-CN" altLang="en-US" sz="2400" b="1" dirty="0">
                <a:solidFill>
                  <a:srgbClr val="C00000"/>
                </a:solidFill>
                <a:latin typeface="微软雅黑" panose="020B0503020204020204" pitchFamily="34" charset="-122"/>
                <a:ea typeface="微软雅黑" panose="020B0503020204020204" pitchFamily="34" charset="-122"/>
              </a:rPr>
              <a:t>立德树人、服务选才、引导教学</a:t>
            </a:r>
            <a:r>
              <a:rPr lang="zh-CN" altLang="en-US" sz="2400" b="1" dirty="0">
                <a:solidFill>
                  <a:srgbClr val="034D41"/>
                </a:solidFill>
                <a:latin typeface="黑体" panose="02010609060101010101" pitchFamily="49" charset="-122"/>
                <a:ea typeface="黑体" panose="02010609060101010101" pitchFamily="49" charset="-122"/>
              </a:rPr>
              <a:t>”三位一体的核心目的；着力考查“</a:t>
            </a:r>
            <a:r>
              <a:rPr lang="zh-CN" altLang="en-US" sz="2400" b="1" dirty="0">
                <a:solidFill>
                  <a:srgbClr val="C00000"/>
                </a:solidFill>
                <a:latin typeface="微软雅黑" panose="020B0503020204020204" pitchFamily="34" charset="-122"/>
                <a:ea typeface="微软雅黑" panose="020B0503020204020204" pitchFamily="34" charset="-122"/>
              </a:rPr>
              <a:t>必备知识、关键能力、学科素养、核心价值</a:t>
            </a:r>
            <a:r>
              <a:rPr lang="zh-CN" altLang="en-US" sz="2400" b="1" dirty="0">
                <a:solidFill>
                  <a:srgbClr val="034D41"/>
                </a:solidFill>
                <a:latin typeface="黑体" panose="02010609060101010101" pitchFamily="49" charset="-122"/>
                <a:ea typeface="黑体" panose="02010609060101010101" pitchFamily="49" charset="-122"/>
              </a:rPr>
              <a:t>”四个层次的内容；全面落实“</a:t>
            </a:r>
            <a:r>
              <a:rPr lang="zh-CN" altLang="en-US" sz="2400" b="1" dirty="0">
                <a:solidFill>
                  <a:srgbClr val="C00000"/>
                </a:solidFill>
                <a:latin typeface="微软雅黑" panose="020B0503020204020204" pitchFamily="34" charset="-122"/>
                <a:ea typeface="微软雅黑" panose="020B0503020204020204" pitchFamily="34" charset="-122"/>
              </a:rPr>
              <a:t>基础性、综合性、应用性、创新性</a:t>
            </a:r>
            <a:r>
              <a:rPr lang="zh-CN" altLang="en-US" sz="2400" b="1" dirty="0">
                <a:solidFill>
                  <a:srgbClr val="034D41"/>
                </a:solidFill>
                <a:latin typeface="黑体" panose="02010609060101010101" pitchFamily="49" charset="-122"/>
                <a:ea typeface="黑体" panose="02010609060101010101" pitchFamily="49" charset="-122"/>
              </a:rPr>
              <a:t>”四个方面的考查要求。</a:t>
            </a:r>
            <a:endParaRPr lang="zh-CN" altLang="en-US" sz="2400" b="1" dirty="0">
              <a:solidFill>
                <a:srgbClr val="034D41"/>
              </a:solidFill>
              <a:latin typeface="黑体" panose="02010609060101010101" pitchFamily="49" charset="-122"/>
              <a:ea typeface="黑体" panose="02010609060101010101" pitchFamily="49" charset="-122"/>
            </a:endParaRPr>
          </a:p>
        </p:txBody>
      </p:sp>
      <p:sp>
        <p:nvSpPr>
          <p:cNvPr id="2765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矩形 3"/>
          <p:cNvSpPr/>
          <p:nvPr/>
        </p:nvSpPr>
        <p:spPr>
          <a:xfrm>
            <a:off x="395288" y="765175"/>
            <a:ext cx="8353425" cy="5638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en-US" altLang="zh-CN" sz="2800" b="1" dirty="0">
                <a:solidFill>
                  <a:srgbClr val="C00000"/>
                </a:solidFill>
                <a:latin typeface="微软雅黑" panose="020B0503020204020204" pitchFamily="34" charset="-122"/>
                <a:ea typeface="微软雅黑" panose="020B0503020204020204" pitchFamily="34" charset="-122"/>
              </a:rPr>
              <a:t>2. </a:t>
            </a:r>
            <a:r>
              <a:rPr lang="zh-CN" altLang="en-US" sz="2800" b="1" dirty="0">
                <a:solidFill>
                  <a:srgbClr val="C00000"/>
                </a:solidFill>
                <a:latin typeface="微软雅黑" panose="020B0503020204020204" pitchFamily="34" charset="-122"/>
                <a:ea typeface="微软雅黑" panose="020B0503020204020204" pitchFamily="34" charset="-122"/>
              </a:rPr>
              <a:t>引领素质教育</a:t>
            </a:r>
            <a:endParaRPr lang="en-US" altLang="zh-CN" sz="2800" b="1" dirty="0">
              <a:solidFill>
                <a:srgbClr val="C00000"/>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rPr>
              <a:t>2019</a:t>
            </a:r>
            <a:r>
              <a:rPr lang="zh-CN" altLang="en-US" sz="2400" b="1" dirty="0">
                <a:latin typeface="黑体" panose="02010609060101010101" pitchFamily="49" charset="-122"/>
                <a:ea typeface="黑体" panose="02010609060101010101" pitchFamily="49" charset="-122"/>
              </a:rPr>
              <a:t>年高考大纲强调：“高考考试内容改革全面贯彻党的教育方针，落实构建</a:t>
            </a:r>
            <a:r>
              <a:rPr lang="zh-CN" altLang="en-US" sz="2400" b="1" dirty="0">
                <a:solidFill>
                  <a:srgbClr val="C00000"/>
                </a:solidFill>
                <a:latin typeface="黑体" panose="02010609060101010101" pitchFamily="49" charset="-122"/>
                <a:ea typeface="黑体" panose="02010609060101010101" pitchFamily="49" charset="-122"/>
              </a:rPr>
              <a:t>德智体美劳</a:t>
            </a:r>
            <a:r>
              <a:rPr lang="zh-CN" altLang="en-US" sz="2400" b="1" dirty="0">
                <a:latin typeface="黑体" panose="02010609060101010101" pitchFamily="49" charset="-122"/>
                <a:ea typeface="黑体" panose="02010609060101010101" pitchFamily="49" charset="-122"/>
              </a:rPr>
              <a:t>全面培养教育体系的要求，以立德树人为鲜明导向，以促进</a:t>
            </a:r>
            <a:r>
              <a:rPr lang="zh-CN" altLang="en-US" sz="2400" b="1" dirty="0">
                <a:solidFill>
                  <a:srgbClr val="C00000"/>
                </a:solidFill>
                <a:latin typeface="黑体" panose="02010609060101010101" pitchFamily="49" charset="-122"/>
                <a:ea typeface="黑体" panose="02010609060101010101" pitchFamily="49" charset="-122"/>
              </a:rPr>
              <a:t>素质教育</a:t>
            </a:r>
            <a:r>
              <a:rPr lang="zh-CN" altLang="en-US" sz="2400" b="1" dirty="0">
                <a:latin typeface="黑体" panose="02010609060101010101" pitchFamily="49" charset="-122"/>
                <a:ea typeface="黑体" panose="02010609060101010101" pitchFamily="49" charset="-122"/>
              </a:rPr>
              <a:t>发展为基本遵循，科学构建基于</a:t>
            </a:r>
            <a:r>
              <a:rPr lang="zh-CN" altLang="en-US" sz="2400" b="1" dirty="0">
                <a:solidFill>
                  <a:srgbClr val="C00000"/>
                </a:solidFill>
                <a:latin typeface="黑体" panose="02010609060101010101" pitchFamily="49" charset="-122"/>
                <a:ea typeface="黑体" panose="02010609060101010101" pitchFamily="49" charset="-122"/>
              </a:rPr>
              <a:t>德智体美劳</a:t>
            </a:r>
            <a:r>
              <a:rPr lang="zh-CN" altLang="en-US" sz="2400" b="1" dirty="0">
                <a:latin typeface="黑体" panose="02010609060101010101" pitchFamily="49" charset="-122"/>
                <a:ea typeface="黑体" panose="02010609060101010101" pitchFamily="49" charset="-122"/>
              </a:rPr>
              <a:t>全面发展要求的高考评价体系。”</a:t>
            </a:r>
            <a:endParaRPr lang="en-US" altLang="zh-CN"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“一核”为考查目的，是对</a:t>
            </a:r>
            <a:r>
              <a:rPr lang="zh-CN" altLang="en-US" sz="2400" b="1" dirty="0">
                <a:solidFill>
                  <a:srgbClr val="C00000"/>
                </a:solidFill>
                <a:latin typeface="黑体" panose="02010609060101010101" pitchFamily="49" charset="-122"/>
                <a:ea typeface="黑体" panose="02010609060101010101" pitchFamily="49" charset="-122"/>
              </a:rPr>
              <a:t>素质教育</a:t>
            </a:r>
            <a:r>
              <a:rPr lang="zh-CN" altLang="en-US" sz="2400" b="1" dirty="0">
                <a:latin typeface="黑体" panose="02010609060101010101" pitchFamily="49" charset="-122"/>
                <a:ea typeface="黑体" panose="02010609060101010101" pitchFamily="49" charset="-122"/>
              </a:rPr>
              <a:t>中高考核心功能的概括，回答“为什么考”的问题；“四层”为考查内容 ，是</a:t>
            </a:r>
            <a:r>
              <a:rPr lang="zh-CN" altLang="en-US" sz="2400" b="1" dirty="0">
                <a:solidFill>
                  <a:srgbClr val="C00000"/>
                </a:solidFill>
                <a:latin typeface="黑体" panose="02010609060101010101" pitchFamily="49" charset="-122"/>
                <a:ea typeface="黑体" panose="02010609060101010101" pitchFamily="49" charset="-122"/>
              </a:rPr>
              <a:t>素质教育</a:t>
            </a:r>
            <a:r>
              <a:rPr lang="zh-CN" altLang="en-US" sz="2400" b="1" dirty="0">
                <a:latin typeface="黑体" panose="02010609060101010101" pitchFamily="49" charset="-122"/>
                <a:ea typeface="黑体" panose="02010609060101010101" pitchFamily="49" charset="-122"/>
              </a:rPr>
              <a:t>目标在高考中的提炼，回答高考“考什么”的问题；“四翼”为考查要求，是</a:t>
            </a:r>
            <a:r>
              <a:rPr lang="zh-CN" altLang="en-US" sz="2400" b="1" dirty="0">
                <a:solidFill>
                  <a:srgbClr val="C00000"/>
                </a:solidFill>
                <a:latin typeface="黑体" panose="02010609060101010101" pitchFamily="49" charset="-122"/>
                <a:ea typeface="黑体" panose="02010609060101010101" pitchFamily="49" charset="-122"/>
              </a:rPr>
              <a:t>素质教育</a:t>
            </a:r>
            <a:r>
              <a:rPr lang="zh-CN" altLang="en-US" sz="2400" b="1" dirty="0">
                <a:latin typeface="黑体" panose="02010609060101010101" pitchFamily="49" charset="-122"/>
                <a:ea typeface="黑体" panose="02010609060101010101" pitchFamily="49" charset="-122"/>
              </a:rPr>
              <a:t>评价维度在高考中的体现，回答高考“怎么考”的问题。</a:t>
            </a:r>
            <a:endParaRPr lang="en-US" altLang="zh-CN" sz="2400" b="1" dirty="0">
              <a:latin typeface="黑体" panose="02010609060101010101" pitchFamily="49" charset="-122"/>
              <a:ea typeface="黑体" panose="02010609060101010101" pitchFamily="49" charset="-122"/>
            </a:endParaRPr>
          </a:p>
        </p:txBody>
      </p:sp>
      <p:sp>
        <p:nvSpPr>
          <p:cNvPr id="2867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矩形 1"/>
          <p:cNvSpPr/>
          <p:nvPr/>
        </p:nvSpPr>
        <p:spPr>
          <a:xfrm>
            <a:off x="323850" y="765175"/>
            <a:ext cx="8496300" cy="572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en-US" altLang="zh-CN" sz="2800" b="1" dirty="0">
                <a:solidFill>
                  <a:srgbClr val="C00000"/>
                </a:solidFill>
                <a:latin typeface="微软雅黑" panose="020B0503020204020204" pitchFamily="34" charset="-122"/>
                <a:ea typeface="微软雅黑" panose="020B0503020204020204" pitchFamily="34" charset="-122"/>
              </a:rPr>
              <a:t>3. 2019</a:t>
            </a:r>
            <a:r>
              <a:rPr lang="zh-CN" altLang="en-US" sz="2800" b="1" dirty="0">
                <a:solidFill>
                  <a:srgbClr val="C00000"/>
                </a:solidFill>
                <a:latin typeface="微软雅黑" panose="020B0503020204020204" pitchFamily="34" charset="-122"/>
                <a:ea typeface="微软雅黑" panose="020B0503020204020204" pitchFamily="34" charset="-122"/>
              </a:rPr>
              <a:t>年高考试题特点</a:t>
            </a:r>
            <a:endParaRPr lang="en-US" altLang="zh-CN" sz="2800" b="1" dirty="0">
              <a:solidFill>
                <a:srgbClr val="C00000"/>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None/>
            </a:pPr>
            <a:r>
              <a:rPr lang="en-US" altLang="zh-CN" sz="2400" b="1" dirty="0">
                <a:solidFill>
                  <a:srgbClr val="870000"/>
                </a:solidFill>
                <a:latin typeface="微软雅黑" panose="020B0503020204020204" pitchFamily="34" charset="-122"/>
                <a:ea typeface="微软雅黑" panose="020B0503020204020204" pitchFamily="34" charset="-122"/>
              </a:rPr>
              <a:t>6</a:t>
            </a:r>
            <a:r>
              <a:rPr lang="zh-CN" altLang="en-US" sz="2400" b="1" dirty="0">
                <a:solidFill>
                  <a:srgbClr val="870000"/>
                </a:solidFill>
                <a:latin typeface="微软雅黑" panose="020B0503020204020204" pitchFamily="34" charset="-122"/>
                <a:ea typeface="微软雅黑" panose="020B0503020204020204" pitchFamily="34" charset="-122"/>
              </a:rPr>
              <a:t>月</a:t>
            </a:r>
            <a:r>
              <a:rPr lang="en-US" altLang="zh-CN" sz="2400" b="1" dirty="0">
                <a:solidFill>
                  <a:srgbClr val="870000"/>
                </a:solidFill>
                <a:latin typeface="微软雅黑" panose="020B0503020204020204" pitchFamily="34" charset="-122"/>
                <a:ea typeface="微软雅黑" panose="020B0503020204020204" pitchFamily="34" charset="-122"/>
              </a:rPr>
              <a:t>7-8</a:t>
            </a:r>
            <a:r>
              <a:rPr lang="zh-CN" altLang="en-US" sz="2400" b="1" dirty="0">
                <a:solidFill>
                  <a:srgbClr val="870000"/>
                </a:solidFill>
                <a:latin typeface="微软雅黑" panose="020B0503020204020204" pitchFamily="34" charset="-122"/>
                <a:ea typeface="微软雅黑" panose="020B0503020204020204" pitchFamily="34" charset="-122"/>
              </a:rPr>
              <a:t>日</a:t>
            </a:r>
            <a:r>
              <a:rPr lang="zh-CN" altLang="en-US" sz="2400" b="1" dirty="0">
                <a:latin typeface="黑体" panose="02010609060101010101" pitchFamily="49" charset="-122"/>
                <a:ea typeface="黑体" panose="02010609060101010101" pitchFamily="49" charset="-122"/>
              </a:rPr>
              <a:t>高考结束的当天，教育部考试中心陆续推出了</a:t>
            </a:r>
            <a:r>
              <a:rPr lang="en-US" altLang="zh-CN" sz="2400" b="1" dirty="0">
                <a:solidFill>
                  <a:srgbClr val="C00000"/>
                </a:solidFill>
                <a:latin typeface="微软雅黑" panose="020B0503020204020204" pitchFamily="34" charset="-122"/>
                <a:ea typeface="微软雅黑" panose="020B0503020204020204" pitchFamily="34" charset="-122"/>
              </a:rPr>
              <a:t>2019</a:t>
            </a:r>
            <a:r>
              <a:rPr lang="zh-CN" altLang="en-US" sz="2400" b="1" dirty="0">
                <a:solidFill>
                  <a:srgbClr val="C00000"/>
                </a:solidFill>
                <a:latin typeface="微软雅黑" panose="020B0503020204020204" pitchFamily="34" charset="-122"/>
                <a:ea typeface="微软雅黑" panose="020B0503020204020204" pitchFamily="34" charset="-122"/>
              </a:rPr>
              <a:t>年高考各科试题评析</a:t>
            </a:r>
            <a:r>
              <a:rPr lang="zh-CN" altLang="en-US" sz="2400" b="1" dirty="0">
                <a:latin typeface="黑体" panose="02010609060101010101" pitchFamily="49" charset="-122"/>
                <a:ea typeface="黑体" panose="02010609060101010101" pitchFamily="49" charset="-122"/>
              </a:rPr>
              <a:t>。文章强调：</a:t>
            </a:r>
            <a:r>
              <a:rPr lang="en-US" altLang="zh-CN" sz="2400" b="1" dirty="0">
                <a:latin typeface="黑体" panose="02010609060101010101" pitchFamily="49" charset="-122"/>
                <a:ea typeface="黑体" panose="02010609060101010101" pitchFamily="49" charset="-122"/>
              </a:rPr>
              <a:t>2019</a:t>
            </a:r>
            <a:r>
              <a:rPr lang="zh-CN" altLang="en-US" sz="2400" b="1" dirty="0">
                <a:latin typeface="黑体" panose="02010609060101010101" pitchFamily="49" charset="-122"/>
                <a:ea typeface="黑体" panose="02010609060101010101" pitchFamily="49" charset="-122"/>
              </a:rPr>
              <a:t>年高考各科试题坚持一核四层四翼评价体系，突出政治性，强化高考命题引领</a:t>
            </a:r>
            <a:r>
              <a:rPr lang="zh-CN" altLang="en-US" sz="2400" b="1" dirty="0">
                <a:solidFill>
                  <a:srgbClr val="C00000"/>
                </a:solidFill>
                <a:latin typeface="黑体" panose="02010609060101010101" pitchFamily="49" charset="-122"/>
                <a:ea typeface="黑体" panose="02010609060101010101" pitchFamily="49" charset="-122"/>
              </a:rPr>
              <a:t>素质教育的</a:t>
            </a:r>
            <a:r>
              <a:rPr lang="zh-CN" altLang="en-US" sz="2400" b="1" dirty="0">
                <a:latin typeface="黑体" panose="02010609060101010101" pitchFamily="49" charset="-122"/>
                <a:ea typeface="黑体" panose="02010609060101010101" pitchFamily="49" charset="-122"/>
              </a:rPr>
              <a:t>功能。</a:t>
            </a:r>
            <a:endParaRPr lang="en-US" altLang="zh-CN"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黑体" panose="02010609060101010101" pitchFamily="49" charset="-122"/>
              </a:rPr>
              <a:t>全文共有</a:t>
            </a:r>
            <a:r>
              <a:rPr lang="en-US" altLang="zh-CN" sz="2400" b="1" dirty="0">
                <a:latin typeface="黑体" panose="02010609060101010101" pitchFamily="49" charset="-122"/>
                <a:ea typeface="黑体" panose="02010609060101010101" pitchFamily="49" charset="-122"/>
                <a:sym typeface="黑体" panose="02010609060101010101" pitchFamily="49" charset="-122"/>
              </a:rPr>
              <a:t>23000</a:t>
            </a:r>
            <a:r>
              <a:rPr lang="zh-CN" altLang="en-US" sz="2400" b="1" dirty="0">
                <a:latin typeface="黑体" panose="02010609060101010101" pitchFamily="49" charset="-122"/>
                <a:ea typeface="黑体" panose="02010609060101010101" pitchFamily="49" charset="-122"/>
                <a:sym typeface="黑体" panose="02010609060101010101" pitchFamily="49" charset="-122"/>
              </a:rPr>
              <a:t>余字，其中使用较频繁的词汇有：</a:t>
            </a:r>
            <a:endParaRPr lang="en-US" altLang="zh-CN" sz="2400" b="1" dirty="0">
              <a:latin typeface="黑体" panose="02010609060101010101" pitchFamily="49" charset="-122"/>
              <a:ea typeface="黑体" panose="02010609060101010101" pitchFamily="49" charset="-122"/>
              <a:sym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引导考生</a:t>
            </a:r>
            <a:r>
              <a:rPr lang="en-US" altLang="zh-CN" sz="2400" b="1" dirty="0">
                <a:latin typeface="黑体" panose="02010609060101010101" pitchFamily="49" charset="-122"/>
                <a:ea typeface="黑体" panose="02010609060101010101" pitchFamily="49" charset="-122"/>
                <a:sym typeface="黑体" panose="02010609060101010101" pitchFamily="49" charset="-122"/>
              </a:rPr>
              <a:t>(98)</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学科素养</a:t>
            </a:r>
            <a:r>
              <a:rPr lang="en-US" altLang="zh-CN" sz="2400" b="1" dirty="0">
                <a:latin typeface="黑体" panose="02010609060101010101" pitchFamily="49" charset="-122"/>
                <a:ea typeface="黑体" panose="02010609060101010101" pitchFamily="49" charset="-122"/>
                <a:sym typeface="黑体" panose="02010609060101010101" pitchFamily="49" charset="-122"/>
              </a:rPr>
              <a:t>(33)</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关键能力</a:t>
            </a:r>
            <a:r>
              <a:rPr lang="en-US" altLang="zh-CN" sz="2400" b="1" dirty="0">
                <a:latin typeface="黑体" panose="02010609060101010101" pitchFamily="49" charset="-122"/>
                <a:ea typeface="黑体" panose="02010609060101010101" pitchFamily="49" charset="-122"/>
                <a:sym typeface="黑体" panose="02010609060101010101" pitchFamily="49" charset="-122"/>
              </a:rPr>
              <a:t>(19)</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德智体美劳</a:t>
            </a:r>
            <a:r>
              <a:rPr lang="en-US" altLang="zh-CN" sz="2400" b="1" dirty="0">
                <a:latin typeface="黑体" panose="02010609060101010101" pitchFamily="49" charset="-122"/>
                <a:ea typeface="黑体" panose="02010609060101010101" pitchFamily="49" charset="-122"/>
                <a:sym typeface="黑体" panose="02010609060101010101" pitchFamily="49" charset="-122"/>
              </a:rPr>
              <a:t>(17)</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立德树人</a:t>
            </a:r>
            <a:r>
              <a:rPr lang="en-US" altLang="zh-CN" sz="2400" b="1" dirty="0">
                <a:latin typeface="黑体" panose="02010609060101010101" pitchFamily="49" charset="-122"/>
                <a:ea typeface="黑体" panose="02010609060101010101" pitchFamily="49" charset="-122"/>
                <a:sym typeface="黑体" panose="02010609060101010101" pitchFamily="49" charset="-122"/>
              </a:rPr>
              <a:t>(13)</a:t>
            </a:r>
            <a:r>
              <a:rPr lang="zh-CN" altLang="en-US" sz="2400" b="1" dirty="0">
                <a:latin typeface="黑体" panose="02010609060101010101" pitchFamily="49" charset="-122"/>
                <a:ea typeface="黑体" panose="02010609060101010101" pitchFamily="49" charset="-122"/>
                <a:sym typeface="黑体" panose="02010609060101010101" pitchFamily="49" charset="-122"/>
              </a:rPr>
              <a:t>， </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综合性</a:t>
            </a:r>
            <a:r>
              <a:rPr lang="en-US" altLang="zh-CN" sz="2400" b="1" dirty="0">
                <a:latin typeface="黑体" panose="02010609060101010101" pitchFamily="49" charset="-122"/>
                <a:ea typeface="黑体" panose="02010609060101010101" pitchFamily="49" charset="-122"/>
                <a:sym typeface="黑体" panose="02010609060101010101" pitchFamily="49" charset="-122"/>
              </a:rPr>
              <a:t>(12)</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应用性</a:t>
            </a:r>
            <a:r>
              <a:rPr lang="en-US" altLang="zh-CN" sz="2400" b="1" dirty="0">
                <a:latin typeface="黑体" panose="02010609060101010101" pitchFamily="49" charset="-122"/>
                <a:ea typeface="黑体" panose="02010609060101010101" pitchFamily="49" charset="-122"/>
                <a:sym typeface="黑体" panose="02010609060101010101" pitchFamily="49" charset="-122"/>
              </a:rPr>
              <a:t>(12)</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选拔功能</a:t>
            </a:r>
            <a:r>
              <a:rPr lang="en-US" altLang="zh-CN" sz="2400" b="1" dirty="0">
                <a:latin typeface="黑体" panose="02010609060101010101" pitchFamily="49" charset="-122"/>
                <a:ea typeface="黑体" panose="02010609060101010101" pitchFamily="49" charset="-122"/>
                <a:sym typeface="黑体" panose="02010609060101010101" pitchFamily="49" charset="-122"/>
              </a:rPr>
              <a:t>(10)</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必备知识</a:t>
            </a:r>
            <a:r>
              <a:rPr lang="en-US" altLang="zh-CN" sz="2400" b="1" dirty="0">
                <a:latin typeface="黑体" panose="02010609060101010101" pitchFamily="49" charset="-122"/>
                <a:ea typeface="黑体" panose="02010609060101010101" pitchFamily="49" charset="-122"/>
                <a:sym typeface="黑体" panose="02010609060101010101" pitchFamily="49" charset="-122"/>
              </a:rPr>
              <a:t>(10)</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基础性</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en-US" altLang="zh-CN" sz="2400" b="1" dirty="0">
                <a:latin typeface="黑体" panose="02010609060101010101" pitchFamily="49" charset="-122"/>
                <a:ea typeface="黑体" panose="02010609060101010101" pitchFamily="49" charset="-122"/>
                <a:sym typeface="黑体" panose="02010609060101010101" pitchFamily="49" charset="-122"/>
              </a:rPr>
              <a:t>10</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创新性</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en-US" altLang="zh-CN" sz="2400" b="1" dirty="0">
                <a:latin typeface="黑体" panose="02010609060101010101" pitchFamily="49" charset="-122"/>
                <a:ea typeface="黑体" panose="02010609060101010101" pitchFamily="49" charset="-122"/>
                <a:sym typeface="黑体" panose="02010609060101010101" pitchFamily="49" charset="-122"/>
              </a:rPr>
              <a:t>10</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r>
              <a:rPr lang="en-US" altLang="zh-CN" sz="2400" b="1" dirty="0">
                <a:latin typeface="黑体" panose="02010609060101010101" pitchFamily="49" charset="-122"/>
                <a:ea typeface="黑体" panose="02010609060101010101" pitchFamily="49" charset="-122"/>
                <a:sym typeface="黑体" panose="02010609060101010101" pitchFamily="49" charset="-122"/>
              </a:rPr>
              <a:t>……</a:t>
            </a:r>
            <a:endParaRPr lang="en-US" altLang="zh-CN" sz="2400" b="1" dirty="0">
              <a:latin typeface="黑体" panose="02010609060101010101" pitchFamily="49" charset="-122"/>
              <a:ea typeface="黑体" panose="02010609060101010101" pitchFamily="49" charset="-122"/>
              <a:sym typeface="黑体" panose="02010609060101010101" pitchFamily="49" charset="-122"/>
            </a:endParaRPr>
          </a:p>
          <a:p>
            <a:pPr marL="0" lvl="0" indent="611505" eaLnBrk="1" hangingPunct="1">
              <a:lnSpc>
                <a:spcPct val="150000"/>
              </a:lnSpc>
              <a:spcBef>
                <a:spcPct val="0"/>
              </a:spcBef>
              <a:buNone/>
            </a:pPr>
            <a:r>
              <a:rPr lang="en-US" altLang="zh-CN" sz="2400" b="1" dirty="0">
                <a:latin typeface="黑体" panose="02010609060101010101" pitchFamily="49" charset="-122"/>
                <a:ea typeface="黑体" panose="02010609060101010101" pitchFamily="49" charset="-122"/>
                <a:sym typeface="黑体" panose="02010609060101010101" pitchFamily="49" charset="-122"/>
              </a:rPr>
              <a:t>2020</a:t>
            </a:r>
            <a:r>
              <a:rPr lang="zh-CN" altLang="en-US" sz="2400" b="1" dirty="0">
                <a:latin typeface="黑体" panose="02010609060101010101" pitchFamily="49" charset="-122"/>
                <a:ea typeface="黑体" panose="02010609060101010101" pitchFamily="49" charset="-122"/>
                <a:sym typeface="黑体" panose="02010609060101010101" pitchFamily="49" charset="-122"/>
              </a:rPr>
              <a:t>年高考命题将延续</a:t>
            </a:r>
            <a:r>
              <a:rPr lang="en-US" altLang="zh-CN" sz="2400" b="1" dirty="0">
                <a:latin typeface="黑体" panose="02010609060101010101" pitchFamily="49" charset="-122"/>
                <a:ea typeface="黑体" panose="02010609060101010101" pitchFamily="49" charset="-122"/>
                <a:sym typeface="黑体" panose="02010609060101010101" pitchFamily="49" charset="-122"/>
              </a:rPr>
              <a:t>2019</a:t>
            </a:r>
            <a:r>
              <a:rPr lang="zh-CN" altLang="en-US" sz="2400" b="1" dirty="0">
                <a:latin typeface="黑体" panose="02010609060101010101" pitchFamily="49" charset="-122"/>
                <a:ea typeface="黑体" panose="02010609060101010101" pitchFamily="49" charset="-122"/>
                <a:sym typeface="黑体" panose="02010609060101010101" pitchFamily="49" charset="-122"/>
              </a:rPr>
              <a:t>年的思路和特点。</a:t>
            </a:r>
            <a:endParaRPr lang="en-US" altLang="zh-CN" sz="2400" b="1" dirty="0">
              <a:latin typeface="黑体" panose="02010609060101010101" pitchFamily="49" charset="-122"/>
              <a:ea typeface="黑体" panose="02010609060101010101" pitchFamily="49" charset="-122"/>
              <a:sym typeface="黑体" panose="02010609060101010101" pitchFamily="49" charset="-122"/>
            </a:endParaRPr>
          </a:p>
        </p:txBody>
      </p:sp>
      <p:sp>
        <p:nvSpPr>
          <p:cNvPr id="2969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107950" y="1341438"/>
          <a:ext cx="8785225" cy="5083180"/>
        </p:xfrm>
        <a:graphic>
          <a:graphicData uri="http://schemas.openxmlformats.org/drawingml/2006/table">
            <a:tbl>
              <a:tblPr/>
              <a:tblGrid>
                <a:gridCol w="1871663"/>
                <a:gridCol w="863600"/>
                <a:gridCol w="863600"/>
                <a:gridCol w="793750"/>
                <a:gridCol w="1655762"/>
                <a:gridCol w="935038"/>
                <a:gridCol w="936625"/>
                <a:gridCol w="865187"/>
              </a:tblGrid>
              <a:tr h="431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20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关键词</a:t>
                      </a:r>
                      <a:endParaRPr kumimoji="0" lang="zh-CN" altLang="zh-CN" sz="20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2018</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2019</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增减</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关键词</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2018</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2019</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20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增减</a:t>
                      </a:r>
                      <a:endParaRPr kumimoji="0" lang="zh-CN" altLang="zh-CN"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一核四层四翼</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6</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5</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主干内容</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知识</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37</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9</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-28</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考试内容改革</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15</a:t>
                      </a:r>
                      <a:r>
                        <a:rPr kumimoji="0" lang="zh-CN" altLang="zh-CN" sz="18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9</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-6</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必备知识</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11</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10</a:t>
                      </a:r>
                      <a:r>
                        <a:rPr kumimoji="0" lang="zh-CN" altLang="zh-CN" sz="18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立德树人</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20</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13</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-7</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关键能力</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34</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19</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-15</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素质教育</a:t>
                      </a:r>
                      <a:endParaRPr kumimoji="0" lang="zh-CN"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34</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8</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-26</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学科素养</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15</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33</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18</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德智体美劳</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五育</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0</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17</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17</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核心价值</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观</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19</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8</a:t>
                      </a:r>
                      <a:r>
                        <a:rPr kumimoji="0" lang="zh-CN" altLang="zh-CN" sz="18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-11</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选拔</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选才功能</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9</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10</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基础性</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10</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引导教学</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8</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3</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-5</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综合性</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13</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引导考生</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学习</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62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72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rgbClr val="C00000"/>
                          </a:solidFill>
                          <a:effectLst/>
                          <a:latin typeface="黑体" panose="02010609060101010101" pitchFamily="49" charset="-122"/>
                          <a:ea typeface="宋体" panose="02010600030101010101" pitchFamily="2" charset="-122"/>
                          <a:cs typeface="Times New Roman" panose="02020603050405020304" pitchFamily="18" charset="0"/>
                        </a:rPr>
                        <a:t>10</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应用性</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学科核心素养</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创新性</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14</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10</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基础知识</a:t>
                      </a:r>
                      <a:r>
                        <a:rPr kumimoji="0" lang="en-US"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概念</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17</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5</a:t>
                      </a:r>
                      <a:r>
                        <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次</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25000"/>
                        </a:lnSpc>
                        <a:spcBef>
                          <a:spcPts val="300"/>
                        </a:spcBef>
                        <a:spcAft>
                          <a:spcPct val="0"/>
                        </a:spcAft>
                        <a:buClrTx/>
                        <a:buSzTx/>
                        <a:buFontTx/>
                        <a:buNone/>
                      </a:pPr>
                      <a:r>
                        <a:rPr kumimoji="0" lang="en-US" altLang="zh-CN" sz="20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-12</a:t>
                      </a:r>
                      <a:endParaRPr kumimoji="0" lang="zh-CN" altLang="zh-CN" sz="2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zh-CN" altLang="zh-CN" sz="1800" b="1"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文章总字数</a:t>
                      </a:r>
                      <a:endParaRPr kumimoji="0" lang="zh-CN"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25179</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23397</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30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-1782</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矩形 3"/>
          <p:cNvSpPr/>
          <p:nvPr/>
        </p:nvSpPr>
        <p:spPr>
          <a:xfrm>
            <a:off x="1331913" y="762000"/>
            <a:ext cx="6192838" cy="554038"/>
          </a:xfrm>
          <a:prstGeom prst="rect">
            <a:avLst/>
          </a:prstGeom>
        </p:spPr>
        <p:txBody>
          <a:bodyPr>
            <a:spAutoFit/>
          </a:bodyPr>
          <a:lstStyle/>
          <a:p>
            <a:pPr marL="0" marR="0" lvl="0" indent="0" algn="ctr"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2019</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与</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2018</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年高考试题评析关键词</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对比</a:t>
            </a:r>
            <a:endParaRPr kumimoji="0" lang="zh-CN" altLang="zh-CN" sz="1800" b="0"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83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68313" y="908050"/>
            <a:ext cx="8351838" cy="5586413"/>
          </a:xfrm>
          <a:prstGeom prst="rect">
            <a:avLst/>
          </a:prstGeom>
        </p:spPr>
        <p:txBody>
          <a:bodyPr>
            <a:spAutoFit/>
          </a:bodyPr>
          <a:lstStyle/>
          <a:p>
            <a:pPr marL="0" marR="0" lvl="0" indent="0" algn="ctr" defTabSz="914400" rtl="0" eaLnBrk="1" fontAlgn="base" latinLnBrk="0" hangingPunct="1">
              <a:lnSpc>
                <a:spcPct val="100000"/>
              </a:lnSpc>
              <a:spcBef>
                <a:spcPts val="1800"/>
              </a:spcBef>
              <a:spcAft>
                <a:spcPts val="60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2019</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年高考各科试题评析</a:t>
            </a:r>
            <a:endPar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语文</a:t>
            </a:r>
            <a:endParaRPr kumimoji="0" lang="zh-CN" altLang="zh-CN" sz="1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一、坚持立德树人导向</a:t>
            </a:r>
            <a:endParaRPr kumimoji="0" lang="zh-CN" altLang="zh-CN" sz="18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1.</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厚植家国情怀</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2.</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加强品德修养</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3.</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激励接棒青年</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二、持续深化高考语文考试内容改革</a:t>
            </a:r>
            <a:endParaRPr kumimoji="0" lang="zh-CN" altLang="zh-CN" sz="18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1.</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重视基础</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2.</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凸显应用</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3.</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聚焦学科素养</a:t>
            </a:r>
            <a:endParaRPr kumimoji="0" lang="zh-CN" altLang="zh-CN" sz="18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3174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2"/>
          <p:cNvSpPr/>
          <p:nvPr/>
        </p:nvSpPr>
        <p:spPr>
          <a:xfrm>
            <a:off x="395288" y="836613"/>
            <a:ext cx="8353425" cy="563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algn="just" eaLnBrk="1" hangingPunct="1">
              <a:lnSpc>
                <a:spcPct val="150000"/>
              </a:lnSpc>
              <a:spcBef>
                <a:spcPct val="0"/>
              </a:spcBef>
              <a:buFontTx/>
              <a:buNone/>
            </a:pPr>
            <a:r>
              <a:rPr lang="zh-CN" altLang="zh-CN" sz="2400" b="1" dirty="0">
                <a:solidFill>
                  <a:srgbClr val="C00000"/>
                </a:solidFill>
                <a:latin typeface="黑体" panose="02010609060101010101" pitchFamily="49" charset="-122"/>
                <a:ea typeface="黑体" panose="02010609060101010101" pitchFamily="49" charset="-122"/>
              </a:rPr>
              <a:t>三、强化体美劳教育引导，贯彻全面发展理念</a:t>
            </a:r>
            <a:endParaRPr lang="zh-CN"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rPr>
              <a:t>1.</a:t>
            </a:r>
            <a:r>
              <a:rPr lang="zh-CN" altLang="zh-CN" sz="2400" b="1" dirty="0">
                <a:latin typeface="黑体" panose="02010609060101010101" pitchFamily="49" charset="-122"/>
                <a:ea typeface="黑体" panose="02010609060101010101" pitchFamily="49" charset="-122"/>
              </a:rPr>
              <a:t>彰显美育化人功能</a:t>
            </a:r>
            <a:endParaRPr lang="zh-CN" altLang="zh-CN"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rPr>
              <a:t>2.</a:t>
            </a:r>
            <a:r>
              <a:rPr lang="zh-CN" altLang="zh-CN" sz="2400" b="1" dirty="0">
                <a:latin typeface="黑体" panose="02010609060101010101" pitchFamily="49" charset="-122"/>
                <a:ea typeface="黑体" panose="02010609060101010101" pitchFamily="49" charset="-122"/>
              </a:rPr>
              <a:t>落实劳动育人理念</a:t>
            </a:r>
            <a:endParaRPr lang="zh-CN" altLang="zh-CN"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rPr>
              <a:t>3.</a:t>
            </a:r>
            <a:r>
              <a:rPr lang="zh-CN" altLang="zh-CN" sz="2400" b="1" dirty="0">
                <a:latin typeface="黑体" panose="02010609060101010101" pitchFamily="49" charset="-122"/>
                <a:ea typeface="黑体" panose="02010609060101010101" pitchFamily="49" charset="-122"/>
              </a:rPr>
              <a:t>引领健体励志风尚</a:t>
            </a:r>
            <a:endParaRPr lang="en-US" altLang="zh-CN"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endParaRPr lang="en-US" altLang="zh-CN" sz="2400" b="1" dirty="0">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数学</a:t>
            </a:r>
            <a:endParaRPr lang="zh-CN" altLang="en-US" sz="2400" b="1" dirty="0">
              <a:solidFill>
                <a:srgbClr val="C00000"/>
              </a:solidFill>
              <a:latin typeface="微软雅黑" panose="020B0503020204020204" pitchFamily="34" charset="-122"/>
              <a:ea typeface="微软雅黑" panose="020B0503020204020204" pitchFamily="34" charset="-122"/>
            </a:endParaRPr>
          </a:p>
          <a:p>
            <a:pPr marL="0" lvl="0" indent="611505" algn="just"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一、素养导向，落实“五育并举”教育方针</a:t>
            </a:r>
            <a:endParaRPr lang="zh-CN" altLang="en-US"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二、突出重点，灵活考查数学本质</a:t>
            </a:r>
            <a:endParaRPr lang="zh-CN" altLang="en-US"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三、情境真实，综合考查应用能力</a:t>
            </a:r>
            <a:endParaRPr lang="zh-CN" altLang="en-US"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endParaRPr lang="zh-CN" altLang="zh-CN" sz="2400" b="1" dirty="0">
              <a:ea typeface="Times New Roman" panose="02020603050405020304" pitchFamily="18" charset="0"/>
            </a:endParaRPr>
          </a:p>
        </p:txBody>
      </p:sp>
      <p:sp>
        <p:nvSpPr>
          <p:cNvPr id="3277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2"/>
          <p:cNvSpPr/>
          <p:nvPr/>
        </p:nvSpPr>
        <p:spPr>
          <a:xfrm>
            <a:off x="395288" y="785813"/>
            <a:ext cx="8424862" cy="58181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algn="just">
              <a:lnSpc>
                <a:spcPct val="120000"/>
              </a:lnSpc>
              <a:spcBef>
                <a:spcPct val="0"/>
              </a:spcBef>
              <a:buFontTx/>
              <a:buNone/>
            </a:pPr>
            <a:r>
              <a:rPr lang="zh-CN" altLang="zh-CN" sz="2400" b="1" dirty="0">
                <a:solidFill>
                  <a:srgbClr val="C00000"/>
                </a:solidFill>
                <a:ea typeface="微软雅黑" panose="020B0503020204020204" pitchFamily="34" charset="-122"/>
              </a:rPr>
              <a:t>英语</a:t>
            </a:r>
            <a:endParaRPr lang="zh-CN" altLang="zh-CN" sz="2400" dirty="0">
              <a:solidFill>
                <a:srgbClr val="C00000"/>
              </a:solidFill>
              <a:ea typeface="微软雅黑" panose="020B0503020204020204" pitchFamily="34" charset="-122"/>
            </a:endParaRPr>
          </a:p>
          <a:p>
            <a:pPr marL="0" lvl="0" indent="611505" algn="just">
              <a:lnSpc>
                <a:spcPct val="120000"/>
              </a:lnSpc>
              <a:spcBef>
                <a:spcPct val="0"/>
              </a:spcBef>
              <a:buFontTx/>
              <a:buNone/>
            </a:pPr>
            <a:r>
              <a:rPr lang="zh-CN" altLang="zh-CN" sz="2400" b="1" dirty="0">
                <a:solidFill>
                  <a:srgbClr val="C00000"/>
                </a:solidFill>
                <a:latin typeface="黑体" panose="02010609060101010101" pitchFamily="49" charset="-122"/>
                <a:ea typeface="黑体" panose="02010609060101010101" pitchFamily="49" charset="-122"/>
              </a:rPr>
              <a:t>一、立足全面发展育人方向，加强德智体美劳全面考查</a:t>
            </a:r>
            <a:endParaRPr lang="zh-CN" altLang="zh-CN" sz="2400" dirty="0">
              <a:solidFill>
                <a:srgbClr val="C00000"/>
              </a:solidFill>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1.1</a:t>
            </a:r>
            <a:r>
              <a:rPr lang="zh-CN" altLang="zh-CN" sz="2400" b="1" dirty="0">
                <a:latin typeface="黑体" panose="02010609060101010101" pitchFamily="49" charset="-122"/>
                <a:ea typeface="黑体" panose="02010609060101010101" pitchFamily="49" charset="-122"/>
              </a:rPr>
              <a:t>关注体育锻炼，倡导健康意识</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1.2 </a:t>
            </a:r>
            <a:r>
              <a:rPr lang="zh-CN" altLang="zh-CN" sz="2400" b="1" dirty="0">
                <a:latin typeface="黑体" panose="02010609060101010101" pitchFamily="49" charset="-122"/>
                <a:ea typeface="黑体" panose="02010609060101010101" pitchFamily="49" charset="-122"/>
              </a:rPr>
              <a:t>融入美育知识，提高审美情趣</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1.3 </a:t>
            </a:r>
            <a:r>
              <a:rPr lang="zh-CN" altLang="zh-CN" sz="2400" b="1" dirty="0">
                <a:latin typeface="黑体" panose="02010609060101010101" pitchFamily="49" charset="-122"/>
                <a:ea typeface="黑体" panose="02010609060101010101" pitchFamily="49" charset="-122"/>
              </a:rPr>
              <a:t>宣传劳动精神，引导工作意识</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二、</a:t>
            </a:r>
            <a:r>
              <a:rPr lang="zh-CN" altLang="zh-CN" sz="2400" b="1" dirty="0">
                <a:solidFill>
                  <a:srgbClr val="C00000"/>
                </a:solidFill>
                <a:latin typeface="黑体" panose="02010609060101010101" pitchFamily="49" charset="-122"/>
                <a:ea typeface="黑体" panose="02010609060101010101" pitchFamily="49" charset="-122"/>
              </a:rPr>
              <a:t>体现高考评价体系总体要求，重视学科素养和道德品质养成</a:t>
            </a:r>
            <a:endParaRPr lang="zh-CN" altLang="zh-CN" sz="2400" dirty="0">
              <a:solidFill>
                <a:srgbClr val="C00000"/>
              </a:solidFill>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2.1 </a:t>
            </a:r>
            <a:r>
              <a:rPr lang="zh-CN" altLang="zh-CN" sz="2400" b="1" dirty="0">
                <a:latin typeface="黑体" panose="02010609060101010101" pitchFamily="49" charset="-122"/>
                <a:ea typeface="黑体" panose="02010609060101010101" pitchFamily="49" charset="-122"/>
              </a:rPr>
              <a:t>重视思维品质培养</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2.2 </a:t>
            </a:r>
            <a:r>
              <a:rPr lang="zh-CN" altLang="zh-CN" sz="2400" b="1" dirty="0">
                <a:latin typeface="黑体" panose="02010609060101010101" pitchFamily="49" charset="-122"/>
                <a:ea typeface="黑体" panose="02010609060101010101" pitchFamily="49" charset="-122"/>
              </a:rPr>
              <a:t>倡导人际关系和谐</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2.3 </a:t>
            </a:r>
            <a:r>
              <a:rPr lang="zh-CN" altLang="zh-CN" sz="2400" b="1" dirty="0">
                <a:latin typeface="黑体" panose="02010609060101010101" pitchFamily="49" charset="-122"/>
                <a:ea typeface="黑体" panose="02010609060101010101" pitchFamily="49" charset="-122"/>
              </a:rPr>
              <a:t>关注生态环境保护</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三、</a:t>
            </a:r>
            <a:r>
              <a:rPr lang="zh-CN" altLang="zh-CN" sz="2400" b="1" dirty="0">
                <a:solidFill>
                  <a:srgbClr val="C00000"/>
                </a:solidFill>
                <a:latin typeface="黑体" panose="02010609060101010101" pitchFamily="49" charset="-122"/>
                <a:ea typeface="黑体" panose="02010609060101010101" pitchFamily="49" charset="-122"/>
              </a:rPr>
              <a:t>进一步深化内容改革，试题质量不断提升</a:t>
            </a:r>
            <a:endParaRPr lang="zh-CN" altLang="zh-CN" sz="2400" dirty="0">
              <a:solidFill>
                <a:srgbClr val="C00000"/>
              </a:solidFill>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3.1 </a:t>
            </a:r>
            <a:r>
              <a:rPr lang="zh-CN" altLang="zh-CN" sz="2400" b="1" dirty="0">
                <a:latin typeface="黑体" panose="02010609060101010101" pitchFamily="49" charset="-122"/>
                <a:ea typeface="黑体" panose="02010609060101010101" pitchFamily="49" charset="-122"/>
              </a:rPr>
              <a:t>稳定试卷结构，全面考查综合语言运用能力</a:t>
            </a:r>
            <a:endParaRPr lang="zh-CN" altLang="zh-CN" sz="2400" dirty="0">
              <a:latin typeface="黑体" panose="02010609060101010101" pitchFamily="49" charset="-122"/>
              <a:ea typeface="黑体" panose="02010609060101010101" pitchFamily="49" charset="-122"/>
            </a:endParaRPr>
          </a:p>
          <a:p>
            <a:pPr marL="0" lvl="0" indent="611505" algn="just">
              <a:lnSpc>
                <a:spcPct val="120000"/>
              </a:lnSpc>
              <a:spcBef>
                <a:spcPct val="0"/>
              </a:spcBef>
              <a:buFontTx/>
              <a:buNone/>
            </a:pPr>
            <a:r>
              <a:rPr lang="en-US" altLang="zh-CN" sz="2400" b="1" dirty="0">
                <a:latin typeface="黑体" panose="02010609060101010101" pitchFamily="49" charset="-122"/>
                <a:ea typeface="黑体" panose="02010609060101010101" pitchFamily="49" charset="-122"/>
              </a:rPr>
              <a:t>3.2 </a:t>
            </a:r>
            <a:r>
              <a:rPr lang="zh-CN" altLang="zh-CN" sz="2400" b="1" dirty="0">
                <a:latin typeface="黑体" panose="02010609060101010101" pitchFamily="49" charset="-122"/>
                <a:ea typeface="黑体" panose="02010609060101010101" pitchFamily="49" charset="-122"/>
              </a:rPr>
              <a:t>控制试卷难度，稳步提升试题命制质量</a:t>
            </a:r>
            <a:endParaRPr lang="zh-CN" altLang="zh-CN" sz="2400" dirty="0">
              <a:latin typeface="黑体" panose="02010609060101010101" pitchFamily="49" charset="-122"/>
              <a:ea typeface="黑体" panose="02010609060101010101" pitchFamily="49" charset="-122"/>
            </a:endParaRPr>
          </a:p>
        </p:txBody>
      </p:sp>
      <p:sp>
        <p:nvSpPr>
          <p:cNvPr id="3379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836613"/>
            <a:ext cx="8496300"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政治</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一、</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落实“六个下功夫”基本要求，发挥学科在立德树人中的重要作用</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引导学生坚定理想信念</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引导学生厚植爱国主义情怀</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引导学生加强品德修养</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1.4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引导学生培育奋斗精神</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二、</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围绕重大时代主题考查学科主干知识，体现内容改革要求</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反映新中国</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70</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年成就，增强“四个自信”</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481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矩形 1"/>
          <p:cNvSpPr/>
          <p:nvPr/>
        </p:nvSpPr>
        <p:spPr>
          <a:xfrm>
            <a:off x="1042988" y="820738"/>
            <a:ext cx="7058025" cy="7127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5000"/>
              </a:lnSpc>
              <a:spcBef>
                <a:spcPct val="0"/>
              </a:spcBef>
              <a:buClr>
                <a:srgbClr val="CC3300"/>
              </a:buClr>
              <a:buFontTx/>
              <a:buNone/>
            </a:pPr>
            <a:r>
              <a:rPr lang="zh-CN" altLang="en-US" sz="2600" b="1" dirty="0">
                <a:solidFill>
                  <a:srgbClr val="A20303"/>
                </a:solidFill>
                <a:latin typeface="微软雅黑" panose="020B0503020204020204" pitchFamily="34" charset="-122"/>
                <a:ea typeface="微软雅黑" panose="020B0503020204020204" pitchFamily="34" charset="-122"/>
              </a:rPr>
              <a:t>石家庄精英中学近年应届生高考成绩统计</a:t>
            </a:r>
            <a:endParaRPr lang="zh-CN" altLang="en-US" sz="2600" b="1" dirty="0">
              <a:solidFill>
                <a:srgbClr val="A20303"/>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431800" y="1619250"/>
          <a:ext cx="8351838" cy="4781551"/>
        </p:xfrm>
        <a:graphic>
          <a:graphicData uri="http://schemas.openxmlformats.org/drawingml/2006/table">
            <a:tbl>
              <a:tblPr/>
              <a:tblGrid>
                <a:gridCol w="1670050"/>
                <a:gridCol w="1670050"/>
                <a:gridCol w="1671638"/>
                <a:gridCol w="1670050"/>
                <a:gridCol w="1670050"/>
              </a:tblGrid>
              <a:tr h="5048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年份</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24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一本上线</a:t>
                      </a:r>
                      <a:endParaRPr kumimoji="0" lang="zh-CN" altLang="zh-CN" sz="18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24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一本上线率</a:t>
                      </a:r>
                      <a:endParaRPr kumimoji="0" lang="zh-CN" altLang="zh-CN" sz="18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600</a:t>
                      </a:r>
                      <a:r>
                        <a:rPr kumimoji="0" lang="zh-CN" altLang="zh-CN" sz="24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分人数</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清北</a:t>
                      </a:r>
                      <a:r>
                        <a:rPr kumimoji="0" lang="zh-CN" altLang="en-US" sz="24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进线</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2012</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4</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1.44%</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2013</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165</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19.21%</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2014</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 305</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30.72%</a:t>
                      </a:r>
                      <a:endParaRPr kumimoji="0" lang="zh-CN" altLang="zh-CN" sz="1800" b="0" i="0" u="none" strike="noStrike" cap="none" normalizeH="0" baseline="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682668"/>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rgbClr val="682668"/>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632B8D"/>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smtClean="0">
                        <a:ln>
                          <a:noFill/>
                        </a:ln>
                        <a:solidFill>
                          <a:srgbClr val="632B8D"/>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2015</a:t>
                      </a:r>
                      <a:endParaRPr kumimoji="0" lang="zh-CN" altLang="zh-CN" sz="1800" b="0" i="0" u="none" strike="noStrike" cap="none" normalizeH="0" baseline="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 575</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60.72%</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682668"/>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rgbClr val="682668"/>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632B8D"/>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rgbClr val="632B8D"/>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2016</a:t>
                      </a:r>
                      <a:endParaRPr kumimoji="0" lang="zh-CN" altLang="zh-CN" sz="1800" b="0" i="0" u="none" strike="noStrike" cap="none" normalizeH="0" baseline="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1148</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79297B"/>
                          </a:solidFill>
                          <a:effectLst/>
                          <a:latin typeface="黑体" panose="02010609060101010101" pitchFamily="49" charset="-122"/>
                          <a:ea typeface="宋体" panose="02010600030101010101" pitchFamily="2" charset="-122"/>
                          <a:cs typeface="Times New Roman" panose="02020603050405020304" pitchFamily="18" charset="0"/>
                        </a:rPr>
                        <a:t>80.39%</a:t>
                      </a:r>
                      <a:endParaRPr kumimoji="0" lang="zh-CN" altLang="zh-CN" sz="1800" b="0" i="0" u="none" strike="noStrike" cap="none" normalizeH="0" baseline="0" dirty="0" smtClean="0">
                        <a:ln>
                          <a:noFill/>
                        </a:ln>
                        <a:solidFill>
                          <a:srgbClr val="79297B"/>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682668"/>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rgbClr val="682668"/>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632B8D"/>
                          </a:solidFill>
                          <a:effectLst/>
                          <a:latin typeface="黑体" panose="02010609060101010101" pitchFamily="49" charset="-122"/>
                          <a:ea typeface="宋体" panose="02010600030101010101" pitchFamily="2" charset="-122"/>
                          <a:cs typeface="Times New Roman" panose="02020603050405020304" pitchFamily="18" charset="0"/>
                        </a:rPr>
                        <a:t> </a:t>
                      </a:r>
                      <a:endParaRPr kumimoji="0" lang="zh-CN" altLang="zh-CN" sz="1800" b="0" i="0" u="none" strike="noStrike" cap="none" normalizeH="0" baseline="0" dirty="0" smtClean="0">
                        <a:ln>
                          <a:noFill/>
                        </a:ln>
                        <a:solidFill>
                          <a:srgbClr val="632B8D"/>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2017</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1540</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90.06%</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 352</a:t>
                      </a:r>
                      <a:endParaRPr kumimoji="0" lang="zh-CN" altLang="zh-CN" sz="1800" b="0" i="0" u="none" strike="noStrike" cap="none" normalizeH="0" baseline="0" dirty="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10</a:t>
                      </a:r>
                      <a:endParaRPr kumimoji="0" lang="zh-CN" altLang="zh-CN" sz="1800" b="0" i="0" u="none" strike="noStrike" cap="none" normalizeH="0" baseline="0" dirty="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2018</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1940</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91.60%</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1131</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15</a:t>
                      </a:r>
                      <a:endParaRPr kumimoji="0" lang="zh-CN" altLang="zh-CN" sz="1800" b="0" i="0" u="none" strike="noStrike" cap="none" normalizeH="0" baseline="0" dirty="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2019</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1887</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93.60%</a:t>
                      </a:r>
                      <a:endParaRPr kumimoji="0" lang="zh-CN" altLang="zh-CN" sz="1800" b="0" i="0" u="none" strike="noStrike" cap="none" normalizeH="0" baseline="0" dirty="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 855</a:t>
                      </a:r>
                      <a:endParaRPr kumimoji="0" lang="zh-CN" altLang="zh-CN" sz="1800" b="0" i="0" u="none" strike="noStrike" cap="none" normalizeH="0" baseline="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B64340"/>
                          </a:solidFill>
                          <a:effectLst/>
                          <a:latin typeface="黑体" panose="02010609060101010101" pitchFamily="49" charset="-122"/>
                          <a:ea typeface="宋体" panose="02010600030101010101" pitchFamily="2" charset="-122"/>
                          <a:cs typeface="Times New Roman" panose="02020603050405020304" pitchFamily="18" charset="0"/>
                        </a:rPr>
                        <a:t>12</a:t>
                      </a:r>
                      <a:endParaRPr kumimoji="0" lang="zh-CN" altLang="zh-CN" sz="1800" b="0" i="0" u="none" strike="noStrike" cap="none" normalizeH="0" baseline="0" dirty="0" smtClean="0">
                        <a:ln>
                          <a:noFill/>
                        </a:ln>
                        <a:solidFill>
                          <a:srgbClr val="B64340"/>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57"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908050"/>
            <a:ext cx="8496300" cy="5078413"/>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体现全面推进依法治国方略，培育法治意识</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聚焦决胜脱贫攻坚战，树立为人民服务的价值观</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2.4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展现 “一带一路”建设成就，培养合作共赢理念</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2.5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跟踪对外开放新进展，形成国际视野</a:t>
            </a:r>
            <a:endPar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三、突出关键能力，优化考查方式，助力发展素质教育</a:t>
            </a:r>
            <a:endPar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3.1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聚焦问题解决，强调理论联系实际</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3.2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突出对批判性思维的考查，强调思维品质和过程</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3.3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增强试题灵活性开放性，鼓励学生独立思考</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584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763588"/>
            <a:ext cx="8569325" cy="5818188"/>
          </a:xfrm>
          <a:prstGeom prst="rect">
            <a:avLst/>
          </a:prstGeom>
        </p:spPr>
        <p:txBody>
          <a:bodyPr>
            <a:spAutoFit/>
          </a:bodyPr>
          <a:lstStyle/>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历史</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一、</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贯彻全国教育大会精神，体现“六个下功夫”</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在坚定学生理想信念、厚植爱国主义情怀方面下功夫</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在增强学生品德修养、培养奋斗精神方面下功夫</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在增长学生知识见识、增强综合素质方面下功夫</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二、</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倡导五育并举鲜明导向，对标“德智体美劳”</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将审美能力与修养纳入高考考查范围</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将健康观念和意识融入高考考查理念</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将劳动精神和实践投入高考考查要求</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三、</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深化高考考试内容改革，点睛“一核四层四翼”</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明确“一核”考查目的与高考核心功能</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探索“四层”考查内容与素质教育要义</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确定“四翼”考查要求与考试评价维度</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686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765175"/>
            <a:ext cx="8496300" cy="5818188"/>
          </a:xfrm>
          <a:prstGeom prst="rect">
            <a:avLst/>
          </a:prstGeom>
        </p:spPr>
        <p:txBody>
          <a:bodyPr>
            <a:spAutoFit/>
          </a:bodyPr>
          <a:lstStyle/>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地理</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一、</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讲好中国故事，彰显立德树人</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讴歌新中国经济建设的伟大成就，厚植家国情怀</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再现新时代创新发展的真实情境，树立人地协调观</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谱写改革开放积累的成功经验，培育生态文明观</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二、</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立足学科本质，聚焦能力要求</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从整体性视角，注重对地理过程推理能力的评价</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从实践性视角，强化对解决地理问题能力的考查</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从开放性视角，凸显对地理创新思维能力的甄别</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三、</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遵循全面发展，体现育人价值</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培养体育运动的兴趣，增强健康意识</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领悟自然与人文的和谐，养成审美情趣</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解决生产和生活中的问题，树立劳动观念</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789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908050"/>
            <a:ext cx="9144000" cy="5632450"/>
          </a:xfrm>
          <a:prstGeom prst="rect">
            <a:avLst/>
          </a:prstGeom>
        </p:spPr>
        <p:txBody>
          <a:bodyPr>
            <a:spAutoFit/>
          </a:bodyPr>
          <a:lstStyle/>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化学</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一、</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精选情境，弘扬爱国主义，增强民族自豪感</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选取我国古代文化和科技典籍中有关情境，增强文化自信</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呈现我国科学家发表的世界领先的科技成果，增强科技成就感</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二、</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精挑文献，展现最新成果，增长知识见识</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呈现新颖的结构，让学生了解最新成果，开拓视野</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呈现新的功能物质，让学生认识物质的应用，拓宽知识</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2.3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呈现新的合成装置，让学生对比不同转化过程，增长见识</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三、</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精编试题，考查综合素质，促进全面发展</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3.1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考查必备知识，测评关键能力，夯实全面发展基础</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3.2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结合学科特点，渗透美育和劳育教育，引导全面发展</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891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908050"/>
            <a:ext cx="8353425" cy="5632450"/>
          </a:xfrm>
          <a:prstGeom prst="rect">
            <a:avLst/>
          </a:prstGeom>
        </p:spPr>
        <p:txBody>
          <a:bodyPr>
            <a:spAutoFit/>
          </a:bodyPr>
          <a:lstStyle/>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物理</a:t>
            </a:r>
            <a:endParaRPr kumimoji="0" lang="zh-CN" altLang="zh-CN" sz="2400" b="0"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a:t>
            </a:r>
            <a:r>
              <a:rPr kumimoji="0" lang="en-US"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以物理学科素养为导向，突出基础性</a:t>
            </a:r>
            <a:endParaRPr kumimoji="0" lang="zh-CN"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a:t>
            </a:r>
            <a:r>
              <a:rPr kumimoji="0" lang="en-US"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发挥物理学科特点，加强对体育和劳动精神的引导</a:t>
            </a:r>
            <a:endParaRPr kumimoji="0" lang="zh-CN"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a:t>
            </a:r>
            <a:r>
              <a:rPr kumimoji="0" lang="en-US"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加强情境化设计，注重理论联系实际</a:t>
            </a:r>
            <a:endParaRPr kumimoji="0" lang="zh-CN"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4</a:t>
            </a:r>
            <a:r>
              <a:rPr kumimoji="0" lang="en-US"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突出图像的呈现方式，考查信息加工能力</a:t>
            </a:r>
            <a:endParaRPr kumimoji="0" lang="zh-CN"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5</a:t>
            </a:r>
            <a:r>
              <a:rPr kumimoji="0" lang="en-US" altLang="zh-CN" sz="2400" b="0"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 </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增强开放性和探究性，加强实验能力的考查</a:t>
            </a:r>
            <a:endPar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生物</a:t>
            </a:r>
            <a:endPar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1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联系农业生产实际，引导树立正确的劳动观念</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2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着力关键能力考查，注重实验探究</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3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关注生态文明，倡导环境保护理念</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4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凸显生物学科特色，保持稳中有变</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0" fontAlgn="base" latinLnBrk="0" hangingPunct="0">
              <a:lnSpc>
                <a:spcPct val="125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5 </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强调理论联系实际，体现应用性</a:t>
            </a:r>
            <a:endPar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3993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nvGraphicFramePr>
        <p:xfrm>
          <a:off x="179388" y="765175"/>
          <a:ext cx="8785225" cy="5715000"/>
        </p:xfrm>
        <a:graphic>
          <a:graphicData uri="http://schemas.openxmlformats.org/drawingml/2006/table">
            <a:tbl>
              <a:tblPr/>
              <a:tblGrid>
                <a:gridCol w="514350"/>
                <a:gridCol w="512762"/>
                <a:gridCol w="511175"/>
                <a:gridCol w="512763"/>
                <a:gridCol w="519112"/>
                <a:gridCol w="517525"/>
                <a:gridCol w="519113"/>
                <a:gridCol w="519112"/>
                <a:gridCol w="519113"/>
                <a:gridCol w="519112"/>
                <a:gridCol w="517525"/>
                <a:gridCol w="519113"/>
                <a:gridCol w="519112"/>
                <a:gridCol w="515938"/>
                <a:gridCol w="515937"/>
                <a:gridCol w="517525"/>
                <a:gridCol w="515938"/>
              </a:tblGrid>
              <a:tr h="488988">
                <a:tc gridSpan="17">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 2016</a:t>
                      </a:r>
                      <a:r>
                        <a:rPr kumimoji="0" lang="zh-CN" altLang="zh-CN" sz="24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Calibri" panose="020F0502020204030204" pitchFamily="34" charset="0"/>
                        </a:rPr>
                        <a:t>～</a:t>
                      </a:r>
                      <a:r>
                        <a:rPr kumimoji="0" lang="en-US" altLang="zh-CN" sz="2400" b="1" i="0" u="none" strike="noStrike" cap="none" normalizeH="0" baseline="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2019</a:t>
                      </a:r>
                      <a:r>
                        <a:rPr kumimoji="0" lang="zh-CN" altLang="zh-CN" sz="2400" b="1" i="0" u="none" strike="noStrike" cap="none" normalizeH="0" baseline="0" smtClean="0">
                          <a:ln>
                            <a:noFill/>
                          </a:ln>
                          <a:solidFill>
                            <a:srgbClr val="C00000"/>
                          </a:solidFill>
                          <a:effectLst/>
                          <a:latin typeface="Calibri" panose="020F0502020204030204" pitchFamily="34" charset="0"/>
                          <a:ea typeface="微软雅黑" panose="020B0503020204020204" pitchFamily="34" charset="-122"/>
                        </a:rPr>
                        <a:t>年高考Ⅰ卷各省分数线</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388517">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 </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省份</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2016</a:t>
                      </a:r>
                      <a:r>
                        <a:rPr kumimoji="0" lang="zh-CN"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年</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2017</a:t>
                      </a:r>
                      <a:r>
                        <a:rPr kumimoji="0" lang="zh-CN"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年</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2018</a:t>
                      </a:r>
                      <a:r>
                        <a:rPr kumimoji="0" lang="zh-CN" altLang="zh-CN" sz="20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年</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2019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r>
              <a:tr h="363566">
                <a:tc v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r>
              <a:tr h="361978">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二本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山东</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474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537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451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483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433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505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435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542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514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443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山西</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438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476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542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河北</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395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326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358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549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461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379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河南</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393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370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342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499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378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447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385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安徽</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440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413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486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496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426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湖北</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561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542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388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湖南</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431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396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548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383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569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526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495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414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江西</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422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568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486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527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447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558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522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449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广东</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443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376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495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390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1119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福建</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501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465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352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489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333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490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7A37"/>
                          </a:solidFill>
                          <a:effectLst/>
                          <a:latin typeface="Calibri" panose="020F0502020204030204" pitchFamily="34" charset="0"/>
                          <a:ea typeface="黑体" panose="02010609060101010101" pitchFamily="49" charset="-122"/>
                          <a:cs typeface="Arial" panose="020B0604020202020204" pitchFamily="34" charset="0"/>
                        </a:rPr>
                        <a:t>378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49911" marR="49911" marT="6989"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464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493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393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7487" marR="7487" marT="748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bl>
          </a:graphicData>
        </a:graphic>
      </p:graphicFrame>
      <p:sp>
        <p:nvSpPr>
          <p:cNvPr id="41196"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107950" y="836613"/>
          <a:ext cx="8928100" cy="5684839"/>
        </p:xfrm>
        <a:graphic>
          <a:graphicData uri="http://schemas.openxmlformats.org/drawingml/2006/table">
            <a:tbl>
              <a:tblPr/>
              <a:tblGrid>
                <a:gridCol w="703263"/>
                <a:gridCol w="515937"/>
                <a:gridCol w="515938"/>
                <a:gridCol w="515937"/>
                <a:gridCol w="515938"/>
                <a:gridCol w="517525"/>
                <a:gridCol w="503237"/>
                <a:gridCol w="517525"/>
                <a:gridCol w="515938"/>
                <a:gridCol w="515937"/>
                <a:gridCol w="517525"/>
                <a:gridCol w="515938"/>
                <a:gridCol w="504825"/>
                <a:gridCol w="515937"/>
                <a:gridCol w="517525"/>
                <a:gridCol w="515938"/>
                <a:gridCol w="503237"/>
              </a:tblGrid>
              <a:tr h="427038">
                <a:tc gridSpan="17">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ts val="3000"/>
                        </a:lnSpc>
                        <a:spcBef>
                          <a:spcPct val="0"/>
                        </a:spcBef>
                        <a:spcAft>
                          <a:spcPct val="0"/>
                        </a:spcAft>
                        <a:buClrTx/>
                        <a:buSzTx/>
                        <a:buFontTx/>
                        <a:buNone/>
                      </a:pPr>
                      <a:r>
                        <a:rPr kumimoji="0" lang="en-US" altLang="zh-CN" sz="2400" b="1" i="0" u="none" strike="noStrike" cap="none" normalizeH="0" baseline="0" dirty="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 2016</a:t>
                      </a:r>
                      <a:r>
                        <a:rPr kumimoji="0" lang="zh-CN" altLang="zh-CN" sz="24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Calibri" panose="020F0502020204030204" pitchFamily="34" charset="0"/>
                        </a:rPr>
                        <a:t>～</a:t>
                      </a:r>
                      <a:r>
                        <a:rPr kumimoji="0" lang="en-US" altLang="zh-CN" sz="2400" b="1" i="0" u="none" strike="noStrike" cap="none" normalizeH="0" baseline="0" dirty="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2019</a:t>
                      </a:r>
                      <a:r>
                        <a:rPr kumimoji="0" lang="zh-CN" altLang="zh-CN" sz="2400" b="1" i="0" u="none" strike="noStrike" cap="none" normalizeH="0" baseline="0" dirty="0" smtClean="0">
                          <a:ln>
                            <a:noFill/>
                          </a:ln>
                          <a:solidFill>
                            <a:srgbClr val="C00000"/>
                          </a:solidFill>
                          <a:effectLst/>
                          <a:latin typeface="Calibri" panose="020F0502020204030204" pitchFamily="34" charset="0"/>
                          <a:ea typeface="微软雅黑" panose="020B0503020204020204" pitchFamily="34" charset="-122"/>
                        </a:rPr>
                        <a:t>年高考Ⅱ卷各省分数线</a:t>
                      </a:r>
                      <a:endParaRPr kumimoji="0" lang="zh-CN" altLang="zh-CN" sz="11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441325">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 </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省份</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2016</a:t>
                      </a:r>
                      <a:r>
                        <a:rPr kumimoji="0" lang="zh-CN"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年</a:t>
                      </a:r>
                      <a:endParaRPr kumimoji="0" lang="zh-CN" altLang="zh-CN" sz="11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2017</a:t>
                      </a:r>
                      <a:r>
                        <a:rPr kumimoji="0" lang="zh-CN"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年</a:t>
                      </a:r>
                      <a:endParaRPr kumimoji="0" lang="zh-CN" altLang="zh-CN" sz="11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Arial" panose="020B0604020202020204" pitchFamily="34" charset="0"/>
                        </a:rPr>
                        <a:t>2018</a:t>
                      </a:r>
                      <a:r>
                        <a:rPr kumimoji="0" lang="zh-CN"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Arial" panose="020B0604020202020204" pitchFamily="34" charset="0"/>
                        </a:rPr>
                        <a:t>年</a:t>
                      </a:r>
                      <a:endParaRPr kumimoji="0" lang="zh-CN" altLang="zh-CN" sz="11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Arial" panose="020B0604020202020204" pitchFamily="34" charset="0"/>
                        </a:rPr>
                        <a:t>2019</a:t>
                      </a:r>
                      <a:r>
                        <a:rPr kumimoji="0" lang="zh-CN" altLang="zh-CN" sz="2000" b="1" i="0" u="none" strike="noStrike" cap="none" normalizeH="0" baseline="0" smtClean="0">
                          <a:ln>
                            <a:noFill/>
                          </a:ln>
                          <a:solidFill>
                            <a:srgbClr val="000000"/>
                          </a:solidFill>
                          <a:effectLst/>
                          <a:latin typeface="黑体" panose="02010609060101010101" pitchFamily="49" charset="-122"/>
                          <a:ea typeface="黑体" panose="02010609060101010101" pitchFamily="49" charset="-122"/>
                          <a:cs typeface="Arial" panose="020B0604020202020204" pitchFamily="34" charset="0"/>
                        </a:rPr>
                        <a:t>年</a:t>
                      </a:r>
                      <a:endParaRPr kumimoji="0" lang="zh-CN" altLang="zh-CN" sz="11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r>
              <a:tr h="360363">
                <a:tc v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r>
              <a:tr h="360363">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本科</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黑龙江</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335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490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406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472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424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477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372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吉林</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379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533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372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辽宁</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498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373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350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 553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461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 517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368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564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482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512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369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内蒙古</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474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484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472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466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501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399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478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522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477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352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陕西</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470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344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509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334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449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301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474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469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363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甘肃</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504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391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490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505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337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502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380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483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370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519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470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366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宁夏</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465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354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519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439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418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463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352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538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457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381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青海</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457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379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463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391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475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377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403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334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488 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405 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 407 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348 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新疆</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487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415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464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394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486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437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333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372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467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510 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387 </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450</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326</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095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ts val="60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重庆</a:t>
                      </a:r>
                      <a:endParaRPr kumimoji="0" lang="zh-CN" altLang="zh-CN" sz="12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435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492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395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524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434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524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7A37"/>
                          </a:solidFill>
                          <a:effectLst/>
                          <a:latin typeface="Calibri" panose="020F0502020204030204" pitchFamily="34" charset="0"/>
                          <a:ea typeface="黑体" panose="02010609060101010101" pitchFamily="49" charset="-122"/>
                          <a:cs typeface="Arial" panose="020B0604020202020204" pitchFamily="34" charset="0"/>
                        </a:rPr>
                        <a:t>428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0983" marR="50983" marT="7127"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458</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Arial" panose="020B0604020202020204" pitchFamily="34"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00863D"/>
                          </a:solidFill>
                          <a:effectLst/>
                          <a:latin typeface="Calibri" panose="020F0502020204030204" pitchFamily="34" charset="0"/>
                          <a:ea typeface="黑体" panose="02010609060101010101" pitchFamily="49" charset="-122"/>
                          <a:cs typeface="Arial" panose="020B0604020202020204" pitchFamily="34" charset="0"/>
                        </a:rPr>
                        <a:t>435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223" marR="8223" marT="8223"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bl>
          </a:graphicData>
        </a:graphic>
      </p:graphicFrame>
      <p:sp>
        <p:nvSpPr>
          <p:cNvPr id="42220"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107950" y="1052513"/>
          <a:ext cx="8928100" cy="4549775"/>
        </p:xfrm>
        <a:graphic>
          <a:graphicData uri="http://schemas.openxmlformats.org/drawingml/2006/table">
            <a:tbl>
              <a:tblPr/>
              <a:tblGrid>
                <a:gridCol w="523875"/>
                <a:gridCol w="522288"/>
                <a:gridCol w="522287"/>
                <a:gridCol w="522288"/>
                <a:gridCol w="522287"/>
                <a:gridCol w="527050"/>
                <a:gridCol w="527050"/>
                <a:gridCol w="527050"/>
                <a:gridCol w="527050"/>
                <a:gridCol w="527050"/>
                <a:gridCol w="527050"/>
                <a:gridCol w="527050"/>
                <a:gridCol w="527050"/>
                <a:gridCol w="523875"/>
                <a:gridCol w="525463"/>
                <a:gridCol w="525462"/>
                <a:gridCol w="523875"/>
              </a:tblGrid>
              <a:tr h="465257">
                <a:tc gridSpan="17">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2400" b="1" i="0" u="none" strike="noStrike" cap="none" normalizeH="0" baseline="0" dirty="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 2015</a:t>
                      </a:r>
                      <a:r>
                        <a:rPr kumimoji="0" lang="zh-CN" altLang="zh-CN" sz="24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Calibri" panose="020F0502020204030204" pitchFamily="34" charset="0"/>
                        </a:rPr>
                        <a:t>～</a:t>
                      </a:r>
                      <a:r>
                        <a:rPr kumimoji="0" lang="en-US" altLang="zh-CN" sz="2400" b="1" i="0" u="none" strike="noStrike" cap="none" normalizeH="0" baseline="0" dirty="0" smtClean="0">
                          <a:ln>
                            <a:noFill/>
                          </a:ln>
                          <a:solidFill>
                            <a:srgbClr val="C00000"/>
                          </a:solidFill>
                          <a:effectLst/>
                          <a:latin typeface="微软雅黑" panose="020B0503020204020204" pitchFamily="34" charset="-122"/>
                          <a:ea typeface="宋体" panose="02010600030101010101" pitchFamily="2" charset="-122"/>
                          <a:cs typeface="Arial" panose="020B0604020202020204" pitchFamily="34" charset="0"/>
                        </a:rPr>
                        <a:t>2019</a:t>
                      </a:r>
                      <a:r>
                        <a:rPr kumimoji="0" lang="zh-CN" altLang="zh-CN" sz="2400" b="1" i="0" u="none" strike="noStrike" cap="none" normalizeH="0" baseline="0" dirty="0" smtClean="0">
                          <a:ln>
                            <a:noFill/>
                          </a:ln>
                          <a:solidFill>
                            <a:srgbClr val="C00000"/>
                          </a:solidFill>
                          <a:effectLst/>
                          <a:latin typeface="Calibri" panose="020F0502020204030204" pitchFamily="34" charset="0"/>
                          <a:ea typeface="微软雅黑" panose="020B0503020204020204" pitchFamily="34" charset="-122"/>
                        </a:rPr>
                        <a:t>年高考Ⅲ卷各省分数线</a:t>
                      </a:r>
                      <a:endParaRPr kumimoji="0" lang="zh-CN" altLang="zh-CN" sz="11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420698">
                <a:tc row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Calibri" panose="020F050202020403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省份</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2016</a:t>
                      </a: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年</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2017</a:t>
                      </a:r>
                      <a:r>
                        <a:rPr kumimoji="0" lang="zh-CN" altLang="zh-CN" sz="18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年</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2018</a:t>
                      </a:r>
                      <a:r>
                        <a:rPr kumimoji="0" lang="zh-CN" altLang="zh-CN" sz="18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年</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2019 </a:t>
                      </a:r>
                      <a:r>
                        <a:rPr kumimoji="0" lang="zh-CN" altLang="en-US"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rPr>
                        <a:t>年</a:t>
                      </a:r>
                      <a:endParaRPr kumimoji="0" lang="zh-CN" altLang="zh-CN" sz="1800" b="1"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0D9D9"/>
                    </a:solidFill>
                  </a:tcPr>
                </a:tc>
                <a:tc hMerge="1">
                  <a:tcPr/>
                </a:tc>
                <a:tc hMerge="1">
                  <a:tcPr/>
                </a:tc>
                <a:tc hMerge="1">
                  <a:tcPr/>
                </a:tc>
              </a:tr>
              <a:tr h="341321">
                <a:tc v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文科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理科</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hMerge="1">
                  <a:tcPr/>
                </a:tc>
              </a:tr>
              <a:tr h="341321">
                <a:tc v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一本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二本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7783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广西</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545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400</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502</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333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387</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473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318</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547</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403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513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345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521</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388</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509</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347</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7783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云南</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465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500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410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575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490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430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560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480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535</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435</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7783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贵州</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551</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457</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473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545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453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456</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361</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575</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477</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484</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379</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542</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453</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EE7D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470</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369</a:t>
                      </a:r>
                      <a:endParaRPr kumimoji="0" lang="zh-CN" altLang="zh-CN" sz="1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FE"/>
                    </a:solidFill>
                  </a:tcPr>
                </a:tc>
              </a:tr>
              <a:tr h="31342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四川</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540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480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470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553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492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546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458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540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472</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547</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459</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1342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西藏</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355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425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315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441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356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426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316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460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355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445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7A37"/>
                          </a:solidFill>
                          <a:effectLst/>
                          <a:latin typeface="Calibri" panose="020F0502020204030204" pitchFamily="34" charset="0"/>
                          <a:ea typeface="黑体" panose="02010609060101010101" pitchFamily="49" charset="-122"/>
                          <a:cs typeface="Arial" panose="020B0604020202020204" pitchFamily="34" charset="0"/>
                        </a:rPr>
                        <a:t>335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3449" marR="53449" marT="747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420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155</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425</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205</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46514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Calibri" panose="020F050202020403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gridSpan="6">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20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自主命题省市</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hMerge="1">
                  <a:tcPr/>
                </a:tc>
                <a:tc hMerge="1">
                  <a:tcPr/>
                </a:tc>
                <a:tc hMerge="1">
                  <a:tcPr/>
                </a:tc>
                <a:tc hMerge="1">
                  <a:tcPr/>
                </a:tc>
                <a:tc h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7783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北京</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583</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488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548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438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555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468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537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439</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Arial" panose="020B0604020202020204" pitchFamily="34" charset="0"/>
                        </a:rPr>
                        <a:t>576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Arial" panose="020B0604020202020204" pitchFamily="34" charset="0"/>
                        </a:rPr>
                        <a:t>448</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Arial" panose="020B0604020202020204" pitchFamily="34" charset="0"/>
                        </a:rPr>
                        <a:t>532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1D"/>
                          </a:solidFill>
                          <a:effectLst/>
                          <a:latin typeface="Calibri" panose="020F0502020204030204" pitchFamily="34" charset="0"/>
                          <a:ea typeface="黑体" panose="02010609060101010101" pitchFamily="49" charset="-122"/>
                          <a:cs typeface="Arial" panose="020B0604020202020204" pitchFamily="34" charset="0"/>
                        </a:rPr>
                        <a:t>432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480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423</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r h="37783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zh-CN" altLang="zh-CN" sz="14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天津</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460</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512</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424</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C00000"/>
                          </a:solidFill>
                          <a:effectLst/>
                          <a:latin typeface="Calibri" panose="020F0502020204030204" pitchFamily="34" charset="0"/>
                          <a:ea typeface="黑体" panose="02010609060101010101" pitchFamily="49" charset="-122"/>
                          <a:cs typeface="Times New Roman" panose="02020603050405020304" pitchFamily="18" charset="0"/>
                        </a:rPr>
                        <a:t>531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401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00000"/>
                          </a:solidFill>
                          <a:effectLst/>
                          <a:latin typeface="Calibri" panose="020F0502020204030204" pitchFamily="34" charset="0"/>
                          <a:ea typeface="黑体" panose="02010609060101010101" pitchFamily="49" charset="-122"/>
                          <a:cs typeface="Times New Roman" panose="02020603050405020304" pitchFamily="18" charset="0"/>
                        </a:rPr>
                        <a:t>521</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395</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7030A0"/>
                          </a:solidFill>
                          <a:effectLst/>
                          <a:latin typeface="Calibri" panose="020F0502020204030204" pitchFamily="34" charset="0"/>
                          <a:ea typeface="黑体" panose="02010609060101010101" pitchFamily="49" charset="-122"/>
                          <a:cs typeface="Times New Roman" panose="02020603050405020304" pitchFamily="18" charset="0"/>
                        </a:rPr>
                        <a:t>436</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rgbClr val="02723F"/>
                          </a:solidFill>
                          <a:effectLst/>
                          <a:latin typeface="Calibri" panose="020F0502020204030204" pitchFamily="34" charset="0"/>
                          <a:ea typeface="黑体" panose="02010609060101010101" pitchFamily="49" charset="-122"/>
                          <a:cs typeface="Times New Roman" panose="02020603050405020304" pitchFamily="18" charset="0"/>
                        </a:rPr>
                        <a:t>407</a:t>
                      </a:r>
                      <a:endParaRPr kumimoji="0" lang="zh-CN" altLang="zh-CN" sz="1000" b="0" i="0" u="none" strike="noStrike" cap="none" normalizeH="0" baseline="0" smtClean="0">
                        <a:ln>
                          <a:noFill/>
                        </a:ln>
                        <a:solidFill>
                          <a:schemeClr val="tx1"/>
                        </a:solidFill>
                        <a:effectLst/>
                        <a:latin typeface="Calibri" panose="020F0502020204030204" pitchFamily="34" charset="0"/>
                        <a:ea typeface="黑体" panose="02010609060101010101" pitchFamily="49" charset="-122"/>
                        <a:cs typeface="Times New Roman" panose="02020603050405020304" pitchFamily="18" charset="0"/>
                      </a:endParaRPr>
                    </a:p>
                  </a:txBody>
                  <a:tcPr marL="58622" marR="58622" marT="8046"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428</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F2D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 </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5000"/>
                        </a:lnSpc>
                        <a:spcBef>
                          <a:spcPct val="0"/>
                        </a:spcBef>
                        <a:spcAft>
                          <a:spcPct val="0"/>
                        </a:spcAft>
                        <a:buClrTx/>
                        <a:buSzTx/>
                        <a:buFontTx/>
                        <a:buNone/>
                      </a:pPr>
                      <a:r>
                        <a:rPr kumimoji="0" lang="en-US" altLang="zh-CN" sz="16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Arial" panose="020B0604020202020204" pitchFamily="34" charset="0"/>
                        </a:rPr>
                        <a:t>400</a:t>
                      </a:r>
                      <a:endParaRPr kumimoji="0" lang="zh-CN" altLang="zh-CN" sz="10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8621" marR="8621" marT="8621"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EFD9"/>
                    </a:solidFill>
                  </a:tcPr>
                </a:tc>
              </a:tr>
            </a:tbl>
          </a:graphicData>
        </a:graphic>
      </p:graphicFrame>
      <p:sp>
        <p:nvSpPr>
          <p:cNvPr id="43208"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323850" y="765175"/>
            <a:ext cx="8496300" cy="5354638"/>
          </a:xfrm>
          <a:prstGeom prst="rect">
            <a:avLst/>
          </a:prstGeom>
          <a:noFill/>
          <a:ln w="9525">
            <a:noFill/>
            <a:miter lim="800000"/>
          </a:ln>
          <a:effectLst/>
        </p:spPr>
        <p:txBody>
          <a:bodyPr>
            <a:spAutoFit/>
          </a:bodyPr>
          <a:lstStyle/>
          <a:p>
            <a:pPr marR="0" indent="612140" defTabSz="914400" eaLnBrk="1" hangingPunct="1">
              <a:lnSpc>
                <a:spcPct val="150000"/>
              </a:lnSpc>
              <a:buClrTx/>
              <a:buSzTx/>
              <a:buFont typeface="Arial" panose="020B0604020202020204" pitchFamily="34" charset="0"/>
              <a:defRPr/>
            </a:pPr>
            <a:r>
              <a:rPr kumimoji="0" lang="zh-CN" altLang="en-US" sz="3200" b="1" kern="1200" cap="none" spc="0" normalizeH="0" baseline="0" noProof="0" dirty="0">
                <a:solidFill>
                  <a:srgbClr val="13474D"/>
                </a:solidFill>
                <a:latin typeface="微软雅黑" panose="020B0503020204020204" pitchFamily="34" charset="-122"/>
                <a:ea typeface="微软雅黑" panose="020B0503020204020204" pitchFamily="34" charset="-122"/>
                <a:cs typeface="+mn-cs"/>
                <a:sym typeface="黑体" panose="02010609060101010101" pitchFamily="49" charset="-122"/>
              </a:rPr>
              <a:t>（三）全国卷高考命题规律</a:t>
            </a:r>
            <a:endParaRPr kumimoji="0" lang="en-US" altLang="zh-CN" sz="3200" b="1" kern="1200" cap="none" spc="0" normalizeH="0" baseline="0" noProof="0" dirty="0">
              <a:solidFill>
                <a:srgbClr val="13474D"/>
              </a:solidFill>
              <a:latin typeface="微软雅黑" panose="020B0503020204020204" pitchFamily="34" charset="-122"/>
              <a:ea typeface="微软雅黑" panose="020B0503020204020204" pitchFamily="34" charset="-122"/>
              <a:cs typeface="+mn-cs"/>
              <a:sym typeface="黑体" panose="02010609060101010101" pitchFamily="49" charset="-122"/>
            </a:endParaRPr>
          </a:p>
          <a:p>
            <a:pPr marR="0" indent="612140" defTabSz="914400" eaLnBrk="1" hangingPunct="1">
              <a:lnSpc>
                <a:spcPct val="150000"/>
              </a:lnSpc>
              <a:buClrTx/>
              <a:buSzTx/>
              <a:buFont typeface="Arial" panose="020B0604020202020204" pitchFamily="34" charset="0"/>
              <a:defRPr/>
            </a:pPr>
            <a:r>
              <a:rPr kumimoji="0" lang="en-US" altLang="zh-CN" sz="28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1. </a:t>
            </a:r>
            <a:r>
              <a:rPr kumimoji="0" lang="zh-CN" altLang="en-US" sz="28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高考到底考什么</a:t>
            </a:r>
            <a:r>
              <a:rPr kumimoji="0" lang="en-US" altLang="zh-CN" sz="28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a:t>
            </a:r>
            <a:r>
              <a:rPr kumimoji="0" lang="zh-CN" altLang="en-US" sz="28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sym typeface="黑体" panose="02010609060101010101" pitchFamily="49" charset="-122"/>
              </a:rPr>
              <a:t>过程、解释、方法</a:t>
            </a:r>
            <a:endParaRPr kumimoji="0" lang="en-US" altLang="zh-CN" sz="28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sym typeface="黑体" panose="02010609060101010101" pitchFamily="49" charset="-122"/>
            </a:endParaRPr>
          </a:p>
          <a:p>
            <a:pPr marR="0" indent="612140" defTabSz="914400" eaLnBrk="1" hangingPunct="1">
              <a:lnSpc>
                <a:spcPct val="150000"/>
              </a:lnSpc>
              <a:buClrTx/>
              <a:buSzTx/>
              <a:buFont typeface="Arial" panose="020B0604020202020204" pitchFamily="34" charset="0"/>
              <a:defRPr/>
            </a:pPr>
            <a:r>
              <a:rPr kumimoji="0" lang="zh-CN" altLang="en-US" sz="24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过程</a:t>
            </a:r>
            <a:r>
              <a:rPr kumimoji="0" lang="zh-CN" altLang="en-US" sz="2400" b="1" kern="1200" cap="none" spc="0" normalizeH="0" baseline="0" noProof="0" dirty="0">
                <a:latin typeface="+mj-ea"/>
                <a:ea typeface="+mj-ea"/>
                <a:cs typeface="+mn-cs"/>
              </a:rPr>
              <a:t>。强调知识体系构建的</a:t>
            </a:r>
            <a:r>
              <a:rPr kumimoji="0" lang="zh-CN" altLang="en-US" sz="2400" b="1" kern="1200" cap="none" spc="0" normalizeH="0" baseline="0" noProof="0" dirty="0">
                <a:solidFill>
                  <a:srgbClr val="870000"/>
                </a:solidFill>
                <a:latin typeface="+mj-ea"/>
                <a:ea typeface="+mj-ea"/>
                <a:cs typeface="+mn-cs"/>
              </a:rPr>
              <a:t>过程</a:t>
            </a:r>
            <a:r>
              <a:rPr kumimoji="0" lang="zh-CN" altLang="en-US" sz="2400" b="1" kern="1200" cap="none" spc="0" normalizeH="0" baseline="0" noProof="0" dirty="0">
                <a:latin typeface="+mj-ea"/>
                <a:ea typeface="+mj-ea"/>
                <a:cs typeface="+mn-cs"/>
              </a:rPr>
              <a:t>；着力考查考生独立分析解决问题的</a:t>
            </a:r>
            <a:r>
              <a:rPr kumimoji="0" lang="zh-CN" altLang="en-US" sz="2400" b="1" kern="1200" cap="none" spc="0" normalizeH="0" baseline="0" noProof="0" dirty="0">
                <a:solidFill>
                  <a:srgbClr val="870000"/>
                </a:solidFill>
                <a:latin typeface="+mj-ea"/>
                <a:ea typeface="+mj-ea"/>
                <a:cs typeface="+mn-cs"/>
              </a:rPr>
              <a:t>思维过程</a:t>
            </a:r>
            <a:r>
              <a:rPr kumimoji="0" lang="zh-CN" altLang="en-US" sz="2400" b="1" kern="1200" cap="none" spc="0" normalizeH="0" baseline="0" noProof="0" dirty="0">
                <a:latin typeface="+mj-ea"/>
                <a:ea typeface="+mj-ea"/>
                <a:cs typeface="+mn-cs"/>
              </a:rPr>
              <a:t>。 </a:t>
            </a:r>
            <a:endParaRPr kumimoji="0" lang="zh-CN" altLang="en-US" sz="2400" b="1" kern="1200" cap="none" spc="0" normalizeH="0" baseline="0" noProof="0" dirty="0">
              <a:latin typeface="+mj-ea"/>
              <a:ea typeface="+mj-ea"/>
              <a:cs typeface="+mn-cs"/>
            </a:endParaRPr>
          </a:p>
          <a:p>
            <a:pPr marR="0" indent="612140" defTabSz="914400" eaLnBrk="1" hangingPunct="1">
              <a:lnSpc>
                <a:spcPct val="150000"/>
              </a:lnSpc>
              <a:buClrTx/>
              <a:buSzTx/>
              <a:buFont typeface="Arial" panose="020B0604020202020204" pitchFamily="34" charset="0"/>
              <a:defRPr/>
            </a:pPr>
            <a:r>
              <a:rPr kumimoji="0" lang="zh-CN" altLang="en-US" sz="24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解释</a:t>
            </a:r>
            <a:r>
              <a:rPr kumimoji="0" lang="zh-CN" altLang="en-US" sz="2400" b="1" kern="1200" cap="none" spc="0" normalizeH="0" baseline="0" noProof="0" dirty="0">
                <a:latin typeface="+mj-ea"/>
                <a:ea typeface="+mj-ea"/>
                <a:cs typeface="+mn-cs"/>
              </a:rPr>
              <a:t>。突出重要概念、原理的</a:t>
            </a:r>
            <a:r>
              <a:rPr kumimoji="0" lang="zh-CN" altLang="en-US" sz="2400" b="1" kern="1200" cap="none" spc="0" normalizeH="0" baseline="0" noProof="0" dirty="0">
                <a:solidFill>
                  <a:srgbClr val="870000"/>
                </a:solidFill>
                <a:latin typeface="+mj-ea"/>
                <a:ea typeface="+mj-ea"/>
                <a:cs typeface="+mn-cs"/>
              </a:rPr>
              <a:t>深度理解、准确阐释和灵活运用</a:t>
            </a:r>
            <a:r>
              <a:rPr kumimoji="0" lang="zh-CN" altLang="en-US" sz="2400" b="1" kern="1200" cap="none" spc="0" normalizeH="0" baseline="0" noProof="0" dirty="0">
                <a:latin typeface="+mj-ea"/>
                <a:ea typeface="+mj-ea"/>
                <a:cs typeface="+mn-cs"/>
              </a:rPr>
              <a:t>。</a:t>
            </a:r>
            <a:endParaRPr kumimoji="0" lang="zh-CN" altLang="en-US" sz="2400" b="1" kern="1200" cap="none" spc="0" normalizeH="0" baseline="0" noProof="0" dirty="0">
              <a:latin typeface="+mj-ea"/>
              <a:ea typeface="+mj-ea"/>
              <a:cs typeface="+mn-cs"/>
            </a:endParaRPr>
          </a:p>
          <a:p>
            <a:pPr marR="0" indent="612140" defTabSz="914400" eaLnBrk="1" hangingPunct="1">
              <a:lnSpc>
                <a:spcPct val="150000"/>
              </a:lnSpc>
              <a:buClrTx/>
              <a:buSzTx/>
              <a:buFont typeface="Arial" panose="020B0604020202020204" pitchFamily="34" charset="0"/>
              <a:defRPr/>
            </a:pPr>
            <a:r>
              <a:rPr kumimoji="0" lang="zh-CN" altLang="en-US" sz="24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方法</a:t>
            </a:r>
            <a:r>
              <a:rPr kumimoji="0" lang="zh-CN" altLang="en-US" sz="2400" b="1" kern="1200" cap="none" spc="0" normalizeH="0" baseline="0" noProof="0" dirty="0">
                <a:latin typeface="+mj-ea"/>
                <a:ea typeface="+mj-ea"/>
                <a:cs typeface="+mn-cs"/>
              </a:rPr>
              <a:t>。注重学科</a:t>
            </a:r>
            <a:r>
              <a:rPr kumimoji="0" lang="zh-CN" altLang="en-US" sz="2400" b="1" kern="1200" cap="none" spc="0" normalizeH="0" baseline="0" noProof="0" dirty="0">
                <a:solidFill>
                  <a:srgbClr val="870000"/>
                </a:solidFill>
                <a:latin typeface="+mj-ea"/>
                <a:ea typeface="+mj-ea"/>
                <a:cs typeface="+mn-cs"/>
              </a:rPr>
              <a:t>思想和方法</a:t>
            </a:r>
            <a:r>
              <a:rPr kumimoji="0" lang="zh-CN" altLang="en-US" sz="2400" b="1" kern="1200" cap="none" spc="0" normalizeH="0" baseline="0" noProof="0" dirty="0">
                <a:latin typeface="+mj-ea"/>
                <a:ea typeface="+mj-ea"/>
                <a:cs typeface="+mn-cs"/>
              </a:rPr>
              <a:t>；体现了对学科专业水平和一定学术高度的考查。</a:t>
            </a:r>
            <a:endParaRPr kumimoji="0" lang="en-US" altLang="zh-CN" sz="2400" b="1" kern="1200" cap="none" spc="0" normalizeH="0" baseline="0" noProof="0" dirty="0">
              <a:latin typeface="+mj-ea"/>
              <a:ea typeface="+mj-ea"/>
              <a:cs typeface="+mn-cs"/>
            </a:endParaRPr>
          </a:p>
          <a:p>
            <a:pPr marR="0" indent="612140" defTabSz="914400" eaLnBrk="1" hangingPunct="1">
              <a:lnSpc>
                <a:spcPct val="150000"/>
              </a:lnSpc>
              <a:buClrTx/>
              <a:buSzTx/>
              <a:buFont typeface="Arial" panose="020B0604020202020204" pitchFamily="34" charset="0"/>
              <a:defRPr/>
            </a:pPr>
            <a:r>
              <a:rPr kumimoji="0" lang="zh-CN" altLang="en-US" sz="2400" b="1" kern="1200" cap="none" spc="0" normalizeH="0" baseline="0" noProof="0" dirty="0">
                <a:latin typeface="+mj-ea"/>
                <a:ea typeface="+mj-ea"/>
                <a:cs typeface="+mn-cs"/>
              </a:rPr>
              <a:t>研究和把握高考命题规律的有效途径：</a:t>
            </a:r>
            <a:r>
              <a:rPr kumimoji="0" lang="zh-CN" altLang="en-US" sz="2400" b="1" kern="1200" cap="none" spc="0" normalizeH="0" baseline="0" noProof="0" dirty="0">
                <a:solidFill>
                  <a:srgbClr val="C00000"/>
                </a:solidFill>
                <a:latin typeface="微软雅黑" panose="020B0503020204020204" pitchFamily="34" charset="-122"/>
                <a:ea typeface="微软雅黑" panose="020B0503020204020204" pitchFamily="34" charset="-122"/>
                <a:cs typeface="+mn-cs"/>
              </a:rPr>
              <a:t>还原命题细目表</a:t>
            </a:r>
            <a:r>
              <a:rPr kumimoji="0" lang="zh-CN" altLang="en-US" sz="2400" b="1" kern="1200" cap="none" spc="0" normalizeH="0" baseline="0" noProof="0" dirty="0">
                <a:latin typeface="微软雅黑" panose="020B0503020204020204" pitchFamily="34" charset="-122"/>
                <a:ea typeface="微软雅黑" panose="020B0503020204020204" pitchFamily="34" charset="-122"/>
                <a:cs typeface="+mn-cs"/>
              </a:rPr>
              <a:t>。</a:t>
            </a:r>
            <a:endParaRPr kumimoji="0" lang="en-US" altLang="zh-CN" sz="2400" b="1" kern="1200" cap="none" spc="0" normalizeH="0" baseline="0" noProof="0" dirty="0">
              <a:latin typeface="微软雅黑" panose="020B0503020204020204" pitchFamily="34" charset="-122"/>
              <a:ea typeface="微软雅黑" panose="020B0503020204020204" pitchFamily="34" charset="-122"/>
              <a:cs typeface="+mn-cs"/>
            </a:endParaRPr>
          </a:p>
        </p:txBody>
      </p:sp>
      <p:sp>
        <p:nvSpPr>
          <p:cNvPr id="4403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charRg st="13" end="34"/>
                                            </p:txEl>
                                          </p:spTgt>
                                        </p:tgtEl>
                                        <p:attrNameLst>
                                          <p:attrName>style.visibility</p:attrName>
                                        </p:attrNameLst>
                                      </p:cBhvr>
                                      <p:to>
                                        <p:strVal val="visible"/>
                                      </p:to>
                                    </p:set>
                                    <p:anim calcmode="lin" valueType="num">
                                      <p:cBhvr>
                                        <p:cTn id="7" dur="500" fill="hold"/>
                                        <p:tgtEl>
                                          <p:spTgt spid="4">
                                            <p:txEl>
                                              <p:charRg st="13" end="34"/>
                                            </p:txEl>
                                          </p:spTgt>
                                        </p:tgtEl>
                                        <p:attrNameLst>
                                          <p:attrName>ppt_w</p:attrName>
                                        </p:attrNameLst>
                                      </p:cBhvr>
                                      <p:tavLst>
                                        <p:tav tm="0">
                                          <p:val>
                                            <p:fltVal val="0.000000"/>
                                          </p:val>
                                        </p:tav>
                                        <p:tav tm="100000">
                                          <p:val>
                                            <p:strVal val="#ppt_w"/>
                                          </p:val>
                                        </p:tav>
                                      </p:tavLst>
                                    </p:anim>
                                    <p:anim calcmode="lin" valueType="num">
                                      <p:cBhvr>
                                        <p:cTn id="8" dur="500" fill="hold"/>
                                        <p:tgtEl>
                                          <p:spTgt spid="4">
                                            <p:txEl>
                                              <p:charRg st="13" end="34"/>
                                            </p:txEl>
                                          </p:spTgt>
                                        </p:tgtEl>
                                        <p:attrNameLst>
                                          <p:attrName>ppt_h</p:attrName>
                                        </p:attrNameLst>
                                      </p:cBhvr>
                                      <p:tavLst>
                                        <p:tav tm="0">
                                          <p:val>
                                            <p:fltVal val="0.000000"/>
                                          </p:val>
                                        </p:tav>
                                        <p:tav tm="100000">
                                          <p:val>
                                            <p:strVal val="#ppt_h"/>
                                          </p:val>
                                        </p:tav>
                                      </p:tavLst>
                                    </p:anim>
                                    <p:animEffect transition="in" filter="fade">
                                      <p:cBhvr>
                                        <p:cTn id="9" dur="500"/>
                                        <p:tgtEl>
                                          <p:spTgt spid="4">
                                            <p:txEl>
                                              <p:charRg st="13" end="3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charRg st="34" end="71"/>
                                            </p:txEl>
                                          </p:spTgt>
                                        </p:tgtEl>
                                        <p:attrNameLst>
                                          <p:attrName>style.visibility</p:attrName>
                                        </p:attrNameLst>
                                      </p:cBhvr>
                                      <p:to>
                                        <p:strVal val="visible"/>
                                      </p:to>
                                    </p:set>
                                    <p:anim calcmode="lin" valueType="num">
                                      <p:cBhvr>
                                        <p:cTn id="14" dur="500" fill="hold"/>
                                        <p:tgtEl>
                                          <p:spTgt spid="4">
                                            <p:txEl>
                                              <p:charRg st="34" end="71"/>
                                            </p:txEl>
                                          </p:spTgt>
                                        </p:tgtEl>
                                        <p:attrNameLst>
                                          <p:attrName>ppt_w</p:attrName>
                                        </p:attrNameLst>
                                      </p:cBhvr>
                                      <p:tavLst>
                                        <p:tav tm="0">
                                          <p:val>
                                            <p:fltVal val="0.000000"/>
                                          </p:val>
                                        </p:tav>
                                        <p:tav tm="100000">
                                          <p:val>
                                            <p:strVal val="#ppt_w"/>
                                          </p:val>
                                        </p:tav>
                                      </p:tavLst>
                                    </p:anim>
                                    <p:anim calcmode="lin" valueType="num">
                                      <p:cBhvr>
                                        <p:cTn id="15" dur="500" fill="hold"/>
                                        <p:tgtEl>
                                          <p:spTgt spid="4">
                                            <p:txEl>
                                              <p:charRg st="34" end="71"/>
                                            </p:txEl>
                                          </p:spTgt>
                                        </p:tgtEl>
                                        <p:attrNameLst>
                                          <p:attrName>ppt_h</p:attrName>
                                        </p:attrNameLst>
                                      </p:cBhvr>
                                      <p:tavLst>
                                        <p:tav tm="0">
                                          <p:val>
                                            <p:fltVal val="0.000000"/>
                                          </p:val>
                                        </p:tav>
                                        <p:tav tm="100000">
                                          <p:val>
                                            <p:strVal val="#ppt_h"/>
                                          </p:val>
                                        </p:tav>
                                      </p:tavLst>
                                    </p:anim>
                                    <p:animEffect transition="in" filter="fade">
                                      <p:cBhvr>
                                        <p:cTn id="16" dur="500"/>
                                        <p:tgtEl>
                                          <p:spTgt spid="4">
                                            <p:txEl>
                                              <p:charRg st="34" end="7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charRg st="71" end="100"/>
                                            </p:txEl>
                                          </p:spTgt>
                                        </p:tgtEl>
                                        <p:attrNameLst>
                                          <p:attrName>style.visibility</p:attrName>
                                        </p:attrNameLst>
                                      </p:cBhvr>
                                      <p:to>
                                        <p:strVal val="visible"/>
                                      </p:to>
                                    </p:set>
                                    <p:animEffect transition="in" filter="fade">
                                      <p:cBhvr>
                                        <p:cTn id="21" dur="1000"/>
                                        <p:tgtEl>
                                          <p:spTgt spid="4">
                                            <p:txEl>
                                              <p:charRg st="71" end="100"/>
                                            </p:txEl>
                                          </p:spTgt>
                                        </p:tgtEl>
                                      </p:cBhvr>
                                    </p:animEffect>
                                    <p:anim calcmode="lin" valueType="num">
                                      <p:cBhvr>
                                        <p:cTn id="22" dur="1000" fill="hold"/>
                                        <p:tgtEl>
                                          <p:spTgt spid="4">
                                            <p:txEl>
                                              <p:charRg st="71" end="10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charRg st="71" end="10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charRg st="100" end="135"/>
                                            </p:txEl>
                                          </p:spTgt>
                                        </p:tgtEl>
                                        <p:attrNameLst>
                                          <p:attrName>style.visibility</p:attrName>
                                        </p:attrNameLst>
                                      </p:cBhvr>
                                      <p:to>
                                        <p:strVal val="visible"/>
                                      </p:to>
                                    </p:set>
                                    <p:animEffect transition="in" filter="barn(inVertical)">
                                      <p:cBhvr>
                                        <p:cTn id="28" dur="500"/>
                                        <p:tgtEl>
                                          <p:spTgt spid="4">
                                            <p:txEl>
                                              <p:charRg st="100" end="13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charRg st="135" end="161"/>
                                            </p:txEl>
                                          </p:spTgt>
                                        </p:tgtEl>
                                        <p:attrNameLst>
                                          <p:attrName>style.visibility</p:attrName>
                                        </p:attrNameLst>
                                      </p:cBhvr>
                                      <p:to>
                                        <p:strVal val="visible"/>
                                      </p:to>
                                    </p:set>
                                    <p:animEffect transition="in" filter="barn(inVertical)">
                                      <p:cBhvr>
                                        <p:cTn id="33" dur="500"/>
                                        <p:tgtEl>
                                          <p:spTgt spid="4">
                                            <p:txEl>
                                              <p:charRg st="135"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矩形 2"/>
          <p:cNvSpPr/>
          <p:nvPr/>
        </p:nvSpPr>
        <p:spPr>
          <a:xfrm>
            <a:off x="1258888" y="692150"/>
            <a:ext cx="6913562"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zh-CN" sz="2400" b="1" dirty="0">
                <a:solidFill>
                  <a:srgbClr val="C00000"/>
                </a:solidFill>
                <a:latin typeface="黑体" panose="02010609060101010101" pitchFamily="49" charset="-122"/>
                <a:ea typeface="黑体" panose="02010609060101010101" pitchFamily="49" charset="-122"/>
              </a:rPr>
              <a:t>2017</a:t>
            </a:r>
            <a:r>
              <a:rPr lang="zh-CN" altLang="en-US" sz="2400" b="1" dirty="0">
                <a:solidFill>
                  <a:srgbClr val="C00000"/>
                </a:solidFill>
                <a:latin typeface="黑体" panose="02010609060101010101" pitchFamily="49" charset="-122"/>
                <a:ea typeface="黑体" panose="02010609060101010101" pitchFamily="49" charset="-122"/>
              </a:rPr>
              <a:t>年数学（理）</a:t>
            </a:r>
            <a:r>
              <a:rPr lang="zh-CN" altLang="zh-CN" sz="2400" b="1" dirty="0">
                <a:solidFill>
                  <a:srgbClr val="C00000"/>
                </a:solidFill>
                <a:latin typeface="黑体" panose="02010609060101010101" pitchFamily="49" charset="-122"/>
                <a:ea typeface="黑体" panose="02010609060101010101" pitchFamily="49" charset="-122"/>
              </a:rPr>
              <a:t>试卷要素细目表</a:t>
            </a:r>
            <a:r>
              <a:rPr lang="zh-CN" altLang="en-US" sz="2400" b="1" dirty="0">
                <a:solidFill>
                  <a:srgbClr val="C00000"/>
                </a:solidFill>
                <a:latin typeface="黑体" panose="02010609060101010101" pitchFamily="49" charset="-122"/>
                <a:ea typeface="黑体" panose="02010609060101010101" pitchFamily="49" charset="-122"/>
              </a:rPr>
              <a:t>（全国</a:t>
            </a:r>
            <a:r>
              <a:rPr lang="en-US" altLang="zh-CN" sz="2400" b="1" dirty="0">
                <a:solidFill>
                  <a:srgbClr val="C00000"/>
                </a:solidFill>
                <a:latin typeface="黑体" panose="02010609060101010101" pitchFamily="49" charset="-122"/>
                <a:ea typeface="黑体" panose="02010609060101010101" pitchFamily="49" charset="-122"/>
              </a:rPr>
              <a:t>Ⅰ</a:t>
            </a:r>
            <a:r>
              <a:rPr lang="zh-CN" altLang="en-US" sz="2400" b="1" dirty="0">
                <a:solidFill>
                  <a:srgbClr val="C00000"/>
                </a:solidFill>
                <a:latin typeface="黑体" panose="02010609060101010101" pitchFamily="49" charset="-122"/>
                <a:ea typeface="黑体" panose="02010609060101010101" pitchFamily="49" charset="-122"/>
              </a:rPr>
              <a:t>卷）</a:t>
            </a:r>
            <a:endParaRPr lang="zh-CN" altLang="en-US" sz="2800" b="1" dirty="0">
              <a:solidFill>
                <a:srgbClr val="C00000"/>
              </a:solidFill>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0" y="1154113"/>
          <a:ext cx="9144000" cy="5572125"/>
        </p:xfrm>
        <a:graphic>
          <a:graphicData uri="http://schemas.openxmlformats.org/drawingml/2006/table">
            <a:tbl>
              <a:tblPr firstRow="1" firstCol="1" bandRow="1"/>
              <a:tblGrid>
                <a:gridCol w="312998"/>
                <a:gridCol w="312998"/>
                <a:gridCol w="350498"/>
                <a:gridCol w="427148"/>
                <a:gridCol w="2664296"/>
                <a:gridCol w="399317"/>
                <a:gridCol w="399317"/>
                <a:gridCol w="399317"/>
                <a:gridCol w="399317"/>
                <a:gridCol w="399317"/>
                <a:gridCol w="399317"/>
                <a:gridCol w="399317"/>
                <a:gridCol w="399317"/>
                <a:gridCol w="399317"/>
                <a:gridCol w="399317"/>
                <a:gridCol w="399317"/>
                <a:gridCol w="276822"/>
                <a:gridCol w="406753"/>
              </a:tblGrid>
              <a:tr h="177822">
                <a:tc gridSpan="4">
                  <a:txBody>
                    <a:bodyPr/>
                    <a:lstStyle/>
                    <a:p>
                      <a:pPr algn="ctr">
                        <a:lnSpc>
                          <a:spcPts val="1400"/>
                        </a:lnSpc>
                        <a:spcAft>
                          <a:spcPts val="0"/>
                        </a:spcAft>
                      </a:pPr>
                      <a:r>
                        <a:rPr lang="zh-CN" sz="11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题型结构</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a:txBody>
                    <a:bodyPr/>
                    <a:lstStyle/>
                    <a:p>
                      <a:pPr algn="ct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知识目标</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能力目标</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gridSpan="4">
                  <a:txBody>
                    <a:bodyPr/>
                    <a:lstStyle/>
                    <a:p>
                      <a:pPr algn="ct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数学思想</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gridSpan="2">
                  <a:txBody>
                    <a:bodyPr/>
                    <a:lstStyle/>
                    <a:p>
                      <a:pPr algn="ct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设计难度</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533467">
                <a:tc gridSpan="2">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题型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题号</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分值</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核心考点</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运算求解</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数据处理</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空间想象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抽象概括</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TL</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推理论证</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YY</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应用意识</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CX</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创新意识</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函数与</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方程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分类讨论</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转化与化归</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数形结合</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档次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估计系数</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14">
                <a:tc rowSpan="12" gridSpan="2">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选择题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集合的交集、并集运算</a:t>
                      </a: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指数函数的性质</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几何概型</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复数的概念与运算，命题的真假判断</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等比数列的通项和求和公式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函数的奇偶性与单调性</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0.85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二项展开式的通项</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组合体</a:t>
                      </a: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三棱锥与直三棱柱</a:t>
                      </a: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的三视图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循环结构的程序框图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三角函数的图象变换，诱导公式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14">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抛物线的标准方程、焦点弦，基本不等式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指数与对数的运算，比较大小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信息题，等比和等差数列的求和公式</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rowSpan="4" gridSpan="2">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填空题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平面向量的模、数量积</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0.85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线性规划</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易</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0.85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14">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双曲线的几何性质，直线与圆的位置关系</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44">
                <a:tc vMerge="1" gridSpan="2">
                  <a:tcPr/>
                </a:tc>
                <a:tc vMerge="1" h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平面图形的折叠，棱锥的体积，导数在实际中的应用</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rowSpan="7">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必做</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正余弦定理的应用，三角恒等变换</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a:tcPr/>
                </a:tc>
                <a:tc v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四棱锥，空间中的垂直关系，二面角</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44">
                <a:tc vMerge="1">
                  <a:tcPr/>
                </a:tc>
                <a:tc v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正态分布，二项分布，样本的数字特征</a:t>
                      </a: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期望、方差</a:t>
                      </a: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a:tcPr/>
                </a:tc>
                <a:tc v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直线与椭圆的位置关系，定点问题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0.55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14">
                <a:tc vMerge="1">
                  <a:tcPr/>
                </a:tc>
                <a:tc v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21</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导数在研究函数的单调性和零点中的应用</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难</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314">
                <a:tc vMerge="1">
                  <a:tcPr/>
                </a:tc>
                <a:tc rowSpan="2">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选做</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参数方程与普通方程的互化</a:t>
                      </a: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三角恒等变换</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6</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0.7</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vMerge="1">
                  <a:tcPr/>
                </a:tc>
                <a:tc vMerge="1">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b="1"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绝对值不等式的解法，恒成立问题</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2</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4</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b="1" kern="0">
                          <a:effectLst/>
                          <a:latin typeface="Times New Roman" panose="02020603050405020304" pitchFamily="18" charset="0"/>
                          <a:ea typeface="宋体" panose="02010600030101010101" pitchFamily="2" charset="-122"/>
                          <a:cs typeface="Times New Roman" panose="02020603050405020304" pitchFamily="18" charset="0"/>
                        </a:rPr>
                        <a:t>中</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en-US" sz="1100" b="1" kern="0">
                          <a:effectLst/>
                          <a:latin typeface="Times New Roman" panose="02020603050405020304" pitchFamily="18" charset="0"/>
                          <a:ea typeface="宋体" panose="02010600030101010101" pitchFamily="2" charset="-122"/>
                          <a:cs typeface="Times New Roman" panose="02020603050405020304" pitchFamily="18" charset="0"/>
                        </a:rPr>
                        <a:t>0.65</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22">
                <a:tc gridSpan="3">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合计</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algn="ctr">
                        <a:lnSpc>
                          <a:spcPts val="1400"/>
                        </a:lnSpc>
                        <a:spcAft>
                          <a:spcPts val="0"/>
                        </a:spcAft>
                      </a:pPr>
                      <a:r>
                        <a:rPr lang="en-US"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150</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lang="zh-CN" sz="11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1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3083" marR="330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517"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内容占位符 2"/>
          <p:cNvGraphicFramePr/>
          <p:nvPr/>
        </p:nvGraphicFramePr>
        <p:xfrm>
          <a:off x="215900" y="1052513"/>
          <a:ext cx="8712200" cy="5254627"/>
        </p:xfrm>
        <a:graphic>
          <a:graphicData uri="http://schemas.openxmlformats.org/drawingml/2006/table">
            <a:tbl>
              <a:tblPr>
                <a:tableStyleId>{5C22544A-7EE6-4342-B048-85BDC9FD1C3A}</a:tableStyleId>
              </a:tblPr>
              <a:tblGrid>
                <a:gridCol w="416268"/>
                <a:gridCol w="1059512"/>
                <a:gridCol w="576064"/>
                <a:gridCol w="2232248"/>
                <a:gridCol w="864096"/>
                <a:gridCol w="863949"/>
                <a:gridCol w="864243"/>
                <a:gridCol w="1835819"/>
              </a:tblGrid>
              <a:tr h="750661">
                <a:tc>
                  <a:txBody>
                    <a:bodyPr/>
                    <a:lstStyle/>
                    <a:p>
                      <a:pPr algn="ctr" fontAlgn="b">
                        <a:spcAft>
                          <a:spcPts val="0"/>
                        </a:spcAft>
                      </a:pPr>
                      <a:endParaRPr lang="zh-CN" sz="2400" b="1" kern="100" dirty="0">
                        <a:solidFill>
                          <a:srgbClr val="0000FF"/>
                        </a:solidFill>
                        <a:effectLst/>
                        <a:latin typeface="+mj-ea"/>
                        <a:ea typeface="+mj-ea"/>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姓</a:t>
                      </a:r>
                      <a:r>
                        <a:rPr lang="en-US" altLang="zh-CN" sz="2400" b="1" kern="0" dirty="0" smtClean="0">
                          <a:solidFill>
                            <a:srgbClr val="C00000"/>
                          </a:solidFill>
                          <a:effectLst/>
                          <a:latin typeface="微软雅黑" panose="020B0503020204020204" pitchFamily="34" charset="-122"/>
                          <a:ea typeface="微软雅黑" panose="020B0503020204020204" pitchFamily="34" charset="-122"/>
                        </a:rPr>
                        <a:t> </a:t>
                      </a:r>
                      <a:r>
                        <a:rPr lang="zh-CN" sz="2400" b="1" kern="0" dirty="0" smtClean="0">
                          <a:solidFill>
                            <a:srgbClr val="C00000"/>
                          </a:solidFill>
                          <a:effectLst/>
                          <a:latin typeface="微软雅黑" panose="020B0503020204020204" pitchFamily="34" charset="-122"/>
                          <a:ea typeface="微软雅黑" panose="020B0503020204020204" pitchFamily="34" charset="-122"/>
                        </a:rPr>
                        <a:t>名</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性</a:t>
                      </a:r>
                      <a:r>
                        <a:rPr lang="en-US" altLang="zh-CN" sz="2400" b="1" kern="0" dirty="0" smtClean="0">
                          <a:solidFill>
                            <a:srgbClr val="C00000"/>
                          </a:solidFill>
                          <a:effectLst/>
                          <a:latin typeface="微软雅黑" panose="020B0503020204020204" pitchFamily="34" charset="-122"/>
                          <a:ea typeface="微软雅黑" panose="020B0503020204020204" pitchFamily="34" charset="-122"/>
                        </a:rPr>
                        <a:t> </a:t>
                      </a:r>
                      <a:r>
                        <a:rPr lang="zh-CN" sz="2400" b="1" kern="0" dirty="0" smtClean="0">
                          <a:solidFill>
                            <a:srgbClr val="C00000"/>
                          </a:solidFill>
                          <a:effectLst/>
                          <a:latin typeface="微软雅黑" panose="020B0503020204020204" pitchFamily="34" charset="-122"/>
                          <a:ea typeface="微软雅黑" panose="020B0503020204020204" pitchFamily="34" charset="-122"/>
                        </a:rPr>
                        <a:t>别</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a:solidFill>
                            <a:srgbClr val="C00000"/>
                          </a:solidFill>
                          <a:effectLst/>
                          <a:latin typeface="微软雅黑" panose="020B0503020204020204" pitchFamily="34" charset="-122"/>
                          <a:ea typeface="微软雅黑" panose="020B0503020204020204" pitchFamily="34" charset="-122"/>
                        </a:rPr>
                        <a:t>毕业</a:t>
                      </a:r>
                      <a:r>
                        <a:rPr lang="zh-CN" sz="2400" b="1" kern="0" dirty="0" smtClean="0">
                          <a:solidFill>
                            <a:srgbClr val="C00000"/>
                          </a:solidFill>
                          <a:effectLst/>
                          <a:latin typeface="微软雅黑" panose="020B0503020204020204" pitchFamily="34" charset="-122"/>
                          <a:ea typeface="微软雅黑" panose="020B0503020204020204" pitchFamily="34" charset="-122"/>
                        </a:rPr>
                        <a:t>学校</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中考</a:t>
                      </a:r>
                      <a:endParaRPr lang="en-US" altLang="zh-CN" sz="2400" b="1" kern="0" dirty="0" smtClean="0">
                        <a:solidFill>
                          <a:srgbClr val="C00000"/>
                        </a:solidFill>
                        <a:effectLst/>
                        <a:latin typeface="微软雅黑" panose="020B0503020204020204" pitchFamily="34" charset="-122"/>
                        <a:ea typeface="微软雅黑" panose="020B0503020204020204" pitchFamily="34" charset="-122"/>
                      </a:endParaRPr>
                    </a:p>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成绩</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高考</a:t>
                      </a:r>
                      <a:endParaRPr lang="en-US" altLang="zh-CN" sz="2400" b="1" kern="0" dirty="0" smtClean="0">
                        <a:solidFill>
                          <a:srgbClr val="C00000"/>
                        </a:solidFill>
                        <a:effectLst/>
                        <a:latin typeface="微软雅黑" panose="020B0503020204020204" pitchFamily="34" charset="-122"/>
                        <a:ea typeface="微软雅黑" panose="020B0503020204020204" pitchFamily="34" charset="-122"/>
                      </a:endParaRPr>
                    </a:p>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成绩</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录取</a:t>
                      </a:r>
                      <a:endParaRPr lang="en-US" altLang="zh-CN" sz="2400" b="1" kern="0" dirty="0" smtClean="0">
                        <a:solidFill>
                          <a:srgbClr val="C00000"/>
                        </a:solidFill>
                        <a:effectLst/>
                        <a:latin typeface="微软雅黑" panose="020B0503020204020204" pitchFamily="34" charset="-122"/>
                        <a:ea typeface="微软雅黑" panose="020B0503020204020204" pitchFamily="34" charset="-122"/>
                      </a:endParaRPr>
                    </a:p>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学校</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smtClean="0">
                          <a:solidFill>
                            <a:srgbClr val="C00000"/>
                          </a:solidFill>
                          <a:effectLst/>
                          <a:latin typeface="微软雅黑" panose="020B0503020204020204" pitchFamily="34" charset="-122"/>
                          <a:ea typeface="微软雅黑" panose="020B0503020204020204" pitchFamily="34" charset="-122"/>
                        </a:rPr>
                        <a:t>2015</a:t>
                      </a:r>
                      <a:r>
                        <a:rPr lang="zh-CN" sz="2400" b="1" kern="0" dirty="0" smtClean="0">
                          <a:solidFill>
                            <a:srgbClr val="C00000"/>
                          </a:solidFill>
                          <a:effectLst/>
                          <a:latin typeface="微软雅黑" panose="020B0503020204020204" pitchFamily="34" charset="-122"/>
                          <a:ea typeface="微软雅黑" panose="020B0503020204020204" pitchFamily="34" charset="-122"/>
                        </a:rPr>
                        <a:t>年</a:t>
                      </a:r>
                      <a:r>
                        <a:rPr lang="zh-CN" altLang="en-US" sz="2400" b="1" kern="0" dirty="0" smtClean="0">
                          <a:solidFill>
                            <a:srgbClr val="C00000"/>
                          </a:solidFill>
                          <a:effectLst/>
                          <a:latin typeface="微软雅黑" panose="020B0503020204020204" pitchFamily="34" charset="-122"/>
                          <a:ea typeface="微软雅黑" panose="020B0503020204020204" pitchFamily="34" charset="-122"/>
                        </a:rPr>
                        <a:t>中考</a:t>
                      </a:r>
                      <a:endParaRPr lang="en-US" altLang="zh-CN" sz="2400" b="1" kern="0" dirty="0" smtClean="0">
                        <a:solidFill>
                          <a:srgbClr val="C00000"/>
                        </a:solidFill>
                        <a:effectLst/>
                        <a:latin typeface="微软雅黑" panose="020B0503020204020204" pitchFamily="34" charset="-122"/>
                        <a:ea typeface="微软雅黑" panose="020B0503020204020204" pitchFamily="34" charset="-122"/>
                      </a:endParaRPr>
                    </a:p>
                    <a:p>
                      <a:pPr algn="ctr" fontAlgn="b">
                        <a:spcAft>
                          <a:spcPts val="0"/>
                        </a:spcAft>
                      </a:pPr>
                      <a:r>
                        <a:rPr lang="zh-CN" sz="2400" b="1" kern="0" dirty="0" smtClean="0">
                          <a:solidFill>
                            <a:srgbClr val="C00000"/>
                          </a:solidFill>
                          <a:effectLst/>
                          <a:latin typeface="微软雅黑" panose="020B0503020204020204" pitchFamily="34" charset="-122"/>
                          <a:ea typeface="微软雅黑" panose="020B0503020204020204" pitchFamily="34" charset="-122"/>
                        </a:rPr>
                        <a:t>石家庄</a:t>
                      </a:r>
                      <a:r>
                        <a:rPr lang="zh-CN" sz="2400" b="1" kern="0" dirty="0">
                          <a:solidFill>
                            <a:srgbClr val="C00000"/>
                          </a:solidFill>
                          <a:effectLst/>
                          <a:latin typeface="微软雅黑" panose="020B0503020204020204" pitchFamily="34" charset="-122"/>
                          <a:ea typeface="微软雅黑" panose="020B0503020204020204" pitchFamily="34" charset="-122"/>
                        </a:rPr>
                        <a:t>排名</a:t>
                      </a:r>
                      <a:endParaRPr lang="zh-CN" sz="2400" b="1" kern="100" dirty="0">
                        <a:solidFill>
                          <a:srgbClr val="C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dirty="0">
                          <a:effectLst/>
                          <a:latin typeface="宋体" panose="02010600030101010101" pitchFamily="2" charset="-122"/>
                          <a:ea typeface="宋体" panose="02010600030101010101" pitchFamily="2" charset="-122"/>
                        </a:rPr>
                        <a:t>1</a:t>
                      </a:r>
                      <a:endParaRPr lang="zh-CN" sz="18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a:effectLst/>
                          <a:latin typeface="黑体" panose="02010609060101010101" pitchFamily="49" charset="-122"/>
                          <a:ea typeface="黑体" panose="02010609060101010101" pitchFamily="49" charset="-122"/>
                        </a:rPr>
                        <a:t>郭家萌</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a:effectLst/>
                          <a:latin typeface="黑体" panose="02010609060101010101" pitchFamily="49" charset="-122"/>
                          <a:ea typeface="黑体" panose="02010609060101010101" pitchFamily="49" charset="-122"/>
                        </a:rPr>
                        <a:t>女</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永年</a:t>
                      </a:r>
                      <a:r>
                        <a:rPr lang="zh-CN" sz="2400" b="1" kern="0" dirty="0">
                          <a:effectLst/>
                          <a:latin typeface="黑体" panose="02010609060101010101" pitchFamily="49" charset="-122"/>
                          <a:ea typeface="黑体" panose="02010609060101010101" pitchFamily="49" charset="-122"/>
                        </a:rPr>
                        <a:t>县第五</a:t>
                      </a:r>
                      <a:r>
                        <a:rPr lang="zh-CN" sz="2400" b="1" kern="0" dirty="0" smtClean="0">
                          <a:effectLst/>
                          <a:latin typeface="黑体" panose="02010609060101010101" pitchFamily="49" charset="-122"/>
                          <a:ea typeface="黑体" panose="02010609060101010101" pitchFamily="49" charset="-122"/>
                        </a:rPr>
                        <a:t>实中</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579</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707</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北京</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4118</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a:effectLst/>
                          <a:latin typeface="宋体" panose="02010600030101010101" pitchFamily="2" charset="-122"/>
                          <a:ea typeface="宋体" panose="02010600030101010101" pitchFamily="2" charset="-122"/>
                        </a:rPr>
                        <a:t>2</a:t>
                      </a:r>
                      <a:endParaRPr lang="zh-CN" sz="1800" b="0" kern="10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zh-CN" sz="2400" b="1" kern="0">
                          <a:effectLst/>
                          <a:latin typeface="黑体" panose="02010609060101010101" pitchFamily="49" charset="-122"/>
                          <a:ea typeface="黑体" panose="02010609060101010101" pitchFamily="49" charset="-122"/>
                        </a:rPr>
                        <a:t>高辰飞</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a:effectLst/>
                          <a:latin typeface="黑体" panose="02010609060101010101" pitchFamily="49" charset="-122"/>
                          <a:ea typeface="黑体" panose="02010609060101010101" pitchFamily="49" charset="-122"/>
                        </a:rPr>
                        <a:t>男</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邯郸涉县四中</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en-US" sz="2400" b="1" kern="0" dirty="0">
                          <a:effectLst/>
                          <a:latin typeface="黑体" panose="02010609060101010101" pitchFamily="49" charset="-122"/>
                          <a:ea typeface="黑体" panose="02010609060101010101" pitchFamily="49" charset="-122"/>
                        </a:rPr>
                        <a:t>573</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700</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北京</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5337</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a:effectLst/>
                          <a:latin typeface="宋体" panose="02010600030101010101" pitchFamily="2" charset="-122"/>
                          <a:ea typeface="宋体" panose="02010600030101010101" pitchFamily="2" charset="-122"/>
                        </a:rPr>
                        <a:t>3</a:t>
                      </a:r>
                      <a:endParaRPr lang="zh-CN" sz="1800" b="0" kern="10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孙楚晋</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a:effectLst/>
                          <a:latin typeface="黑体" panose="02010609060101010101" pitchFamily="49" charset="-122"/>
                          <a:ea typeface="黑体" panose="02010609060101010101" pitchFamily="49" charset="-122"/>
                        </a:rPr>
                        <a:t>女</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邢台陶</a:t>
                      </a:r>
                      <a:r>
                        <a:rPr lang="zh-CN" sz="2400" b="1" kern="0" dirty="0">
                          <a:effectLst/>
                          <a:latin typeface="黑体" panose="02010609060101010101" pitchFamily="49" charset="-122"/>
                          <a:ea typeface="黑体" panose="02010609060101010101" pitchFamily="49" charset="-122"/>
                        </a:rPr>
                        <a:t>行知学校</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589</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688</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北京</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2397</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a:effectLst/>
                          <a:latin typeface="宋体" panose="02010600030101010101" pitchFamily="2" charset="-122"/>
                          <a:ea typeface="宋体" panose="02010600030101010101" pitchFamily="2" charset="-122"/>
                        </a:rPr>
                        <a:t>4</a:t>
                      </a:r>
                      <a:endParaRPr lang="zh-CN" sz="1800" b="0" kern="10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zh-CN" sz="2400" b="1" kern="0">
                          <a:effectLst/>
                          <a:latin typeface="黑体" panose="02010609060101010101" pitchFamily="49" charset="-122"/>
                          <a:ea typeface="黑体" panose="02010609060101010101" pitchFamily="49" charset="-122"/>
                        </a:rPr>
                        <a:t>安红光</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zh-CN" sz="2400" b="1" kern="0">
                          <a:effectLst/>
                          <a:latin typeface="黑体" panose="02010609060101010101" pitchFamily="49" charset="-122"/>
                          <a:ea typeface="黑体" panose="02010609060101010101" pitchFamily="49" charset="-122"/>
                        </a:rPr>
                        <a:t>男</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邯郸临漳三中</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en-US" sz="2400" b="1" kern="0" dirty="0">
                          <a:effectLst/>
                          <a:latin typeface="黑体" panose="02010609060101010101" pitchFamily="49" charset="-122"/>
                          <a:ea typeface="黑体" panose="02010609060101010101" pitchFamily="49" charset="-122"/>
                        </a:rPr>
                        <a:t>580</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695</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北京</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3940</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a:effectLst/>
                          <a:latin typeface="宋体" panose="02010600030101010101" pitchFamily="2" charset="-122"/>
                          <a:ea typeface="宋体" panose="02010600030101010101" pitchFamily="2" charset="-122"/>
                        </a:rPr>
                        <a:t>5</a:t>
                      </a:r>
                      <a:endParaRPr lang="zh-CN" sz="1800" b="0" kern="10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齐海洋</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男</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新乐中山中学</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en-US" sz="2400" b="1" kern="0">
                          <a:effectLst/>
                          <a:latin typeface="黑体" panose="02010609060101010101" pitchFamily="49" charset="-122"/>
                          <a:ea typeface="黑体" panose="02010609060101010101" pitchFamily="49" charset="-122"/>
                        </a:rPr>
                        <a:t>585</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a:effectLst/>
                          <a:latin typeface="黑体" panose="02010609060101010101" pitchFamily="49" charset="-122"/>
                          <a:ea typeface="黑体" panose="02010609060101010101" pitchFamily="49" charset="-122"/>
                        </a:rPr>
                        <a:t>705</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清华</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3044</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r h="750661">
                <a:tc>
                  <a:txBody>
                    <a:bodyPr/>
                    <a:lstStyle/>
                    <a:p>
                      <a:pPr algn="ctr" fontAlgn="b">
                        <a:spcAft>
                          <a:spcPts val="0"/>
                        </a:spcAft>
                      </a:pPr>
                      <a:r>
                        <a:rPr lang="en-US" sz="1800" b="0" kern="0" dirty="0">
                          <a:effectLst/>
                          <a:latin typeface="宋体" panose="02010600030101010101" pitchFamily="2" charset="-122"/>
                          <a:ea typeface="宋体" panose="02010600030101010101" pitchFamily="2" charset="-122"/>
                        </a:rPr>
                        <a:t>6</a:t>
                      </a:r>
                      <a:endParaRPr lang="zh-CN" sz="1800" b="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武文昊</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a:effectLst/>
                          <a:latin typeface="黑体" panose="02010609060101010101" pitchFamily="49" charset="-122"/>
                          <a:ea typeface="黑体" panose="02010609060101010101" pitchFamily="49" charset="-122"/>
                        </a:rPr>
                        <a:t>男</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smtClean="0">
                          <a:effectLst/>
                          <a:latin typeface="黑体" panose="02010609060101010101" pitchFamily="49" charset="-122"/>
                          <a:ea typeface="黑体" panose="02010609060101010101" pitchFamily="49" charset="-122"/>
                        </a:rPr>
                        <a:t>张家口下</a:t>
                      </a:r>
                      <a:r>
                        <a:rPr lang="zh-CN" sz="2400" b="1" kern="0">
                          <a:effectLst/>
                          <a:latin typeface="黑体" panose="02010609060101010101" pitchFamily="49" charset="-122"/>
                          <a:ea typeface="黑体" panose="02010609060101010101" pitchFamily="49" charset="-122"/>
                        </a:rPr>
                        <a:t>花园</a:t>
                      </a:r>
                      <a:r>
                        <a:rPr lang="zh-CN" sz="2400" b="1" kern="0" smtClean="0">
                          <a:effectLst/>
                          <a:latin typeface="黑体" panose="02010609060101010101" pitchFamily="49" charset="-122"/>
                          <a:ea typeface="黑体" panose="02010609060101010101" pitchFamily="49" charset="-122"/>
                        </a:rPr>
                        <a:t>中</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ctr">
                        <a:spcAft>
                          <a:spcPts val="0"/>
                        </a:spcAft>
                      </a:pPr>
                      <a:r>
                        <a:rPr lang="en-US" sz="2400" b="1" kern="0">
                          <a:effectLst/>
                          <a:latin typeface="黑体" panose="02010609060101010101" pitchFamily="49" charset="-122"/>
                          <a:ea typeface="黑体" panose="02010609060101010101" pitchFamily="49" charset="-122"/>
                        </a:rPr>
                        <a:t>566</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a:effectLst/>
                          <a:latin typeface="黑体" panose="02010609060101010101" pitchFamily="49" charset="-122"/>
                          <a:ea typeface="黑体" panose="02010609060101010101" pitchFamily="49" charset="-122"/>
                        </a:rPr>
                        <a:t>690</a:t>
                      </a:r>
                      <a:endParaRPr lang="zh-CN" sz="2400" b="1" kern="10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zh-CN" sz="2400" b="1" kern="0" dirty="0" smtClean="0">
                          <a:effectLst/>
                          <a:latin typeface="黑体" panose="02010609060101010101" pitchFamily="49" charset="-122"/>
                          <a:ea typeface="黑体" panose="02010609060101010101" pitchFamily="49" charset="-122"/>
                        </a:rPr>
                        <a:t>清华</a:t>
                      </a:r>
                      <a:endParaRPr lang="en-US" altLang="zh-CN" sz="2400" b="1" kern="0" dirty="0" smtClean="0">
                        <a:effectLst/>
                        <a:latin typeface="黑体" panose="02010609060101010101" pitchFamily="49" charset="-122"/>
                        <a:ea typeface="黑体" panose="02010609060101010101" pitchFamily="49" charset="-122"/>
                      </a:endParaRPr>
                    </a:p>
                    <a:p>
                      <a:pPr algn="ctr" fontAlgn="b">
                        <a:spcAft>
                          <a:spcPts val="0"/>
                        </a:spcAft>
                      </a:pPr>
                      <a:r>
                        <a:rPr lang="zh-CN" sz="2400" b="1" kern="0" dirty="0" smtClean="0">
                          <a:effectLst/>
                          <a:latin typeface="黑体" panose="02010609060101010101" pitchFamily="49" charset="-122"/>
                          <a:ea typeface="黑体" panose="02010609060101010101" pitchFamily="49" charset="-122"/>
                        </a:rPr>
                        <a:t>大学</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c>
                  <a:txBody>
                    <a:bodyPr/>
                    <a:lstStyle/>
                    <a:p>
                      <a:pPr algn="ctr" fontAlgn="b">
                        <a:spcAft>
                          <a:spcPts val="0"/>
                        </a:spcAft>
                      </a:pPr>
                      <a:r>
                        <a:rPr lang="en-US" sz="2400" b="1" kern="0" dirty="0">
                          <a:effectLst/>
                          <a:latin typeface="黑体" panose="02010609060101010101" pitchFamily="49" charset="-122"/>
                          <a:ea typeface="黑体" panose="02010609060101010101" pitchFamily="49" charset="-122"/>
                        </a:rPr>
                        <a:t>6864</a:t>
                      </a:r>
                      <a:endParaRPr 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9524" marR="9524" marT="9527" marB="9527" anchor="ctr">
                    <a:solidFill>
                      <a:schemeClr val="accent6">
                        <a:lumMod val="20000"/>
                        <a:lumOff val="80000"/>
                      </a:schemeClr>
                    </a:solidFill>
                  </a:tcPr>
                </a:tc>
              </a:tr>
            </a:tbl>
          </a:graphicData>
        </a:graphic>
      </p:graphicFrame>
      <p:sp>
        <p:nvSpPr>
          <p:cNvPr id="9292"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0" y="1125538"/>
          <a:ext cx="9129713" cy="5484818"/>
        </p:xfrm>
        <a:graphic>
          <a:graphicData uri="http://schemas.openxmlformats.org/drawingml/2006/table">
            <a:tbl>
              <a:tblPr firstRow="1" firstCol="1" bandRow="1"/>
              <a:tblGrid>
                <a:gridCol w="323528"/>
                <a:gridCol w="288032"/>
                <a:gridCol w="504056"/>
                <a:gridCol w="432048"/>
                <a:gridCol w="2448273"/>
                <a:gridCol w="1152128"/>
                <a:gridCol w="1295713"/>
                <a:gridCol w="521913"/>
                <a:gridCol w="521913"/>
                <a:gridCol w="521913"/>
                <a:gridCol w="521913"/>
                <a:gridCol w="598282"/>
              </a:tblGrid>
              <a:tr h="228535">
                <a:tc gridSpan="4">
                  <a:txBody>
                    <a:bodyPr/>
                    <a:lstStyle/>
                    <a:p>
                      <a:pPr algn="ctr">
                        <a:lnSpc>
                          <a:spcPts val="1000"/>
                        </a:lnSpc>
                        <a:spcAft>
                          <a:spcPts val="0"/>
                        </a:spcAft>
                      </a:pPr>
                      <a:r>
                        <a:rPr lang="zh-CN" sz="1200" b="1" kern="0" dirty="0">
                          <a:effectLst/>
                          <a:latin typeface="+mj-ea"/>
                          <a:ea typeface="+mj-ea"/>
                          <a:cs typeface="宋体" panose="02010600030101010101" pitchFamily="2" charset="-122"/>
                        </a:rPr>
                        <a:t>题型结构</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gridSpan="3">
                  <a:txBody>
                    <a:bodyPr/>
                    <a:lstStyle/>
                    <a:p>
                      <a:pPr algn="ctr">
                        <a:lnSpc>
                          <a:spcPts val="1000"/>
                        </a:lnSpc>
                        <a:spcAft>
                          <a:spcPts val="0"/>
                        </a:spcAft>
                      </a:pPr>
                      <a:r>
                        <a:rPr lang="zh-CN" sz="1200" b="1" kern="0" dirty="0">
                          <a:effectLst/>
                          <a:latin typeface="+mj-ea"/>
                          <a:ea typeface="+mj-ea"/>
                          <a:cs typeface="宋体" panose="02010600030101010101" pitchFamily="2" charset="-122"/>
                        </a:rPr>
                        <a:t>知识目标</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4">
                  <a:txBody>
                    <a:bodyPr/>
                    <a:lstStyle/>
                    <a:p>
                      <a:pPr algn="ctr">
                        <a:lnSpc>
                          <a:spcPts val="1000"/>
                        </a:lnSpc>
                        <a:spcAft>
                          <a:spcPts val="0"/>
                        </a:spcAft>
                      </a:pPr>
                      <a:r>
                        <a:rPr lang="zh-CN" sz="1200" b="1" kern="0" dirty="0">
                          <a:effectLst/>
                          <a:latin typeface="+mj-ea"/>
                          <a:ea typeface="+mj-ea"/>
                          <a:cs typeface="宋体" panose="02010600030101010101" pitchFamily="2" charset="-122"/>
                        </a:rPr>
                        <a:t>能力目标</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3">
                  <a:txBody>
                    <a:bodyPr/>
                    <a:lstStyle/>
                    <a:p>
                      <a:pPr algn="ctr">
                        <a:lnSpc>
                          <a:spcPts val="1000"/>
                        </a:lnSpc>
                        <a:spcAft>
                          <a:spcPts val="0"/>
                        </a:spcAft>
                      </a:pPr>
                      <a:r>
                        <a:rPr lang="zh-CN" sz="1200" b="1" kern="0">
                          <a:effectLst/>
                          <a:latin typeface="+mj-ea"/>
                          <a:ea typeface="+mj-ea"/>
                          <a:cs typeface="宋体" panose="02010600030101010101" pitchFamily="2" charset="-122"/>
                        </a:rPr>
                        <a:t>设计</a:t>
                      </a:r>
                      <a:endParaRPr lang="zh-CN" sz="1200" b="1" kern="100">
                        <a:effectLst/>
                        <a:latin typeface="+mj-ea"/>
                        <a:ea typeface="+mj-ea"/>
                        <a:cs typeface="Times New Roman" panose="02020603050405020304" pitchFamily="18" charset="0"/>
                      </a:endParaRPr>
                    </a:p>
                    <a:p>
                      <a:pPr algn="ctr">
                        <a:lnSpc>
                          <a:spcPts val="1000"/>
                        </a:lnSpc>
                        <a:spcAft>
                          <a:spcPts val="0"/>
                        </a:spcAft>
                      </a:pPr>
                      <a:r>
                        <a:rPr lang="zh-CN" sz="1200" b="1" kern="0">
                          <a:effectLst/>
                          <a:latin typeface="+mj-ea"/>
                          <a:ea typeface="+mj-ea"/>
                          <a:cs typeface="宋体" panose="02010600030101010101" pitchFamily="2" charset="-122"/>
                        </a:rPr>
                        <a:t>难度</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rowSpan="2" gridSpan="2">
                  <a:txBody>
                    <a:bodyPr/>
                    <a:lstStyle/>
                    <a:p>
                      <a:pPr algn="ctr">
                        <a:lnSpc>
                          <a:spcPts val="1000"/>
                        </a:lnSpc>
                        <a:spcAft>
                          <a:spcPts val="0"/>
                        </a:spcAft>
                      </a:pPr>
                      <a:r>
                        <a:rPr lang="zh-CN" sz="1200" b="1" kern="0">
                          <a:effectLst/>
                          <a:latin typeface="+mj-ea"/>
                          <a:ea typeface="+mj-ea"/>
                          <a:cs typeface="宋体" panose="02010600030101010101" pitchFamily="2" charset="-122"/>
                        </a:rPr>
                        <a:t>题型</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rowSpan="2">
                  <a:txBody>
                    <a:bodyPr/>
                    <a:lstStyle/>
                    <a:p>
                      <a:pPr algn="ctr">
                        <a:lnSpc>
                          <a:spcPts val="1000"/>
                        </a:lnSpc>
                        <a:spcAft>
                          <a:spcPts val="0"/>
                        </a:spcAft>
                      </a:pPr>
                      <a:r>
                        <a:rPr lang="zh-CN" sz="1200" b="1" kern="0">
                          <a:effectLst/>
                          <a:latin typeface="+mj-ea"/>
                          <a:ea typeface="+mj-ea"/>
                          <a:cs typeface="宋体" panose="02010600030101010101" pitchFamily="2" charset="-122"/>
                        </a:rPr>
                        <a:t>题号</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spcAft>
                          <a:spcPts val="0"/>
                        </a:spcAft>
                      </a:pPr>
                      <a:r>
                        <a:rPr lang="zh-CN" sz="1200" b="1" kern="0">
                          <a:effectLst/>
                          <a:latin typeface="+mj-ea"/>
                          <a:ea typeface="+mj-ea"/>
                          <a:cs typeface="宋体" panose="02010600030101010101" pitchFamily="2" charset="-122"/>
                        </a:rPr>
                        <a:t>分值</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000"/>
                        </a:lnSpc>
                        <a:spcAft>
                          <a:spcPts val="0"/>
                        </a:spcAft>
                      </a:pPr>
                      <a:r>
                        <a:rPr lang="en-US" sz="1200" b="1" kern="0" dirty="0">
                          <a:effectLst/>
                          <a:latin typeface="+mj-ea"/>
                          <a:ea typeface="+mj-ea"/>
                          <a:cs typeface="宋体" panose="02010600030101010101" pitchFamily="2" charset="-122"/>
                        </a:rPr>
                        <a:t>  </a:t>
                      </a:r>
                      <a:r>
                        <a:rPr lang="zh-CN" sz="1200" b="1" kern="0" dirty="0">
                          <a:effectLst/>
                          <a:latin typeface="+mj-ea"/>
                          <a:ea typeface="+mj-ea"/>
                          <a:cs typeface="宋体" panose="02010600030101010101" pitchFamily="2" charset="-122"/>
                        </a:rPr>
                        <a:t>核心考点</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000"/>
                        </a:lnSpc>
                        <a:spcAft>
                          <a:spcPts val="0"/>
                        </a:spcAft>
                      </a:pPr>
                      <a:r>
                        <a:rPr lang="zh-CN" sz="1200" b="1" kern="0">
                          <a:effectLst/>
                          <a:latin typeface="+mj-ea"/>
                          <a:ea typeface="+mj-ea"/>
                          <a:cs typeface="宋体" panose="02010600030101010101" pitchFamily="2" charset="-122"/>
                        </a:rPr>
                        <a:t>类别</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000"/>
                        </a:lnSpc>
                        <a:spcAft>
                          <a:spcPts val="0"/>
                        </a:spcAft>
                      </a:pPr>
                      <a:r>
                        <a:rPr lang="zh-CN" sz="1200" b="1" kern="0" dirty="0">
                          <a:effectLst/>
                          <a:latin typeface="+mj-ea"/>
                          <a:ea typeface="+mj-ea"/>
                          <a:cs typeface="宋体" panose="02010600030101010101" pitchFamily="2" charset="-122"/>
                        </a:rPr>
                        <a:t>获取解读</a:t>
                      </a:r>
                      <a:endParaRPr lang="zh-CN" sz="1200" b="1" kern="100" dirty="0">
                        <a:effectLst/>
                        <a:latin typeface="+mj-ea"/>
                        <a:ea typeface="+mj-ea"/>
                        <a:cs typeface="Times New Roman" panose="02020603050405020304" pitchFamily="18" charset="0"/>
                      </a:endParaRPr>
                    </a:p>
                    <a:p>
                      <a:pPr algn="ctr">
                        <a:lnSpc>
                          <a:spcPts val="1000"/>
                        </a:lnSpc>
                        <a:spcAft>
                          <a:spcPts val="0"/>
                        </a:spcAft>
                      </a:pPr>
                      <a:r>
                        <a:rPr lang="zh-CN" sz="1200" b="1" kern="0" dirty="0">
                          <a:effectLst/>
                          <a:latin typeface="+mj-ea"/>
                          <a:ea typeface="+mj-ea"/>
                          <a:cs typeface="宋体" panose="02010600030101010101" pitchFamily="2" charset="-122"/>
                        </a:rPr>
                        <a:t>信息</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spcAft>
                          <a:spcPts val="0"/>
                        </a:spcAft>
                      </a:pPr>
                      <a:r>
                        <a:rPr lang="zh-CN" sz="1200" b="1" kern="0" dirty="0" smtClean="0">
                          <a:effectLst/>
                          <a:latin typeface="+mj-ea"/>
                          <a:ea typeface="+mj-ea"/>
                          <a:cs typeface="宋体" panose="02010600030101010101" pitchFamily="2" charset="-122"/>
                        </a:rPr>
                        <a:t>调动</a:t>
                      </a:r>
                      <a:endParaRPr lang="en-US" altLang="zh-CN" sz="1200" b="1" kern="0" dirty="0" smtClean="0">
                        <a:effectLst/>
                        <a:latin typeface="+mj-ea"/>
                        <a:ea typeface="+mj-ea"/>
                        <a:cs typeface="宋体" panose="02010600030101010101" pitchFamily="2" charset="-122"/>
                      </a:endParaRPr>
                    </a:p>
                    <a:p>
                      <a:pPr algn="ctr">
                        <a:lnSpc>
                          <a:spcPts val="1000"/>
                        </a:lnSpc>
                        <a:spcAft>
                          <a:spcPts val="0"/>
                        </a:spcAft>
                      </a:pPr>
                      <a:r>
                        <a:rPr lang="zh-CN" sz="1200" b="1" kern="0" dirty="0" smtClean="0">
                          <a:effectLst/>
                          <a:latin typeface="+mj-ea"/>
                          <a:ea typeface="+mj-ea"/>
                          <a:cs typeface="宋体" panose="02010600030101010101" pitchFamily="2" charset="-122"/>
                        </a:rPr>
                        <a:t>运用</a:t>
                      </a:r>
                      <a:endParaRPr lang="zh-CN" sz="1200" b="1" kern="100" dirty="0">
                        <a:effectLst/>
                        <a:latin typeface="+mj-ea"/>
                        <a:ea typeface="+mj-ea"/>
                        <a:cs typeface="Times New Roman" panose="02020603050405020304" pitchFamily="18" charset="0"/>
                      </a:endParaRPr>
                    </a:p>
                    <a:p>
                      <a:pPr algn="ctr">
                        <a:lnSpc>
                          <a:spcPts val="1000"/>
                        </a:lnSpc>
                        <a:spcAft>
                          <a:spcPts val="0"/>
                        </a:spcAft>
                      </a:pPr>
                      <a:r>
                        <a:rPr lang="zh-CN" sz="1200" b="1" kern="0" dirty="0">
                          <a:effectLst/>
                          <a:latin typeface="+mj-ea"/>
                          <a:ea typeface="+mj-ea"/>
                          <a:cs typeface="宋体" panose="02010600030101010101" pitchFamily="2" charset="-122"/>
                        </a:rPr>
                        <a:t>知识</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spcAft>
                          <a:spcPts val="0"/>
                        </a:spcAft>
                      </a:pPr>
                      <a:r>
                        <a:rPr lang="zh-CN" sz="1200" b="1" kern="0">
                          <a:effectLst/>
                          <a:latin typeface="+mj-ea"/>
                          <a:ea typeface="+mj-ea"/>
                          <a:cs typeface="宋体" panose="02010600030101010101" pitchFamily="2" charset="-122"/>
                        </a:rPr>
                        <a:t>描述阐释</a:t>
                      </a:r>
                      <a:endParaRPr lang="zh-CN" sz="1200" b="1" kern="100">
                        <a:effectLst/>
                        <a:latin typeface="+mj-ea"/>
                        <a:ea typeface="+mj-ea"/>
                        <a:cs typeface="Times New Roman" panose="02020603050405020304" pitchFamily="18" charset="0"/>
                      </a:endParaRPr>
                    </a:p>
                    <a:p>
                      <a:pPr algn="ctr">
                        <a:lnSpc>
                          <a:spcPts val="1000"/>
                        </a:lnSpc>
                        <a:spcAft>
                          <a:spcPts val="0"/>
                        </a:spcAft>
                      </a:pPr>
                      <a:r>
                        <a:rPr lang="zh-CN" sz="1200" b="1" kern="0">
                          <a:effectLst/>
                          <a:latin typeface="+mj-ea"/>
                          <a:ea typeface="+mj-ea"/>
                          <a:cs typeface="宋体" panose="02010600030101010101" pitchFamily="2" charset="-122"/>
                        </a:rPr>
                        <a:t>事物</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000"/>
                        </a:lnSpc>
                        <a:spcAft>
                          <a:spcPts val="0"/>
                        </a:spcAft>
                      </a:pPr>
                      <a:r>
                        <a:rPr lang="zh-CN" sz="1200" b="1" kern="0">
                          <a:effectLst/>
                          <a:latin typeface="+mj-ea"/>
                          <a:ea typeface="+mj-ea"/>
                          <a:cs typeface="宋体" panose="02010600030101010101" pitchFamily="2" charset="-122"/>
                        </a:rPr>
                        <a:t>论证探讨</a:t>
                      </a:r>
                      <a:endParaRPr lang="zh-CN" sz="1200" b="1" kern="100">
                        <a:effectLst/>
                        <a:latin typeface="+mj-ea"/>
                        <a:ea typeface="+mj-ea"/>
                        <a:cs typeface="Times New Roman" panose="02020603050405020304" pitchFamily="18" charset="0"/>
                      </a:endParaRPr>
                    </a:p>
                    <a:p>
                      <a:pPr algn="ctr">
                        <a:lnSpc>
                          <a:spcPts val="1000"/>
                        </a:lnSpc>
                        <a:spcAft>
                          <a:spcPts val="0"/>
                        </a:spcAft>
                      </a:pPr>
                      <a:r>
                        <a:rPr lang="zh-CN" sz="1200" b="1" kern="0">
                          <a:effectLst/>
                          <a:latin typeface="+mj-ea"/>
                          <a:ea typeface="+mj-ea"/>
                          <a:cs typeface="宋体" panose="02010600030101010101" pitchFamily="2" charset="-122"/>
                        </a:rPr>
                        <a:t>问题</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28535">
                <a:tc vMerge="1" gridSpan="2">
                  <a:tcPr/>
                </a:tc>
                <a:tc vMerge="1" hMerge="1">
                  <a:tcPr/>
                </a:tc>
                <a:tc vMerge="1">
                  <a:tcPr/>
                </a:tc>
                <a:tc vMerge="1">
                  <a:tcPr/>
                </a:tc>
                <a:tc vMerge="1">
                  <a:tcPr/>
                </a:tc>
                <a:tc>
                  <a:txBody>
                    <a:bodyPr/>
                    <a:lstStyle/>
                    <a:p>
                      <a:pPr algn="ctr">
                        <a:lnSpc>
                          <a:spcPts val="1000"/>
                        </a:lnSpc>
                        <a:spcAft>
                          <a:spcPts val="0"/>
                        </a:spcAft>
                      </a:pPr>
                      <a:r>
                        <a:rPr lang="zh-CN" sz="1200" b="1" kern="0">
                          <a:effectLst/>
                          <a:latin typeface="+mj-ea"/>
                          <a:ea typeface="+mj-ea"/>
                          <a:cs typeface="宋体" panose="02010600030101010101" pitchFamily="2" charset="-122"/>
                        </a:rPr>
                        <a:t>模块</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dirty="0">
                          <a:effectLst/>
                          <a:latin typeface="+mj-ea"/>
                          <a:ea typeface="+mj-ea"/>
                          <a:cs typeface="宋体" panose="02010600030101010101" pitchFamily="2" charset="-122"/>
                        </a:rPr>
                        <a:t>专题</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r>
              <a:tr h="228535">
                <a:tc rowSpan="13" gridSpan="2">
                  <a:txBody>
                    <a:bodyPr/>
                    <a:lstStyle/>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zh-CN" sz="1200" b="1" kern="0" dirty="0">
                          <a:effectLst/>
                          <a:latin typeface="+mj-ea"/>
                          <a:ea typeface="+mj-ea"/>
                          <a:cs typeface="宋体" panose="02010600030101010101" pitchFamily="2" charset="-122"/>
                        </a:rPr>
                        <a:t>选择题</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en-US" sz="1200" b="1" kern="0" dirty="0">
                          <a:effectLst/>
                          <a:latin typeface="+mj-ea"/>
                          <a:ea typeface="+mj-ea"/>
                          <a:cs typeface="宋体" panose="02010600030101010101" pitchFamily="2" charset="-122"/>
                        </a:rPr>
                        <a:t>48</a:t>
                      </a:r>
                      <a:r>
                        <a:rPr lang="zh-CN" sz="1200" b="1" kern="0" dirty="0">
                          <a:effectLst/>
                          <a:latin typeface="+mj-ea"/>
                          <a:ea typeface="+mj-ea"/>
                          <a:cs typeface="宋体" panose="02010600030101010101" pitchFamily="2" charset="-122"/>
                        </a:rPr>
                        <a:t>分</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儒家经典的演变</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难</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汉代庄园经济</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altLang="en-US" sz="1200" b="1" kern="0" dirty="0">
                          <a:effectLst/>
                          <a:latin typeface="+mj-ea"/>
                          <a:ea typeface="+mj-ea"/>
                          <a:cs typeface="Times New Roman" panose="02020603050405020304" pitchFamily="18" charset="0"/>
                        </a:rPr>
                        <a:t>中</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26</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重史传统对皇权的制约</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27</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明代地方行政制度</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altLang="en-US" sz="1200" b="1" kern="0" dirty="0">
                          <a:effectLst/>
                          <a:latin typeface="+mj-ea"/>
                          <a:ea typeface="+mj-ea"/>
                          <a:cs typeface="Times New Roman" panose="02020603050405020304" pitchFamily="18" charset="0"/>
                        </a:rPr>
                        <a:t>中</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近代中国卷入世界市场</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dirty="0">
                          <a:effectLst/>
                          <a:latin typeface="+mj-ea"/>
                          <a:ea typeface="+mj-ea"/>
                          <a:cs typeface="宋体" panose="02010600030101010101" pitchFamily="2" charset="-122"/>
                        </a:rPr>
                        <a:t>易</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29</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洋务运动的成效</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dirty="0">
                          <a:effectLst/>
                          <a:latin typeface="+mj-ea"/>
                          <a:ea typeface="+mj-ea"/>
                          <a:cs typeface="?????_GBK"/>
                        </a:rPr>
                        <a:t>必修</a:t>
                      </a: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61">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30</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抗战时期国民党维护一党专制</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altLang="en-US" sz="1200" b="1" kern="0" dirty="0">
                          <a:effectLst/>
                          <a:latin typeface="+mj-ea"/>
                          <a:ea typeface="+mj-ea"/>
                          <a:cs typeface="Times New Roman" panose="02020603050405020304" pitchFamily="18" charset="0"/>
                        </a:rPr>
                        <a:t>中</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61">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en-US" sz="1200" b="1" kern="0" dirty="0">
                          <a:effectLst/>
                          <a:latin typeface="+mj-ea"/>
                          <a:ea typeface="+mj-ea"/>
                          <a:cs typeface="宋体" panose="02010600030101010101" pitchFamily="2" charset="-122"/>
                        </a:rPr>
                        <a:t>20</a:t>
                      </a:r>
                      <a:r>
                        <a:rPr lang="zh-CN" sz="1200" b="1" kern="0" dirty="0">
                          <a:effectLst/>
                          <a:latin typeface="+mj-ea"/>
                          <a:ea typeface="+mj-ea"/>
                          <a:cs typeface="宋体" panose="02010600030101010101" pitchFamily="2" charset="-122"/>
                        </a:rPr>
                        <a:t>世纪</a:t>
                      </a:r>
                      <a:r>
                        <a:rPr lang="en-US" sz="1200" b="1" kern="0" dirty="0">
                          <a:effectLst/>
                          <a:latin typeface="+mj-ea"/>
                          <a:ea typeface="+mj-ea"/>
                          <a:cs typeface="宋体" panose="02010600030101010101" pitchFamily="2" charset="-122"/>
                        </a:rPr>
                        <a:t>60</a:t>
                      </a:r>
                      <a:r>
                        <a:rPr lang="zh-CN" sz="1200" b="1" kern="0" dirty="0">
                          <a:effectLst/>
                          <a:latin typeface="+mj-ea"/>
                          <a:ea typeface="+mj-ea"/>
                          <a:cs typeface="宋体" panose="02010600030101010101" pitchFamily="2" charset="-122"/>
                        </a:rPr>
                        <a:t>年代中国外交政策的调整</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dirty="0">
                          <a:effectLst/>
                          <a:latin typeface="+mj-ea"/>
                          <a:ea typeface="+mj-ea"/>
                          <a:cs typeface="?????_GBK"/>
                        </a:rPr>
                        <a:t>必修</a:t>
                      </a:r>
                      <a:r>
                        <a:rPr lang="en-US" sz="1200" b="1" kern="0" dirty="0">
                          <a:effectLst/>
                          <a:latin typeface="+mj-ea"/>
                          <a:ea typeface="+mj-ea"/>
                          <a:cs typeface="宋体" panose="02010600030101010101" pitchFamily="2" charset="-122"/>
                        </a:rPr>
                        <a:t>1</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dirty="0">
                          <a:effectLst/>
                          <a:latin typeface="+mj-ea"/>
                          <a:ea typeface="+mj-ea"/>
                          <a:cs typeface="宋体" panose="02010600030101010101" pitchFamily="2" charset="-122"/>
                        </a:rPr>
                        <a:t>中国现代</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altLang="en-US" sz="1200" b="1" kern="0" dirty="0">
                          <a:effectLst/>
                          <a:latin typeface="+mj-ea"/>
                          <a:ea typeface="+mj-ea"/>
                          <a:cs typeface="Times New Roman" panose="02020603050405020304" pitchFamily="18" charset="0"/>
                        </a:rPr>
                        <a:t>中</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01">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a:effectLst/>
                          <a:latin typeface="+mj-ea"/>
                          <a:ea typeface="+mj-ea"/>
                          <a:cs typeface="宋体" panose="02010600030101010101" pitchFamily="2" charset="-122"/>
                        </a:rPr>
                        <a:t>罗马法对近代欧洲法律制度的影响</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英国君主立宪制的完善</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61">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二战后新兴独立国家的经济斗争</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世界现代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难</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gridSpan="2">
                  <a:tcPr/>
                </a:tc>
                <a:tc vMerge="1"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马歇尔计划与欧洲联合</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世界现代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altLang="en-US" sz="1200" b="1" kern="0" dirty="0">
                          <a:effectLst/>
                          <a:latin typeface="+mj-ea"/>
                          <a:ea typeface="+mj-ea"/>
                          <a:cs typeface="Times New Roman" panose="02020603050405020304" pitchFamily="18" charset="0"/>
                        </a:rPr>
                        <a:t>中</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995">
                <a:tc vMerge="1" gridSpan="2">
                  <a:tcPr/>
                </a:tc>
                <a:tc vMerge="1" hMerge="1">
                  <a:tcPr/>
                </a:tc>
                <a:tc>
                  <a:txBody>
                    <a:bodyPr/>
                    <a:lstStyle/>
                    <a:p>
                      <a:pPr algn="ctr">
                        <a:lnSpc>
                          <a:spcPts val="1000"/>
                        </a:lnSpc>
                        <a:spcAft>
                          <a:spcPts val="0"/>
                        </a:spcAft>
                      </a:pPr>
                      <a:r>
                        <a:rPr lang="zh-CN" sz="1200" b="1" kern="0">
                          <a:effectLst/>
                          <a:latin typeface="+mj-ea"/>
                          <a:ea typeface="+mj-ea"/>
                          <a:cs typeface="宋体" panose="02010600030101010101" pitchFamily="2" charset="-122"/>
                        </a:rPr>
                        <a:t>计</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0.43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rowSpan="8">
                  <a:txBody>
                    <a:bodyPr/>
                    <a:lstStyle/>
                    <a:p>
                      <a:pPr algn="ctr">
                        <a:lnSpc>
                          <a:spcPts val="12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zh-CN" sz="1200" b="1" kern="0" dirty="0">
                          <a:effectLst/>
                          <a:latin typeface="+mj-ea"/>
                          <a:ea typeface="+mj-ea"/>
                          <a:cs typeface="宋体" panose="02010600030101010101" pitchFamily="2" charset="-122"/>
                        </a:rPr>
                        <a:t>非选择题</a:t>
                      </a:r>
                      <a:r>
                        <a:rPr lang="en-US" sz="1200" b="1" kern="0" dirty="0">
                          <a:effectLst/>
                          <a:latin typeface="+mj-ea"/>
                          <a:ea typeface="+mj-ea"/>
                          <a:cs typeface="宋体" panose="02010600030101010101" pitchFamily="2" charset="-122"/>
                        </a:rPr>
                        <a:t>52</a:t>
                      </a:r>
                      <a:endParaRPr lang="zh-CN" sz="1200" b="1" kern="100" dirty="0">
                        <a:effectLst/>
                        <a:latin typeface="+mj-ea"/>
                        <a:ea typeface="+mj-ea"/>
                        <a:cs typeface="Times New Roman" panose="02020603050405020304" pitchFamily="18" charset="0"/>
                      </a:endParaRPr>
                    </a:p>
                    <a:p>
                      <a:pPr algn="ctr">
                        <a:lnSpc>
                          <a:spcPts val="1200"/>
                        </a:lnSpc>
                        <a:spcAft>
                          <a:spcPts val="0"/>
                        </a:spcAft>
                      </a:pPr>
                      <a:r>
                        <a:rPr lang="zh-CN" sz="1200" b="1" kern="0" dirty="0">
                          <a:effectLst/>
                          <a:latin typeface="+mj-ea"/>
                          <a:ea typeface="+mj-ea"/>
                          <a:cs typeface="宋体" panose="02010600030101010101" pitchFamily="2" charset="-122"/>
                        </a:rPr>
                        <a:t>分</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ts val="1200"/>
                        </a:lnSpc>
                        <a:spcAft>
                          <a:spcPts val="0"/>
                        </a:spcAft>
                      </a:pPr>
                      <a:r>
                        <a:rPr lang="zh-CN" sz="1200" b="1" kern="0">
                          <a:effectLst/>
                          <a:latin typeface="+mj-ea"/>
                          <a:ea typeface="+mj-ea"/>
                          <a:cs typeface="宋体" panose="02010600030101010101" pitchFamily="2" charset="-122"/>
                        </a:rPr>
                        <a:t>必做</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40</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中国清朝和近代的人口问题</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zh-CN" sz="1200" b="1" kern="0" dirty="0">
                          <a:effectLst/>
                          <a:latin typeface="+mj-ea"/>
                          <a:ea typeface="+mj-ea"/>
                          <a:cs typeface="?????_GBK"/>
                        </a:rPr>
                        <a:t>必修</a:t>
                      </a:r>
                      <a:r>
                        <a:rPr lang="en-US" sz="1200" b="1" kern="0" dirty="0">
                          <a:effectLst/>
                          <a:latin typeface="+mj-ea"/>
                          <a:ea typeface="+mj-ea"/>
                          <a:cs typeface="宋体" panose="02010600030101010101" pitchFamily="2" charset="-122"/>
                        </a:rPr>
                        <a:t>1</a:t>
                      </a:r>
                      <a:r>
                        <a:rPr lang="zh-CN" sz="1200" b="1" kern="0" dirty="0">
                          <a:effectLst/>
                          <a:latin typeface="+mj-ea"/>
                          <a:ea typeface="+mj-ea"/>
                          <a:cs typeface="宋体" panose="02010600030101010101" pitchFamily="2" charset="-122"/>
                        </a:rPr>
                        <a:t>、</a:t>
                      </a: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zh-CN" sz="1200" b="1" kern="0" dirty="0">
                          <a:effectLst/>
                          <a:latin typeface="+mj-ea"/>
                          <a:ea typeface="+mj-ea"/>
                          <a:cs typeface="宋体" panose="02010600030101010101" pitchFamily="2" charset="-122"/>
                        </a:rPr>
                        <a:t>中国古代</a:t>
                      </a:r>
                      <a:endParaRPr lang="zh-CN" sz="1200" b="1" kern="100" dirty="0">
                        <a:effectLst/>
                        <a:latin typeface="+mj-ea"/>
                        <a:ea typeface="+mj-ea"/>
                        <a:cs typeface="Times New Roman" panose="02020603050405020304" pitchFamily="18" charset="0"/>
                      </a:endParaRPr>
                    </a:p>
                  </a:txBody>
                  <a:tcPr marL="40833" marR="408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6</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6</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易</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a:tcPr/>
                </a:tc>
                <a:tc v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启蒙思想及其政治实践</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_GBK"/>
                        </a:rPr>
                        <a:t>必修</a:t>
                      </a:r>
                      <a:r>
                        <a:rPr lang="en-US" sz="1200" b="1" kern="0">
                          <a:effectLst/>
                          <a:latin typeface="+mj-ea"/>
                          <a:ea typeface="+mj-ea"/>
                          <a:cs typeface="宋体" panose="02010600030101010101" pitchFamily="2" charset="-122"/>
                        </a:rPr>
                        <a:t>1</a:t>
                      </a:r>
                      <a:r>
                        <a:rPr lang="zh-CN" sz="1200" b="1" kern="0">
                          <a:effectLst/>
                          <a:latin typeface="+mj-ea"/>
                          <a:ea typeface="+mj-ea"/>
                          <a:cs typeface="宋体" panose="02010600030101010101" pitchFamily="2" charset="-122"/>
                        </a:rPr>
                        <a:t>、</a:t>
                      </a: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4</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vMerge="1">
                  <a:tcPr/>
                </a:tc>
                <a:tc vMerge="1">
                  <a:tcPr/>
                </a:tc>
                <a:tc>
                  <a:txBody>
                    <a:bodyPr/>
                    <a:lstStyle/>
                    <a:p>
                      <a:pPr algn="ctr">
                        <a:lnSpc>
                          <a:spcPts val="1000"/>
                        </a:lnSpc>
                        <a:spcAft>
                          <a:spcPts val="0"/>
                        </a:spcAft>
                      </a:pPr>
                      <a:r>
                        <a:rPr lang="zh-CN" sz="1200" b="1" kern="0">
                          <a:effectLst/>
                          <a:latin typeface="+mj-ea"/>
                          <a:ea typeface="+mj-ea"/>
                          <a:cs typeface="宋体" panose="02010600030101010101" pitchFamily="2" charset="-122"/>
                        </a:rPr>
                        <a:t>计</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37</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en-US" sz="1200" b="1" kern="0" dirty="0">
                          <a:effectLst/>
                          <a:latin typeface="+mj-ea"/>
                          <a:ea typeface="+mj-ea"/>
                          <a:cs typeface="宋体" panose="02010600030101010101" pitchFamily="2" charset="-122"/>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10</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0.62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a:tcPr/>
                </a:tc>
                <a:tc rowSpan="4">
                  <a:txBody>
                    <a:bodyPr/>
                    <a:lstStyle/>
                    <a:p>
                      <a:pPr algn="ctr">
                        <a:lnSpc>
                          <a:spcPts val="1200"/>
                        </a:lnSpc>
                        <a:spcAft>
                          <a:spcPts val="0"/>
                        </a:spcAft>
                      </a:pPr>
                      <a:r>
                        <a:rPr lang="zh-CN" sz="1200" b="1" kern="0" dirty="0">
                          <a:effectLst/>
                          <a:latin typeface="+mj-ea"/>
                          <a:ea typeface="+mj-ea"/>
                          <a:cs typeface="宋体" panose="02010600030101010101" pitchFamily="2" charset="-122"/>
                        </a:rPr>
                        <a:t>选做</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唐太宗谱牒改革</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选修</a:t>
                      </a:r>
                      <a:r>
                        <a:rPr lang="en-US" sz="1200" b="1" kern="0">
                          <a:effectLst/>
                          <a:latin typeface="+mj-ea"/>
                          <a:ea typeface="+mj-ea"/>
                          <a:cs typeface="宋体" panose="02010600030101010101" pitchFamily="2" charset="-122"/>
                        </a:rPr>
                        <a:t>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a:tcPr/>
                </a:tc>
                <a:tc v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46</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英国议会质询制度</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选修</a:t>
                      </a: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世界近代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3</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a:tcPr/>
                </a:tc>
                <a:tc v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47</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越南战争与中美关系</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选修</a:t>
                      </a:r>
                      <a:r>
                        <a:rPr lang="en-US" sz="1200" b="1" kern="0">
                          <a:effectLst/>
                          <a:latin typeface="+mj-ea"/>
                          <a:ea typeface="+mj-ea"/>
                          <a:cs typeface="宋体" panose="02010600030101010101" pitchFamily="2" charset="-122"/>
                        </a:rPr>
                        <a:t>3</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世界现代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2</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vMerge="1">
                  <a:tcPr/>
                </a:tc>
                <a:tc v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48</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zh-CN" sz="1200" b="1" kern="0" dirty="0">
                          <a:effectLst/>
                          <a:latin typeface="+mj-ea"/>
                          <a:ea typeface="+mj-ea"/>
                          <a:cs typeface="宋体" panose="02010600030101010101" pitchFamily="2" charset="-122"/>
                        </a:rPr>
                        <a:t>唐朝名将高仙芝</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选修</a:t>
                      </a: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中国古代</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4</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4</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zh-CN" sz="1200" b="1" kern="0">
                          <a:effectLst/>
                          <a:latin typeface="+mj-ea"/>
                          <a:ea typeface="+mj-ea"/>
                          <a:cs typeface="宋体" panose="02010600030101010101" pitchFamily="2" charset="-122"/>
                        </a:rPr>
                        <a:t>中</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09">
                <a:tc vMerge="1">
                  <a:tcPr/>
                </a:tc>
                <a:tc gridSpan="2">
                  <a:txBody>
                    <a:bodyPr/>
                    <a:lstStyle/>
                    <a:p>
                      <a:pPr algn="ctr">
                        <a:lnSpc>
                          <a:spcPts val="1000"/>
                        </a:lnSpc>
                        <a:spcAft>
                          <a:spcPts val="0"/>
                        </a:spcAft>
                      </a:pPr>
                      <a:r>
                        <a:rPr lang="zh-CN" sz="1200" b="1" kern="0">
                          <a:effectLst/>
                          <a:latin typeface="+mj-ea"/>
                          <a:ea typeface="+mj-ea"/>
                          <a:cs typeface="宋体" panose="02010600030101010101" pitchFamily="2" charset="-122"/>
                        </a:rPr>
                        <a:t>小计</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ts val="1000"/>
                        </a:lnSpc>
                        <a:spcAft>
                          <a:spcPts val="0"/>
                        </a:spcAft>
                      </a:pPr>
                      <a:r>
                        <a:rPr lang="en-US" sz="1200" b="1" kern="0">
                          <a:effectLst/>
                          <a:latin typeface="+mj-ea"/>
                          <a:ea typeface="+mj-ea"/>
                          <a:cs typeface="宋体" panose="02010600030101010101" pitchFamily="2" charset="-122"/>
                        </a:rPr>
                        <a:t>52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16</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12</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11</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宋体" panose="02010600030101010101" pitchFamily="2" charset="-122"/>
                        </a:rPr>
                        <a:t>13</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宋体" panose="02010600030101010101" pitchFamily="2" charset="-122"/>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35">
                <a:tc gridSpan="3">
                  <a:txBody>
                    <a:bodyPr/>
                    <a:lstStyle/>
                    <a:p>
                      <a:pPr algn="ctr">
                        <a:lnSpc>
                          <a:spcPts val="1000"/>
                        </a:lnSpc>
                        <a:spcAft>
                          <a:spcPts val="0"/>
                        </a:spcAft>
                      </a:pPr>
                      <a:r>
                        <a:rPr lang="zh-CN" sz="1200" b="1" kern="0" dirty="0">
                          <a:effectLst/>
                          <a:latin typeface="+mj-ea"/>
                          <a:ea typeface="+mj-ea"/>
                          <a:cs typeface="方正大黑_GBK"/>
                        </a:rPr>
                        <a:t>合计</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algn="ctr">
                        <a:lnSpc>
                          <a:spcPts val="1000"/>
                        </a:lnSpc>
                        <a:spcAft>
                          <a:spcPts val="0"/>
                        </a:spcAft>
                      </a:pPr>
                      <a:r>
                        <a:rPr lang="en-US" sz="1200" b="1" kern="0">
                          <a:effectLst/>
                          <a:latin typeface="+mj-ea"/>
                          <a:ea typeface="+mj-ea"/>
                          <a:cs typeface="方正大黑_GBK"/>
                        </a:rPr>
                        <a:t>100</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000"/>
                        </a:lnSpc>
                        <a:spcAft>
                          <a:spcPts val="0"/>
                        </a:spcAft>
                      </a:pPr>
                      <a:r>
                        <a:rPr lang="en-US" sz="1200" b="1" kern="0" dirty="0">
                          <a:effectLst/>
                          <a:latin typeface="+mj-ea"/>
                          <a:ea typeface="+mj-ea"/>
                          <a:cs typeface="方正大黑_GBK"/>
                        </a:rPr>
                        <a:t> </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方正大黑_GBK"/>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方正大黑_GBK"/>
                        </a:rPr>
                        <a:t> </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a:effectLst/>
                          <a:latin typeface="+mj-ea"/>
                          <a:ea typeface="+mj-ea"/>
                          <a:cs typeface="方正大黑_GBK"/>
                        </a:rPr>
                        <a:t>40</a:t>
                      </a:r>
                      <a:endParaRPr lang="zh-CN" sz="1200" b="1" kern="10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方正大黑_GBK"/>
                        </a:rPr>
                        <a:t>36</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方正大黑_GBK"/>
                        </a:rPr>
                        <a:t>11</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方正大黑_GBK"/>
                        </a:rPr>
                        <a:t>13</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000"/>
                        </a:lnSpc>
                        <a:spcAft>
                          <a:spcPts val="0"/>
                        </a:spcAft>
                      </a:pPr>
                      <a:r>
                        <a:rPr lang="en-US" sz="1200" b="1" kern="0" dirty="0">
                          <a:effectLst/>
                          <a:latin typeface="+mj-ea"/>
                          <a:ea typeface="+mj-ea"/>
                          <a:cs typeface="方正大黑_GBK"/>
                        </a:rPr>
                        <a:t>0.50</a:t>
                      </a:r>
                      <a:endParaRPr lang="zh-CN" sz="1200" b="1" kern="100" dirty="0">
                        <a:effectLst/>
                        <a:latin typeface="+mj-ea"/>
                        <a:ea typeface="+mj-ea"/>
                        <a:cs typeface="Times New Roman" panose="02020603050405020304" pitchFamily="18" charset="0"/>
                      </a:endParaRPr>
                    </a:p>
                  </a:txBody>
                  <a:tcPr marL="40833" marR="40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361" name="矩形 3"/>
          <p:cNvSpPr/>
          <p:nvPr/>
        </p:nvSpPr>
        <p:spPr>
          <a:xfrm>
            <a:off x="1692275" y="692150"/>
            <a:ext cx="5843588" cy="4619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en-US" altLang="zh-CN" sz="2400" b="1" dirty="0">
                <a:solidFill>
                  <a:srgbClr val="C00000"/>
                </a:solidFill>
                <a:latin typeface="黑体" panose="02010609060101010101" pitchFamily="49" charset="-122"/>
                <a:ea typeface="黑体" panose="02010609060101010101" pitchFamily="49" charset="-122"/>
              </a:rPr>
              <a:t>2016</a:t>
            </a:r>
            <a:r>
              <a:rPr lang="zh-CN" altLang="en-US" sz="2400" b="1" dirty="0">
                <a:solidFill>
                  <a:srgbClr val="C00000"/>
                </a:solidFill>
                <a:latin typeface="黑体" panose="02010609060101010101" pitchFamily="49" charset="-122"/>
                <a:ea typeface="黑体" panose="02010609060101010101" pitchFamily="49" charset="-122"/>
              </a:rPr>
              <a:t>年历史</a:t>
            </a:r>
            <a:r>
              <a:rPr lang="zh-CN" altLang="zh-CN" sz="2400" b="1" dirty="0">
                <a:solidFill>
                  <a:srgbClr val="C00000"/>
                </a:solidFill>
                <a:latin typeface="黑体" panose="02010609060101010101" pitchFamily="49" charset="-122"/>
                <a:ea typeface="黑体" panose="02010609060101010101" pitchFamily="49" charset="-122"/>
              </a:rPr>
              <a:t>试卷要素细目表</a:t>
            </a:r>
            <a:r>
              <a:rPr lang="zh-CN" altLang="en-US" sz="2400" b="1" dirty="0">
                <a:solidFill>
                  <a:srgbClr val="C00000"/>
                </a:solidFill>
                <a:latin typeface="黑体" panose="02010609060101010101" pitchFamily="49" charset="-122"/>
                <a:ea typeface="黑体" panose="02010609060101010101" pitchFamily="49" charset="-122"/>
              </a:rPr>
              <a:t>（全国</a:t>
            </a:r>
            <a:r>
              <a:rPr lang="en-US" altLang="zh-CN" sz="2400" b="1" dirty="0">
                <a:solidFill>
                  <a:srgbClr val="C00000"/>
                </a:solidFill>
                <a:latin typeface="黑体" panose="02010609060101010101" pitchFamily="49" charset="-122"/>
                <a:ea typeface="黑体" panose="02010609060101010101" pitchFamily="49" charset="-122"/>
              </a:rPr>
              <a:t>Ⅰ</a:t>
            </a:r>
            <a:r>
              <a:rPr lang="zh-CN" altLang="en-US" sz="2400" b="1" dirty="0">
                <a:solidFill>
                  <a:srgbClr val="C00000"/>
                </a:solidFill>
                <a:latin typeface="黑体" panose="02010609060101010101" pitchFamily="49" charset="-122"/>
                <a:ea typeface="黑体" panose="02010609060101010101" pitchFamily="49" charset="-122"/>
              </a:rPr>
              <a:t>卷）</a:t>
            </a:r>
            <a:endParaRPr lang="zh-CN" altLang="en-US" sz="2800" b="1" dirty="0">
              <a:solidFill>
                <a:srgbClr val="C00000"/>
              </a:solidFill>
              <a:latin typeface="黑体" panose="02010609060101010101" pitchFamily="49" charset="-122"/>
              <a:ea typeface="黑体" panose="02010609060101010101" pitchFamily="49" charset="-122"/>
            </a:endParaRPr>
          </a:p>
        </p:txBody>
      </p:sp>
      <p:sp>
        <p:nvSpPr>
          <p:cNvPr id="46362"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765175"/>
            <a:ext cx="8496300" cy="461963"/>
          </a:xfrm>
          <a:prstGeom prst="rect">
            <a:avLst/>
          </a:prstGeom>
        </p:spPr>
        <p:txBody>
          <a:bodyPr>
            <a:spAutoFit/>
          </a:bodyPr>
          <a:lstStyle/>
          <a:p>
            <a:pPr marL="0" marR="0" lvl="0" indent="0" algn="ctr" defTabSz="914400" rtl="0" eaLnBrk="0" fontAlgn="base" latinLnBrk="0" hangingPunct="0">
              <a:lnSpc>
                <a:spcPct val="100000"/>
              </a:lnSpc>
              <a:spcBef>
                <a:spcPct val="0"/>
              </a:spcBef>
              <a:spcAft>
                <a:spcPts val="0"/>
              </a:spcAft>
              <a:buClrTx/>
              <a:buSzTx/>
              <a:buFontTx/>
              <a:buNone/>
              <a:defRPr/>
            </a:pPr>
            <a:r>
              <a:rPr kumimoji="0" lang="en-US" altLang="zh-CN"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2017</a:t>
            </a:r>
            <a:r>
              <a:rPr kumimoji="0" lang="zh-CN" altLang="zh-CN"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年高考物理课标</a:t>
            </a:r>
            <a:r>
              <a:rPr kumimoji="0" lang="en-US" altLang="zh-CN"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Ⅰ</a:t>
            </a:r>
            <a:r>
              <a:rPr kumimoji="0" lang="zh-CN" altLang="zh-CN"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卷</a:t>
            </a:r>
            <a:r>
              <a:rPr kumimoji="0" lang="zh-CN" altLang="en-US"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命题</a:t>
            </a:r>
            <a:r>
              <a:rPr kumimoji="0" lang="zh-CN" altLang="zh-CN" sz="2400" b="1" i="0" u="none" strike="noStrike" kern="100" cap="none" spc="0" normalizeH="0" baseline="0" noProof="0" dirty="0">
                <a:ln>
                  <a:noFill/>
                </a:ln>
                <a:solidFill>
                  <a:srgbClr val="870000"/>
                </a:solidFill>
                <a:effectLst/>
                <a:uLnTx/>
                <a:uFillTx/>
                <a:latin typeface="+mj-ea"/>
                <a:ea typeface="+mj-ea"/>
                <a:cs typeface="黑体" panose="02010609060101010101" pitchFamily="49" charset="-122"/>
              </a:rPr>
              <a:t>细目表</a:t>
            </a:r>
            <a:endParaRPr kumimoji="0" lang="zh-CN" altLang="zh-CN" sz="1400" b="0" i="0" u="none" strike="noStrike" kern="100" cap="none" spc="0" normalizeH="0" baseline="0" noProof="0" dirty="0">
              <a:ln>
                <a:noFill/>
              </a:ln>
              <a:solidFill>
                <a:srgbClr val="870000"/>
              </a:solidFill>
              <a:effectLst/>
              <a:uLnTx/>
              <a:uFillTx/>
              <a:latin typeface="+mj-ea"/>
              <a:ea typeface="+mj-ea"/>
              <a:cs typeface="黑体" panose="02010609060101010101" pitchFamily="49" charset="-122"/>
            </a:endParaRPr>
          </a:p>
        </p:txBody>
      </p:sp>
      <p:graphicFrame>
        <p:nvGraphicFramePr>
          <p:cNvPr id="6" name="表格 5"/>
          <p:cNvGraphicFramePr>
            <a:graphicFrameLocks noGrp="1"/>
          </p:cNvGraphicFramePr>
          <p:nvPr/>
        </p:nvGraphicFramePr>
        <p:xfrm>
          <a:off x="0" y="1227138"/>
          <a:ext cx="9144000" cy="5426081"/>
        </p:xfrm>
        <a:graphic>
          <a:graphicData uri="http://schemas.openxmlformats.org/drawingml/2006/table">
            <a:tbl>
              <a:tblPr firstRow="1" firstCol="1" bandRow="1"/>
              <a:tblGrid>
                <a:gridCol w="467543"/>
                <a:gridCol w="360040"/>
                <a:gridCol w="475838"/>
                <a:gridCol w="460266"/>
                <a:gridCol w="2619488"/>
                <a:gridCol w="548866"/>
                <a:gridCol w="1224136"/>
                <a:gridCol w="504056"/>
                <a:gridCol w="504056"/>
                <a:gridCol w="504056"/>
                <a:gridCol w="504056"/>
                <a:gridCol w="504056"/>
                <a:gridCol w="467542"/>
              </a:tblGrid>
              <a:tr h="215900">
                <a:tc gridSpan="4">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题型结构</a:t>
                      </a:r>
                      <a:r>
                        <a:rPr lang="en-US" sz="1200" b="1" kern="0" dirty="0">
                          <a:effectLst/>
                          <a:latin typeface="Calibri" panose="020F0502020204030204" pitchFamily="34" charset="0"/>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gridSpan="3">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知识目标</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gridSpan="5">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能力目标</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hMerge="1">
                  <a:tcPr/>
                </a:tc>
                <a:tc rowSpan="3">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难度</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rowSpan="2" gridSpan="2">
                  <a:txBody>
                    <a:bodyPr/>
                    <a:lstStyle/>
                    <a:p>
                      <a:pPr indent="114300"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题型</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题号</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分值</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0"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情境、模型、考点</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700"/>
                        </a:lnSpc>
                        <a:spcAft>
                          <a:spcPts val="0"/>
                        </a:spcAft>
                      </a:pPr>
                      <a:r>
                        <a:rPr lang="zh-CN" sz="1200" b="1" kern="0" dirty="0" smtClean="0">
                          <a:effectLst/>
                          <a:latin typeface="Calibri" panose="020F0502020204030204" pitchFamily="34" charset="0"/>
                          <a:ea typeface="宋体" panose="02010600030101010101" pitchFamily="2" charset="-122"/>
                          <a:cs typeface="Times New Roman" panose="02020603050405020304" pitchFamily="18" charset="0"/>
                        </a:rPr>
                        <a:t>类别</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理解</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推理</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分析</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综合</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应用数学</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实验能力</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230193">
                <a:tc vMerge="1" gridSpan="2">
                  <a:tcPr/>
                </a:tc>
                <a:tc vMerge="1" hMerge="1">
                  <a:tcPr/>
                </a:tc>
                <a:tc vMerge="1">
                  <a:tcPr/>
                </a:tc>
                <a:tc vMerge="1">
                  <a:tcPr/>
                </a:tc>
                <a:tc vMerge="1">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模块</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专题</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c vMerge="1">
                  <a:tcPr/>
                </a:tc>
                <a:tc vMerge="1">
                  <a:tcPr/>
                </a:tc>
                <a:tc vMerge="1">
                  <a:tcPr/>
                </a:tc>
                <a:tc vMerge="1">
                  <a:tcPr/>
                </a:tc>
                <a:tc vMerge="1">
                  <a:tcPr/>
                </a:tc>
              </a:tr>
              <a:tr h="230193">
                <a:tc rowSpan="8" gridSpan="2">
                  <a:txBody>
                    <a:bodyPr/>
                    <a:lstStyle/>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选择题</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48</a:t>
                      </a: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分</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h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14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火箭模型、反冲运动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碰撞与动量守恒</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易</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15</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乒乓球的水平发射、平抛运动</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曲线运动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易</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带电粒子在复合场中的运动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磁场</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17</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氘核聚变、核能计算</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原子核</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18</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电磁感应现象、楞次定律</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电磁感应</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难</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19</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磁感应强度的叠加、安培力</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磁场</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799">
                <a:tc vMerge="1" gridSpan="2">
                  <a:tcPr/>
                </a:tc>
                <a:tc vMerge="1" h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20</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点电荷的电场</a:t>
                      </a:r>
                      <a:r>
                        <a:rPr lang="en-US" sz="1200" b="1" kern="100">
                          <a:effectLst/>
                          <a:latin typeface="宋体" panose="02010600030101010101" pitchFamily="2" charset="-122"/>
                          <a:ea typeface="宋体" panose="02010600030101010101" pitchFamily="2" charset="-122"/>
                          <a:cs typeface="Times New Roman" panose="02020603050405020304" pitchFamily="18" charset="0"/>
                        </a:rPr>
                        <a:t> </a:t>
                      </a:r>
                      <a:r>
                        <a:rPr lang="zh-CN" sz="1200" b="1" kern="0">
                          <a:effectLst/>
                          <a:latin typeface="Calibri" panose="020F0502020204030204" pitchFamily="34" charset="0"/>
                          <a:ea typeface="宋体" panose="02010600030101010101" pitchFamily="2" charset="-122"/>
                          <a:cs typeface="Times New Roman" panose="02020603050405020304" pitchFamily="18" charset="0"/>
                        </a:rPr>
                        <a:t>图象、电势、场强、电场力做功</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电场</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gridSpan="2">
                  <a:tcPr/>
                </a:tc>
                <a:tc vMerge="1" h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共点力的动态平衡</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牛顿运动定律</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难</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799">
                <a:tc rowSpan="8">
                  <a:txBody>
                    <a:bodyPr/>
                    <a:lstStyle/>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非选择题</a:t>
                      </a:r>
                      <a:r>
                        <a:rPr lang="en-US" sz="1200" b="1" kern="0" dirty="0">
                          <a:effectLst/>
                          <a:latin typeface="Calibri" panose="020F0502020204030204" pitchFamily="34" charset="0"/>
                          <a:ea typeface="宋体" panose="02010600030101010101" pitchFamily="2" charset="-122"/>
                          <a:cs typeface="Times New Roman" panose="02020603050405020304" pitchFamily="18" charset="0"/>
                        </a:rPr>
                        <a:t>62</a:t>
                      </a: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分</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必做</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5</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研究匀变速直线运动、求速度、加速度</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匀变速直线运动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5</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699">
                <a:tc vMerge="1">
                  <a:tcPr/>
                </a:tc>
                <a:tc v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描绘小电珠的伏安特性曲线、设计电路、连接实物图、图象法处理数据、电功率的计算</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恒定电流</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难</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cPr/>
                </a:tc>
                <a:tc v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12</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动能、势能、机械能功能关系。</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机械能</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易</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799">
                <a:tc vMerge="1">
                  <a:tcPr/>
                </a:tc>
                <a:tc vMerge="1">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20</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带电粒子在重力场、电场和重力场中的运动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r>
                        <a:rPr lang="zh-CN" sz="1200" b="1" kern="0">
                          <a:effectLst/>
                          <a:latin typeface="Calibri" panose="020F0502020204030204" pitchFamily="34" charset="0"/>
                          <a:ea typeface="宋体" panose="02010600030101010101" pitchFamily="2" charset="-122"/>
                          <a:cs typeface="Times New Roman" panose="02020603050405020304" pitchFamily="18" charset="0"/>
                        </a:rPr>
                        <a:t>，</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3-1</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曲线运动</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电场</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8</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难</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799">
                <a:tc vMerge="1">
                  <a:tcPr/>
                </a:tc>
                <a:tc rowSpan="4">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选做</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5</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单位速率间隔的分子数占总分子数的百分比随气体分子速率的变化图象</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分子动理论</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5</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易</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cPr/>
                </a:tc>
                <a:tc vMerge="1">
                  <a:tcPr/>
                </a:tc>
                <a:tc v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竖直两静态气缸、气体实验定律</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气体</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中</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cPr/>
                </a:tc>
                <a:tc vMerge="1">
                  <a:tcPr/>
                </a:tc>
                <a:tc rowSpan="2">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5</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波的叠加、干涉</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机械波</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易</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vMerge="1">
                  <a:tcPr/>
                </a:tc>
                <a:tc vMerge="1">
                  <a:tcPr/>
                </a:tc>
                <a:tc vMerge="1">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10</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全反射 折射定律</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3-4</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zh-CN" sz="1200" b="1" kern="0">
                          <a:effectLst/>
                          <a:latin typeface="Calibri" panose="020F0502020204030204" pitchFamily="34" charset="0"/>
                          <a:ea typeface="宋体" panose="02010600030101010101" pitchFamily="2" charset="-122"/>
                          <a:cs typeface="Times New Roman" panose="02020603050405020304" pitchFamily="18" charset="0"/>
                        </a:rPr>
                        <a:t>光学</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a:effectLst/>
                          <a:latin typeface="宋体" panose="02010600030101010101" pitchFamily="2" charset="-122"/>
                          <a:ea typeface="宋体" panose="02010600030101010101" pitchFamily="2" charset="-122"/>
                          <a:cs typeface="Times New Roman" panose="02020603050405020304" pitchFamily="18" charset="0"/>
                        </a:rPr>
                        <a:t>2</a:t>
                      </a:r>
                      <a:endParaRPr lang="zh-CN" sz="1400" b="1" kern="10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6</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en-US" sz="1200" b="1" kern="0" dirty="0">
                          <a:effectLst/>
                          <a:latin typeface="宋体" panose="02010600030101010101" pitchFamily="2" charset="-122"/>
                          <a:ea typeface="宋体" panose="02010600030101010101" pitchFamily="2" charset="-122"/>
                          <a:cs typeface="Times New Roman" panose="02020603050405020304" pitchFamily="18" charset="0"/>
                        </a:rPr>
                        <a:t> </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zh-CN" sz="1200" b="1" kern="0" dirty="0">
                          <a:effectLst/>
                          <a:latin typeface="Calibri" panose="020F0502020204030204" pitchFamily="34" charset="0"/>
                          <a:ea typeface="宋体" panose="02010600030101010101" pitchFamily="2" charset="-122"/>
                          <a:cs typeface="Times New Roman" panose="02020603050405020304" pitchFamily="18" charset="0"/>
                        </a:rPr>
                        <a:t>难</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36877" marR="368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标题 1"/>
          <p:cNvSpPr txBox="1">
            <a:spLocks noChangeArrowheads="1"/>
          </p:cNvSpPr>
          <p:nvPr/>
        </p:nvSpPr>
        <p:spPr bwMode="auto">
          <a:xfrm>
            <a:off x="903288" y="115888"/>
            <a:ext cx="5108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rgbClr val="C00000"/>
                </a:solidFill>
                <a:effectLst/>
                <a:uLnTx/>
                <a:uFillTx/>
                <a:latin typeface="华文新魏" panose="02010800040101010101" pitchFamily="2" charset="-122"/>
                <a:ea typeface="华文新魏" panose="02010800040101010101" pitchFamily="2" charset="-122"/>
                <a:cs typeface="+mn-cs"/>
              </a:rPr>
              <a:t>一、高考综合改革与命题规律</a:t>
            </a:r>
            <a:r>
              <a:rPr kumimoji="0" lang="en-US" altLang="zh-CN" sz="2400" b="0" i="0" u="none" strike="noStrike" kern="1200" cap="none" spc="0" normalizeH="0" baseline="0" noProof="0" dirty="0" smtClean="0">
                <a:ln>
                  <a:noFill/>
                </a:ln>
                <a:solidFill>
                  <a:srgbClr val="C00000"/>
                </a:solidFill>
                <a:effectLst/>
                <a:uLnTx/>
                <a:uFillTx/>
                <a:latin typeface="+mn-ea"/>
                <a:ea typeface="+mn-ea"/>
                <a:cs typeface="+mn-cs"/>
              </a:rPr>
              <a:t>·</a:t>
            </a:r>
            <a:r>
              <a:rPr kumimoji="0" lang="zh-CN" altLang="en-US" sz="2400" b="0" i="0" u="none" strike="noStrike" kern="1200" cap="none" spc="0" normalizeH="0" baseline="0" noProof="0" dirty="0" smtClean="0">
                <a:ln>
                  <a:noFill/>
                </a:ln>
                <a:solidFill>
                  <a:srgbClr val="C00000"/>
                </a:solidFill>
                <a:effectLst/>
                <a:uLnTx/>
                <a:uFillTx/>
                <a:latin typeface="华文新魏" panose="02010800040101010101" pitchFamily="2" charset="-122"/>
                <a:ea typeface="华文新魏" panose="02010800040101010101" pitchFamily="2" charset="-122"/>
                <a:cs typeface="+mn-cs"/>
              </a:rPr>
              <a:t>趋势</a:t>
            </a:r>
            <a:endParaRPr kumimoji="0" lang="zh-CN" altLang="en-US" sz="2400" b="0" i="0" u="none" strike="noStrike" kern="1200" cap="none" spc="0" normalizeH="0" baseline="0" noProof="0" dirty="0" smtClean="0">
              <a:ln>
                <a:noFill/>
              </a:ln>
              <a:solidFill>
                <a:srgbClr val="C0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908050"/>
            <a:ext cx="8424862" cy="4616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en-US" altLang="zh-CN" sz="2800" b="1" dirty="0">
                <a:solidFill>
                  <a:srgbClr val="C00000"/>
                </a:solidFill>
                <a:latin typeface="微软雅黑" panose="020B0503020204020204" pitchFamily="34" charset="-122"/>
                <a:ea typeface="微软雅黑" panose="020B0503020204020204" pitchFamily="34" charset="-122"/>
              </a:rPr>
              <a:t>2. </a:t>
            </a:r>
            <a:r>
              <a:rPr lang="zh-CN" altLang="en-US" sz="2800" b="1" dirty="0">
                <a:solidFill>
                  <a:srgbClr val="C00000"/>
                </a:solidFill>
                <a:latin typeface="微软雅黑" panose="020B0503020204020204" pitchFamily="34" charset="-122"/>
                <a:ea typeface="微软雅黑" panose="020B0503020204020204" pitchFamily="34" charset="-122"/>
              </a:rPr>
              <a:t>几点启示</a:t>
            </a:r>
            <a:endParaRPr lang="en-US" altLang="zh-CN" sz="2800" b="1" dirty="0">
              <a:solidFill>
                <a:srgbClr val="C00000"/>
              </a:solidFill>
              <a:latin typeface="微软雅黑" panose="020B0503020204020204" pitchFamily="34" charset="-122"/>
              <a:ea typeface="微软雅黑" panose="020B0503020204020204" pitchFamily="34" charset="-122"/>
            </a:endParaRPr>
          </a:p>
          <a:p>
            <a:pPr marL="0" lvl="0" indent="611505" algn="just" eaLnBrk="1" hangingPunct="1">
              <a:lnSpc>
                <a:spcPct val="150000"/>
              </a:lnSpc>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a:t>
            </a:r>
            <a:r>
              <a:rPr lang="en-US" altLang="zh-CN" sz="2400" b="1" dirty="0">
                <a:solidFill>
                  <a:srgbClr val="C00000"/>
                </a:solidFill>
                <a:latin typeface="微软雅黑" panose="020B0503020204020204" pitchFamily="34" charset="-122"/>
                <a:ea typeface="微软雅黑" panose="020B0503020204020204" pitchFamily="34" charset="-122"/>
              </a:rPr>
              <a:t>1</a:t>
            </a:r>
            <a:r>
              <a:rPr lang="zh-CN" altLang="en-US" sz="2400" b="1" dirty="0">
                <a:solidFill>
                  <a:srgbClr val="C00000"/>
                </a:solidFill>
                <a:latin typeface="微软雅黑" panose="020B0503020204020204" pitchFamily="34" charset="-122"/>
                <a:ea typeface="微软雅黑" panose="020B0503020204020204" pitchFamily="34" charset="-122"/>
              </a:rPr>
              <a:t>）高考命题改革冲击了落后的教学传统</a:t>
            </a:r>
            <a:endParaRPr lang="en-US" altLang="zh-CN" sz="2400" b="1" dirty="0">
              <a:solidFill>
                <a:srgbClr val="C00000"/>
              </a:solidFill>
              <a:latin typeface="微软雅黑" panose="020B0503020204020204" pitchFamily="34" charset="-122"/>
              <a:ea typeface="微软雅黑" panose="020B0503020204020204" pitchFamily="34" charset="-122"/>
            </a:endParaRPr>
          </a:p>
          <a:p>
            <a:pPr marL="0" lvl="0" indent="611505" algn="just"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近年高考全国卷的命题改革，绝不迁就中学教学“</a:t>
            </a:r>
            <a:r>
              <a:rPr lang="zh-CN" altLang="en-US" sz="2400" b="1" dirty="0">
                <a:solidFill>
                  <a:srgbClr val="C00000"/>
                </a:solidFill>
                <a:latin typeface="黑体" panose="02010609060101010101" pitchFamily="49" charset="-122"/>
                <a:ea typeface="黑体" panose="02010609060101010101" pitchFamily="49" charset="-122"/>
              </a:rPr>
              <a:t>重知识轻能力</a:t>
            </a:r>
            <a:r>
              <a:rPr lang="zh-CN" altLang="en-US" sz="2400" b="1" dirty="0">
                <a:latin typeface="黑体" panose="02010609060101010101" pitchFamily="49" charset="-122"/>
                <a:ea typeface="黑体" panose="02010609060101010101" pitchFamily="49" charset="-122"/>
              </a:rPr>
              <a:t>”的习惯。</a:t>
            </a:r>
            <a:endParaRPr lang="en-US" altLang="zh-CN" sz="2400" b="1" dirty="0">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命题坚持以能力和素养考查为主导，优化考试内容，改进命题方法，试题较好地发挥了高考应有的选拔功能，使得多年以来“</a:t>
            </a:r>
            <a:r>
              <a:rPr lang="zh-CN" altLang="en-US" sz="2400" b="1" dirty="0">
                <a:solidFill>
                  <a:srgbClr val="C00000"/>
                </a:solidFill>
                <a:latin typeface="黑体" panose="02010609060101010101" pitchFamily="49" charset="-122"/>
                <a:ea typeface="黑体" panose="02010609060101010101" pitchFamily="49" charset="-122"/>
              </a:rPr>
              <a:t>高分低能</a:t>
            </a:r>
            <a:r>
              <a:rPr lang="zh-CN" altLang="en-US" sz="2400" b="1" dirty="0">
                <a:latin typeface="黑体" panose="02010609060101010101" pitchFamily="49" charset="-122"/>
                <a:ea typeface="黑体" panose="02010609060101010101" pitchFamily="49" charset="-122"/>
              </a:rPr>
              <a:t>”的现象大为减少，从而给传统、僵化的教学习惯以强有力的冲击。</a:t>
            </a:r>
            <a:endParaRPr lang="en-US" altLang="zh-CN" sz="2400" b="1" dirty="0">
              <a:latin typeface="黑体" panose="02010609060101010101" pitchFamily="49" charset="-122"/>
              <a:ea typeface="黑体" panose="02010609060101010101" pitchFamily="49" charset="-122"/>
            </a:endParaRPr>
          </a:p>
        </p:txBody>
      </p:sp>
      <p:sp>
        <p:nvSpPr>
          <p:cNvPr id="48131"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8" end="28"/>
                                            </p:txEl>
                                          </p:spTgt>
                                        </p:tgtEl>
                                        <p:attrNameLst>
                                          <p:attrName>style.visibility</p:attrName>
                                        </p:attrNameLst>
                                      </p:cBhvr>
                                      <p:to>
                                        <p:strVal val="visible"/>
                                      </p:to>
                                    </p:set>
                                    <p:animEffect transition="in" filter="barn(inVertical)">
                                      <p:cBhvr>
                                        <p:cTn id="7" dur="500"/>
                                        <p:tgtEl>
                                          <p:spTgt spid="2">
                                            <p:txEl>
                                              <p:charRg st="8"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charRg st="28" end="62"/>
                                            </p:txEl>
                                          </p:spTgt>
                                        </p:tgtEl>
                                        <p:attrNameLst>
                                          <p:attrName>style.visibility</p:attrName>
                                        </p:attrNameLst>
                                      </p:cBhvr>
                                      <p:to>
                                        <p:strVal val="visible"/>
                                      </p:to>
                                    </p:set>
                                    <p:animEffect transition="in" filter="barn(inVertical)">
                                      <p:cBhvr>
                                        <p:cTn id="12" dur="500"/>
                                        <p:tgtEl>
                                          <p:spTgt spid="2">
                                            <p:txEl>
                                              <p:charRg st="28" end="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charRg st="62" end="152"/>
                                            </p:txEl>
                                          </p:spTgt>
                                        </p:tgtEl>
                                        <p:attrNameLst>
                                          <p:attrName>style.visibility</p:attrName>
                                        </p:attrNameLst>
                                      </p:cBhvr>
                                      <p:to>
                                        <p:strVal val="visible"/>
                                      </p:to>
                                    </p:set>
                                    <p:animEffect transition="in" filter="barn(inVertical)">
                                      <p:cBhvr>
                                        <p:cTn id="17" dur="500"/>
                                        <p:tgtEl>
                                          <p:spTgt spid="2">
                                            <p:txEl>
                                              <p:charRg st="62" end="1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矩形 1"/>
          <p:cNvSpPr/>
          <p:nvPr/>
        </p:nvSpPr>
        <p:spPr>
          <a:xfrm>
            <a:off x="323850" y="981075"/>
            <a:ext cx="8496300" cy="5078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algn="just" eaLnBrk="1" hangingPunct="1">
              <a:lnSpc>
                <a:spcPct val="150000"/>
              </a:lnSpc>
              <a:spcBef>
                <a:spcPct val="0"/>
              </a:spcBef>
              <a:buFontTx/>
              <a:buNone/>
            </a:pPr>
            <a:r>
              <a:rPr lang="zh-CN" altLang="en-US" sz="2400" b="1" dirty="0">
                <a:solidFill>
                  <a:srgbClr val="C00000"/>
                </a:solidFill>
                <a:latin typeface="微软雅黑" panose="020B0503020204020204" pitchFamily="34" charset="-122"/>
                <a:ea typeface="微软雅黑" panose="020B0503020204020204" pitchFamily="34" charset="-122"/>
              </a:rPr>
              <a:t>（</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）高中教学特别是备考复习的短板暴露无遗</a:t>
            </a:r>
            <a:endParaRPr lang="en-US" altLang="zh-CN" sz="2400" b="1" dirty="0">
              <a:solidFill>
                <a:srgbClr val="C00000"/>
              </a:solidFill>
              <a:latin typeface="微软雅黑" panose="020B0503020204020204" pitchFamily="34" charset="-122"/>
              <a:ea typeface="微软雅黑" panose="020B0503020204020204" pitchFamily="34" charset="-122"/>
            </a:endParaRPr>
          </a:p>
          <a:p>
            <a:pPr marL="0" lvl="0" indent="611505" algn="just" eaLnBrk="1" hangingPunct="1">
              <a:lnSpc>
                <a:spcPct val="150000"/>
              </a:lnSpc>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高考命题改革特别是考试内容的优化，使高中教与学多年存在的问题和不足日益显露出来：</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●阅读理解力欠缺，知识面狭窄，阅读量小；</a:t>
            </a:r>
            <a:endParaRPr lang="en-US"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●对重要事实、概念、原理的理解深度、广度不够；</a:t>
            </a:r>
            <a:endParaRPr lang="en-US"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●知识整合不到位，没有形成完整的学科体系；</a:t>
            </a:r>
            <a:endParaRPr lang="en-US"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●独立思考能力和创新能力缺失；</a:t>
            </a:r>
            <a:endParaRPr lang="en-US"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●答卷规范、解题技巧和书面表达水平亟待提高；</a:t>
            </a:r>
            <a:endParaRPr lang="en-US" altLang="zh-CN" sz="2400" b="1" dirty="0">
              <a:solidFill>
                <a:srgbClr val="C00000"/>
              </a:solidFill>
              <a:latin typeface="黑体" panose="02010609060101010101" pitchFamily="49" charset="-122"/>
              <a:ea typeface="黑体" panose="02010609060101010101" pitchFamily="49" charset="-122"/>
            </a:endParaRPr>
          </a:p>
          <a:p>
            <a:pPr marL="0" lvl="0" indent="611505" algn="just" eaLnBrk="1" hangingPunct="1">
              <a:lnSpc>
                <a:spcPct val="150000"/>
              </a:lnSpc>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等等</a:t>
            </a:r>
            <a:r>
              <a:rPr lang="en-US" altLang="zh-CN" sz="2400" b="1" dirty="0">
                <a:solidFill>
                  <a:srgbClr val="000000"/>
                </a:solidFill>
                <a:latin typeface="黑体" panose="02010609060101010101" pitchFamily="49" charset="-122"/>
                <a:ea typeface="黑体" panose="02010609060101010101" pitchFamily="49" charset="-122"/>
              </a:rPr>
              <a:t>……</a:t>
            </a:r>
            <a:endParaRPr lang="zh-CN" altLang="en-US" sz="2400" b="1" dirty="0">
              <a:solidFill>
                <a:srgbClr val="000000"/>
              </a:solidFill>
              <a:latin typeface="黑体" panose="02010609060101010101" pitchFamily="49" charset="-122"/>
              <a:ea typeface="黑体" panose="02010609060101010101" pitchFamily="49" charset="-122"/>
            </a:endParaRPr>
          </a:p>
        </p:txBody>
      </p:sp>
      <p:sp>
        <p:nvSpPr>
          <p:cNvPr id="49155"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6">
                                            <p:txEl>
                                              <p:charRg st="22" end="63"/>
                                            </p:txEl>
                                          </p:spTgt>
                                        </p:tgtEl>
                                        <p:attrNameLst>
                                          <p:attrName>style.visibility</p:attrName>
                                        </p:attrNameLst>
                                      </p:cBhvr>
                                      <p:to>
                                        <p:strVal val="visible"/>
                                      </p:to>
                                    </p:set>
                                    <p:animEffect transition="in" filter="fade">
                                      <p:cBhvr>
                                        <p:cTn id="7" dur="1000"/>
                                        <p:tgtEl>
                                          <p:spTgt spid="26626">
                                            <p:txEl>
                                              <p:charRg st="22" end="63"/>
                                            </p:txEl>
                                          </p:spTgt>
                                        </p:tgtEl>
                                      </p:cBhvr>
                                    </p:animEffect>
                                    <p:anim calcmode="lin" valueType="num">
                                      <p:cBhvr>
                                        <p:cTn id="8" dur="1000" fill="hold"/>
                                        <p:tgtEl>
                                          <p:spTgt spid="26626">
                                            <p:txEl>
                                              <p:charRg st="22" end="63"/>
                                            </p:txEl>
                                          </p:spTgt>
                                        </p:tgtEl>
                                        <p:attrNameLst>
                                          <p:attrName>ppt_x</p:attrName>
                                        </p:attrNameLst>
                                      </p:cBhvr>
                                      <p:tavLst>
                                        <p:tav tm="0">
                                          <p:val>
                                            <p:strVal val="#ppt_x"/>
                                          </p:val>
                                        </p:tav>
                                        <p:tav tm="100000">
                                          <p:val>
                                            <p:strVal val="#ppt_x"/>
                                          </p:val>
                                        </p:tav>
                                      </p:tavLst>
                                    </p:anim>
                                    <p:anim calcmode="lin" valueType="num">
                                      <p:cBhvr>
                                        <p:cTn id="9" dur="1000" fill="hold"/>
                                        <p:tgtEl>
                                          <p:spTgt spid="26626">
                                            <p:txEl>
                                              <p:charRg st="22" end="6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6626">
                                            <p:txEl>
                                              <p:charRg st="63" end="84"/>
                                            </p:txEl>
                                          </p:spTgt>
                                        </p:tgtEl>
                                        <p:attrNameLst>
                                          <p:attrName>style.visibility</p:attrName>
                                        </p:attrNameLst>
                                      </p:cBhvr>
                                      <p:to>
                                        <p:strVal val="visible"/>
                                      </p:to>
                                    </p:set>
                                    <p:animEffect transition="in" filter="barn(inVertical)">
                                      <p:cBhvr>
                                        <p:cTn id="14" dur="500"/>
                                        <p:tgtEl>
                                          <p:spTgt spid="26626">
                                            <p:txEl>
                                              <p:charRg st="63" end="8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6626">
                                            <p:txEl>
                                              <p:charRg st="84" end="108"/>
                                            </p:txEl>
                                          </p:spTgt>
                                        </p:tgtEl>
                                        <p:attrNameLst>
                                          <p:attrName>style.visibility</p:attrName>
                                        </p:attrNameLst>
                                      </p:cBhvr>
                                      <p:to>
                                        <p:strVal val="visible"/>
                                      </p:to>
                                    </p:set>
                                    <p:animEffect transition="in" filter="barn(inVertical)">
                                      <p:cBhvr>
                                        <p:cTn id="19" dur="500"/>
                                        <p:tgtEl>
                                          <p:spTgt spid="26626">
                                            <p:txEl>
                                              <p:charRg st="84" end="10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6626">
                                            <p:txEl>
                                              <p:charRg st="108" end="130"/>
                                            </p:txEl>
                                          </p:spTgt>
                                        </p:tgtEl>
                                        <p:attrNameLst>
                                          <p:attrName>style.visibility</p:attrName>
                                        </p:attrNameLst>
                                      </p:cBhvr>
                                      <p:to>
                                        <p:strVal val="visible"/>
                                      </p:to>
                                    </p:set>
                                    <p:animEffect transition="in" filter="barn(inVertical)">
                                      <p:cBhvr>
                                        <p:cTn id="24" dur="500"/>
                                        <p:tgtEl>
                                          <p:spTgt spid="26626">
                                            <p:txEl>
                                              <p:charRg st="108" end="13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6626">
                                            <p:txEl>
                                              <p:charRg st="130" end="146"/>
                                            </p:txEl>
                                          </p:spTgt>
                                        </p:tgtEl>
                                        <p:attrNameLst>
                                          <p:attrName>style.visibility</p:attrName>
                                        </p:attrNameLst>
                                      </p:cBhvr>
                                      <p:to>
                                        <p:strVal val="visible"/>
                                      </p:to>
                                    </p:set>
                                    <p:animEffect transition="in" filter="barn(inVertical)">
                                      <p:cBhvr>
                                        <p:cTn id="29" dur="500"/>
                                        <p:tgtEl>
                                          <p:spTgt spid="26626">
                                            <p:txEl>
                                              <p:charRg st="130" end="14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6626">
                                            <p:txEl>
                                              <p:charRg st="146" end="169"/>
                                            </p:txEl>
                                          </p:spTgt>
                                        </p:tgtEl>
                                        <p:attrNameLst>
                                          <p:attrName>style.visibility</p:attrName>
                                        </p:attrNameLst>
                                      </p:cBhvr>
                                      <p:to>
                                        <p:strVal val="visible"/>
                                      </p:to>
                                    </p:set>
                                    <p:animEffect transition="in" filter="barn(inVertical)">
                                      <p:cBhvr>
                                        <p:cTn id="34" dur="500"/>
                                        <p:tgtEl>
                                          <p:spTgt spid="26626">
                                            <p:txEl>
                                              <p:charRg st="146" end="16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626">
                                            <p:txEl>
                                              <p:charRg st="169" end="174"/>
                                            </p:txEl>
                                          </p:spTgt>
                                        </p:tgtEl>
                                        <p:attrNameLst>
                                          <p:attrName>style.visibility</p:attrName>
                                        </p:attrNameLst>
                                      </p:cBhvr>
                                      <p:to>
                                        <p:strVal val="visible"/>
                                      </p:to>
                                    </p:set>
                                    <p:animEffect transition="in" filter="barn(inVertical)">
                                      <p:cBhvr>
                                        <p:cTn id="39" dur="500"/>
                                        <p:tgtEl>
                                          <p:spTgt spid="26626">
                                            <p:txEl>
                                              <p:charRg st="169"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nvGraphicFramePr>
        <p:xfrm>
          <a:off x="107950" y="1628775"/>
          <a:ext cx="8928100" cy="4876800"/>
        </p:xfrm>
        <a:graphic>
          <a:graphicData uri="http://schemas.openxmlformats.org/drawingml/2006/table">
            <a:tbl>
              <a:tblPr firstRow="1" firstCol="1" bandRow="1"/>
              <a:tblGrid>
                <a:gridCol w="432005"/>
                <a:gridCol w="1007709"/>
                <a:gridCol w="624032"/>
                <a:gridCol w="624032"/>
                <a:gridCol w="624032"/>
                <a:gridCol w="624032"/>
                <a:gridCol w="624032"/>
                <a:gridCol w="624032"/>
                <a:gridCol w="624032"/>
                <a:gridCol w="624032"/>
                <a:gridCol w="624032"/>
                <a:gridCol w="624032"/>
                <a:gridCol w="624032"/>
                <a:gridCol w="624032"/>
              </a:tblGrid>
              <a:tr h="453067">
                <a:tc rowSpan="2" gridSpan="2">
                  <a:txBody>
                    <a:bodyPr/>
                    <a:lstStyle/>
                    <a:p>
                      <a:pPr algn="ctr">
                        <a:lnSpc>
                          <a:spcPct val="200000"/>
                        </a:lnSpc>
                        <a:spcBef>
                          <a:spcPts val="0"/>
                        </a:spcBef>
                        <a:spcAft>
                          <a:spcPts val="0"/>
                        </a:spcAft>
                      </a:pPr>
                      <a:r>
                        <a:rPr lang="zh-CN" sz="2000" b="1" kern="100" dirty="0">
                          <a:effectLst/>
                          <a:latin typeface="+mj-ea"/>
                          <a:ea typeface="+mj-ea"/>
                          <a:cs typeface="Times New Roman" panose="02020603050405020304" pitchFamily="18" charset="0"/>
                        </a:rPr>
                        <a:t>学科</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物理</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化学</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生物</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ct val="200000"/>
                        </a:lnSpc>
                        <a:spcBef>
                          <a:spcPts val="0"/>
                        </a:spcBef>
                        <a:spcAft>
                          <a:spcPts val="0"/>
                        </a:spcAft>
                      </a:pPr>
                      <a:r>
                        <a:rPr lang="zh-CN" sz="2000" b="1" kern="100" dirty="0">
                          <a:effectLst/>
                          <a:latin typeface="+mj-ea"/>
                          <a:ea typeface="+mj-ea"/>
                          <a:cs typeface="Times New Roman" panose="02020603050405020304" pitchFamily="18" charset="0"/>
                        </a:rPr>
                        <a:t>政治</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ct val="200000"/>
                        </a:lnSpc>
                        <a:spcBef>
                          <a:spcPts val="0"/>
                        </a:spcBef>
                        <a:spcAft>
                          <a:spcPts val="0"/>
                        </a:spcAft>
                      </a:pPr>
                      <a:r>
                        <a:rPr lang="zh-CN" sz="2000" b="1" kern="100" dirty="0">
                          <a:effectLst/>
                          <a:latin typeface="+mj-ea"/>
                          <a:ea typeface="+mj-ea"/>
                          <a:cs typeface="Times New Roman" panose="02020603050405020304" pitchFamily="18" charset="0"/>
                        </a:rPr>
                        <a:t>历史</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lnSpc>
                          <a:spcPct val="200000"/>
                        </a:lnSpc>
                        <a:spcBef>
                          <a:spcPts val="0"/>
                        </a:spcBef>
                        <a:spcAft>
                          <a:spcPts val="0"/>
                        </a:spcAft>
                      </a:pPr>
                      <a:r>
                        <a:rPr lang="zh-CN" sz="2000" b="1" kern="100" dirty="0">
                          <a:effectLst/>
                          <a:latin typeface="+mj-ea"/>
                          <a:ea typeface="+mj-ea"/>
                          <a:cs typeface="Times New Roman" panose="02020603050405020304" pitchFamily="18" charset="0"/>
                        </a:rPr>
                        <a:t>地理</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392658">
                <a:tc vMerge="1" gridSpan="2">
                  <a:tcPr/>
                </a:tc>
                <a:tc vMerge="1" hMerge="1">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H</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S</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H</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S</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H</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S</a:t>
                      </a:r>
                      <a:r>
                        <a:rPr kumimoji="0" lang="zh-CN" alt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省</a:t>
                      </a:r>
                      <a:endParaRPr kumimoji="0" lang="zh-CN" altLang="zh-CN" sz="20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H</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S</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H</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S</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H</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en-US" sz="2000" b="1" kern="100" dirty="0">
                          <a:effectLst/>
                          <a:latin typeface="+mj-ea"/>
                          <a:ea typeface="+mj-ea"/>
                          <a:cs typeface="Times New Roman" panose="02020603050405020304" pitchFamily="18" charset="0"/>
                        </a:rPr>
                        <a:t>S</a:t>
                      </a:r>
                      <a:r>
                        <a:rPr lang="zh-CN" sz="2000" b="1" kern="100" dirty="0">
                          <a:effectLst/>
                          <a:latin typeface="+mj-ea"/>
                          <a:ea typeface="+mj-ea"/>
                          <a:cs typeface="Times New Roman" panose="02020603050405020304" pitchFamily="18" charset="0"/>
                        </a:rPr>
                        <a:t>省</a:t>
                      </a:r>
                      <a:endParaRPr lang="zh-CN" sz="2000" kern="100" dirty="0">
                        <a:effectLst/>
                        <a:latin typeface="+mj-ea"/>
                        <a:ea typeface="+mj-ea"/>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556">
                <a:tc rowSpan="3">
                  <a:txBody>
                    <a:bodyPr/>
                    <a:lstStyle/>
                    <a:p>
                      <a:pPr>
                        <a:lnSpc>
                          <a:spcPct val="200000"/>
                        </a:lnSpc>
                        <a:spcBef>
                          <a:spcPts val="0"/>
                        </a:spcBef>
                        <a:spcAft>
                          <a:spcPts val="0"/>
                        </a:spcAft>
                      </a:pPr>
                      <a:r>
                        <a:rPr lang="zh-CN" sz="2000" b="1" kern="100" dirty="0">
                          <a:effectLst/>
                          <a:latin typeface="黑体" panose="02010609060101010101" pitchFamily="49" charset="-122"/>
                          <a:ea typeface="黑体" panose="02010609060101010101" pitchFamily="49" charset="-122"/>
                          <a:cs typeface="Times New Roman" panose="02020603050405020304" pitchFamily="18" charset="0"/>
                        </a:rPr>
                        <a:t>得分</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zh-CN" sz="1600" b="1" kern="100" dirty="0">
                          <a:effectLst/>
                          <a:latin typeface="黑体" panose="02010609060101010101" pitchFamily="49" charset="-122"/>
                          <a:ea typeface="黑体" panose="02010609060101010101" pitchFamily="49" charset="-122"/>
                          <a:cs typeface="Times New Roman" panose="02020603050405020304" pitchFamily="18" charset="0"/>
                        </a:rPr>
                        <a:t>选择题</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23.5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21.8</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27.4</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25.9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25.5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24.8</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32.7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31.6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21.1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20.2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26.6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25.7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r>
              <a:tr h="377556">
                <a:tc vMerge="1">
                  <a:tcPr/>
                </a:tc>
                <a:tc>
                  <a:txBody>
                    <a:bodyPr/>
                    <a:lstStyle/>
                    <a:p>
                      <a:pPr algn="ctr">
                        <a:lnSpc>
                          <a:spcPct val="200000"/>
                        </a:lnSpc>
                        <a:spcBef>
                          <a:spcPts val="0"/>
                        </a:spcBef>
                        <a:spcAft>
                          <a:spcPts val="0"/>
                        </a:spcAft>
                      </a:pPr>
                      <a:r>
                        <a:rPr lang="zh-CN" sz="1600" b="1" kern="100" dirty="0" smtClean="0">
                          <a:effectLst/>
                          <a:latin typeface="黑体" panose="02010609060101010101" pitchFamily="49" charset="-122"/>
                          <a:ea typeface="黑体" panose="02010609060101010101" pitchFamily="49" charset="-122"/>
                          <a:cs typeface="Times New Roman" panose="02020603050405020304" pitchFamily="18" charset="0"/>
                        </a:rPr>
                        <a:t>非选择题</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28.4</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23.5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26.1</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22.6</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30.9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30.1</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15.6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32.2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19.7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27.0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23.1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r>
              <a:tr h="377556">
                <a:tc vMerge="1">
                  <a:tcPr/>
                </a:tc>
                <a:tc>
                  <a:txBody>
                    <a:bodyPr/>
                    <a:lstStyle/>
                    <a:p>
                      <a:pPr algn="ctr">
                        <a:lnSpc>
                          <a:spcPct val="200000"/>
                        </a:lnSpc>
                        <a:spcBef>
                          <a:spcPts val="0"/>
                        </a:spcBef>
                        <a:spcAft>
                          <a:spcPts val="0"/>
                        </a:spcAft>
                      </a:pPr>
                      <a:r>
                        <a:rPr lang="zh-CN" sz="1600" b="1" kern="100" dirty="0">
                          <a:effectLst/>
                          <a:latin typeface="黑体" panose="02010609060101010101" pitchFamily="49" charset="-122"/>
                          <a:ea typeface="黑体" panose="02010609060101010101" pitchFamily="49" charset="-122"/>
                          <a:cs typeface="Times New Roman" panose="02020603050405020304" pitchFamily="18" charset="0"/>
                        </a:rPr>
                        <a:t>全卷</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51.9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45.3</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53.5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48.5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56.4</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54.9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58.1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47.2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39.9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53.6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48.8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7556">
                <a:tc rowSpan="3">
                  <a:txBody>
                    <a:bodyPr/>
                    <a:lstStyle/>
                    <a:p>
                      <a:pPr>
                        <a:lnSpc>
                          <a:spcPct val="200000"/>
                        </a:lnSpc>
                        <a:spcBef>
                          <a:spcPts val="0"/>
                        </a:spcBef>
                        <a:spcAft>
                          <a:spcPts val="0"/>
                        </a:spcAft>
                      </a:pPr>
                      <a:r>
                        <a:rPr lang="zh-CN" sz="2000" b="1" kern="100">
                          <a:effectLst/>
                          <a:latin typeface="黑体" panose="02010609060101010101" pitchFamily="49" charset="-122"/>
                          <a:ea typeface="黑体" panose="02010609060101010101" pitchFamily="49" charset="-122"/>
                          <a:cs typeface="Times New Roman" panose="02020603050405020304" pitchFamily="18" charset="0"/>
                        </a:rPr>
                        <a:t>难度</a:t>
                      </a:r>
                      <a:endParaRPr lang="zh-CN" sz="20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Bef>
                          <a:spcPts val="0"/>
                        </a:spcBef>
                        <a:spcAft>
                          <a:spcPts val="0"/>
                        </a:spcAft>
                      </a:pPr>
                      <a:r>
                        <a:rPr lang="zh-CN" sz="1600" b="1" kern="100" dirty="0">
                          <a:effectLst/>
                          <a:latin typeface="黑体" panose="02010609060101010101" pitchFamily="49" charset="-122"/>
                          <a:ea typeface="黑体" panose="02010609060101010101" pitchFamily="49" charset="-122"/>
                          <a:cs typeface="Times New Roman" panose="02020603050405020304" pitchFamily="18" charset="0"/>
                        </a:rPr>
                        <a:t>选择题</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0.45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0.65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0.62</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0.71</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0.69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0.68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0.66</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0.42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0.60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0.58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F9B1"/>
                    </a:solidFill>
                  </a:tcPr>
                </a:tc>
              </a:tr>
              <a:tr h="377556">
                <a:tc vMerge="1">
                  <a:tcPr/>
                </a:tc>
                <a:tc>
                  <a:txBody>
                    <a:bodyPr/>
                    <a:lstStyle/>
                    <a:p>
                      <a:pPr algn="ctr">
                        <a:lnSpc>
                          <a:spcPct val="200000"/>
                        </a:lnSpc>
                        <a:spcBef>
                          <a:spcPts val="0"/>
                        </a:spcBef>
                        <a:spcAft>
                          <a:spcPts val="0"/>
                        </a:spcAft>
                      </a:pPr>
                      <a:r>
                        <a:rPr lang="zh-CN" sz="1600" b="1" kern="100" dirty="0" smtClean="0">
                          <a:effectLst/>
                          <a:latin typeface="黑体" panose="02010609060101010101" pitchFamily="49" charset="-122"/>
                          <a:ea typeface="黑体" panose="02010609060101010101" pitchFamily="49" charset="-122"/>
                          <a:cs typeface="Times New Roman" panose="02020603050405020304" pitchFamily="18" charset="0"/>
                        </a:rPr>
                        <a:t>非选择题</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0.46</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0.38</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0.45</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0.43</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0.57</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0.56</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0.30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0.62</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0.38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0.41</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FC9A"/>
                    </a:solidFill>
                  </a:tcPr>
                </a:tc>
              </a:tr>
              <a:tr h="377556">
                <a:tc vMerge="1">
                  <a:tcPr/>
                </a:tc>
                <a:tc>
                  <a:txBody>
                    <a:bodyPr/>
                    <a:lstStyle/>
                    <a:p>
                      <a:pPr algn="ctr">
                        <a:lnSpc>
                          <a:spcPct val="200000"/>
                        </a:lnSpc>
                        <a:spcBef>
                          <a:spcPts val="0"/>
                        </a:spcBef>
                        <a:spcAft>
                          <a:spcPts val="0"/>
                        </a:spcAft>
                      </a:pPr>
                      <a:r>
                        <a:rPr lang="zh-CN" sz="1600" b="1" kern="100" dirty="0">
                          <a:effectLst/>
                          <a:latin typeface="黑体" panose="02010609060101010101" pitchFamily="49" charset="-122"/>
                          <a:ea typeface="黑体" panose="02010609060101010101" pitchFamily="49" charset="-122"/>
                          <a:cs typeface="Times New Roman" panose="02020603050405020304" pitchFamily="18" charset="0"/>
                        </a:rPr>
                        <a:t>全卷</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0.47</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0.41</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0.54</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0.49</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0.63</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200000"/>
                        </a:lnSpc>
                        <a:spcBef>
                          <a:spcPts val="0"/>
                        </a:spcBef>
                        <a:spcAft>
                          <a:spcPts val="0"/>
                        </a:spcAft>
                        <a:buClrTx/>
                        <a:buSzTx/>
                        <a:buFontTx/>
                        <a:buNone/>
                      </a:pPr>
                      <a:r>
                        <a:rPr kumimoji="0" lang="en-US" altLang="zh-CN" sz="20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0.61</a:t>
                      </a:r>
                      <a:endParaRPr kumimoji="0" lang="zh-CN" altLang="zh-CN" sz="2000" b="0"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0.58</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0.47</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0.40</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0.54</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Bef>
                          <a:spcPts val="0"/>
                        </a:spcBef>
                        <a:spcAft>
                          <a:spcPts val="0"/>
                        </a:spcAft>
                      </a:pPr>
                      <a:r>
                        <a:rPr lang="en-US" sz="2000" b="1" kern="100" dirty="0">
                          <a:effectLst/>
                          <a:latin typeface="Calibri" panose="020F0502020204030204" pitchFamily="34" charset="0"/>
                          <a:ea typeface="宋体" panose="02010600030101010101" pitchFamily="2" charset="-122"/>
                          <a:cs typeface="Times New Roman" panose="02020603050405020304" pitchFamily="18" charset="0"/>
                        </a:rPr>
                        <a:t>0.49</a:t>
                      </a:r>
                      <a:endParaRPr lang="zh-CN" sz="20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73" marR="685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矩形 5"/>
          <p:cNvSpPr/>
          <p:nvPr/>
        </p:nvSpPr>
        <p:spPr>
          <a:xfrm>
            <a:off x="1935163" y="908050"/>
            <a:ext cx="4826000" cy="630238"/>
          </a:xfrm>
          <a:prstGeom prst="rect">
            <a:avLst/>
          </a:prstGeom>
        </p:spPr>
        <p:txBody>
          <a:bodyPr wrap="none">
            <a:spAutoFit/>
          </a:bodyPr>
          <a:lstStyle/>
          <a:p>
            <a:pPr marL="0" marR="0" lvl="0" indent="0" algn="ctr" defTabSz="914400" rtl="0" eaLnBrk="0" fontAlgn="base" latinLnBrk="0" hangingPunct="0">
              <a:lnSpc>
                <a:spcPct val="125000"/>
              </a:lnSpc>
              <a:spcBef>
                <a:spcPts val="1200"/>
              </a:spcBef>
              <a:spcAft>
                <a:spcPts val="300"/>
              </a:spcAft>
              <a:buClrTx/>
              <a:buSzTx/>
              <a:buFontTx/>
              <a:buNone/>
              <a:defRPr/>
            </a:pPr>
            <a:r>
              <a:rPr kumimoji="0" lang="en-US"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2016</a:t>
            </a:r>
            <a:r>
              <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2800" b="1" i="0" u="none" strike="noStrike" kern="1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rPr>
              <a:t>H</a:t>
            </a:r>
            <a:r>
              <a:rPr kumimoji="0" lang="zh-CN" altLang="en-US" sz="2800" b="1" i="0" u="none" strike="noStrike" kern="1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rPr>
              <a:t>～</a:t>
            </a:r>
            <a:r>
              <a:rPr kumimoji="0" lang="en-US" altLang="zh-CN" sz="2800" b="1" i="0" u="none" strike="noStrike" kern="100" cap="none" spc="0" normalizeH="0" baseline="0" noProof="0" dirty="0">
                <a:ln>
                  <a:noFill/>
                </a:ln>
                <a:solidFill>
                  <a:schemeClr val="tx1"/>
                </a:solidFill>
                <a:effectLst/>
                <a:uLnTx/>
                <a:uFillTx/>
                <a:latin typeface="华文中宋" panose="02010600040101010101" pitchFamily="2" charset="-122"/>
                <a:ea typeface="华文中宋" panose="02010600040101010101" pitchFamily="2" charset="-122"/>
                <a:cs typeface="Times New Roman" panose="02020603050405020304" pitchFamily="18" charset="0"/>
              </a:rPr>
              <a:t>S</a:t>
            </a:r>
            <a:r>
              <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省阅卷</a:t>
            </a:r>
            <a:r>
              <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数据</a:t>
            </a:r>
            <a:r>
              <a:rPr kumimoji="0" lang="zh-CN" altLang="en-US"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对比</a:t>
            </a:r>
            <a:endParaRPr kumimoji="0" lang="zh-CN" altLang="zh-CN" sz="2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030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908050"/>
            <a:ext cx="8353425" cy="4616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）变革教学是摆脱高考备考困境的唯一出路</a:t>
            </a:r>
            <a:endPar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斯塔弗尔比姆指出：“评价最重要的意图不是为了证明，而是为了改进。”要通过分析评价高考试题和有关高考数据，认识教与学的欠缺，及时改进和提高教学。</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just"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研究高考试题就是和命题专家对话</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”。无论教师还是学生都要深入研究高考试题，领会高考试题的设计思路和考查意图，反思教与学存在问题与不足，变革教学与复习，由</a:t>
            </a:r>
            <a:r>
              <a:rPr kumimoji="0" lang="zh-CN" altLang="en-US" sz="2400" b="1" i="0" u="none" strike="noStrike" kern="1200" cap="none" spc="0" normalizeH="0" baseline="0" noProof="0" dirty="0">
                <a:ln>
                  <a:noFill/>
                </a:ln>
                <a:solidFill>
                  <a:srgbClr val="C00000"/>
                </a:solidFill>
                <a:effectLst/>
                <a:uLnTx/>
                <a:uFillTx/>
                <a:latin typeface="+mj-ea"/>
                <a:ea typeface="+mj-ea"/>
                <a:cs typeface="+mn-cs"/>
              </a:rPr>
              <a:t>全面覆盖、盲目备考</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转向</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精准备考</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en-US" altLang="zh-CN"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51203"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22" end="94"/>
                                            </p:txEl>
                                          </p:spTgt>
                                        </p:tgtEl>
                                        <p:attrNameLst>
                                          <p:attrName>style.visibility</p:attrName>
                                        </p:attrNameLst>
                                      </p:cBhvr>
                                      <p:to>
                                        <p:strVal val="visible"/>
                                      </p:to>
                                    </p:set>
                                    <p:animEffect transition="in" filter="fade">
                                      <p:cBhvr>
                                        <p:cTn id="7" dur="1000"/>
                                        <p:tgtEl>
                                          <p:spTgt spid="2">
                                            <p:txEl>
                                              <p:charRg st="22" end="94"/>
                                            </p:txEl>
                                          </p:spTgt>
                                        </p:tgtEl>
                                      </p:cBhvr>
                                    </p:animEffect>
                                    <p:anim calcmode="lin" valueType="num">
                                      <p:cBhvr>
                                        <p:cTn id="8" dur="1000" fill="hold"/>
                                        <p:tgtEl>
                                          <p:spTgt spid="2">
                                            <p:txEl>
                                              <p:charRg st="22" end="94"/>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22" end="9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charRg st="94" end="187"/>
                                            </p:txEl>
                                          </p:spTgt>
                                        </p:tgtEl>
                                        <p:attrNameLst>
                                          <p:attrName>style.visibility</p:attrName>
                                        </p:attrNameLst>
                                      </p:cBhvr>
                                      <p:to>
                                        <p:strVal val="visible"/>
                                      </p:to>
                                    </p:set>
                                    <p:animEffect transition="in" filter="fade">
                                      <p:cBhvr>
                                        <p:cTn id="14" dur="1000"/>
                                        <p:tgtEl>
                                          <p:spTgt spid="2">
                                            <p:txEl>
                                              <p:charRg st="94" end="187"/>
                                            </p:txEl>
                                          </p:spTgt>
                                        </p:tgtEl>
                                      </p:cBhvr>
                                    </p:animEffect>
                                    <p:anim calcmode="lin" valueType="num">
                                      <p:cBhvr>
                                        <p:cTn id="15" dur="1000" fill="hold"/>
                                        <p:tgtEl>
                                          <p:spTgt spid="2">
                                            <p:txEl>
                                              <p:charRg st="94" end="187"/>
                                            </p:txEl>
                                          </p:spTgt>
                                        </p:tgtEl>
                                        <p:attrNameLst>
                                          <p:attrName>ppt_x</p:attrName>
                                        </p:attrNameLst>
                                      </p:cBhvr>
                                      <p:tavLst>
                                        <p:tav tm="0">
                                          <p:val>
                                            <p:strVal val="#ppt_x"/>
                                          </p:val>
                                        </p:tav>
                                        <p:tav tm="100000">
                                          <p:val>
                                            <p:strVal val="#ppt_x"/>
                                          </p:val>
                                        </p:tav>
                                      </p:tavLst>
                                    </p:anim>
                                    <p:anim calcmode="lin" valueType="num">
                                      <p:cBhvr>
                                        <p:cTn id="16" dur="1000" fill="hold"/>
                                        <p:tgtEl>
                                          <p:spTgt spid="2">
                                            <p:txEl>
                                              <p:charRg st="94" end="18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3"/>
          <p:cNvSpPr txBox="1"/>
          <p:nvPr/>
        </p:nvSpPr>
        <p:spPr>
          <a:xfrm>
            <a:off x="684213" y="1125538"/>
            <a:ext cx="7805737" cy="26035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60000"/>
              </a:lnSpc>
              <a:buNone/>
            </a:pPr>
            <a:r>
              <a:rPr lang="zh-CN" altLang="en-US" sz="4800" b="1" dirty="0">
                <a:solidFill>
                  <a:srgbClr val="A50021"/>
                </a:solidFill>
                <a:latin typeface="微软雅黑" panose="020B0503020204020204" pitchFamily="34" charset="-122"/>
                <a:ea typeface="微软雅黑" panose="020B0503020204020204" pitchFamily="34" charset="-122"/>
                <a:sym typeface="方正仿宋_GBK"/>
              </a:rPr>
              <a:t>二</a:t>
            </a:r>
            <a:endParaRPr lang="en-US" altLang="zh-CN" sz="4800" b="1" dirty="0">
              <a:solidFill>
                <a:srgbClr val="A50021"/>
              </a:solidFill>
              <a:latin typeface="微软雅黑" panose="020B0503020204020204" pitchFamily="34" charset="-122"/>
              <a:ea typeface="微软雅黑" panose="020B0503020204020204" pitchFamily="34" charset="-122"/>
              <a:sym typeface="方正仿宋_GBK"/>
            </a:endParaRPr>
          </a:p>
          <a:p>
            <a:pPr marL="0" lvl="0" indent="0" algn="ctr" eaLnBrk="1" hangingPunct="1">
              <a:lnSpc>
                <a:spcPct val="160000"/>
              </a:lnSpc>
              <a:buNone/>
            </a:pPr>
            <a:r>
              <a:rPr lang="zh-CN" altLang="en-US" sz="4800" b="1" dirty="0">
                <a:solidFill>
                  <a:srgbClr val="A50021"/>
                </a:solidFill>
                <a:latin typeface="微软雅黑" panose="020B0503020204020204" pitchFamily="34" charset="-122"/>
                <a:ea typeface="微软雅黑" panose="020B0503020204020204" pitchFamily="34" charset="-122"/>
                <a:sym typeface="方正仿宋_GBK"/>
              </a:rPr>
              <a:t>高考试题评价与精准备考</a:t>
            </a:r>
            <a:endParaRPr lang="zh-CN" altLang="en-US" sz="4800" b="1" dirty="0">
              <a:solidFill>
                <a:srgbClr val="A50021"/>
              </a:solidFill>
              <a:latin typeface="微软雅黑" panose="020B0503020204020204" pitchFamily="34" charset="-122"/>
              <a:ea typeface="微软雅黑" panose="020B0503020204020204" pitchFamily="34" charset="-122"/>
              <a:sym typeface="方正仿宋_GBK"/>
            </a:endParaRPr>
          </a:p>
        </p:txBody>
      </p:sp>
      <p:sp>
        <p:nvSpPr>
          <p:cNvPr id="5222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
        <p:nvSpPr>
          <p:cNvPr id="53251" name="Text Box 3"/>
          <p:cNvSpPr txBox="1"/>
          <p:nvPr/>
        </p:nvSpPr>
        <p:spPr>
          <a:xfrm>
            <a:off x="395288" y="836613"/>
            <a:ext cx="8353425" cy="53546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zh-CN" altLang="en-US" b="1" dirty="0">
                <a:solidFill>
                  <a:srgbClr val="034F59"/>
                </a:solidFill>
                <a:latin typeface="微软雅黑" panose="020B0503020204020204" pitchFamily="34" charset="-122"/>
                <a:ea typeface="微软雅黑" panose="020B0503020204020204" pitchFamily="34" charset="-122"/>
                <a:sym typeface="宋体" panose="02010600030101010101" pitchFamily="2" charset="-122"/>
              </a:rPr>
              <a:t>（一）关于高考试题评价</a:t>
            </a:r>
            <a:endParaRPr lang="en-US" altLang="zh-CN" b="1" dirty="0">
              <a:solidFill>
                <a:srgbClr val="034F59"/>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611505" eaLnBrk="1" hangingPunct="1">
              <a:lnSpc>
                <a:spcPct val="150000"/>
              </a:lnSpc>
              <a:spcBef>
                <a:spcPct val="0"/>
              </a:spcBef>
              <a:buNone/>
            </a:pPr>
            <a:r>
              <a:rPr lang="en-US" altLang="zh-CN"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1. </a:t>
            </a:r>
            <a:r>
              <a:rPr lang="zh-CN" altLang="en-US"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高考试题评价会的由来</a:t>
            </a:r>
            <a:endParaRPr lang="en-US" altLang="zh-CN"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上世纪九十年代初开始，教育部考试中心每年组织一次高考试题评价会。会议邀请高考命题专家、高考阅卷评卷专家和高中教学教研专家，对当年的高考试题做出权威的评价，会上形成的各学科</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高考试题评价报告</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等文件，不仅对于改进和优化高考命题有着重要价值，同时对于引导高中教学改进和优化复习策略，也具有积极地促进的作用。</a:t>
            </a:r>
            <a:endPar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从</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2016</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年起，教育部考试中心不再组织高考试题评价会。</a:t>
            </a:r>
            <a:endPar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3"/>
          <p:cNvSpPr txBox="1"/>
          <p:nvPr/>
        </p:nvSpPr>
        <p:spPr>
          <a:xfrm>
            <a:off x="293688" y="981075"/>
            <a:ext cx="8496300" cy="5078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en-US" altLang="zh-CN" sz="2400" b="1" dirty="0">
                <a:latin typeface="黑体" panose="02010609060101010101" pitchFamily="49" charset="-122"/>
                <a:ea typeface="黑体" panose="02010609060101010101" pitchFamily="49" charset="-122"/>
                <a:sym typeface="宋体" panose="02010600030101010101" pitchFamily="2" charset="-122"/>
              </a:rPr>
              <a:t>2015</a:t>
            </a:r>
            <a:r>
              <a:rPr lang="zh-CN" altLang="en-US" sz="2400" b="1" dirty="0">
                <a:latin typeface="宋体" panose="02010600030101010101" pitchFamily="2" charset="-122"/>
                <a:sym typeface="宋体" panose="02010600030101010101" pitchFamily="2" charset="-122"/>
              </a:rPr>
              <a:t>～</a:t>
            </a:r>
            <a:r>
              <a:rPr lang="en-US" altLang="zh-CN" sz="2400" b="1" dirty="0">
                <a:latin typeface="黑体" panose="02010609060101010101" pitchFamily="49" charset="-122"/>
                <a:ea typeface="黑体" panose="02010609060101010101" pitchFamily="49" charset="-122"/>
                <a:sym typeface="宋体" panose="02010600030101010101" pitchFamily="2" charset="-122"/>
              </a:rPr>
              <a:t>2018</a:t>
            </a:r>
            <a:r>
              <a:rPr lang="zh-CN" altLang="en-US" sz="2400" b="1" dirty="0">
                <a:latin typeface="黑体" panose="02010609060101010101" pitchFamily="49" charset="-122"/>
                <a:ea typeface="黑体" panose="02010609060101010101" pitchFamily="49" charset="-122"/>
                <a:sym typeface="宋体" panose="02010600030101010101" pitchFamily="2" charset="-122"/>
              </a:rPr>
              <a:t>年，北京大教育考试评价中心先后举办了四届针对全国卷的“</a:t>
            </a:r>
            <a:r>
              <a:rPr lang="zh-CN" altLang="en-US" sz="2400" b="1" dirty="0">
                <a:solidFill>
                  <a:srgbClr val="C00000"/>
                </a:solidFill>
                <a:latin typeface="黑体" panose="02010609060101010101" pitchFamily="49" charset="-122"/>
                <a:ea typeface="黑体" panose="02010609060101010101" pitchFamily="49" charset="-122"/>
                <a:sym typeface="宋体" panose="02010600030101010101" pitchFamily="2" charset="-122"/>
              </a:rPr>
              <a:t>高考试题评价会</a:t>
            </a:r>
            <a:r>
              <a:rPr lang="zh-CN" altLang="en-US" sz="2400" b="1" dirty="0">
                <a:latin typeface="黑体" panose="02010609060101010101" pitchFamily="49" charset="-122"/>
                <a:ea typeface="黑体" panose="02010609060101010101" pitchFamily="49" charset="-122"/>
                <a:sym typeface="宋体" panose="02010600030101010101" pitchFamily="2" charset="-122"/>
              </a:rPr>
              <a:t>”。</a:t>
            </a:r>
            <a:endParaRPr lang="en-US" altLang="zh-CN" sz="2400" b="1" dirty="0">
              <a:latin typeface="黑体" panose="02010609060101010101" pitchFamily="49" charset="-122"/>
              <a:ea typeface="黑体" panose="02010609060101010101" pitchFamily="49" charset="-122"/>
              <a:sym typeface="宋体" panose="02010600030101010101" pitchFamily="2"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大教育评价会在教育部考试中心评价会的基础上，充实了会议内容，扩大了会议规模，邀请权威的命题专家参与试题评价或到会指导，广泛吸收各地高中的骨干教师参加。</a:t>
            </a:r>
            <a:endParaRPr lang="en-US" altLang="zh-CN" sz="2400" b="1" dirty="0">
              <a:latin typeface="黑体" panose="02010609060101010101" pitchFamily="49" charset="-122"/>
              <a:ea typeface="黑体" panose="02010609060101010101" pitchFamily="49" charset="-122"/>
              <a:sym typeface="宋体" panose="02010600030101010101" pitchFamily="2"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大教育评价会所形成的“高考试题评价报告”“高考试题评析”“命题细目表”等文件，信息量大，针对性强，对于改进高考命题特别是改进高中教学和备考复习提出了中肯、可行的建议，产生了广泛而深刻的影响。</a:t>
            </a:r>
            <a:endParaRPr lang="en-US" altLang="zh-CN" sz="2400" b="1" dirty="0">
              <a:latin typeface="黑体" panose="02010609060101010101" pitchFamily="49" charset="-122"/>
              <a:ea typeface="黑体" panose="02010609060101010101" pitchFamily="49" charset="-122"/>
              <a:sym typeface="宋体" panose="02010600030101010101" pitchFamily="2" charset="-122"/>
            </a:endParaRPr>
          </a:p>
        </p:txBody>
      </p:sp>
      <p:sp>
        <p:nvSpPr>
          <p:cNvPr id="5427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charRg st="46" end="122"/>
                                            </p:txEl>
                                          </p:spTgt>
                                        </p:tgtEl>
                                        <p:attrNameLst>
                                          <p:attrName>style.visibility</p:attrName>
                                        </p:attrNameLst>
                                      </p:cBhvr>
                                      <p:to>
                                        <p:strVal val="visible"/>
                                      </p:to>
                                    </p:set>
                                    <p:animEffect transition="in" filter="fade">
                                      <p:cBhvr>
                                        <p:cTn id="7" dur="1000"/>
                                        <p:tgtEl>
                                          <p:spTgt spid="5">
                                            <p:txEl>
                                              <p:charRg st="46" end="122"/>
                                            </p:txEl>
                                          </p:spTgt>
                                        </p:tgtEl>
                                      </p:cBhvr>
                                    </p:animEffect>
                                    <p:anim calcmode="lin" valueType="num">
                                      <p:cBhvr>
                                        <p:cTn id="8" dur="1000" fill="hold"/>
                                        <p:tgtEl>
                                          <p:spTgt spid="5">
                                            <p:txEl>
                                              <p:charRg st="46" end="122"/>
                                            </p:txEl>
                                          </p:spTgt>
                                        </p:tgtEl>
                                        <p:attrNameLst>
                                          <p:attrName>ppt_x</p:attrName>
                                        </p:attrNameLst>
                                      </p:cBhvr>
                                      <p:tavLst>
                                        <p:tav tm="0">
                                          <p:val>
                                            <p:strVal val="#ppt_x"/>
                                          </p:val>
                                        </p:tav>
                                        <p:tav tm="100000">
                                          <p:val>
                                            <p:strVal val="#ppt_x"/>
                                          </p:val>
                                        </p:tav>
                                      </p:tavLst>
                                    </p:anim>
                                    <p:anim calcmode="lin" valueType="num">
                                      <p:cBhvr>
                                        <p:cTn id="9" dur="1000" fill="hold"/>
                                        <p:tgtEl>
                                          <p:spTgt spid="5">
                                            <p:txEl>
                                              <p:charRg st="46" end="12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charRg st="122" end="218"/>
                                            </p:txEl>
                                          </p:spTgt>
                                        </p:tgtEl>
                                        <p:attrNameLst>
                                          <p:attrName>style.visibility</p:attrName>
                                        </p:attrNameLst>
                                      </p:cBhvr>
                                      <p:to>
                                        <p:strVal val="visible"/>
                                      </p:to>
                                    </p:set>
                                    <p:animEffect transition="in" filter="fade">
                                      <p:cBhvr>
                                        <p:cTn id="14" dur="1000"/>
                                        <p:tgtEl>
                                          <p:spTgt spid="5">
                                            <p:txEl>
                                              <p:charRg st="122" end="218"/>
                                            </p:txEl>
                                          </p:spTgt>
                                        </p:tgtEl>
                                      </p:cBhvr>
                                    </p:animEffect>
                                    <p:anim calcmode="lin" valueType="num">
                                      <p:cBhvr>
                                        <p:cTn id="15" dur="1000" fill="hold"/>
                                        <p:tgtEl>
                                          <p:spTgt spid="5">
                                            <p:txEl>
                                              <p:charRg st="122" end="218"/>
                                            </p:txEl>
                                          </p:spTgt>
                                        </p:tgtEl>
                                        <p:attrNameLst>
                                          <p:attrName>ppt_x</p:attrName>
                                        </p:attrNameLst>
                                      </p:cBhvr>
                                      <p:tavLst>
                                        <p:tav tm="0">
                                          <p:val>
                                            <p:strVal val="#ppt_x"/>
                                          </p:val>
                                        </p:tav>
                                        <p:tav tm="100000">
                                          <p:val>
                                            <p:strVal val="#ppt_x"/>
                                          </p:val>
                                        </p:tav>
                                      </p:tavLst>
                                    </p:anim>
                                    <p:anim calcmode="lin" valueType="num">
                                      <p:cBhvr>
                                        <p:cTn id="16" dur="1000" fill="hold"/>
                                        <p:tgtEl>
                                          <p:spTgt spid="5">
                                            <p:txEl>
                                              <p:charRg st="122" end="2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850" y="981075"/>
            <a:ext cx="8642350" cy="50784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Arial" panose="020B0604020202020204" pitchFamily="34" charset="0"/>
              </a:rPr>
              <a:t>随着考试招生制度改革的推进，高考命题不断深化考试内容的改革。</a:t>
            </a:r>
            <a:r>
              <a:rPr lang="en-US" altLang="zh-CN" sz="2400" b="1" dirty="0">
                <a:latin typeface="黑体" panose="02010609060101010101" pitchFamily="49" charset="-122"/>
                <a:ea typeface="黑体" panose="02010609060101010101" pitchFamily="49" charset="-122"/>
                <a:sym typeface="Arial" panose="020B0604020202020204" pitchFamily="34" charset="0"/>
              </a:rPr>
              <a:t>2019</a:t>
            </a:r>
            <a:r>
              <a:rPr lang="zh-CN" altLang="en-US" sz="2400" b="1" dirty="0">
                <a:latin typeface="黑体" panose="02010609060101010101" pitchFamily="49" charset="-122"/>
                <a:ea typeface="黑体" panose="02010609060101010101" pitchFamily="49" charset="-122"/>
                <a:sym typeface="Arial" panose="020B0604020202020204" pitchFamily="34" charset="0"/>
              </a:rPr>
              <a:t>年全国卷的高考命题又有新的探索，呈现出新变化，其中有些变化在预料之中，有些变化在预料之外，引起高中教学领域和社会各界的广泛关注与热评。</a:t>
            </a:r>
            <a:endParaRPr lang="en-US" altLang="zh-CN" sz="2400" b="1" dirty="0">
              <a:latin typeface="黑体" panose="02010609060101010101" pitchFamily="49" charset="-122"/>
              <a:ea typeface="黑体" panose="02010609060101010101" pitchFamily="49" charset="-122"/>
              <a:sym typeface="Arial" panose="020B0604020202020204" pitchFamily="34" charset="0"/>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Arial" panose="020B0604020202020204" pitchFamily="34" charset="0"/>
              </a:rPr>
              <a:t>为了从专业层面深入探讨高考命题改革的方向，研究和把握全国卷高考命题思路及规律，理清今后高三备考复习的目标、和对策，实现教学质量和高考成绩的稳步提升，北京大教育考试评价中心、大教育全国过创新联盟，决定联合举办本届高考试题评价会。</a:t>
            </a:r>
            <a:endParaRPr lang="en-US" altLang="zh-CN" sz="2400" b="1" dirty="0">
              <a:latin typeface="黑体" panose="02010609060101010101" pitchFamily="49" charset="-122"/>
              <a:ea typeface="黑体" panose="02010609060101010101" pitchFamily="49" charset="-122"/>
              <a:sym typeface="Arial" panose="020B0604020202020204" pitchFamily="34" charset="0"/>
            </a:endParaRPr>
          </a:p>
        </p:txBody>
      </p:sp>
      <p:sp>
        <p:nvSpPr>
          <p:cNvPr id="5529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charRg st="102" end="216"/>
                                            </p:txEl>
                                          </p:spTgt>
                                        </p:tgtEl>
                                        <p:attrNameLst>
                                          <p:attrName>style.visibility</p:attrName>
                                        </p:attrNameLst>
                                      </p:cBhvr>
                                      <p:to>
                                        <p:strVal val="visible"/>
                                      </p:to>
                                    </p:set>
                                    <p:anim calcmode="lin" valueType="num">
                                      <p:cBhvr additive="base">
                                        <p:cTn id="7" dur="500" fill="hold"/>
                                        <p:tgtEl>
                                          <p:spTgt spid="4">
                                            <p:txEl>
                                              <p:charRg st="102" end="21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charRg st="102" end="2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图片 1"/>
          <p:cNvPicPr>
            <a:picLocks noChangeAspect="1"/>
          </p:cNvPicPr>
          <p:nvPr/>
        </p:nvPicPr>
        <p:blipFill>
          <a:blip r:embed="rId1"/>
          <a:stretch>
            <a:fillRect/>
          </a:stretch>
        </p:blipFill>
        <p:spPr>
          <a:xfrm>
            <a:off x="323850" y="765175"/>
            <a:ext cx="8467725" cy="5791200"/>
          </a:xfrm>
          <a:prstGeom prst="rect">
            <a:avLst/>
          </a:prstGeom>
          <a:noFill/>
          <a:ln w="9525">
            <a:noFill/>
          </a:ln>
        </p:spPr>
      </p:pic>
      <p:sp>
        <p:nvSpPr>
          <p:cNvPr id="10243"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1"/>
          <p:cNvSpPr>
            <a:spLocks noChangeArrowheads="1"/>
          </p:cNvSpPr>
          <p:nvPr/>
        </p:nvSpPr>
        <p:spPr bwMode="auto">
          <a:xfrm>
            <a:off x="323850" y="692150"/>
            <a:ext cx="84963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2. </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高</a:t>
            </a: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考试题评价</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的目的、方式</a:t>
            </a: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和步骤</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）高考试题评价的目的：改进和提高</a:t>
            </a:r>
            <a:endPar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斯塔弗尔比姆指出：</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评价最重要的意图不是为了证明而是为了改进</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。既是为了改进命题，也是为了改进教学。</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当前的高考既要体现选拔功能，这是核心功能，是题中之意；更要体现教育功能，突出政治性，国情使然。</a:t>
            </a:r>
            <a:endPar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1505"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从高考命题角度来说，高考试题首先要有利于高校选拔新生，体现能力和素养立意，结构稳定；也要有利于考生健康成长，正常发挥，维护公平，切合实际；还要有利于学科课程进步，反拨教学，促进改革，和谐发展。</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632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charRg st="38" end="87"/>
                                            </p:txEl>
                                          </p:spTgt>
                                        </p:tgtEl>
                                        <p:attrNameLst>
                                          <p:attrName>style.visibility</p:attrName>
                                        </p:attrNameLst>
                                      </p:cBhvr>
                                      <p:to>
                                        <p:strVal val="visible"/>
                                      </p:to>
                                    </p:set>
                                    <p:animEffect transition="in" filter="fade">
                                      <p:cBhvr>
                                        <p:cTn id="7" dur="1000"/>
                                        <p:tgtEl>
                                          <p:spTgt spid="5">
                                            <p:txEl>
                                              <p:charRg st="38" end="87"/>
                                            </p:txEl>
                                          </p:spTgt>
                                        </p:tgtEl>
                                      </p:cBhvr>
                                    </p:animEffect>
                                    <p:anim calcmode="lin" valueType="num">
                                      <p:cBhvr>
                                        <p:cTn id="8" dur="1000" fill="hold"/>
                                        <p:tgtEl>
                                          <p:spTgt spid="5">
                                            <p:txEl>
                                              <p:charRg st="38" end="87"/>
                                            </p:txEl>
                                          </p:spTgt>
                                        </p:tgtEl>
                                        <p:attrNameLst>
                                          <p:attrName>ppt_x</p:attrName>
                                        </p:attrNameLst>
                                      </p:cBhvr>
                                      <p:tavLst>
                                        <p:tav tm="0">
                                          <p:val>
                                            <p:strVal val="#ppt_x"/>
                                          </p:val>
                                        </p:tav>
                                        <p:tav tm="100000">
                                          <p:val>
                                            <p:strVal val="#ppt_x"/>
                                          </p:val>
                                        </p:tav>
                                      </p:tavLst>
                                    </p:anim>
                                    <p:anim calcmode="lin" valueType="num">
                                      <p:cBhvr>
                                        <p:cTn id="9" dur="1000" fill="hold"/>
                                        <p:tgtEl>
                                          <p:spTgt spid="5">
                                            <p:txEl>
                                              <p:charRg st="38" end="8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charRg st="87" end="135"/>
                                            </p:txEl>
                                          </p:spTgt>
                                        </p:tgtEl>
                                        <p:attrNameLst>
                                          <p:attrName>style.visibility</p:attrName>
                                        </p:attrNameLst>
                                      </p:cBhvr>
                                      <p:to>
                                        <p:strVal val="visible"/>
                                      </p:to>
                                    </p:set>
                                    <p:animEffect transition="in" filter="fade">
                                      <p:cBhvr>
                                        <p:cTn id="14" dur="1000"/>
                                        <p:tgtEl>
                                          <p:spTgt spid="5">
                                            <p:txEl>
                                              <p:charRg st="87" end="135"/>
                                            </p:txEl>
                                          </p:spTgt>
                                        </p:tgtEl>
                                      </p:cBhvr>
                                    </p:animEffect>
                                    <p:anim calcmode="lin" valueType="num">
                                      <p:cBhvr>
                                        <p:cTn id="15" dur="1000" fill="hold"/>
                                        <p:tgtEl>
                                          <p:spTgt spid="5">
                                            <p:txEl>
                                              <p:charRg st="87" end="135"/>
                                            </p:txEl>
                                          </p:spTgt>
                                        </p:tgtEl>
                                        <p:attrNameLst>
                                          <p:attrName>ppt_x</p:attrName>
                                        </p:attrNameLst>
                                      </p:cBhvr>
                                      <p:tavLst>
                                        <p:tav tm="0">
                                          <p:val>
                                            <p:strVal val="#ppt_x"/>
                                          </p:val>
                                        </p:tav>
                                        <p:tav tm="100000">
                                          <p:val>
                                            <p:strVal val="#ppt_x"/>
                                          </p:val>
                                        </p:tav>
                                      </p:tavLst>
                                    </p:anim>
                                    <p:anim calcmode="lin" valueType="num">
                                      <p:cBhvr>
                                        <p:cTn id="16" dur="1000" fill="hold"/>
                                        <p:tgtEl>
                                          <p:spTgt spid="5">
                                            <p:txEl>
                                              <p:charRg st="87" end="13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charRg st="135" end="232"/>
                                            </p:txEl>
                                          </p:spTgt>
                                        </p:tgtEl>
                                        <p:attrNameLst>
                                          <p:attrName>style.visibility</p:attrName>
                                        </p:attrNameLst>
                                      </p:cBhvr>
                                      <p:to>
                                        <p:strVal val="visible"/>
                                      </p:to>
                                    </p:set>
                                    <p:animEffect transition="in" filter="fade">
                                      <p:cBhvr>
                                        <p:cTn id="21" dur="1000"/>
                                        <p:tgtEl>
                                          <p:spTgt spid="5">
                                            <p:txEl>
                                              <p:charRg st="135" end="232"/>
                                            </p:txEl>
                                          </p:spTgt>
                                        </p:tgtEl>
                                      </p:cBhvr>
                                    </p:animEffect>
                                    <p:anim calcmode="lin" valueType="num">
                                      <p:cBhvr>
                                        <p:cTn id="22" dur="1000" fill="hold"/>
                                        <p:tgtEl>
                                          <p:spTgt spid="5">
                                            <p:txEl>
                                              <p:charRg st="135" end="23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charRg st="135" end="23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95288" y="981075"/>
            <a:ext cx="8424863" cy="5262563"/>
          </a:xfrm>
          <a:prstGeom prst="rect">
            <a:avLst/>
          </a:prstGeom>
        </p:spPr>
        <p:txBody>
          <a:bodyPr wrap="square">
            <a:spAutoFit/>
          </a:bodyPr>
          <a:lstStyle/>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）评价方式</a:t>
            </a:r>
            <a:endParaRPr kumimoji="0" lang="en-US" altLang="zh-CN" sz="28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专家、名师评价，定性定量相</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结合；</a:t>
            </a:r>
            <a:endParaRPr kumimoji="0" lang="en-US" altLang="zh-CN" sz="2400" b="1" i="0" u="none" strike="noStrike" kern="1200" cap="none" spc="0" normalizeH="0" baseline="0" noProof="0" dirty="0" smtClean="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对高</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考试题进行了较大范围的实测。</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1200" cap="none" spc="0" normalizeH="0" baseline="0" noProof="0" dirty="0" smtClean="0">
                <a:ln>
                  <a:noFill/>
                </a:ln>
                <a:solidFill>
                  <a:srgbClr val="A20303"/>
                </a:solidFill>
                <a:effectLst/>
                <a:uLnTx/>
                <a:uFillTx/>
                <a:latin typeface="微软雅黑" panose="020B0503020204020204" pitchFamily="34" charset="-122"/>
                <a:ea typeface="微软雅黑" panose="020B0503020204020204" pitchFamily="34" charset="-122"/>
                <a:cs typeface="+mn-cs"/>
              </a:rPr>
              <a:t>）会前</a:t>
            </a:r>
            <a:r>
              <a:rPr kumimoji="0" lang="zh-CN" altLang="en-US" sz="2400" b="1" i="0" u="none" strike="noStrike" kern="1200" cap="none" spc="0" normalizeH="0" baseline="0" noProof="0" dirty="0">
                <a:ln>
                  <a:noFill/>
                </a:ln>
                <a:solidFill>
                  <a:srgbClr val="A20303"/>
                </a:solidFill>
                <a:effectLst/>
                <a:uLnTx/>
                <a:uFillTx/>
                <a:latin typeface="微软雅黑" panose="020B0503020204020204" pitchFamily="34" charset="-122"/>
                <a:ea typeface="微软雅黑" panose="020B0503020204020204" pitchFamily="34" charset="-122"/>
                <a:cs typeface="+mn-cs"/>
              </a:rPr>
              <a:t>准备工作</a:t>
            </a:r>
            <a:endParaRPr kumimoji="0" lang="zh-CN" altLang="en-US" sz="2400" b="1" i="0" u="none" strike="noStrike" kern="1200" cap="none" spc="0" normalizeH="0" baseline="0" noProof="0" dirty="0">
              <a:ln>
                <a:noFill/>
              </a:ln>
              <a:solidFill>
                <a:srgbClr val="A20303"/>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撰写评价材料，每</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科</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6</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8</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人</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①还原</a:t>
            </a:r>
            <a:r>
              <a:rPr kumimoji="0" lang="en-US" altLang="zh-CN" sz="2400" b="1" i="0" u="none" strike="noStrike" kern="1200" cap="none" spc="0" normalizeH="0" baseline="0" noProof="0" dirty="0" smtClean="0">
                <a:ln>
                  <a:noFill/>
                </a:ln>
                <a:solidFill>
                  <a:schemeClr val="tx1"/>
                </a:solidFill>
                <a:effectLst/>
                <a:uLnTx/>
                <a:uFillTx/>
                <a:latin typeface="+mj-ea"/>
                <a:ea typeface="+mj-ea"/>
                <a:cs typeface="+mn-cs"/>
              </a:rPr>
              <a:t>2019</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rPr>
              <a:t>高考</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试卷的细目表（专人完成，集体审定）</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②逐题写出试题分析评价意见（分工撰写初稿）</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③写出试题评价报告初稿（全国</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Ⅰ</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Ⅱ</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Ⅲ</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卷合写）</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④写出精准复习备考意见（专人完成，集体讨论）</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5734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charRg st="0" end="8"/>
                                            </p:txEl>
                                          </p:spTgt>
                                        </p:tgtEl>
                                        <p:attrNameLst>
                                          <p:attrName>style.visibility</p:attrName>
                                        </p:attrNameLst>
                                      </p:cBhvr>
                                      <p:to>
                                        <p:strVal val="visible"/>
                                      </p:to>
                                    </p:set>
                                    <p:animEffect transition="in" filter="fade">
                                      <p:cBhvr>
                                        <p:cTn id="7" dur="500"/>
                                        <p:tgtEl>
                                          <p:spTgt spid="4">
                                            <p:txEl>
                                              <p:charRg st="0"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charRg st="8" end="25"/>
                                            </p:txEl>
                                          </p:spTgt>
                                        </p:tgtEl>
                                        <p:attrNameLst>
                                          <p:attrName>style.visibility</p:attrName>
                                        </p:attrNameLst>
                                      </p:cBhvr>
                                      <p:to>
                                        <p:strVal val="visible"/>
                                      </p:to>
                                    </p:set>
                                    <p:animEffect transition="in" filter="fade">
                                      <p:cBhvr>
                                        <p:cTn id="10" dur="500"/>
                                        <p:tgtEl>
                                          <p:spTgt spid="4">
                                            <p:txEl>
                                              <p:charRg st="8" end="2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charRg st="25" end="42"/>
                                            </p:txEl>
                                          </p:spTgt>
                                        </p:tgtEl>
                                        <p:attrNameLst>
                                          <p:attrName>style.visibility</p:attrName>
                                        </p:attrNameLst>
                                      </p:cBhvr>
                                      <p:to>
                                        <p:strVal val="visible"/>
                                      </p:to>
                                    </p:set>
                                    <p:animEffect transition="in" filter="fade">
                                      <p:cBhvr>
                                        <p:cTn id="13" dur="500"/>
                                        <p:tgtEl>
                                          <p:spTgt spid="4">
                                            <p:txEl>
                                              <p:charRg st="25" end="4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charRg st="42" end="52"/>
                                            </p:txEl>
                                          </p:spTgt>
                                        </p:tgtEl>
                                        <p:attrNameLst>
                                          <p:attrName>style.visibility</p:attrName>
                                        </p:attrNameLst>
                                      </p:cBhvr>
                                      <p:to>
                                        <p:strVal val="visible"/>
                                      </p:to>
                                    </p:set>
                                    <p:animEffect transition="in" filter="barn(inVertical)">
                                      <p:cBhvr>
                                        <p:cTn id="18" dur="500"/>
                                        <p:tgtEl>
                                          <p:spTgt spid="4">
                                            <p:txEl>
                                              <p:charRg st="42" end="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1"/>
          <p:cNvSpPr/>
          <p:nvPr/>
        </p:nvSpPr>
        <p:spPr>
          <a:xfrm>
            <a:off x="323850" y="981075"/>
            <a:ext cx="8496300" cy="39703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zh-CN" altLang="en-US" sz="2400" b="1" dirty="0">
                <a:solidFill>
                  <a:srgbClr val="A20303"/>
                </a:solidFill>
                <a:latin typeface="微软雅黑" panose="020B0503020204020204" pitchFamily="34" charset="-122"/>
                <a:ea typeface="微软雅黑" panose="020B0503020204020204" pitchFamily="34" charset="-122"/>
              </a:rPr>
              <a:t>（</a:t>
            </a:r>
            <a:r>
              <a:rPr lang="en-US" altLang="zh-CN" sz="2400" b="1" dirty="0">
                <a:solidFill>
                  <a:srgbClr val="A20303"/>
                </a:solidFill>
                <a:latin typeface="微软雅黑" panose="020B0503020204020204" pitchFamily="34" charset="-122"/>
                <a:ea typeface="微软雅黑" panose="020B0503020204020204" pitchFamily="34" charset="-122"/>
              </a:rPr>
              <a:t>4</a:t>
            </a:r>
            <a:r>
              <a:rPr lang="zh-CN" altLang="en-US" sz="2400" b="1" dirty="0">
                <a:solidFill>
                  <a:srgbClr val="A20303"/>
                </a:solidFill>
                <a:latin typeface="微软雅黑" panose="020B0503020204020204" pitchFamily="34" charset="-122"/>
                <a:ea typeface="微软雅黑" panose="020B0503020204020204" pitchFamily="34" charset="-122"/>
              </a:rPr>
              <a:t>）会议评价步骤与要求</a:t>
            </a:r>
            <a:endParaRPr lang="zh-CN" altLang="en-US" sz="2400" b="1" dirty="0">
              <a:solidFill>
                <a:srgbClr val="A20303"/>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①分学科会议进行典型试题分析评价，审议、修改分析评价意见；</a:t>
            </a:r>
            <a:endParaRPr lang="zh-CN" altLang="en-US"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②评选出优秀试题，形成重点评价材料；个别商榷试题要认真研判，不轻易做出结论；</a:t>
            </a:r>
            <a:endParaRPr lang="zh-CN" altLang="en-US"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solidFill>
                  <a:srgbClr val="000000"/>
                </a:solidFill>
                <a:latin typeface="黑体" panose="02010609060101010101" pitchFamily="49" charset="-122"/>
                <a:ea typeface="黑体" panose="02010609060101010101" pitchFamily="49" charset="-122"/>
              </a:rPr>
              <a:t>③讨论、修改各学科</a:t>
            </a:r>
            <a:r>
              <a:rPr lang="en-US" altLang="zh-CN" sz="2400" b="1" dirty="0">
                <a:solidFill>
                  <a:srgbClr val="000000"/>
                </a:solidFill>
                <a:latin typeface="黑体" panose="02010609060101010101" pitchFamily="49" charset="-122"/>
                <a:ea typeface="黑体" panose="02010609060101010101" pitchFamily="49" charset="-122"/>
              </a:rPr>
              <a:t>2019</a:t>
            </a:r>
            <a:r>
              <a:rPr lang="zh-CN" altLang="en-US" sz="2400" b="1" dirty="0">
                <a:solidFill>
                  <a:srgbClr val="000000"/>
                </a:solidFill>
                <a:latin typeface="黑体" panose="02010609060101010101" pitchFamily="49" charset="-122"/>
                <a:ea typeface="黑体" panose="02010609060101010101" pitchFamily="49" charset="-122"/>
              </a:rPr>
              <a:t>年“高考试卷细目表”；完成“</a:t>
            </a:r>
            <a:r>
              <a:rPr lang="en-US" altLang="zh-CN" sz="2400" b="1" dirty="0">
                <a:solidFill>
                  <a:srgbClr val="000000"/>
                </a:solidFill>
                <a:latin typeface="黑体" panose="02010609060101010101" pitchFamily="49" charset="-122"/>
                <a:ea typeface="黑体" panose="02010609060101010101" pitchFamily="49" charset="-122"/>
              </a:rPr>
              <a:t>2019</a:t>
            </a:r>
            <a:r>
              <a:rPr lang="zh-CN" altLang="en-US" sz="2400" b="1" dirty="0">
                <a:solidFill>
                  <a:srgbClr val="000000"/>
                </a:solidFill>
                <a:latin typeface="黑体" panose="02010609060101010101" pitchFamily="49" charset="-122"/>
                <a:ea typeface="黑体" panose="02010609060101010101" pitchFamily="49" charset="-122"/>
              </a:rPr>
              <a:t>年高考试卷评价报告” 。</a:t>
            </a:r>
            <a:endParaRPr lang="en-US" altLang="zh-CN" sz="2400" b="1" dirty="0">
              <a:solidFill>
                <a:srgbClr val="000000"/>
              </a:solidFill>
              <a:latin typeface="黑体" panose="02010609060101010101" pitchFamily="49" charset="-122"/>
              <a:ea typeface="黑体" panose="02010609060101010101" pitchFamily="49" charset="-122"/>
            </a:endParaRPr>
          </a:p>
        </p:txBody>
      </p:sp>
      <p:sp>
        <p:nvSpPr>
          <p:cNvPr id="58371"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13" end="43"/>
                                            </p:txEl>
                                          </p:spTgt>
                                        </p:tgtEl>
                                        <p:attrNameLst>
                                          <p:attrName>style.visibility</p:attrName>
                                        </p:attrNameLst>
                                      </p:cBhvr>
                                      <p:to>
                                        <p:strVal val="visible"/>
                                      </p:to>
                                    </p:set>
                                    <p:animEffect transition="in" filter="barn(inVertical)">
                                      <p:cBhvr>
                                        <p:cTn id="7" dur="500"/>
                                        <p:tgtEl>
                                          <p:spTgt spid="4">
                                            <p:txEl>
                                              <p:charRg st="13" end="4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charRg st="43" end="82"/>
                                            </p:txEl>
                                          </p:spTgt>
                                        </p:tgtEl>
                                        <p:attrNameLst>
                                          <p:attrName>style.visibility</p:attrName>
                                        </p:attrNameLst>
                                      </p:cBhvr>
                                      <p:to>
                                        <p:strVal val="visible"/>
                                      </p:to>
                                    </p:set>
                                    <p:animEffect transition="in" filter="barn(inVertical)">
                                      <p:cBhvr>
                                        <p:cTn id="12" dur="500"/>
                                        <p:tgtEl>
                                          <p:spTgt spid="4">
                                            <p:txEl>
                                              <p:charRg st="43" end="8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charRg st="82" end="126"/>
                                            </p:txEl>
                                          </p:spTgt>
                                        </p:tgtEl>
                                        <p:attrNameLst>
                                          <p:attrName>style.visibility</p:attrName>
                                        </p:attrNameLst>
                                      </p:cBhvr>
                                      <p:to>
                                        <p:strVal val="visible"/>
                                      </p:to>
                                    </p:set>
                                    <p:animEffect transition="in" filter="barn(inVertical)">
                                      <p:cBhvr>
                                        <p:cTn id="17" dur="500"/>
                                        <p:tgtEl>
                                          <p:spTgt spid="4">
                                            <p:txEl>
                                              <p:charRg st="82" end="1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23850" y="908050"/>
            <a:ext cx="8569325" cy="5386388"/>
          </a:xfrm>
          <a:prstGeom prst="rect">
            <a:avLst/>
          </a:prstGeom>
        </p:spPr>
        <p:txBody>
          <a:bodyPr>
            <a:spAutoFit/>
          </a:bodyPr>
          <a:lstStyle/>
          <a:p>
            <a:pPr marL="0" marR="0" lvl="0" indent="612140" algn="l" defTabSz="914400" rtl="0" eaLnBrk="0" fontAlgn="base" latinLnBrk="0" hangingPunct="0">
              <a:lnSpc>
                <a:spcPts val="48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3. </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试题</a:t>
            </a: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评价标准</a:t>
            </a:r>
            <a:endPar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ts val="48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rPr>
              <a:t>对试题的分析评价，要尽可能站在命题角度来审视和解读，准确阐释考查意图和命题立意。</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ts val="48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1.</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试题没有科学性错误，情景材料权威可靠；</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ts val="48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2.</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试题没有思想政治性错误；</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3.</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试题要求考生展示的行为明确，没有歧义；</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4.</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试题的表述简洁、明了，没有多余的文字；</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5.</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试题没有地域、民族、学校、性别、家庭背景等方面的偏向；</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p:txBody>
      </p:sp>
      <p:sp>
        <p:nvSpPr>
          <p:cNvPr id="5939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charRg st="10" end="51"/>
                                            </p:txEl>
                                          </p:spTgt>
                                        </p:tgtEl>
                                        <p:attrNameLst>
                                          <p:attrName>style.visibility</p:attrName>
                                        </p:attrNameLst>
                                      </p:cBhvr>
                                      <p:to>
                                        <p:strVal val="visible"/>
                                      </p:to>
                                    </p:set>
                                    <p:animEffect transition="in" filter="fade">
                                      <p:cBhvr>
                                        <p:cTn id="7" dur="1000"/>
                                        <p:tgtEl>
                                          <p:spTgt spid="4">
                                            <p:txEl>
                                              <p:charRg st="10" end="51"/>
                                            </p:txEl>
                                          </p:spTgt>
                                        </p:tgtEl>
                                      </p:cBhvr>
                                    </p:animEffect>
                                    <p:anim calcmode="lin" valueType="num">
                                      <p:cBhvr>
                                        <p:cTn id="8" dur="1000" fill="hold"/>
                                        <p:tgtEl>
                                          <p:spTgt spid="4">
                                            <p:txEl>
                                              <p:charRg st="10" end="51"/>
                                            </p:txEl>
                                          </p:spTgt>
                                        </p:tgtEl>
                                        <p:attrNameLst>
                                          <p:attrName>ppt_x</p:attrName>
                                        </p:attrNameLst>
                                      </p:cBhvr>
                                      <p:tavLst>
                                        <p:tav tm="0">
                                          <p:val>
                                            <p:strVal val="#ppt_x"/>
                                          </p:val>
                                        </p:tav>
                                        <p:tav tm="100000">
                                          <p:val>
                                            <p:strVal val="#ppt_x"/>
                                          </p:val>
                                        </p:tav>
                                      </p:tavLst>
                                    </p:anim>
                                    <p:anim calcmode="lin" valueType="num">
                                      <p:cBhvr>
                                        <p:cTn id="9" dur="1000" fill="hold"/>
                                        <p:tgtEl>
                                          <p:spTgt spid="4">
                                            <p:txEl>
                                              <p:charRg st="10" end="5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charRg st="51" end="73"/>
                                            </p:txEl>
                                          </p:spTgt>
                                        </p:tgtEl>
                                        <p:attrNameLst>
                                          <p:attrName>style.visibility</p:attrName>
                                        </p:attrNameLst>
                                      </p:cBhvr>
                                      <p:to>
                                        <p:strVal val="visible"/>
                                      </p:to>
                                    </p:set>
                                    <p:animEffect transition="in" filter="barn(inVertical)">
                                      <p:cBhvr>
                                        <p:cTn id="14" dur="500"/>
                                        <p:tgtEl>
                                          <p:spTgt spid="4">
                                            <p:txEl>
                                              <p:charRg st="51" end="7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charRg st="73" end="88"/>
                                            </p:txEl>
                                          </p:spTgt>
                                        </p:tgtEl>
                                        <p:attrNameLst>
                                          <p:attrName>style.visibility</p:attrName>
                                        </p:attrNameLst>
                                      </p:cBhvr>
                                      <p:to>
                                        <p:strVal val="visible"/>
                                      </p:to>
                                    </p:set>
                                    <p:animEffect transition="in" filter="barn(inVertical)">
                                      <p:cBhvr>
                                        <p:cTn id="19" dur="500"/>
                                        <p:tgtEl>
                                          <p:spTgt spid="4">
                                            <p:txEl>
                                              <p:charRg st="73" end="8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charRg st="88" end="110"/>
                                            </p:txEl>
                                          </p:spTgt>
                                        </p:tgtEl>
                                        <p:attrNameLst>
                                          <p:attrName>style.visibility</p:attrName>
                                        </p:attrNameLst>
                                      </p:cBhvr>
                                      <p:to>
                                        <p:strVal val="visible"/>
                                      </p:to>
                                    </p:set>
                                    <p:animEffect transition="in" filter="barn(inVertical)">
                                      <p:cBhvr>
                                        <p:cTn id="24" dur="500"/>
                                        <p:tgtEl>
                                          <p:spTgt spid="4">
                                            <p:txEl>
                                              <p:charRg st="88" end="1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charRg st="110" end="132"/>
                                            </p:txEl>
                                          </p:spTgt>
                                        </p:tgtEl>
                                        <p:attrNameLst>
                                          <p:attrName>style.visibility</p:attrName>
                                        </p:attrNameLst>
                                      </p:cBhvr>
                                      <p:to>
                                        <p:strVal val="visible"/>
                                      </p:to>
                                    </p:set>
                                    <p:animEffect transition="in" filter="barn(inVertical)">
                                      <p:cBhvr>
                                        <p:cTn id="29" dur="500"/>
                                        <p:tgtEl>
                                          <p:spTgt spid="4">
                                            <p:txEl>
                                              <p:charRg st="110" end="13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charRg st="132" end="162"/>
                                            </p:txEl>
                                          </p:spTgt>
                                        </p:tgtEl>
                                        <p:attrNameLst>
                                          <p:attrName>style.visibility</p:attrName>
                                        </p:attrNameLst>
                                      </p:cBhvr>
                                      <p:to>
                                        <p:strVal val="visible"/>
                                      </p:to>
                                    </p:set>
                                    <p:animEffect transition="in" filter="barn(inVertical)">
                                      <p:cBhvr>
                                        <p:cTn id="34" dur="500"/>
                                        <p:tgtEl>
                                          <p:spTgt spid="4">
                                            <p:txEl>
                                              <p:charRg st="132" end="1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323850" y="1052513"/>
            <a:ext cx="8496300" cy="4154488"/>
          </a:xfrm>
          <a:prstGeom prst="rect">
            <a:avLst/>
          </a:prstGeom>
        </p:spPr>
        <p:txBody>
          <a:bodyPr>
            <a:spAutoFit/>
          </a:bodyPr>
          <a:lstStyle/>
          <a:p>
            <a:pPr marL="0" marR="0" lvl="0" indent="720090" algn="l" defTabSz="914400" rtl="0" eaLnBrk="1" fontAlgn="base" latinLnBrk="0" hangingPunct="1">
              <a:lnSpc>
                <a:spcPts val="48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6.</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每道试题与其他试题没有重叠或直接关联；</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720090" algn="l" defTabSz="914400" rtl="0" eaLnBrk="1" fontAlgn="base" latinLnBrk="0" hangingPunct="1">
              <a:lnSpc>
                <a:spcPts val="48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7.</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试题的答案没有异议，评分标准清晰、明确；</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720090" algn="l" defTabSz="914400" rtl="0" eaLnBrk="1" fontAlgn="base" latinLnBrk="0" hangingPunct="1">
              <a:lnSpc>
                <a:spcPts val="48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8.</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试题考查要求与本学科测量目标要求相一致；</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72009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9.</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试题的难度适当，客观题难度在</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0.25</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0.80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之间，主观题难度在</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0.3</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0.70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之间；</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a:p>
            <a:pPr marL="0" marR="0" lvl="0" indent="72009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1"/>
                </a:solidFill>
                <a:effectLst/>
                <a:uLnTx/>
                <a:uFillTx/>
                <a:latin typeface="+mj-ea"/>
                <a:ea typeface="+mj-ea"/>
                <a:cs typeface="+mn-cs"/>
              </a:rPr>
              <a:t>10.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试题的区分度适当，客观题在</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0.20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以上，主观题在</a:t>
            </a:r>
            <a:r>
              <a:rPr kumimoji="0" lang="en-US" altLang="zh-CN" sz="2400" b="1" i="0" u="none" strike="noStrike" kern="1200" cap="none" spc="0" normalizeH="0" baseline="0" noProof="0" dirty="0">
                <a:ln>
                  <a:noFill/>
                </a:ln>
                <a:solidFill>
                  <a:schemeClr val="tx1"/>
                </a:solidFill>
                <a:effectLst/>
                <a:uLnTx/>
                <a:uFillTx/>
                <a:latin typeface="+mj-ea"/>
                <a:ea typeface="+mj-ea"/>
                <a:cs typeface="+mn-cs"/>
              </a:rPr>
              <a:t>0.40</a:t>
            </a:r>
            <a:r>
              <a:rPr kumimoji="0" lang="zh-CN" altLang="en-US" sz="2400" b="1" i="0" u="none" strike="noStrike" kern="1200" cap="none" spc="0" normalizeH="0" baseline="0" noProof="0" dirty="0">
                <a:ln>
                  <a:noFill/>
                </a:ln>
                <a:solidFill>
                  <a:schemeClr val="tx1"/>
                </a:solidFill>
                <a:effectLst/>
                <a:uLnTx/>
                <a:uFillTx/>
                <a:latin typeface="+mj-ea"/>
                <a:ea typeface="+mj-ea"/>
                <a:cs typeface="+mn-cs"/>
              </a:rPr>
              <a:t>以上。</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6041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0" end="22"/>
                                            </p:txEl>
                                          </p:spTgt>
                                        </p:tgtEl>
                                        <p:attrNameLst>
                                          <p:attrName>style.visibility</p:attrName>
                                        </p:attrNameLst>
                                      </p:cBhvr>
                                      <p:to>
                                        <p:strVal val="visible"/>
                                      </p:to>
                                    </p:set>
                                    <p:animEffect transition="in" filter="barn(inVertical)">
                                      <p:cBhvr>
                                        <p:cTn id="7" dur="500"/>
                                        <p:tgtEl>
                                          <p:spTgt spid="4">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charRg st="22" end="45"/>
                                            </p:txEl>
                                          </p:spTgt>
                                        </p:tgtEl>
                                        <p:attrNameLst>
                                          <p:attrName>style.visibility</p:attrName>
                                        </p:attrNameLst>
                                      </p:cBhvr>
                                      <p:to>
                                        <p:strVal val="visible"/>
                                      </p:to>
                                    </p:set>
                                    <p:animEffect transition="in" filter="barn(inVertical)">
                                      <p:cBhvr>
                                        <p:cTn id="12" dur="500"/>
                                        <p:tgtEl>
                                          <p:spTgt spid="4">
                                            <p:txEl>
                                              <p:charRg st="22" end="4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charRg st="45" end="68"/>
                                            </p:txEl>
                                          </p:spTgt>
                                        </p:tgtEl>
                                        <p:attrNameLst>
                                          <p:attrName>style.visibility</p:attrName>
                                        </p:attrNameLst>
                                      </p:cBhvr>
                                      <p:to>
                                        <p:strVal val="visible"/>
                                      </p:to>
                                    </p:set>
                                    <p:animEffect transition="in" filter="barn(inVertical)">
                                      <p:cBhvr>
                                        <p:cTn id="17" dur="500"/>
                                        <p:tgtEl>
                                          <p:spTgt spid="4">
                                            <p:txEl>
                                              <p:charRg st="45" end="6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charRg st="68" end="114"/>
                                            </p:txEl>
                                          </p:spTgt>
                                        </p:tgtEl>
                                        <p:attrNameLst>
                                          <p:attrName>style.visibility</p:attrName>
                                        </p:attrNameLst>
                                      </p:cBhvr>
                                      <p:to>
                                        <p:strVal val="visible"/>
                                      </p:to>
                                    </p:set>
                                    <p:animEffect transition="in" filter="barn(inVertical)">
                                      <p:cBhvr>
                                        <p:cTn id="22" dur="500"/>
                                        <p:tgtEl>
                                          <p:spTgt spid="4">
                                            <p:txEl>
                                              <p:charRg st="68" end="11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charRg st="114" end="149"/>
                                            </p:txEl>
                                          </p:spTgt>
                                        </p:tgtEl>
                                        <p:attrNameLst>
                                          <p:attrName>style.visibility</p:attrName>
                                        </p:attrNameLst>
                                      </p:cBhvr>
                                      <p:to>
                                        <p:strVal val="visible"/>
                                      </p:to>
                                    </p:set>
                                    <p:animEffect transition="in" filter="barn(inVertical)">
                                      <p:cBhvr>
                                        <p:cTn id="27" dur="500"/>
                                        <p:tgtEl>
                                          <p:spTgt spid="4">
                                            <p:txEl>
                                              <p:charRg st="114" end="1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323850" y="836613"/>
            <a:ext cx="8496300" cy="523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smtClean="0">
                <a:ln>
                  <a:noFill/>
                </a:ln>
                <a:solidFill>
                  <a:srgbClr val="012C35"/>
                </a:solidFill>
                <a:effectLst/>
                <a:uLnTx/>
                <a:uFillTx/>
                <a:latin typeface="Calibri" panose="020F0502020204030204" pitchFamily="34" charset="0"/>
                <a:ea typeface="黑体" panose="02010609060101010101" pitchFamily="49" charset="-122"/>
                <a:cs typeface="+mn-cs"/>
              </a:rPr>
              <a:t>      </a:t>
            </a:r>
            <a:r>
              <a:rPr kumimoji="0" lang="zh-CN" altLang="en-US" sz="3200" b="1" i="0" u="none" strike="noStrike" kern="1200" cap="none" spc="0" normalizeH="0" baseline="0" noProof="0" dirty="0" smtClean="0">
                <a:ln>
                  <a:noFill/>
                </a:ln>
                <a:solidFill>
                  <a:srgbClr val="012C35"/>
                </a:solidFill>
                <a:effectLst/>
                <a:uLnTx/>
                <a:uFillTx/>
                <a:latin typeface="微软雅黑" panose="020B0503020204020204" pitchFamily="34" charset="-122"/>
                <a:ea typeface="微软雅黑" panose="020B0503020204020204" pitchFamily="34" charset="-122"/>
                <a:cs typeface="+mn-cs"/>
              </a:rPr>
              <a:t>（二）精准备考和高效复习</a:t>
            </a:r>
            <a:endParaRPr kumimoji="0" lang="en-US" altLang="zh-CN" sz="3200" b="1" i="0" u="none" strike="noStrike" kern="1200" cap="none" spc="0" normalizeH="0" baseline="0" noProof="0" dirty="0" smtClean="0">
              <a:ln>
                <a:noFill/>
              </a:ln>
              <a:solidFill>
                <a:srgbClr val="012C35"/>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 </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转变备考复习观念</a:t>
            </a:r>
            <a:endPar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转变观念是改变备考复习“高耗低效”</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局面</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的首要前提。</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）由</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“全面覆盖”转向“精简内容”</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高考</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命题深化</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考试内容改革，由考查“</a:t>
            </a:r>
            <a:r>
              <a:rPr kumimoji="0" lang="zh-CN" altLang="en-US" sz="24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基础知识、基本能力</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”转向考查“</a:t>
            </a:r>
            <a:r>
              <a:rPr kumimoji="0" lang="zh-CN" altLang="en-US" sz="24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必备知识、关键能力、学科素养、核心价值</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endParaRPr kumimoji="0" lang="en-US" altLang="zh-CN"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备考</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复习必须彻底摒弃“</a:t>
            </a:r>
            <a:r>
              <a:rPr kumimoji="0" lang="zh-CN" altLang="en-US" sz="24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全面覆盖、面面俱到、盲目备考</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的</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习惯</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采取“</a:t>
            </a:r>
            <a:r>
              <a:rPr kumimoji="0" lang="zh-CN" altLang="en-US" sz="2400" b="1" i="0" u="none" strike="noStrike" kern="12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mn-cs"/>
              </a:rPr>
              <a:t>精简内容、高效复习、精准备考</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rPr>
              <a:t>”的策略，通过“减耗增效”，实现由“高耗低效”向“高效低耗”的转变</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rPr>
              <a:t>。</a:t>
            </a:r>
            <a:r>
              <a:rPr kumimoji="0" lang="zh-CN" altLang="en-US" sz="2400" b="1" i="0" u="none" strike="noStrike" kern="1200" cap="none" spc="0" normalizeH="0" baseline="0" noProof="0" dirty="0" smtClean="0">
                <a:ln>
                  <a:noFill/>
                </a:ln>
                <a:solidFill>
                  <a:srgbClr val="034D41"/>
                </a:solidFill>
                <a:effectLst/>
                <a:uLnTx/>
                <a:uFillTx/>
                <a:latin typeface="微软雅黑" panose="020B0503020204020204" pitchFamily="34" charset="-122"/>
                <a:ea typeface="华文中宋" panose="02010600040101010101" pitchFamily="2" charset="-122"/>
                <a:cs typeface="+mn-cs"/>
                <a:sym typeface="方正仿宋_GBK" pitchFamily="1" charset="-122"/>
              </a:rPr>
              <a:t> </a:t>
            </a:r>
            <a:endParaRPr kumimoji="0" lang="zh-CN" altLang="en-US" sz="2400" b="1" i="0" u="none" strike="noStrike" kern="1200" cap="none" spc="0" normalizeH="0" baseline="0" noProof="0" dirty="0" smtClean="0">
              <a:ln>
                <a:noFill/>
              </a:ln>
              <a:solidFill>
                <a:srgbClr val="034D41"/>
              </a:solidFill>
              <a:effectLst/>
              <a:uLnTx/>
              <a:uFillTx/>
              <a:latin typeface="微软雅黑" panose="020B0503020204020204" pitchFamily="34" charset="-122"/>
              <a:ea typeface="华文中宋" panose="02010600040101010101" pitchFamily="2" charset="-122"/>
              <a:cs typeface="+mn-cs"/>
              <a:sym typeface="方正仿宋_GBK" pitchFamily="1" charset="-122"/>
            </a:endParaRPr>
          </a:p>
        </p:txBody>
      </p:sp>
      <p:sp>
        <p:nvSpPr>
          <p:cNvPr id="6144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charRg st="19" end="3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charRg st="31" end="5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charRg st="57" end="76"/>
                                            </p:txEl>
                                          </p:spTgt>
                                        </p:tgtEl>
                                        <p:attrNameLst>
                                          <p:attrName>style.visibility</p:attrName>
                                        </p:attrNameLst>
                                      </p:cBhvr>
                                      <p:to>
                                        <p:strVal val="visible"/>
                                      </p:to>
                                    </p:set>
                                    <p:animEffect transition="in" filter="fade">
                                      <p:cBhvr>
                                        <p:cTn id="15" dur="1000"/>
                                        <p:tgtEl>
                                          <p:spTgt spid="4">
                                            <p:txEl>
                                              <p:charRg st="57" end="76"/>
                                            </p:txEl>
                                          </p:spTgt>
                                        </p:tgtEl>
                                      </p:cBhvr>
                                    </p:animEffect>
                                    <p:anim calcmode="lin" valueType="num">
                                      <p:cBhvr>
                                        <p:cTn id="16" dur="1000" fill="hold"/>
                                        <p:tgtEl>
                                          <p:spTgt spid="4">
                                            <p:txEl>
                                              <p:charRg st="57" end="76"/>
                                            </p:txEl>
                                          </p:spTgt>
                                        </p:tgtEl>
                                        <p:attrNameLst>
                                          <p:attrName>ppt_x</p:attrName>
                                        </p:attrNameLst>
                                      </p:cBhvr>
                                      <p:tavLst>
                                        <p:tav tm="0">
                                          <p:val>
                                            <p:strVal val="#ppt_x"/>
                                          </p:val>
                                        </p:tav>
                                        <p:tav tm="100000">
                                          <p:val>
                                            <p:strVal val="#ppt_x"/>
                                          </p:val>
                                        </p:tav>
                                      </p:tavLst>
                                    </p:anim>
                                    <p:anim calcmode="lin" valueType="num">
                                      <p:cBhvr>
                                        <p:cTn id="17" dur="1000" fill="hold"/>
                                        <p:tgtEl>
                                          <p:spTgt spid="4">
                                            <p:txEl>
                                              <p:charRg st="57" end="76"/>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xEl>
                                              <p:charRg st="76" end="130"/>
                                            </p:txEl>
                                          </p:spTgt>
                                        </p:tgtEl>
                                        <p:attrNameLst>
                                          <p:attrName>style.visibility</p:attrName>
                                        </p:attrNameLst>
                                      </p:cBhvr>
                                      <p:to>
                                        <p:strVal val="visible"/>
                                      </p:to>
                                    </p:set>
                                    <p:animEffect transition="in" filter="fade">
                                      <p:cBhvr>
                                        <p:cTn id="20" dur="1000"/>
                                        <p:tgtEl>
                                          <p:spTgt spid="4">
                                            <p:txEl>
                                              <p:charRg st="76" end="130"/>
                                            </p:txEl>
                                          </p:spTgt>
                                        </p:tgtEl>
                                      </p:cBhvr>
                                    </p:animEffect>
                                    <p:anim calcmode="lin" valueType="num">
                                      <p:cBhvr>
                                        <p:cTn id="21" dur="1000" fill="hold"/>
                                        <p:tgtEl>
                                          <p:spTgt spid="4">
                                            <p:txEl>
                                              <p:charRg st="76" end="13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charRg st="76" end="13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charRg st="130" end="213"/>
                                            </p:txEl>
                                          </p:spTgt>
                                        </p:tgtEl>
                                        <p:attrNameLst>
                                          <p:attrName>style.visibility</p:attrName>
                                        </p:attrNameLst>
                                      </p:cBhvr>
                                      <p:to>
                                        <p:strVal val="visible"/>
                                      </p:to>
                                    </p:set>
                                    <p:animEffect transition="in" filter="fade">
                                      <p:cBhvr>
                                        <p:cTn id="25" dur="1000"/>
                                        <p:tgtEl>
                                          <p:spTgt spid="4">
                                            <p:txEl>
                                              <p:charRg st="130" end="213"/>
                                            </p:txEl>
                                          </p:spTgt>
                                        </p:tgtEl>
                                      </p:cBhvr>
                                    </p:animEffect>
                                    <p:anim calcmode="lin" valueType="num">
                                      <p:cBhvr>
                                        <p:cTn id="26" dur="1000" fill="hold"/>
                                        <p:tgtEl>
                                          <p:spTgt spid="4">
                                            <p:txEl>
                                              <p:charRg st="130" end="21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charRg st="130" end="2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850" y="1196975"/>
            <a:ext cx="8496300" cy="45243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zh-CN" altLang="en-US" sz="2400" b="1" dirty="0">
                <a:solidFill>
                  <a:srgbClr val="C00000"/>
                </a:solidFill>
                <a:latin typeface="微软雅黑" panose="020B0503020204020204" pitchFamily="34" charset="-122"/>
                <a:ea typeface="微软雅黑" panose="020B0503020204020204" pitchFamily="34" charset="-122"/>
              </a:rPr>
              <a:t>（</a:t>
            </a:r>
            <a:r>
              <a:rPr lang="en-US" altLang="zh-CN" sz="2400" b="1" dirty="0">
                <a:solidFill>
                  <a:srgbClr val="C00000"/>
                </a:solidFill>
                <a:latin typeface="微软雅黑" panose="020B0503020204020204" pitchFamily="34" charset="-122"/>
                <a:ea typeface="微软雅黑" panose="020B0503020204020204" pitchFamily="34" charset="-122"/>
              </a:rPr>
              <a:t>2</a:t>
            </a:r>
            <a:r>
              <a:rPr lang="zh-CN" altLang="en-US" sz="2400" b="1" dirty="0">
                <a:solidFill>
                  <a:srgbClr val="C00000"/>
                </a:solidFill>
                <a:latin typeface="微软雅黑" panose="020B0503020204020204" pitchFamily="34" charset="-122"/>
                <a:ea typeface="微软雅黑" panose="020B0503020204020204" pitchFamily="34" charset="-122"/>
              </a:rPr>
              <a:t>）由“简单重复”转向“温故知新”</a:t>
            </a:r>
            <a:endParaRPr lang="en-US" altLang="zh-CN" sz="2400" b="1" dirty="0">
              <a:solidFill>
                <a:srgbClr val="C00000"/>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rPr>
              <a:t>复习的核心功能是什么?“温故而知新”。</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rPr>
              <a:t>高效率的复习是</a:t>
            </a:r>
            <a:r>
              <a:rPr lang="zh-CN" altLang="en-US" sz="2400" b="1" dirty="0">
                <a:solidFill>
                  <a:srgbClr val="C00000"/>
                </a:solidFill>
                <a:latin typeface="微软雅黑" panose="020B0503020204020204" pitchFamily="34" charset="-122"/>
                <a:ea typeface="微软雅黑" panose="020B0503020204020204" pitchFamily="34" charset="-122"/>
              </a:rPr>
              <a:t>以新带旧</a:t>
            </a:r>
            <a:r>
              <a:rPr lang="zh-CN" altLang="en-US" sz="2400" b="1" dirty="0">
                <a:solidFill>
                  <a:srgbClr val="000000"/>
                </a:solidFill>
                <a:latin typeface="黑体" panose="02010609060101010101" pitchFamily="49" charset="-122"/>
                <a:ea typeface="黑体" panose="02010609060101010101" pitchFamily="49" charset="-122"/>
              </a:rPr>
              <a:t>，即利用新知识引领旧知识的复习，利用新问题深化旧知识的理解。</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rPr>
              <a:t>“</a:t>
            </a:r>
            <a:r>
              <a:rPr lang="zh-CN" altLang="en-US" sz="2400" b="1" dirty="0">
                <a:solidFill>
                  <a:srgbClr val="B90703"/>
                </a:solidFill>
                <a:latin typeface="黑体" panose="02010609060101010101" pitchFamily="49" charset="-122"/>
                <a:ea typeface="黑体" panose="02010609060101010101" pitchFamily="49" charset="-122"/>
              </a:rPr>
              <a:t>新</a:t>
            </a:r>
            <a:r>
              <a:rPr lang="zh-CN" altLang="en-US" sz="2400" b="1" dirty="0">
                <a:solidFill>
                  <a:srgbClr val="000000"/>
                </a:solidFill>
                <a:latin typeface="黑体" panose="02010609060101010101" pitchFamily="49" charset="-122"/>
                <a:ea typeface="黑体" panose="02010609060101010101" pitchFamily="49" charset="-122"/>
              </a:rPr>
              <a:t>”有三个层次：</a:t>
            </a:r>
            <a:r>
              <a:rPr lang="zh-CN" altLang="en-US" sz="2400" b="1" dirty="0">
                <a:solidFill>
                  <a:srgbClr val="C00000"/>
                </a:solidFill>
                <a:latin typeface="微软雅黑" panose="020B0503020204020204" pitchFamily="34" charset="-122"/>
                <a:ea typeface="微软雅黑" panose="020B0503020204020204" pitchFamily="34" charset="-122"/>
              </a:rPr>
              <a:t>拓展知识、深化理解、提升能力</a:t>
            </a:r>
            <a:r>
              <a:rPr lang="zh-CN" altLang="en-US" sz="2400" b="1" dirty="0">
                <a:solidFill>
                  <a:srgbClr val="000000"/>
                </a:solidFill>
                <a:latin typeface="黑体" panose="02010609060101010101" pitchFamily="49" charset="-122"/>
                <a:ea typeface="黑体" panose="02010609060101010101" pitchFamily="49" charset="-122"/>
              </a:rPr>
              <a:t>。</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B90703"/>
                </a:solidFill>
                <a:latin typeface="黑体" panose="02010609060101010101" pitchFamily="49" charset="-122"/>
                <a:ea typeface="黑体" panose="02010609060101010101" pitchFamily="49" charset="-122"/>
              </a:rPr>
              <a:t>拓展知识</a:t>
            </a:r>
            <a:r>
              <a:rPr lang="zh-CN" altLang="en-US" sz="2400" b="1" dirty="0">
                <a:solidFill>
                  <a:srgbClr val="000000"/>
                </a:solidFill>
                <a:latin typeface="黑体" panose="02010609060101010101" pitchFamily="49" charset="-122"/>
                <a:ea typeface="黑体" panose="02010609060101010101" pitchFamily="49" charset="-122"/>
              </a:rPr>
              <a:t>是深化理解的铺垫；</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B90703"/>
                </a:solidFill>
                <a:latin typeface="黑体" panose="02010609060101010101" pitchFamily="49" charset="-122"/>
                <a:ea typeface="黑体" panose="02010609060101010101" pitchFamily="49" charset="-122"/>
              </a:rPr>
              <a:t>深化理解</a:t>
            </a:r>
            <a:r>
              <a:rPr lang="zh-CN" altLang="en-US" sz="2400" b="1" dirty="0">
                <a:solidFill>
                  <a:srgbClr val="000000"/>
                </a:solidFill>
                <a:latin typeface="黑体" panose="02010609060101010101" pitchFamily="49" charset="-122"/>
                <a:ea typeface="黑体" panose="02010609060101010101" pitchFamily="49" charset="-122"/>
              </a:rPr>
              <a:t>是提升能力的前提；</a:t>
            </a:r>
            <a:endParaRPr lang="en-US" altLang="zh-CN" sz="2400" b="1" dirty="0">
              <a:solidFill>
                <a:srgbClr val="000000"/>
              </a:solidFill>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None/>
            </a:pPr>
            <a:r>
              <a:rPr lang="zh-CN" altLang="en-US" sz="2400" b="1" dirty="0">
                <a:solidFill>
                  <a:srgbClr val="B90703"/>
                </a:solidFill>
                <a:latin typeface="黑体" panose="02010609060101010101" pitchFamily="49" charset="-122"/>
                <a:ea typeface="黑体" panose="02010609060101010101" pitchFamily="49" charset="-122"/>
              </a:rPr>
              <a:t>提升能力</a:t>
            </a:r>
            <a:r>
              <a:rPr lang="zh-CN" altLang="en-US" sz="2400" b="1" dirty="0">
                <a:solidFill>
                  <a:srgbClr val="000000"/>
                </a:solidFill>
                <a:latin typeface="黑体" panose="02010609060101010101" pitchFamily="49" charset="-122"/>
                <a:ea typeface="黑体" panose="02010609060101010101" pitchFamily="49" charset="-122"/>
              </a:rPr>
              <a:t>是备考复习的升华。</a:t>
            </a:r>
            <a:endParaRPr lang="en-US" altLang="zh-CN" sz="2400" b="1" dirty="0">
              <a:solidFill>
                <a:srgbClr val="000000"/>
              </a:solidFill>
              <a:latin typeface="黑体" panose="02010609060101010101" pitchFamily="49" charset="-122"/>
              <a:ea typeface="黑体" panose="02010609060101010101" pitchFamily="49" charset="-122"/>
            </a:endParaRPr>
          </a:p>
        </p:txBody>
      </p:sp>
      <p:sp>
        <p:nvSpPr>
          <p:cNvPr id="6246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charRg st="19" end="39"/>
                                            </p:txEl>
                                          </p:spTgt>
                                        </p:tgtEl>
                                        <p:attrNameLst>
                                          <p:attrName>style.visibility</p:attrName>
                                        </p:attrNameLst>
                                      </p:cBhvr>
                                      <p:to>
                                        <p:strVal val="visible"/>
                                      </p:to>
                                    </p:set>
                                    <p:animEffect transition="in" filter="fade">
                                      <p:cBhvr>
                                        <p:cTn id="7" dur="1000"/>
                                        <p:tgtEl>
                                          <p:spTgt spid="4">
                                            <p:txEl>
                                              <p:charRg st="19" end="39"/>
                                            </p:txEl>
                                          </p:spTgt>
                                        </p:tgtEl>
                                      </p:cBhvr>
                                    </p:animEffect>
                                    <p:anim calcmode="lin" valueType="num">
                                      <p:cBhvr>
                                        <p:cTn id="8" dur="1000" fill="hold"/>
                                        <p:tgtEl>
                                          <p:spTgt spid="4">
                                            <p:txEl>
                                              <p:charRg st="19" end="39"/>
                                            </p:txEl>
                                          </p:spTgt>
                                        </p:tgtEl>
                                        <p:attrNameLst>
                                          <p:attrName>ppt_x</p:attrName>
                                        </p:attrNameLst>
                                      </p:cBhvr>
                                      <p:tavLst>
                                        <p:tav tm="0">
                                          <p:val>
                                            <p:strVal val="#ppt_x"/>
                                          </p:val>
                                        </p:tav>
                                        <p:tav tm="100000">
                                          <p:val>
                                            <p:strVal val="#ppt_x"/>
                                          </p:val>
                                        </p:tav>
                                      </p:tavLst>
                                    </p:anim>
                                    <p:anim calcmode="lin" valueType="num">
                                      <p:cBhvr>
                                        <p:cTn id="9" dur="1000" fill="hold"/>
                                        <p:tgtEl>
                                          <p:spTgt spid="4">
                                            <p:txEl>
                                              <p:charRg st="19" end="39"/>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charRg st="39" end="81"/>
                                            </p:txEl>
                                          </p:spTgt>
                                        </p:tgtEl>
                                        <p:attrNameLst>
                                          <p:attrName>style.visibility</p:attrName>
                                        </p:attrNameLst>
                                      </p:cBhvr>
                                      <p:to>
                                        <p:strVal val="visible"/>
                                      </p:to>
                                    </p:set>
                                    <p:animEffect transition="in" filter="fade">
                                      <p:cBhvr>
                                        <p:cTn id="14" dur="1000"/>
                                        <p:tgtEl>
                                          <p:spTgt spid="4">
                                            <p:txEl>
                                              <p:charRg st="39" end="81"/>
                                            </p:txEl>
                                          </p:spTgt>
                                        </p:tgtEl>
                                      </p:cBhvr>
                                    </p:animEffect>
                                    <p:anim calcmode="lin" valueType="num">
                                      <p:cBhvr>
                                        <p:cTn id="15" dur="1000" fill="hold"/>
                                        <p:tgtEl>
                                          <p:spTgt spid="4">
                                            <p:txEl>
                                              <p:charRg st="39" end="8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charRg st="39" end="8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charRg st="81" end="106"/>
                                            </p:txEl>
                                          </p:spTgt>
                                        </p:tgtEl>
                                        <p:attrNameLst>
                                          <p:attrName>style.visibility</p:attrName>
                                        </p:attrNameLst>
                                      </p:cBhvr>
                                      <p:to>
                                        <p:strVal val="visible"/>
                                      </p:to>
                                    </p:set>
                                    <p:animEffect transition="in" filter="fade">
                                      <p:cBhvr>
                                        <p:cTn id="21" dur="1000"/>
                                        <p:tgtEl>
                                          <p:spTgt spid="4">
                                            <p:txEl>
                                              <p:charRg st="81" end="106"/>
                                            </p:txEl>
                                          </p:spTgt>
                                        </p:tgtEl>
                                      </p:cBhvr>
                                    </p:animEffect>
                                    <p:anim calcmode="lin" valueType="num">
                                      <p:cBhvr>
                                        <p:cTn id="22" dur="1000" fill="hold"/>
                                        <p:tgtEl>
                                          <p:spTgt spid="4">
                                            <p:txEl>
                                              <p:charRg st="81" end="10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charRg st="81" end="10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charRg st="106" end="120"/>
                                            </p:txEl>
                                          </p:spTgt>
                                        </p:tgtEl>
                                        <p:attrNameLst>
                                          <p:attrName>style.visibility</p:attrName>
                                        </p:attrNameLst>
                                      </p:cBhvr>
                                      <p:to>
                                        <p:strVal val="visible"/>
                                      </p:to>
                                    </p:set>
                                    <p:animEffect transition="in" filter="fade">
                                      <p:cBhvr>
                                        <p:cTn id="28" dur="1000"/>
                                        <p:tgtEl>
                                          <p:spTgt spid="4">
                                            <p:txEl>
                                              <p:charRg st="106" end="120"/>
                                            </p:txEl>
                                          </p:spTgt>
                                        </p:tgtEl>
                                      </p:cBhvr>
                                    </p:animEffect>
                                    <p:anim calcmode="lin" valueType="num">
                                      <p:cBhvr>
                                        <p:cTn id="29" dur="1000" fill="hold"/>
                                        <p:tgtEl>
                                          <p:spTgt spid="4">
                                            <p:txEl>
                                              <p:charRg st="106" end="12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charRg st="106" end="12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charRg st="120" end="134"/>
                                            </p:txEl>
                                          </p:spTgt>
                                        </p:tgtEl>
                                        <p:attrNameLst>
                                          <p:attrName>style.visibility</p:attrName>
                                        </p:attrNameLst>
                                      </p:cBhvr>
                                      <p:to>
                                        <p:strVal val="visible"/>
                                      </p:to>
                                    </p:set>
                                    <p:animEffect transition="in" filter="fade">
                                      <p:cBhvr>
                                        <p:cTn id="35" dur="1000"/>
                                        <p:tgtEl>
                                          <p:spTgt spid="4">
                                            <p:txEl>
                                              <p:charRg st="120" end="134"/>
                                            </p:txEl>
                                          </p:spTgt>
                                        </p:tgtEl>
                                      </p:cBhvr>
                                    </p:animEffect>
                                    <p:anim calcmode="lin" valueType="num">
                                      <p:cBhvr>
                                        <p:cTn id="36" dur="1000" fill="hold"/>
                                        <p:tgtEl>
                                          <p:spTgt spid="4">
                                            <p:txEl>
                                              <p:charRg st="120" end="13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charRg st="120" end="13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charRg st="134" end="148"/>
                                            </p:txEl>
                                          </p:spTgt>
                                        </p:tgtEl>
                                        <p:attrNameLst>
                                          <p:attrName>style.visibility</p:attrName>
                                        </p:attrNameLst>
                                      </p:cBhvr>
                                      <p:to>
                                        <p:strVal val="visible"/>
                                      </p:to>
                                    </p:set>
                                    <p:animEffect transition="in" filter="fade">
                                      <p:cBhvr>
                                        <p:cTn id="42" dur="1000"/>
                                        <p:tgtEl>
                                          <p:spTgt spid="4">
                                            <p:txEl>
                                              <p:charRg st="134" end="148"/>
                                            </p:txEl>
                                          </p:spTgt>
                                        </p:tgtEl>
                                      </p:cBhvr>
                                    </p:animEffect>
                                    <p:anim calcmode="lin" valueType="num">
                                      <p:cBhvr>
                                        <p:cTn id="43" dur="1000" fill="hold"/>
                                        <p:tgtEl>
                                          <p:spTgt spid="4">
                                            <p:txEl>
                                              <p:charRg st="134" end="14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charRg st="134" end="14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836613"/>
            <a:ext cx="8496300"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由</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拘泥教材</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转向“整合教材”</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备考复习的基本依据是考试大纲，而不是课程标准。各科考试大纲对课程标准和教材所展现的知识体系都不同程度做了调整，甚至重构。</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历史、地理明确将初中内容纳入考查范围</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物理、化学等则将选修模块列入必考内容</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。高考试卷中的试题排列规则反映了各科命题对学科体系的考查要求。</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l"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200" cap="none" spc="0" normalizeH="0" baseline="0" noProof="0" dirty="0">
                <a:ln>
                  <a:noFill/>
                </a:ln>
                <a:solidFill>
                  <a:srgbClr val="C00000"/>
                </a:solidFill>
                <a:effectLst/>
                <a:uLnTx/>
                <a:uFillTx/>
                <a:latin typeface="+mj-ea"/>
                <a:ea typeface="+mj-ea"/>
                <a:cs typeface="Times New Roman" panose="02020603050405020304" pitchFamily="18" charset="0"/>
              </a:rPr>
              <a:t>学什么比怎么学更重要</a:t>
            </a:r>
            <a:r>
              <a:rPr kumimoji="0" lang="zh-CN"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。因此，各学科在复习过程中，需要根据高考实际，打破现行教材的体系，甚至打破必修选修界限，整合教材内容，重构学科体系。</a:t>
            </a:r>
            <a:endParaRPr kumimoji="0" lang="en-US"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l"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但整合教材不是舍弃教材。</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3491"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148" end="217"/>
                                            </p:txEl>
                                          </p:spTgt>
                                        </p:tgtEl>
                                        <p:attrNameLst>
                                          <p:attrName>style.visibility</p:attrName>
                                        </p:attrNameLst>
                                      </p:cBhvr>
                                      <p:to>
                                        <p:strVal val="visible"/>
                                      </p:to>
                                    </p:set>
                                    <p:animEffect transition="in" filter="fade">
                                      <p:cBhvr>
                                        <p:cTn id="7" dur="1000"/>
                                        <p:tgtEl>
                                          <p:spTgt spid="2">
                                            <p:txEl>
                                              <p:charRg st="148" end="217"/>
                                            </p:txEl>
                                          </p:spTgt>
                                        </p:tgtEl>
                                      </p:cBhvr>
                                    </p:animEffect>
                                    <p:anim calcmode="lin" valueType="num">
                                      <p:cBhvr>
                                        <p:cTn id="8" dur="1000" fill="hold"/>
                                        <p:tgtEl>
                                          <p:spTgt spid="2">
                                            <p:txEl>
                                              <p:charRg st="148" end="217"/>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148" end="217"/>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charRg st="217" end="230"/>
                                            </p:txEl>
                                          </p:spTgt>
                                        </p:tgtEl>
                                        <p:attrNameLst>
                                          <p:attrName>style.visibility</p:attrName>
                                        </p:attrNameLst>
                                      </p:cBhvr>
                                      <p:to>
                                        <p:strVal val="visible"/>
                                      </p:to>
                                    </p:set>
                                    <p:animEffect transition="in" filter="fade">
                                      <p:cBhvr>
                                        <p:cTn id="12" dur="1000"/>
                                        <p:tgtEl>
                                          <p:spTgt spid="2">
                                            <p:txEl>
                                              <p:charRg st="217" end="230"/>
                                            </p:txEl>
                                          </p:spTgt>
                                        </p:tgtEl>
                                      </p:cBhvr>
                                    </p:animEffect>
                                    <p:anim calcmode="lin" valueType="num">
                                      <p:cBhvr>
                                        <p:cTn id="13" dur="1000" fill="hold"/>
                                        <p:tgtEl>
                                          <p:spTgt spid="2">
                                            <p:txEl>
                                              <p:charRg st="217" end="23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charRg st="217" end="23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836613"/>
            <a:ext cx="8353425"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由</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统一标准</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转向</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分层要求</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学生的学业基础、学习水平不同，决定了升学目标的差异。由此学生的学习目标和内容要求也就有所不同。这就需要从</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一刀切</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转向分层要求，实施分层策略，对不同升学目标的学生提出不同的精简要求，增强复习针对性，提高效率。以理科为例：</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尖子生——冲击北大清华——</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95%</a:t>
            </a:r>
            <a:r>
              <a:rPr kumimoji="0" lang="zh-CN" altLang="en-US"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以上</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优等生——锁定</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985</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211</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85%</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中等生——超过一本线——</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75</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左右</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学困生——突破二本线——</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60</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左右</a:t>
            </a:r>
            <a:r>
              <a:rPr kumimoji="0" lang="en-US"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endParaRPr>
          </a:p>
        </p:txBody>
      </p:sp>
      <p:sp>
        <p:nvSpPr>
          <p:cNvPr id="6451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19" end="130"/>
                                            </p:txEl>
                                          </p:spTgt>
                                        </p:tgtEl>
                                        <p:attrNameLst>
                                          <p:attrName>style.visibility</p:attrName>
                                        </p:attrNameLst>
                                      </p:cBhvr>
                                      <p:to>
                                        <p:strVal val="visible"/>
                                      </p:to>
                                    </p:set>
                                    <p:animEffect transition="in" filter="fade">
                                      <p:cBhvr>
                                        <p:cTn id="7" dur="1000"/>
                                        <p:tgtEl>
                                          <p:spTgt spid="2">
                                            <p:txEl>
                                              <p:charRg st="19" end="130"/>
                                            </p:txEl>
                                          </p:spTgt>
                                        </p:tgtEl>
                                      </p:cBhvr>
                                    </p:animEffect>
                                    <p:anim calcmode="lin" valueType="num">
                                      <p:cBhvr>
                                        <p:cTn id="8" dur="1000" fill="hold"/>
                                        <p:tgtEl>
                                          <p:spTgt spid="2">
                                            <p:txEl>
                                              <p:charRg st="19" end="130"/>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19" end="13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charRg st="130" end="150"/>
                                            </p:txEl>
                                          </p:spTgt>
                                        </p:tgtEl>
                                        <p:attrNameLst>
                                          <p:attrName>style.visibility</p:attrName>
                                        </p:attrNameLst>
                                      </p:cBhvr>
                                      <p:to>
                                        <p:strVal val="visible"/>
                                      </p:to>
                                    </p:set>
                                    <p:animEffect transition="in" filter="fade">
                                      <p:cBhvr>
                                        <p:cTn id="14" dur="1000"/>
                                        <p:tgtEl>
                                          <p:spTgt spid="2">
                                            <p:txEl>
                                              <p:charRg st="130" end="150"/>
                                            </p:txEl>
                                          </p:spTgt>
                                        </p:tgtEl>
                                      </p:cBhvr>
                                    </p:animEffect>
                                    <p:anim calcmode="lin" valueType="num">
                                      <p:cBhvr>
                                        <p:cTn id="15" dur="1000" fill="hold"/>
                                        <p:tgtEl>
                                          <p:spTgt spid="2">
                                            <p:txEl>
                                              <p:charRg st="130" end="15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charRg st="130" end="15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charRg st="150" end="171"/>
                                            </p:txEl>
                                          </p:spTgt>
                                        </p:tgtEl>
                                        <p:attrNameLst>
                                          <p:attrName>style.visibility</p:attrName>
                                        </p:attrNameLst>
                                      </p:cBhvr>
                                      <p:to>
                                        <p:strVal val="visible"/>
                                      </p:to>
                                    </p:set>
                                    <p:animEffect transition="in" filter="fade">
                                      <p:cBhvr>
                                        <p:cTn id="19" dur="1000"/>
                                        <p:tgtEl>
                                          <p:spTgt spid="2">
                                            <p:txEl>
                                              <p:charRg st="150" end="171"/>
                                            </p:txEl>
                                          </p:spTgt>
                                        </p:tgtEl>
                                      </p:cBhvr>
                                    </p:animEffect>
                                    <p:anim calcmode="lin" valueType="num">
                                      <p:cBhvr>
                                        <p:cTn id="20" dur="1000" fill="hold"/>
                                        <p:tgtEl>
                                          <p:spTgt spid="2">
                                            <p:txEl>
                                              <p:charRg st="150" end="17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charRg st="150" end="17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charRg st="171" end="190"/>
                                            </p:txEl>
                                          </p:spTgt>
                                        </p:tgtEl>
                                        <p:attrNameLst>
                                          <p:attrName>style.visibility</p:attrName>
                                        </p:attrNameLst>
                                      </p:cBhvr>
                                      <p:to>
                                        <p:strVal val="visible"/>
                                      </p:to>
                                    </p:set>
                                    <p:animEffect transition="in" filter="fade">
                                      <p:cBhvr>
                                        <p:cTn id="24" dur="1000"/>
                                        <p:tgtEl>
                                          <p:spTgt spid="2">
                                            <p:txEl>
                                              <p:charRg st="171" end="190"/>
                                            </p:txEl>
                                          </p:spTgt>
                                        </p:tgtEl>
                                      </p:cBhvr>
                                    </p:animEffect>
                                    <p:anim calcmode="lin" valueType="num">
                                      <p:cBhvr>
                                        <p:cTn id="25" dur="1000" fill="hold"/>
                                        <p:tgtEl>
                                          <p:spTgt spid="2">
                                            <p:txEl>
                                              <p:charRg st="171" end="19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charRg st="171" end="19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charRg st="190" end="209"/>
                                            </p:txEl>
                                          </p:spTgt>
                                        </p:tgtEl>
                                        <p:attrNameLst>
                                          <p:attrName>style.visibility</p:attrName>
                                        </p:attrNameLst>
                                      </p:cBhvr>
                                      <p:to>
                                        <p:strVal val="visible"/>
                                      </p:to>
                                    </p:set>
                                    <p:animEffect transition="in" filter="fade">
                                      <p:cBhvr>
                                        <p:cTn id="29" dur="1000"/>
                                        <p:tgtEl>
                                          <p:spTgt spid="2">
                                            <p:txEl>
                                              <p:charRg st="190" end="209"/>
                                            </p:txEl>
                                          </p:spTgt>
                                        </p:tgtEl>
                                      </p:cBhvr>
                                    </p:animEffect>
                                    <p:anim calcmode="lin" valueType="num">
                                      <p:cBhvr>
                                        <p:cTn id="30" dur="1000" fill="hold"/>
                                        <p:tgtEl>
                                          <p:spTgt spid="2">
                                            <p:txEl>
                                              <p:charRg st="190" end="209"/>
                                            </p:txEl>
                                          </p:spTgt>
                                        </p:tgtEl>
                                        <p:attrNameLst>
                                          <p:attrName>ppt_x</p:attrName>
                                        </p:attrNameLst>
                                      </p:cBhvr>
                                      <p:tavLst>
                                        <p:tav tm="0">
                                          <p:val>
                                            <p:strVal val="#ppt_x"/>
                                          </p:val>
                                        </p:tav>
                                        <p:tav tm="100000">
                                          <p:val>
                                            <p:strVal val="#ppt_x"/>
                                          </p:val>
                                        </p:tav>
                                      </p:tavLst>
                                    </p:anim>
                                    <p:anim calcmode="lin" valueType="num">
                                      <p:cBhvr>
                                        <p:cTn id="31" dur="1000" fill="hold"/>
                                        <p:tgtEl>
                                          <p:spTgt spid="2">
                                            <p:txEl>
                                              <p:charRg st="190" end="20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765175"/>
            <a:ext cx="8497888" cy="5632450"/>
          </a:xfrm>
          <a:prstGeom prst="rect">
            <a:avLst/>
          </a:prstGeom>
        </p:spPr>
        <p:txBody>
          <a:bodyPr>
            <a:spAutoFit/>
          </a:bodyPr>
          <a:lstStyle/>
          <a:p>
            <a:pPr marL="0" marR="0" lvl="0" indent="612140" algn="just" defTabSz="914400" rtl="0" eaLnBrk="1" fontAlgn="base" latinLnBrk="0" hangingPunct="1">
              <a:lnSpc>
                <a:spcPct val="12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由“关注教”转向</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关注学</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学习说到底都是自学</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。教师要充分调动学生主动，放手让学生自主复习与合作探究，实现</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导</a:t>
            </a: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a:t>
            </a: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用合一</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导：教师导学导思</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。根据高考要求和学生基础确定复习目标和内容要求，精心设计问题，通过导学提纲，使学生明确</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学什么、怎么学、学到什么程度</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学：自主</a:t>
            </a: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合作</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学习</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。学生根据导学提纲进行自主</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学习、独立思考</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深</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化理解；鼓励学生大胆质疑和提出问题</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，探讨交流</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，互助合作；尝试异步学习，提高</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学</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习效率。</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2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用：学生应用练习</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习题训练就是实践性学习，是应用学习。</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备课组根据</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学习</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进度精心选编</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课时和</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单元</a:t>
            </a: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或专题</a:t>
            </a:r>
            <a:r>
              <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检测卷，</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及时</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进行大题量限时训练。</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6553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65" end="132"/>
                                            </p:txEl>
                                          </p:spTgt>
                                        </p:tgtEl>
                                        <p:attrNameLst>
                                          <p:attrName>style.visibility</p:attrName>
                                        </p:attrNameLst>
                                      </p:cBhvr>
                                      <p:to>
                                        <p:strVal val="visible"/>
                                      </p:to>
                                    </p:set>
                                    <p:animEffect transition="in" filter="fade">
                                      <p:cBhvr>
                                        <p:cTn id="7" dur="1000"/>
                                        <p:tgtEl>
                                          <p:spTgt spid="2">
                                            <p:txEl>
                                              <p:charRg st="65" end="132"/>
                                            </p:txEl>
                                          </p:spTgt>
                                        </p:tgtEl>
                                      </p:cBhvr>
                                    </p:animEffect>
                                    <p:anim calcmode="lin" valueType="num">
                                      <p:cBhvr>
                                        <p:cTn id="8" dur="1000" fill="hold"/>
                                        <p:tgtEl>
                                          <p:spTgt spid="2">
                                            <p:txEl>
                                              <p:charRg st="65" end="132"/>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65" end="13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charRg st="132" end="205"/>
                                            </p:txEl>
                                          </p:spTgt>
                                        </p:tgtEl>
                                        <p:attrNameLst>
                                          <p:attrName>style.visibility</p:attrName>
                                        </p:attrNameLst>
                                      </p:cBhvr>
                                      <p:to>
                                        <p:strVal val="visible"/>
                                      </p:to>
                                    </p:set>
                                    <p:animEffect transition="in" filter="fade">
                                      <p:cBhvr>
                                        <p:cTn id="14" dur="500"/>
                                        <p:tgtEl>
                                          <p:spTgt spid="2">
                                            <p:txEl>
                                              <p:charRg st="132" end="20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charRg st="205" end="272"/>
                                            </p:txEl>
                                          </p:spTgt>
                                        </p:tgtEl>
                                        <p:attrNameLst>
                                          <p:attrName>style.visibility</p:attrName>
                                        </p:attrNameLst>
                                      </p:cBhvr>
                                      <p:to>
                                        <p:strVal val="visible"/>
                                      </p:to>
                                    </p:set>
                                    <p:animEffect transition="in" filter="fade">
                                      <p:cBhvr>
                                        <p:cTn id="19" dur="1000"/>
                                        <p:tgtEl>
                                          <p:spTgt spid="2">
                                            <p:txEl>
                                              <p:charRg st="205" end="272"/>
                                            </p:txEl>
                                          </p:spTgt>
                                        </p:tgtEl>
                                      </p:cBhvr>
                                    </p:animEffect>
                                    <p:anim calcmode="lin" valueType="num">
                                      <p:cBhvr>
                                        <p:cTn id="20" dur="1000" fill="hold"/>
                                        <p:tgtEl>
                                          <p:spTgt spid="2">
                                            <p:txEl>
                                              <p:charRg st="205" end="27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charRg st="205" end="27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827088" y="908050"/>
            <a:ext cx="5473700" cy="1352550"/>
          </a:xfrm>
          <a:prstGeom prst="roundRect">
            <a:avLst>
              <a:gd name="adj" fmla="val 50000"/>
            </a:avLst>
          </a:prstGeom>
          <a:solidFill>
            <a:srgbClr val="FDDD3D"/>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marL="0" marR="0" lvl="0" indent="0" algn="l" defTabSz="1218565" rtl="0" eaLnBrk="0" fontAlgn="base" latinLnBrk="0" hangingPunct="0">
              <a:lnSpc>
                <a:spcPct val="150000"/>
              </a:lnSpc>
              <a:spcBef>
                <a:spcPct val="0"/>
              </a:spcBef>
              <a:spcAft>
                <a:spcPct val="0"/>
              </a:spcAft>
              <a:buClrTx/>
              <a:buSzTx/>
              <a:buFontTx/>
              <a:buNone/>
              <a:defRPr/>
            </a:pPr>
            <a:r>
              <a:rPr kumimoji="0" lang="zh-CN" altLang="en-US" sz="2800" b="1" i="0" u="none" strike="noStrike" kern="1200" cap="none" spc="0" normalizeH="0" baseline="0" noProof="1">
                <a:ln>
                  <a:noFill/>
                </a:ln>
                <a:solidFill>
                  <a:srgbClr val="B64340"/>
                </a:solidFill>
                <a:effectLst/>
                <a:uLnTx/>
                <a:uFillTx/>
                <a:latin typeface="黑体" panose="02010609060101010101" pitchFamily="49" charset="-122"/>
                <a:ea typeface="黑体" panose="02010609060101010101" pitchFamily="49" charset="-122"/>
                <a:cs typeface="+mn-cs"/>
              </a:rPr>
              <a:t>济南市高新区实验中学</a:t>
            </a:r>
            <a:endParaRPr kumimoji="0" lang="en-US" altLang="zh-CN" sz="2800" b="1" i="0" u="none" strike="noStrike" kern="1200" cap="none" spc="0" normalizeH="0" baseline="0" noProof="1">
              <a:ln>
                <a:noFill/>
              </a:ln>
              <a:solidFill>
                <a:srgbClr val="B64340"/>
              </a:solidFill>
              <a:effectLst/>
              <a:uLnTx/>
              <a:uFillTx/>
              <a:latin typeface="黑体" panose="02010609060101010101" pitchFamily="49" charset="-122"/>
              <a:ea typeface="黑体" panose="02010609060101010101" pitchFamily="49" charset="-122"/>
              <a:cs typeface="+mn-cs"/>
            </a:endParaRPr>
          </a:p>
          <a:p>
            <a:pPr marL="0" marR="0" lvl="0" indent="0" algn="l" defTabSz="1218565" rtl="0" eaLnBrk="0" fontAlgn="base" latinLnBrk="0" hangingPunct="0">
              <a:lnSpc>
                <a:spcPct val="15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080808"/>
                </a:solidFill>
                <a:effectLst/>
                <a:uLnTx/>
                <a:uFillTx/>
                <a:latin typeface="微软雅黑" panose="020B0503020204020204" pitchFamily="34" charset="-122"/>
                <a:ea typeface="微软雅黑" panose="020B0503020204020204" pitchFamily="34" charset="-122"/>
                <a:cs typeface="+mn-cs"/>
              </a:rPr>
              <a:t>“三自一新” 带来巨变</a:t>
            </a:r>
            <a:endParaRPr kumimoji="0" lang="zh-CN" altLang="en-US" sz="3600" b="1" i="0" u="none" strike="noStrike" kern="1200" cap="none" spc="0" normalizeH="0" baseline="0" noProof="1">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827088" y="2359025"/>
            <a:ext cx="7489825" cy="720725"/>
          </a:xfrm>
          <a:prstGeom prst="rect">
            <a:avLst/>
          </a:prstGeom>
          <a:solidFill>
            <a:srgbClr val="FAD3FD"/>
          </a:solidFill>
          <a:ln>
            <a:solidFill>
              <a:srgbClr val="C00000"/>
            </a:solidFill>
          </a:ln>
        </p:spPr>
        <p:txBody>
          <a:bodyPr lIns="68580" tIns="34290" rIns="68580" bIns="34290">
            <a:spAutoFit/>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zh-CN" altLang="en-US" sz="32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自主学习  自我管理  自觉发展</a:t>
            </a:r>
            <a:r>
              <a:rPr kumimoji="0" lang="en-US" altLang="zh-CN" sz="32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32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教学创新</a:t>
            </a:r>
            <a:endParaRPr kumimoji="0" lang="zh-CN" altLang="en-US" sz="3200" b="1" i="0" u="none" strike="noStrike" kern="1200" cap="all"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1268" name="文本框 5"/>
          <p:cNvSpPr txBox="1"/>
          <p:nvPr/>
        </p:nvSpPr>
        <p:spPr>
          <a:xfrm>
            <a:off x="808038" y="3279775"/>
            <a:ext cx="7489825" cy="3046413"/>
          </a:xfrm>
          <a:prstGeom prst="rect">
            <a:avLst/>
          </a:prstGeom>
          <a:solidFill>
            <a:srgbClr val="FFFEC6"/>
          </a:solidFill>
          <a:ln w="9525" cap="flat" cmpd="sng">
            <a:solidFill>
              <a:srgbClr val="C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en-US" altLang="zh-CN" b="1" dirty="0">
                <a:solidFill>
                  <a:srgbClr val="14501A"/>
                </a:solidFill>
                <a:latin typeface="Arial" panose="020B0604020202020204" pitchFamily="34" charset="0"/>
                <a:sym typeface="+mn-ea"/>
              </a:rPr>
              <a:t>              </a:t>
            </a:r>
            <a:r>
              <a:rPr lang="en-US" altLang="zh-CN" b="1" u="sng" dirty="0">
                <a:solidFill>
                  <a:srgbClr val="14501A"/>
                </a:solidFill>
                <a:latin typeface="Arial" panose="020B0604020202020204" pitchFamily="34" charset="0"/>
                <a:sym typeface="+mn-ea"/>
              </a:rPr>
              <a:t>2016</a:t>
            </a:r>
            <a:r>
              <a:rPr lang="zh-CN" altLang="en-US" b="1" u="sng" dirty="0">
                <a:solidFill>
                  <a:srgbClr val="14501A"/>
                </a:solidFill>
                <a:latin typeface="Arial" panose="020B0604020202020204" pitchFamily="34" charset="0"/>
                <a:sym typeface="+mn-ea"/>
              </a:rPr>
              <a:t>年</a:t>
            </a:r>
            <a:r>
              <a:rPr lang="en-US" altLang="zh-CN" b="1" u="sng" dirty="0">
                <a:solidFill>
                  <a:srgbClr val="14501A"/>
                </a:solidFill>
                <a:latin typeface="Arial" panose="020B0604020202020204" pitchFamily="34" charset="0"/>
                <a:sym typeface="+mn-ea"/>
              </a:rPr>
              <a:t>33</a:t>
            </a:r>
            <a:r>
              <a:rPr lang="zh-CN" altLang="en-US" b="1" u="sng" dirty="0">
                <a:solidFill>
                  <a:srgbClr val="14501A"/>
                </a:solidFill>
                <a:latin typeface="Arial" panose="020B0604020202020204" pitchFamily="34" charset="0"/>
                <a:sym typeface="+mn-ea"/>
              </a:rPr>
              <a:t>人 </a:t>
            </a:r>
            <a:r>
              <a:rPr lang="zh-CN" altLang="en-US" b="1" dirty="0">
                <a:solidFill>
                  <a:srgbClr val="14501A"/>
                </a:solidFill>
                <a:latin typeface="Arial" panose="020B0604020202020204" pitchFamily="34" charset="0"/>
                <a:sym typeface="+mn-ea"/>
              </a:rPr>
              <a:t>   上线率</a:t>
            </a:r>
            <a:r>
              <a:rPr lang="en-US" altLang="zh-CN" b="1" dirty="0">
                <a:solidFill>
                  <a:srgbClr val="14501A"/>
                </a:solidFill>
                <a:latin typeface="Arial" panose="020B0604020202020204" pitchFamily="34" charset="0"/>
                <a:sym typeface="+mn-ea"/>
              </a:rPr>
              <a:t>5.7%</a:t>
            </a:r>
            <a:r>
              <a:rPr lang="zh-CN" altLang="en-US" b="1" dirty="0">
                <a:solidFill>
                  <a:srgbClr val="14501A"/>
                </a:solidFill>
                <a:latin typeface="Arial" panose="020B0604020202020204" pitchFamily="34" charset="0"/>
                <a:sym typeface="+mn-ea"/>
              </a:rPr>
              <a:t>  </a:t>
            </a:r>
            <a:endParaRPr lang="zh-CN" altLang="en-US" b="1" dirty="0">
              <a:solidFill>
                <a:srgbClr val="14501A"/>
              </a:solidFill>
              <a:latin typeface="Arial" panose="020B0604020202020204" pitchFamily="34" charset="0"/>
              <a:sym typeface="+mn-ea"/>
            </a:endParaRPr>
          </a:p>
          <a:p>
            <a:pPr marL="0" lvl="0" indent="0" eaLnBrk="1" hangingPunct="1">
              <a:lnSpc>
                <a:spcPct val="150000"/>
              </a:lnSpc>
              <a:spcBef>
                <a:spcPct val="0"/>
              </a:spcBef>
              <a:buFontTx/>
              <a:buNone/>
            </a:pPr>
            <a:r>
              <a:rPr lang="zh-CN" altLang="en-US" b="1" dirty="0">
                <a:solidFill>
                  <a:srgbClr val="14501A"/>
                </a:solidFill>
                <a:latin typeface="微软雅黑" panose="020B0503020204020204" pitchFamily="34" charset="-122"/>
                <a:ea typeface="微软雅黑" panose="020B0503020204020204" pitchFamily="34" charset="-122"/>
                <a:sym typeface="+mn-ea"/>
              </a:rPr>
              <a:t>                 </a:t>
            </a:r>
            <a:r>
              <a:rPr lang="en-US" altLang="zh-CN" b="1" u="sng" dirty="0">
                <a:solidFill>
                  <a:srgbClr val="14501A"/>
                </a:solidFill>
                <a:latin typeface="Arial" panose="020B0604020202020204" pitchFamily="34" charset="0"/>
                <a:sym typeface="+mn-ea"/>
              </a:rPr>
              <a:t>2017</a:t>
            </a:r>
            <a:r>
              <a:rPr lang="zh-CN" altLang="en-US" b="1" u="sng" dirty="0">
                <a:solidFill>
                  <a:srgbClr val="14501A"/>
                </a:solidFill>
                <a:latin typeface="Arial" panose="020B0604020202020204" pitchFamily="34" charset="0"/>
                <a:sym typeface="+mn-ea"/>
              </a:rPr>
              <a:t>年</a:t>
            </a:r>
            <a:r>
              <a:rPr lang="en-US" altLang="zh-CN" b="1" u="sng" dirty="0">
                <a:solidFill>
                  <a:srgbClr val="14501A"/>
                </a:solidFill>
                <a:latin typeface="Arial" panose="020B0604020202020204" pitchFamily="34" charset="0"/>
                <a:sym typeface="+mn-ea"/>
              </a:rPr>
              <a:t>198</a:t>
            </a:r>
            <a:r>
              <a:rPr lang="zh-CN" altLang="en-US" b="1" u="sng" dirty="0">
                <a:solidFill>
                  <a:srgbClr val="14501A"/>
                </a:solidFill>
                <a:latin typeface="Arial" panose="020B0604020202020204" pitchFamily="34" charset="0"/>
                <a:sym typeface="+mn-ea"/>
              </a:rPr>
              <a:t>人</a:t>
            </a:r>
            <a:r>
              <a:rPr lang="zh-CN" altLang="en-US" b="1" dirty="0">
                <a:solidFill>
                  <a:srgbClr val="14501A"/>
                </a:solidFill>
                <a:latin typeface="Arial" panose="020B0604020202020204" pitchFamily="34" charset="0"/>
                <a:sym typeface="+mn-ea"/>
              </a:rPr>
              <a:t>   上线率</a:t>
            </a:r>
            <a:r>
              <a:rPr lang="en-US" altLang="zh-CN" b="1" dirty="0">
                <a:solidFill>
                  <a:srgbClr val="14501A"/>
                </a:solidFill>
                <a:latin typeface="Arial" panose="020B0604020202020204" pitchFamily="34" charset="0"/>
                <a:sym typeface="+mn-ea"/>
              </a:rPr>
              <a:t>34%</a:t>
            </a:r>
            <a:r>
              <a:rPr lang="en-US" altLang="zh-CN" b="1" u="sng" dirty="0">
                <a:solidFill>
                  <a:srgbClr val="14501A"/>
                </a:solidFill>
                <a:latin typeface="Arial" panose="020B0604020202020204" pitchFamily="34" charset="0"/>
                <a:sym typeface="+mn-ea"/>
              </a:rPr>
              <a:t> </a:t>
            </a:r>
            <a:endParaRPr lang="en-US" altLang="zh-CN" b="1" u="sng" dirty="0">
              <a:solidFill>
                <a:srgbClr val="14501A"/>
              </a:solidFill>
              <a:latin typeface="Arial" panose="020B0604020202020204" pitchFamily="34" charset="0"/>
              <a:sym typeface="+mn-ea"/>
            </a:endParaRPr>
          </a:p>
          <a:p>
            <a:pPr marL="0" lvl="0" indent="0" eaLnBrk="1" hangingPunct="1">
              <a:lnSpc>
                <a:spcPct val="150000"/>
              </a:lnSpc>
              <a:spcBef>
                <a:spcPct val="0"/>
              </a:spcBef>
              <a:buFontTx/>
              <a:buNone/>
            </a:pPr>
            <a:r>
              <a:rPr lang="en-US" altLang="zh-CN" b="1" dirty="0">
                <a:solidFill>
                  <a:srgbClr val="14501A"/>
                </a:solidFill>
                <a:latin typeface="Arial" panose="020B0604020202020204" pitchFamily="34" charset="0"/>
                <a:sym typeface="+mn-ea"/>
              </a:rPr>
              <a:t>                  </a:t>
            </a:r>
            <a:r>
              <a:rPr lang="en-US" altLang="zh-CN" b="1" u="sng" dirty="0">
                <a:solidFill>
                  <a:srgbClr val="14501A"/>
                </a:solidFill>
                <a:latin typeface="Arial" panose="020B0604020202020204" pitchFamily="34" charset="0"/>
                <a:sym typeface="+mn-ea"/>
              </a:rPr>
              <a:t>2018</a:t>
            </a:r>
            <a:r>
              <a:rPr lang="zh-CN" altLang="en-US" b="1" u="sng" dirty="0">
                <a:solidFill>
                  <a:srgbClr val="14501A"/>
                </a:solidFill>
                <a:latin typeface="Arial" panose="020B0604020202020204" pitchFamily="34" charset="0"/>
                <a:sym typeface="+mn-ea"/>
              </a:rPr>
              <a:t>年</a:t>
            </a:r>
            <a:r>
              <a:rPr lang="en-US" altLang="zh-CN" b="1" u="sng" dirty="0">
                <a:solidFill>
                  <a:srgbClr val="14501A"/>
                </a:solidFill>
                <a:latin typeface="Arial" panose="020B0604020202020204" pitchFamily="34" charset="0"/>
                <a:sym typeface="+mn-ea"/>
              </a:rPr>
              <a:t>236</a:t>
            </a:r>
            <a:r>
              <a:rPr lang="zh-CN" altLang="en-US" b="1" u="sng" dirty="0">
                <a:solidFill>
                  <a:srgbClr val="14501A"/>
                </a:solidFill>
                <a:latin typeface="Arial" panose="020B0604020202020204" pitchFamily="34" charset="0"/>
                <a:sym typeface="+mn-ea"/>
              </a:rPr>
              <a:t>人</a:t>
            </a:r>
            <a:r>
              <a:rPr lang="zh-CN" altLang="en-US" b="1" dirty="0">
                <a:solidFill>
                  <a:srgbClr val="14501A"/>
                </a:solidFill>
                <a:latin typeface="Arial" panose="020B0604020202020204" pitchFamily="34" charset="0"/>
                <a:sym typeface="+mn-ea"/>
              </a:rPr>
              <a:t>   上线率</a:t>
            </a:r>
            <a:r>
              <a:rPr lang="en-US" altLang="zh-CN" b="1" dirty="0">
                <a:solidFill>
                  <a:srgbClr val="14501A"/>
                </a:solidFill>
                <a:latin typeface="Arial" panose="020B0604020202020204" pitchFamily="34" charset="0"/>
                <a:sym typeface="+mn-ea"/>
              </a:rPr>
              <a:t>47%</a:t>
            </a:r>
            <a:endParaRPr lang="en-US" altLang="zh-CN" b="1" dirty="0">
              <a:solidFill>
                <a:srgbClr val="14501A"/>
              </a:solidFill>
              <a:latin typeface="Arial" panose="020B0604020202020204" pitchFamily="34" charset="0"/>
              <a:sym typeface="+mn-ea"/>
            </a:endParaRPr>
          </a:p>
          <a:p>
            <a:pPr marL="0" lvl="0" indent="0" eaLnBrk="1" hangingPunct="1">
              <a:lnSpc>
                <a:spcPct val="150000"/>
              </a:lnSpc>
              <a:spcBef>
                <a:spcPct val="0"/>
              </a:spcBef>
              <a:buFontTx/>
              <a:buNone/>
            </a:pPr>
            <a:r>
              <a:rPr lang="en-US" altLang="zh-CN" b="1" dirty="0">
                <a:solidFill>
                  <a:srgbClr val="14501A"/>
                </a:solidFill>
                <a:latin typeface="Arial" panose="020B0604020202020204" pitchFamily="34" charset="0"/>
                <a:sym typeface="+mn-ea"/>
              </a:rPr>
              <a:t>                  </a:t>
            </a:r>
            <a:r>
              <a:rPr lang="en-US" altLang="zh-CN" b="1" u="sng" dirty="0">
                <a:solidFill>
                  <a:srgbClr val="14501A"/>
                </a:solidFill>
                <a:latin typeface="Arial" panose="020B0604020202020204" pitchFamily="34" charset="0"/>
                <a:sym typeface="+mn-ea"/>
              </a:rPr>
              <a:t>2019</a:t>
            </a:r>
            <a:r>
              <a:rPr lang="zh-CN" altLang="en-US" b="1" u="sng" dirty="0">
                <a:solidFill>
                  <a:srgbClr val="14501A"/>
                </a:solidFill>
                <a:latin typeface="Arial" panose="020B0604020202020204" pitchFamily="34" charset="0"/>
                <a:sym typeface="+mn-ea"/>
              </a:rPr>
              <a:t>年</a:t>
            </a:r>
            <a:r>
              <a:rPr lang="en-US" altLang="zh-CN" b="1" u="sng" dirty="0">
                <a:solidFill>
                  <a:srgbClr val="14501A"/>
                </a:solidFill>
                <a:latin typeface="Arial" panose="020B0604020202020204" pitchFamily="34" charset="0"/>
                <a:sym typeface="+mn-ea"/>
              </a:rPr>
              <a:t>262</a:t>
            </a:r>
            <a:r>
              <a:rPr lang="zh-CN" altLang="en-US" b="1" u="sng" dirty="0">
                <a:solidFill>
                  <a:srgbClr val="14501A"/>
                </a:solidFill>
                <a:latin typeface="Arial" panose="020B0604020202020204" pitchFamily="34" charset="0"/>
                <a:sym typeface="+mn-ea"/>
              </a:rPr>
              <a:t>人</a:t>
            </a:r>
            <a:r>
              <a:rPr lang="zh-CN" altLang="en-US" b="1" dirty="0">
                <a:solidFill>
                  <a:srgbClr val="14501A"/>
                </a:solidFill>
                <a:latin typeface="Arial" panose="020B0604020202020204" pitchFamily="34" charset="0"/>
                <a:sym typeface="+mn-ea"/>
              </a:rPr>
              <a:t>   上线率</a:t>
            </a:r>
            <a:r>
              <a:rPr lang="en-US" altLang="zh-CN" b="1" dirty="0">
                <a:solidFill>
                  <a:srgbClr val="14501A"/>
                </a:solidFill>
                <a:latin typeface="Arial" panose="020B0604020202020204" pitchFamily="34" charset="0"/>
                <a:sym typeface="+mn-ea"/>
              </a:rPr>
              <a:t>58%</a:t>
            </a:r>
            <a:endParaRPr lang="zh-CN" altLang="en-US" b="1" dirty="0">
              <a:solidFill>
                <a:srgbClr val="14501A"/>
              </a:solidFill>
              <a:latin typeface="Arial" panose="020B0604020202020204" pitchFamily="34" charset="0"/>
              <a:sym typeface="+mn-ea"/>
            </a:endParaRPr>
          </a:p>
        </p:txBody>
      </p:sp>
      <p:sp>
        <p:nvSpPr>
          <p:cNvPr id="11269" name="矩形 6"/>
          <p:cNvSpPr/>
          <p:nvPr/>
        </p:nvSpPr>
        <p:spPr>
          <a:xfrm>
            <a:off x="1104900" y="4203700"/>
            <a:ext cx="1384300" cy="1200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zh-CN" altLang="en-US" sz="3600" b="1" dirty="0">
                <a:solidFill>
                  <a:srgbClr val="14501A"/>
                </a:solidFill>
                <a:latin typeface="微软雅黑" panose="020B0503020204020204" pitchFamily="34" charset="-122"/>
                <a:ea typeface="微软雅黑" panose="020B0503020204020204" pitchFamily="34" charset="-122"/>
                <a:sym typeface="+mn-ea"/>
              </a:rPr>
              <a:t>本科</a:t>
            </a:r>
            <a:endParaRPr lang="en-US" altLang="zh-CN" sz="3600" b="1" dirty="0">
              <a:solidFill>
                <a:srgbClr val="14501A"/>
              </a:solidFill>
              <a:latin typeface="微软雅黑" panose="020B0503020204020204" pitchFamily="34" charset="-122"/>
              <a:ea typeface="微软雅黑" panose="020B0503020204020204" pitchFamily="34" charset="-122"/>
              <a:sym typeface="+mn-ea"/>
            </a:endParaRPr>
          </a:p>
          <a:p>
            <a:pPr marL="0" lvl="0" indent="0" algn="ctr">
              <a:spcBef>
                <a:spcPct val="0"/>
              </a:spcBef>
              <a:buFontTx/>
              <a:buNone/>
            </a:pPr>
            <a:r>
              <a:rPr lang="zh-CN" altLang="en-US" sz="3600" b="1" dirty="0">
                <a:solidFill>
                  <a:srgbClr val="14501A"/>
                </a:solidFill>
                <a:latin typeface="微软雅黑" panose="020B0503020204020204" pitchFamily="34" charset="-122"/>
                <a:ea typeface="微软雅黑" panose="020B0503020204020204" pitchFamily="34" charset="-122"/>
                <a:sym typeface="+mn-ea"/>
              </a:rPr>
              <a:t> 上线 </a:t>
            </a:r>
            <a:endParaRPr lang="zh-CN" altLang="en-US" sz="3600" dirty="0"/>
          </a:p>
        </p:txBody>
      </p:sp>
      <p:sp>
        <p:nvSpPr>
          <p:cNvPr id="11270"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Text Box 3"/>
          <p:cNvSpPr txBox="1">
            <a:spLocks noChangeArrowheads="1"/>
          </p:cNvSpPr>
          <p:nvPr/>
        </p:nvSpPr>
        <p:spPr bwMode="auto">
          <a:xfrm>
            <a:off x="395288" y="765175"/>
            <a:ext cx="8353425" cy="531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just" defTabSz="914400" rtl="0" eaLnBrk="1" fontAlgn="base" latinLnBrk="0" hangingPunct="1">
              <a:lnSpc>
                <a:spcPct val="150000"/>
              </a:lnSpc>
              <a:spcBef>
                <a:spcPct val="0"/>
              </a:spcBef>
              <a:spcAft>
                <a:spcPts val="0"/>
              </a:spcAft>
              <a:buClrTx/>
              <a:buSzTx/>
              <a:buFont typeface="Arial" panose="020B0604020202020204" pitchFamily="34" charset="0"/>
              <a:buNone/>
              <a:defRPr/>
            </a:pPr>
            <a:r>
              <a:rPr kumimoji="0" lang="en-US" altLang="zh-CN"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 </a:t>
            </a:r>
            <a:r>
              <a:rPr kumimoji="0" lang="zh-CN" altLang="en-US"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科学规划</a:t>
            </a:r>
            <a:r>
              <a:rPr kumimoji="0" lang="zh-CN" altLang="zh-CN"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复习过程</a:t>
            </a:r>
            <a:endParaRPr kumimoji="0" lang="zh-CN" altLang="zh-CN" sz="28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）第一</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轮复习：</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4-5</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个月完成（</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12</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月底～</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月下旬）</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主要功能是打基础</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。打基础</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是打桩</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而非全面</a:t>
            </a: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覆盖铺沙子。</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梳理考点</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：抓住高考关注的“必备知识”；</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精简内容</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：删减或淡化高考回避的内容；</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突出重点</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：必考的重要史实、基本概念和主要原理；</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拓展视野</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：在重点内容上拓展知识视野；</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深化理解</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：站在高校课程高度理解重点内容；</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学以致用：在理解基础上运用知识解决问题。</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6656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803">
                                            <p:txEl>
                                              <p:charRg st="0" end="12"/>
                                            </p:txEl>
                                          </p:spTgt>
                                        </p:tgtEl>
                                        <p:attrNameLst>
                                          <p:attrName>style.visibility</p:attrName>
                                        </p:attrNameLst>
                                      </p:cBhvr>
                                      <p:to>
                                        <p:strVal val="visible"/>
                                      </p:to>
                                    </p:set>
                                    <p:animEffect transition="in" filter="fade">
                                      <p:cBhvr>
                                        <p:cTn id="7" dur="1000"/>
                                        <p:tgtEl>
                                          <p:spTgt spid="76803">
                                            <p:txEl>
                                              <p:charRg st="0" end="12"/>
                                            </p:txEl>
                                          </p:spTgt>
                                        </p:tgtEl>
                                      </p:cBhvr>
                                    </p:animEffect>
                                    <p:anim calcmode="lin" valueType="num">
                                      <p:cBhvr>
                                        <p:cTn id="8" dur="1000" fill="hold"/>
                                        <p:tgtEl>
                                          <p:spTgt spid="76803">
                                            <p:txEl>
                                              <p:charRg st="0" end="12"/>
                                            </p:txEl>
                                          </p:spTgt>
                                        </p:tgtEl>
                                        <p:attrNameLst>
                                          <p:attrName>ppt_x</p:attrName>
                                        </p:attrNameLst>
                                      </p:cBhvr>
                                      <p:tavLst>
                                        <p:tav tm="0">
                                          <p:val>
                                            <p:strVal val="#ppt_x"/>
                                          </p:val>
                                        </p:tav>
                                        <p:tav tm="100000">
                                          <p:val>
                                            <p:strVal val="#ppt_x"/>
                                          </p:val>
                                        </p:tav>
                                      </p:tavLst>
                                    </p:anim>
                                    <p:anim calcmode="lin" valueType="num">
                                      <p:cBhvr>
                                        <p:cTn id="9" dur="1000" fill="hold"/>
                                        <p:tgtEl>
                                          <p:spTgt spid="76803">
                                            <p:txEl>
                                              <p:charRg st="0"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a:spLocks noChangeArrowheads="1"/>
          </p:cNvSpPr>
          <p:nvPr/>
        </p:nvSpPr>
        <p:spPr bwMode="auto">
          <a:xfrm>
            <a:off x="395288" y="836613"/>
            <a:ext cx="8353425" cy="534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2</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 </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第二</a:t>
            </a: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轮</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复习：</a:t>
            </a:r>
            <a:r>
              <a:rPr kumimoji="0" lang="en-US" altLang="zh-CN"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2</a:t>
            </a:r>
            <a:r>
              <a:rPr kumimoji="0" lang="zh-CN" altLang="en-US" sz="2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个月</a:t>
            </a:r>
            <a:r>
              <a:rPr kumimoji="0" lang="zh-CN" altLang="en-US" sz="2400" b="1" i="0" u="none" strike="noStrike" kern="1200" cap="none" spc="0" normalizeH="0" baseline="0" noProof="0" dirty="0" smtClean="0">
                <a:ln>
                  <a:noFill/>
                </a:ln>
                <a:solidFill>
                  <a:srgbClr val="C00000"/>
                </a:solidFill>
                <a:effectLst/>
                <a:uLnTx/>
                <a:uFillTx/>
                <a:latin typeface="+mj-ea"/>
                <a:ea typeface="+mj-ea"/>
                <a:cs typeface="+mn-cs"/>
                <a:sym typeface="Wingdings" panose="05000000000000000000" pitchFamily="2" charset="2"/>
              </a:rPr>
              <a:t>（</a:t>
            </a:r>
            <a:r>
              <a:rPr kumimoji="0" lang="en-US" altLang="zh-CN" sz="2400" b="1" i="0" u="none" strike="noStrike" kern="1200" cap="none" spc="0" normalizeH="0" baseline="0" noProof="0" dirty="0" smtClean="0">
                <a:ln>
                  <a:noFill/>
                </a:ln>
                <a:solidFill>
                  <a:srgbClr val="C00000"/>
                </a:solidFill>
                <a:effectLst/>
                <a:uLnTx/>
                <a:uFillTx/>
                <a:latin typeface="+mj-ea"/>
                <a:ea typeface="+mj-ea"/>
                <a:cs typeface="+mn-cs"/>
                <a:sym typeface="Wingdings" panose="05000000000000000000" pitchFamily="2" charset="2"/>
              </a:rPr>
              <a:t>1</a:t>
            </a:r>
            <a:r>
              <a:rPr kumimoji="0" lang="zh-CN" altLang="en-US" sz="2400" b="1" i="0" u="none" strike="noStrike" kern="1200" cap="none" spc="0" normalizeH="0" baseline="0" noProof="0" dirty="0" smtClean="0">
                <a:ln>
                  <a:noFill/>
                </a:ln>
                <a:solidFill>
                  <a:srgbClr val="C00000"/>
                </a:solidFill>
                <a:effectLst/>
                <a:uLnTx/>
                <a:uFillTx/>
                <a:latin typeface="+mj-ea"/>
                <a:ea typeface="+mj-ea"/>
                <a:cs typeface="+mn-cs"/>
                <a:sym typeface="Wingdings" panose="05000000000000000000" pitchFamily="2" charset="2"/>
              </a:rPr>
              <a:t>月中旬</a:t>
            </a:r>
            <a:r>
              <a:rPr kumimoji="0" lang="zh-CN" altLang="en-US"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sym typeface="Wingdings" panose="05000000000000000000" pitchFamily="2" charset="2"/>
              </a:rPr>
              <a:t>～</a:t>
            </a:r>
            <a:r>
              <a:rPr kumimoji="0" lang="en-US" altLang="zh-CN"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sym typeface="Wingdings" panose="05000000000000000000" pitchFamily="2" charset="2"/>
              </a:rPr>
              <a:t>3</a:t>
            </a:r>
            <a:r>
              <a:rPr kumimoji="0" lang="zh-CN" altLang="en-US"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sym typeface="Wingdings" panose="05000000000000000000" pitchFamily="2" charset="2"/>
              </a:rPr>
              <a:t>月底</a:t>
            </a:r>
            <a:r>
              <a:rPr kumimoji="0" lang="zh-CN" altLang="en-US" sz="2400" b="1" i="0" u="none" strike="noStrike" kern="1200" cap="none" spc="0" normalizeH="0" baseline="0" noProof="0" dirty="0" smtClean="0">
                <a:ln>
                  <a:noFill/>
                </a:ln>
                <a:solidFill>
                  <a:srgbClr val="C00000"/>
                </a:solidFill>
                <a:effectLst/>
                <a:uLnTx/>
                <a:uFillTx/>
                <a:latin typeface="+mj-ea"/>
                <a:ea typeface="+mj-ea"/>
                <a:cs typeface="+mn-cs"/>
                <a:sym typeface="Wingdings" panose="05000000000000000000" pitchFamily="2" charset="2"/>
              </a:rPr>
              <a:t>）</a:t>
            </a:r>
            <a:endParaRPr kumimoji="0" lang="en-US" altLang="zh-CN" sz="2400" b="1" i="0" u="none" strike="noStrike" kern="1200" cap="none" spc="0" normalizeH="0" baseline="0" noProof="0" dirty="0" smtClean="0">
              <a:ln>
                <a:noFill/>
              </a:ln>
              <a:solidFill>
                <a:srgbClr val="C00000"/>
              </a:solidFill>
              <a:effectLst/>
              <a:uLnTx/>
              <a:uFillTx/>
              <a:latin typeface="+mj-ea"/>
              <a:ea typeface="+mj-ea"/>
              <a:cs typeface="+mn-cs"/>
              <a:sym typeface="Wingdings" panose="05000000000000000000" pitchFamily="2" charset="2"/>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Wingdings" panose="05000000000000000000" pitchFamily="2" charset="2"/>
              </a:rPr>
              <a:t>主要功能是知识整合，形成知识网络。</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通过专题整合，完善知识体系</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rPr>
              <a:t>；加强专题</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限时训练，深化理解，提升能力。</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以专题知识为主线，以高频考点为重点，注重专题的横向联系，深化理解，形成立体的知识网络；强化大题量专题限时训练，有效提高答卷速度，着力培养知识迁移能力和运用所学知识分析解决问题的</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rPr>
              <a:t>能力。</a:t>
            </a:r>
            <a:endParaRPr kumimoji="0" lang="en-US" altLang="zh-CN"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endParaRPr>
          </a:p>
          <a:p>
            <a:pPr marL="0" marR="0" lvl="0" indent="612140" algn="l" defTabSz="914400" rtl="0" eaLnBrk="1" fontAlgn="base" latinLnBrk="0" hangingPunct="1">
              <a:lnSpc>
                <a:spcPct val="155000"/>
              </a:lnSpc>
              <a:spcBef>
                <a:spcPct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rPr>
              <a:t>合理</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控制考练密度，</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rPr>
              <a:t>专题限时训练</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与专题</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Wingdings" panose="05000000000000000000" pitchFamily="2" charset="2"/>
              </a:rPr>
              <a:t>复习对应，</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rPr>
              <a:t>综合卷考查范围应和同期复习内容保持一致。</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Wingdings" panose="05000000000000000000" pitchFamily="2" charset="2"/>
            </a:endParaRPr>
          </a:p>
        </p:txBody>
      </p:sp>
      <p:sp>
        <p:nvSpPr>
          <p:cNvPr id="6758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charRg st="0" end="24"/>
                                            </p:txEl>
                                          </p:spTgt>
                                        </p:tgtEl>
                                        <p:attrNameLst>
                                          <p:attrName>style.visibility</p:attrName>
                                        </p:attrNameLst>
                                      </p:cBhvr>
                                      <p:to>
                                        <p:strVal val="visible"/>
                                      </p:to>
                                    </p:set>
                                    <p:animEffect transition="in" filter="fade">
                                      <p:cBhvr>
                                        <p:cTn id="7" dur="1000"/>
                                        <p:tgtEl>
                                          <p:spTgt spid="4">
                                            <p:txEl>
                                              <p:charRg st="0" end="24"/>
                                            </p:txEl>
                                          </p:spTgt>
                                        </p:tgtEl>
                                      </p:cBhvr>
                                    </p:animEffect>
                                    <p:anim calcmode="lin" valueType="num">
                                      <p:cBhvr>
                                        <p:cTn id="8" dur="1000" fill="hold"/>
                                        <p:tgtEl>
                                          <p:spTgt spid="4">
                                            <p:txEl>
                                              <p:charRg st="0" end="24"/>
                                            </p:txEl>
                                          </p:spTgt>
                                        </p:tgtEl>
                                        <p:attrNameLst>
                                          <p:attrName>ppt_x</p:attrName>
                                        </p:attrNameLst>
                                      </p:cBhvr>
                                      <p:tavLst>
                                        <p:tav tm="0">
                                          <p:val>
                                            <p:strVal val="#ppt_x"/>
                                          </p:val>
                                        </p:tav>
                                        <p:tav tm="100000">
                                          <p:val>
                                            <p:strVal val="#ppt_x"/>
                                          </p:val>
                                        </p:tav>
                                      </p:tavLst>
                                    </p:anim>
                                    <p:anim calcmode="lin" valueType="num">
                                      <p:cBhvr>
                                        <p:cTn id="9" dur="1000" fill="hold"/>
                                        <p:tgtEl>
                                          <p:spTgt spid="4">
                                            <p:txEl>
                                              <p:charRg st="0" end="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3"/>
          <p:cNvSpPr txBox="1"/>
          <p:nvPr/>
        </p:nvSpPr>
        <p:spPr>
          <a:xfrm>
            <a:off x="395288" y="908050"/>
            <a:ext cx="8426450" cy="57086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25000"/>
              </a:lnSpc>
              <a:spcBef>
                <a:spcPct val="0"/>
              </a:spcBef>
              <a:buClr>
                <a:srgbClr val="CC3300"/>
              </a:buClr>
              <a:buNone/>
            </a:pP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r>
              <a:rPr lang="en-US" altLang="zh-CN"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3</a:t>
            </a: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）第三轮复习：</a:t>
            </a:r>
            <a:r>
              <a:rPr lang="en-US" altLang="zh-CN"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1</a:t>
            </a: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个半月</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a:t>
            </a:r>
            <a:r>
              <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4</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月初～</a:t>
            </a:r>
            <a:r>
              <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5</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月中旬）</a:t>
            </a:r>
            <a:endPar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25000"/>
              </a:lnSpc>
              <a:spcBef>
                <a:spcPct val="0"/>
              </a:spcBef>
              <a:buClr>
                <a:srgbClr val="CC3300"/>
              </a:buClr>
              <a:buNone/>
            </a:pPr>
            <a:r>
              <a:rPr lang="zh-CN" altLang="en-US" sz="2400" b="1" dirty="0">
                <a:latin typeface="微软雅黑" panose="020B0503020204020204" pitchFamily="34" charset="-122"/>
                <a:ea typeface="微软雅黑" panose="020B0503020204020204" pitchFamily="34" charset="-122"/>
                <a:sym typeface="Wingdings" panose="05000000000000000000" pitchFamily="2" charset="2"/>
              </a:rPr>
              <a:t>主要功能是组合训练，全面提升</a:t>
            </a:r>
            <a:r>
              <a:rPr lang="zh-CN" altLang="en-US" sz="2400" b="1" dirty="0">
                <a:latin typeface="黑体" panose="02010609060101010101" pitchFamily="49" charset="-122"/>
                <a:ea typeface="黑体" panose="02010609060101010101" pitchFamily="49" charset="-122"/>
                <a:sym typeface="Wingdings" panose="05000000000000000000" pitchFamily="2" charset="2"/>
              </a:rPr>
              <a:t>。综合考试、单题突破、真题再练、错题重做等方式合理搭配、交叉进行，全面提高独立思考能力和综合运用所学知识分析解决问题的能力。</a:t>
            </a:r>
            <a:endParaRPr lang="zh-CN" altLang="en-US" sz="2400" b="1" dirty="0">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25000"/>
              </a:lnSpc>
              <a:spcBef>
                <a:spcPct val="0"/>
              </a:spcBef>
              <a:buClr>
                <a:srgbClr val="CC3300"/>
              </a:buClr>
              <a:buNone/>
            </a:pP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综合考练</a:t>
            </a:r>
            <a:r>
              <a:rPr lang="zh-CN" altLang="en-US" sz="2400" b="1" dirty="0">
                <a:latin typeface="黑体" panose="02010609060101010101" pitchFamily="49" charset="-122"/>
                <a:ea typeface="黑体" panose="02010609060101010101" pitchFamily="49" charset="-122"/>
                <a:sym typeface="Wingdings" panose="05000000000000000000" pitchFamily="2" charset="2"/>
              </a:rPr>
              <a:t>：合理控制密度，</a:t>
            </a:r>
            <a:r>
              <a:rPr lang="en-US" altLang="zh-CN" sz="2400" b="1" dirty="0">
                <a:latin typeface="黑体" panose="02010609060101010101" pitchFamily="49" charset="-122"/>
                <a:ea typeface="黑体" panose="02010609060101010101" pitchFamily="49" charset="-122"/>
                <a:sym typeface="Wingdings" panose="05000000000000000000" pitchFamily="2" charset="2"/>
              </a:rPr>
              <a:t>3</a:t>
            </a:r>
            <a:r>
              <a:rPr lang="zh-CN" altLang="en-US" sz="2400" b="1" dirty="0">
                <a:latin typeface="黑体" panose="02010609060101010101" pitchFamily="49" charset="-122"/>
                <a:ea typeface="黑体" panose="02010609060101010101" pitchFamily="49" charset="-122"/>
                <a:sym typeface="Wingdings" panose="05000000000000000000" pitchFamily="2" charset="2"/>
              </a:rPr>
              <a:t>天一次（</a:t>
            </a:r>
            <a:r>
              <a:rPr lang="en-US" altLang="zh-CN" sz="2400" b="1" dirty="0">
                <a:latin typeface="黑体" panose="02010609060101010101" pitchFamily="49" charset="-122"/>
                <a:ea typeface="黑体" panose="02010609060101010101" pitchFamily="49" charset="-122"/>
                <a:sym typeface="Wingdings" panose="05000000000000000000" pitchFamily="2" charset="2"/>
              </a:rPr>
              <a:t>1</a:t>
            </a:r>
            <a:r>
              <a:rPr lang="zh-CN" altLang="en-US" sz="2400" b="1" dirty="0">
                <a:latin typeface="黑体" panose="02010609060101010101" pitchFamily="49" charset="-122"/>
                <a:ea typeface="黑体" panose="02010609060101010101" pitchFamily="49" charset="-122"/>
                <a:sym typeface="Wingdings" panose="05000000000000000000" pitchFamily="2" charset="2"/>
              </a:rPr>
              <a:t>天复习，</a:t>
            </a:r>
            <a:r>
              <a:rPr lang="en-US" altLang="zh-CN" sz="2400" b="1" dirty="0">
                <a:latin typeface="黑体" panose="02010609060101010101" pitchFamily="49" charset="-122"/>
                <a:ea typeface="黑体" panose="02010609060101010101" pitchFamily="49" charset="-122"/>
                <a:sym typeface="Wingdings" panose="05000000000000000000" pitchFamily="2" charset="2"/>
              </a:rPr>
              <a:t>1</a:t>
            </a:r>
            <a:r>
              <a:rPr lang="zh-CN" altLang="en-US" sz="2400" b="1" dirty="0">
                <a:latin typeface="黑体" panose="02010609060101010101" pitchFamily="49" charset="-122"/>
                <a:ea typeface="黑体" panose="02010609060101010101" pitchFamily="49" charset="-122"/>
                <a:sym typeface="Wingdings" panose="05000000000000000000" pitchFamily="2" charset="2"/>
              </a:rPr>
              <a:t>天考试，</a:t>
            </a:r>
            <a:r>
              <a:rPr lang="en-US" altLang="zh-CN" sz="2400" b="1" dirty="0">
                <a:latin typeface="黑体" panose="02010609060101010101" pitchFamily="49" charset="-122"/>
                <a:ea typeface="黑体" panose="02010609060101010101" pitchFamily="49" charset="-122"/>
                <a:sym typeface="Wingdings" panose="05000000000000000000" pitchFamily="2" charset="2"/>
              </a:rPr>
              <a:t>1</a:t>
            </a:r>
            <a:r>
              <a:rPr lang="zh-CN" altLang="en-US" sz="2400" b="1" dirty="0">
                <a:latin typeface="黑体" panose="02010609060101010101" pitchFamily="49" charset="-122"/>
                <a:ea typeface="黑体" panose="02010609060101010101" pitchFamily="49" charset="-122"/>
                <a:sym typeface="Wingdings" panose="05000000000000000000" pitchFamily="2" charset="2"/>
              </a:rPr>
              <a:t>天讲评）；或与单题突破交叉进行。</a:t>
            </a:r>
            <a:endParaRPr lang="zh-CN" altLang="en-US" sz="2400" b="1" dirty="0">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25000"/>
              </a:lnSpc>
              <a:spcBef>
                <a:spcPct val="0"/>
              </a:spcBef>
              <a:buClr>
                <a:srgbClr val="CC3300"/>
              </a:buClr>
              <a:buNone/>
            </a:pP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单题突破</a:t>
            </a:r>
            <a:r>
              <a:rPr lang="zh-CN" altLang="en-US" sz="2400" b="1" dirty="0">
                <a:latin typeface="黑体" panose="02010609060101010101" pitchFamily="49" charset="-122"/>
                <a:ea typeface="黑体" panose="02010609060101010101" pitchFamily="49" charset="-122"/>
                <a:sym typeface="Wingdings" panose="05000000000000000000" pitchFamily="2" charset="2"/>
              </a:rPr>
              <a:t>：按照试卷结构，每</a:t>
            </a:r>
            <a:r>
              <a:rPr lang="en-US" altLang="zh-CN" sz="2400" b="1" dirty="0">
                <a:latin typeface="黑体" panose="02010609060101010101" pitchFamily="49" charset="-122"/>
                <a:ea typeface="黑体" panose="02010609060101010101" pitchFamily="49" charset="-122"/>
                <a:sym typeface="Wingdings" panose="05000000000000000000" pitchFamily="2" charset="2"/>
              </a:rPr>
              <a:t>1-2</a:t>
            </a:r>
            <a:r>
              <a:rPr lang="zh-CN" altLang="en-US" sz="2400" b="1" dirty="0">
                <a:latin typeface="黑体" panose="02010609060101010101" pitchFamily="49" charset="-122"/>
                <a:ea typeface="黑体" panose="02010609060101010101" pitchFamily="49" charset="-122"/>
                <a:sym typeface="Wingdings" panose="05000000000000000000" pitchFamily="2" charset="2"/>
              </a:rPr>
              <a:t>题选编一组题目集中训练，确保逐题过关。</a:t>
            </a:r>
            <a:endParaRPr lang="zh-CN" altLang="en-US" sz="2400" b="1" dirty="0">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25000"/>
              </a:lnSpc>
              <a:spcBef>
                <a:spcPct val="0"/>
              </a:spcBef>
              <a:buClr>
                <a:srgbClr val="CC3300"/>
              </a:buClr>
              <a:buNone/>
            </a:pP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真题再练</a:t>
            </a:r>
            <a:r>
              <a:rPr lang="zh-CN" altLang="en-US" sz="2400" b="1" dirty="0">
                <a:latin typeface="黑体" panose="02010609060101010101" pitchFamily="49" charset="-122"/>
                <a:ea typeface="黑体" panose="02010609060101010101" pitchFamily="49" charset="-122"/>
                <a:sym typeface="Wingdings" panose="05000000000000000000" pitchFamily="2" charset="2"/>
              </a:rPr>
              <a:t>：在综合考试和单题突破的试卷要优先选编经典真题。</a:t>
            </a:r>
            <a:endParaRPr lang="zh-CN" altLang="en-US" sz="2400" b="1" dirty="0">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25000"/>
              </a:lnSpc>
              <a:spcBef>
                <a:spcPct val="0"/>
              </a:spcBef>
              <a:buClr>
                <a:srgbClr val="CC3300"/>
              </a:buClr>
              <a:buNone/>
            </a:pP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错题重做</a:t>
            </a:r>
            <a:r>
              <a:rPr lang="zh-CN" altLang="en-US" sz="2400" b="1" dirty="0">
                <a:latin typeface="黑体" panose="02010609060101010101" pitchFamily="49" charset="-122"/>
                <a:ea typeface="黑体" panose="02010609060101010101" pitchFamily="49" charset="-122"/>
                <a:sym typeface="Wingdings" panose="05000000000000000000" pitchFamily="2" charset="2"/>
              </a:rPr>
              <a:t>：每周或</a:t>
            </a:r>
            <a:r>
              <a:rPr lang="en-US" altLang="zh-CN" sz="2400" b="1" dirty="0">
                <a:latin typeface="黑体" panose="02010609060101010101" pitchFamily="49" charset="-122"/>
                <a:ea typeface="黑体" panose="02010609060101010101" pitchFamily="49" charset="-122"/>
                <a:sym typeface="Wingdings" panose="05000000000000000000" pitchFamily="2" charset="2"/>
              </a:rPr>
              <a:t>10</a:t>
            </a:r>
            <a:r>
              <a:rPr lang="zh-CN" altLang="en-US" sz="2400" b="1" dirty="0">
                <a:latin typeface="黑体" panose="02010609060101010101" pitchFamily="49" charset="-122"/>
                <a:ea typeface="黑体" panose="02010609060101010101" pitchFamily="49" charset="-122"/>
                <a:sym typeface="Wingdings" panose="05000000000000000000" pitchFamily="2" charset="2"/>
              </a:rPr>
              <a:t>天左右集中进行一次，确保做过的题目不留错题。对于基础差的同学要主动舍弃难题、偏题。</a:t>
            </a:r>
            <a:endParaRPr lang="zh-CN" altLang="en-US" sz="2400" b="1" dirty="0">
              <a:latin typeface="黑体" panose="02010609060101010101" pitchFamily="49" charset="-122"/>
              <a:ea typeface="黑体" panose="02010609060101010101" pitchFamily="49" charset="-122"/>
              <a:sym typeface="Wingdings" panose="05000000000000000000" pitchFamily="2" charset="2"/>
            </a:endParaRPr>
          </a:p>
        </p:txBody>
      </p:sp>
      <p:sp>
        <p:nvSpPr>
          <p:cNvPr id="68611"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24" end="101"/>
                                            </p:txEl>
                                          </p:spTgt>
                                        </p:tgtEl>
                                        <p:attrNameLst>
                                          <p:attrName>style.visibility</p:attrName>
                                        </p:attrNameLst>
                                      </p:cBhvr>
                                      <p:to>
                                        <p:strVal val="visible"/>
                                      </p:to>
                                    </p:set>
                                    <p:anim calcmode="lin" valueType="num">
                                      <p:cBhvr additive="base">
                                        <p:cTn id="7" dur="500" fill="hold"/>
                                        <p:tgtEl>
                                          <p:spTgt spid="3">
                                            <p:txEl>
                                              <p:charRg st="24" end="10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24" end="10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charRg st="101" end="146"/>
                                            </p:txEl>
                                          </p:spTgt>
                                        </p:tgtEl>
                                        <p:attrNameLst>
                                          <p:attrName>style.visibility</p:attrName>
                                        </p:attrNameLst>
                                      </p:cBhvr>
                                      <p:to>
                                        <p:strVal val="visible"/>
                                      </p:to>
                                    </p:set>
                                    <p:animEffect transition="in" filter="fade">
                                      <p:cBhvr>
                                        <p:cTn id="13" dur="1000"/>
                                        <p:tgtEl>
                                          <p:spTgt spid="3">
                                            <p:txEl>
                                              <p:charRg st="101" end="146"/>
                                            </p:txEl>
                                          </p:spTgt>
                                        </p:tgtEl>
                                      </p:cBhvr>
                                    </p:animEffect>
                                    <p:anim calcmode="lin" valueType="num">
                                      <p:cBhvr>
                                        <p:cTn id="14" dur="1000" fill="hold"/>
                                        <p:tgtEl>
                                          <p:spTgt spid="3">
                                            <p:txEl>
                                              <p:charRg st="101" end="146"/>
                                            </p:txEl>
                                          </p:spTgt>
                                        </p:tgtEl>
                                        <p:attrNameLst>
                                          <p:attrName>ppt_x</p:attrName>
                                        </p:attrNameLst>
                                      </p:cBhvr>
                                      <p:tavLst>
                                        <p:tav tm="0">
                                          <p:val>
                                            <p:strVal val="#ppt_x"/>
                                          </p:val>
                                        </p:tav>
                                        <p:tav tm="100000">
                                          <p:val>
                                            <p:strVal val="#ppt_x"/>
                                          </p:val>
                                        </p:tav>
                                      </p:tavLst>
                                    </p:anim>
                                    <p:anim calcmode="lin" valueType="num">
                                      <p:cBhvr>
                                        <p:cTn id="15" dur="1000" fill="hold"/>
                                        <p:tgtEl>
                                          <p:spTgt spid="3">
                                            <p:txEl>
                                              <p:charRg st="101" end="146"/>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charRg st="146" end="182"/>
                                            </p:txEl>
                                          </p:spTgt>
                                        </p:tgtEl>
                                        <p:attrNameLst>
                                          <p:attrName>style.visibility</p:attrName>
                                        </p:attrNameLst>
                                      </p:cBhvr>
                                      <p:to>
                                        <p:strVal val="visible"/>
                                      </p:to>
                                    </p:set>
                                    <p:animEffect transition="in" filter="fade">
                                      <p:cBhvr>
                                        <p:cTn id="18" dur="1000"/>
                                        <p:tgtEl>
                                          <p:spTgt spid="3">
                                            <p:txEl>
                                              <p:charRg st="146" end="182"/>
                                            </p:txEl>
                                          </p:spTgt>
                                        </p:tgtEl>
                                      </p:cBhvr>
                                    </p:animEffect>
                                    <p:anim calcmode="lin" valueType="num">
                                      <p:cBhvr>
                                        <p:cTn id="19" dur="1000" fill="hold"/>
                                        <p:tgtEl>
                                          <p:spTgt spid="3">
                                            <p:txEl>
                                              <p:charRg st="146" end="18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charRg st="146" end="18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charRg st="182" end="211"/>
                                            </p:txEl>
                                          </p:spTgt>
                                        </p:tgtEl>
                                        <p:attrNameLst>
                                          <p:attrName>style.visibility</p:attrName>
                                        </p:attrNameLst>
                                      </p:cBhvr>
                                      <p:to>
                                        <p:strVal val="visible"/>
                                      </p:to>
                                    </p:set>
                                    <p:animEffect transition="in" filter="fade">
                                      <p:cBhvr>
                                        <p:cTn id="23" dur="1000"/>
                                        <p:tgtEl>
                                          <p:spTgt spid="3">
                                            <p:txEl>
                                              <p:charRg st="182" end="211"/>
                                            </p:txEl>
                                          </p:spTgt>
                                        </p:tgtEl>
                                      </p:cBhvr>
                                    </p:animEffect>
                                    <p:anim calcmode="lin" valueType="num">
                                      <p:cBhvr>
                                        <p:cTn id="24" dur="1000" fill="hold"/>
                                        <p:tgtEl>
                                          <p:spTgt spid="3">
                                            <p:txEl>
                                              <p:charRg st="182" end="21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charRg st="182" end="21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charRg st="211" end="263"/>
                                            </p:txEl>
                                          </p:spTgt>
                                        </p:tgtEl>
                                        <p:attrNameLst>
                                          <p:attrName>style.visibility</p:attrName>
                                        </p:attrNameLst>
                                      </p:cBhvr>
                                      <p:to>
                                        <p:strVal val="visible"/>
                                      </p:to>
                                    </p:set>
                                    <p:animEffect transition="in" filter="fade">
                                      <p:cBhvr>
                                        <p:cTn id="28" dur="1000"/>
                                        <p:tgtEl>
                                          <p:spTgt spid="3">
                                            <p:txEl>
                                              <p:charRg st="211" end="263"/>
                                            </p:txEl>
                                          </p:spTgt>
                                        </p:tgtEl>
                                      </p:cBhvr>
                                    </p:animEffect>
                                    <p:anim calcmode="lin" valueType="num">
                                      <p:cBhvr>
                                        <p:cTn id="29" dur="1000" fill="hold"/>
                                        <p:tgtEl>
                                          <p:spTgt spid="3">
                                            <p:txEl>
                                              <p:charRg st="211" end="26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charRg st="211" end="26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3"/>
          <p:cNvSpPr txBox="1"/>
          <p:nvPr/>
        </p:nvSpPr>
        <p:spPr>
          <a:xfrm>
            <a:off x="395288" y="908050"/>
            <a:ext cx="8353425" cy="4767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5000"/>
              </a:lnSpc>
              <a:spcBef>
                <a:spcPct val="0"/>
              </a:spcBef>
              <a:buClr>
                <a:srgbClr val="CC3300"/>
              </a:buClr>
              <a:buNone/>
            </a:pP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a:t>
            </a:r>
            <a:r>
              <a:rPr lang="en-US" altLang="zh-CN"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4</a:t>
            </a: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）第四轮复习：</a:t>
            </a:r>
            <a:r>
              <a:rPr lang="en-US" altLang="zh-CN"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2-3</a:t>
            </a:r>
            <a:r>
              <a:rPr lang="zh-CN" altLang="en-US" sz="2400" b="1" dirty="0">
                <a:solidFill>
                  <a:srgbClr val="C00000"/>
                </a:solidFill>
                <a:latin typeface="微软雅黑" panose="020B0503020204020204" pitchFamily="34" charset="-122"/>
                <a:ea typeface="微软雅黑" panose="020B0503020204020204" pitchFamily="34" charset="-122"/>
                <a:sym typeface="Wingdings" panose="05000000000000000000" pitchFamily="2" charset="2"/>
              </a:rPr>
              <a:t>周</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a:t>
            </a:r>
            <a:r>
              <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5</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月中旬～</a:t>
            </a:r>
            <a:r>
              <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6</a:t>
            </a: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月初）</a:t>
            </a:r>
            <a:endPar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55000"/>
              </a:lnSpc>
              <a:spcBef>
                <a:spcPct val="0"/>
              </a:spcBef>
              <a:buClr>
                <a:srgbClr val="CC3300"/>
              </a:buClr>
              <a:buNone/>
            </a:pPr>
            <a:r>
              <a:rPr lang="zh-CN" altLang="en-US" sz="2400" b="1" dirty="0">
                <a:latin typeface="微软雅黑" panose="020B0503020204020204" pitchFamily="34" charset="-122"/>
                <a:ea typeface="微软雅黑" panose="020B0503020204020204" pitchFamily="34" charset="-122"/>
                <a:sym typeface="Wingdings" panose="05000000000000000000" pitchFamily="2" charset="2"/>
              </a:rPr>
              <a:t>主要功能是考前保温。</a:t>
            </a:r>
            <a:r>
              <a:rPr lang="zh-CN" altLang="en-US" sz="2400" b="1" dirty="0">
                <a:latin typeface="黑体" panose="02010609060101010101" pitchFamily="49" charset="-122"/>
                <a:ea typeface="黑体" panose="02010609060101010101" pitchFamily="49" charset="-122"/>
                <a:sym typeface="Wingdings" panose="05000000000000000000" pitchFamily="2" charset="2"/>
              </a:rPr>
              <a:t>适度考练，心理调适，查漏补缺，回归体系。</a:t>
            </a:r>
            <a:endParaRPr lang="en-US" altLang="zh-CN" sz="2400" b="1" dirty="0">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55000"/>
              </a:lnSpc>
              <a:spcBef>
                <a:spcPct val="0"/>
              </a:spcBef>
              <a:buClr>
                <a:srgbClr val="CC3300"/>
              </a:buClr>
              <a:buNone/>
            </a:pPr>
            <a:r>
              <a:rPr lang="zh-CN" altLang="en-US" sz="2400" b="1" dirty="0">
                <a:solidFill>
                  <a:srgbClr val="000000"/>
                </a:solidFill>
                <a:latin typeface="黑体" panose="02010609060101010101" pitchFamily="49" charset="-122"/>
                <a:ea typeface="黑体" panose="02010609060101010101" pitchFamily="49" charset="-122"/>
                <a:sym typeface="Wingdings" panose="05000000000000000000" pitchFamily="2" charset="2"/>
              </a:rPr>
              <a:t>组织</a:t>
            </a:r>
            <a:r>
              <a:rPr lang="en-US" altLang="zh-CN" sz="2400" b="1" dirty="0">
                <a:solidFill>
                  <a:srgbClr val="000000"/>
                </a:solidFill>
                <a:latin typeface="黑体" panose="02010609060101010101" pitchFamily="49" charset="-122"/>
                <a:ea typeface="黑体" panose="02010609060101010101" pitchFamily="49" charset="-122"/>
                <a:sym typeface="Wingdings" panose="05000000000000000000" pitchFamily="2" charset="2"/>
              </a:rPr>
              <a:t>1-2</a:t>
            </a:r>
            <a:r>
              <a:rPr lang="zh-CN" altLang="en-US" sz="2400" b="1" dirty="0">
                <a:solidFill>
                  <a:srgbClr val="000000"/>
                </a:solidFill>
                <a:latin typeface="黑体" panose="02010609060101010101" pitchFamily="49" charset="-122"/>
                <a:ea typeface="黑体" panose="02010609060101010101" pitchFamily="49" charset="-122"/>
                <a:sym typeface="Wingdings" panose="05000000000000000000" pitchFamily="2" charset="2"/>
              </a:rPr>
              <a:t>次适应性考试；</a:t>
            </a:r>
            <a:endParaRPr lang="en-US" altLang="zh-CN" sz="2400" b="1" dirty="0">
              <a:solidFill>
                <a:srgbClr val="000000"/>
              </a:solidFill>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55000"/>
              </a:lnSpc>
              <a:spcBef>
                <a:spcPct val="0"/>
              </a:spcBef>
              <a:buClr>
                <a:srgbClr val="CC3300"/>
              </a:buClr>
              <a:buNone/>
            </a:pPr>
            <a:r>
              <a:rPr lang="zh-CN" altLang="en-US" sz="2400" b="1" dirty="0">
                <a:solidFill>
                  <a:srgbClr val="000000"/>
                </a:solidFill>
                <a:latin typeface="黑体" panose="02010609060101010101" pitchFamily="49" charset="-122"/>
                <a:ea typeface="黑体" panose="02010609060101010101" pitchFamily="49" charset="-122"/>
                <a:sym typeface="Wingdings" panose="05000000000000000000" pitchFamily="2" charset="2"/>
              </a:rPr>
              <a:t>做好查漏补缺、错题再做和心理调适；</a:t>
            </a:r>
            <a:endParaRPr lang="en-US" altLang="zh-CN" sz="2400" b="1" dirty="0">
              <a:solidFill>
                <a:srgbClr val="000000"/>
              </a:solidFill>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55000"/>
              </a:lnSpc>
              <a:spcBef>
                <a:spcPct val="0"/>
              </a:spcBef>
              <a:buClr>
                <a:srgbClr val="CC3300"/>
              </a:buClr>
              <a:buNone/>
            </a:pPr>
            <a:r>
              <a:rPr lang="zh-CN" altLang="en-US" sz="2400" b="1" dirty="0">
                <a:solidFill>
                  <a:srgbClr val="000000"/>
                </a:solidFill>
                <a:latin typeface="黑体" panose="02010609060101010101" pitchFamily="49" charset="-122"/>
                <a:ea typeface="黑体" panose="02010609060101010101" pitchFamily="49" charset="-122"/>
                <a:sym typeface="Wingdings" panose="05000000000000000000" pitchFamily="2" charset="2"/>
              </a:rPr>
              <a:t>系统梳理一遍课本的考点，重构和回归知识体系。</a:t>
            </a:r>
            <a:endParaRPr lang="en-US" altLang="zh-CN" sz="2400" b="1" dirty="0">
              <a:solidFill>
                <a:srgbClr val="000000"/>
              </a:solidFill>
              <a:latin typeface="黑体" panose="02010609060101010101" pitchFamily="49" charset="-122"/>
              <a:ea typeface="黑体" panose="02010609060101010101" pitchFamily="49" charset="-122"/>
              <a:sym typeface="Wingdings" panose="05000000000000000000" pitchFamily="2" charset="2"/>
            </a:endParaRPr>
          </a:p>
          <a:p>
            <a:pPr marL="0" lvl="0" indent="611505" eaLnBrk="1" hangingPunct="1">
              <a:lnSpc>
                <a:spcPct val="155000"/>
              </a:lnSpc>
              <a:spcBef>
                <a:spcPct val="0"/>
              </a:spcBef>
              <a:buClr>
                <a:srgbClr val="CC3300"/>
              </a:buClr>
              <a:buNone/>
            </a:pPr>
            <a:r>
              <a:rPr lang="zh-CN" altLang="en-US" sz="2400" b="1" dirty="0">
                <a:solidFill>
                  <a:srgbClr val="C00000"/>
                </a:solidFill>
                <a:latin typeface="黑体" panose="02010609060101010101" pitchFamily="49" charset="-122"/>
                <a:ea typeface="黑体" panose="02010609060101010101" pitchFamily="49" charset="-122"/>
                <a:sym typeface="Wingdings" panose="05000000000000000000" pitchFamily="2" charset="2"/>
              </a:rPr>
              <a:t>第三轮、第四轮复习都不是冲刺阶段，真正的冲刺是在高考考场上。</a:t>
            </a:r>
            <a:endParaRPr lang="en-US" altLang="zh-CN" sz="2400" b="1" dirty="0">
              <a:solidFill>
                <a:srgbClr val="C00000"/>
              </a:solidFill>
              <a:latin typeface="黑体" panose="02010609060101010101" pitchFamily="49" charset="-122"/>
              <a:ea typeface="黑体" panose="02010609060101010101" pitchFamily="49" charset="-122"/>
              <a:sym typeface="Wingdings" panose="05000000000000000000" pitchFamily="2" charset="2"/>
            </a:endParaRPr>
          </a:p>
        </p:txBody>
      </p:sp>
      <p:sp>
        <p:nvSpPr>
          <p:cNvPr id="6963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0" end="24"/>
                                            </p:txEl>
                                          </p:spTgt>
                                        </p:tgtEl>
                                        <p:attrNameLst>
                                          <p:attrName>style.visibility</p:attrName>
                                        </p:attrNameLst>
                                      </p:cBhvr>
                                      <p:to>
                                        <p:strVal val="visible"/>
                                      </p:to>
                                    </p:set>
                                    <p:animEffect transition="in" filter="barn(inVertical)">
                                      <p:cBhvr>
                                        <p:cTn id="7" dur="500"/>
                                        <p:tgtEl>
                                          <p:spTgt spid="3">
                                            <p:txEl>
                                              <p:charRg st="0" end="2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charRg st="24" end="55"/>
                                            </p:txEl>
                                          </p:spTgt>
                                        </p:tgtEl>
                                        <p:attrNameLst>
                                          <p:attrName>style.visibility</p:attrName>
                                        </p:attrNameLst>
                                      </p:cBhvr>
                                      <p:to>
                                        <p:strVal val="visible"/>
                                      </p:to>
                                    </p:set>
                                    <p:animEffect transition="in" filter="barn(inVertical)">
                                      <p:cBhvr>
                                        <p:cTn id="10" dur="500"/>
                                        <p:tgtEl>
                                          <p:spTgt spid="3">
                                            <p:txEl>
                                              <p:charRg st="24" end="5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charRg st="55" end="68"/>
                                            </p:txEl>
                                          </p:spTgt>
                                        </p:tgtEl>
                                        <p:attrNameLst>
                                          <p:attrName>style.visibility</p:attrName>
                                        </p:attrNameLst>
                                      </p:cBhvr>
                                      <p:to>
                                        <p:strVal val="visible"/>
                                      </p:to>
                                    </p:set>
                                    <p:animEffect transition="in" filter="barn(inVertical)">
                                      <p:cBhvr>
                                        <p:cTn id="13" dur="500"/>
                                        <p:tgtEl>
                                          <p:spTgt spid="3">
                                            <p:txEl>
                                              <p:charRg st="55" end="68"/>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charRg st="68" end="86"/>
                                            </p:txEl>
                                          </p:spTgt>
                                        </p:tgtEl>
                                        <p:attrNameLst>
                                          <p:attrName>style.visibility</p:attrName>
                                        </p:attrNameLst>
                                      </p:cBhvr>
                                      <p:to>
                                        <p:strVal val="visible"/>
                                      </p:to>
                                    </p:set>
                                    <p:animEffect transition="in" filter="barn(inVertical)">
                                      <p:cBhvr>
                                        <p:cTn id="16" dur="500"/>
                                        <p:tgtEl>
                                          <p:spTgt spid="3">
                                            <p:txEl>
                                              <p:charRg st="68" end="86"/>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charRg st="86" end="109"/>
                                            </p:txEl>
                                          </p:spTgt>
                                        </p:tgtEl>
                                        <p:attrNameLst>
                                          <p:attrName>style.visibility</p:attrName>
                                        </p:attrNameLst>
                                      </p:cBhvr>
                                      <p:to>
                                        <p:strVal val="visible"/>
                                      </p:to>
                                    </p:set>
                                    <p:animEffect transition="in" filter="barn(inVertical)">
                                      <p:cBhvr>
                                        <p:cTn id="19" dur="500"/>
                                        <p:tgtEl>
                                          <p:spTgt spid="3">
                                            <p:txEl>
                                              <p:charRg st="86" end="109"/>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charRg st="109" end="140"/>
                                            </p:txEl>
                                          </p:spTgt>
                                        </p:tgtEl>
                                        <p:attrNameLst>
                                          <p:attrName>style.visibility</p:attrName>
                                        </p:attrNameLst>
                                      </p:cBhvr>
                                      <p:to>
                                        <p:strVal val="visible"/>
                                      </p:to>
                                    </p:set>
                                    <p:animEffect transition="in" filter="barn(inVertical)">
                                      <p:cBhvr>
                                        <p:cTn id="22" dur="500"/>
                                        <p:tgtEl>
                                          <p:spTgt spid="3">
                                            <p:txEl>
                                              <p:charRg st="109" end="1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1" name="内容占位符 2"/>
          <p:cNvSpPr>
            <a:spLocks noGrp="1" noChangeArrowheads="1"/>
          </p:cNvSpPr>
          <p:nvPr/>
        </p:nvSpPr>
        <p:spPr bwMode="auto">
          <a:xfrm>
            <a:off x="323850" y="908050"/>
            <a:ext cx="84963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2140" algn="l" defTabSz="914400" rtl="0" eaLnBrk="1" fontAlgn="base" latinLnBrk="0" hangingPunct="1">
              <a:lnSpc>
                <a:spcPct val="155000"/>
              </a:lnSpc>
              <a:spcBef>
                <a:spcPts val="1200"/>
              </a:spcBef>
              <a:spcAft>
                <a:spcPct val="0"/>
              </a:spcAft>
              <a:buClr>
                <a:srgbClr val="CC3300"/>
              </a:buClr>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3. </a:t>
            </a:r>
            <a:r>
              <a:rPr kumimoji="0" lang="zh-CN" altLang="en-US" sz="28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抓住</a:t>
            </a:r>
            <a:r>
              <a:rPr kumimoji="0" lang="zh-CN" altLang="en-US" sz="2800" b="1" i="0" u="none" strike="noStrike" kern="1200" cap="none" spc="0" normalizeH="0" baseline="0" noProof="0" dirty="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关键因素，强化措施</a:t>
            </a:r>
            <a:r>
              <a:rPr kumimoji="0" lang="zh-CN" altLang="en-US" sz="28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落实</a:t>
            </a:r>
            <a:endParaRPr kumimoji="0" lang="en-US" altLang="zh-CN" sz="28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612140" algn="l"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a:t>
            </a:r>
            <a:r>
              <a:rPr kumimoji="0" lang="en-US" altLang="zh-CN" sz="24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1</a:t>
            </a:r>
            <a:r>
              <a:rPr kumimoji="0" lang="zh-CN" altLang="en-US" sz="2400" b="1" i="0" u="none" strike="noStrike" kern="1200" cap="none" spc="0" normalizeH="0" baseline="0" noProof="0" dirty="0" smtClean="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）充分</a:t>
            </a:r>
            <a:r>
              <a:rPr kumimoji="0" lang="zh-CN" altLang="en-US" sz="2400" b="1" i="0" u="none" strike="noStrike" kern="1200" cap="none" spc="0" normalizeH="0" baseline="0" noProof="0" dirty="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利用“期待效应”，大胆实施“倍增计划”</a:t>
            </a:r>
            <a:endParaRPr kumimoji="0" lang="zh-CN" altLang="en-US" sz="2400" b="1" i="0" u="none" strike="noStrike" kern="1200" cap="none" spc="0" normalizeH="0" baseline="0" noProof="0" dirty="0">
              <a:ln>
                <a:noFill/>
              </a:ln>
              <a:solidFill>
                <a:srgbClr val="B2020F"/>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612140" algn="l"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需要引起我们高度关注的一个现象是：如果按照入出口成绩评估，几乎所有生源优良的学校都比不过生源薄弱学校。深究原因，正是“</a:t>
            </a:r>
            <a:r>
              <a:rPr kumimoji="0" lang="zh-CN" altLang="en-US" sz="2400" b="1" i="0" u="none" strike="noStrike" kern="1200" cap="none" spc="0" normalizeH="0" baseline="0" noProof="0" dirty="0">
                <a:ln>
                  <a:noFill/>
                </a:ln>
                <a:solidFill>
                  <a:srgbClr val="C00000"/>
                </a:solidFill>
                <a:effectLst/>
                <a:uLnTx/>
                <a:uFillTx/>
                <a:latin typeface="+mj-ea"/>
                <a:ea typeface="+mj-ea"/>
                <a:cs typeface="+mn-cs"/>
                <a:sym typeface="Arial" panose="020B0604020202020204" pitchFamily="34" charset="0"/>
              </a:rPr>
              <a:t>期待效应</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”起了非常关键甚至是决定性的作用</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rPr>
              <a:t>。</a:t>
            </a:r>
            <a:endParaRPr kumimoji="0" lang="en-US" altLang="zh-CN"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endParaRPr>
          </a:p>
          <a:p>
            <a:pPr marL="0" marR="0" lvl="0" indent="612140" algn="l"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rPr>
              <a:t>因此</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，管理和教学都要自觉、充分利用“</a:t>
            </a:r>
            <a:r>
              <a:rPr kumimoji="0" lang="zh-CN" altLang="en-US" sz="2400" b="1" i="0" u="none" strike="noStrike" kern="1200" cap="none" spc="0" normalizeH="0" baseline="0" noProof="0" dirty="0">
                <a:ln>
                  <a:noFill/>
                </a:ln>
                <a:solidFill>
                  <a:srgbClr val="C00000"/>
                </a:solidFill>
                <a:effectLst/>
                <a:uLnTx/>
                <a:uFillTx/>
                <a:latin typeface="+mj-ea"/>
                <a:ea typeface="+mj-ea"/>
                <a:cs typeface="+mn-cs"/>
                <a:sym typeface="Arial" panose="020B0604020202020204" pitchFamily="34" charset="0"/>
              </a:rPr>
              <a:t>期待效应</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”，大胆实施“倍增计划”，大幅度提高升学目标</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rPr>
              <a:t>。</a:t>
            </a:r>
            <a:endParaRPr kumimoji="0" lang="en-US" altLang="zh-CN"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endParaRPr>
          </a:p>
          <a:p>
            <a:pPr marL="0" marR="0" lvl="0" indent="612140" algn="l"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rPr>
              <a:t>这</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就需要始终高度关注和期待线下</a:t>
            </a:r>
            <a:r>
              <a:rPr kumimoji="0" lang="en-US" altLang="zh-CN"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30-50</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分以内的临界生和广大学习困难学生，不断为其打气、鼓劲，使其增强</a:t>
            </a:r>
            <a:r>
              <a:rPr kumimoji="0" lang="zh-CN" altLang="en-US" sz="2400" b="1" i="0" u="none" strike="noStrike" kern="1200" cap="none" spc="0" normalizeH="0" baseline="0" noProof="0" dirty="0" smtClean="0">
                <a:ln>
                  <a:noFill/>
                </a:ln>
                <a:solidFill>
                  <a:schemeClr val="tx1"/>
                </a:solidFill>
                <a:effectLst/>
                <a:uLnTx/>
                <a:uFillTx/>
                <a:latin typeface="+mj-ea"/>
                <a:ea typeface="+mj-ea"/>
                <a:cs typeface="+mn-cs"/>
                <a:sym typeface="Arial" panose="020B0604020202020204" pitchFamily="34" charset="0"/>
              </a:rPr>
              <a:t>信心</a:t>
            </a:r>
            <a:r>
              <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rPr>
              <a:t>。</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sym typeface="Arial" panose="020B0604020202020204" pitchFamily="34" charset="0"/>
            </a:endParaRPr>
          </a:p>
        </p:txBody>
      </p:sp>
      <p:sp>
        <p:nvSpPr>
          <p:cNvPr id="7065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971">
                                            <p:txEl>
                                              <p:charRg st="17" end="42"/>
                                            </p:txEl>
                                          </p:spTgt>
                                        </p:tgtEl>
                                        <p:attrNameLst>
                                          <p:attrName>style.visibility</p:attrName>
                                        </p:attrNameLst>
                                      </p:cBhvr>
                                      <p:to>
                                        <p:strVal val="visible"/>
                                      </p:to>
                                    </p:set>
                                    <p:animEffect transition="in" filter="barn(inVertical)">
                                      <p:cBhvr>
                                        <p:cTn id="7" dur="500"/>
                                        <p:tgtEl>
                                          <p:spTgt spid="83971">
                                            <p:txEl>
                                              <p:charRg st="17" end="4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3971">
                                            <p:txEl>
                                              <p:charRg st="42" end="123"/>
                                            </p:txEl>
                                          </p:spTgt>
                                        </p:tgtEl>
                                        <p:attrNameLst>
                                          <p:attrName>style.visibility</p:attrName>
                                        </p:attrNameLst>
                                      </p:cBhvr>
                                      <p:to>
                                        <p:strVal val="visible"/>
                                      </p:to>
                                    </p:set>
                                    <p:animEffect transition="in" filter="fade">
                                      <p:cBhvr>
                                        <p:cTn id="12" dur="1000"/>
                                        <p:tgtEl>
                                          <p:spTgt spid="83971">
                                            <p:txEl>
                                              <p:charRg st="42" end="123"/>
                                            </p:txEl>
                                          </p:spTgt>
                                        </p:tgtEl>
                                      </p:cBhvr>
                                    </p:animEffect>
                                    <p:anim calcmode="lin" valueType="num">
                                      <p:cBhvr>
                                        <p:cTn id="13" dur="1000" fill="hold"/>
                                        <p:tgtEl>
                                          <p:spTgt spid="83971">
                                            <p:txEl>
                                              <p:charRg st="42" end="123"/>
                                            </p:txEl>
                                          </p:spTgt>
                                        </p:tgtEl>
                                        <p:attrNameLst>
                                          <p:attrName>ppt_x</p:attrName>
                                        </p:attrNameLst>
                                      </p:cBhvr>
                                      <p:tavLst>
                                        <p:tav tm="0">
                                          <p:val>
                                            <p:strVal val="#ppt_x"/>
                                          </p:val>
                                        </p:tav>
                                        <p:tav tm="100000">
                                          <p:val>
                                            <p:strVal val="#ppt_x"/>
                                          </p:val>
                                        </p:tav>
                                      </p:tavLst>
                                    </p:anim>
                                    <p:anim calcmode="lin" valueType="num">
                                      <p:cBhvr>
                                        <p:cTn id="14" dur="1000" fill="hold"/>
                                        <p:tgtEl>
                                          <p:spTgt spid="83971">
                                            <p:txEl>
                                              <p:charRg st="42" end="12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3971">
                                            <p:txEl>
                                              <p:charRg st="123" end="169"/>
                                            </p:txEl>
                                          </p:spTgt>
                                        </p:tgtEl>
                                        <p:attrNameLst>
                                          <p:attrName>style.visibility</p:attrName>
                                        </p:attrNameLst>
                                      </p:cBhvr>
                                      <p:to>
                                        <p:strVal val="visible"/>
                                      </p:to>
                                    </p:set>
                                    <p:animEffect transition="in" filter="fade">
                                      <p:cBhvr>
                                        <p:cTn id="19" dur="1000"/>
                                        <p:tgtEl>
                                          <p:spTgt spid="83971">
                                            <p:txEl>
                                              <p:charRg st="123" end="169"/>
                                            </p:txEl>
                                          </p:spTgt>
                                        </p:tgtEl>
                                      </p:cBhvr>
                                    </p:animEffect>
                                    <p:anim calcmode="lin" valueType="num">
                                      <p:cBhvr>
                                        <p:cTn id="20" dur="1000" fill="hold"/>
                                        <p:tgtEl>
                                          <p:spTgt spid="83971">
                                            <p:txEl>
                                              <p:charRg st="123" end="169"/>
                                            </p:txEl>
                                          </p:spTgt>
                                        </p:tgtEl>
                                        <p:attrNameLst>
                                          <p:attrName>ppt_x</p:attrName>
                                        </p:attrNameLst>
                                      </p:cBhvr>
                                      <p:tavLst>
                                        <p:tav tm="0">
                                          <p:val>
                                            <p:strVal val="#ppt_x"/>
                                          </p:val>
                                        </p:tav>
                                        <p:tav tm="100000">
                                          <p:val>
                                            <p:strVal val="#ppt_x"/>
                                          </p:val>
                                        </p:tav>
                                      </p:tavLst>
                                    </p:anim>
                                    <p:anim calcmode="lin" valueType="num">
                                      <p:cBhvr>
                                        <p:cTn id="21" dur="1000" fill="hold"/>
                                        <p:tgtEl>
                                          <p:spTgt spid="83971">
                                            <p:txEl>
                                              <p:charRg st="123" end="16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3971">
                                            <p:txEl>
                                              <p:charRg st="169" end="224"/>
                                            </p:txEl>
                                          </p:spTgt>
                                        </p:tgtEl>
                                        <p:attrNameLst>
                                          <p:attrName>style.visibility</p:attrName>
                                        </p:attrNameLst>
                                      </p:cBhvr>
                                      <p:to>
                                        <p:strVal val="visible"/>
                                      </p:to>
                                    </p:set>
                                    <p:animEffect transition="in" filter="fade">
                                      <p:cBhvr>
                                        <p:cTn id="24" dur="1000"/>
                                        <p:tgtEl>
                                          <p:spTgt spid="83971">
                                            <p:txEl>
                                              <p:charRg st="169" end="224"/>
                                            </p:txEl>
                                          </p:spTgt>
                                        </p:tgtEl>
                                      </p:cBhvr>
                                    </p:animEffect>
                                    <p:anim calcmode="lin" valueType="num">
                                      <p:cBhvr>
                                        <p:cTn id="25" dur="1000" fill="hold"/>
                                        <p:tgtEl>
                                          <p:spTgt spid="83971">
                                            <p:txEl>
                                              <p:charRg st="169" end="224"/>
                                            </p:txEl>
                                          </p:spTgt>
                                        </p:tgtEl>
                                        <p:attrNameLst>
                                          <p:attrName>ppt_x</p:attrName>
                                        </p:attrNameLst>
                                      </p:cBhvr>
                                      <p:tavLst>
                                        <p:tav tm="0">
                                          <p:val>
                                            <p:strVal val="#ppt_x"/>
                                          </p:val>
                                        </p:tav>
                                        <p:tav tm="100000">
                                          <p:val>
                                            <p:strVal val="#ppt_x"/>
                                          </p:val>
                                        </p:tav>
                                      </p:tavLst>
                                    </p:anim>
                                    <p:anim calcmode="lin" valueType="num">
                                      <p:cBhvr>
                                        <p:cTn id="26" dur="1000" fill="hold"/>
                                        <p:tgtEl>
                                          <p:spTgt spid="83971">
                                            <p:txEl>
                                              <p:charRg st="169" end="22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836613"/>
            <a:ext cx="8496300"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用好高考真题，领会命题立意，熟悉命题思路</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全国卷高考试题由</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清一色</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大学教师组成的命题组集体命制，具有深厚的专业背景和一定的学术高度，这是所有模拟试题无法相比的。</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因此，</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只有往年高考真题的命题立意、思路、风格、特点最接近新的高考题，因此“</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高考真题是最好的习题</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”，利用典型的高考真题进行训练是最为有效的复习方法之一。</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高考命题有在“题眼”上“扎墩儿”出题的特点。通过真题练习使学生真正领会经典高考题的</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设计</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思路</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考查意图和命题技巧，就能更好地应对新的高考题。</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7168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24" end="83"/>
                                            </p:txEl>
                                          </p:spTgt>
                                        </p:tgtEl>
                                        <p:attrNameLst>
                                          <p:attrName>style.visibility</p:attrName>
                                        </p:attrNameLst>
                                      </p:cBhvr>
                                      <p:to>
                                        <p:strVal val="visible"/>
                                      </p:to>
                                    </p:set>
                                    <p:animEffect transition="in" filter="fade">
                                      <p:cBhvr>
                                        <p:cTn id="7" dur="1000"/>
                                        <p:tgtEl>
                                          <p:spTgt spid="2">
                                            <p:txEl>
                                              <p:charRg st="24" end="83"/>
                                            </p:txEl>
                                          </p:spTgt>
                                        </p:tgtEl>
                                      </p:cBhvr>
                                    </p:animEffect>
                                    <p:anim calcmode="lin" valueType="num">
                                      <p:cBhvr>
                                        <p:cTn id="8" dur="1000" fill="hold"/>
                                        <p:tgtEl>
                                          <p:spTgt spid="2">
                                            <p:txEl>
                                              <p:charRg st="24" end="83"/>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24" end="8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charRg st="83" end="159"/>
                                            </p:txEl>
                                          </p:spTgt>
                                        </p:tgtEl>
                                        <p:attrNameLst>
                                          <p:attrName>style.visibility</p:attrName>
                                        </p:attrNameLst>
                                      </p:cBhvr>
                                      <p:to>
                                        <p:strVal val="visible"/>
                                      </p:to>
                                    </p:set>
                                    <p:animEffect transition="in" filter="fade">
                                      <p:cBhvr>
                                        <p:cTn id="14" dur="1000"/>
                                        <p:tgtEl>
                                          <p:spTgt spid="2">
                                            <p:txEl>
                                              <p:charRg st="83" end="159"/>
                                            </p:txEl>
                                          </p:spTgt>
                                        </p:tgtEl>
                                      </p:cBhvr>
                                    </p:animEffect>
                                    <p:anim calcmode="lin" valueType="num">
                                      <p:cBhvr>
                                        <p:cTn id="15" dur="1000" fill="hold"/>
                                        <p:tgtEl>
                                          <p:spTgt spid="2">
                                            <p:txEl>
                                              <p:charRg st="83" end="159"/>
                                            </p:txEl>
                                          </p:spTgt>
                                        </p:tgtEl>
                                        <p:attrNameLst>
                                          <p:attrName>ppt_x</p:attrName>
                                        </p:attrNameLst>
                                      </p:cBhvr>
                                      <p:tavLst>
                                        <p:tav tm="0">
                                          <p:val>
                                            <p:strVal val="#ppt_x"/>
                                          </p:val>
                                        </p:tav>
                                        <p:tav tm="100000">
                                          <p:val>
                                            <p:strVal val="#ppt_x"/>
                                          </p:val>
                                        </p:tav>
                                      </p:tavLst>
                                    </p:anim>
                                    <p:anim calcmode="lin" valueType="num">
                                      <p:cBhvr>
                                        <p:cTn id="16" dur="1000" fill="hold"/>
                                        <p:tgtEl>
                                          <p:spTgt spid="2">
                                            <p:txEl>
                                              <p:charRg st="83" end="159"/>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charRg st="159" end="229"/>
                                            </p:txEl>
                                          </p:spTgt>
                                        </p:tgtEl>
                                        <p:attrNameLst>
                                          <p:attrName>style.visibility</p:attrName>
                                        </p:attrNameLst>
                                      </p:cBhvr>
                                      <p:to>
                                        <p:strVal val="visible"/>
                                      </p:to>
                                    </p:set>
                                    <p:animEffect transition="in" filter="fade">
                                      <p:cBhvr>
                                        <p:cTn id="21" dur="1000"/>
                                        <p:tgtEl>
                                          <p:spTgt spid="2">
                                            <p:txEl>
                                              <p:charRg st="159" end="229"/>
                                            </p:txEl>
                                          </p:spTgt>
                                        </p:tgtEl>
                                      </p:cBhvr>
                                    </p:animEffect>
                                    <p:anim calcmode="lin" valueType="num">
                                      <p:cBhvr>
                                        <p:cTn id="22" dur="1000" fill="hold"/>
                                        <p:tgtEl>
                                          <p:spTgt spid="2">
                                            <p:txEl>
                                              <p:charRg st="159" end="22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charRg st="159" end="22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395288" y="836613"/>
            <a:ext cx="8353425" cy="5078413"/>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科学使用“试卷细目表”，积极尝试“一卷两考”</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考试训练的一个消极功能，就是总在打击多数学生信心。</a:t>
            </a:r>
            <a:endPar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如果</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每次考试训练之前，根据试卷编制出《</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双向细目表</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》，并提前发给学生，让学生借助试卷</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的</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细目表</a:t>
            </a:r>
            <a:r>
              <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进行复习，</a:t>
            </a:r>
            <a:r>
              <a:rPr kumimoji="0" lang="zh-CN" altLang="en-US"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就能改变这种状况，</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使复习指向明确，大范围提高考练效果、不断增强学生信心。</a:t>
            </a:r>
            <a:endParaRPr kumimoji="0" lang="en-US"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对学习困难学生还可在使用细目表的基础上，采取“</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开卷练闭卷考</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”即“</a:t>
            </a: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一卷两考</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”的策略，辅之以小组“捆绑评价”，能更好地激发其积极性和主动性。</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p:txBody>
      </p:sp>
      <p:sp>
        <p:nvSpPr>
          <p:cNvPr id="7270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charRg st="52" end="141"/>
                                            </p:txEl>
                                          </p:spTgt>
                                        </p:tgtEl>
                                        <p:attrNameLst>
                                          <p:attrName>style.visibility</p:attrName>
                                        </p:attrNameLst>
                                      </p:cBhvr>
                                      <p:to>
                                        <p:strVal val="visible"/>
                                      </p:to>
                                    </p:set>
                                    <p:animEffect transition="in" filter="fade">
                                      <p:cBhvr>
                                        <p:cTn id="7" dur="1000"/>
                                        <p:tgtEl>
                                          <p:spTgt spid="3">
                                            <p:txEl>
                                              <p:charRg st="52" end="141"/>
                                            </p:txEl>
                                          </p:spTgt>
                                        </p:tgtEl>
                                      </p:cBhvr>
                                    </p:animEffect>
                                    <p:anim calcmode="lin" valueType="num">
                                      <p:cBhvr>
                                        <p:cTn id="8" dur="1000" fill="hold"/>
                                        <p:tgtEl>
                                          <p:spTgt spid="3">
                                            <p:txEl>
                                              <p:charRg st="52" end="141"/>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52" end="14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41" end="210"/>
                                            </p:txEl>
                                          </p:spTgt>
                                        </p:tgtEl>
                                        <p:attrNameLst>
                                          <p:attrName>style.visibility</p:attrName>
                                        </p:attrNameLst>
                                      </p:cBhvr>
                                      <p:to>
                                        <p:strVal val="visible"/>
                                      </p:to>
                                    </p:set>
                                    <p:animEffect transition="in" filter="fade">
                                      <p:cBhvr>
                                        <p:cTn id="14" dur="1000"/>
                                        <p:tgtEl>
                                          <p:spTgt spid="3">
                                            <p:txEl>
                                              <p:charRg st="141" end="210"/>
                                            </p:txEl>
                                          </p:spTgt>
                                        </p:tgtEl>
                                      </p:cBhvr>
                                    </p:animEffect>
                                    <p:anim calcmode="lin" valueType="num">
                                      <p:cBhvr>
                                        <p:cTn id="15" dur="1000" fill="hold"/>
                                        <p:tgtEl>
                                          <p:spTgt spid="3">
                                            <p:txEl>
                                              <p:charRg st="141" end="21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41" end="2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836613"/>
            <a:ext cx="4392613" cy="5688013"/>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）调整</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试卷讲评</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方</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式，由教师主讲变为学生主讲</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35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试卷讲评课是备考复习过程最为重要的课型，是通过考试诊断找出学习缺陷与失误，并加以矫正、改进和提高。</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35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根据“</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学习金字塔</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”原理，试卷讲评课要摒弃传统的教师讲学生听、每题必讲</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简单对答案等十分低效的做法，由教师</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主</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讲变为学生</a:t>
            </a:r>
            <a:r>
              <a:rPr kumimoji="0" lang="zh-CN" altLang="en-US"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主</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讲。</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pic>
        <p:nvPicPr>
          <p:cNvPr id="73731" name="图片 5"/>
          <p:cNvPicPr>
            <a:picLocks noChangeAspect="1"/>
          </p:cNvPicPr>
          <p:nvPr/>
        </p:nvPicPr>
        <p:blipFill>
          <a:blip r:embed="rId1"/>
          <a:srcRect l="19107"/>
          <a:stretch>
            <a:fillRect/>
          </a:stretch>
        </p:blipFill>
        <p:spPr>
          <a:xfrm>
            <a:off x="4859338" y="981075"/>
            <a:ext cx="4105275" cy="5400675"/>
          </a:xfrm>
          <a:prstGeom prst="rect">
            <a:avLst/>
          </a:prstGeom>
          <a:noFill/>
          <a:ln w="28575" cap="flat" cmpd="sng">
            <a:solidFill>
              <a:schemeClr val="tx1"/>
            </a:solidFill>
            <a:prstDash val="solid"/>
            <a:miter/>
            <a:headEnd type="none" w="med" len="med"/>
            <a:tailEnd type="none" w="med" len="med"/>
          </a:ln>
        </p:spPr>
      </p:pic>
      <p:sp>
        <p:nvSpPr>
          <p:cNvPr id="73732"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74" end="136"/>
                                            </p:txEl>
                                          </p:spTgt>
                                        </p:tgtEl>
                                        <p:attrNameLst>
                                          <p:attrName>style.visibility</p:attrName>
                                        </p:attrNameLst>
                                      </p:cBhvr>
                                      <p:to>
                                        <p:strVal val="visible"/>
                                      </p:to>
                                    </p:set>
                                    <p:animEffect transition="in" filter="fade">
                                      <p:cBhvr>
                                        <p:cTn id="7" dur="1000"/>
                                        <p:tgtEl>
                                          <p:spTgt spid="2">
                                            <p:txEl>
                                              <p:charRg st="74" end="136"/>
                                            </p:txEl>
                                          </p:spTgt>
                                        </p:tgtEl>
                                      </p:cBhvr>
                                    </p:animEffect>
                                    <p:anim calcmode="lin" valueType="num">
                                      <p:cBhvr>
                                        <p:cTn id="8" dur="1000" fill="hold"/>
                                        <p:tgtEl>
                                          <p:spTgt spid="2">
                                            <p:txEl>
                                              <p:charRg st="74" end="136"/>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74" end="13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圆角矩形 1"/>
          <p:cNvSpPr/>
          <p:nvPr/>
        </p:nvSpPr>
        <p:spPr bwMode="auto">
          <a:xfrm>
            <a:off x="179388" y="836613"/>
            <a:ext cx="8785225" cy="5545138"/>
          </a:xfrm>
          <a:prstGeom prst="roundRect">
            <a:avLst/>
          </a:prstGeom>
          <a:solidFill>
            <a:srgbClr val="792D2B"/>
          </a:solidFill>
          <a:ln w="9525" cap="flat" cmpd="sng" algn="ctr">
            <a:solidFill>
              <a:schemeClr val="tx1"/>
            </a:solidFill>
            <a:prstDash val="solid"/>
            <a:round/>
            <a:headEnd type="none" w="med" len="med"/>
            <a:tailEnd type="none" w="med" len="med"/>
          </a:ln>
          <a:effectLst/>
        </p:spPr>
        <p:txBody>
          <a:bodyPr/>
          <a:lstStyle/>
          <a:p>
            <a:pPr marL="0" marR="0" lvl="0" indent="-306070" algn="ctr"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Ⅰ. </a:t>
            </a:r>
            <a:r>
              <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确定任务</a:t>
            </a:r>
            <a:endPar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●阅卷后，教师要迅速将错答率较高的选择题（＞</a:t>
            </a:r>
            <a:r>
              <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40%</a:t>
            </a: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）和失分率较高的非选择题（＞</a:t>
            </a:r>
            <a:r>
              <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50%</a:t>
            </a: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），确定为重点讲评题目，并提前将这些题目平均分配给全班学生进行讲评准备。</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试题的典型性、综合性较强的，学生解答有独到见解的，也应作为重点讲评题目。试题设计有误或有明显漏洞的题目，没有必要讲评。</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●给学生布置要讲评的题目时，应明确提出讲评要求：</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首先要分析试题的考查立意、命题思路和设计技巧；</a:t>
            </a:r>
            <a:endPar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ts val="36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然后再讲正确答案和解题思路、技巧。</a:t>
            </a:r>
            <a:endPar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7475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bwMode="auto">
          <a:xfrm>
            <a:off x="539750" y="981075"/>
            <a:ext cx="8066088" cy="5256213"/>
          </a:xfrm>
          <a:prstGeom prst="roundRect">
            <a:avLst/>
          </a:prstGeom>
          <a:solidFill>
            <a:srgbClr val="792D2B"/>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Ⅱ. </a:t>
            </a:r>
            <a:r>
              <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分头备课</a:t>
            </a:r>
            <a:endPar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●教师对考试情况进行综合评价，对普遍存在的失误和不足及其原因进行分析；同时精心选择讲评试题的变式题或同类题，以备课堂训练使用。</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●学生各自做好试题讲评准备，理清该题的考查立意、命题思路、设计技巧以及解答思路，写好该题的讲评提纲。</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7577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23850" y="836613"/>
            <a:ext cx="8496300" cy="563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综观近年来许多学校大幅度提升教学水平和高考成绩的经验，几乎无一例外都是通过精细化管理和奖金刺激，依靠“时间加汗水”拼出来的，是</a:t>
            </a:r>
            <a:r>
              <a:rPr lang="zh-CN" altLang="en-US" sz="2400" b="1" dirty="0">
                <a:solidFill>
                  <a:srgbClr val="B9170A"/>
                </a:solidFill>
                <a:latin typeface="黑体" panose="02010609060101010101" pitchFamily="49" charset="-122"/>
                <a:ea typeface="黑体" panose="02010609060101010101" pitchFamily="49" charset="-122"/>
                <a:sym typeface="宋体" panose="02010600030101010101" pitchFamily="2" charset="-122"/>
              </a:rPr>
              <a:t>七分管理，三分教学</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。因此，向管理要质量，自然成为一种共识。</a:t>
            </a:r>
            <a:endPar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精细化管理需要冲破或摆脱现行僵化体制和政策的禁锢。</a:t>
            </a:r>
            <a:endPar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a:p>
            <a:pPr marL="0" lvl="0" indent="611505" eaLnBrk="1" hangingPunct="1">
              <a:lnSpc>
                <a:spcPct val="150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多年以来，我们一直采用</a:t>
            </a:r>
            <a:r>
              <a:rPr lang="zh-CN" altLang="en-US" sz="2400" b="1" dirty="0">
                <a:solidFill>
                  <a:srgbClr val="870000"/>
                </a:solidFill>
                <a:latin typeface="微软雅黑" panose="020B0503020204020204" pitchFamily="34" charset="-122"/>
                <a:ea typeface="微软雅黑" panose="020B0503020204020204" pitchFamily="34" charset="-122"/>
                <a:sym typeface="宋体" panose="02010600030101010101" pitchFamily="2" charset="-122"/>
              </a:rPr>
              <a:t>死记硬背</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和</a:t>
            </a:r>
            <a:r>
              <a:rPr lang="zh-CN" altLang="en-US" sz="2400" b="1" dirty="0">
                <a:solidFill>
                  <a:srgbClr val="870000"/>
                </a:solidFill>
                <a:latin typeface="微软雅黑" panose="020B0503020204020204" pitchFamily="34" charset="-122"/>
                <a:ea typeface="微软雅黑" panose="020B0503020204020204" pitchFamily="34" charset="-122"/>
                <a:sym typeface="宋体" panose="02010600030101010101" pitchFamily="2" charset="-122"/>
              </a:rPr>
              <a:t>题海战术</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这两种主要手段应对高考</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然而，在高考命题改革面前，</a:t>
            </a:r>
            <a:r>
              <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死记硬背</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已经失灵，</a:t>
            </a:r>
            <a:r>
              <a:rPr lang="zh-CN" altLang="en-US" sz="2400" b="1"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题海战术</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也在渐渐失去往日的效力。同时，</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870000"/>
                </a:solidFill>
                <a:latin typeface="微软雅黑" panose="020B0503020204020204" pitchFamily="34" charset="-122"/>
                <a:ea typeface="微软雅黑" panose="020B0503020204020204" pitchFamily="34" charset="-122"/>
                <a:sym typeface="宋体" panose="02010600030101010101" pitchFamily="2" charset="-122"/>
              </a:rPr>
              <a:t>有模拟考试没有模拟命题</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870000"/>
                </a:solidFill>
                <a:latin typeface="微软雅黑" panose="020B0503020204020204" pitchFamily="34" charset="-122"/>
                <a:ea typeface="微软雅黑" panose="020B0503020204020204" pitchFamily="34" charset="-122"/>
                <a:sym typeface="宋体" panose="02010600030101010101" pitchFamily="2" charset="-122"/>
              </a:rPr>
              <a:t>有考试无评价</a:t>
            </a:r>
            <a:r>
              <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a:t>
            </a:r>
            <a:r>
              <a:rPr lang="zh-CN" altLang="en-US" sz="2400" b="1" dirty="0">
                <a:solidFill>
                  <a:srgbClr val="000000"/>
                </a:solidFill>
                <a:latin typeface="黑体" panose="02010609060101010101" pitchFamily="49" charset="-122"/>
                <a:ea typeface="黑体" panose="02010609060101010101" pitchFamily="49" charset="-122"/>
                <a:sym typeface="宋体" panose="02010600030101010101" pitchFamily="2" charset="-122"/>
              </a:rPr>
              <a:t>，仍然是高中教学特别是备考复习中普遍存在的两大欠缺。</a:t>
            </a:r>
            <a:endParaRPr lang="en-US" altLang="zh-CN" sz="24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12291"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93" end="119"/>
                                            </p:txEl>
                                          </p:spTgt>
                                        </p:tgtEl>
                                        <p:attrNameLst>
                                          <p:attrName>style.visibility</p:attrName>
                                        </p:attrNameLst>
                                      </p:cBhvr>
                                      <p:to>
                                        <p:strVal val="visible"/>
                                      </p:to>
                                    </p:set>
                                    <p:animEffect transition="in" filter="barn(inVertical)">
                                      <p:cBhvr>
                                        <p:cTn id="7" dur="500"/>
                                        <p:tgtEl>
                                          <p:spTgt spid="4">
                                            <p:txEl>
                                              <p:charRg st="93" end="1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charRg st="119" end="241"/>
                                            </p:txEl>
                                          </p:spTgt>
                                        </p:tgtEl>
                                        <p:attrNameLst>
                                          <p:attrName>style.visibility</p:attrName>
                                        </p:attrNameLst>
                                      </p:cBhvr>
                                      <p:to>
                                        <p:strVal val="visible"/>
                                      </p:to>
                                    </p:set>
                                    <p:animEffect transition="in" filter="fade">
                                      <p:cBhvr>
                                        <p:cTn id="12" dur="1000"/>
                                        <p:tgtEl>
                                          <p:spTgt spid="4">
                                            <p:txEl>
                                              <p:charRg st="119" end="241"/>
                                            </p:txEl>
                                          </p:spTgt>
                                        </p:tgtEl>
                                      </p:cBhvr>
                                    </p:animEffect>
                                    <p:anim calcmode="lin" valueType="num">
                                      <p:cBhvr>
                                        <p:cTn id="13" dur="1000" fill="hold"/>
                                        <p:tgtEl>
                                          <p:spTgt spid="4">
                                            <p:txEl>
                                              <p:charRg st="119" end="24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charRg st="119" end="24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bwMode="auto">
          <a:xfrm>
            <a:off x="323850" y="981075"/>
            <a:ext cx="8496300" cy="5400675"/>
          </a:xfrm>
          <a:prstGeom prst="roundRect">
            <a:avLst/>
          </a:prstGeom>
          <a:solidFill>
            <a:srgbClr val="792D2B"/>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Ⅲ. </a:t>
            </a:r>
            <a:r>
              <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课堂讲评</a:t>
            </a:r>
            <a:endPar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●教师先进行整体分析。对命题有误的题目，应告知学生这些题目不符合高考要求，不必纠缠。</a:t>
            </a:r>
            <a:endPar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●教师在课堂上要充分调动和鼓励学生主动发言。试题讲评的顺序，先小组内讲评，再进行全班性的研讨。</a:t>
            </a:r>
            <a:endPar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●学生讲评时，要先讲考查意图、命题思路和设计技巧，再讲解答思路和过程，其他学生可进行补充完善或纠错质疑；教师进行点评、点拨，注重激励。</a:t>
            </a:r>
            <a:endParaRPr kumimoji="0" lang="en-US" altLang="zh-CN"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rPr>
              <a:t>讲评要声音洪亮，言简意赅，并限定发言的时间长度。</a:t>
            </a: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2400" b="1" i="0" u="none" strike="noStrike" kern="120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mn-cs"/>
            </a:endParaRPr>
          </a:p>
        </p:txBody>
      </p:sp>
      <p:sp>
        <p:nvSpPr>
          <p:cNvPr id="7680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圆角矩形 12"/>
          <p:cNvSpPr/>
          <p:nvPr/>
        </p:nvSpPr>
        <p:spPr bwMode="auto">
          <a:xfrm>
            <a:off x="323850" y="908050"/>
            <a:ext cx="8496300" cy="5400675"/>
          </a:xfrm>
          <a:prstGeom prst="roundRect">
            <a:avLst/>
          </a:prstGeom>
          <a:solidFill>
            <a:srgbClr val="792D2B"/>
          </a:solidFill>
          <a:ln w="9525" cap="flat" cmpd="sng" algn="ctr">
            <a:solidFill>
              <a:schemeClr val="tx1"/>
            </a:solidFill>
            <a:prstDash val="solid"/>
            <a:round/>
            <a:headEnd type="none" w="med" len="med"/>
            <a:tailEnd type="none" w="med" len="med"/>
          </a:ln>
          <a:effectLst/>
        </p:spPr>
        <p:txBody>
          <a:bodyPr/>
          <a:lstStyle/>
          <a:p>
            <a:pPr marL="0" marR="0" lvl="0" indent="0" algn="ctr"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Ⅳ. </a:t>
            </a:r>
            <a:r>
              <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变式训练</a:t>
            </a:r>
            <a:endPar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mj-ea"/>
                <a:ea typeface="+mj-ea"/>
                <a:cs typeface="+mn-cs"/>
              </a:rPr>
              <a:t>●试题讲评完毕，即时安排讲评题目的变式训练或巩固练习。</a:t>
            </a:r>
            <a:endParaRPr kumimoji="0" lang="zh-CN" altLang="en-US" sz="2400" b="1" i="0" u="none" strike="noStrike" kern="1200" cap="none" spc="0" normalizeH="0" baseline="0" noProof="0" dirty="0">
              <a:ln>
                <a:noFill/>
              </a:ln>
              <a:solidFill>
                <a:schemeClr val="bg1"/>
              </a:solidFill>
              <a:effectLst/>
              <a:uLnTx/>
              <a:uFillTx/>
              <a:latin typeface="+mj-ea"/>
              <a:ea typeface="+mj-ea"/>
              <a:cs typeface="+mn-cs"/>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mj-ea"/>
                <a:ea typeface="+mj-ea"/>
                <a:cs typeface="+mn-cs"/>
              </a:rPr>
              <a:t>●通过变式练习，检验讲评效果，加深学生对这些问题的理解和掌握，达到巩固与提高的目的。</a:t>
            </a:r>
            <a:endParaRPr kumimoji="0" lang="en-US" altLang="zh-CN" sz="2400" b="1" i="0" u="none" strike="noStrike" kern="1200" cap="none" spc="0" normalizeH="0" baseline="0" noProof="0" dirty="0">
              <a:ln>
                <a:noFill/>
              </a:ln>
              <a:solidFill>
                <a:schemeClr val="bg1"/>
              </a:solidFill>
              <a:effectLst/>
              <a:uLnTx/>
              <a:uFillTx/>
              <a:latin typeface="+mj-ea"/>
              <a:ea typeface="+mj-ea"/>
              <a:cs typeface="+mn-cs"/>
            </a:endParaRPr>
          </a:p>
          <a:p>
            <a:pPr marL="0" marR="0" lvl="0" indent="0" algn="ctr" defTabSz="914400" rtl="0" eaLnBrk="1" fontAlgn="base" latinLnBrk="0" hangingPunct="1">
              <a:lnSpc>
                <a:spcPct val="150000"/>
              </a:lnSpc>
              <a:spcBef>
                <a:spcPts val="1200"/>
              </a:spcBef>
              <a:spcAft>
                <a:spcPts val="0"/>
              </a:spcAft>
              <a:buClrTx/>
              <a:buSzTx/>
              <a:buFontTx/>
              <a:buNone/>
              <a:defRPr/>
            </a:pPr>
            <a:r>
              <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Ⅴ. </a:t>
            </a:r>
            <a:r>
              <a:rPr kumimoji="0" lang="zh-CN" altLang="en-US"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rPr>
              <a:t>课堂小结</a:t>
            </a:r>
            <a:endParaRPr kumimoji="0" lang="en-US" altLang="zh-CN" sz="2800" b="1" i="0" u="none" strike="noStrike" kern="1200" cap="none" spc="0" normalizeH="0" baseline="0" noProof="0" dirty="0">
              <a:ln>
                <a:noFill/>
              </a:ln>
              <a:solidFill>
                <a:srgbClr val="A8FA6A"/>
              </a:solidFill>
              <a:effectLst/>
              <a:uLnTx/>
              <a:uFillTx/>
              <a:latin typeface="微软雅黑" panose="020B0503020204020204" pitchFamily="34" charset="-122"/>
              <a:ea typeface="微软雅黑" panose="020B0503020204020204" pitchFamily="34" charset="-122"/>
              <a:cs typeface="+mn-cs"/>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en-US" altLang="zh-CN" sz="2400" b="1" i="0" u="none" strike="noStrike" kern="1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Times New Roman" panose="02020603050405020304" pitchFamily="18" charset="0"/>
              </a:rPr>
              <a:t>3</a:t>
            </a:r>
            <a:r>
              <a:rPr kumimoji="0" lang="zh-CN" altLang="zh-CN" sz="2400" b="1" i="0" u="none" strike="noStrike" kern="1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Times New Roman" panose="02020603050405020304" pitchFamily="18" charset="0"/>
              </a:rPr>
              <a:t>分钟左右，最好由学生完成。主要是概括指出本次讲评课的主要成效和亮点，</a:t>
            </a:r>
            <a:r>
              <a:rPr kumimoji="0" lang="zh-CN" altLang="en-US" sz="2400" b="1" i="0" u="none" strike="noStrike" kern="1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Times New Roman" panose="02020603050405020304" pitchFamily="18" charset="0"/>
              </a:rPr>
              <a:t>起到画龙点睛的作用</a:t>
            </a:r>
            <a:r>
              <a:rPr kumimoji="0" lang="zh-CN" altLang="zh-CN" sz="2800" b="1" i="0" u="none" strike="noStrike" kern="1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zh-CN" altLang="zh-CN" sz="2800" b="1" i="0" u="none" strike="noStrike" kern="1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7782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908050"/>
            <a:ext cx="8424863"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针对高考阅卷现状，优化答卷策略与技巧</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教师要从命题专家的角度对待教学；学生要从阅卷老师的角度考虑答卷。</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①阅读与审题技巧</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阅读速度和理解力成正相关，要加强阅读速度和理解力的训练。</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②选择题答题技巧</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任何高难度选择题都有猜对答案的几率。各科选择题的题干（或情境材料）与正确选项都有一定的逻辑关系，而猜对答案的技巧就是根据选项和题干的逻辑关系做出推断。</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78851"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22" end="55"/>
                                            </p:txEl>
                                          </p:spTgt>
                                        </p:tgtEl>
                                        <p:attrNameLst>
                                          <p:attrName>style.visibility</p:attrName>
                                        </p:attrNameLst>
                                      </p:cBhvr>
                                      <p:to>
                                        <p:strVal val="visible"/>
                                      </p:to>
                                    </p:set>
                                    <p:animEffect transition="in" filter="fade">
                                      <p:cBhvr>
                                        <p:cTn id="7" dur="1000"/>
                                        <p:tgtEl>
                                          <p:spTgt spid="2">
                                            <p:txEl>
                                              <p:charRg st="22" end="55"/>
                                            </p:txEl>
                                          </p:spTgt>
                                        </p:tgtEl>
                                      </p:cBhvr>
                                    </p:animEffect>
                                    <p:anim calcmode="lin" valueType="num">
                                      <p:cBhvr>
                                        <p:cTn id="8" dur="1000" fill="hold"/>
                                        <p:tgtEl>
                                          <p:spTgt spid="2">
                                            <p:txEl>
                                              <p:charRg st="22" end="55"/>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22" end="5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charRg st="55" end="65"/>
                                            </p:txEl>
                                          </p:spTgt>
                                        </p:tgtEl>
                                        <p:attrNameLst>
                                          <p:attrName>style.visibility</p:attrName>
                                        </p:attrNameLst>
                                      </p:cBhvr>
                                      <p:to>
                                        <p:strVal val="visible"/>
                                      </p:to>
                                    </p:set>
                                    <p:animEffect transition="in" filter="fade">
                                      <p:cBhvr>
                                        <p:cTn id="14" dur="1000"/>
                                        <p:tgtEl>
                                          <p:spTgt spid="2">
                                            <p:txEl>
                                              <p:charRg st="55" end="65"/>
                                            </p:txEl>
                                          </p:spTgt>
                                        </p:tgtEl>
                                      </p:cBhvr>
                                    </p:animEffect>
                                    <p:anim calcmode="lin" valueType="num">
                                      <p:cBhvr>
                                        <p:cTn id="15" dur="1000" fill="hold"/>
                                        <p:tgtEl>
                                          <p:spTgt spid="2">
                                            <p:txEl>
                                              <p:charRg st="55" end="6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charRg st="55" end="6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charRg st="65" end="94"/>
                                            </p:txEl>
                                          </p:spTgt>
                                        </p:tgtEl>
                                        <p:attrNameLst>
                                          <p:attrName>style.visibility</p:attrName>
                                        </p:attrNameLst>
                                      </p:cBhvr>
                                      <p:to>
                                        <p:strVal val="visible"/>
                                      </p:to>
                                    </p:set>
                                    <p:animEffect transition="in" filter="fade">
                                      <p:cBhvr>
                                        <p:cTn id="19" dur="1000"/>
                                        <p:tgtEl>
                                          <p:spTgt spid="2">
                                            <p:txEl>
                                              <p:charRg st="65" end="94"/>
                                            </p:txEl>
                                          </p:spTgt>
                                        </p:tgtEl>
                                      </p:cBhvr>
                                    </p:animEffect>
                                    <p:anim calcmode="lin" valueType="num">
                                      <p:cBhvr>
                                        <p:cTn id="20" dur="1000" fill="hold"/>
                                        <p:tgtEl>
                                          <p:spTgt spid="2">
                                            <p:txEl>
                                              <p:charRg st="65" end="9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charRg st="65" end="9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charRg st="94" end="104"/>
                                            </p:txEl>
                                          </p:spTgt>
                                        </p:tgtEl>
                                        <p:attrNameLst>
                                          <p:attrName>style.visibility</p:attrName>
                                        </p:attrNameLst>
                                      </p:cBhvr>
                                      <p:to>
                                        <p:strVal val="visible"/>
                                      </p:to>
                                    </p:set>
                                    <p:animEffect transition="in" filter="fade">
                                      <p:cBhvr>
                                        <p:cTn id="26" dur="1000"/>
                                        <p:tgtEl>
                                          <p:spTgt spid="2">
                                            <p:txEl>
                                              <p:charRg st="94" end="104"/>
                                            </p:txEl>
                                          </p:spTgt>
                                        </p:tgtEl>
                                      </p:cBhvr>
                                    </p:animEffect>
                                    <p:anim calcmode="lin" valueType="num">
                                      <p:cBhvr>
                                        <p:cTn id="27" dur="1000" fill="hold"/>
                                        <p:tgtEl>
                                          <p:spTgt spid="2">
                                            <p:txEl>
                                              <p:charRg st="94" end="10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charRg st="94" end="10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charRg st="104" end="180"/>
                                            </p:txEl>
                                          </p:spTgt>
                                        </p:tgtEl>
                                        <p:attrNameLst>
                                          <p:attrName>style.visibility</p:attrName>
                                        </p:attrNameLst>
                                      </p:cBhvr>
                                      <p:to>
                                        <p:strVal val="visible"/>
                                      </p:to>
                                    </p:set>
                                    <p:animEffect transition="in" filter="fade">
                                      <p:cBhvr>
                                        <p:cTn id="31" dur="1000"/>
                                        <p:tgtEl>
                                          <p:spTgt spid="2">
                                            <p:txEl>
                                              <p:charRg st="104" end="180"/>
                                            </p:txEl>
                                          </p:spTgt>
                                        </p:tgtEl>
                                      </p:cBhvr>
                                    </p:animEffect>
                                    <p:anim calcmode="lin" valueType="num">
                                      <p:cBhvr>
                                        <p:cTn id="32" dur="1000" fill="hold"/>
                                        <p:tgtEl>
                                          <p:spTgt spid="2">
                                            <p:txEl>
                                              <p:charRg st="104" end="18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charRg st="104" end="18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95288" y="908050"/>
            <a:ext cx="8280400" cy="5632450"/>
          </a:xfrm>
          <a:prstGeom prst="rect">
            <a:avLst/>
          </a:prstGeom>
        </p:spPr>
        <p:txBody>
          <a:bodyPr>
            <a:spAutoFit/>
          </a:bodyPr>
          <a:lstStyle/>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③综合题答题技巧</a:t>
            </a: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主观题在很大程度上就是答给阅卷教师看的，要根据阅卷心理解答问题和书写答案。“化整为零”是解答综合题的一个重要策略。</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落实在卷面上的答案文字要做到 “五化”，即：</a:t>
            </a:r>
            <a:endParaRPr kumimoji="0" lang="zh-CN" altLang="zh-CN" sz="2400" b="1" i="0" u="none" strike="noStrike" kern="1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书写工整化（行楷化）；</a:t>
            </a:r>
            <a:endParaRPr kumimoji="0" lang="en-US"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套路模板化（段落化）</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表述专业化；</a:t>
            </a:r>
            <a:endParaRPr kumimoji="0" lang="en-US"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答案要点化</a:t>
            </a: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（步骤完整化）</a:t>
            </a: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612140" algn="just" defTabSz="914400" rtl="0" eaLnBrk="1" fontAlgn="base" latinLnBrk="0" hangingPunct="1">
              <a:lnSpc>
                <a:spcPct val="150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要点序号化</a:t>
            </a:r>
            <a:r>
              <a:rPr kumimoji="0" lang="zh-CN" altLang="en-US"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7987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68" end="91"/>
                                            </p:txEl>
                                          </p:spTgt>
                                        </p:tgtEl>
                                        <p:attrNameLst>
                                          <p:attrName>style.visibility</p:attrName>
                                        </p:attrNameLst>
                                      </p:cBhvr>
                                      <p:to>
                                        <p:strVal val="visible"/>
                                      </p:to>
                                    </p:set>
                                    <p:animEffect transition="in" filter="fade">
                                      <p:cBhvr>
                                        <p:cTn id="7" dur="1000"/>
                                        <p:tgtEl>
                                          <p:spTgt spid="2">
                                            <p:txEl>
                                              <p:charRg st="68" end="91"/>
                                            </p:txEl>
                                          </p:spTgt>
                                        </p:tgtEl>
                                      </p:cBhvr>
                                    </p:animEffect>
                                    <p:anim calcmode="lin" valueType="num">
                                      <p:cBhvr>
                                        <p:cTn id="8" dur="1000" fill="hold"/>
                                        <p:tgtEl>
                                          <p:spTgt spid="2">
                                            <p:txEl>
                                              <p:charRg st="68" end="91"/>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68" end="9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charRg st="91" end="103"/>
                                            </p:txEl>
                                          </p:spTgt>
                                        </p:tgtEl>
                                        <p:attrNameLst>
                                          <p:attrName>style.visibility</p:attrName>
                                        </p:attrNameLst>
                                      </p:cBhvr>
                                      <p:to>
                                        <p:strVal val="visible"/>
                                      </p:to>
                                    </p:set>
                                    <p:animEffect transition="in" filter="barn(inVertical)">
                                      <p:cBhvr>
                                        <p:cTn id="14" dur="500"/>
                                        <p:tgtEl>
                                          <p:spTgt spid="2">
                                            <p:txEl>
                                              <p:charRg st="91" end="10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charRg st="103" end="115"/>
                                            </p:txEl>
                                          </p:spTgt>
                                        </p:tgtEl>
                                        <p:attrNameLst>
                                          <p:attrName>style.visibility</p:attrName>
                                        </p:attrNameLst>
                                      </p:cBhvr>
                                      <p:to>
                                        <p:strVal val="visible"/>
                                      </p:to>
                                    </p:set>
                                    <p:animEffect transition="in" filter="barn(inVertical)">
                                      <p:cBhvr>
                                        <p:cTn id="19" dur="500"/>
                                        <p:tgtEl>
                                          <p:spTgt spid="2">
                                            <p:txEl>
                                              <p:charRg st="103" end="11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charRg st="115" end="122"/>
                                            </p:txEl>
                                          </p:spTgt>
                                        </p:tgtEl>
                                        <p:attrNameLst>
                                          <p:attrName>style.visibility</p:attrName>
                                        </p:attrNameLst>
                                      </p:cBhvr>
                                      <p:to>
                                        <p:strVal val="visible"/>
                                      </p:to>
                                    </p:set>
                                    <p:animEffect transition="in" filter="barn(inVertical)">
                                      <p:cBhvr>
                                        <p:cTn id="24" dur="500"/>
                                        <p:tgtEl>
                                          <p:spTgt spid="2">
                                            <p:txEl>
                                              <p:charRg st="115" end="12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charRg st="122" end="136"/>
                                            </p:txEl>
                                          </p:spTgt>
                                        </p:tgtEl>
                                        <p:attrNameLst>
                                          <p:attrName>style.visibility</p:attrName>
                                        </p:attrNameLst>
                                      </p:cBhvr>
                                      <p:to>
                                        <p:strVal val="visible"/>
                                      </p:to>
                                    </p:set>
                                    <p:animEffect transition="in" filter="barn(inVertical)">
                                      <p:cBhvr>
                                        <p:cTn id="29" dur="500"/>
                                        <p:tgtEl>
                                          <p:spTgt spid="2">
                                            <p:txEl>
                                              <p:charRg st="122" end="13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charRg st="136" end="143"/>
                                            </p:txEl>
                                          </p:spTgt>
                                        </p:tgtEl>
                                        <p:attrNameLst>
                                          <p:attrName>style.visibility</p:attrName>
                                        </p:attrNameLst>
                                      </p:cBhvr>
                                      <p:to>
                                        <p:strVal val="visible"/>
                                      </p:to>
                                    </p:set>
                                    <p:animEffect transition="in" filter="barn(inVertical)">
                                      <p:cBhvr>
                                        <p:cTn id="34" dur="500"/>
                                        <p:tgtEl>
                                          <p:spTgt spid="2">
                                            <p:txEl>
                                              <p:charRg st="136" end="1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0898" name="图片 1"/>
          <p:cNvPicPr>
            <a:picLocks noChangeAspect="1"/>
          </p:cNvPicPr>
          <p:nvPr/>
        </p:nvPicPr>
        <p:blipFill>
          <a:blip r:embed="rId1"/>
          <a:stretch>
            <a:fillRect/>
          </a:stretch>
        </p:blipFill>
        <p:spPr>
          <a:xfrm>
            <a:off x="1042988" y="754063"/>
            <a:ext cx="7262812" cy="5740400"/>
          </a:xfrm>
          <a:prstGeom prst="rect">
            <a:avLst/>
          </a:prstGeom>
          <a:noFill/>
          <a:ln w="9525">
            <a:noFill/>
          </a:ln>
        </p:spPr>
      </p:pic>
      <p:sp>
        <p:nvSpPr>
          <p:cNvPr id="8089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23850" y="847725"/>
            <a:ext cx="8496300" cy="5503863"/>
          </a:xfrm>
          <a:prstGeom prst="rect">
            <a:avLst/>
          </a:prstGeom>
        </p:spPr>
        <p:txBody>
          <a:bodyPr>
            <a:spAutoFit/>
          </a:bodyPr>
          <a:lstStyle/>
          <a:p>
            <a:pPr marL="0" marR="0" lvl="0" indent="612140" algn="just" defTabSz="914400" rtl="0" eaLnBrk="1" fontAlgn="base" latinLnBrk="0" hangingPunct="1">
              <a:lnSpc>
                <a:spcPct val="135000"/>
              </a:lnSpc>
              <a:spcBef>
                <a:spcPct val="0"/>
              </a:spcBef>
              <a:spcAft>
                <a:spcPts val="0"/>
              </a:spcAft>
              <a:buClrTx/>
              <a:buSzTx/>
              <a:buFontTx/>
              <a:buNone/>
              <a:defRPr/>
            </a:pP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en-US"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组织全员模拟命题，提升教师备考能力</a:t>
            </a:r>
            <a:endParaRPr kumimoji="0" lang="zh-CN" altLang="zh-CN" sz="2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612140" algn="just" defTabSz="914400" rtl="0" eaLnBrk="1" fontAlgn="base" latinLnBrk="0" hangingPunct="1">
              <a:lnSpc>
                <a:spcPct val="1350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C00000"/>
                </a:solidFill>
                <a:effectLst/>
                <a:uLnTx/>
                <a:uFillTx/>
                <a:latin typeface="+mj-ea"/>
                <a:ea typeface="+mj-ea"/>
                <a:cs typeface="Times New Roman" panose="02020603050405020304" pitchFamily="18" charset="0"/>
              </a:rPr>
              <a:t>模拟命题是对高考命题的实践性研究</a:t>
            </a:r>
            <a:r>
              <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rPr>
              <a:t>，是高考命题研究的深化。一些学校的实践经验表明：组织全体教师参与模拟命题，能有效提高教师的高考试题研究水平、试题鉴别能力和选题组卷能力，进而提升复习指导水平和教学成绩。</a:t>
            </a:r>
            <a:endParaRPr kumimoji="0" lang="zh-CN" altLang="zh-CN" sz="2400" b="1" i="0" u="none" strike="noStrike" kern="100" cap="none" spc="0" normalizeH="0" baseline="0" noProof="0" dirty="0">
              <a:ln>
                <a:noFill/>
              </a:ln>
              <a:solidFill>
                <a:schemeClr val="tx1"/>
              </a:solidFill>
              <a:effectLst/>
              <a:uLnTx/>
              <a:uFillTx/>
              <a:latin typeface="+mj-ea"/>
              <a:ea typeface="+mj-ea"/>
              <a:cs typeface="Times New Roman" panose="02020603050405020304" pitchFamily="18" charset="0"/>
            </a:endParaRPr>
          </a:p>
          <a:p>
            <a:pPr marL="0" marR="0" lvl="0" indent="612140" algn="l" defTabSz="914400" rtl="0" eaLnBrk="1" fontAlgn="base" latinLnBrk="0" hangingPunct="1">
              <a:lnSpc>
                <a:spcPct val="135000"/>
              </a:lnSpc>
              <a:spcBef>
                <a:spcPct val="0"/>
              </a:spcBef>
              <a:spcAft>
                <a:spcPts val="0"/>
              </a:spcAft>
              <a:buClrTx/>
              <a:buSzTx/>
              <a:buFontTx/>
              <a:buNone/>
              <a:defRPr/>
            </a:pPr>
            <a:r>
              <a:rPr kumimoji="0" lang="zh-CN"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高考模拟命题宜在秋季开学前后启动，以年级学科组为单位，教师全员参加，模仿高考命题的流程和方法，经过</a:t>
            </a:r>
            <a:r>
              <a:rPr kumimoji="0" lang="en-US"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7-8</a:t>
            </a:r>
            <a:r>
              <a:rPr kumimoji="0" lang="zh-CN"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个月的命题周期，各年级分别命制一套原创的较成熟的高考模拟试卷。命题过程包括：集体编制命题细目表，教师根据各自分工独立编制原创试题初稿，备课组集体反复打磨修改试题，最后组卷定稿等。</a:t>
            </a:r>
            <a:r>
              <a:rPr kumimoji="0" lang="zh-CN" altLang="zh-CN" sz="2400" b="1" i="0" u="none" strike="noStrike" kern="1200" cap="none" spc="0" normalizeH="0" baseline="0" noProof="0" dirty="0">
                <a:ln>
                  <a:noFill/>
                </a:ln>
                <a:solidFill>
                  <a:srgbClr val="C00000"/>
                </a:solidFill>
                <a:effectLst/>
                <a:uLnTx/>
                <a:uFillTx/>
                <a:latin typeface="+mj-ea"/>
                <a:ea typeface="+mj-ea"/>
                <a:cs typeface="Times New Roman" panose="02020603050405020304" pitchFamily="18" charset="0"/>
              </a:rPr>
              <a:t>高考结束后根据与高考试题吻合度评奖</a:t>
            </a:r>
            <a:r>
              <a:rPr kumimoji="0" lang="zh-CN" altLang="zh-CN" sz="2400" b="1" i="0" u="none" strike="noStrike" kern="1200" cap="none" spc="0" normalizeH="0" baseline="0" noProof="0" dirty="0">
                <a:ln>
                  <a:noFill/>
                </a:ln>
                <a:solidFill>
                  <a:schemeClr val="tx1"/>
                </a:solidFill>
                <a:effectLst/>
                <a:uLnTx/>
                <a:uFillTx/>
                <a:latin typeface="+mj-ea"/>
                <a:ea typeface="+mj-ea"/>
                <a:cs typeface="Times New Roman" panose="02020603050405020304" pitchFamily="18" charset="0"/>
              </a:rPr>
              <a:t>。</a:t>
            </a:r>
            <a:endParaRPr kumimoji="0" lang="zh-CN" altLang="en-US" sz="2400" b="1" i="0" u="none" strike="noStrike" kern="1200" cap="none" spc="0" normalizeH="0" baseline="0" noProof="0" dirty="0">
              <a:ln>
                <a:noFill/>
              </a:ln>
              <a:solidFill>
                <a:schemeClr val="tx1"/>
              </a:solidFill>
              <a:effectLst/>
              <a:uLnTx/>
              <a:uFillTx/>
              <a:latin typeface="+mj-ea"/>
              <a:ea typeface="+mj-ea"/>
              <a:cs typeface="+mn-cs"/>
            </a:endParaRPr>
          </a:p>
        </p:txBody>
      </p:sp>
      <p:sp>
        <p:nvSpPr>
          <p:cNvPr id="8192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charRg st="122" end="282"/>
                                            </p:txEl>
                                          </p:spTgt>
                                        </p:tgtEl>
                                        <p:attrNameLst>
                                          <p:attrName>style.visibility</p:attrName>
                                        </p:attrNameLst>
                                      </p:cBhvr>
                                      <p:to>
                                        <p:strVal val="visible"/>
                                      </p:to>
                                    </p:set>
                                    <p:animEffect transition="in" filter="fade">
                                      <p:cBhvr>
                                        <p:cTn id="7" dur="1000"/>
                                        <p:tgtEl>
                                          <p:spTgt spid="2">
                                            <p:txEl>
                                              <p:charRg st="122" end="282"/>
                                            </p:txEl>
                                          </p:spTgt>
                                        </p:tgtEl>
                                      </p:cBhvr>
                                    </p:animEffect>
                                    <p:anim calcmode="lin" valueType="num">
                                      <p:cBhvr>
                                        <p:cTn id="8" dur="1000" fill="hold"/>
                                        <p:tgtEl>
                                          <p:spTgt spid="2">
                                            <p:txEl>
                                              <p:charRg st="122" end="282"/>
                                            </p:txEl>
                                          </p:spTgt>
                                        </p:tgtEl>
                                        <p:attrNameLst>
                                          <p:attrName>ppt_x</p:attrName>
                                        </p:attrNameLst>
                                      </p:cBhvr>
                                      <p:tavLst>
                                        <p:tav tm="0">
                                          <p:val>
                                            <p:strVal val="#ppt_x"/>
                                          </p:val>
                                        </p:tav>
                                        <p:tav tm="100000">
                                          <p:val>
                                            <p:strVal val="#ppt_x"/>
                                          </p:val>
                                        </p:tav>
                                      </p:tavLst>
                                    </p:anim>
                                    <p:anim calcmode="lin" valueType="num">
                                      <p:cBhvr>
                                        <p:cTn id="9" dur="1000" fill="hold"/>
                                        <p:tgtEl>
                                          <p:spTgt spid="2">
                                            <p:txEl>
                                              <p:charRg st="122" end="28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 Box 3"/>
          <p:cNvSpPr txBox="1"/>
          <p:nvPr/>
        </p:nvSpPr>
        <p:spPr>
          <a:xfrm>
            <a:off x="323850" y="644525"/>
            <a:ext cx="8569325" cy="59086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None/>
            </a:pPr>
            <a:r>
              <a:rPr lang="zh-CN" altLang="en-US" b="1" dirty="0">
                <a:solidFill>
                  <a:srgbClr val="034D41"/>
                </a:solidFill>
                <a:latin typeface="微软雅黑" panose="020B0503020204020204" pitchFamily="34" charset="-122"/>
                <a:ea typeface="微软雅黑" panose="020B0503020204020204" pitchFamily="34" charset="-122"/>
                <a:sym typeface="黑体" panose="02010609060101010101" pitchFamily="49" charset="-122"/>
              </a:rPr>
              <a:t>（三）优化教学管理，推进教学协作</a:t>
            </a:r>
            <a:endParaRPr lang="en-US" altLang="zh-CN" b="1" dirty="0">
              <a:solidFill>
                <a:srgbClr val="034D41"/>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611505" eaLnBrk="1" hangingPunct="1">
              <a:lnSpc>
                <a:spcPct val="150000"/>
              </a:lnSpc>
              <a:spcBef>
                <a:spcPct val="0"/>
              </a:spcBef>
              <a:buNone/>
            </a:pPr>
            <a:r>
              <a:rPr lang="en-US" altLang="zh-CN" sz="2800" b="1" dirty="0">
                <a:solidFill>
                  <a:srgbClr val="C0000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2800" b="1" dirty="0">
                <a:solidFill>
                  <a:srgbClr val="C00000"/>
                </a:solidFill>
                <a:latin typeface="微软雅黑" panose="020B0503020204020204" pitchFamily="34" charset="-122"/>
                <a:ea typeface="微软雅黑" panose="020B0503020204020204" pitchFamily="34" charset="-122"/>
                <a:sym typeface="黑体" panose="02010609060101010101" pitchFamily="49" charset="-122"/>
              </a:rPr>
              <a:t>年级管理实体化</a:t>
            </a:r>
            <a:endParaRPr lang="zh-CN" altLang="en-US" sz="2800" b="1" dirty="0">
              <a:solidFill>
                <a:srgbClr val="C0000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黑体" panose="02010609060101010101" pitchFamily="49" charset="-122"/>
              </a:rPr>
              <a:t>年级管理实体化，是许多学校大幅度提高管理效能和教学质量的成功经验。</a:t>
            </a:r>
            <a:r>
              <a:rPr lang="zh-CN" altLang="en-US" sz="2400" b="1" dirty="0">
                <a:latin typeface="微软雅黑" panose="020B0503020204020204" pitchFamily="34" charset="-122"/>
                <a:ea typeface="微软雅黑" panose="020B0503020204020204" pitchFamily="34" charset="-122"/>
                <a:sym typeface="黑体" panose="02010609060101010101" pitchFamily="49" charset="-122"/>
              </a:rPr>
              <a:t>学校管理年级化，年级管理学校化</a:t>
            </a:r>
            <a:r>
              <a:rPr lang="zh-CN" altLang="en-US" sz="2400" b="1" dirty="0">
                <a:latin typeface="黑体" panose="02010609060101010101" pitchFamily="49" charset="-122"/>
                <a:ea typeface="黑体" panose="02010609060101010101" pitchFamily="49" charset="-122"/>
                <a:sym typeface="黑体" panose="02010609060101010101" pitchFamily="49" charset="-122"/>
              </a:rPr>
              <a:t>。</a:t>
            </a:r>
            <a:endParaRPr lang="zh-CN" altLang="en-US" sz="2400" b="1" dirty="0">
              <a:latin typeface="黑体" panose="02010609060101010101" pitchFamily="49" charset="-122"/>
              <a:ea typeface="黑体" panose="02010609060101010101" pitchFamily="49" charset="-122"/>
              <a:sym typeface="黑体" panose="02010609060101010101" pitchFamily="49"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黑体" panose="02010609060101010101" pitchFamily="49" charset="-122"/>
              </a:rPr>
              <a:t>实行</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年级管理实体制</a:t>
            </a:r>
            <a:r>
              <a:rPr lang="zh-CN" altLang="en-US" sz="2400" b="1" dirty="0">
                <a:latin typeface="黑体" panose="02010609060101010101" pitchFamily="49" charset="-122"/>
                <a:ea typeface="黑体" panose="02010609060101010101" pitchFamily="49" charset="-122"/>
                <a:sym typeface="黑体" panose="02010609060101010101" pitchFamily="49" charset="-122"/>
              </a:rPr>
              <a:t>，成立由副校级或中层正职干部挂帅的级部管理机构，权力下放，重心下移，实施扁平化管理，体现责、权、利统一，最大限度调动基层管理的积极性、主动性和创造性，增强执行力，落实精细化管理，提高管理效率。</a:t>
            </a:r>
            <a:endParaRPr lang="zh-CN" altLang="en-US" sz="2400" b="1" dirty="0">
              <a:latin typeface="黑体" panose="02010609060101010101" pitchFamily="49" charset="-122"/>
              <a:ea typeface="黑体" panose="02010609060101010101" pitchFamily="49" charset="-122"/>
              <a:sym typeface="黑体" panose="02010609060101010101" pitchFamily="49" charset="-122"/>
            </a:endParaRPr>
          </a:p>
          <a:p>
            <a:pPr marL="0" lvl="0" indent="611505" eaLnBrk="1" hangingPunct="1">
              <a:lnSpc>
                <a:spcPct val="150000"/>
              </a:lnSpc>
              <a:spcBef>
                <a:spcPct val="0"/>
              </a:spcBef>
              <a:buNone/>
            </a:pPr>
            <a:r>
              <a:rPr lang="zh-CN" altLang="en-US" sz="2400" b="1" dirty="0">
                <a:latin typeface="黑体" panose="02010609060101010101" pitchFamily="49" charset="-122"/>
                <a:ea typeface="黑体" panose="02010609060101010101" pitchFamily="49" charset="-122"/>
                <a:sym typeface="黑体" panose="02010609060101010101" pitchFamily="49" charset="-122"/>
              </a:rPr>
              <a:t>与此同时，学校原有的教育、教学、科研等管理部门转变职能，则淡化其行政管理职能，突出其服务与协调职能。</a:t>
            </a:r>
            <a:endParaRPr lang="en-US" altLang="zh-CN" sz="2400" b="1" dirty="0">
              <a:latin typeface="黑体" panose="02010609060101010101" pitchFamily="49" charset="-122"/>
              <a:ea typeface="黑体" panose="02010609060101010101" pitchFamily="49" charset="-122"/>
              <a:sym typeface="黑体" panose="02010609060101010101" pitchFamily="49" charset="-122"/>
            </a:endParaRPr>
          </a:p>
        </p:txBody>
      </p:sp>
      <p:sp>
        <p:nvSpPr>
          <p:cNvPr id="82947"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xEl>
                                              <p:charRg st="78" end="18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6562">
                                            <p:txEl>
                                              <p:charRg st="184" end="235"/>
                                            </p:txEl>
                                          </p:spTgt>
                                        </p:tgtEl>
                                        <p:attrNameLst>
                                          <p:attrName>style.visibility</p:attrName>
                                        </p:attrNameLst>
                                      </p:cBhvr>
                                      <p:to>
                                        <p:strVal val="visible"/>
                                      </p:to>
                                    </p:set>
                                    <p:animEffect transition="in" filter="fade">
                                      <p:cBhvr>
                                        <p:cTn id="11" dur="1000"/>
                                        <p:tgtEl>
                                          <p:spTgt spid="66562">
                                            <p:txEl>
                                              <p:charRg st="184" end="235"/>
                                            </p:txEl>
                                          </p:spTgt>
                                        </p:tgtEl>
                                      </p:cBhvr>
                                    </p:animEffect>
                                    <p:anim calcmode="lin" valueType="num">
                                      <p:cBhvr>
                                        <p:cTn id="12" dur="1000" fill="hold"/>
                                        <p:tgtEl>
                                          <p:spTgt spid="66562">
                                            <p:txEl>
                                              <p:charRg st="184" end="235"/>
                                            </p:txEl>
                                          </p:spTgt>
                                        </p:tgtEl>
                                        <p:attrNameLst>
                                          <p:attrName>ppt_x</p:attrName>
                                        </p:attrNameLst>
                                      </p:cBhvr>
                                      <p:tavLst>
                                        <p:tav tm="0">
                                          <p:val>
                                            <p:strVal val="#ppt_x"/>
                                          </p:val>
                                        </p:tav>
                                        <p:tav tm="100000">
                                          <p:val>
                                            <p:strVal val="#ppt_x"/>
                                          </p:val>
                                        </p:tav>
                                      </p:tavLst>
                                    </p:anim>
                                    <p:anim calcmode="lin" valueType="num">
                                      <p:cBhvr>
                                        <p:cTn id="13" dur="1000" fill="hold"/>
                                        <p:tgtEl>
                                          <p:spTgt spid="66562">
                                            <p:txEl>
                                              <p:charRg st="184" end="23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Text Box 3"/>
          <p:cNvSpPr txBox="1"/>
          <p:nvPr/>
        </p:nvSpPr>
        <p:spPr>
          <a:xfrm>
            <a:off x="323850" y="836613"/>
            <a:ext cx="8569325" cy="56594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35000"/>
              </a:lnSpc>
              <a:spcBef>
                <a:spcPct val="0"/>
              </a:spcBef>
              <a:buNone/>
            </a:pPr>
            <a:r>
              <a:rPr lang="en-US" altLang="zh-CN"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强化集体备课</a:t>
            </a:r>
            <a:endParaRPr lang="en-US" altLang="zh-CN" sz="28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pPr marL="0" lvl="0" indent="611505" eaLnBrk="1" hangingPunct="1">
              <a:lnSpc>
                <a:spcPct val="135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rPr>
              <a:t>集体备课是整体提高教学水平的有效途径。集体备课能促进全体教师教学智慧、经验、水平和能力的两次“转化”：由个体优势转化为群体优势，再由群体优势转化为个体优势。集体备课</a:t>
            </a:r>
            <a:r>
              <a:rPr lang="zh-CN" altLang="en-US" sz="2400" b="1" dirty="0">
                <a:solidFill>
                  <a:srgbClr val="C00000"/>
                </a:solidFill>
                <a:latin typeface="黑体" panose="02010609060101010101" pitchFamily="49" charset="-122"/>
                <a:ea typeface="黑体" panose="02010609060101010101" pitchFamily="49" charset="-122"/>
                <a:sym typeface="Arial" panose="020B0604020202020204" pitchFamily="34" charset="0"/>
              </a:rPr>
              <a:t>每周应不少于两个半天</a:t>
            </a:r>
            <a:r>
              <a:rPr lang="zh-CN" altLang="en-US" sz="2400" b="1" dirty="0">
                <a:latin typeface="黑体" panose="02010609060101010101" pitchFamily="49" charset="-122"/>
                <a:ea typeface="黑体" panose="02010609060101010101" pitchFamily="49" charset="-122"/>
                <a:sym typeface="Arial" panose="020B0604020202020204" pitchFamily="34" charset="0"/>
              </a:rPr>
              <a:t>，最好是</a:t>
            </a:r>
            <a:r>
              <a:rPr lang="zh-CN" altLang="en-US" sz="2400" b="1" dirty="0">
                <a:solidFill>
                  <a:srgbClr val="C00000"/>
                </a:solidFill>
                <a:latin typeface="黑体" panose="02010609060101010101" pitchFamily="49" charset="-122"/>
                <a:ea typeface="黑体" panose="02010609060101010101" pitchFamily="49" charset="-122"/>
                <a:sym typeface="Arial" panose="020B0604020202020204" pitchFamily="34" charset="0"/>
              </a:rPr>
              <a:t>每天保证两个课时</a:t>
            </a:r>
            <a:r>
              <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rPr>
              <a:t>。</a:t>
            </a:r>
            <a:endPar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endParaRPr>
          </a:p>
          <a:p>
            <a:pPr marL="0" lvl="0" indent="611505" eaLnBrk="1" hangingPunct="1">
              <a:lnSpc>
                <a:spcPct val="135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rPr>
              <a:t>集体备课的主要任务是，通过分工协作、集思广益，完成</a:t>
            </a:r>
            <a:r>
              <a:rPr lang="zh-CN" altLang="en-US" sz="2400" b="1" dirty="0">
                <a:solidFill>
                  <a:srgbClr val="C00000"/>
                </a:solidFill>
                <a:latin typeface="黑体" panose="02010609060101010101" pitchFamily="49" charset="-122"/>
                <a:ea typeface="黑体" panose="02010609060101010101" pitchFamily="49" charset="-122"/>
                <a:sym typeface="Arial" panose="020B0604020202020204" pitchFamily="34" charset="0"/>
              </a:rPr>
              <a:t>导学提纲和检测卷</a:t>
            </a:r>
            <a:r>
              <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rPr>
              <a:t>的编制。</a:t>
            </a:r>
            <a:r>
              <a:rPr lang="zh-CN" altLang="en-US" sz="2400" b="1" dirty="0">
                <a:latin typeface="黑体" panose="02010609060101010101" pitchFamily="49" charset="-122"/>
                <a:ea typeface="黑体" panose="02010609060101010101" pitchFamily="49" charset="-122"/>
                <a:sym typeface="Arial" panose="020B0604020202020204" pitchFamily="34" charset="0"/>
              </a:rPr>
              <a:t>内容要求主要包含：</a:t>
            </a:r>
            <a:endParaRPr lang="en-US" altLang="zh-CN" sz="2400" b="1" dirty="0">
              <a:latin typeface="黑体" panose="02010609060101010101" pitchFamily="49" charset="-122"/>
              <a:ea typeface="黑体" panose="02010609060101010101" pitchFamily="49" charset="-122"/>
              <a:sym typeface="Arial" panose="020B0604020202020204" pitchFamily="34" charset="0"/>
            </a:endParaRPr>
          </a:p>
          <a:p>
            <a:pPr marL="0" lvl="0" indent="611505" eaLnBrk="1" hangingPunct="1">
              <a:lnSpc>
                <a:spcPct val="135000"/>
              </a:lnSpc>
              <a:spcBef>
                <a:spcPct val="0"/>
              </a:spcBef>
              <a:buNone/>
            </a:pPr>
            <a:r>
              <a:rPr lang="zh-CN" altLang="en-US" sz="2400" b="1" dirty="0">
                <a:latin typeface="黑体" panose="02010609060101010101" pitchFamily="49" charset="-122"/>
                <a:ea typeface="黑体" panose="02010609060101010101" pitchFamily="49" charset="-122"/>
                <a:sym typeface="Arial" panose="020B0604020202020204" pitchFamily="34" charset="0"/>
              </a:rPr>
              <a:t>●</a:t>
            </a:r>
            <a:r>
              <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rPr>
              <a:t>拟定学习目标，明确学习要求；●确定主题主线，提炼重点难点；●梳理知识要点，整合知识结构；●提出关键问题，精选例题习题；●构思教学策略，设计教学流程。</a:t>
            </a:r>
            <a:endParaRPr lang="en-US" altLang="zh-CN" sz="2400" b="1" dirty="0">
              <a:solidFill>
                <a:srgbClr val="000000"/>
              </a:solidFill>
              <a:latin typeface="黑体" panose="02010609060101010101" pitchFamily="49" charset="-122"/>
              <a:ea typeface="黑体" panose="02010609060101010101" pitchFamily="49" charset="-122"/>
              <a:sym typeface="Arial" panose="020B0604020202020204" pitchFamily="34" charset="0"/>
            </a:endParaRPr>
          </a:p>
          <a:p>
            <a:pPr marL="0" lvl="0" indent="611505" eaLnBrk="1" hangingPunct="1">
              <a:lnSpc>
                <a:spcPct val="135000"/>
              </a:lnSpc>
              <a:spcBef>
                <a:spcPct val="0"/>
              </a:spcBef>
              <a:buNone/>
            </a:pPr>
            <a:r>
              <a:rPr lang="zh-CN" altLang="en-US" sz="2400" b="1" dirty="0">
                <a:solidFill>
                  <a:srgbClr val="000000"/>
                </a:solidFill>
                <a:latin typeface="黑体" panose="02010609060101010101" pitchFamily="49" charset="-122"/>
                <a:ea typeface="黑体" panose="02010609060101010101" pitchFamily="49" charset="-122"/>
                <a:sym typeface="黑体" panose="02010609060101010101" pitchFamily="49" charset="-122"/>
              </a:rPr>
              <a:t>要大力推行“</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先导课制度</a:t>
            </a:r>
            <a:r>
              <a:rPr lang="zh-CN" altLang="en-US" sz="2400" b="1" dirty="0">
                <a:solidFill>
                  <a:srgbClr val="000000"/>
                </a:solidFill>
                <a:latin typeface="黑体" panose="02010609060101010101" pitchFamily="49" charset="-122"/>
                <a:ea typeface="黑体" panose="02010609060101010101" pitchFamily="49" charset="-122"/>
                <a:sym typeface="黑体" panose="02010609060101010101" pitchFamily="49" charset="-122"/>
              </a:rPr>
              <a:t>”和“</a:t>
            </a:r>
            <a:r>
              <a:rPr lang="zh-CN" altLang="en-US" sz="2400" b="1" dirty="0">
                <a:solidFill>
                  <a:srgbClr val="C00000"/>
                </a:solidFill>
                <a:latin typeface="黑体" panose="02010609060101010101" pitchFamily="49" charset="-122"/>
                <a:ea typeface="黑体" panose="02010609060101010101" pitchFamily="49" charset="-122"/>
                <a:sym typeface="黑体" panose="02010609060101010101" pitchFamily="49" charset="-122"/>
              </a:rPr>
              <a:t>赛课制度</a:t>
            </a:r>
            <a:r>
              <a:rPr lang="zh-CN" altLang="en-US" sz="2400" b="1" dirty="0">
                <a:solidFill>
                  <a:srgbClr val="000000"/>
                </a:solidFill>
                <a:latin typeface="黑体" panose="02010609060101010101" pitchFamily="49" charset="-122"/>
                <a:ea typeface="黑体" panose="02010609060101010101" pitchFamily="49" charset="-122"/>
                <a:sym typeface="黑体" panose="02010609060101010101" pitchFamily="49" charset="-122"/>
              </a:rPr>
              <a:t>”常态化。</a:t>
            </a:r>
            <a:endParaRPr lang="zh-CN" altLang="en-US" sz="2400" b="1" dirty="0">
              <a:solidFill>
                <a:srgbClr val="000000"/>
              </a:solidFill>
              <a:latin typeface="黑体" panose="02010609060101010101" pitchFamily="49" charset="-122"/>
              <a:ea typeface="黑体" panose="02010609060101010101" pitchFamily="49" charset="-122"/>
              <a:sym typeface="Arial" panose="020B0604020202020204" pitchFamily="34" charset="0"/>
            </a:endParaRPr>
          </a:p>
        </p:txBody>
      </p:sp>
      <p:sp>
        <p:nvSpPr>
          <p:cNvPr id="83971"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306">
                                            <p:txEl>
                                              <p:charRg st="116" end="163"/>
                                            </p:txEl>
                                          </p:spTgt>
                                        </p:tgtEl>
                                        <p:attrNameLst>
                                          <p:attrName>style.visibility</p:attrName>
                                        </p:attrNameLst>
                                      </p:cBhvr>
                                      <p:to>
                                        <p:strVal val="visible"/>
                                      </p:to>
                                    </p:set>
                                    <p:animEffect transition="in" filter="fade">
                                      <p:cBhvr>
                                        <p:cTn id="7" dur="1000"/>
                                        <p:tgtEl>
                                          <p:spTgt spid="98306">
                                            <p:txEl>
                                              <p:charRg st="116" end="163"/>
                                            </p:txEl>
                                          </p:spTgt>
                                        </p:tgtEl>
                                      </p:cBhvr>
                                    </p:animEffect>
                                    <p:anim calcmode="lin" valueType="num">
                                      <p:cBhvr>
                                        <p:cTn id="8" dur="1000" fill="hold"/>
                                        <p:tgtEl>
                                          <p:spTgt spid="98306">
                                            <p:txEl>
                                              <p:charRg st="116" end="163"/>
                                            </p:txEl>
                                          </p:spTgt>
                                        </p:tgtEl>
                                        <p:attrNameLst>
                                          <p:attrName>ppt_x</p:attrName>
                                        </p:attrNameLst>
                                      </p:cBhvr>
                                      <p:tavLst>
                                        <p:tav tm="0">
                                          <p:val>
                                            <p:strVal val="#ppt_x"/>
                                          </p:val>
                                        </p:tav>
                                        <p:tav tm="100000">
                                          <p:val>
                                            <p:strVal val="#ppt_x"/>
                                          </p:val>
                                        </p:tav>
                                      </p:tavLst>
                                    </p:anim>
                                    <p:anim calcmode="lin" valueType="num">
                                      <p:cBhvr>
                                        <p:cTn id="9" dur="1000" fill="hold"/>
                                        <p:tgtEl>
                                          <p:spTgt spid="98306">
                                            <p:txEl>
                                              <p:charRg st="116" end="16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306">
                                            <p:txEl>
                                              <p:charRg st="163" end="239"/>
                                            </p:txEl>
                                          </p:spTgt>
                                        </p:tgtEl>
                                        <p:attrNameLst>
                                          <p:attrName>style.visibility</p:attrName>
                                        </p:attrNameLst>
                                      </p:cBhvr>
                                      <p:to>
                                        <p:strVal val="visible"/>
                                      </p:to>
                                    </p:set>
                                    <p:animEffect transition="in" filter="fade">
                                      <p:cBhvr>
                                        <p:cTn id="12" dur="1000"/>
                                        <p:tgtEl>
                                          <p:spTgt spid="98306">
                                            <p:txEl>
                                              <p:charRg st="163" end="239"/>
                                            </p:txEl>
                                          </p:spTgt>
                                        </p:tgtEl>
                                      </p:cBhvr>
                                    </p:animEffect>
                                    <p:anim calcmode="lin" valueType="num">
                                      <p:cBhvr>
                                        <p:cTn id="13" dur="1000" fill="hold"/>
                                        <p:tgtEl>
                                          <p:spTgt spid="98306">
                                            <p:txEl>
                                              <p:charRg st="163" end="239"/>
                                            </p:txEl>
                                          </p:spTgt>
                                        </p:tgtEl>
                                        <p:attrNameLst>
                                          <p:attrName>ppt_x</p:attrName>
                                        </p:attrNameLst>
                                      </p:cBhvr>
                                      <p:tavLst>
                                        <p:tav tm="0">
                                          <p:val>
                                            <p:strVal val="#ppt_x"/>
                                          </p:val>
                                        </p:tav>
                                        <p:tav tm="100000">
                                          <p:val>
                                            <p:strVal val="#ppt_x"/>
                                          </p:val>
                                        </p:tav>
                                      </p:tavLst>
                                    </p:anim>
                                    <p:anim calcmode="lin" valueType="num">
                                      <p:cBhvr>
                                        <p:cTn id="14" dur="1000" fill="hold"/>
                                        <p:tgtEl>
                                          <p:spTgt spid="98306">
                                            <p:txEl>
                                              <p:charRg st="163" end="23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8306">
                                            <p:txEl>
                                              <p:charRg st="239" end="263"/>
                                            </p:txEl>
                                          </p:spTgt>
                                        </p:tgtEl>
                                        <p:attrNameLst>
                                          <p:attrName>style.visibility</p:attrName>
                                        </p:attrNameLst>
                                      </p:cBhvr>
                                      <p:to>
                                        <p:strVal val="visible"/>
                                      </p:to>
                                    </p:set>
                                    <p:animEffect transition="in" filter="fade">
                                      <p:cBhvr>
                                        <p:cTn id="17" dur="1000"/>
                                        <p:tgtEl>
                                          <p:spTgt spid="98306">
                                            <p:txEl>
                                              <p:charRg st="239" end="263"/>
                                            </p:txEl>
                                          </p:spTgt>
                                        </p:tgtEl>
                                      </p:cBhvr>
                                    </p:animEffect>
                                    <p:anim calcmode="lin" valueType="num">
                                      <p:cBhvr>
                                        <p:cTn id="18" dur="1000" fill="hold"/>
                                        <p:tgtEl>
                                          <p:spTgt spid="98306">
                                            <p:txEl>
                                              <p:charRg st="239" end="263"/>
                                            </p:txEl>
                                          </p:spTgt>
                                        </p:tgtEl>
                                        <p:attrNameLst>
                                          <p:attrName>ppt_x</p:attrName>
                                        </p:attrNameLst>
                                      </p:cBhvr>
                                      <p:tavLst>
                                        <p:tav tm="0">
                                          <p:val>
                                            <p:strVal val="#ppt_x"/>
                                          </p:val>
                                        </p:tav>
                                        <p:tav tm="100000">
                                          <p:val>
                                            <p:strVal val="#ppt_x"/>
                                          </p:val>
                                        </p:tav>
                                      </p:tavLst>
                                    </p:anim>
                                    <p:anim calcmode="lin" valueType="num">
                                      <p:cBhvr>
                                        <p:cTn id="19" dur="1000" fill="hold"/>
                                        <p:tgtEl>
                                          <p:spTgt spid="98306">
                                            <p:txEl>
                                              <p:charRg st="239" end="26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矩形 2"/>
          <p:cNvSpPr/>
          <p:nvPr/>
        </p:nvSpPr>
        <p:spPr>
          <a:xfrm>
            <a:off x="323850" y="765175"/>
            <a:ext cx="8496300" cy="57245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en-US" altLang="zh-CN" sz="2800" b="1" dirty="0">
                <a:solidFill>
                  <a:srgbClr val="A20303"/>
                </a:solidFill>
                <a:latin typeface="微软雅黑" panose="020B0503020204020204" pitchFamily="34" charset="-122"/>
                <a:ea typeface="微软雅黑" panose="020B0503020204020204" pitchFamily="34" charset="-122"/>
              </a:rPr>
              <a:t>3.</a:t>
            </a:r>
            <a:r>
              <a:rPr lang="zh-CN" altLang="en-US" sz="2800" b="1" dirty="0">
                <a:solidFill>
                  <a:srgbClr val="A20303"/>
                </a:solidFill>
                <a:latin typeface="微软雅黑" panose="020B0503020204020204" pitchFamily="34" charset="-122"/>
                <a:ea typeface="微软雅黑" panose="020B0503020204020204" pitchFamily="34" charset="-122"/>
              </a:rPr>
              <a:t> 落实培优补弱</a:t>
            </a:r>
            <a:endParaRPr lang="zh-CN" altLang="en-US" sz="2800" b="1" dirty="0">
              <a:solidFill>
                <a:srgbClr val="A20303"/>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解决薄弱学科，是尖子生培养和临界生（边缘生）转化的关键问题。宏观上，可通过分班方式和课程调整（</a:t>
            </a:r>
            <a:r>
              <a:rPr lang="zh-CN" altLang="en-US" sz="2400" b="1" dirty="0">
                <a:solidFill>
                  <a:srgbClr val="C00000"/>
                </a:solidFill>
                <a:latin typeface="黑体" panose="02010609060101010101" pitchFamily="49" charset="-122"/>
                <a:ea typeface="黑体" panose="02010609060101010101" pitchFamily="49" charset="-122"/>
              </a:rPr>
              <a:t>单科独进、小语种</a:t>
            </a:r>
            <a:r>
              <a:rPr lang="zh-CN" altLang="en-US" sz="2400" b="1" dirty="0">
                <a:latin typeface="黑体" panose="02010609060101010101" pitchFamily="49" charset="-122"/>
                <a:ea typeface="黑体" panose="02010609060101010101" pitchFamily="49" charset="-122"/>
              </a:rPr>
              <a:t>）予以解决；微观上，则通过个性化辅导解决。</a:t>
            </a:r>
            <a:endParaRPr lang="zh-CN" altLang="en-US"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个性化辅导，与其实行任课教师的“</a:t>
            </a:r>
            <a:r>
              <a:rPr lang="zh-CN" altLang="en-US" sz="2400" b="1" dirty="0">
                <a:solidFill>
                  <a:srgbClr val="C00000"/>
                </a:solidFill>
                <a:latin typeface="黑体" panose="02010609060101010101" pitchFamily="49" charset="-122"/>
                <a:ea typeface="黑体" panose="02010609060101010101" pitchFamily="49" charset="-122"/>
              </a:rPr>
              <a:t>导师制</a:t>
            </a:r>
            <a:r>
              <a:rPr lang="zh-CN" altLang="en-US" sz="2400" b="1" dirty="0">
                <a:latin typeface="黑体" panose="02010609060101010101" pitchFamily="49" charset="-122"/>
                <a:ea typeface="黑体" panose="02010609060101010101" pitchFamily="49" charset="-122"/>
              </a:rPr>
              <a:t>”，不如推行同学结对辅导的“</a:t>
            </a:r>
            <a:r>
              <a:rPr lang="zh-CN" altLang="en-US" sz="2400" b="1" dirty="0">
                <a:solidFill>
                  <a:srgbClr val="C00000"/>
                </a:solidFill>
                <a:latin typeface="黑体" panose="02010609060101010101" pitchFamily="49" charset="-122"/>
                <a:ea typeface="黑体" panose="02010609060101010101" pitchFamily="49" charset="-122"/>
              </a:rPr>
              <a:t>师徒制</a:t>
            </a:r>
            <a:r>
              <a:rPr lang="zh-CN" altLang="en-US" sz="2400" b="1" dirty="0">
                <a:latin typeface="黑体" panose="02010609060101010101" pitchFamily="49" charset="-122"/>
                <a:ea typeface="黑体" panose="02010609060101010101" pitchFamily="49" charset="-122"/>
              </a:rPr>
              <a:t>”。</a:t>
            </a:r>
            <a:endParaRPr lang="en-US" altLang="zh-CN"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个性化补弱的最好方法就是同学科一强一弱两个同学结对帮扶，既能使弱者变强，也使强者更强。开展对子之间、小组之间的学习竞赛，是持续激发、调动学生互助学习热情和主动性的有效手段。</a:t>
            </a:r>
            <a:endParaRPr lang="zh-CN" altLang="en-US" sz="2400" b="1" dirty="0">
              <a:latin typeface="黑体" panose="02010609060101010101" pitchFamily="49" charset="-122"/>
              <a:ea typeface="黑体" panose="02010609060101010101" pitchFamily="49" charset="-122"/>
            </a:endParaRPr>
          </a:p>
        </p:txBody>
      </p:sp>
      <p:sp>
        <p:nvSpPr>
          <p:cNvPr id="84995"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9330">
                                            <p:txEl>
                                              <p:charRg st="87" end="126"/>
                                            </p:txEl>
                                          </p:spTgt>
                                        </p:tgtEl>
                                        <p:attrNameLst>
                                          <p:attrName>style.visibility</p:attrName>
                                        </p:attrNameLst>
                                      </p:cBhvr>
                                      <p:to>
                                        <p:strVal val="visible"/>
                                      </p:to>
                                    </p:set>
                                    <p:animEffect transition="in" filter="fade">
                                      <p:cBhvr>
                                        <p:cTn id="7" dur="1000"/>
                                        <p:tgtEl>
                                          <p:spTgt spid="99330">
                                            <p:txEl>
                                              <p:charRg st="87" end="126"/>
                                            </p:txEl>
                                          </p:spTgt>
                                        </p:tgtEl>
                                      </p:cBhvr>
                                    </p:animEffect>
                                    <p:anim calcmode="lin" valueType="num">
                                      <p:cBhvr>
                                        <p:cTn id="8" dur="1000" fill="hold"/>
                                        <p:tgtEl>
                                          <p:spTgt spid="99330">
                                            <p:txEl>
                                              <p:charRg st="87" end="126"/>
                                            </p:txEl>
                                          </p:spTgt>
                                        </p:tgtEl>
                                        <p:attrNameLst>
                                          <p:attrName>ppt_x</p:attrName>
                                        </p:attrNameLst>
                                      </p:cBhvr>
                                      <p:tavLst>
                                        <p:tav tm="0">
                                          <p:val>
                                            <p:strVal val="#ppt_x"/>
                                          </p:val>
                                        </p:tav>
                                        <p:tav tm="100000">
                                          <p:val>
                                            <p:strVal val="#ppt_x"/>
                                          </p:val>
                                        </p:tav>
                                      </p:tavLst>
                                    </p:anim>
                                    <p:anim calcmode="lin" valueType="num">
                                      <p:cBhvr>
                                        <p:cTn id="9" dur="1000" fill="hold"/>
                                        <p:tgtEl>
                                          <p:spTgt spid="99330">
                                            <p:txEl>
                                              <p:charRg st="87" end="12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9330">
                                            <p:txEl>
                                              <p:charRg st="126" end="213"/>
                                            </p:txEl>
                                          </p:spTgt>
                                        </p:tgtEl>
                                        <p:attrNameLst>
                                          <p:attrName>style.visibility</p:attrName>
                                        </p:attrNameLst>
                                      </p:cBhvr>
                                      <p:to>
                                        <p:strVal val="visible"/>
                                      </p:to>
                                    </p:set>
                                    <p:animEffect transition="in" filter="fade">
                                      <p:cBhvr>
                                        <p:cTn id="14" dur="1000"/>
                                        <p:tgtEl>
                                          <p:spTgt spid="99330">
                                            <p:txEl>
                                              <p:charRg st="126" end="213"/>
                                            </p:txEl>
                                          </p:spTgt>
                                        </p:tgtEl>
                                      </p:cBhvr>
                                    </p:animEffect>
                                    <p:anim calcmode="lin" valueType="num">
                                      <p:cBhvr>
                                        <p:cTn id="15" dur="1000" fill="hold"/>
                                        <p:tgtEl>
                                          <p:spTgt spid="99330">
                                            <p:txEl>
                                              <p:charRg st="126" end="213"/>
                                            </p:txEl>
                                          </p:spTgt>
                                        </p:tgtEl>
                                        <p:attrNameLst>
                                          <p:attrName>ppt_x</p:attrName>
                                        </p:attrNameLst>
                                      </p:cBhvr>
                                      <p:tavLst>
                                        <p:tav tm="0">
                                          <p:val>
                                            <p:strVal val="#ppt_x"/>
                                          </p:val>
                                        </p:tav>
                                        <p:tav tm="100000">
                                          <p:val>
                                            <p:strVal val="#ppt_x"/>
                                          </p:val>
                                        </p:tav>
                                      </p:tavLst>
                                    </p:anim>
                                    <p:anim calcmode="lin" valueType="num">
                                      <p:cBhvr>
                                        <p:cTn id="16" dur="1000" fill="hold"/>
                                        <p:tgtEl>
                                          <p:spTgt spid="99330">
                                            <p:txEl>
                                              <p:charRg st="126" end="2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矩形 3"/>
          <p:cNvSpPr/>
          <p:nvPr/>
        </p:nvSpPr>
        <p:spPr>
          <a:xfrm>
            <a:off x="323850" y="836613"/>
            <a:ext cx="8496300" cy="56324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611505" eaLnBrk="1" hangingPunct="1">
              <a:lnSpc>
                <a:spcPct val="150000"/>
              </a:lnSpc>
              <a:spcBef>
                <a:spcPct val="0"/>
              </a:spcBef>
              <a:buFontTx/>
              <a:buNone/>
            </a:pPr>
            <a:r>
              <a:rPr lang="en-US" altLang="zh-CN" sz="2800" b="1" dirty="0">
                <a:solidFill>
                  <a:srgbClr val="A20303"/>
                </a:solidFill>
                <a:latin typeface="微软雅黑" panose="020B0503020204020204" pitchFamily="34" charset="-122"/>
                <a:ea typeface="微软雅黑" panose="020B0503020204020204" pitchFamily="34" charset="-122"/>
              </a:rPr>
              <a:t>4.</a:t>
            </a:r>
            <a:r>
              <a:rPr lang="zh-CN" altLang="en-US" sz="2800" b="1" dirty="0">
                <a:solidFill>
                  <a:srgbClr val="A20303"/>
                </a:solidFill>
                <a:latin typeface="微软雅黑" panose="020B0503020204020204" pitchFamily="34" charset="-122"/>
                <a:ea typeface="微软雅黑" panose="020B0503020204020204" pitchFamily="34" charset="-122"/>
              </a:rPr>
              <a:t> 实施捆绑评价</a:t>
            </a:r>
            <a:endParaRPr lang="zh-CN" altLang="en-US" sz="2800" b="1" dirty="0">
              <a:solidFill>
                <a:srgbClr val="A20303"/>
              </a:solidFill>
              <a:latin typeface="微软雅黑" panose="020B0503020204020204" pitchFamily="34" charset="-122"/>
              <a:ea typeface="微软雅黑" panose="020B0503020204020204" pitchFamily="34"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对教师的教学成绩评价应实行“</a:t>
            </a:r>
            <a:r>
              <a:rPr lang="zh-CN" altLang="en-US" sz="2400" b="1" dirty="0">
                <a:solidFill>
                  <a:srgbClr val="C00000"/>
                </a:solidFill>
                <a:latin typeface="黑体" panose="02010609060101010101" pitchFamily="49" charset="-122"/>
                <a:ea typeface="黑体" panose="02010609060101010101" pitchFamily="49" charset="-122"/>
              </a:rPr>
              <a:t>双上线</a:t>
            </a:r>
            <a:r>
              <a:rPr lang="zh-CN" altLang="en-US" sz="2400" b="1" dirty="0">
                <a:latin typeface="黑体" panose="02010609060101010101" pitchFamily="49" charset="-122"/>
                <a:ea typeface="黑体" panose="02010609060101010101" pitchFamily="49" charset="-122"/>
              </a:rPr>
              <a:t>”成绩评价和</a:t>
            </a:r>
            <a:r>
              <a:rPr lang="zh-CN" altLang="en-US" sz="2400" b="1" dirty="0">
                <a:solidFill>
                  <a:srgbClr val="C00000"/>
                </a:solidFill>
                <a:latin typeface="黑体" panose="02010609060101010101" pitchFamily="49" charset="-122"/>
                <a:ea typeface="黑体" panose="02010609060101010101" pitchFamily="49" charset="-122"/>
              </a:rPr>
              <a:t>集体捆绑评价</a:t>
            </a:r>
            <a:r>
              <a:rPr lang="zh-CN" altLang="en-US" sz="2400" b="1" dirty="0">
                <a:latin typeface="黑体" panose="02010609060101010101" pitchFamily="49" charset="-122"/>
                <a:ea typeface="黑体" panose="02010609060101010101" pitchFamily="49" charset="-122"/>
              </a:rPr>
              <a:t>；对班级实行后</a:t>
            </a:r>
            <a:r>
              <a:rPr lang="en-US" altLang="zh-CN" sz="2400" b="1" dirty="0">
                <a:latin typeface="黑体" panose="02010609060101010101" pitchFamily="49" charset="-122"/>
                <a:ea typeface="黑体" panose="02010609060101010101" pitchFamily="49" charset="-122"/>
              </a:rPr>
              <a:t>10</a:t>
            </a:r>
            <a:r>
              <a:rPr lang="zh-CN" altLang="en-US" sz="2400" b="1" dirty="0">
                <a:latin typeface="黑体" panose="02010609060101010101" pitchFamily="49" charset="-122"/>
                <a:ea typeface="黑体" panose="02010609060101010101" pitchFamily="49" charset="-122"/>
              </a:rPr>
              <a:t>名评价和前</a:t>
            </a:r>
            <a:r>
              <a:rPr lang="en-US" altLang="zh-CN" sz="2400" b="1" dirty="0">
                <a:latin typeface="黑体" panose="02010609060101010101" pitchFamily="49" charset="-122"/>
                <a:ea typeface="黑体" panose="02010609060101010101" pitchFamily="49" charset="-122"/>
              </a:rPr>
              <a:t>10</a:t>
            </a:r>
            <a:r>
              <a:rPr lang="zh-CN" altLang="en-US" sz="2400" b="1" dirty="0">
                <a:latin typeface="黑体" panose="02010609060101010101" pitchFamily="49" charset="-122"/>
                <a:ea typeface="黑体" panose="02010609060101010101" pitchFamily="49" charset="-122"/>
              </a:rPr>
              <a:t>名评价。</a:t>
            </a:r>
            <a:endParaRPr lang="zh-CN" altLang="en-US"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双向线评价</a:t>
            </a:r>
            <a:r>
              <a:rPr lang="zh-CN" altLang="en-US" sz="2400" b="1" dirty="0">
                <a:latin typeface="黑体" panose="02010609060101010101" pitchFamily="49" charset="-122"/>
                <a:ea typeface="黑体" panose="02010609060101010101" pitchFamily="49" charset="-122"/>
              </a:rPr>
              <a:t>是在总分上线人数中，比较单科成绩上线人数所占比例。</a:t>
            </a:r>
            <a:endParaRPr lang="zh-CN" altLang="en-US"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集体捆绑评价是教师个人的成绩与班级总成绩和学科备课组成绩挂钩，按一定比例进行捆绑评价，以促进团队协作，最大限度提升高考成绩上线率。班级、学科组与个人评价之间合理的权重比例为</a:t>
            </a:r>
            <a:r>
              <a:rPr lang="en-US" altLang="zh-CN" sz="2400" b="1" dirty="0">
                <a:latin typeface="黑体" panose="02010609060101010101" pitchFamily="49" charset="-122"/>
                <a:ea typeface="黑体" panose="02010609060101010101" pitchFamily="49" charset="-122"/>
              </a:rPr>
              <a:t>5:3:2</a:t>
            </a:r>
            <a:r>
              <a:rPr lang="zh-CN" altLang="en-US" sz="2400" b="1" dirty="0">
                <a:latin typeface="黑体" panose="02010609060101010101" pitchFamily="49" charset="-122"/>
                <a:ea typeface="黑体" panose="02010609060101010101" pitchFamily="49" charset="-122"/>
              </a:rPr>
              <a:t>或</a:t>
            </a:r>
            <a:r>
              <a:rPr lang="en-US" altLang="zh-CN" sz="2400" b="1" dirty="0">
                <a:latin typeface="黑体" panose="02010609060101010101" pitchFamily="49" charset="-122"/>
                <a:ea typeface="黑体" panose="02010609060101010101" pitchFamily="49" charset="-122"/>
              </a:rPr>
              <a:t>4:4:2</a:t>
            </a:r>
            <a:r>
              <a:rPr lang="zh-CN" altLang="en-US" sz="2400" b="1" dirty="0">
                <a:latin typeface="黑体" panose="02010609060101010101" pitchFamily="49" charset="-122"/>
                <a:ea typeface="黑体" panose="02010609060101010101" pitchFamily="49" charset="-122"/>
              </a:rPr>
              <a:t>。</a:t>
            </a:r>
            <a:endParaRPr lang="zh-CN" altLang="en-US" sz="2400" b="1" dirty="0">
              <a:latin typeface="黑体" panose="02010609060101010101" pitchFamily="49" charset="-122"/>
              <a:ea typeface="黑体" panose="02010609060101010101" pitchFamily="49" charset="-122"/>
            </a:endParaRPr>
          </a:p>
          <a:p>
            <a:pPr marL="0" lvl="0" indent="611505" eaLnBrk="1" hangingPunct="1">
              <a:lnSpc>
                <a:spcPct val="150000"/>
              </a:lnSpc>
              <a:spcBef>
                <a:spcPct val="0"/>
              </a:spcBef>
              <a:buFontTx/>
              <a:buNone/>
            </a:pPr>
            <a:r>
              <a:rPr lang="zh-CN" altLang="en-US" sz="2400" b="1" dirty="0">
                <a:latin typeface="黑体" panose="02010609060101010101" pitchFamily="49" charset="-122"/>
                <a:ea typeface="黑体" panose="02010609060101010101" pitchFamily="49" charset="-122"/>
              </a:rPr>
              <a:t>高三复习后期要始终高度关注线下</a:t>
            </a:r>
            <a:r>
              <a:rPr lang="en-US" altLang="zh-CN" sz="2400" b="1" dirty="0">
                <a:latin typeface="黑体" panose="02010609060101010101" pitchFamily="49" charset="-122"/>
                <a:ea typeface="黑体" panose="02010609060101010101" pitchFamily="49" charset="-122"/>
              </a:rPr>
              <a:t>30-50</a:t>
            </a:r>
            <a:r>
              <a:rPr lang="zh-CN" altLang="en-US" sz="2400" b="1" dirty="0">
                <a:latin typeface="黑体" panose="02010609060101010101" pitchFamily="49" charset="-122"/>
                <a:ea typeface="黑体" panose="02010609060101010101" pitchFamily="49" charset="-122"/>
              </a:rPr>
              <a:t>分以内的临界生。</a:t>
            </a:r>
            <a:endParaRPr lang="zh-CN" altLang="en-US" sz="2400" b="1" dirty="0">
              <a:latin typeface="黑体" panose="02010609060101010101" pitchFamily="49" charset="-122"/>
              <a:ea typeface="黑体" panose="02010609060101010101" pitchFamily="49" charset="-122"/>
            </a:endParaRPr>
          </a:p>
        </p:txBody>
      </p:sp>
      <p:sp>
        <p:nvSpPr>
          <p:cNvPr id="86019"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0354">
                                            <p:txEl>
                                              <p:charRg st="60" end="91"/>
                                            </p:txEl>
                                          </p:spTgt>
                                        </p:tgtEl>
                                        <p:attrNameLst>
                                          <p:attrName>style.visibility</p:attrName>
                                        </p:attrNameLst>
                                      </p:cBhvr>
                                      <p:to>
                                        <p:strVal val="visible"/>
                                      </p:to>
                                    </p:set>
                                    <p:animEffect transition="in" filter="fade">
                                      <p:cBhvr>
                                        <p:cTn id="7" dur="1000"/>
                                        <p:tgtEl>
                                          <p:spTgt spid="100354">
                                            <p:txEl>
                                              <p:charRg st="60" end="91"/>
                                            </p:txEl>
                                          </p:spTgt>
                                        </p:tgtEl>
                                      </p:cBhvr>
                                    </p:animEffect>
                                    <p:anim calcmode="lin" valueType="num">
                                      <p:cBhvr>
                                        <p:cTn id="8" dur="1000" fill="hold"/>
                                        <p:tgtEl>
                                          <p:spTgt spid="100354">
                                            <p:txEl>
                                              <p:charRg st="60" end="91"/>
                                            </p:txEl>
                                          </p:spTgt>
                                        </p:tgtEl>
                                        <p:attrNameLst>
                                          <p:attrName>ppt_x</p:attrName>
                                        </p:attrNameLst>
                                      </p:cBhvr>
                                      <p:tavLst>
                                        <p:tav tm="0">
                                          <p:val>
                                            <p:strVal val="#ppt_x"/>
                                          </p:val>
                                        </p:tav>
                                        <p:tav tm="100000">
                                          <p:val>
                                            <p:strVal val="#ppt_x"/>
                                          </p:val>
                                        </p:tav>
                                      </p:tavLst>
                                    </p:anim>
                                    <p:anim calcmode="lin" valueType="num">
                                      <p:cBhvr>
                                        <p:cTn id="9" dur="1000" fill="hold"/>
                                        <p:tgtEl>
                                          <p:spTgt spid="100354">
                                            <p:txEl>
                                              <p:charRg st="60" end="9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0354">
                                            <p:txEl>
                                              <p:charRg st="91" end="190"/>
                                            </p:txEl>
                                          </p:spTgt>
                                        </p:tgtEl>
                                        <p:attrNameLst>
                                          <p:attrName>style.visibility</p:attrName>
                                        </p:attrNameLst>
                                      </p:cBhvr>
                                      <p:to>
                                        <p:strVal val="visible"/>
                                      </p:to>
                                    </p:set>
                                    <p:animEffect transition="in" filter="fade">
                                      <p:cBhvr>
                                        <p:cTn id="14" dur="1000"/>
                                        <p:tgtEl>
                                          <p:spTgt spid="100354">
                                            <p:txEl>
                                              <p:charRg st="91" end="190"/>
                                            </p:txEl>
                                          </p:spTgt>
                                        </p:tgtEl>
                                      </p:cBhvr>
                                    </p:animEffect>
                                    <p:anim calcmode="lin" valueType="num">
                                      <p:cBhvr>
                                        <p:cTn id="15" dur="1000" fill="hold"/>
                                        <p:tgtEl>
                                          <p:spTgt spid="100354">
                                            <p:txEl>
                                              <p:charRg st="91" end="190"/>
                                            </p:txEl>
                                          </p:spTgt>
                                        </p:tgtEl>
                                        <p:attrNameLst>
                                          <p:attrName>ppt_x</p:attrName>
                                        </p:attrNameLst>
                                      </p:cBhvr>
                                      <p:tavLst>
                                        <p:tav tm="0">
                                          <p:val>
                                            <p:strVal val="#ppt_x"/>
                                          </p:val>
                                        </p:tav>
                                        <p:tav tm="100000">
                                          <p:val>
                                            <p:strVal val="#ppt_x"/>
                                          </p:val>
                                        </p:tav>
                                      </p:tavLst>
                                    </p:anim>
                                    <p:anim calcmode="lin" valueType="num">
                                      <p:cBhvr>
                                        <p:cTn id="16" dur="1000" fill="hold"/>
                                        <p:tgtEl>
                                          <p:spTgt spid="100354">
                                            <p:txEl>
                                              <p:charRg st="91" end="19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0354">
                                            <p:txEl>
                                              <p:charRg st="190" end="219"/>
                                            </p:txEl>
                                          </p:spTgt>
                                        </p:tgtEl>
                                        <p:attrNameLst>
                                          <p:attrName>style.visibility</p:attrName>
                                        </p:attrNameLst>
                                      </p:cBhvr>
                                      <p:to>
                                        <p:strVal val="visible"/>
                                      </p:to>
                                    </p:set>
                                    <p:animEffect transition="in" filter="fade">
                                      <p:cBhvr>
                                        <p:cTn id="21" dur="1000"/>
                                        <p:tgtEl>
                                          <p:spTgt spid="100354">
                                            <p:txEl>
                                              <p:charRg st="190" end="219"/>
                                            </p:txEl>
                                          </p:spTgt>
                                        </p:tgtEl>
                                      </p:cBhvr>
                                    </p:animEffect>
                                    <p:anim calcmode="lin" valueType="num">
                                      <p:cBhvr>
                                        <p:cTn id="22" dur="1000" fill="hold"/>
                                        <p:tgtEl>
                                          <p:spTgt spid="100354">
                                            <p:txEl>
                                              <p:charRg st="190" end="219"/>
                                            </p:txEl>
                                          </p:spTgt>
                                        </p:tgtEl>
                                        <p:attrNameLst>
                                          <p:attrName>ppt_x</p:attrName>
                                        </p:attrNameLst>
                                      </p:cBhvr>
                                      <p:tavLst>
                                        <p:tav tm="0">
                                          <p:val>
                                            <p:strVal val="#ppt_x"/>
                                          </p:val>
                                        </p:tav>
                                        <p:tav tm="100000">
                                          <p:val>
                                            <p:strVal val="#ppt_x"/>
                                          </p:val>
                                        </p:tav>
                                      </p:tavLst>
                                    </p:anim>
                                    <p:anim calcmode="lin" valueType="num">
                                      <p:cBhvr>
                                        <p:cTn id="23" dur="1000" fill="hold"/>
                                        <p:tgtEl>
                                          <p:spTgt spid="100354">
                                            <p:txEl>
                                              <p:charRg st="190" end="2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903288" y="1484313"/>
            <a:ext cx="7413625" cy="21351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200000"/>
              </a:lnSpc>
              <a:spcBef>
                <a:spcPct val="0"/>
              </a:spcBef>
              <a:buNone/>
            </a:pPr>
            <a:r>
              <a:rPr lang="en-US" altLang="zh-CN" sz="3600" b="1" dirty="0">
                <a:solidFill>
                  <a:srgbClr val="A50021"/>
                </a:solidFill>
                <a:latin typeface="华文中宋" panose="02010600040101010101" pitchFamily="2" charset="-122"/>
                <a:ea typeface="华文中宋" panose="02010600040101010101" pitchFamily="2" charset="-122"/>
                <a:sym typeface="方正仿宋_GBK"/>
              </a:rPr>
              <a:t>Ⅰ. </a:t>
            </a:r>
            <a:r>
              <a:rPr lang="zh-CN" altLang="en-US" sz="3600" b="1" dirty="0">
                <a:solidFill>
                  <a:srgbClr val="A50021"/>
                </a:solidFill>
                <a:latin typeface="华文中宋" panose="02010600040101010101" pitchFamily="2" charset="-122"/>
                <a:ea typeface="华文中宋" panose="02010600040101010101" pitchFamily="2" charset="-122"/>
                <a:sym typeface="方正仿宋_GBK"/>
              </a:rPr>
              <a:t>高考</a:t>
            </a:r>
            <a:r>
              <a:rPr lang="zh-CN" altLang="en-US" sz="3600" b="1" dirty="0">
                <a:solidFill>
                  <a:srgbClr val="A50021"/>
                </a:solidFill>
                <a:latin typeface="华文中宋" panose="02010600040101010101" pitchFamily="2" charset="-122"/>
                <a:ea typeface="华文中宋" panose="02010600040101010101" pitchFamily="2" charset="-122"/>
                <a:sym typeface="方正仿宋_GBK"/>
              </a:rPr>
              <a:t>命题</a:t>
            </a:r>
            <a:r>
              <a:rPr lang="zh-CN" altLang="en-US" sz="3600" b="1" dirty="0">
                <a:solidFill>
                  <a:srgbClr val="A50021"/>
                </a:solidFill>
                <a:latin typeface="华文中宋" panose="02010600040101010101" pitchFamily="2" charset="-122"/>
                <a:ea typeface="华文中宋" panose="02010600040101010101" pitchFamily="2" charset="-122"/>
                <a:sym typeface="方正仿宋_GBK"/>
              </a:rPr>
              <a:t>改革与命题规律</a:t>
            </a:r>
            <a:endParaRPr lang="en-US" altLang="zh-CN" sz="3600" b="1" dirty="0">
              <a:solidFill>
                <a:srgbClr val="A50021"/>
              </a:solidFill>
              <a:latin typeface="华文中宋" panose="02010600040101010101" pitchFamily="2" charset="-122"/>
              <a:ea typeface="华文中宋" panose="02010600040101010101" pitchFamily="2" charset="-122"/>
              <a:sym typeface="方正仿宋_GBK"/>
            </a:endParaRPr>
          </a:p>
          <a:p>
            <a:pPr marL="0" lvl="0" indent="0" eaLnBrk="1" hangingPunct="1">
              <a:lnSpc>
                <a:spcPct val="200000"/>
              </a:lnSpc>
              <a:spcBef>
                <a:spcPct val="0"/>
              </a:spcBef>
              <a:buNone/>
            </a:pPr>
            <a:r>
              <a:rPr lang="en-US" altLang="zh-CN" sz="3600" b="1" dirty="0">
                <a:solidFill>
                  <a:srgbClr val="A50021"/>
                </a:solidFill>
                <a:latin typeface="华文中宋" panose="02010600040101010101" pitchFamily="2" charset="-122"/>
                <a:ea typeface="华文中宋" panose="02010600040101010101" pitchFamily="2" charset="-122"/>
                <a:sym typeface="方正仿宋_GBK"/>
              </a:rPr>
              <a:t>Ⅱ</a:t>
            </a:r>
            <a:r>
              <a:rPr lang="en-US" altLang="zh-CN" sz="3600" b="1" dirty="0">
                <a:solidFill>
                  <a:srgbClr val="A50021"/>
                </a:solidFill>
                <a:latin typeface="华文中宋" panose="02010600040101010101" pitchFamily="2" charset="-122"/>
                <a:ea typeface="华文中宋" panose="02010600040101010101" pitchFamily="2" charset="-122"/>
                <a:sym typeface="黑体" panose="02010609060101010101" pitchFamily="49" charset="-122"/>
              </a:rPr>
              <a:t>. </a:t>
            </a:r>
            <a:r>
              <a:rPr lang="zh-CN" altLang="en-US" sz="3600" b="1" dirty="0">
                <a:solidFill>
                  <a:srgbClr val="A50021"/>
                </a:solidFill>
                <a:latin typeface="华文中宋" panose="02010600040101010101" pitchFamily="2" charset="-122"/>
                <a:ea typeface="华文中宋" panose="02010600040101010101" pitchFamily="2" charset="-122"/>
                <a:sym typeface="黑体" panose="02010609060101010101" pitchFamily="49" charset="-122"/>
              </a:rPr>
              <a:t>高考试题评价与精准备考</a:t>
            </a:r>
            <a:endParaRPr lang="zh-CN" altLang="en-US" sz="3600" b="1" dirty="0">
              <a:solidFill>
                <a:srgbClr val="A50021"/>
              </a:solidFill>
              <a:latin typeface="华文中宋" panose="02010600040101010101" pitchFamily="2" charset="-122"/>
              <a:ea typeface="华文中宋" panose="02010600040101010101" pitchFamily="2" charset="-122"/>
              <a:sym typeface="黑体" panose="02010609060101010101" pitchFamily="49" charset="-122"/>
            </a:endParaRPr>
          </a:p>
        </p:txBody>
      </p:sp>
      <p:sp>
        <p:nvSpPr>
          <p:cNvPr id="13315"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1"/>
          <p:cNvSpPr>
            <a:spLocks noChangeArrowheads="1"/>
          </p:cNvSpPr>
          <p:nvPr/>
        </p:nvSpPr>
        <p:spPr bwMode="auto">
          <a:xfrm>
            <a:off x="323850" y="765175"/>
            <a:ext cx="84963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11505">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5. </a:t>
            </a:r>
            <a:r>
              <a:rPr kumimoji="0" lang="zh-CN" altLang="en-US"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及时评价激励</a:t>
            </a:r>
            <a:endParaRPr kumimoji="0" lang="en-US" altLang="zh-CN" sz="28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精细化管理，主要是落实</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a:t>
            </a:r>
            <a:r>
              <a:rPr kumimoji="0" lang="zh-CN" altLang="en-US" sz="24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目标责任制</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”，层层</a:t>
            </a:r>
            <a:r>
              <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明确目标责任，严格实施绩效考核，及时兑现绩效奖惩。</a:t>
            </a:r>
            <a:endParaRPr kumimoji="0" lang="zh-CN" altLang="en-US" sz="2400" b="1"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a:p>
            <a:pPr marL="0" marR="0" lvl="0" indent="61214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管理大师余世维说，管理的最有效手段就是奖罚分明。</a:t>
            </a:r>
            <a:r>
              <a:rPr kumimoji="0" lang="zh-CN" altLang="en-US" sz="2400" b="1" i="0" u="none" strike="noStrike" kern="1200" cap="none" spc="0" normalizeH="0" baseline="0" noProof="0" dirty="0" smtClean="0">
                <a:ln>
                  <a:noFill/>
                </a:ln>
                <a:solidFill>
                  <a:srgbClr val="B9170A"/>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奖要由下往上奖，罚要由上往下罚</a:t>
            </a:r>
            <a:r>
              <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rPr>
              <a:t>。</a:t>
            </a:r>
            <a:endParaRPr kumimoji="0" lang="zh-CN" altLang="en-US" sz="2400" b="1" i="0" u="none" strike="noStrike" kern="1200" cap="none" spc="0" normalizeH="0" baseline="0" noProof="0" dirty="0" smtClean="0">
              <a:ln>
                <a:noFill/>
              </a:ln>
              <a:solidFill>
                <a:srgbClr val="000000"/>
              </a:solidFill>
              <a:effectLst/>
              <a:uLnTx/>
              <a:uFillTx/>
              <a:latin typeface="黑体" panose="02010609060101010101" pitchFamily="49" charset="-122"/>
              <a:ea typeface="黑体" panose="02010609060101010101" pitchFamily="49" charset="-122"/>
              <a:cs typeface="+mn-cs"/>
              <a:sym typeface="宋体" panose="02010600030101010101" pitchFamily="2"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1</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）学生自主管理委员会实施自我管理评价</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2</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）教学评价委员会落实教学评价（重点：集体备课；考试成绩双上线捆绑评价）</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3</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）即时公示评价结果（公平、公正、公开）</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endParaRPr>
          </a:p>
          <a:p>
            <a:pPr marL="0" marR="0" lvl="0" indent="611505"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4</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rPr>
              <a:t>）及时兑现奖惩激励措施</a:t>
            </a:r>
            <a:endPar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黑体" panose="02010609060101010101" pitchFamily="49" charset="-122"/>
            </a:endParaRPr>
          </a:p>
        </p:txBody>
      </p:sp>
      <p:sp>
        <p:nvSpPr>
          <p:cNvPr id="87043" name="标题 1"/>
          <p:cNvSpPr txBox="1"/>
          <p:nvPr/>
        </p:nvSpPr>
        <p:spPr>
          <a:xfrm>
            <a:off x="903288" y="115888"/>
            <a:ext cx="4389437"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二</a:t>
            </a:r>
            <a:r>
              <a:rPr lang="zh-CN" altLang="en-US" sz="2400" dirty="0">
                <a:solidFill>
                  <a:srgbClr val="C00000"/>
                </a:solidFill>
                <a:latin typeface="华文新魏" panose="02010800040101010101" pitchFamily="2" charset="-122"/>
                <a:ea typeface="华文新魏" panose="02010800040101010101" pitchFamily="2" charset="-122"/>
              </a:rPr>
              <a:t>、高考试题评价与精准</a:t>
            </a:r>
            <a:r>
              <a:rPr lang="zh-CN" altLang="en-US" sz="2400" dirty="0">
                <a:solidFill>
                  <a:srgbClr val="C00000"/>
                </a:solidFill>
                <a:latin typeface="华文新魏" panose="02010800040101010101" pitchFamily="2" charset="-122"/>
                <a:ea typeface="华文新魏" panose="02010800040101010101" pitchFamily="2" charset="-122"/>
              </a:rPr>
              <a:t>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1" name="内容占位符 2"/>
          <p:cNvSpPr>
            <a:spLocks noGrp="1" noChangeArrowheads="1"/>
          </p:cNvSpPr>
          <p:nvPr/>
        </p:nvSpPr>
        <p:spPr bwMode="auto">
          <a:xfrm>
            <a:off x="739775" y="981075"/>
            <a:ext cx="7648575"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55000"/>
              </a:lnSpc>
              <a:spcBef>
                <a:spcPts val="1200"/>
              </a:spcBef>
              <a:spcAft>
                <a:spcPct val="0"/>
              </a:spcAft>
              <a:buClr>
                <a:srgbClr val="CC3300"/>
              </a:buClr>
              <a:buSzTx/>
              <a:buFont typeface="Arial" panose="020B0604020202020204" pitchFamily="34" charset="0"/>
              <a:buNone/>
              <a:defRPr/>
            </a:pPr>
            <a:r>
              <a:rPr kumimoji="0" lang="zh-CN" altLang="en-US" sz="3600" b="1" i="0" u="none" strike="noStrike" kern="1200" cap="none" spc="0" normalizeH="0" baseline="0" noProof="0" dirty="0" smtClean="0">
                <a:ln>
                  <a:noFill/>
                </a:ln>
                <a:solidFill>
                  <a:srgbClr val="B2020F"/>
                </a:solidFill>
                <a:effectLst/>
                <a:uLnTx/>
                <a:uFillTx/>
                <a:latin typeface="黑体" panose="02010609060101010101" pitchFamily="49" charset="-122"/>
                <a:ea typeface="微软雅黑" panose="020B0503020204020204" pitchFamily="34" charset="-122"/>
                <a:cs typeface="+mn-cs"/>
                <a:sym typeface="Arial" panose="020B0604020202020204" pitchFamily="34" charset="0"/>
              </a:rPr>
              <a:t>赠语</a:t>
            </a:r>
            <a:r>
              <a:rPr kumimoji="0" lang="zh-CN" altLang="en-US" sz="3600" b="1" i="0" u="none" strike="noStrike" kern="1200" cap="none" spc="0" normalizeH="0" baseline="0" noProof="0" dirty="0" smtClean="0">
                <a:ln>
                  <a:noFill/>
                </a:ln>
                <a:solidFill>
                  <a:srgbClr val="B2020F"/>
                </a:solidFill>
                <a:effectLst/>
                <a:uLnTx/>
                <a:uFillTx/>
                <a:latin typeface="Calibri" panose="020F0502020204030204" pitchFamily="34" charset="0"/>
                <a:ea typeface="微软雅黑" panose="020B0503020204020204" pitchFamily="34" charset="-122"/>
                <a:cs typeface="+mn-cs"/>
                <a:sym typeface="Arial" panose="020B0604020202020204" pitchFamily="34" charset="0"/>
              </a:rPr>
              <a:t>： </a:t>
            </a:r>
            <a:r>
              <a:rPr kumimoji="0" lang="zh-CN" altLang="en-US" sz="3600" b="1" i="0" u="none" strike="noStrike" kern="1200" cap="none" spc="0" normalizeH="0" baseline="0" noProof="0" dirty="0" smtClean="0">
                <a:ln>
                  <a:noFill/>
                </a:ln>
                <a:solidFill>
                  <a:srgbClr val="B2020F"/>
                </a:solidFill>
                <a:effectLst/>
                <a:uLnTx/>
                <a:uFillTx/>
                <a:latin typeface="黑体" panose="02010609060101010101" pitchFamily="49" charset="-122"/>
                <a:ea typeface="微软雅黑" panose="020B0503020204020204" pitchFamily="34" charset="-122"/>
                <a:cs typeface="+mn-cs"/>
                <a:sym typeface="Arial" panose="020B0604020202020204" pitchFamily="34" charset="0"/>
              </a:rPr>
              <a:t>提高自己，解放自己</a:t>
            </a:r>
            <a:endParaRPr kumimoji="0" lang="zh-CN" altLang="en-US" sz="3600" b="1" i="0" u="none" strike="noStrike" kern="1200" cap="none" spc="0" normalizeH="0" baseline="0" noProof="0" dirty="0" smtClean="0">
              <a:ln>
                <a:noFill/>
              </a:ln>
              <a:solidFill>
                <a:srgbClr val="B2020F"/>
              </a:solidFill>
              <a:effectLst/>
              <a:uLnTx/>
              <a:uFillTx/>
              <a:latin typeface="黑体" panose="02010609060101010101" pitchFamily="49" charset="-122"/>
              <a:ea typeface="微软雅黑" panose="020B0503020204020204" pitchFamily="34" charset="-122"/>
              <a:cs typeface="+mn-cs"/>
              <a:sym typeface="Arial" panose="020B0604020202020204" pitchFamily="34" charset="0"/>
            </a:endParaRPr>
          </a:p>
          <a:p>
            <a:pPr marL="0" marR="0" lvl="0" indent="612140" algn="l" defTabSz="914400" rtl="0" eaLnBrk="1" fontAlgn="base" latinLnBrk="0" hangingPunct="1">
              <a:lnSpc>
                <a:spcPct val="150000"/>
              </a:lnSpc>
              <a:spcBef>
                <a:spcPts val="2400"/>
              </a:spcBef>
              <a:spcAft>
                <a:spcPct val="0"/>
              </a:spcAft>
              <a:buClr>
                <a:srgbClr val="CC3300"/>
              </a:buClr>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A50021"/>
                </a:solidFill>
                <a:effectLst/>
                <a:uLnTx/>
                <a:uFillTx/>
                <a:latin typeface="Calibri" panose="020F0502020204030204" pitchFamily="34" charset="0"/>
                <a:ea typeface="黑体" panose="02010609060101010101" pitchFamily="49" charset="-122"/>
                <a:cs typeface="+mn-cs"/>
                <a:sym typeface="Arial" panose="020B0604020202020204" pitchFamily="34" charset="0"/>
              </a:rPr>
              <a:t>真正的教师必是读书爱好者</a:t>
            </a:r>
            <a:r>
              <a:rPr kumimoji="0" lang="zh-CN" altLang="en-US" sz="2800" b="1" i="0" u="none" strike="noStrike" kern="1200" cap="none" spc="0" normalizeH="0" baseline="0" noProof="0" dirty="0" smtClean="0">
                <a:ln>
                  <a:noFill/>
                </a:ln>
                <a:solidFill>
                  <a:srgbClr val="800000"/>
                </a:solidFill>
                <a:effectLst/>
                <a:uLnTx/>
                <a:uFillTx/>
                <a:latin typeface="Calibri" panose="020F0502020204030204" pitchFamily="34" charset="0"/>
                <a:ea typeface="黑体" panose="02010609060101010101" pitchFamily="49" charset="-122"/>
                <a:cs typeface="+mn-cs"/>
                <a:sym typeface="Arial" panose="020B0604020202020204" pitchFamily="34" charset="0"/>
              </a:rPr>
              <a:t>。</a:t>
            </a:r>
            <a:r>
              <a:rPr kumimoji="0" lang="zh-CN" altLang="en-US" sz="3200" b="1"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mn-cs"/>
                <a:sym typeface="Arial" panose="020B0604020202020204" pitchFamily="34" charset="0"/>
              </a:rPr>
              <a:t>   </a:t>
            </a:r>
            <a:endParaRPr kumimoji="0" lang="zh-CN" alt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黑体" panose="02010609060101010101" pitchFamily="49" charset="-122"/>
              <a:cs typeface="+mn-cs"/>
              <a:sym typeface="Arial" panose="020B0604020202020204" pitchFamily="34" charset="0"/>
            </a:endParaRPr>
          </a:p>
          <a:p>
            <a:pPr marL="0" marR="0" lvl="0" indent="612140" algn="r"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mn-cs"/>
                <a:sym typeface="Arial" panose="020B0604020202020204" pitchFamily="34" charset="0"/>
              </a:rPr>
              <a:t>                                             </a:t>
            </a:r>
            <a:r>
              <a:rPr kumimoji="0" lang="en-US" altLang="zh-CN"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Arial" panose="020B0604020202020204" pitchFamily="34" charset="0"/>
              </a:rPr>
              <a:t>——</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Arial" panose="020B0604020202020204" pitchFamily="34" charset="0"/>
              </a:rPr>
              <a:t>苏霍姆林斯基</a:t>
            </a:r>
            <a:endPar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Arial" panose="020B0604020202020204" pitchFamily="34" charset="0"/>
            </a:endParaRPr>
          </a:p>
          <a:p>
            <a:pPr marL="0" marR="0" lvl="0" indent="612140" algn="l" defTabSz="914400" rtl="0" eaLnBrk="1" fontAlgn="base" latinLnBrk="0" hangingPunct="1">
              <a:lnSpc>
                <a:spcPct val="150000"/>
              </a:lnSpc>
              <a:spcBef>
                <a:spcPts val="2400"/>
              </a:spcBef>
              <a:spcAft>
                <a:spcPct val="0"/>
              </a:spcAft>
              <a:buClr>
                <a:srgbClr val="CC3300"/>
              </a:buClr>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870000"/>
                </a:solidFill>
                <a:effectLst/>
                <a:uLnTx/>
                <a:uFillTx/>
                <a:latin typeface="黑体" panose="02010609060101010101" pitchFamily="49" charset="-122"/>
                <a:ea typeface="黑体" panose="02010609060101010101" pitchFamily="49" charset="-122"/>
                <a:cs typeface="+mn-cs"/>
                <a:sym typeface="Arial" panose="020B0604020202020204" pitchFamily="34" charset="0"/>
              </a:rPr>
              <a:t>一个人只有以他全部的力量和精神致力于某一事业时，才能成为一个真正的大师。</a:t>
            </a:r>
            <a:r>
              <a:rPr kumimoji="0" lang="zh-CN" altLang="en-US" sz="2800" b="1" i="0" u="none" strike="noStrike" kern="1200" cap="none" spc="0" normalizeH="0" baseline="0" noProof="0" dirty="0" smtClean="0">
                <a:ln>
                  <a:noFill/>
                </a:ln>
                <a:solidFill>
                  <a:srgbClr val="870000"/>
                </a:solidFill>
                <a:effectLst/>
                <a:uLnTx/>
                <a:uFillTx/>
                <a:latin typeface="宋体" panose="02010600030101010101" pitchFamily="2" charset="-122"/>
                <a:ea typeface="宋体" panose="02010600030101010101" pitchFamily="2" charset="-122"/>
                <a:cs typeface="+mn-cs"/>
                <a:sym typeface="Arial" panose="020B0604020202020204" pitchFamily="34" charset="0"/>
              </a:rPr>
              <a:t> </a:t>
            </a:r>
            <a:endParaRPr kumimoji="0" lang="zh-CN" altLang="en-US" sz="2800" b="1" i="0" u="none" strike="noStrike" kern="1200" cap="none" spc="0" normalizeH="0" baseline="0" noProof="0" dirty="0" smtClean="0">
              <a:ln>
                <a:noFill/>
              </a:ln>
              <a:solidFill>
                <a:srgbClr val="870000"/>
              </a:solidFill>
              <a:effectLst/>
              <a:uLnTx/>
              <a:uFillTx/>
              <a:latin typeface="宋体" panose="02010600030101010101" pitchFamily="2" charset="-122"/>
              <a:ea typeface="宋体" panose="02010600030101010101" pitchFamily="2" charset="-122"/>
              <a:cs typeface="+mn-cs"/>
              <a:sym typeface="Arial" panose="020B0604020202020204" pitchFamily="34" charset="0"/>
            </a:endParaRPr>
          </a:p>
          <a:p>
            <a:pPr marL="0" marR="0" lvl="0" indent="612140" algn="r" defTabSz="914400" rtl="0" eaLnBrk="1" fontAlgn="base" latinLnBrk="0" hangingPunct="1">
              <a:lnSpc>
                <a:spcPct val="150000"/>
              </a:lnSpc>
              <a:spcBef>
                <a:spcPts val="0"/>
              </a:spcBef>
              <a:spcAft>
                <a:spcPct val="0"/>
              </a:spcAft>
              <a:buClr>
                <a:srgbClr val="CC3300"/>
              </a:buClr>
              <a:buSzTx/>
              <a:buFont typeface="Arial" panose="020B0604020202020204" pitchFamily="34" charset="0"/>
              <a:buNone/>
              <a:defRPr/>
            </a:pPr>
            <a:r>
              <a:rPr kumimoji="0" lang="zh-CN"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黑体" panose="02010609060101010101" pitchFamily="49" charset="-122"/>
                <a:cs typeface="+mn-cs"/>
                <a:sym typeface="Arial" panose="020B0604020202020204" pitchFamily="34" charset="0"/>
              </a:rPr>
              <a:t>                                                     </a:t>
            </a:r>
            <a:r>
              <a:rPr kumimoji="0" lang="en-US" altLang="zh-CN"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Arial" panose="020B0604020202020204" pitchFamily="34" charset="0"/>
              </a:rPr>
              <a:t>——</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sym typeface="Arial" panose="020B0604020202020204" pitchFamily="34" charset="0"/>
              </a:rPr>
              <a:t>爱因斯坦</a:t>
            </a:r>
            <a:r>
              <a:rPr kumimoji="0" lang="zh-CN" altLang="en-US" sz="2800" b="1" i="0" u="none" strike="noStrike" kern="1200" cap="none" spc="0" normalizeH="0" baseline="0" noProof="0" dirty="0" smtClean="0">
                <a:ln>
                  <a:noFill/>
                </a:ln>
                <a:solidFill>
                  <a:srgbClr val="A50021"/>
                </a:solidFill>
                <a:effectLst/>
                <a:uLnTx/>
                <a:uFillTx/>
                <a:latin typeface="Calibri" panose="020F0502020204030204" pitchFamily="34" charset="0"/>
                <a:ea typeface="宋体" panose="02010600030101010101" pitchFamily="2" charset="-122"/>
                <a:cs typeface="+mn-cs"/>
                <a:sym typeface="Arial" panose="020B0604020202020204" pitchFamily="34" charset="0"/>
              </a:rPr>
              <a:t>  </a:t>
            </a:r>
            <a:r>
              <a:rPr kumimoji="0" lang="zh-CN" altLang="en-US" sz="2000" b="1" i="0" u="none" strike="noStrike" kern="1200" cap="none" spc="0" normalizeH="0" baseline="0" noProof="0" dirty="0" smtClean="0">
                <a:ln>
                  <a:noFill/>
                </a:ln>
                <a:solidFill>
                  <a:srgbClr val="A50021"/>
                </a:solidFill>
                <a:effectLst/>
                <a:uLnTx/>
                <a:uFillTx/>
                <a:latin typeface="Calibri" panose="020F0502020204030204" pitchFamily="34" charset="0"/>
                <a:ea typeface="宋体" panose="02010600030101010101" pitchFamily="2" charset="-122"/>
                <a:cs typeface="+mn-cs"/>
                <a:sym typeface="Arial" panose="020B0604020202020204" pitchFamily="34" charset="0"/>
              </a:rPr>
              <a:t>   </a:t>
            </a:r>
            <a:endParaRPr kumimoji="0" lang="zh-CN" altLang="en-US" sz="2400" b="1"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88067" name="标题 1"/>
          <p:cNvSpPr txBox="1"/>
          <p:nvPr/>
        </p:nvSpPr>
        <p:spPr>
          <a:xfrm>
            <a:off x="903288" y="115888"/>
            <a:ext cx="4100512"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zh-CN" altLang="en-US" sz="2400" dirty="0">
                <a:solidFill>
                  <a:srgbClr val="C00000"/>
                </a:solidFill>
                <a:latin typeface="华文新魏" panose="02010800040101010101" pitchFamily="2" charset="-122"/>
                <a:ea typeface="华文新魏" panose="02010800040101010101" pitchFamily="2" charset="-122"/>
              </a:rPr>
              <a:t>高考命题规律</a:t>
            </a:r>
            <a:r>
              <a:rPr lang="zh-CN" altLang="en-US" sz="2400" dirty="0">
                <a:solidFill>
                  <a:srgbClr val="C00000"/>
                </a:solidFill>
                <a:latin typeface="华文新魏" panose="02010800040101010101" pitchFamily="2" charset="-122"/>
                <a:ea typeface="华文新魏" panose="02010800040101010101" pitchFamily="2" charset="-122"/>
              </a:rPr>
              <a:t>与精</a:t>
            </a:r>
            <a:r>
              <a:rPr lang="zh-CN" altLang="en-US" sz="2400" dirty="0">
                <a:solidFill>
                  <a:srgbClr val="C00000"/>
                </a:solidFill>
                <a:latin typeface="华文新魏" panose="02010800040101010101" pitchFamily="2" charset="-122"/>
                <a:ea typeface="华文新魏" panose="02010800040101010101" pitchFamily="2" charset="-122"/>
              </a:rPr>
              <a:t>准备考</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3"/>
          <p:cNvSpPr txBox="1"/>
          <p:nvPr/>
        </p:nvSpPr>
        <p:spPr>
          <a:xfrm>
            <a:off x="611188" y="836613"/>
            <a:ext cx="7950200" cy="25336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lnSpc>
                <a:spcPct val="160000"/>
              </a:lnSpc>
              <a:spcBef>
                <a:spcPts val="600"/>
              </a:spcBef>
              <a:buNone/>
            </a:pPr>
            <a:r>
              <a:rPr lang="zh-CN" altLang="en-US" sz="4800" b="1" dirty="0">
                <a:solidFill>
                  <a:srgbClr val="A50021"/>
                </a:solidFill>
                <a:latin typeface="微软雅黑" panose="020B0503020204020204" pitchFamily="34" charset="-122"/>
                <a:ea typeface="微软雅黑" panose="020B0503020204020204" pitchFamily="34" charset="-122"/>
                <a:sym typeface="方正仿宋_GBK"/>
              </a:rPr>
              <a:t>一</a:t>
            </a:r>
            <a:endParaRPr lang="en-US" altLang="zh-CN" sz="4800" b="1" dirty="0">
              <a:solidFill>
                <a:srgbClr val="A50021"/>
              </a:solidFill>
              <a:latin typeface="微软雅黑" panose="020B0503020204020204" pitchFamily="34" charset="-122"/>
              <a:ea typeface="微软雅黑" panose="020B0503020204020204" pitchFamily="34" charset="-122"/>
              <a:sym typeface="方正仿宋_GBK"/>
            </a:endParaRPr>
          </a:p>
          <a:p>
            <a:pPr marL="0" lvl="0" indent="0" algn="ctr" eaLnBrk="1" hangingPunct="1">
              <a:lnSpc>
                <a:spcPct val="160000"/>
              </a:lnSpc>
              <a:spcBef>
                <a:spcPts val="600"/>
              </a:spcBef>
              <a:buNone/>
            </a:pPr>
            <a:r>
              <a:rPr lang="zh-CN" altLang="en-US" sz="4800" b="1" dirty="0">
                <a:solidFill>
                  <a:srgbClr val="A50021"/>
                </a:solidFill>
                <a:latin typeface="微软雅黑" panose="020B0503020204020204" pitchFamily="34" charset="-122"/>
                <a:ea typeface="微软雅黑" panose="020B0503020204020204" pitchFamily="34" charset="-122"/>
                <a:sym typeface="方正仿宋_GBK"/>
              </a:rPr>
              <a:t>高考命题改革与命题规律</a:t>
            </a:r>
            <a:endParaRPr lang="en-US" altLang="zh-CN" sz="4800" b="1" dirty="0">
              <a:solidFill>
                <a:srgbClr val="A50021"/>
              </a:solidFill>
              <a:latin typeface="微软雅黑" panose="020B0503020204020204" pitchFamily="34" charset="-122"/>
              <a:ea typeface="微软雅黑" panose="020B0503020204020204" pitchFamily="34" charset="-122"/>
              <a:sym typeface="方正仿宋_GBK"/>
            </a:endParaRPr>
          </a:p>
        </p:txBody>
      </p:sp>
      <p:sp>
        <p:nvSpPr>
          <p:cNvPr id="14339" name="标题 1"/>
          <p:cNvSpPr txBox="1"/>
          <p:nvPr/>
        </p:nvSpPr>
        <p:spPr>
          <a:xfrm>
            <a:off x="903288" y="115888"/>
            <a:ext cx="4460875" cy="504825"/>
          </a:xfrm>
          <a:prstGeom prst="rect">
            <a:avLst/>
          </a:prstGeom>
          <a:noFill/>
          <a:ln w="9525">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None/>
            </a:pPr>
            <a:r>
              <a:rPr lang="zh-CN" altLang="en-US" sz="2400" dirty="0">
                <a:solidFill>
                  <a:srgbClr val="C00000"/>
                </a:solidFill>
                <a:latin typeface="华文新魏" panose="02010800040101010101" pitchFamily="2" charset="-122"/>
                <a:ea typeface="华文新魏" panose="02010800040101010101" pitchFamily="2" charset="-122"/>
              </a:rPr>
              <a:t>一</a:t>
            </a:r>
            <a:r>
              <a:rPr lang="zh-CN" altLang="en-US" sz="2400" dirty="0">
                <a:solidFill>
                  <a:srgbClr val="C00000"/>
                </a:solidFill>
                <a:latin typeface="华文新魏" panose="02010800040101010101" pitchFamily="2" charset="-122"/>
                <a:ea typeface="华文新魏" panose="02010800040101010101" pitchFamily="2" charset="-122"/>
              </a:rPr>
              <a:t>、高考命题改革与命题</a:t>
            </a:r>
            <a:r>
              <a:rPr lang="zh-CN" altLang="en-US" sz="2400" dirty="0">
                <a:solidFill>
                  <a:srgbClr val="C00000"/>
                </a:solidFill>
                <a:latin typeface="华文新魏" panose="02010800040101010101" pitchFamily="2" charset="-122"/>
                <a:ea typeface="华文新魏" panose="02010800040101010101" pitchFamily="2" charset="-122"/>
              </a:rPr>
              <a:t>规律</a:t>
            </a:r>
            <a:endParaRPr lang="zh-CN" altLang="en-US" sz="2400"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黑体"/>
        <a:ea typeface="黑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自定义设计方案">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自定义设计方案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主题​​">
      <a:majorFont>
        <a:latin typeface="黑体"/>
        <a:ea typeface="黑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黑体"/>
        <a:ea typeface="黑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22080</Words>
  <Application>WPS 演示</Application>
  <PresentationFormat/>
  <Paragraphs>5754</Paragraphs>
  <Slides>81</Slides>
  <Notes>0</Notes>
  <HiddenSlides>0</HiddenSlides>
  <MMClips>0</MMClips>
  <ScaleCrop>false</ScaleCrop>
  <HeadingPairs>
    <vt:vector size="6" baseType="variant">
      <vt:variant>
        <vt:lpstr>已用的字体</vt:lpstr>
      </vt:variant>
      <vt:variant>
        <vt:i4>17</vt:i4>
      </vt:variant>
      <vt:variant>
        <vt:lpstr>主题</vt:lpstr>
      </vt:variant>
      <vt:variant>
        <vt:i4>4</vt:i4>
      </vt:variant>
      <vt:variant>
        <vt:lpstr>幻灯片标题</vt:lpstr>
      </vt:variant>
      <vt:variant>
        <vt:i4>81</vt:i4>
      </vt:variant>
    </vt:vector>
  </HeadingPairs>
  <TitlesOfParts>
    <vt:vector size="102" baseType="lpstr">
      <vt:lpstr>Arial</vt:lpstr>
      <vt:lpstr>宋体</vt:lpstr>
      <vt:lpstr>Wingdings</vt:lpstr>
      <vt:lpstr>Calibri</vt:lpstr>
      <vt:lpstr>黑体</vt:lpstr>
      <vt:lpstr>微软雅黑</vt:lpstr>
      <vt:lpstr>华文中宋</vt:lpstr>
      <vt:lpstr>楷体</vt:lpstr>
      <vt:lpstr>华文新魏</vt:lpstr>
      <vt:lpstr>Times New Roman</vt:lpstr>
      <vt:lpstr>方正仿宋_GBK</vt:lpstr>
      <vt:lpstr>Arial Unicode MS</vt:lpstr>
      <vt:lpstr>Calibri Light</vt:lpstr>
      <vt:lpstr>?????_GBK</vt:lpstr>
      <vt:lpstr>Segoe Print</vt:lpstr>
      <vt:lpstr>方正大黑_GBK</vt:lpstr>
      <vt:lpstr>方正仿宋_GBK</vt:lpstr>
      <vt:lpstr>Office 主题​​</vt:lpstr>
      <vt:lpstr>自定义设计方案</vt:lpstr>
      <vt:lpstr>5_Office 主题​​</vt:lpstr>
      <vt:lpstr>2_Office 主题​​</vt:lpstr>
      <vt:lpstr>高考命题规律与 精准备考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GETS</dc:creator>
  <cp:lastModifiedBy>刘启菲-艾斯英语17718108162</cp:lastModifiedBy>
  <cp:revision>1112</cp:revision>
  <dcterms:created xsi:type="dcterms:W3CDTF">2012-06-25T01:54:00Z</dcterms:created>
  <dcterms:modified xsi:type="dcterms:W3CDTF">2019-07-19T03:01:30Z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2052-11.1.0.8808</vt:lpwstr>
  </property>
</Properties>
</file>