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F85CD-01DE-4E62-89CF-F850CE44FFA1}" type="datetimeFigureOut">
              <a:rPr lang="zh-CN" altLang="en-US" smtClean="0"/>
              <a:pPr/>
              <a:t>2019-10-12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47D48-ABBA-4049-BE2A-30200BF94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878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187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7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390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239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12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F7EE-0B9D-4CB8-8D05-2A8484A6F689}" type="datetimeFigureOut">
              <a:rPr lang="zh-CN" altLang="en-US" smtClean="0"/>
              <a:pPr/>
              <a:t>2019-10-12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C8A-654E-489C-8C68-91D07E43F3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F7EE-0B9D-4CB8-8D05-2A8484A6F689}" type="datetimeFigureOut">
              <a:rPr lang="zh-CN" altLang="en-US" smtClean="0"/>
              <a:pPr/>
              <a:t>2019-10-12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C8A-654E-489C-8C68-91D07E43F3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F7EE-0B9D-4CB8-8D05-2A8484A6F689}" type="datetimeFigureOut">
              <a:rPr lang="zh-CN" altLang="en-US" smtClean="0"/>
              <a:pPr/>
              <a:t>2019-10-12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C8A-654E-489C-8C68-91D07E43F3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F7EE-0B9D-4CB8-8D05-2A8484A6F689}" type="datetimeFigureOut">
              <a:rPr lang="zh-CN" altLang="en-US" smtClean="0"/>
              <a:pPr/>
              <a:t>2019-10-12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C8A-654E-489C-8C68-91D07E43F3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F7EE-0B9D-4CB8-8D05-2A8484A6F689}" type="datetimeFigureOut">
              <a:rPr lang="zh-CN" altLang="en-US" smtClean="0"/>
              <a:pPr/>
              <a:t>2019-10-12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C8A-654E-489C-8C68-91D07E43F3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F7EE-0B9D-4CB8-8D05-2A8484A6F689}" type="datetimeFigureOut">
              <a:rPr lang="zh-CN" altLang="en-US" smtClean="0"/>
              <a:pPr/>
              <a:t>2019-10-12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C8A-654E-489C-8C68-91D07E43F3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F7EE-0B9D-4CB8-8D05-2A8484A6F689}" type="datetimeFigureOut">
              <a:rPr lang="zh-CN" altLang="en-US" smtClean="0"/>
              <a:pPr/>
              <a:t>2019-10-12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C8A-654E-489C-8C68-91D07E43F3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F7EE-0B9D-4CB8-8D05-2A8484A6F689}" type="datetimeFigureOut">
              <a:rPr lang="zh-CN" altLang="en-US" smtClean="0"/>
              <a:pPr/>
              <a:t>2019-10-12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C8A-654E-489C-8C68-91D07E43F3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F7EE-0B9D-4CB8-8D05-2A8484A6F689}" type="datetimeFigureOut">
              <a:rPr lang="zh-CN" altLang="en-US" smtClean="0"/>
              <a:pPr/>
              <a:t>2019-10-12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C8A-654E-489C-8C68-91D07E43F3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F7EE-0B9D-4CB8-8D05-2A8484A6F689}" type="datetimeFigureOut">
              <a:rPr lang="zh-CN" altLang="en-US" smtClean="0"/>
              <a:pPr/>
              <a:t>2019-10-12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C8A-654E-489C-8C68-91D07E43F3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F7EE-0B9D-4CB8-8D05-2A8484A6F689}" type="datetimeFigureOut">
              <a:rPr lang="zh-CN" altLang="en-US" smtClean="0"/>
              <a:pPr/>
              <a:t>2019-10-12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C8A-654E-489C-8C68-91D07E43F3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AF7EE-0B9D-4CB8-8D05-2A8484A6F689}" type="datetimeFigureOut">
              <a:rPr lang="zh-CN" altLang="en-US" smtClean="0"/>
              <a:pPr/>
              <a:t>2019-10-12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EC8A-654E-489C-8C68-91D07E43F3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073" descr="bg"/>
          <p:cNvPicPr>
            <a:picLocks noChangeAspect="1"/>
          </p:cNvPicPr>
          <p:nvPr/>
        </p:nvPicPr>
        <p:blipFill>
          <a:blip r:embed="rId2" cstate="print"/>
          <a:srcRect t="10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 3076"/>
          <p:cNvSpPr txBox="1"/>
          <p:nvPr/>
        </p:nvSpPr>
        <p:spPr>
          <a:xfrm>
            <a:off x="3915410" y="4777740"/>
            <a:ext cx="131381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厉行威</a:t>
            </a:r>
          </a:p>
        </p:txBody>
      </p:sp>
      <p:sp>
        <p:nvSpPr>
          <p:cNvPr id="10243" name="矩形 3077"/>
          <p:cNvSpPr>
            <a:spLocks noTextEdit="1"/>
          </p:cNvSpPr>
          <p:nvPr/>
        </p:nvSpPr>
        <p:spPr>
          <a:xfrm>
            <a:off x="848360" y="2719705"/>
            <a:ext cx="7886700" cy="1017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ECFF"/>
                </a:solidFill>
                <a:effectLst>
                  <a:outerShdw dist="53882" dir="2699999" algn="ctr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新课标背景下高考语文命题走势及一轮教学应对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3775" y="2781300"/>
            <a:ext cx="1150938" cy="3887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0834" name="矩形 1"/>
          <p:cNvSpPr/>
          <p:nvPr/>
        </p:nvSpPr>
        <p:spPr>
          <a:xfrm>
            <a:off x="554038" y="1773238"/>
            <a:ext cx="736600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叙事文本的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线索就是贯穿整个作品情节发展的脉络，也是全文结构的脉络。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483" y="328294"/>
            <a:ext cx="4057328" cy="8310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zh-CN" altLang="en-US" sz="4800" b="1" strike="noStrik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线索的含义</a:t>
            </a:r>
            <a:endParaRPr lang="zh-CN" altLang="en-US" sz="4800" b="1" strike="noStrike" cap="none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4213" y="0"/>
            <a:ext cx="2103437" cy="134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25438" y="1157288"/>
            <a:ext cx="8804275" cy="526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 fontAlgn="base"/>
            <a:r>
              <a:rPr lang="en-US" altLang="zh-CN" sz="2800" b="1" strike="noStrike" noProof="1" smtClean="0"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r>
              <a:rPr lang="zh-CN" altLang="zh-CN" sz="2800" b="1" strike="noStrike" noProof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渴</a:t>
            </a:r>
            <a:r>
              <a:rPr lang="zh-CN" altLang="zh-CN" sz="2800" b="1" strike="noStrike" noProof="1">
                <a:latin typeface="楷体" panose="02010609060101010101" charset="-122"/>
                <a:ea typeface="楷体" panose="02010609060101010101" charset="-122"/>
                <a:cs typeface="+mn-cs"/>
              </a:rPr>
              <a:t>！难忍难挨的渴，使人的思想退化得十分简单、十分原始。欲望，分解成最简单的元素：水！只要有一杯水，哪怕半杯，不，一口也好哇</a:t>
            </a:r>
            <a:r>
              <a:rPr lang="zh-CN" altLang="zh-CN" sz="2800" b="1" strike="noStrike" noProof="1" smtClean="0">
                <a:latin typeface="楷体" panose="02010609060101010101" charset="-122"/>
                <a:ea typeface="楷体" panose="02010609060101010101" charset="-122"/>
                <a:cs typeface="+mn-cs"/>
              </a:rPr>
              <a:t>！</a:t>
            </a:r>
            <a:r>
              <a:rPr lang="en-US" altLang="zh-CN" sz="2800" b="1" strike="noStrike" noProof="1" smtClean="0"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r>
              <a:rPr lang="zh-CN" altLang="zh-CN" sz="2800" b="1" strike="noStrike" noProof="1" smtClean="0"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endParaRPr lang="zh-CN" altLang="zh-CN" sz="2800" b="1" strike="noStrike" noProof="1">
              <a:latin typeface="楷体" panose="02010609060101010101" charset="-122"/>
              <a:ea typeface="楷体" panose="02010609060101010101" charset="-122"/>
            </a:endParaRPr>
          </a:p>
          <a:p>
            <a:pPr fontAlgn="base"/>
            <a:r>
              <a:rPr lang="en-US" altLang="zh-CN" sz="2800" b="1" strike="noStrike" noProof="1" smtClean="0">
                <a:latin typeface="楷体" panose="02010609060101010101" charset="-122"/>
                <a:ea typeface="楷体" panose="02010609060101010101" charset="-122"/>
                <a:cs typeface="+mn-cs"/>
              </a:rPr>
              <a:t>   </a:t>
            </a:r>
            <a:r>
              <a:rPr lang="zh-CN" altLang="zh-CN" sz="2800" b="1" strike="noStrike" noProof="1" smtClean="0">
                <a:latin typeface="楷体" panose="02010609060101010101" charset="-122"/>
                <a:ea typeface="楷体" panose="02010609060101010101" charset="-122"/>
                <a:cs typeface="+mn-cs"/>
              </a:rPr>
              <a:t>真</a:t>
            </a:r>
            <a:r>
              <a:rPr lang="zh-CN" altLang="zh-CN" sz="2800" b="1" strike="noStrike" noProof="1">
                <a:latin typeface="楷体" panose="02010609060101010101" charset="-122"/>
                <a:ea typeface="楷体" panose="02010609060101010101" charset="-122"/>
                <a:cs typeface="+mn-cs"/>
              </a:rPr>
              <a:t>真切切，有人敲门。谁？当然不可能是运水车，运水车会揿喇叭。微弱的敲门声已经明白无误地告诉大家：</a:t>
            </a:r>
            <a:r>
              <a:rPr lang="zh-CN" altLang="zh-CN" sz="2800" b="1" strike="noStrike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不是来救他们的天神，而是需要他们援救的弱者。</a:t>
            </a:r>
            <a:endParaRPr lang="zh-CN" altLang="zh-CN" sz="2800" b="1" strike="noStrike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/>
            <a:r>
              <a:rPr lang="en-US" altLang="zh-CN" sz="2800" b="1" strike="noStrike" noProof="1" smtClean="0">
                <a:latin typeface="楷体" panose="02010609060101010101" charset="-122"/>
                <a:ea typeface="楷体" panose="02010609060101010101" charset="-122"/>
                <a:cs typeface="+mn-cs"/>
              </a:rPr>
              <a:t>   </a:t>
            </a:r>
            <a:r>
              <a:rPr lang="zh-CN" altLang="zh-CN" sz="2800" b="1" strike="noStrike" noProof="1" smtClean="0">
                <a:latin typeface="楷体" panose="02010609060101010101" charset="-122"/>
                <a:ea typeface="楷体" panose="02010609060101010101" charset="-122"/>
                <a:cs typeface="+mn-cs"/>
              </a:rPr>
              <a:t>人</a:t>
            </a:r>
            <a:r>
              <a:rPr lang="zh-CN" altLang="zh-CN" sz="2800" b="1" strike="noStrike" noProof="1">
                <a:latin typeface="楷体" panose="02010609060101010101" charset="-122"/>
                <a:ea typeface="楷体" panose="02010609060101010101" charset="-122"/>
                <a:cs typeface="+mn-cs"/>
              </a:rPr>
              <a:t>的生命力，也许是最尖端的科研项目，远比上天的导弹玄秘。如果破门而入的是一队救援大军，屋里这几个人准兴奋得瘫倒在地。而此刻，个个都像喝足了人参汤。 </a:t>
            </a:r>
            <a:r>
              <a:rPr lang="en-US" altLang="zh-CN" sz="2800" b="1" strike="noStrike" noProof="1" smtClean="0"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endParaRPr lang="zh-CN" altLang="zh-CN" sz="2800" b="1" strike="noStrike" noProof="1">
              <a:latin typeface="楷体" panose="02010609060101010101" charset="-122"/>
              <a:ea typeface="楷体" panose="02010609060101010101" charset="-122"/>
            </a:endParaRPr>
          </a:p>
          <a:p>
            <a:pPr fontAlgn="base"/>
            <a:r>
              <a:rPr lang="en-US" altLang="zh-CN" sz="2800" b="1" strike="noStrike" noProof="1" smtClean="0">
                <a:latin typeface="楷体" panose="02010609060101010101" charset="-122"/>
                <a:ea typeface="楷体" panose="02010609060101010101" charset="-122"/>
                <a:cs typeface="+mn-cs"/>
              </a:rPr>
              <a:t>   </a:t>
            </a:r>
            <a:r>
              <a:rPr lang="zh-CN" altLang="zh-CN" sz="2800" b="1" strike="noStrike" noProof="1" smtClean="0">
                <a:latin typeface="楷体" panose="02010609060101010101" charset="-122"/>
                <a:ea typeface="楷体" panose="02010609060101010101" charset="-122"/>
                <a:cs typeface="+mn-cs"/>
              </a:rPr>
              <a:t>蒙古族</a:t>
            </a:r>
            <a:r>
              <a:rPr lang="zh-CN" altLang="zh-CN" sz="2800" b="1" strike="noStrike" noProof="1">
                <a:latin typeface="楷体" panose="02010609060101010101" charset="-122"/>
                <a:ea typeface="楷体" panose="02010609060101010101" charset="-122"/>
                <a:cs typeface="+mn-cs"/>
              </a:rPr>
              <a:t>同胞利索地剖开</a:t>
            </a:r>
            <a:r>
              <a:rPr lang="zh-CN" altLang="zh-CN" sz="2800" b="1" strike="noStrike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西瓜</a:t>
            </a:r>
            <a:r>
              <a:rPr lang="zh-CN" altLang="zh-CN" sz="2800" b="1" strike="noStrike" noProof="1">
                <a:latin typeface="楷体" panose="02010609060101010101" charset="-122"/>
                <a:ea typeface="楷体" panose="02010609060101010101" charset="-122"/>
                <a:cs typeface="+mn-cs"/>
              </a:rPr>
              <a:t>。红红的汁水，顺着刀把滴滴嗒嗒淌，馋人极了</a:t>
            </a:r>
            <a:r>
              <a:rPr lang="zh-CN" altLang="zh-CN" sz="2800" b="1" strike="noStrike" noProof="1" smtClean="0">
                <a:latin typeface="楷体" panose="02010609060101010101" charset="-122"/>
                <a:ea typeface="楷体" panose="02010609060101010101" charset="-122"/>
                <a:cs typeface="+mn-cs"/>
              </a:rPr>
              <a:t>！</a:t>
            </a:r>
            <a:r>
              <a:rPr lang="en-US" altLang="zh-CN" sz="2800" b="1" strike="noStrike" noProof="1" smtClean="0"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endParaRPr lang="zh-CN" altLang="zh-CN" sz="2800" b="1" strike="noStrike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5788" y="236454"/>
            <a:ext cx="6708576" cy="8310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zh-CN" altLang="en-US" sz="4800" b="1" strike="noStrike" spc="50" noProof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赵长天</a:t>
            </a:r>
            <a:r>
              <a:rPr lang="zh-CN" altLang="zh-CN" sz="4800" b="1" strike="noStrik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《</a:t>
            </a:r>
            <a:r>
              <a:rPr lang="zh-CN" altLang="en-US" sz="4800" b="1" strike="noStrik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天嚣</a:t>
            </a:r>
            <a:r>
              <a:rPr lang="zh-CN" altLang="zh-CN" sz="4800" b="1" strike="noStrik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》</a:t>
            </a:r>
            <a:r>
              <a:rPr lang="zh-CN" altLang="en-US" sz="4800" b="1" strike="noStrik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节选</a:t>
            </a:r>
            <a:endParaRPr lang="zh-CN" altLang="en-US" sz="4800" b="1" strike="noStrike" cap="none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矩形 1"/>
          <p:cNvSpPr/>
          <p:nvPr/>
        </p:nvSpPr>
        <p:spPr>
          <a:xfrm>
            <a:off x="304800" y="2708275"/>
            <a:ext cx="8704263" cy="3540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参考答案：</a:t>
            </a:r>
            <a:endParaRPr lang="en-US" altLang="zh-CN" sz="32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①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省去许多不必要的叙述交代，使情节更简洁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②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集中描写人物在特定环境下的状态与感受，使主题更突出。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</a:t>
            </a:r>
          </a:p>
          <a:p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（答出一点给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分；答出两点给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分。）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882" name="矩形 2"/>
          <p:cNvSpPr/>
          <p:nvPr/>
        </p:nvSpPr>
        <p:spPr>
          <a:xfrm>
            <a:off x="304800" y="989013"/>
            <a:ext cx="8496300" cy="1570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小说以“渴”为中心谋篇布局，这有什么好处？请简要说明。（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分）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dirty="0">
                <a:latin typeface="仿宋" panose="02010609060101010101" charset="-122"/>
                <a:ea typeface="仿宋" panose="02010609060101010101" charset="-122"/>
              </a:rPr>
              <a:t>2017</a:t>
            </a:r>
            <a:r>
              <a:rPr lang="zh-CN" altLang="zh-CN" sz="3200" dirty="0">
                <a:latin typeface="仿宋" panose="02010609060101010101" charset="-122"/>
                <a:ea typeface="仿宋" panose="02010609060101010101" charset="-122"/>
              </a:rPr>
              <a:t>全国卷Ⅰ</a:t>
            </a:r>
            <a:r>
              <a:rPr lang="zh-CN" altLang="en-US" sz="3200" dirty="0">
                <a:latin typeface="仿宋" panose="02010609060101010101" charset="-122"/>
                <a:ea typeface="仿宋" panose="02010609060101010101" charset="-122"/>
              </a:rPr>
              <a:t>赵长天</a:t>
            </a:r>
            <a:r>
              <a:rPr lang="zh-CN" altLang="zh-CN" sz="3200" dirty="0">
                <a:latin typeface="仿宋" panose="02010609060101010101" charset="-122"/>
                <a:ea typeface="仿宋" panose="02010609060101010101" charset="-122"/>
              </a:rPr>
              <a:t>《天嚣》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2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08" y="188608"/>
            <a:ext cx="5400631" cy="8310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zh-CN" altLang="en-US" sz="4800" b="1" strike="noStrike" cap="non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真  题  再 现</a:t>
            </a:r>
            <a:endParaRPr lang="zh-CN" altLang="en-US" sz="4800" b="1" strike="noStrike" cap="none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06988" y="3660775"/>
            <a:ext cx="265588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（情节结构）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86425" y="4724400"/>
            <a:ext cx="2657475" cy="5857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（内容主题）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36933"/>
            <a:ext cx="5400599" cy="8310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zh-CN" altLang="en-US" sz="4800" b="1" strike="noStrike" cap="non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我来判分</a:t>
            </a:r>
            <a:endParaRPr lang="zh-CN" altLang="en-US" sz="4800" b="1" strike="noStrike" cap="none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24930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050" y="822325"/>
            <a:ext cx="8845550" cy="214630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/>
        </p:nvSpPr>
        <p:spPr>
          <a:xfrm>
            <a:off x="174625" y="3141663"/>
            <a:ext cx="8843963" cy="3554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补充细则：</a:t>
            </a:r>
          </a:p>
          <a:p>
            <a:pPr>
              <a:lnSpc>
                <a:spcPts val="3000"/>
              </a:lnSpc>
            </a:pP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）条中，出现了关键词“情节简洁（简练、紧凑、集中等）”“作为线索贯穿全文”等，给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分；或出现与以上关键词意思相近的表述，如“结构严谨”等，亦给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分。（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）条中，出现了“特定环境”“状态”“感受”或与以上关键词意思相近的表述，给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分；出现了“突出”“深化”“升华”“点明”“揭示”“烘托”“渲染”主题（“主旨”“中心思想”等），或与以上关键词意思相近的表述，给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分。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9563" y="2224088"/>
            <a:ext cx="1873250" cy="7080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1-2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3" y="0"/>
            <a:ext cx="5400599" cy="8309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zh-CN" altLang="en-US" sz="4800" b="1" strike="noStrike" cap="non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我来判分</a:t>
            </a:r>
            <a:endParaRPr lang="zh-CN" altLang="en-US" sz="4800" b="1" strike="noStrike" cap="none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2595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963" y="758825"/>
            <a:ext cx="8785225" cy="3317875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/>
        </p:nvSpPr>
        <p:spPr>
          <a:xfrm>
            <a:off x="381000" y="4365625"/>
            <a:ext cx="8583613" cy="2251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补充细则：</a:t>
            </a:r>
          </a:p>
          <a:p>
            <a:pPr>
              <a:lnSpc>
                <a:spcPts val="3400"/>
              </a:lnSpc>
            </a:pP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）条中，出现了关键词“情节简洁（简练、紧凑、集中等）”“作为线索贯穿全文”等，给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分；或出现与以上关键词意思相近的表述，如“结构严谨”等，亦给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分。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7963" y="4264025"/>
            <a:ext cx="8785225" cy="24526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补充细则：</a:t>
            </a:r>
          </a:p>
          <a:p>
            <a:pPr>
              <a:lnSpc>
                <a:spcPts val="3000"/>
              </a:lnSpc>
            </a:pP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）条中，出现了“特定环境”“状态”“感受”或与以上关键词意思相近的表述，给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分；出现了“突出”“深化”“升华”“点明”“揭示”“烘托”“渲染”主题（“主旨”“中心思想”等），或与以上关键词意思相近的表述，给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分。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8375" y="3414713"/>
            <a:ext cx="2052638" cy="7080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1-2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矩形 1"/>
          <p:cNvSpPr/>
          <p:nvPr/>
        </p:nvSpPr>
        <p:spPr>
          <a:xfrm>
            <a:off x="539750" y="862013"/>
            <a:ext cx="8208963" cy="1570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小说以“鞋”为中心叙亊写人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这样处理有什么好处？请简要分析。（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分）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dirty="0">
                <a:latin typeface="仿宋" panose="02010609060101010101" charset="-122"/>
                <a:ea typeface="仿宋" panose="02010609060101010101" charset="-122"/>
              </a:rPr>
              <a:t>2014</a:t>
            </a:r>
            <a:r>
              <a:rPr lang="zh-CN" altLang="zh-CN" sz="3200" dirty="0">
                <a:latin typeface="仿宋" panose="02010609060101010101" charset="-122"/>
                <a:ea typeface="仿宋" panose="02010609060101010101" charset="-122"/>
              </a:rPr>
              <a:t>全国卷Ⅱ</a:t>
            </a:r>
            <a:r>
              <a:rPr lang="zh-CN" altLang="en-US" sz="3200" dirty="0">
                <a:latin typeface="仿宋" panose="02010609060101010101" charset="-122"/>
                <a:ea typeface="仿宋" panose="02010609060101010101" charset="-122"/>
              </a:rPr>
              <a:t>刘庆邦</a:t>
            </a:r>
            <a:r>
              <a:rPr lang="en-US" altLang="zh-CN" sz="3200" dirty="0"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zh-CN" altLang="zh-CN" sz="3200" dirty="0">
                <a:latin typeface="仿宋" panose="02010609060101010101" charset="-122"/>
                <a:ea typeface="仿宋" panose="02010609060101010101" charset="-122"/>
              </a:rPr>
              <a:t>《鞋》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2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3659" y="0"/>
            <a:ext cx="4067944" cy="8309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zh-CN" altLang="en-US" sz="4800" b="1" strike="noStrike" cap="non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趁热打铁</a:t>
            </a:r>
            <a:endParaRPr lang="zh-CN" altLang="en-US" sz="4800" b="1" strike="noStrike" cap="none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矩形 1"/>
          <p:cNvSpPr/>
          <p:nvPr/>
        </p:nvSpPr>
        <p:spPr>
          <a:xfrm>
            <a:off x="539750" y="862013"/>
            <a:ext cx="8208963" cy="1570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小说以“鞋”为中心叙亊写人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这样处理有什么好处？请简要分析。（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分）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dirty="0">
                <a:latin typeface="仿宋" panose="02010609060101010101" charset="-122"/>
                <a:ea typeface="仿宋" panose="02010609060101010101" charset="-122"/>
              </a:rPr>
              <a:t>2014</a:t>
            </a:r>
            <a:r>
              <a:rPr lang="zh-CN" altLang="zh-CN" sz="3200" dirty="0">
                <a:latin typeface="仿宋" panose="02010609060101010101" charset="-122"/>
                <a:ea typeface="仿宋" panose="02010609060101010101" charset="-122"/>
              </a:rPr>
              <a:t>全国卷Ⅱ</a:t>
            </a:r>
            <a:r>
              <a:rPr lang="zh-CN" altLang="en-US" sz="3200" dirty="0">
                <a:latin typeface="仿宋" panose="02010609060101010101" charset="-122"/>
                <a:ea typeface="仿宋" panose="02010609060101010101" charset="-122"/>
              </a:rPr>
              <a:t>刘庆邦</a:t>
            </a:r>
            <a:r>
              <a:rPr lang="en-US" altLang="zh-CN" sz="3200" dirty="0"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zh-CN" altLang="zh-CN" sz="3200" dirty="0">
                <a:latin typeface="仿宋" panose="02010609060101010101" charset="-122"/>
                <a:ea typeface="仿宋" panose="02010609060101010101" charset="-122"/>
              </a:rPr>
              <a:t>《鞋》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2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28002" name="矩形 2"/>
          <p:cNvSpPr/>
          <p:nvPr/>
        </p:nvSpPr>
        <p:spPr>
          <a:xfrm>
            <a:off x="569913" y="2481263"/>
            <a:ext cx="8281987" cy="35385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参考答案：</a:t>
            </a:r>
            <a:endParaRPr lang="en-US" altLang="zh-CN" sz="32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①做鞋是当地的规矩，这样的故事既有生活气息，又有时代特点；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（环境背景）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②以鞋为线索，可以使故事情节更集中、紧凑；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                   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（情节结构）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③鞋是情感的寄托物，有助于主人公内在情感与深层心理的发掘与表现。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（人物形象）</a:t>
            </a:r>
          </a:p>
        </p:txBody>
      </p:sp>
      <p:sp>
        <p:nvSpPr>
          <p:cNvPr id="4" name="矩形 3"/>
          <p:cNvSpPr/>
          <p:nvPr/>
        </p:nvSpPr>
        <p:spPr>
          <a:xfrm>
            <a:off x="1763659" y="0"/>
            <a:ext cx="4067944" cy="8309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zh-CN" altLang="en-US" sz="4800" b="1" strike="noStrike" cap="non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趁热打铁</a:t>
            </a:r>
            <a:endParaRPr lang="zh-CN" altLang="en-US" sz="4800" b="1" strike="noStrike" cap="none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矩形 1"/>
          <p:cNvSpPr/>
          <p:nvPr/>
        </p:nvSpPr>
        <p:spPr>
          <a:xfrm>
            <a:off x="358775" y="795338"/>
            <a:ext cx="8569325" cy="1385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小说以“电话”为枢纽连接人物、安排情节。这样处理有什么作用？请简要分析。（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分）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2016</a:t>
            </a:r>
            <a:r>
              <a:rPr lang="zh-CN" altLang="zh-CN" sz="2800" dirty="0">
                <a:latin typeface="仿宋" panose="02010609060101010101" charset="-122"/>
                <a:ea typeface="仿宋" panose="02010609060101010101" charset="-122"/>
              </a:rPr>
              <a:t>全国卷Ⅱ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迈尔尼</a:t>
            </a:r>
            <a:r>
              <a:rPr lang="zh-CN" altLang="zh-CN" sz="2800" dirty="0">
                <a:latin typeface="仿宋" panose="02010609060101010101" charset="-122"/>
                <a:ea typeface="仿宋" panose="02010609060101010101" charset="-122"/>
              </a:rPr>
              <a:t>《战争》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1770475" y="-35169"/>
            <a:ext cx="4067944" cy="8309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zh-CN" altLang="en-US" sz="4800" b="1" strike="noStrike" cap="non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趁热打铁</a:t>
            </a:r>
            <a:endParaRPr lang="zh-CN" altLang="en-US" sz="4800" b="1" strike="noStrike" cap="none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矩形 1"/>
          <p:cNvSpPr/>
          <p:nvPr/>
        </p:nvSpPr>
        <p:spPr>
          <a:xfrm>
            <a:off x="358775" y="795338"/>
            <a:ext cx="8569325" cy="1385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小说以“电话”为枢纽连接人物、安排情节。这样处理有什么作用？请简要分析。（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分）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2016</a:t>
            </a:r>
            <a:r>
              <a:rPr lang="zh-CN" altLang="zh-CN" sz="2800" dirty="0">
                <a:latin typeface="仿宋" panose="02010609060101010101" charset="-122"/>
                <a:ea typeface="仿宋" panose="02010609060101010101" charset="-122"/>
              </a:rPr>
              <a:t>全国卷Ⅱ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迈尔尼</a:t>
            </a:r>
            <a:r>
              <a:rPr lang="zh-CN" altLang="zh-CN" sz="2800" dirty="0">
                <a:latin typeface="仿宋" panose="02010609060101010101" charset="-122"/>
                <a:ea typeface="仿宋" panose="02010609060101010101" charset="-122"/>
              </a:rPr>
              <a:t>《战争》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）</a:t>
            </a:r>
          </a:p>
        </p:txBody>
      </p:sp>
      <p:sp>
        <p:nvSpPr>
          <p:cNvPr id="130050" name="矩形 2"/>
          <p:cNvSpPr/>
          <p:nvPr/>
        </p:nvSpPr>
        <p:spPr>
          <a:xfrm>
            <a:off x="382588" y="2492375"/>
            <a:ext cx="8558212" cy="4032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①一个电话将两人命运连在一起，偶然与必然交错，凸显了战争背景，强化了戏剧性情节；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            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（社会背景、情节效果）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②主人公言行主要通过电话聊天呈现出来，便于透露人物心声，使人物形象更加真实；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                   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（人物形象）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③电话交流的限制性给小说留下较多空白，丰富了人物与主题的想象空间。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阅读效果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1770475" y="-35169"/>
            <a:ext cx="4067944" cy="8309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zh-CN" altLang="en-US" sz="4800" b="1" strike="noStrike" cap="non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趁热打铁</a:t>
            </a:r>
            <a:endParaRPr lang="zh-CN" altLang="en-US" sz="4800" b="1" strike="noStrike" cap="none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0052" name="矩形 4"/>
          <p:cNvSpPr/>
          <p:nvPr/>
        </p:nvSpPr>
        <p:spPr>
          <a:xfrm>
            <a:off x="3797300" y="1917700"/>
            <a:ext cx="183197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参考答案</a:t>
            </a:r>
            <a:endParaRPr lang="en-US" altLang="zh-CN" sz="32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113" y="3162300"/>
            <a:ext cx="1560512" cy="328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65113" y="866775"/>
            <a:ext cx="8064500" cy="10779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明线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在小说中由人物活动或事件发展所直接呈现出来的线索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4869" y="36271"/>
            <a:ext cx="4057328" cy="8310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zh-CN" altLang="en-US" sz="4800" b="1" strike="noStrik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双线结构</a:t>
            </a:r>
            <a:endParaRPr lang="zh-CN" altLang="en-US" sz="4800" b="1" strike="noStrike" cap="none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5113" y="1944688"/>
            <a:ext cx="78359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暗线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未直接描绘的人物活动或事件所间接呈现出来的线索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0338" y="3135313"/>
            <a:ext cx="5400675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林海音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爸爸的花儿落了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》</a:t>
            </a:r>
          </a:p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明线：英子参加毕业典礼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暗线：夹竹桃花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3100" y="4805363"/>
            <a:ext cx="6913563" cy="1385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鲁迅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药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》</a:t>
            </a:r>
          </a:p>
          <a:p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</a:rPr>
              <a:t>明线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</a:rPr>
              <a:t>华老栓为了给儿子治病买人血馒头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</a:rPr>
              <a:t>暗线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</a:rPr>
              <a:t>夏瑜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为革命牺牲却成为百姓药引子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3073" descr="bg"/>
          <p:cNvPicPr>
            <a:picLocks noChangeAspect="1"/>
          </p:cNvPicPr>
          <p:nvPr/>
        </p:nvPicPr>
        <p:blipFill>
          <a:blip r:embed="rId2" cstate="print"/>
          <a:srcRect t="10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2" name="矩形 3077"/>
          <p:cNvSpPr>
            <a:spLocks noTextEdit="1"/>
          </p:cNvSpPr>
          <p:nvPr/>
        </p:nvSpPr>
        <p:spPr>
          <a:xfrm>
            <a:off x="3051810" y="3136900"/>
            <a:ext cx="5638165" cy="830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ECFF"/>
                </a:solidFill>
                <a:effectLst>
                  <a:outerShdw dist="53882" dir="2699999" algn="ctr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一轮教学应对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900113" y="4230688"/>
            <a:ext cx="4932363" cy="5222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4" name="矩形 13"/>
          <p:cNvSpPr/>
          <p:nvPr/>
        </p:nvSpPr>
        <p:spPr>
          <a:xfrm>
            <a:off x="904875" y="2295525"/>
            <a:ext cx="3097213" cy="5222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4284663" y="1196975"/>
            <a:ext cx="3095625" cy="5222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2100" name="矩形 3"/>
          <p:cNvSpPr/>
          <p:nvPr/>
        </p:nvSpPr>
        <p:spPr>
          <a:xfrm>
            <a:off x="274638" y="1196975"/>
            <a:ext cx="86756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明线—六百元借款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暗线—男人的态度</a:t>
            </a:r>
          </a:p>
        </p:txBody>
      </p:sp>
      <p:sp>
        <p:nvSpPr>
          <p:cNvPr id="9" name="矩形 8"/>
          <p:cNvSpPr/>
          <p:nvPr/>
        </p:nvSpPr>
        <p:spPr>
          <a:xfrm>
            <a:off x="242888" y="5373688"/>
            <a:ext cx="8578850" cy="1079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2102" name="矩形 2"/>
          <p:cNvSpPr/>
          <p:nvPr/>
        </p:nvSpPr>
        <p:spPr>
          <a:xfrm>
            <a:off x="242888" y="2349500"/>
            <a:ext cx="8891587" cy="9540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２．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明线—时间顺序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</a:p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暗线—麻婶借钱到麻婶女儿还钱的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过程</a:t>
            </a:r>
            <a:endParaRPr lang="zh-CN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2103" name="矩形 4"/>
          <p:cNvSpPr/>
          <p:nvPr/>
        </p:nvSpPr>
        <p:spPr>
          <a:xfrm>
            <a:off x="149225" y="3762375"/>
            <a:ext cx="8672513" cy="9540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３．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明线—马兰花借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出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钱却迟迟不去讨要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暗线—人与人之间的信任发展</a:t>
            </a:r>
          </a:p>
        </p:txBody>
      </p:sp>
      <p:sp>
        <p:nvSpPr>
          <p:cNvPr id="132104" name="矩形 5"/>
          <p:cNvSpPr/>
          <p:nvPr/>
        </p:nvSpPr>
        <p:spPr>
          <a:xfrm>
            <a:off x="87313" y="5373688"/>
            <a:ext cx="8907462" cy="12303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４．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明线：马兰花一家为六百款的借款而引发的冲突。</a:t>
            </a: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暗线：麻婶母女偿还这六百款钱的过程。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6684" y="188608"/>
            <a:ext cx="8769224" cy="7079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zh-CN" altLang="zh-CN" sz="4000" b="1" strike="noStrik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《马兰花》</a:t>
            </a:r>
            <a:r>
              <a:rPr lang="zh-CN" altLang="zh-CN" sz="4000" b="1" strike="noStrike" spc="50" noProof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的明线与</a:t>
            </a:r>
            <a:r>
              <a:rPr lang="zh-CN" altLang="zh-CN" sz="4000" b="1" strike="noStrik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暗线</a:t>
            </a:r>
            <a:r>
              <a:rPr lang="zh-CN" altLang="en-US" sz="4000" b="1" strike="noStrik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是哪一项？</a:t>
            </a:r>
            <a:endParaRPr lang="zh-CN" altLang="zh-CN" sz="4000" b="1" strike="noStrike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63" y="1719263"/>
            <a:ext cx="8048625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男人与马兰花都属于借款一方，都是明线上的人物。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163" y="3238500"/>
            <a:ext cx="4699000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误把叙事顺序当线索。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5163" y="4748213"/>
            <a:ext cx="6210300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误把主题（情感）当小说暗线。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4" grpId="0" bldLvl="0" animBg="1"/>
      <p:bldP spid="11" grpId="0" bldLvl="0" animBg="1"/>
      <p:bldP spid="9" grpId="0" bldLvl="0" animBg="1"/>
      <p:bldP spid="12" grpId="0"/>
      <p:bldP spid="1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矩形 1"/>
          <p:cNvSpPr/>
          <p:nvPr/>
        </p:nvSpPr>
        <p:spPr>
          <a:xfrm>
            <a:off x="492125" y="830263"/>
            <a:ext cx="8629650" cy="1508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小说有明暗两条线索，分别是什么？这样处理有什么好处？请简要分析。（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分）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2015</a:t>
            </a:r>
            <a:r>
              <a:rPr lang="zh-CN" altLang="zh-CN" sz="2800" dirty="0">
                <a:latin typeface="仿宋" panose="02010609060101010101" charset="-122"/>
                <a:ea typeface="仿宋" panose="02010609060101010101" charset="-122"/>
              </a:rPr>
              <a:t>全国卷Ⅰ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李德霞</a:t>
            </a:r>
            <a:r>
              <a:rPr lang="zh-CN" altLang="zh-CN" sz="2800" dirty="0">
                <a:latin typeface="仿宋" panose="02010609060101010101" charset="-122"/>
                <a:ea typeface="仿宋" panose="02010609060101010101" charset="-122"/>
              </a:rPr>
              <a:t>《马兰花》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508000" y="2413000"/>
            <a:ext cx="8208963" cy="35385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参考答案：</a:t>
            </a:r>
            <a:endParaRPr lang="en-US" altLang="zh-CN" sz="32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第一问：</a:t>
            </a:r>
            <a:r>
              <a:rPr lang="zh-CN" altLang="zh-CN" sz="3200" dirty="0">
                <a:latin typeface="楷体" panose="02010609060101010101" charset="-122"/>
                <a:ea typeface="楷体" panose="02010609060101010101" charset="-122"/>
              </a:rPr>
              <a:t>明线是马兰花一家为借款而引发的冲突，暗线是麻婶母女的借款还款过程。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 </a:t>
            </a:r>
            <a:endParaRPr lang="zh-CN" altLang="zh-CN" sz="3200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第二问：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设置麻婶母女借款这一暗线，虽然着墨不多，但仍可</a:t>
            </a:r>
            <a:r>
              <a:rPr lang="zh-CN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展现她们的品质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zh-CN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丰富小说的主题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；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明暗线交织，使小说</a:t>
            </a:r>
            <a:r>
              <a:rPr lang="zh-CN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情节更为集中紧凑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突出了主人公的形象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  <a:endParaRPr lang="zh-CN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08" y="0"/>
            <a:ext cx="5400631" cy="8309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zh-CN" altLang="en-US" sz="4800" b="1" strike="noStrike" cap="non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真  题  再 现</a:t>
            </a:r>
            <a:endParaRPr lang="zh-CN" altLang="en-US" sz="4800" b="1" strike="noStrike" cap="none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extBox 1"/>
          <p:cNvSpPr txBox="1"/>
          <p:nvPr/>
        </p:nvSpPr>
        <p:spPr>
          <a:xfrm>
            <a:off x="1270000" y="752475"/>
            <a:ext cx="7058025" cy="5353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总结板书：线索的作用</a:t>
            </a:r>
            <a:endParaRPr lang="en-US" altLang="zh-CN" sz="4800" b="1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Forte" pitchFamily="66" charset="0"/>
                <a:ea typeface="宋体" panose="02010600030101010101" pitchFamily="2" charset="-122"/>
              </a:rPr>
              <a:t>1.</a:t>
            </a:r>
            <a:r>
              <a:rPr lang="zh-CN" altLang="en-US" sz="3600" b="1" dirty="0">
                <a:latin typeface="Forte" pitchFamily="66" charset="0"/>
                <a:ea typeface="宋体" panose="02010600030101010101" pitchFamily="2" charset="-122"/>
              </a:rPr>
              <a:t>使</a:t>
            </a:r>
            <a:r>
              <a:rPr lang="zh-CN" altLang="en-US" sz="3600" b="1" dirty="0">
                <a:solidFill>
                  <a:srgbClr val="FF0000"/>
                </a:solidFill>
                <a:latin typeface="Forte" pitchFamily="66" charset="0"/>
                <a:ea typeface="宋体" panose="02010600030101010101" pitchFamily="2" charset="-122"/>
              </a:rPr>
              <a:t>情节</a:t>
            </a:r>
            <a:r>
              <a:rPr lang="zh-CN" altLang="en-US" sz="3600" b="1" dirty="0">
                <a:latin typeface="Forte" pitchFamily="66" charset="0"/>
                <a:ea typeface="宋体" panose="02010600030101010101" pitchFamily="2" charset="-122"/>
              </a:rPr>
              <a:t>紧凑集中，</a:t>
            </a:r>
            <a:r>
              <a:rPr lang="zh-CN" altLang="en-US" sz="3600" b="1" dirty="0">
                <a:solidFill>
                  <a:srgbClr val="FF0000"/>
                </a:solidFill>
                <a:latin typeface="Forte" pitchFamily="66" charset="0"/>
                <a:ea typeface="宋体" panose="02010600030101010101" pitchFamily="2" charset="-122"/>
              </a:rPr>
              <a:t>结构</a:t>
            </a:r>
            <a:r>
              <a:rPr lang="zh-CN" altLang="en-US" sz="3600" b="1" dirty="0">
                <a:latin typeface="Forte" pitchFamily="66" charset="0"/>
                <a:ea typeface="宋体" panose="02010600030101010101" pitchFamily="2" charset="-122"/>
              </a:rPr>
              <a:t>清晰；</a:t>
            </a:r>
            <a:endParaRPr lang="en-US" altLang="zh-CN" sz="3600" b="1" dirty="0">
              <a:latin typeface="Forte" pitchFamily="66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Forte" pitchFamily="66" charset="0"/>
                <a:ea typeface="宋体" panose="02010600030101010101" pitchFamily="2" charset="-122"/>
              </a:rPr>
              <a:t>2.</a:t>
            </a:r>
            <a:r>
              <a:rPr lang="zh-CN" altLang="en-US" sz="3600" b="1" dirty="0">
                <a:latin typeface="Forte" pitchFamily="66" charset="0"/>
                <a:ea typeface="宋体" panose="02010600030101010101" pitchFamily="2" charset="-122"/>
              </a:rPr>
              <a:t>利于</a:t>
            </a:r>
            <a:r>
              <a:rPr lang="zh-CN" altLang="en-US" sz="3600" b="1" dirty="0">
                <a:solidFill>
                  <a:srgbClr val="008000"/>
                </a:solidFill>
                <a:latin typeface="Forte" pitchFamily="66" charset="0"/>
                <a:ea typeface="宋体" panose="02010600030101010101" pitchFamily="2" charset="-122"/>
              </a:rPr>
              <a:t>人物</a:t>
            </a:r>
            <a:r>
              <a:rPr lang="zh-CN" altLang="en-US" sz="3600" b="1" dirty="0">
                <a:latin typeface="Forte" pitchFamily="66" charset="0"/>
                <a:ea typeface="宋体" panose="02010600030101010101" pitchFamily="2" charset="-122"/>
              </a:rPr>
              <a:t>形象的塑造</a:t>
            </a:r>
            <a:r>
              <a:rPr lang="zh-CN" altLang="zh-CN" sz="3600" b="1" dirty="0">
                <a:latin typeface="Forte" pitchFamily="66" charset="0"/>
                <a:ea typeface="宋体" panose="02010600030101010101" pitchFamily="2" charset="-122"/>
              </a:rPr>
              <a:t>；</a:t>
            </a:r>
            <a:endParaRPr lang="en-US" altLang="zh-CN" sz="3600" b="1" dirty="0">
              <a:latin typeface="Forte" pitchFamily="66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Forte" pitchFamily="66" charset="0"/>
                <a:ea typeface="宋体" panose="02010600030101010101" pitchFamily="2" charset="-122"/>
              </a:rPr>
              <a:t>3.</a:t>
            </a:r>
            <a:r>
              <a:rPr lang="zh-CN" altLang="en-US" sz="3600" b="1" dirty="0">
                <a:latin typeface="Forte" pitchFamily="66" charset="0"/>
                <a:ea typeface="宋体" panose="02010600030101010101" pitchFamily="2" charset="-122"/>
              </a:rPr>
              <a:t>反映</a:t>
            </a:r>
            <a:r>
              <a:rPr lang="zh-CN" altLang="en-US" sz="3600" b="1" dirty="0">
                <a:solidFill>
                  <a:srgbClr val="008000"/>
                </a:solidFill>
                <a:latin typeface="Forte" pitchFamily="66" charset="0"/>
                <a:ea typeface="宋体" panose="02010600030101010101" pitchFamily="2" charset="-122"/>
              </a:rPr>
              <a:t>环境</a:t>
            </a:r>
            <a:r>
              <a:rPr lang="zh-CN" altLang="en-US" sz="3600" b="1" dirty="0">
                <a:latin typeface="Forte" pitchFamily="66" charset="0"/>
                <a:ea typeface="宋体" panose="02010600030101010101" pitchFamily="2" charset="-122"/>
              </a:rPr>
              <a:t>特点</a:t>
            </a:r>
            <a:r>
              <a:rPr lang="zh-CN" altLang="zh-CN" sz="3600" b="1" dirty="0">
                <a:latin typeface="Forte" pitchFamily="66" charset="0"/>
                <a:ea typeface="宋体" panose="02010600030101010101" pitchFamily="2" charset="-122"/>
              </a:rPr>
              <a:t>；</a:t>
            </a:r>
            <a:endParaRPr lang="en-US" altLang="zh-CN" sz="3600" b="1" dirty="0">
              <a:latin typeface="Forte" pitchFamily="66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Forte" pitchFamily="66" charset="0"/>
                <a:ea typeface="宋体" panose="02010600030101010101" pitchFamily="2" charset="-122"/>
              </a:rPr>
              <a:t>4.</a:t>
            </a:r>
            <a:r>
              <a:rPr lang="zh-CN" altLang="zh-CN" sz="3600" b="1" dirty="0">
                <a:latin typeface="Forte" pitchFamily="66" charset="0"/>
                <a:ea typeface="宋体" panose="02010600030101010101" pitchFamily="2" charset="-122"/>
              </a:rPr>
              <a:t>揭示</a:t>
            </a:r>
            <a:r>
              <a:rPr lang="zh-CN" altLang="en-US" sz="3600" b="1" dirty="0">
                <a:latin typeface="Forte" pitchFamily="66" charset="0"/>
                <a:ea typeface="宋体" panose="02010600030101010101" pitchFamily="2" charset="-122"/>
              </a:rPr>
              <a:t>或突出</a:t>
            </a:r>
            <a:r>
              <a:rPr lang="zh-CN" altLang="zh-CN" sz="3600" b="1" dirty="0">
                <a:solidFill>
                  <a:srgbClr val="008000"/>
                </a:solidFill>
                <a:latin typeface="Forte" pitchFamily="66" charset="0"/>
                <a:ea typeface="宋体" panose="02010600030101010101" pitchFamily="2" charset="-122"/>
              </a:rPr>
              <a:t>主题</a:t>
            </a:r>
            <a:r>
              <a:rPr lang="zh-CN" altLang="en-US" sz="3600" b="1" dirty="0">
                <a:latin typeface="Forte" pitchFamily="66" charset="0"/>
                <a:ea typeface="宋体" panose="02010600030101010101" pitchFamily="2" charset="-122"/>
              </a:rPr>
              <a:t>；</a:t>
            </a:r>
            <a:endParaRPr lang="en-US" altLang="zh-CN" sz="3600" b="1" dirty="0">
              <a:latin typeface="Forte" pitchFamily="66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Forte" pitchFamily="66" charset="0"/>
                <a:ea typeface="宋体" panose="02010600030101010101" pitchFamily="2" charset="-122"/>
              </a:rPr>
              <a:t>5.</a:t>
            </a:r>
            <a:r>
              <a:rPr lang="zh-CN" altLang="en-US" sz="3600" b="1" dirty="0">
                <a:latin typeface="Forte" pitchFamily="66" charset="0"/>
                <a:ea typeface="宋体" panose="02010600030101010101" pitchFamily="2" charset="-122"/>
              </a:rPr>
              <a:t>产生</a:t>
            </a:r>
            <a:r>
              <a:rPr lang="zh-CN" altLang="en-US" sz="3600" b="1" dirty="0">
                <a:solidFill>
                  <a:srgbClr val="7030A0"/>
                </a:solidFill>
                <a:latin typeface="Forte" pitchFamily="66" charset="0"/>
                <a:ea typeface="宋体" panose="02010600030101010101" pitchFamily="2" charset="-122"/>
              </a:rPr>
              <a:t>阅读效果</a:t>
            </a:r>
            <a:r>
              <a:rPr lang="zh-CN" altLang="en-US" sz="3600" b="1" dirty="0">
                <a:latin typeface="Forte" pitchFamily="66" charset="0"/>
                <a:ea typeface="宋体" panose="02010600030101010101" pitchFamily="2" charset="-122"/>
              </a:rPr>
              <a:t>。</a:t>
            </a:r>
            <a:endParaRPr lang="en-US" altLang="zh-CN" sz="3600" b="1" dirty="0">
              <a:latin typeface="Forte" pitchFamily="66" charset="0"/>
              <a:ea typeface="宋体" panose="02010600030101010101" pitchFamily="2" charset="-122"/>
            </a:endParaRPr>
          </a:p>
        </p:txBody>
      </p:sp>
      <p:pic>
        <p:nvPicPr>
          <p:cNvPr id="13414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3413" y="3397250"/>
            <a:ext cx="1633537" cy="283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图片 3073" descr="bg"/>
          <p:cNvPicPr>
            <a:picLocks noChangeAspect="1"/>
          </p:cNvPicPr>
          <p:nvPr/>
        </p:nvPicPr>
        <p:blipFill>
          <a:blip r:embed="rId2" cstate="print"/>
          <a:srcRect t="10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15366"/>
          <p:cNvSpPr>
            <a:spLocks noTextEdit="1"/>
          </p:cNvSpPr>
          <p:nvPr/>
        </p:nvSpPr>
        <p:spPr>
          <a:xfrm>
            <a:off x="1652588" y="2905125"/>
            <a:ext cx="5453062" cy="804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研究高考真题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Box 8"/>
          <p:cNvSpPr txBox="1"/>
          <p:nvPr/>
        </p:nvSpPr>
        <p:spPr>
          <a:xfrm>
            <a:off x="244475" y="185103"/>
            <a:ext cx="374491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高考文学作品阅读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98450" y="964565"/>
            <a:ext cx="854710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全国卷</a:t>
            </a:r>
            <a:r>
              <a:rPr lang="zh-CN" altLang="en-US" sz="2400" b="1">
                <a:latin typeface="宋体" panose="02010600030101010101" pitchFamily="2" charset="-122"/>
              </a:rPr>
              <a:t>Ⅲ《到梨花屯去》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8.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小说中有多处景物描写，请分析其功能。(6分)</a:t>
            </a:r>
          </a:p>
          <a:p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sz="2400" b="1">
                <a:solidFill>
                  <a:srgbClr val="C00000"/>
                </a:solidFill>
                <a:latin typeface="微软雅黑" panose="020B0503020204020204" charset="-122"/>
                <a:ea typeface="宋体" panose="02010600030101010101" pitchFamily="2" charset="-122"/>
              </a:rPr>
              <a:t>   </a:t>
            </a:r>
            <a:r>
              <a:rPr 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答案：①到梨花屯去的沿途风景，为故事展开提供自然背景；②以景物描写的插入来配合氛围的变化以及谢赵二人的心理变化；③使小说具有清新的田园风格，流露出生机勃勃的时代气息。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730" y="3476625"/>
            <a:ext cx="836803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2019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全国卷Ⅱ《小步舞》）</a:t>
            </a:r>
            <a:r>
              <a:rPr lang="zh-CN" sz="2400" b="1" dirty="0">
                <a:ea typeface="宋体" panose="02010600030101010101" pitchFamily="2" charset="-122"/>
              </a:rPr>
              <a:t>9.小说中的卢森堡公园苗圃在情节发展中有重要作用，这种作用体现在哪些方面？请结合作品简要分析。</a:t>
            </a:r>
          </a:p>
          <a:p>
            <a:pPr indent="266700"/>
            <a:r>
              <a:rPr lang="en-US" sz="2400" b="1" dirty="0">
                <a:solidFill>
                  <a:srgbClr val="C00000"/>
                </a:solidFill>
                <a:latin typeface="微软雅黑" panose="020B0503020204020204" charset="-122"/>
                <a:sym typeface="+mn-ea"/>
              </a:rPr>
              <a:t>   </a:t>
            </a:r>
            <a:r>
              <a:rPr lang="zh-CN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答案：</a:t>
            </a:r>
            <a:r>
              <a:rPr lang="zh-CN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事切入自然，“我”不太喜欢喧闹，而老舞蹈师又天天来这里，两人相遇才有可能，以此切入故事，自然而不做作。有利于情节的集中与展开，苗圃既是表演的舞台，也是人生的舞台。使故事有余味，苗圃铲平了，故事自然结束，但主人公怎样了，让人牵挂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Box 8"/>
          <p:cNvSpPr txBox="1"/>
          <p:nvPr/>
        </p:nvSpPr>
        <p:spPr>
          <a:xfrm>
            <a:off x="244475" y="7303"/>
            <a:ext cx="374491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高考文学作品阅读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98450" y="3425825"/>
            <a:ext cx="854710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</a:rPr>
              <a:t>2018</a:t>
            </a:r>
            <a:r>
              <a:rPr lang="zh-CN" altLang="en-US" sz="2400" b="1" dirty="0">
                <a:latin typeface="宋体" panose="02010600030101010101" pitchFamily="2" charset="-122"/>
              </a:rPr>
              <a:t>全国卷Ⅲ《微纪元》</a:t>
            </a:r>
            <a:r>
              <a:rPr lang="zh-CN" sz="2400" b="1" dirty="0">
                <a:latin typeface="宋体" panose="02010600030101010101" pitchFamily="2" charset="-122"/>
              </a:rPr>
              <a:t>）</a:t>
            </a:r>
            <a:r>
              <a:rPr sz="2400" b="1" dirty="0">
                <a:latin typeface="宋体" panose="02010600030101010101" pitchFamily="2" charset="-122"/>
              </a:rPr>
              <a:t>6. 结合本文，谈谈科幻小说中“科学”与“幻想”的关系。</a:t>
            </a:r>
          </a:p>
          <a:p>
            <a:r>
              <a:rPr lang="zh-CN" sz="2400" b="1" dirty="0">
                <a:solidFill>
                  <a:srgbClr val="C00000"/>
                </a:solidFill>
                <a:sym typeface="+mn-ea"/>
              </a:rPr>
              <a:t>        </a:t>
            </a:r>
            <a:r>
              <a:rPr lang="zh-CN" sz="2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答案：</a:t>
            </a:r>
            <a:r>
              <a:rPr sz="2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科幻小说中的“科学”是“幻想”的基础。本文情节的基本框案，即地球灾难及文明重生，就是在宇宙科学基础上演绎的；而文中细节如宇宙飞船的星际航行、虚拟游戏、视频眼镜等，都已是或部分是科学事实。②科幻小说中的“幻想”虽然立足于“科学”，但更要突破具体科技的限制，充分发挥想象力，将人文关怀与科学意识融汇在一起。本文幻想出来的“宏纪元”与“微纪元”，有一定科学因素，主旨则是对人类文明的思考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8450" y="677545"/>
            <a:ext cx="8606790" cy="2491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>
                <a:latin typeface="宋体" panose="02010600030101010101" pitchFamily="2" charset="-122"/>
                <a:sym typeface="+mn-ea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  <a:sym typeface="+mn-ea"/>
              </a:rPr>
              <a:t>2019</a:t>
            </a:r>
            <a:r>
              <a:rPr lang="zh-CN" altLang="en-US" sz="2400" b="1">
                <a:latin typeface="宋体" panose="02010600030101010101" pitchFamily="2" charset="-122"/>
                <a:sym typeface="+mn-ea"/>
              </a:rPr>
              <a:t>全国卷Ⅰ《理水》</a:t>
            </a:r>
            <a:r>
              <a:rPr lang="zh-CN" sz="2400" b="1">
                <a:latin typeface="宋体" panose="02010600030101010101" pitchFamily="2" charset="-122"/>
                <a:sym typeface="+mn-ea"/>
              </a:rPr>
              <a:t>）</a:t>
            </a:r>
            <a:r>
              <a:rPr sz="2400"/>
              <a:t>9．《理水》是鲁迅小说集《故事新编》中的一篇，请从“故事”与“新编”的角度简析本文的基本特征。（6分）</a:t>
            </a:r>
          </a:p>
          <a:p>
            <a:r>
              <a:rPr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答案：①大禹治水的“故事”本身于史有据，作品查考典籍博采文献，富有历史韵味；②“新编”表现为新的历史讲述方式，如细节虚构，现代语词渗入，杂文笔法使用，作品充满想象力及创造性；③对“故事”进行“新编”，着眼于对历史与现实均作出观照，作品具有深刻的思想性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2138" y="735013"/>
            <a:ext cx="3435350" cy="5961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102314" y="2492896"/>
            <a:ext cx="5256584" cy="1015663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zh-CN" altLang="zh-CN" sz="6000" b="1" strike="noStrike" spc="50" noProof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线索的</a:t>
            </a:r>
            <a:r>
              <a:rPr lang="zh-CN" altLang="zh-CN" sz="6000" b="1" strike="noStrik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作用</a:t>
            </a:r>
            <a:endParaRPr lang="zh-CN" altLang="zh-CN" sz="6000" b="1" strike="noStrike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6739" name="TextBox 8"/>
          <p:cNvSpPr txBox="1"/>
          <p:nvPr/>
        </p:nvSpPr>
        <p:spPr>
          <a:xfrm>
            <a:off x="244475" y="150813"/>
            <a:ext cx="374491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高考文学作品阅读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矩形 1"/>
          <p:cNvSpPr/>
          <p:nvPr/>
        </p:nvSpPr>
        <p:spPr>
          <a:xfrm>
            <a:off x="250825" y="830263"/>
            <a:ext cx="8424863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2019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年普通高等学校招生全国统一考试大纲》语文学科要求：在文学类作品阅读中，能够“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分析作品结构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7762" name="矩形 3"/>
          <p:cNvSpPr/>
          <p:nvPr/>
        </p:nvSpPr>
        <p:spPr>
          <a:xfrm>
            <a:off x="358775" y="3478213"/>
            <a:ext cx="831691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03" y="0"/>
            <a:ext cx="3186627" cy="8309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zh-CN" altLang="en-US" sz="4800" b="1" strike="noStrike" spc="50" noProof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考</a:t>
            </a:r>
            <a:r>
              <a:rPr lang="zh-CN" altLang="en-US" sz="4800" b="1" strike="noStrike" spc="50" noProof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纲在线</a:t>
            </a:r>
            <a:endParaRPr lang="zh-CN" altLang="en-US" sz="4800" b="1" strike="noStrike" cap="none" spc="50" noProof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8775" y="2565400"/>
            <a:ext cx="8642350" cy="41132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高考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考查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结构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的主要角度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①分析文章开头、中间段、结尾的作用；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②重要语句或段落在文章结构中的作用；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③直接分析文章的结构层次；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④线索的作用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结构技巧：对比、抑扬、悬念、倒叙、插叙、伏笔、照应、出人意料的结尾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endParaRPr lang="zh-CN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69200" y="908050"/>
            <a:ext cx="1382713" cy="2473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5588" y="549275"/>
          <a:ext cx="8712968" cy="6120567"/>
        </p:xfrm>
        <a:graphic>
          <a:graphicData uri="http://schemas.openxmlformats.org/drawingml/2006/table">
            <a:tbl>
              <a:tblPr firstRow="1" firstCol="1" bandRow="1"/>
              <a:tblGrid>
                <a:gridCol w="4689363"/>
                <a:gridCol w="2571444"/>
                <a:gridCol w="1452161"/>
              </a:tblGrid>
              <a:tr h="316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/>
                        </a:rPr>
                        <a:t>考题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/>
                        </a:rPr>
                        <a:t>与赋</a:t>
                      </a:r>
                      <a:r>
                        <a:rPr lang="zh-CN" sz="2000" b="1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/>
                        </a:rPr>
                        <a:t>分</a:t>
                      </a:r>
                      <a:endParaRPr lang="zh-CN" sz="20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/>
                        </a:rPr>
                        <a:t>考查年份与小说名字</a:t>
                      </a:r>
                      <a:endParaRPr lang="zh-CN" sz="20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6675"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/>
                        </a:rPr>
                        <a:t>考查点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小说以“渴”为中心谋篇布局，这有什么好处？请简要说明。（</a:t>
                      </a:r>
                      <a:r>
                        <a:rPr lang="en-US" sz="2000" b="1" kern="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zh-CN" sz="2000" b="1" kern="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分）</a:t>
                      </a: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/>
                        </a:rPr>
                        <a:t>2017</a:t>
                      </a:r>
                      <a:r>
                        <a:rPr lang="zh-CN" sz="2000" b="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Arial" panose="020B0604020202020204"/>
                        </a:rPr>
                        <a:t>全国卷Ⅰ《天嚣》</a:t>
                      </a:r>
                      <a:endParaRPr lang="zh-CN" sz="20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Arial" panose="020B0604020202020204"/>
                        </a:rPr>
                        <a:t>小说以“电话”为枢纽连接人物、安排情节。这样处理有什么</a:t>
                      </a:r>
                      <a:r>
                        <a:rPr lang="zh-CN" sz="2000" b="1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Arial" panose="020B0604020202020204"/>
                        </a:rPr>
                        <a:t>作用（</a:t>
                      </a:r>
                      <a:r>
                        <a:rPr lang="en-US" sz="20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Arial" panose="020B0604020202020204"/>
                        </a:rPr>
                        <a:t>6</a:t>
                      </a:r>
                      <a:r>
                        <a:rPr lang="zh-CN" sz="20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Arial" panose="020B0604020202020204"/>
                        </a:rPr>
                        <a:t>分）</a:t>
                      </a: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/>
                        </a:rPr>
                        <a:t>2016</a:t>
                      </a:r>
                      <a:r>
                        <a:rPr lang="zh-CN" sz="2000" b="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Arial" panose="020B0604020202020204"/>
                        </a:rPr>
                        <a:t>全国卷Ⅱ《战争》</a:t>
                      </a:r>
                      <a:endParaRPr lang="zh-CN" sz="20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32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小说以“鞋”为中心叙亊写人</a:t>
                      </a:r>
                      <a:r>
                        <a:rPr lang="en-US" sz="20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,</a:t>
                      </a:r>
                      <a:r>
                        <a:rPr lang="zh-CN" sz="20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这样处理有什么好处</a:t>
                      </a:r>
                      <a:r>
                        <a:rPr lang="zh-CN" sz="2000" b="1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？（</a:t>
                      </a:r>
                      <a:r>
                        <a:rPr lang="en-US" sz="20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r>
                        <a:rPr lang="zh-CN" sz="20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分）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2014</a:t>
                      </a:r>
                      <a:r>
                        <a:rPr lang="zh-CN" sz="2000" b="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全国卷</a:t>
                      </a:r>
                      <a:r>
                        <a:rPr lang="zh-CN" sz="2000" b="0" kern="100" dirty="0" smtClean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Ⅱ《鞋》</a:t>
                      </a:r>
                      <a:endParaRPr lang="zh-CN" sz="20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32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小说有明暗两条线索，分别是什么？这样处理有什么好处</a:t>
                      </a:r>
                      <a:r>
                        <a:rPr lang="zh-CN" sz="2000" b="1" kern="100" dirty="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？（</a:t>
                      </a:r>
                      <a:r>
                        <a:rPr lang="en-US" sz="2000" b="1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r>
                        <a:rPr lang="zh-CN" sz="2000" b="1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分）</a:t>
                      </a: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2015</a:t>
                      </a:r>
                      <a:r>
                        <a:rPr lang="zh-CN" sz="2000" b="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全国卷Ⅰ《马兰花》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7405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小说以一个没有谜底的“美好的谜”结尾，这样处理有怎样的艺术效果</a:t>
                      </a:r>
                      <a:r>
                        <a:rPr lang="zh-CN" sz="2000" b="1" kern="100" dirty="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？（</a:t>
                      </a:r>
                      <a:r>
                        <a:rPr lang="en-US" sz="2000" b="1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r>
                        <a:rPr lang="zh-CN" sz="2000" b="1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分）</a:t>
                      </a: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/>
                        </a:rPr>
                        <a:t>2017</a:t>
                      </a:r>
                      <a:r>
                        <a:rPr lang="zh-CN" sz="2000" b="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Arial" panose="020B0604020202020204"/>
                        </a:rPr>
                        <a:t>全国卷Ⅰ《天嚣》</a:t>
                      </a:r>
                      <a:endParaRPr lang="zh-CN" sz="20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“作品为什么以渡夫的任情高歌为结尾</a:t>
                      </a:r>
                      <a:r>
                        <a:rPr lang="en-US" sz="2000" b="1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?</a:t>
                      </a:r>
                      <a:r>
                        <a:rPr lang="zh-CN" sz="2000" b="1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结合全文，谈谈你的看法。</a:t>
                      </a:r>
                      <a:r>
                        <a:rPr lang="en-US" sz="2000" b="1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(8</a:t>
                      </a:r>
                      <a:r>
                        <a:rPr lang="zh-CN" sz="2000" b="1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分</a:t>
                      </a:r>
                      <a:r>
                        <a:rPr lang="en-US" sz="2000" b="1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)</a:t>
                      </a: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/>
                        </a:rPr>
                        <a:t>2014</a:t>
                      </a:r>
                      <a:r>
                        <a:rPr lang="zh-CN" sz="2000" b="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Arial" panose="020B0604020202020204"/>
                        </a:rPr>
                        <a:t>全国卷Ⅰ《古渡头》</a:t>
                      </a:r>
                      <a:endParaRPr lang="zh-CN" sz="20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9494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文末“后记”是独立于小说外的写作说明，还是属于小说的有机组成部分</a:t>
                      </a:r>
                      <a:r>
                        <a:rPr lang="zh-CN" sz="2000" b="1" kern="100" dirty="0" smtClean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？请结合全文，谈谈你的观点和理由。（</a:t>
                      </a:r>
                      <a:r>
                        <a:rPr lang="en-US" sz="2000" b="1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8</a:t>
                      </a:r>
                      <a:r>
                        <a:rPr lang="zh-CN" sz="2000" b="1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分）</a:t>
                      </a: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2014</a:t>
                      </a:r>
                      <a:r>
                        <a:rPr lang="zh-CN" sz="2000" b="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全国卷Ⅱ《鞋》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4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小说前半部分侧重写马里诺的影子表演，后半部分侧重写马里诺的现实生活。作者这样安排有什么用意</a:t>
                      </a:r>
                      <a:r>
                        <a:rPr lang="zh-CN" sz="2000" b="1" kern="100" dirty="0" smtClean="0"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？（</a:t>
                      </a:r>
                      <a:r>
                        <a:rPr lang="en-US" sz="2000" b="1" kern="100" dirty="0"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8</a:t>
                      </a:r>
                      <a:r>
                        <a:rPr lang="zh-CN" sz="2000" b="1" kern="100" dirty="0"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分）</a:t>
                      </a: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/>
                        </a:rPr>
                        <a:t>2013</a:t>
                      </a:r>
                      <a:r>
                        <a:rPr lang="zh-CN" sz="2000" b="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Arial" panose="020B0604020202020204"/>
                        </a:rPr>
                        <a:t>全国卷Ⅰ《喂自己</a:t>
                      </a:r>
                      <a:r>
                        <a:rPr lang="zh-CN" sz="2000" b="0" kern="100" dirty="0"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Arial" panose="020B0604020202020204"/>
                        </a:rPr>
                        <a:t>影子吃饭的人》</a:t>
                      </a:r>
                      <a:endParaRPr lang="zh-CN" sz="20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7451725" y="5805488"/>
            <a:ext cx="1422400" cy="8302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zh-CN" sz="2400" b="1" dirty="0">
                <a:solidFill>
                  <a:srgbClr val="0070C0"/>
                </a:solidFill>
                <a:latin typeface="Arial" panose="020B0604020202020204"/>
                <a:ea typeface="宋体" panose="02010600030101010101" pitchFamily="2" charset="-122"/>
              </a:rPr>
              <a:t>对比</a:t>
            </a:r>
            <a:r>
              <a:rPr lang="zh-CN" altLang="en-US" sz="2400" b="1" dirty="0">
                <a:solidFill>
                  <a:srgbClr val="0070C0"/>
                </a:solidFill>
                <a:latin typeface="Arial" panose="020B0604020202020204"/>
                <a:ea typeface="宋体" panose="02010600030101010101" pitchFamily="2" charset="-122"/>
              </a:rPr>
              <a:t>结构</a:t>
            </a:r>
            <a:endParaRPr lang="en-US" altLang="zh-CN" sz="2400" b="1" dirty="0">
              <a:solidFill>
                <a:srgbClr val="0070C0"/>
              </a:solidFill>
              <a:latin typeface="Arial" panose="020B0604020202020204"/>
              <a:ea typeface="宋体" panose="02010600030101010101" pitchFamily="2" charset="-122"/>
            </a:endParaRPr>
          </a:p>
          <a:p>
            <a:pPr algn="ctr"/>
            <a:r>
              <a:rPr lang="zh-CN" altLang="zh-CN" sz="2400" b="1" dirty="0">
                <a:solidFill>
                  <a:srgbClr val="0070C0"/>
                </a:solidFill>
                <a:latin typeface="Arial" panose="020B0604020202020204"/>
                <a:ea typeface="宋体" panose="02010600030101010101" pitchFamily="2" charset="-122"/>
              </a:rPr>
              <a:t>的意义</a:t>
            </a:r>
            <a:endParaRPr lang="zh-CN" altLang="zh-CN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69200" y="4797425"/>
            <a:ext cx="1112838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后记的</a:t>
            </a:r>
            <a:endParaRPr lang="en-US" altLang="zh-CN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意义</a:t>
            </a:r>
            <a:endParaRPr lang="zh-CN" altLang="zh-CN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07300" y="3402013"/>
            <a:ext cx="1112838" cy="831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zh-CN" sz="2400" b="1" dirty="0">
                <a:solidFill>
                  <a:srgbClr val="0070C0"/>
                </a:solidFill>
                <a:latin typeface="Arial" panose="020B0604020202020204"/>
                <a:ea typeface="宋体" panose="02010600030101010101" pitchFamily="2" charset="-122"/>
              </a:rPr>
              <a:t>结尾的</a:t>
            </a:r>
            <a:endParaRPr lang="en-US" altLang="zh-CN" sz="2400" b="1" dirty="0">
              <a:solidFill>
                <a:srgbClr val="0070C0"/>
              </a:solidFill>
              <a:latin typeface="Arial" panose="020B0604020202020204"/>
              <a:ea typeface="宋体" panose="02010600030101010101" pitchFamily="2" charset="-122"/>
            </a:endParaRPr>
          </a:p>
          <a:p>
            <a:pPr algn="ctr"/>
            <a:r>
              <a:rPr lang="zh-CN" altLang="zh-CN" sz="2400" b="1" dirty="0">
                <a:solidFill>
                  <a:srgbClr val="0070C0"/>
                </a:solidFill>
                <a:latin typeface="Arial" panose="020B0604020202020204"/>
                <a:ea typeface="宋体" panose="02010600030101010101" pitchFamily="2" charset="-122"/>
              </a:rPr>
              <a:t>艺术</a:t>
            </a:r>
            <a:endParaRPr lang="zh-CN" altLang="zh-CN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46950" y="1125538"/>
            <a:ext cx="1631950" cy="9540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/>
                <a:ea typeface="宋体" panose="02010600030101010101" pitchFamily="2" charset="-122"/>
              </a:rPr>
              <a:t> </a:t>
            </a:r>
            <a:r>
              <a:rPr lang="zh-CN" altLang="zh-CN" sz="2800" b="1" dirty="0">
                <a:solidFill>
                  <a:srgbClr val="0070C0"/>
                </a:solidFill>
                <a:latin typeface="Arial" panose="020B0604020202020204"/>
                <a:ea typeface="宋体" panose="02010600030101010101" pitchFamily="2" charset="-122"/>
              </a:rPr>
              <a:t>线索的</a:t>
            </a:r>
            <a:endParaRPr lang="en-US" altLang="zh-CN" sz="2800" b="1" dirty="0">
              <a:solidFill>
                <a:srgbClr val="0070C0"/>
              </a:solidFill>
              <a:latin typeface="Arial" panose="020B0604020202020204"/>
              <a:ea typeface="宋体" panose="02010600030101010101" pitchFamily="2" charset="-122"/>
            </a:endParaRPr>
          </a:p>
          <a:p>
            <a:pPr algn="ctr"/>
            <a:r>
              <a:rPr lang="zh-CN" altLang="zh-CN" sz="2800" b="1" dirty="0">
                <a:solidFill>
                  <a:srgbClr val="0070C0"/>
                </a:solidFill>
                <a:latin typeface="Arial" panose="020B0604020202020204"/>
                <a:ea typeface="宋体" panose="02010600030101010101" pitchFamily="2" charset="-122"/>
              </a:rPr>
              <a:t>作用</a:t>
            </a:r>
            <a:endParaRPr lang="en-US" altLang="zh-CN" sz="2800" b="1" dirty="0">
              <a:solidFill>
                <a:srgbClr val="0070C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0750" y="-1587"/>
            <a:ext cx="7759700" cy="583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zh-CN" altLang="zh-CN" sz="3200" b="1" strike="noStrike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全国卷</a:t>
            </a:r>
            <a:r>
              <a:rPr lang="en-US" altLang="zh-CN" sz="2800" b="1" strike="noStrike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2013-2018</a:t>
            </a:r>
            <a:r>
              <a:rPr lang="zh-CN" altLang="zh-CN" sz="3200" b="1" strike="noStrike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年结构类主观题一览表</a:t>
            </a:r>
            <a:endParaRPr lang="zh-CN" altLang="en-US" sz="3200" strike="noStrike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15583" y="368935"/>
          <a:ext cx="8712968" cy="4502989"/>
        </p:xfrm>
        <a:graphic>
          <a:graphicData uri="http://schemas.openxmlformats.org/drawingml/2006/table">
            <a:tbl>
              <a:tblPr firstRow="1" firstCol="1" bandRow="1"/>
              <a:tblGrid>
                <a:gridCol w="4689363"/>
                <a:gridCol w="2571444"/>
                <a:gridCol w="1452161"/>
              </a:tblGrid>
              <a:tr h="316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/>
                        </a:rPr>
                        <a:t>考题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/>
                        </a:rPr>
                        <a:t>与赋</a:t>
                      </a:r>
                      <a:r>
                        <a:rPr lang="zh-CN" sz="2000" b="1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/>
                        </a:rPr>
                        <a:t>分</a:t>
                      </a:r>
                      <a:endParaRPr lang="zh-CN" sz="20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/>
                        </a:rPr>
                        <a:t>考查年份与小说名字</a:t>
                      </a:r>
                      <a:endParaRPr lang="zh-CN" sz="20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6675"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/>
                        </a:rPr>
                        <a:t>考查点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9.小说中的卢森堡公园苗圃在情节发展中有重要作用，这种作用体现在哪些方面？请结合作品简要分析。（</a:t>
                      </a:r>
                      <a:r>
                        <a:rPr lang="en-US" sz="2000" b="1" kern="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lang="zh-CN" sz="2000" b="1" kern="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分）</a:t>
                      </a: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/>
                        </a:rPr>
                        <a:t>2019</a:t>
                      </a:r>
                      <a:r>
                        <a:rPr lang="zh-CN" sz="2000" b="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Arial" panose="020B0604020202020204"/>
                        </a:rPr>
                        <a:t>全国卷</a:t>
                      </a:r>
                      <a:r>
                        <a:rPr lang="zh-CN" sz="20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Arial" panose="020B0604020202020204"/>
                          <a:sym typeface="+mn-ea"/>
                        </a:rPr>
                        <a:t>Ⅱ</a:t>
                      </a:r>
                      <a:r>
                        <a:rPr lang="zh-CN" sz="2000" b="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Arial" panose="020B0604020202020204"/>
                        </a:rPr>
                        <a:t>《小步舞》</a:t>
                      </a:r>
                      <a:endParaRPr lang="zh-CN" sz="20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地点与场景的作用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5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9494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4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b="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2868</Words>
  <Application>Microsoft Office PowerPoint</Application>
  <PresentationFormat>全屏显示(4:3)</PresentationFormat>
  <Paragraphs>139</Paragraphs>
  <Slides>22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</cp:revision>
  <dcterms:created xsi:type="dcterms:W3CDTF">2019-10-12T02:16:05Z</dcterms:created>
  <dcterms:modified xsi:type="dcterms:W3CDTF">2019-10-12T02:18:53Z</dcterms:modified>
</cp:coreProperties>
</file>