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9" r:id="rId2"/>
    <p:sldId id="420" r:id="rId3"/>
    <p:sldId id="422" r:id="rId4"/>
    <p:sldId id="433" r:id="rId5"/>
    <p:sldId id="432" r:id="rId6"/>
    <p:sldId id="437" r:id="rId7"/>
    <p:sldId id="440" r:id="rId8"/>
    <p:sldId id="442" r:id="rId9"/>
    <p:sldId id="426" r:id="rId10"/>
    <p:sldId id="398"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4A7A"/>
    <a:srgbClr val="28688C"/>
    <a:srgbClr val="194258"/>
    <a:srgbClr val="2B779B"/>
    <a:srgbClr val="807297"/>
    <a:srgbClr val="977A52"/>
    <a:srgbClr val="419101"/>
    <a:srgbClr val="76A1D7"/>
    <a:srgbClr val="575757"/>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2022" autoAdjust="0"/>
  </p:normalViewPr>
  <p:slideViewPr>
    <p:cSldViewPr snapToGrid="0">
      <p:cViewPr varScale="1">
        <p:scale>
          <a:sx n="67" d="100"/>
          <a:sy n="67" d="100"/>
        </p:scale>
        <p:origin x="822"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2" name="矩形 1"/>
          <p:cNvSpPr/>
          <p:nvPr userDrawn="1"/>
        </p:nvSpPr>
        <p:spPr>
          <a:xfrm>
            <a:off x="4724400" y="2533650"/>
            <a:ext cx="4343400" cy="1047750"/>
          </a:xfrm>
          <a:prstGeom prst="rect">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1500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1" name="矩形 10"/>
          <p:cNvSpPr/>
          <p:nvPr userDrawn="1"/>
        </p:nvSpPr>
        <p:spPr>
          <a:xfrm>
            <a:off x="-285"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85" y="-720"/>
            <a:ext cx="12192000" cy="6858000"/>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1338725" y="6006652"/>
            <a:ext cx="853275" cy="851348"/>
            <a:chOff x="11390013" y="5960615"/>
            <a:chExt cx="853275" cy="851348"/>
          </a:xfrm>
        </p:grpSpPr>
        <p:sp>
          <p:nvSpPr>
            <p:cNvPr id="7" name="椭圆 6"/>
            <p:cNvSpPr/>
            <p:nvPr/>
          </p:nvSpPr>
          <p:spPr>
            <a:xfrm rot="757158">
              <a:off x="11390013" y="5960615"/>
              <a:ext cx="853275" cy="851348"/>
            </a:xfrm>
            <a:prstGeom prst="ellipse">
              <a:avLst/>
            </a:prstGeom>
            <a:solidFill>
              <a:schemeClr val="bg1"/>
            </a:solidFill>
            <a:ln>
              <a:noFill/>
            </a:ln>
            <a:effectLst>
              <a:outerShdw blurRad="127000" dist="25400" dir="12000000" sx="101000" sy="101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757158">
              <a:off x="11427946" y="5998086"/>
              <a:ext cx="779412" cy="7764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15"/>
          <p:cNvSpPr txBox="1"/>
          <p:nvPr userDrawn="1"/>
        </p:nvSpPr>
        <p:spPr>
          <a:xfrm>
            <a:off x="11538146" y="6289989"/>
            <a:ext cx="454433" cy="284675"/>
          </a:xfrm>
          <a:prstGeom prst="rect">
            <a:avLst/>
          </a:prstGeom>
          <a:noFill/>
        </p:spPr>
        <p:txBody>
          <a:bodyPr wrap="square" lIns="68562" tIns="34281" rIns="68562" bIns="34281" rtlCol="0">
            <a:spAutoFit/>
          </a:bodyPr>
          <a:lstStyle/>
          <a:p>
            <a:pPr algn="ctr"/>
            <a:fld id="{2EEF1883-7A0E-4F66-9932-E581691AD397}" type="slidenum">
              <a:rPr lang="zh-CN" altLang="en-US" sz="1400" smtClean="0">
                <a:solidFill>
                  <a:schemeClr val="bg1"/>
                </a:solidFill>
                <a:latin typeface="+mn-lt"/>
                <a:ea typeface="Arial Unicode MS" panose="020B0604020202020204" pitchFamily="34" charset="-122"/>
                <a:cs typeface="Arial Unicode MS" panose="020B0604020202020204" pitchFamily="34" charset="-122"/>
              </a:rPr>
              <a:pPr algn="ctr"/>
              <a:t>‹#›</a:t>
            </a:fld>
            <a:r>
              <a:rPr lang="zh-CN" altLang="en-US" sz="1400" dirty="0" smtClean="0">
                <a:solidFill>
                  <a:schemeClr val="bg1"/>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bg1"/>
              </a:solidFill>
              <a:latin typeface="+mn-lt"/>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805444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939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454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4000">
                <a:schemeClr val="bg1">
                  <a:lumMod val="95000"/>
                </a:schemeClr>
              </a:gs>
              <a:gs pos="0">
                <a:schemeClr val="accent3">
                  <a:lumMod val="0"/>
                  <a:lumOff val="100000"/>
                </a:schemeClr>
              </a:gs>
              <a:gs pos="76000">
                <a:schemeClr val="bg1">
                  <a:lumMod val="85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BC8D6-BAC3-4BC0-A8BC-508CE7333343}" type="datetimeFigureOut">
              <a:rPr lang="zh-CN" altLang="en-US" smtClean="0"/>
              <a:pPr/>
              <a:t>2019/10/30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7065D-3287-4C5D-A4F4-00ACC0AC91B3}" type="slidenum">
              <a:rPr lang="zh-CN" altLang="en-US" smtClean="0"/>
              <a:pPr/>
              <a:t>‹#›</a:t>
            </a:fld>
            <a:endParaRPr lang="zh-CN" altLang="en-US"/>
          </a:p>
        </p:txBody>
      </p:sp>
    </p:spTree>
    <p:extLst>
      <p:ext uri="{BB962C8B-B14F-4D97-AF65-F5344CB8AC3E}">
        <p14:creationId xmlns:p14="http://schemas.microsoft.com/office/powerpoint/2010/main" val="1927445132"/>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8" r:id="rId3"/>
    <p:sldLayoutId id="214748365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1270484" y="2809565"/>
            <a:ext cx="3519648" cy="1046647"/>
          </a:xfrm>
          <a:custGeom>
            <a:avLst/>
            <a:gdLst>
              <a:gd name="connsiteX0" fmla="*/ 0 w 3196849"/>
              <a:gd name="connsiteY0" fmla="*/ 0 h 997444"/>
              <a:gd name="connsiteX1" fmla="*/ 43595 w 3196849"/>
              <a:gd name="connsiteY1" fmla="*/ 0 h 997444"/>
              <a:gd name="connsiteX2" fmla="*/ 65704 w 3196849"/>
              <a:gd name="connsiteY2" fmla="*/ 45895 h 997444"/>
              <a:gd name="connsiteX3" fmla="*/ 1598425 w 3196849"/>
              <a:gd name="connsiteY3" fmla="*/ 958132 h 997444"/>
              <a:gd name="connsiteX4" fmla="*/ 3131146 w 3196849"/>
              <a:gd name="connsiteY4" fmla="*/ 45895 h 997444"/>
              <a:gd name="connsiteX5" fmla="*/ 3153255 w 3196849"/>
              <a:gd name="connsiteY5" fmla="*/ 0 h 997444"/>
              <a:gd name="connsiteX6" fmla="*/ 3196849 w 3196849"/>
              <a:gd name="connsiteY6" fmla="*/ 0 h 997444"/>
              <a:gd name="connsiteX7" fmla="*/ 3165713 w 3196849"/>
              <a:gd name="connsiteY7" fmla="*/ 64633 h 997444"/>
              <a:gd name="connsiteX8" fmla="*/ 1598424 w 3196849"/>
              <a:gd name="connsiteY8" fmla="*/ 997444 h 997444"/>
              <a:gd name="connsiteX9" fmla="*/ 31135 w 3196849"/>
              <a:gd name="connsiteY9" fmla="*/ 64633 h 997444"/>
              <a:gd name="connsiteX10" fmla="*/ 0 w 3196849"/>
              <a:gd name="connsiteY10" fmla="*/ 0 h 99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6849" h="997444">
                <a:moveTo>
                  <a:pt x="0" y="0"/>
                </a:moveTo>
                <a:lnTo>
                  <a:pt x="43595" y="0"/>
                </a:lnTo>
                <a:lnTo>
                  <a:pt x="65704" y="45895"/>
                </a:lnTo>
                <a:cubicBezTo>
                  <a:pt x="360880" y="589265"/>
                  <a:pt x="936576" y="958132"/>
                  <a:pt x="1598425" y="958132"/>
                </a:cubicBezTo>
                <a:cubicBezTo>
                  <a:pt x="2260275" y="958132"/>
                  <a:pt x="2835970" y="589265"/>
                  <a:pt x="3131146" y="45895"/>
                </a:cubicBezTo>
                <a:lnTo>
                  <a:pt x="3153255" y="0"/>
                </a:lnTo>
                <a:lnTo>
                  <a:pt x="3196849" y="0"/>
                </a:lnTo>
                <a:lnTo>
                  <a:pt x="3165713" y="64633"/>
                </a:lnTo>
                <a:cubicBezTo>
                  <a:pt x="2863880" y="620257"/>
                  <a:pt x="2275201" y="997444"/>
                  <a:pt x="1598424" y="997444"/>
                </a:cubicBezTo>
                <a:cubicBezTo>
                  <a:pt x="921648" y="997444"/>
                  <a:pt x="332968" y="620257"/>
                  <a:pt x="31135" y="64633"/>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2802009"/>
            <a:ext cx="1519084" cy="149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2" idx="5"/>
          </p:cNvCxnSpPr>
          <p:nvPr/>
        </p:nvCxnSpPr>
        <p:spPr>
          <a:xfrm>
            <a:off x="4742136" y="2809565"/>
            <a:ext cx="7184393" cy="32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TextBox 64"/>
          <p:cNvSpPr txBox="1"/>
          <p:nvPr/>
        </p:nvSpPr>
        <p:spPr>
          <a:xfrm>
            <a:off x="4572000" y="1991357"/>
            <a:ext cx="8091948" cy="1631216"/>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algn="ctr"/>
            <a:r>
              <a:rPr lang="zh-CN" altLang="en-US" sz="5000" b="1" dirty="0" smtClean="0">
                <a:solidFill>
                  <a:schemeClr val="accent1"/>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教学评一体化的教学设计</a:t>
            </a:r>
            <a:endParaRPr lang="en-US" altLang="zh-CN" sz="5000" b="1" dirty="0" smtClean="0">
              <a:solidFill>
                <a:schemeClr val="accent1"/>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endParaRPr>
          </a:p>
          <a:p>
            <a:pPr algn="ctr"/>
            <a:r>
              <a:rPr lang="en-US" altLang="zh-CN" sz="5000" b="1" dirty="0" smtClean="0">
                <a:solidFill>
                  <a:schemeClr val="accent1"/>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a:t>
            </a:r>
            <a:r>
              <a:rPr lang="zh-CN" altLang="en-US" sz="5000" b="1" dirty="0" smtClean="0">
                <a:solidFill>
                  <a:schemeClr val="accent1"/>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“弱电解质的电离”</a:t>
            </a:r>
            <a:endParaRPr lang="zh-CN" altLang="en-US" sz="5000" b="1" dirty="0">
              <a:solidFill>
                <a:schemeClr val="accent1"/>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1282120" y="285641"/>
            <a:ext cx="3525205" cy="3525205"/>
            <a:chOff x="1532841" y="1214789"/>
            <a:chExt cx="3525205" cy="3525205"/>
          </a:xfrm>
        </p:grpSpPr>
        <p:sp>
          <p:nvSpPr>
            <p:cNvPr id="50" name="Freeform 30"/>
            <p:cNvSpPr>
              <a:spLocks/>
            </p:cNvSpPr>
            <p:nvPr/>
          </p:nvSpPr>
          <p:spPr bwMode="auto">
            <a:xfrm>
              <a:off x="1532841" y="1214789"/>
              <a:ext cx="3525205" cy="3525205"/>
            </a:xfrm>
            <a:prstGeom prst="ellipse">
              <a:avLst/>
            </a:prstGeom>
            <a:gradFill rotWithShape="1">
              <a:gsLst>
                <a:gs pos="41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a:extLst/>
          </p:spPr>
          <p:txBody>
            <a:bodyPr wrap="none" anchor="ctr"/>
            <a:lstStyle/>
            <a:p>
              <a:pPr latinLnBrk="1"/>
              <a:endParaRPr kumimoji="1" lang="zh-CN" altLang="en-US" sz="2400">
                <a:solidFill>
                  <a:srgbClr val="000000"/>
                </a:solidFill>
                <a:latin typeface="굴림" charset="-127"/>
                <a:ea typeface="굴림" charset="-127"/>
              </a:endParaRPr>
            </a:p>
          </p:txBody>
        </p:sp>
        <p:sp>
          <p:nvSpPr>
            <p:cNvPr id="27" name="Freeform 222"/>
            <p:cNvSpPr>
              <a:spLocks noEditPoints="1"/>
            </p:cNvSpPr>
            <p:nvPr/>
          </p:nvSpPr>
          <p:spPr bwMode="auto">
            <a:xfrm>
              <a:off x="2297000" y="2147462"/>
              <a:ext cx="1996886" cy="1659859"/>
            </a:xfrm>
            <a:custGeom>
              <a:avLst/>
              <a:gdLst>
                <a:gd name="T0" fmla="*/ 82 w 100"/>
                <a:gd name="T1" fmla="*/ 29 h 83"/>
                <a:gd name="T2" fmla="*/ 62 w 100"/>
                <a:gd name="T3" fmla="*/ 0 h 83"/>
                <a:gd name="T4" fmla="*/ 33 w 100"/>
                <a:gd name="T5" fmla="*/ 16 h 83"/>
                <a:gd name="T6" fmla="*/ 33 w 100"/>
                <a:gd name="T7" fmla="*/ 83 h 83"/>
                <a:gd name="T8" fmla="*/ 66 w 100"/>
                <a:gd name="T9" fmla="*/ 43 h 83"/>
                <a:gd name="T10" fmla="*/ 86 w 100"/>
                <a:gd name="T11" fmla="*/ 57 h 83"/>
                <a:gd name="T12" fmla="*/ 98 w 100"/>
                <a:gd name="T13" fmla="*/ 57 h 83"/>
                <a:gd name="T14" fmla="*/ 98 w 100"/>
                <a:gd name="T15" fmla="*/ 45 h 83"/>
                <a:gd name="T16" fmla="*/ 79 w 100"/>
                <a:gd name="T17" fmla="*/ 21 h 83"/>
                <a:gd name="T18" fmla="*/ 46 w 100"/>
                <a:gd name="T19" fmla="*/ 21 h 83"/>
                <a:gd name="T20" fmla="*/ 54 w 100"/>
                <a:gd name="T21" fmla="*/ 48 h 83"/>
                <a:gd name="T22" fmla="*/ 42 w 100"/>
                <a:gd name="T23" fmla="*/ 34 h 83"/>
                <a:gd name="T24" fmla="*/ 53 w 100"/>
                <a:gd name="T25" fmla="*/ 41 h 83"/>
                <a:gd name="T26" fmla="*/ 54 w 100"/>
                <a:gd name="T27" fmla="*/ 51 h 83"/>
                <a:gd name="T28" fmla="*/ 42 w 100"/>
                <a:gd name="T29" fmla="*/ 64 h 83"/>
                <a:gd name="T30" fmla="*/ 54 w 100"/>
                <a:gd name="T31" fmla="*/ 51 h 83"/>
                <a:gd name="T32" fmla="*/ 43 w 100"/>
                <a:gd name="T33" fmla="*/ 32 h 83"/>
                <a:gd name="T34" fmla="*/ 36 w 100"/>
                <a:gd name="T35" fmla="*/ 19 h 83"/>
                <a:gd name="T36" fmla="*/ 26 w 100"/>
                <a:gd name="T37" fmla="*/ 48 h 83"/>
                <a:gd name="T38" fmla="*/ 39 w 100"/>
                <a:gd name="T39" fmla="*/ 34 h 83"/>
                <a:gd name="T40" fmla="*/ 26 w 100"/>
                <a:gd name="T41" fmla="*/ 48 h 83"/>
                <a:gd name="T42" fmla="*/ 39 w 100"/>
                <a:gd name="T43" fmla="*/ 64 h 83"/>
                <a:gd name="T44" fmla="*/ 26 w 100"/>
                <a:gd name="T45" fmla="*/ 51 h 83"/>
                <a:gd name="T46" fmla="*/ 39 w 100"/>
                <a:gd name="T47" fmla="*/ 32 h 83"/>
                <a:gd name="T48" fmla="*/ 33 w 100"/>
                <a:gd name="T49" fmla="*/ 19 h 83"/>
                <a:gd name="T50" fmla="*/ 25 w 100"/>
                <a:gd name="T51" fmla="*/ 32 h 83"/>
                <a:gd name="T52" fmla="*/ 30 w 100"/>
                <a:gd name="T53" fmla="*/ 19 h 83"/>
                <a:gd name="T54" fmla="*/ 24 w 100"/>
                <a:gd name="T55" fmla="*/ 48 h 83"/>
                <a:gd name="T56" fmla="*/ 16 w 100"/>
                <a:gd name="T57" fmla="*/ 34 h 83"/>
                <a:gd name="T58" fmla="*/ 24 w 100"/>
                <a:gd name="T59" fmla="*/ 48 h 83"/>
                <a:gd name="T60" fmla="*/ 16 w 100"/>
                <a:gd name="T61" fmla="*/ 64 h 83"/>
                <a:gd name="T62" fmla="*/ 24 w 100"/>
                <a:gd name="T63" fmla="*/ 51 h 83"/>
                <a:gd name="T64" fmla="*/ 25 w 100"/>
                <a:gd name="T65" fmla="*/ 20 h 83"/>
                <a:gd name="T66" fmla="*/ 8 w 100"/>
                <a:gd name="T67" fmla="*/ 32 h 83"/>
                <a:gd name="T68" fmla="*/ 6 w 100"/>
                <a:gd name="T69" fmla="*/ 34 h 83"/>
                <a:gd name="T70" fmla="*/ 10 w 100"/>
                <a:gd name="T71" fmla="*/ 48 h 83"/>
                <a:gd name="T72" fmla="*/ 6 w 100"/>
                <a:gd name="T73" fmla="*/ 34 h 83"/>
                <a:gd name="T74" fmla="*/ 10 w 100"/>
                <a:gd name="T75" fmla="*/ 51 h 83"/>
                <a:gd name="T76" fmla="*/ 6 w 100"/>
                <a:gd name="T77" fmla="*/ 64 h 83"/>
                <a:gd name="T78" fmla="*/ 8 w 100"/>
                <a:gd name="T79" fmla="*/ 67 h 83"/>
                <a:gd name="T80" fmla="*/ 25 w 100"/>
                <a:gd name="T81" fmla="*/ 79 h 83"/>
                <a:gd name="T82" fmla="*/ 17 w 100"/>
                <a:gd name="T83" fmla="*/ 67 h 83"/>
                <a:gd name="T84" fmla="*/ 30 w 100"/>
                <a:gd name="T85" fmla="*/ 79 h 83"/>
                <a:gd name="T86" fmla="*/ 28 w 100"/>
                <a:gd name="T87" fmla="*/ 67 h 83"/>
                <a:gd name="T88" fmla="*/ 33 w 100"/>
                <a:gd name="T89" fmla="*/ 79 h 83"/>
                <a:gd name="T90" fmla="*/ 41 w 100"/>
                <a:gd name="T91" fmla="*/ 67 h 83"/>
                <a:gd name="T92" fmla="*/ 36 w 100"/>
                <a:gd name="T93" fmla="*/ 79 h 83"/>
                <a:gd name="T94" fmla="*/ 42 w 100"/>
                <a:gd name="T95" fmla="*/ 79 h 83"/>
                <a:gd name="T96" fmla="*/ 59 w 100"/>
                <a:gd name="T97" fmla="*/ 67 h 83"/>
                <a:gd name="T98" fmla="*/ 60 w 100"/>
                <a:gd name="T99" fmla="*/ 64 h 83"/>
                <a:gd name="T100" fmla="*/ 57 w 100"/>
                <a:gd name="T101" fmla="*/ 51 h 83"/>
                <a:gd name="T102" fmla="*/ 60 w 100"/>
                <a:gd name="T103" fmla="*/ 64 h 83"/>
                <a:gd name="T104" fmla="*/ 57 w 100"/>
                <a:gd name="T105" fmla="*/ 48 h 83"/>
                <a:gd name="T106" fmla="*/ 62 w 100"/>
                <a:gd name="T107" fmla="*/ 43 h 83"/>
                <a:gd name="T108" fmla="*/ 64 w 100"/>
                <a:gd name="T109" fmla="*/ 48 h 83"/>
                <a:gd name="T110" fmla="*/ 89 w 100"/>
                <a:gd name="T111" fmla="*/ 53 h 83"/>
                <a:gd name="T112" fmla="*/ 80 w 100"/>
                <a:gd name="T113" fmla="*/ 35 h 83"/>
                <a:gd name="T114" fmla="*/ 95 w 100"/>
                <a:gd name="T115" fmla="*/ 5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83">
                  <a:moveTo>
                    <a:pt x="98" y="45"/>
                  </a:moveTo>
                  <a:cubicBezTo>
                    <a:pt x="82" y="29"/>
                    <a:pt x="82" y="29"/>
                    <a:pt x="82" y="29"/>
                  </a:cubicBezTo>
                  <a:cubicBezTo>
                    <a:pt x="83" y="27"/>
                    <a:pt x="84" y="24"/>
                    <a:pt x="84" y="21"/>
                  </a:cubicBezTo>
                  <a:cubicBezTo>
                    <a:pt x="84" y="9"/>
                    <a:pt x="74" y="0"/>
                    <a:pt x="62" y="0"/>
                  </a:cubicBezTo>
                  <a:cubicBezTo>
                    <a:pt x="52" y="0"/>
                    <a:pt x="43" y="7"/>
                    <a:pt x="41" y="17"/>
                  </a:cubicBezTo>
                  <a:cubicBezTo>
                    <a:pt x="38" y="16"/>
                    <a:pt x="36" y="16"/>
                    <a:pt x="33" y="16"/>
                  </a:cubicBezTo>
                  <a:cubicBezTo>
                    <a:pt x="15" y="16"/>
                    <a:pt x="0" y="31"/>
                    <a:pt x="0" y="49"/>
                  </a:cubicBezTo>
                  <a:cubicBezTo>
                    <a:pt x="0" y="68"/>
                    <a:pt x="15" y="83"/>
                    <a:pt x="33" y="83"/>
                  </a:cubicBezTo>
                  <a:cubicBezTo>
                    <a:pt x="52" y="83"/>
                    <a:pt x="67" y="68"/>
                    <a:pt x="67" y="49"/>
                  </a:cubicBezTo>
                  <a:cubicBezTo>
                    <a:pt x="67" y="47"/>
                    <a:pt x="66" y="45"/>
                    <a:pt x="66" y="43"/>
                  </a:cubicBezTo>
                  <a:cubicBezTo>
                    <a:pt x="68" y="42"/>
                    <a:pt x="69" y="42"/>
                    <a:pt x="71" y="41"/>
                  </a:cubicBezTo>
                  <a:cubicBezTo>
                    <a:pt x="86" y="57"/>
                    <a:pt x="86" y="57"/>
                    <a:pt x="86" y="57"/>
                  </a:cubicBezTo>
                  <a:cubicBezTo>
                    <a:pt x="87" y="58"/>
                    <a:pt x="89" y="59"/>
                    <a:pt x="92" y="59"/>
                  </a:cubicBezTo>
                  <a:cubicBezTo>
                    <a:pt x="94" y="59"/>
                    <a:pt x="96" y="58"/>
                    <a:pt x="98" y="57"/>
                  </a:cubicBezTo>
                  <a:cubicBezTo>
                    <a:pt x="99" y="55"/>
                    <a:pt x="100" y="53"/>
                    <a:pt x="100" y="51"/>
                  </a:cubicBezTo>
                  <a:cubicBezTo>
                    <a:pt x="100" y="48"/>
                    <a:pt x="99" y="46"/>
                    <a:pt x="98" y="45"/>
                  </a:cubicBezTo>
                  <a:close/>
                  <a:moveTo>
                    <a:pt x="62" y="5"/>
                  </a:moveTo>
                  <a:cubicBezTo>
                    <a:pt x="71" y="5"/>
                    <a:pt x="79" y="12"/>
                    <a:pt x="79" y="21"/>
                  </a:cubicBezTo>
                  <a:cubicBezTo>
                    <a:pt x="79" y="31"/>
                    <a:pt x="71" y="38"/>
                    <a:pt x="62" y="38"/>
                  </a:cubicBezTo>
                  <a:cubicBezTo>
                    <a:pt x="53" y="38"/>
                    <a:pt x="46" y="31"/>
                    <a:pt x="46" y="21"/>
                  </a:cubicBezTo>
                  <a:cubicBezTo>
                    <a:pt x="46" y="12"/>
                    <a:pt x="53" y="5"/>
                    <a:pt x="62" y="5"/>
                  </a:cubicBezTo>
                  <a:close/>
                  <a:moveTo>
                    <a:pt x="54" y="48"/>
                  </a:moveTo>
                  <a:cubicBezTo>
                    <a:pt x="43" y="48"/>
                    <a:pt x="43" y="48"/>
                    <a:pt x="43" y="48"/>
                  </a:cubicBezTo>
                  <a:cubicBezTo>
                    <a:pt x="43" y="43"/>
                    <a:pt x="42" y="38"/>
                    <a:pt x="42" y="34"/>
                  </a:cubicBezTo>
                  <a:cubicBezTo>
                    <a:pt x="45" y="34"/>
                    <a:pt x="45" y="34"/>
                    <a:pt x="45" y="34"/>
                  </a:cubicBezTo>
                  <a:cubicBezTo>
                    <a:pt x="47" y="37"/>
                    <a:pt x="50" y="40"/>
                    <a:pt x="53" y="41"/>
                  </a:cubicBezTo>
                  <a:cubicBezTo>
                    <a:pt x="54" y="43"/>
                    <a:pt x="54" y="46"/>
                    <a:pt x="54" y="48"/>
                  </a:cubicBezTo>
                  <a:close/>
                  <a:moveTo>
                    <a:pt x="54" y="51"/>
                  </a:moveTo>
                  <a:cubicBezTo>
                    <a:pt x="54" y="55"/>
                    <a:pt x="53" y="60"/>
                    <a:pt x="51" y="64"/>
                  </a:cubicBezTo>
                  <a:cubicBezTo>
                    <a:pt x="42" y="64"/>
                    <a:pt x="42" y="64"/>
                    <a:pt x="42" y="64"/>
                  </a:cubicBezTo>
                  <a:cubicBezTo>
                    <a:pt x="42" y="61"/>
                    <a:pt x="43" y="56"/>
                    <a:pt x="43" y="51"/>
                  </a:cubicBezTo>
                  <a:lnTo>
                    <a:pt x="54" y="51"/>
                  </a:lnTo>
                  <a:close/>
                  <a:moveTo>
                    <a:pt x="40" y="22"/>
                  </a:moveTo>
                  <a:cubicBezTo>
                    <a:pt x="40" y="25"/>
                    <a:pt x="41" y="29"/>
                    <a:pt x="43" y="32"/>
                  </a:cubicBezTo>
                  <a:cubicBezTo>
                    <a:pt x="41" y="32"/>
                    <a:pt x="41" y="32"/>
                    <a:pt x="41" y="32"/>
                  </a:cubicBezTo>
                  <a:cubicBezTo>
                    <a:pt x="40" y="26"/>
                    <a:pt x="38" y="22"/>
                    <a:pt x="36" y="19"/>
                  </a:cubicBezTo>
                  <a:cubicBezTo>
                    <a:pt x="38" y="20"/>
                    <a:pt x="39" y="21"/>
                    <a:pt x="40" y="22"/>
                  </a:cubicBezTo>
                  <a:close/>
                  <a:moveTo>
                    <a:pt x="26" y="48"/>
                  </a:moveTo>
                  <a:cubicBezTo>
                    <a:pt x="26" y="43"/>
                    <a:pt x="27" y="38"/>
                    <a:pt x="27" y="34"/>
                  </a:cubicBezTo>
                  <a:cubicBezTo>
                    <a:pt x="39" y="34"/>
                    <a:pt x="39" y="34"/>
                    <a:pt x="39" y="34"/>
                  </a:cubicBezTo>
                  <a:cubicBezTo>
                    <a:pt x="40" y="38"/>
                    <a:pt x="40" y="43"/>
                    <a:pt x="40" y="48"/>
                  </a:cubicBezTo>
                  <a:lnTo>
                    <a:pt x="26" y="48"/>
                  </a:lnTo>
                  <a:close/>
                  <a:moveTo>
                    <a:pt x="40" y="51"/>
                  </a:moveTo>
                  <a:cubicBezTo>
                    <a:pt x="40" y="56"/>
                    <a:pt x="40" y="61"/>
                    <a:pt x="39" y="64"/>
                  </a:cubicBezTo>
                  <a:cubicBezTo>
                    <a:pt x="27" y="64"/>
                    <a:pt x="27" y="64"/>
                    <a:pt x="27" y="64"/>
                  </a:cubicBezTo>
                  <a:cubicBezTo>
                    <a:pt x="27" y="61"/>
                    <a:pt x="26" y="56"/>
                    <a:pt x="26" y="51"/>
                  </a:cubicBezTo>
                  <a:lnTo>
                    <a:pt x="40" y="51"/>
                  </a:lnTo>
                  <a:close/>
                  <a:moveTo>
                    <a:pt x="39" y="32"/>
                  </a:moveTo>
                  <a:cubicBezTo>
                    <a:pt x="28" y="32"/>
                    <a:pt x="28" y="32"/>
                    <a:pt x="28" y="32"/>
                  </a:cubicBezTo>
                  <a:cubicBezTo>
                    <a:pt x="29" y="26"/>
                    <a:pt x="31" y="22"/>
                    <a:pt x="33" y="19"/>
                  </a:cubicBezTo>
                  <a:cubicBezTo>
                    <a:pt x="35" y="22"/>
                    <a:pt x="37" y="26"/>
                    <a:pt x="39" y="32"/>
                  </a:cubicBezTo>
                  <a:close/>
                  <a:moveTo>
                    <a:pt x="25" y="32"/>
                  </a:moveTo>
                  <a:cubicBezTo>
                    <a:pt x="17" y="32"/>
                    <a:pt x="17" y="32"/>
                    <a:pt x="17" y="32"/>
                  </a:cubicBezTo>
                  <a:cubicBezTo>
                    <a:pt x="20" y="26"/>
                    <a:pt x="25" y="22"/>
                    <a:pt x="30" y="19"/>
                  </a:cubicBezTo>
                  <a:cubicBezTo>
                    <a:pt x="28" y="22"/>
                    <a:pt x="27" y="26"/>
                    <a:pt x="25" y="32"/>
                  </a:cubicBezTo>
                  <a:close/>
                  <a:moveTo>
                    <a:pt x="24" y="48"/>
                  </a:moveTo>
                  <a:cubicBezTo>
                    <a:pt x="12" y="48"/>
                    <a:pt x="12" y="48"/>
                    <a:pt x="12" y="48"/>
                  </a:cubicBezTo>
                  <a:cubicBezTo>
                    <a:pt x="13" y="43"/>
                    <a:pt x="14" y="39"/>
                    <a:pt x="16" y="34"/>
                  </a:cubicBezTo>
                  <a:cubicBezTo>
                    <a:pt x="25" y="34"/>
                    <a:pt x="25" y="34"/>
                    <a:pt x="25" y="34"/>
                  </a:cubicBezTo>
                  <a:cubicBezTo>
                    <a:pt x="24" y="38"/>
                    <a:pt x="24" y="43"/>
                    <a:pt x="24" y="48"/>
                  </a:cubicBezTo>
                  <a:close/>
                  <a:moveTo>
                    <a:pt x="25" y="64"/>
                  </a:moveTo>
                  <a:cubicBezTo>
                    <a:pt x="16" y="64"/>
                    <a:pt x="16" y="64"/>
                    <a:pt x="16" y="64"/>
                  </a:cubicBezTo>
                  <a:cubicBezTo>
                    <a:pt x="14" y="60"/>
                    <a:pt x="13" y="55"/>
                    <a:pt x="12" y="51"/>
                  </a:cubicBezTo>
                  <a:cubicBezTo>
                    <a:pt x="24" y="51"/>
                    <a:pt x="24" y="51"/>
                    <a:pt x="24" y="51"/>
                  </a:cubicBezTo>
                  <a:cubicBezTo>
                    <a:pt x="24" y="56"/>
                    <a:pt x="24" y="61"/>
                    <a:pt x="25" y="64"/>
                  </a:cubicBezTo>
                  <a:close/>
                  <a:moveTo>
                    <a:pt x="25" y="20"/>
                  </a:moveTo>
                  <a:cubicBezTo>
                    <a:pt x="21" y="23"/>
                    <a:pt x="17" y="27"/>
                    <a:pt x="14" y="32"/>
                  </a:cubicBezTo>
                  <a:cubicBezTo>
                    <a:pt x="8" y="32"/>
                    <a:pt x="8" y="32"/>
                    <a:pt x="8" y="32"/>
                  </a:cubicBezTo>
                  <a:cubicBezTo>
                    <a:pt x="12" y="26"/>
                    <a:pt x="18" y="22"/>
                    <a:pt x="25" y="20"/>
                  </a:cubicBezTo>
                  <a:close/>
                  <a:moveTo>
                    <a:pt x="6" y="34"/>
                  </a:moveTo>
                  <a:cubicBezTo>
                    <a:pt x="13" y="34"/>
                    <a:pt x="13" y="34"/>
                    <a:pt x="13" y="34"/>
                  </a:cubicBezTo>
                  <a:cubicBezTo>
                    <a:pt x="11" y="39"/>
                    <a:pt x="10" y="43"/>
                    <a:pt x="10" y="48"/>
                  </a:cubicBezTo>
                  <a:cubicBezTo>
                    <a:pt x="2" y="48"/>
                    <a:pt x="2" y="48"/>
                    <a:pt x="2" y="48"/>
                  </a:cubicBezTo>
                  <a:cubicBezTo>
                    <a:pt x="3" y="43"/>
                    <a:pt x="4" y="39"/>
                    <a:pt x="6" y="34"/>
                  </a:cubicBezTo>
                  <a:close/>
                  <a:moveTo>
                    <a:pt x="2" y="51"/>
                  </a:moveTo>
                  <a:cubicBezTo>
                    <a:pt x="10" y="51"/>
                    <a:pt x="10" y="51"/>
                    <a:pt x="10" y="51"/>
                  </a:cubicBezTo>
                  <a:cubicBezTo>
                    <a:pt x="10" y="55"/>
                    <a:pt x="11" y="60"/>
                    <a:pt x="13" y="64"/>
                  </a:cubicBezTo>
                  <a:cubicBezTo>
                    <a:pt x="6" y="64"/>
                    <a:pt x="6" y="64"/>
                    <a:pt x="6" y="64"/>
                  </a:cubicBezTo>
                  <a:cubicBezTo>
                    <a:pt x="4" y="60"/>
                    <a:pt x="3" y="56"/>
                    <a:pt x="2" y="51"/>
                  </a:cubicBezTo>
                  <a:close/>
                  <a:moveTo>
                    <a:pt x="8" y="67"/>
                  </a:moveTo>
                  <a:cubicBezTo>
                    <a:pt x="14" y="67"/>
                    <a:pt x="14" y="67"/>
                    <a:pt x="14" y="67"/>
                  </a:cubicBezTo>
                  <a:cubicBezTo>
                    <a:pt x="17" y="72"/>
                    <a:pt x="21" y="76"/>
                    <a:pt x="25" y="79"/>
                  </a:cubicBezTo>
                  <a:cubicBezTo>
                    <a:pt x="18" y="77"/>
                    <a:pt x="12" y="73"/>
                    <a:pt x="8" y="67"/>
                  </a:cubicBezTo>
                  <a:close/>
                  <a:moveTo>
                    <a:pt x="17" y="67"/>
                  </a:moveTo>
                  <a:cubicBezTo>
                    <a:pt x="25" y="67"/>
                    <a:pt x="25" y="67"/>
                    <a:pt x="25" y="67"/>
                  </a:cubicBezTo>
                  <a:cubicBezTo>
                    <a:pt x="27" y="73"/>
                    <a:pt x="28" y="76"/>
                    <a:pt x="30" y="79"/>
                  </a:cubicBezTo>
                  <a:cubicBezTo>
                    <a:pt x="25" y="77"/>
                    <a:pt x="20" y="73"/>
                    <a:pt x="17" y="67"/>
                  </a:cubicBezTo>
                  <a:close/>
                  <a:moveTo>
                    <a:pt x="28" y="67"/>
                  </a:moveTo>
                  <a:cubicBezTo>
                    <a:pt x="39" y="67"/>
                    <a:pt x="39" y="67"/>
                    <a:pt x="39" y="67"/>
                  </a:cubicBezTo>
                  <a:cubicBezTo>
                    <a:pt x="37" y="73"/>
                    <a:pt x="35" y="77"/>
                    <a:pt x="33" y="79"/>
                  </a:cubicBezTo>
                  <a:cubicBezTo>
                    <a:pt x="31" y="77"/>
                    <a:pt x="29" y="73"/>
                    <a:pt x="28" y="67"/>
                  </a:cubicBezTo>
                  <a:close/>
                  <a:moveTo>
                    <a:pt x="41" y="67"/>
                  </a:moveTo>
                  <a:cubicBezTo>
                    <a:pt x="49" y="67"/>
                    <a:pt x="49" y="67"/>
                    <a:pt x="49" y="67"/>
                  </a:cubicBezTo>
                  <a:cubicBezTo>
                    <a:pt x="46" y="73"/>
                    <a:pt x="42" y="77"/>
                    <a:pt x="36" y="79"/>
                  </a:cubicBezTo>
                  <a:cubicBezTo>
                    <a:pt x="38" y="76"/>
                    <a:pt x="40" y="73"/>
                    <a:pt x="41" y="67"/>
                  </a:cubicBezTo>
                  <a:close/>
                  <a:moveTo>
                    <a:pt x="42" y="79"/>
                  </a:moveTo>
                  <a:cubicBezTo>
                    <a:pt x="46" y="76"/>
                    <a:pt x="50" y="72"/>
                    <a:pt x="52" y="67"/>
                  </a:cubicBezTo>
                  <a:cubicBezTo>
                    <a:pt x="59" y="67"/>
                    <a:pt x="59" y="67"/>
                    <a:pt x="59" y="67"/>
                  </a:cubicBezTo>
                  <a:cubicBezTo>
                    <a:pt x="55" y="73"/>
                    <a:pt x="49" y="77"/>
                    <a:pt x="42" y="79"/>
                  </a:cubicBezTo>
                  <a:close/>
                  <a:moveTo>
                    <a:pt x="60" y="64"/>
                  </a:moveTo>
                  <a:cubicBezTo>
                    <a:pt x="53" y="64"/>
                    <a:pt x="53" y="64"/>
                    <a:pt x="53" y="64"/>
                  </a:cubicBezTo>
                  <a:cubicBezTo>
                    <a:pt x="55" y="60"/>
                    <a:pt x="56" y="55"/>
                    <a:pt x="57" y="51"/>
                  </a:cubicBezTo>
                  <a:cubicBezTo>
                    <a:pt x="64" y="51"/>
                    <a:pt x="64" y="51"/>
                    <a:pt x="64" y="51"/>
                  </a:cubicBezTo>
                  <a:cubicBezTo>
                    <a:pt x="64" y="56"/>
                    <a:pt x="63" y="60"/>
                    <a:pt x="60" y="64"/>
                  </a:cubicBezTo>
                  <a:close/>
                  <a:moveTo>
                    <a:pt x="64" y="48"/>
                  </a:moveTo>
                  <a:cubicBezTo>
                    <a:pt x="57" y="48"/>
                    <a:pt x="57" y="48"/>
                    <a:pt x="57" y="48"/>
                  </a:cubicBezTo>
                  <a:cubicBezTo>
                    <a:pt x="56" y="46"/>
                    <a:pt x="56" y="44"/>
                    <a:pt x="56" y="42"/>
                  </a:cubicBezTo>
                  <a:cubicBezTo>
                    <a:pt x="58" y="43"/>
                    <a:pt x="60" y="43"/>
                    <a:pt x="62" y="43"/>
                  </a:cubicBezTo>
                  <a:cubicBezTo>
                    <a:pt x="63" y="43"/>
                    <a:pt x="63" y="43"/>
                    <a:pt x="63" y="43"/>
                  </a:cubicBezTo>
                  <a:cubicBezTo>
                    <a:pt x="64" y="45"/>
                    <a:pt x="64" y="46"/>
                    <a:pt x="64" y="48"/>
                  </a:cubicBezTo>
                  <a:close/>
                  <a:moveTo>
                    <a:pt x="94" y="53"/>
                  </a:moveTo>
                  <a:cubicBezTo>
                    <a:pt x="93" y="54"/>
                    <a:pt x="91" y="54"/>
                    <a:pt x="89" y="53"/>
                  </a:cubicBezTo>
                  <a:cubicBezTo>
                    <a:pt x="76" y="39"/>
                    <a:pt x="76" y="39"/>
                    <a:pt x="76" y="39"/>
                  </a:cubicBezTo>
                  <a:cubicBezTo>
                    <a:pt x="80" y="35"/>
                    <a:pt x="80" y="35"/>
                    <a:pt x="80" y="35"/>
                  </a:cubicBezTo>
                  <a:cubicBezTo>
                    <a:pt x="94" y="48"/>
                    <a:pt x="94" y="48"/>
                    <a:pt x="94" y="48"/>
                  </a:cubicBezTo>
                  <a:cubicBezTo>
                    <a:pt x="95" y="49"/>
                    <a:pt x="95" y="50"/>
                    <a:pt x="95" y="51"/>
                  </a:cubicBezTo>
                  <a:cubicBezTo>
                    <a:pt x="95" y="52"/>
                    <a:pt x="95" y="52"/>
                    <a:pt x="94" y="5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9" name="直接连接符 18"/>
          <p:cNvCxnSpPr/>
          <p:nvPr/>
        </p:nvCxnSpPr>
        <p:spPr>
          <a:xfrm flipV="1">
            <a:off x="11009168" y="4031093"/>
            <a:ext cx="1182832" cy="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165032" y="4143923"/>
            <a:ext cx="10269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0839925" y="4275541"/>
            <a:ext cx="1351072" cy="3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009168" y="4519727"/>
            <a:ext cx="11828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1256296" y="4405740"/>
            <a:ext cx="930241" cy="3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1445586" y="4620340"/>
            <a:ext cx="746414" cy="3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564898" y="4852555"/>
            <a:ext cx="6271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1450598" y="4748162"/>
            <a:ext cx="741402" cy="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8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50"/>
                                        <p:tgtEl>
                                          <p:spTgt spid="18"/>
                                        </p:tgtEl>
                                      </p:cBhvr>
                                    </p:animEffect>
                                  </p:childTnLst>
                                </p:cTn>
                              </p:par>
                            </p:childTnLst>
                          </p:cTn>
                        </p:par>
                        <p:par>
                          <p:cTn id="8" fill="hold">
                            <p:stCondLst>
                              <p:cond delay="3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750"/>
                                        <p:tgtEl>
                                          <p:spTgt spid="21"/>
                                        </p:tgtEl>
                                      </p:cBhvr>
                                    </p:animEffect>
                                  </p:childTnLst>
                                </p:cTn>
                              </p:par>
                              <p:par>
                                <p:cTn id="16" presetID="47" presetClass="entr" presetSubtype="0"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anim calcmode="lin" valueType="num">
                                      <p:cBhvr>
                                        <p:cTn id="19" dur="750" fill="hold"/>
                                        <p:tgtEl>
                                          <p:spTgt spid="2"/>
                                        </p:tgtEl>
                                        <p:attrNameLst>
                                          <p:attrName>ppt_x</p:attrName>
                                        </p:attrNameLst>
                                      </p:cBhvr>
                                      <p:tavLst>
                                        <p:tav tm="0">
                                          <p:val>
                                            <p:strVal val="#ppt_x"/>
                                          </p:val>
                                        </p:tav>
                                        <p:tav tm="100000">
                                          <p:val>
                                            <p:strVal val="#ppt_x"/>
                                          </p:val>
                                        </p:tav>
                                      </p:tavLst>
                                    </p:anim>
                                    <p:anim calcmode="lin" valueType="num">
                                      <p:cBhvr>
                                        <p:cTn id="20" dur="75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100"/>
                            </p:stCondLst>
                            <p:childTnLst>
                              <p:par>
                                <p:cTn id="22" presetID="22" presetClass="entr" presetSubtype="8"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childTnLst>
                          </p:cTn>
                        </p:par>
                        <p:par>
                          <p:cTn id="25" fill="hold">
                            <p:stCondLst>
                              <p:cond delay="2600"/>
                            </p:stCondLst>
                            <p:childTnLst>
                              <p:par>
                                <p:cTn id="26" presetID="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600"/>
                            </p:stCondLst>
                            <p:childTnLst>
                              <p:par>
                                <p:cTn id="40" presetID="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4100"/>
                            </p:stCondLst>
                            <p:childTnLst>
                              <p:par>
                                <p:cTn id="53" presetID="2" presetClass="entr" presetSubtype="2"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1+#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4334" y="914400"/>
            <a:ext cx="4790365" cy="369332"/>
          </a:xfrm>
          <a:prstGeom prst="rect">
            <a:avLst/>
          </a:prstGeom>
          <a:noFill/>
        </p:spPr>
        <p:txBody>
          <a:bodyPr wrap="square" rtlCol="0">
            <a:spAutoFit/>
          </a:bodyPr>
          <a:lstStyle/>
          <a:p>
            <a:endParaRPr lang="zh-CN" altLang="en-US" dirty="0"/>
          </a:p>
        </p:txBody>
      </p:sp>
      <p:sp>
        <p:nvSpPr>
          <p:cNvPr id="3" name="矩形 2"/>
          <p:cNvSpPr/>
          <p:nvPr/>
        </p:nvSpPr>
        <p:spPr>
          <a:xfrm>
            <a:off x="471948" y="811162"/>
            <a:ext cx="11061291" cy="2369880"/>
          </a:xfrm>
          <a:prstGeom prst="rect">
            <a:avLst/>
          </a:prstGeom>
        </p:spPr>
        <p:txBody>
          <a:bodyPr wrap="square">
            <a:spAutoFit/>
          </a:bodyPr>
          <a:lstStyle/>
          <a:p>
            <a:r>
              <a:rPr lang="en-US" altLang="zh-CN" sz="2000" b="1" dirty="0" smtClean="0"/>
              <a:t>4</a:t>
            </a:r>
            <a:r>
              <a:rPr lang="zh-CN" altLang="en-US" sz="2000" b="1" dirty="0" smtClean="0"/>
              <a:t>、注重“教、学、评”一体化 </a:t>
            </a:r>
          </a:p>
          <a:p>
            <a:r>
              <a:rPr lang="zh-CN" altLang="en-US" sz="2000" dirty="0" smtClean="0"/>
              <a:t>       通过提问、点评，追问等让学生对弱电解质的认识、弱电解质的电离平衡及应用的学习质量和化学学科核心素养的发展情况准确把握，并给出进一步深化和提高的建议。</a:t>
            </a:r>
            <a:endParaRPr lang="en-US" altLang="zh-CN" sz="2000" dirty="0" smtClean="0"/>
          </a:p>
          <a:p>
            <a:r>
              <a:rPr lang="en-US" altLang="zh-CN" sz="2000" dirty="0" smtClean="0"/>
              <a:t>      </a:t>
            </a:r>
            <a:r>
              <a:rPr lang="zh-CN" altLang="en-US" sz="2000" dirty="0" smtClean="0"/>
              <a:t>通过教师评、学生自评、互评等多种评价方式进行及时评价，充分发挥了评价的诊断、激励、促进和发展的功能。</a:t>
            </a:r>
            <a:endParaRPr lang="en-US" altLang="zh-CN" sz="2000" dirty="0" smtClean="0"/>
          </a:p>
          <a:p>
            <a:r>
              <a:rPr lang="zh-CN" altLang="en-US" sz="2000" dirty="0" smtClean="0"/>
              <a:t>     教中有评，评中有学，以评促教，以评促学，“教</a:t>
            </a:r>
            <a:r>
              <a:rPr lang="en-US" altLang="zh-CN" sz="2000" dirty="0" smtClean="0"/>
              <a:t>-</a:t>
            </a:r>
            <a:r>
              <a:rPr lang="zh-CN" altLang="en-US" sz="2000" dirty="0" smtClean="0"/>
              <a:t>学</a:t>
            </a:r>
            <a:r>
              <a:rPr lang="en-US" altLang="zh-CN" sz="2000" dirty="0" smtClean="0"/>
              <a:t>-</a:t>
            </a:r>
            <a:r>
              <a:rPr lang="zh-CN" altLang="en-US" sz="2000" dirty="0" smtClean="0"/>
              <a:t>评”相互融合、相互促进，真正实现“教</a:t>
            </a:r>
            <a:r>
              <a:rPr lang="en-US" altLang="zh-CN" sz="2000" dirty="0" smtClean="0"/>
              <a:t>-</a:t>
            </a:r>
            <a:r>
              <a:rPr lang="zh-CN" altLang="en-US" sz="2000" dirty="0" smtClean="0"/>
              <a:t>学</a:t>
            </a:r>
            <a:r>
              <a:rPr lang="en-US" altLang="zh-CN" sz="2000" dirty="0" smtClean="0"/>
              <a:t>-</a:t>
            </a:r>
            <a:r>
              <a:rPr lang="zh-CN" altLang="en-US" sz="2000" dirty="0" smtClean="0"/>
              <a:t>评”一体化</a:t>
            </a:r>
            <a:r>
              <a:rPr lang="zh-CN" altLang="en-US" sz="2800" dirty="0" smtClean="0"/>
              <a:t>。 </a:t>
            </a:r>
            <a:endParaRPr lang="zh-CN" alt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30"/>
          <p:cNvSpPr>
            <a:spLocks/>
          </p:cNvSpPr>
          <p:nvPr/>
        </p:nvSpPr>
        <p:spPr bwMode="auto">
          <a:xfrm>
            <a:off x="878085" y="873931"/>
            <a:ext cx="5222680" cy="5222680"/>
          </a:xfrm>
          <a:prstGeom prst="ellipse">
            <a:avLst/>
          </a:prstGeom>
          <a:gradFill rotWithShape="1">
            <a:gsLst>
              <a:gs pos="41000">
                <a:srgbClr val="ECECEC"/>
              </a:gs>
              <a:gs pos="100000">
                <a:srgbClr val="F7F7F7"/>
              </a:gs>
              <a:gs pos="7000">
                <a:srgbClr val="BEBEBE"/>
              </a:gs>
            </a:gsLst>
            <a:lin ang="7800000" scaled="0"/>
          </a:gradFill>
          <a:ln w="3492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a:extLst/>
        </p:spPr>
        <p:txBody>
          <a:bodyPr wrap="none" anchor="ctr"/>
          <a:lstStyle/>
          <a:p>
            <a:pPr latinLnBrk="1"/>
            <a:endParaRPr kumimoji="1" lang="zh-CN" altLang="en-US" sz="2400">
              <a:solidFill>
                <a:srgbClr val="000000"/>
              </a:solidFill>
              <a:latin typeface="굴림" charset="-127"/>
              <a:ea typeface="굴림" charset="-127"/>
            </a:endParaRPr>
          </a:p>
        </p:txBody>
      </p:sp>
      <p:grpSp>
        <p:nvGrpSpPr>
          <p:cNvPr id="2" name="组合 4"/>
          <p:cNvGrpSpPr/>
          <p:nvPr/>
        </p:nvGrpSpPr>
        <p:grpSpPr>
          <a:xfrm>
            <a:off x="6687573" y="1136920"/>
            <a:ext cx="915498" cy="915498"/>
            <a:chOff x="6220596" y="1038039"/>
            <a:chExt cx="1056504" cy="1056504"/>
          </a:xfrm>
        </p:grpSpPr>
        <p:grpSp>
          <p:nvGrpSpPr>
            <p:cNvPr id="3" name="组合 5"/>
            <p:cNvGrpSpPr/>
            <p:nvPr/>
          </p:nvGrpSpPr>
          <p:grpSpPr>
            <a:xfrm>
              <a:off x="6220596" y="1038039"/>
              <a:ext cx="1056504" cy="1056504"/>
              <a:chOff x="5123170" y="3422386"/>
              <a:chExt cx="1044000" cy="1044000"/>
            </a:xfrm>
          </p:grpSpPr>
          <p:sp>
            <p:nvSpPr>
              <p:cNvPr id="8" name="椭圆 7"/>
              <p:cNvSpPr/>
              <p:nvPr/>
            </p:nvSpPr>
            <p:spPr>
              <a:xfrm>
                <a:off x="5123170" y="3422386"/>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9" name="Freeform 30"/>
              <p:cNvSpPr>
                <a:spLocks/>
              </p:cNvSpPr>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a:extLst/>
            </p:spPr>
            <p:txBody>
              <a:bodyPr wrap="none" anchor="ctr"/>
              <a:lstStyle/>
              <a:p>
                <a:pPr latinLnBrk="1"/>
                <a:endParaRPr kumimoji="1" lang="zh-CN" altLang="en-US" sz="2400">
                  <a:solidFill>
                    <a:srgbClr val="000000"/>
                  </a:solidFill>
                  <a:latin typeface="굴림" charset="-127"/>
                  <a:ea typeface="굴림" charset="-127"/>
                </a:endParaRPr>
              </a:p>
            </p:txBody>
          </p:sp>
        </p:grpSp>
        <p:sp>
          <p:nvSpPr>
            <p:cNvPr id="7" name="文本框 6"/>
            <p:cNvSpPr txBox="1"/>
            <p:nvPr/>
          </p:nvSpPr>
          <p:spPr>
            <a:xfrm>
              <a:off x="6343808" y="1247507"/>
              <a:ext cx="810075" cy="772607"/>
            </a:xfrm>
            <a:prstGeom prst="rect">
              <a:avLst/>
            </a:prstGeom>
            <a:noFill/>
          </p:spPr>
          <p:txBody>
            <a:bodyPr wrap="none" rtlCol="0">
              <a:spAutoFit/>
            </a:bodyPr>
            <a:lstStyle/>
            <a:p>
              <a:pPr algn="ctr"/>
              <a:r>
                <a:rPr lang="en-US" altLang="zh-CN" sz="1200" dirty="0" smtClean="0">
                  <a:solidFill>
                    <a:schemeClr val="bg1"/>
                  </a:solidFill>
                </a:rPr>
                <a:t>PART</a:t>
              </a:r>
            </a:p>
            <a:p>
              <a:pPr algn="ctr"/>
              <a:r>
                <a:rPr lang="en-US" altLang="zh-CN" dirty="0" smtClean="0">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grpSp>
      <p:grpSp>
        <p:nvGrpSpPr>
          <p:cNvPr id="4" name="组合 9"/>
          <p:cNvGrpSpPr/>
          <p:nvPr/>
        </p:nvGrpSpPr>
        <p:grpSpPr>
          <a:xfrm>
            <a:off x="6687573" y="2834931"/>
            <a:ext cx="915498" cy="915499"/>
            <a:chOff x="6220596" y="1514598"/>
            <a:chExt cx="1056504" cy="1056504"/>
          </a:xfrm>
        </p:grpSpPr>
        <p:grpSp>
          <p:nvGrpSpPr>
            <p:cNvPr id="5" name="组合 10"/>
            <p:cNvGrpSpPr/>
            <p:nvPr/>
          </p:nvGrpSpPr>
          <p:grpSpPr>
            <a:xfrm>
              <a:off x="6220596" y="1514598"/>
              <a:ext cx="1056504" cy="1056504"/>
              <a:chOff x="5123170" y="3893304"/>
              <a:chExt cx="1044000" cy="1044000"/>
            </a:xfrm>
          </p:grpSpPr>
          <p:sp>
            <p:nvSpPr>
              <p:cNvPr id="13" name="椭圆 12"/>
              <p:cNvSpPr/>
              <p:nvPr/>
            </p:nvSpPr>
            <p:spPr>
              <a:xfrm>
                <a:off x="5123170" y="3893304"/>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14" name="Freeform 30"/>
              <p:cNvSpPr>
                <a:spLocks/>
              </p:cNvSpPr>
              <p:nvPr/>
            </p:nvSpPr>
            <p:spPr bwMode="auto">
              <a:xfrm>
                <a:off x="5270675" y="4091265"/>
                <a:ext cx="782627" cy="782626"/>
              </a:xfrm>
              <a:prstGeom prst="ellipse">
                <a:avLst/>
              </a:prstGeom>
              <a:solidFill>
                <a:schemeClr val="accent1"/>
              </a:solidFill>
              <a:ln w="28575">
                <a:noFill/>
              </a:ln>
              <a:effectLst>
                <a:innerShdw blurRad="63500" dist="50800" dir="18900000">
                  <a:prstClr val="black">
                    <a:alpha val="50000"/>
                  </a:prstClr>
                </a:innerShdw>
              </a:effectLst>
              <a:extLst/>
            </p:spPr>
            <p:txBody>
              <a:bodyPr wrap="none" anchor="ctr"/>
              <a:lstStyle/>
              <a:p>
                <a:pPr latinLnBrk="1"/>
                <a:endParaRPr kumimoji="1" lang="zh-CN" altLang="en-US" sz="2400">
                  <a:solidFill>
                    <a:srgbClr val="000000"/>
                  </a:solidFill>
                  <a:latin typeface="굴림" charset="-127"/>
                  <a:ea typeface="굴림" charset="-127"/>
                </a:endParaRPr>
              </a:p>
            </p:txBody>
          </p:sp>
        </p:grpSp>
        <p:sp>
          <p:nvSpPr>
            <p:cNvPr id="12" name="文本框 11"/>
            <p:cNvSpPr txBox="1"/>
            <p:nvPr/>
          </p:nvSpPr>
          <p:spPr>
            <a:xfrm>
              <a:off x="6394868" y="1690024"/>
              <a:ext cx="810075" cy="772606"/>
            </a:xfrm>
            <a:prstGeom prst="rect">
              <a:avLst/>
            </a:prstGeom>
            <a:noFill/>
          </p:spPr>
          <p:txBody>
            <a:bodyPr wrap="none" rtlCol="0">
              <a:spAutoFit/>
            </a:bodyPr>
            <a:lstStyle/>
            <a:p>
              <a:pPr algn="ctr"/>
              <a:r>
                <a:rPr lang="en-US" altLang="zh-CN" sz="1200" dirty="0" smtClean="0">
                  <a:solidFill>
                    <a:schemeClr val="bg1"/>
                  </a:solidFill>
                </a:rPr>
                <a:t>PART</a:t>
              </a:r>
            </a:p>
            <a:p>
              <a:pPr algn="ctr"/>
              <a:r>
                <a:rPr lang="en-US" altLang="zh-CN" dirty="0" smtClean="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grpSp>
      <p:grpSp>
        <p:nvGrpSpPr>
          <p:cNvPr id="6" name="组合 14"/>
          <p:cNvGrpSpPr/>
          <p:nvPr/>
        </p:nvGrpSpPr>
        <p:grpSpPr>
          <a:xfrm>
            <a:off x="6687573" y="4311712"/>
            <a:ext cx="915498" cy="915498"/>
            <a:chOff x="6220596" y="1038039"/>
            <a:chExt cx="1056504" cy="1056504"/>
          </a:xfrm>
        </p:grpSpPr>
        <p:grpSp>
          <p:nvGrpSpPr>
            <p:cNvPr id="10" name="组合 15"/>
            <p:cNvGrpSpPr/>
            <p:nvPr/>
          </p:nvGrpSpPr>
          <p:grpSpPr>
            <a:xfrm>
              <a:off x="6220596" y="1038039"/>
              <a:ext cx="1056504" cy="1056504"/>
              <a:chOff x="5123170" y="3422386"/>
              <a:chExt cx="1044000" cy="1044000"/>
            </a:xfrm>
          </p:grpSpPr>
          <p:sp>
            <p:nvSpPr>
              <p:cNvPr id="18" name="椭圆 17"/>
              <p:cNvSpPr/>
              <p:nvPr/>
            </p:nvSpPr>
            <p:spPr>
              <a:xfrm>
                <a:off x="5123170" y="3422386"/>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19" name="Freeform 30"/>
              <p:cNvSpPr>
                <a:spLocks/>
              </p:cNvSpPr>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a:extLst/>
            </p:spPr>
            <p:txBody>
              <a:bodyPr wrap="none" anchor="ctr"/>
              <a:lstStyle/>
              <a:p>
                <a:pPr latinLnBrk="1"/>
                <a:endParaRPr kumimoji="1" lang="zh-CN" altLang="en-US" sz="2400">
                  <a:solidFill>
                    <a:srgbClr val="000000"/>
                  </a:solidFill>
                  <a:latin typeface="굴림" charset="-127"/>
                  <a:ea typeface="굴림" charset="-127"/>
                </a:endParaRPr>
              </a:p>
            </p:txBody>
          </p:sp>
        </p:grpSp>
        <p:sp>
          <p:nvSpPr>
            <p:cNvPr id="17" name="文本框 16"/>
            <p:cNvSpPr txBox="1"/>
            <p:nvPr/>
          </p:nvSpPr>
          <p:spPr>
            <a:xfrm>
              <a:off x="6343809" y="1247507"/>
              <a:ext cx="810075" cy="772607"/>
            </a:xfrm>
            <a:prstGeom prst="rect">
              <a:avLst/>
            </a:prstGeom>
            <a:noFill/>
          </p:spPr>
          <p:txBody>
            <a:bodyPr wrap="none" rtlCol="0">
              <a:spAutoFit/>
            </a:bodyPr>
            <a:lstStyle/>
            <a:p>
              <a:pPr algn="ctr"/>
              <a:r>
                <a:rPr lang="en-US" altLang="zh-CN" sz="1200" dirty="0" smtClean="0">
                  <a:solidFill>
                    <a:schemeClr val="bg1"/>
                  </a:solidFill>
                </a:rPr>
                <a:t>PART</a:t>
              </a:r>
            </a:p>
            <a:p>
              <a:pPr algn="ctr"/>
              <a:r>
                <a:rPr lang="en-US" altLang="zh-CN" dirty="0" smtClean="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sp>
        <p:nvSpPr>
          <p:cNvPr id="25" name="TextBox 64"/>
          <p:cNvSpPr txBox="1"/>
          <p:nvPr/>
        </p:nvSpPr>
        <p:spPr>
          <a:xfrm>
            <a:off x="7498749" y="1340213"/>
            <a:ext cx="4211470" cy="553998"/>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r>
              <a:rPr lang="zh-CN" altLang="en-US" dirty="0" smtClean="0">
                <a:solidFill>
                  <a:schemeClr val="accent1"/>
                </a:solidFill>
              </a:rPr>
              <a:t>教学目标与评价目标</a:t>
            </a:r>
            <a:endParaRPr lang="zh-CN" altLang="en-US" dirty="0">
              <a:solidFill>
                <a:schemeClr val="accent1"/>
              </a:solidFill>
            </a:endParaRPr>
          </a:p>
        </p:txBody>
      </p:sp>
      <p:sp>
        <p:nvSpPr>
          <p:cNvPr id="26" name="TextBox 64"/>
          <p:cNvSpPr txBox="1"/>
          <p:nvPr/>
        </p:nvSpPr>
        <p:spPr>
          <a:xfrm>
            <a:off x="7875637" y="3064518"/>
            <a:ext cx="1902543" cy="553998"/>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r>
              <a:rPr lang="zh-CN" altLang="en-US" dirty="0" smtClean="0">
                <a:solidFill>
                  <a:schemeClr val="accent1"/>
                </a:solidFill>
              </a:rPr>
              <a:t>教学安排</a:t>
            </a:r>
            <a:endParaRPr lang="zh-CN" altLang="en-US" dirty="0">
              <a:solidFill>
                <a:schemeClr val="accent1"/>
              </a:solidFill>
            </a:endParaRPr>
          </a:p>
        </p:txBody>
      </p:sp>
      <p:sp>
        <p:nvSpPr>
          <p:cNvPr id="27" name="TextBox 64"/>
          <p:cNvSpPr txBox="1"/>
          <p:nvPr/>
        </p:nvSpPr>
        <p:spPr>
          <a:xfrm>
            <a:off x="7439755" y="4493213"/>
            <a:ext cx="2774241" cy="584775"/>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r>
              <a:rPr lang="zh-CN" altLang="en-US" sz="3200" dirty="0" smtClean="0">
                <a:solidFill>
                  <a:schemeClr val="accent1"/>
                </a:solidFill>
              </a:rPr>
              <a:t>案例说明</a:t>
            </a:r>
          </a:p>
        </p:txBody>
      </p:sp>
      <p:sp>
        <p:nvSpPr>
          <p:cNvPr id="29" name="TextBox 59"/>
          <p:cNvSpPr txBox="1">
            <a:spLocks noChangeArrowheads="1"/>
          </p:cNvSpPr>
          <p:nvPr/>
        </p:nvSpPr>
        <p:spPr bwMode="auto">
          <a:xfrm>
            <a:off x="3292706" y="2471900"/>
            <a:ext cx="910878" cy="2214452"/>
          </a:xfrm>
          <a:prstGeom prst="rect">
            <a:avLst/>
          </a:prstGeom>
          <a:noFill/>
          <a:ln>
            <a:noFill/>
          </a:ln>
          <a:extLst/>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4377">
              <a:lnSpc>
                <a:spcPct val="120000"/>
              </a:lnSpc>
              <a:defRPr/>
            </a:pPr>
            <a:r>
              <a:rPr lang="zh-CN" altLang="en-US" sz="6000" b="1" kern="0" dirty="0" smtClean="0">
                <a:solidFill>
                  <a:schemeClr val="accent1"/>
                </a:solidFill>
                <a:latin typeface="微软雅黑" pitchFamily="34" charset="-122"/>
                <a:ea typeface="微软雅黑" pitchFamily="34" charset="-122"/>
              </a:rPr>
              <a:t>目录</a:t>
            </a:r>
            <a:endParaRPr lang="en-US" altLang="ko-KR" sz="3600" kern="0"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4148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p:bldP spid="26" grpId="0"/>
      <p:bldP spid="27"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656173" cy="1046440"/>
          </a:xfrm>
          <a:prstGeom prst="rect">
            <a:avLst/>
          </a:prstGeom>
          <a:noFill/>
        </p:spPr>
        <p:txBody>
          <a:bodyPr wrap="square" rtlCol="0">
            <a:spAutoFit/>
          </a:bodyPr>
          <a:lstStyle/>
          <a:p>
            <a:r>
              <a:rPr lang="zh-CN" altLang="en-US" sz="4400" b="1" dirty="0" smtClean="0">
                <a:solidFill>
                  <a:schemeClr val="accent1"/>
                </a:solidFill>
              </a:rPr>
              <a:t>教学目标与评价目标</a:t>
            </a:r>
          </a:p>
          <a:p>
            <a:endParaRPr lang="zh-CN" altLang="en-US" dirty="0"/>
          </a:p>
        </p:txBody>
      </p:sp>
      <p:sp>
        <p:nvSpPr>
          <p:cNvPr id="1026" name="Rectangle 2"/>
          <p:cNvSpPr>
            <a:spLocks noChangeArrowheads="1"/>
          </p:cNvSpPr>
          <p:nvPr/>
        </p:nvSpPr>
        <p:spPr bwMode="auto">
          <a:xfrm>
            <a:off x="0" y="3675732"/>
            <a:ext cx="11696131"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sz="2800" b="1" dirty="0" smtClean="0">
                <a:solidFill>
                  <a:srgbClr val="FF0000"/>
                </a:solidFill>
                <a:latin typeface="+mn-ea"/>
                <a:cs typeface="Times New Roman" pitchFamily="18" charset="0"/>
              </a:rPr>
              <a:t>评价目标：</a:t>
            </a:r>
            <a:endParaRPr lang="zh-CN" altLang="en-US" sz="2800" b="1" dirty="0" smtClean="0">
              <a:solidFill>
                <a:srgbClr val="FF0000"/>
              </a:solidFill>
              <a:latin typeface="+mn-ea"/>
              <a:cs typeface="宋体" pitchFamily="2" charset="-122"/>
            </a:endParaRPr>
          </a:p>
          <a:p>
            <a:pPr lvl="0" eaLnBrk="0" fontAlgn="base" hangingPunct="0">
              <a:spcBef>
                <a:spcPct val="0"/>
              </a:spcBef>
              <a:spcAft>
                <a:spcPct val="0"/>
              </a:spcAft>
            </a:pPr>
            <a:r>
              <a:rPr lang="zh-CN" altLang="en-US" sz="2800" dirty="0" smtClean="0">
                <a:latin typeface="+mn-ea"/>
                <a:cs typeface="Times New Roman" pitchFamily="18" charset="0"/>
              </a:rPr>
              <a:t>     </a:t>
            </a:r>
            <a:r>
              <a:rPr lang="en-US" altLang="zh-CN" sz="2800" dirty="0" smtClean="0">
                <a:latin typeface="+mn-ea"/>
                <a:cs typeface="Times New Roman" pitchFamily="18" charset="0"/>
              </a:rPr>
              <a:t>1</a:t>
            </a:r>
            <a:r>
              <a:rPr lang="zh-CN" altLang="en-US" sz="2800" dirty="0" smtClean="0">
                <a:latin typeface="+mn-ea"/>
                <a:cs typeface="Times New Roman" pitchFamily="18" charset="0"/>
              </a:rPr>
              <a:t>、通过自主设计实验比较盐酸、醋酸的酸性强弱，诊断并发展学生对弱电解质概念的认识水平。</a:t>
            </a:r>
            <a:endParaRPr lang="zh-CN" altLang="en-US" sz="2800" dirty="0" smtClean="0">
              <a:latin typeface="+mn-ea"/>
              <a:cs typeface="宋体" pitchFamily="2" charset="-122"/>
            </a:endParaRPr>
          </a:p>
          <a:p>
            <a:pPr lvl="0" eaLnBrk="0" fontAlgn="base" hangingPunct="0">
              <a:spcBef>
                <a:spcPct val="0"/>
              </a:spcBef>
              <a:spcAft>
                <a:spcPct val="0"/>
              </a:spcAft>
            </a:pPr>
            <a:r>
              <a:rPr lang="en-US" altLang="zh-CN" sz="2800" dirty="0" smtClean="0">
                <a:latin typeface="+mn-ea"/>
                <a:cs typeface="Times New Roman" pitchFamily="18" charset="0"/>
              </a:rPr>
              <a:t>     2</a:t>
            </a:r>
            <a:r>
              <a:rPr lang="zh-CN" altLang="en-US" sz="2800" dirty="0" smtClean="0">
                <a:latin typeface="+mn-ea"/>
                <a:cs typeface="Times New Roman" pitchFamily="18" charset="0"/>
              </a:rPr>
              <a:t>、通过实验数据分析，自主画出相应的微观示意图，并通过组内讨论和小组展示进行修正和完善，诊断和发展学生对水溶液体系微粒的认识。</a:t>
            </a:r>
            <a:endParaRPr lang="zh-CN" altLang="en-US" sz="2800" dirty="0" smtClean="0">
              <a:latin typeface="+mn-ea"/>
              <a:cs typeface="宋体" pitchFamily="2" charset="-122"/>
            </a:endParaRPr>
          </a:p>
          <a:p>
            <a:pPr lvl="0" eaLnBrk="0" fontAlgn="base" hangingPunct="0">
              <a:spcBef>
                <a:spcPct val="0"/>
              </a:spcBef>
              <a:spcAft>
                <a:spcPct val="0"/>
              </a:spcAft>
            </a:pPr>
            <a:r>
              <a:rPr lang="zh-CN" altLang="en-US" sz="2800" dirty="0" smtClean="0">
                <a:latin typeface="+mn-ea"/>
                <a:cs typeface="Times New Roman" pitchFamily="18" charset="0"/>
              </a:rPr>
              <a:t>     </a:t>
            </a:r>
            <a:r>
              <a:rPr lang="en-US" altLang="zh-CN" sz="2800" dirty="0" smtClean="0">
                <a:latin typeface="+mn-ea"/>
                <a:cs typeface="Times New Roman" pitchFamily="18" charset="0"/>
              </a:rPr>
              <a:t>3</a:t>
            </a:r>
            <a:r>
              <a:rPr lang="zh-CN" altLang="en-US" sz="2800" dirty="0" smtClean="0">
                <a:latin typeface="+mn-ea"/>
                <a:cs typeface="Times New Roman" pitchFamily="18" charset="0"/>
              </a:rPr>
              <a:t>、通过预测盐酸和醋酸除水垢的区别，诊断和发展学生对弱电解质电离平衡的认识。</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0" y="693175"/>
            <a:ext cx="11960942" cy="2954655"/>
          </a:xfrm>
          <a:prstGeom prst="rect">
            <a:avLst/>
          </a:prstGeom>
          <a:noFill/>
        </p:spPr>
        <p:txBody>
          <a:bodyPr wrap="square" rtlCol="0">
            <a:spAutoFit/>
          </a:bodyPr>
          <a:lstStyle/>
          <a:p>
            <a:pPr lvl="0" eaLnBrk="0" fontAlgn="base" hangingPunct="0">
              <a:spcBef>
                <a:spcPct val="0"/>
              </a:spcBef>
              <a:spcAft>
                <a:spcPct val="0"/>
              </a:spcAft>
            </a:pPr>
            <a:r>
              <a:rPr lang="zh-CN" altLang="en-US" sz="2800" b="1" dirty="0" smtClean="0">
                <a:solidFill>
                  <a:srgbClr val="FF0000"/>
                </a:solidFill>
                <a:latin typeface="+mn-ea"/>
              </a:rPr>
              <a:t>教学目标： </a:t>
            </a:r>
            <a:endParaRPr lang="en-US" altLang="zh-CN" sz="2800" b="1" dirty="0" smtClean="0">
              <a:solidFill>
                <a:srgbClr val="FF0000"/>
              </a:solidFill>
              <a:latin typeface="+mn-ea"/>
            </a:endParaRPr>
          </a:p>
          <a:p>
            <a:pPr lvl="0" eaLnBrk="0" fontAlgn="base" hangingPunct="0">
              <a:spcBef>
                <a:spcPct val="0"/>
              </a:spcBef>
              <a:spcAft>
                <a:spcPct val="0"/>
              </a:spcAft>
            </a:pPr>
            <a:r>
              <a:rPr lang="en-US" altLang="zh-CN" sz="2800" dirty="0" smtClean="0">
                <a:solidFill>
                  <a:srgbClr val="FF0000"/>
                </a:solidFill>
                <a:latin typeface="+mn-ea"/>
                <a:cs typeface="Times New Roman" pitchFamily="18" charset="0"/>
              </a:rPr>
              <a:t>      </a:t>
            </a:r>
            <a:r>
              <a:rPr lang="en-US" altLang="zh-CN" sz="2800" dirty="0" smtClean="0">
                <a:latin typeface="+mn-ea"/>
                <a:cs typeface="Times New Roman" pitchFamily="18" charset="0"/>
              </a:rPr>
              <a:t>1</a:t>
            </a:r>
            <a:r>
              <a:rPr lang="zh-CN" altLang="en-US" sz="2800" dirty="0" smtClean="0">
                <a:latin typeface="+mn-ea"/>
                <a:cs typeface="Times New Roman" pitchFamily="18" charset="0"/>
              </a:rPr>
              <a:t>、认识弱电解质，了解强、弱电解质的区别。</a:t>
            </a:r>
            <a:endParaRPr lang="zh-CN" altLang="en-US" sz="2800" dirty="0" smtClean="0">
              <a:latin typeface="+mn-ea"/>
              <a:cs typeface="宋体" pitchFamily="2" charset="-122"/>
            </a:endParaRPr>
          </a:p>
          <a:p>
            <a:pPr lvl="0" eaLnBrk="0" fontAlgn="base" hangingPunct="0">
              <a:spcBef>
                <a:spcPct val="0"/>
              </a:spcBef>
              <a:spcAft>
                <a:spcPct val="0"/>
              </a:spcAft>
            </a:pPr>
            <a:r>
              <a:rPr lang="zh-CN" altLang="en-US" sz="2800" dirty="0" smtClean="0">
                <a:latin typeface="+mn-ea"/>
                <a:cs typeface="Times New Roman" pitchFamily="18" charset="0"/>
              </a:rPr>
              <a:t>      </a:t>
            </a:r>
            <a:r>
              <a:rPr lang="en-US" altLang="zh-CN" sz="2800" dirty="0" smtClean="0">
                <a:latin typeface="+mn-ea"/>
                <a:cs typeface="Times New Roman" pitchFamily="18" charset="0"/>
              </a:rPr>
              <a:t>2</a:t>
            </a:r>
            <a:r>
              <a:rPr lang="zh-CN" altLang="en-US" sz="2800" dirty="0" smtClean="0">
                <a:latin typeface="+mn-ea"/>
                <a:cs typeface="Times New Roman" pitchFamily="18" charset="0"/>
              </a:rPr>
              <a:t>、知道弱电解质不完全电离存在电离平衡，了解弱电解质的电离受外界条件的影响。</a:t>
            </a:r>
            <a:endParaRPr lang="en-US" altLang="zh-CN" sz="2800" dirty="0" smtClean="0">
              <a:latin typeface="+mn-ea"/>
              <a:cs typeface="Times New Roman" pitchFamily="18" charset="0"/>
            </a:endParaRPr>
          </a:p>
          <a:p>
            <a:pPr lvl="0" eaLnBrk="0" fontAlgn="base" hangingPunct="0">
              <a:spcBef>
                <a:spcPct val="0"/>
              </a:spcBef>
              <a:spcAft>
                <a:spcPct val="0"/>
              </a:spcAft>
            </a:pPr>
            <a:r>
              <a:rPr lang="en-US" altLang="zh-CN" sz="2800" dirty="0" smtClean="0">
                <a:latin typeface="+mn-ea"/>
                <a:cs typeface="Times New Roman" pitchFamily="18" charset="0"/>
              </a:rPr>
              <a:t>      3</a:t>
            </a:r>
            <a:r>
              <a:rPr lang="zh-CN" altLang="en-US" sz="2800" dirty="0" smtClean="0">
                <a:latin typeface="+mn-ea"/>
                <a:cs typeface="Times New Roman" pitchFamily="18" charset="0"/>
              </a:rPr>
              <a:t>、根据生活中盐酸、醋酸除水垢，进一步了解醋酸与盐酸的性质、用途和区别。</a:t>
            </a:r>
            <a:endParaRPr lang="zh-CN" altLang="en-US" sz="2800" dirty="0" smtClean="0">
              <a:latin typeface="+mn-ea"/>
              <a:cs typeface="宋体" pitchFamily="2" charset="-122"/>
            </a:endParaRP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
            <a:ext cx="12192000" cy="7078861"/>
          </a:xfrm>
          <a:prstGeom prst="rect">
            <a:avLst/>
          </a:prstGeom>
          <a:noFill/>
        </p:spPr>
        <p:txBody>
          <a:bodyPr wrap="square" rtlCol="0">
            <a:spAutoFit/>
          </a:bodyPr>
          <a:lstStyle/>
          <a:p>
            <a:endParaRPr lang="en-US" altLang="zh-CN" b="1" dirty="0" smtClean="0">
              <a:solidFill>
                <a:srgbClr val="FF0000"/>
              </a:solidFill>
            </a:endParaRPr>
          </a:p>
          <a:p>
            <a:endParaRPr lang="en-US" altLang="zh-CN" b="1" dirty="0" smtClean="0">
              <a:solidFill>
                <a:srgbClr val="FF0000"/>
              </a:solidFill>
            </a:endParaRPr>
          </a:p>
          <a:p>
            <a:r>
              <a:rPr lang="zh-CN" altLang="en-US" sz="2000" b="1" dirty="0" smtClean="0">
                <a:solidFill>
                  <a:srgbClr val="FF0000"/>
                </a:solidFill>
              </a:rPr>
              <a:t>问题</a:t>
            </a:r>
            <a:r>
              <a:rPr lang="en-US" altLang="zh-CN" sz="2000" b="1" dirty="0" smtClean="0">
                <a:solidFill>
                  <a:srgbClr val="FF0000"/>
                </a:solidFill>
              </a:rPr>
              <a:t>1</a:t>
            </a:r>
            <a:r>
              <a:rPr lang="zh-CN" altLang="en-US" sz="2000" b="1" dirty="0" smtClean="0">
                <a:solidFill>
                  <a:srgbClr val="FF0000"/>
                </a:solidFill>
              </a:rPr>
              <a:t>：醋酸与盐酸有什么不同？</a:t>
            </a:r>
            <a:endParaRPr lang="en-US" altLang="zh-CN" sz="2000" b="1" dirty="0" smtClean="0">
              <a:solidFill>
                <a:srgbClr val="FF0000"/>
              </a:solidFill>
            </a:endParaRPr>
          </a:p>
          <a:p>
            <a:r>
              <a:rPr lang="zh-CN" altLang="en-US" sz="2000" b="1" dirty="0" smtClean="0">
                <a:solidFill>
                  <a:srgbClr val="FF0000"/>
                </a:solidFill>
              </a:rPr>
              <a:t>任务</a:t>
            </a:r>
            <a:r>
              <a:rPr lang="en-US" altLang="zh-CN" sz="2000" b="1" dirty="0" smtClean="0">
                <a:solidFill>
                  <a:srgbClr val="FF0000"/>
                </a:solidFill>
              </a:rPr>
              <a:t>1</a:t>
            </a:r>
            <a:r>
              <a:rPr lang="zh-CN" altLang="en-US" sz="2000" b="1" dirty="0" smtClean="0">
                <a:solidFill>
                  <a:srgbClr val="FF0000"/>
                </a:solidFill>
              </a:rPr>
              <a:t>：</a:t>
            </a:r>
            <a:r>
              <a:rPr lang="zh-CN" altLang="zh-CN" sz="2000" b="1" dirty="0" smtClean="0">
                <a:solidFill>
                  <a:srgbClr val="FF0000"/>
                </a:solidFill>
              </a:rPr>
              <a:t>醋酸溶液中的微粒的种类及数目关系</a:t>
            </a:r>
            <a:endParaRPr lang="zh-CN" altLang="zh-CN" sz="2000" dirty="0" smtClean="0">
              <a:solidFill>
                <a:srgbClr val="FF0000"/>
              </a:solidFill>
            </a:endParaRPr>
          </a:p>
          <a:p>
            <a:r>
              <a:rPr lang="zh-CN" altLang="en-US" sz="2000" b="1" dirty="0" smtClean="0">
                <a:solidFill>
                  <a:srgbClr val="FF0000"/>
                </a:solidFill>
              </a:rPr>
              <a:t>活动：</a:t>
            </a:r>
            <a:endParaRPr lang="en-US" altLang="zh-CN" sz="2000" b="1" dirty="0" smtClean="0">
              <a:solidFill>
                <a:srgbClr val="FF0000"/>
              </a:solidFill>
            </a:endParaRPr>
          </a:p>
          <a:p>
            <a:r>
              <a:rPr lang="en-US" altLang="zh-CN" sz="2000" b="1" dirty="0" smtClean="0">
                <a:solidFill>
                  <a:srgbClr val="FF0000"/>
                </a:solidFill>
              </a:rPr>
              <a:t>       1.1</a:t>
            </a:r>
            <a:r>
              <a:rPr lang="zh-CN" altLang="zh-CN" sz="2000" b="1" dirty="0" smtClean="0">
                <a:solidFill>
                  <a:srgbClr val="FF0000"/>
                </a:solidFill>
              </a:rPr>
              <a:t>实验设计：比较盐酸和醋酸的酸性强弱</a:t>
            </a:r>
            <a:r>
              <a:rPr lang="zh-CN" altLang="zh-CN" sz="2000" b="1" dirty="0" smtClean="0"/>
              <a:t> </a:t>
            </a:r>
            <a:endParaRPr lang="zh-CN" altLang="zh-CN" sz="2000" dirty="0" smtClean="0"/>
          </a:p>
          <a:p>
            <a:r>
              <a:rPr lang="zh-CN" altLang="zh-CN" sz="2000" dirty="0" smtClean="0"/>
              <a:t>仪器与药品</a:t>
            </a:r>
            <a:r>
              <a:rPr lang="en-US" altLang="zh-CN" sz="2000" dirty="0" smtClean="0"/>
              <a:t>0.1mol/L</a:t>
            </a:r>
            <a:r>
              <a:rPr lang="zh-CN" altLang="zh-CN" sz="2000" dirty="0" smtClean="0"/>
              <a:t>盐酸和</a:t>
            </a:r>
            <a:r>
              <a:rPr lang="en-US" altLang="zh-CN" sz="2000" dirty="0" smtClean="0"/>
              <a:t>0.1mol/L</a:t>
            </a:r>
            <a:r>
              <a:rPr lang="zh-CN" altLang="zh-CN" sz="2000" dirty="0" smtClean="0"/>
              <a:t>醋酸、</a:t>
            </a:r>
            <a:r>
              <a:rPr lang="en-US" altLang="zh-CN" sz="2000" dirty="0" smtClean="0"/>
              <a:t>PH</a:t>
            </a:r>
            <a:r>
              <a:rPr lang="zh-CN" altLang="zh-CN" sz="2000" dirty="0" smtClean="0"/>
              <a:t>试纸 </a:t>
            </a:r>
          </a:p>
          <a:p>
            <a:endParaRPr lang="en-US" altLang="zh-CN" sz="2000" b="1" dirty="0" smtClean="0">
              <a:solidFill>
                <a:srgbClr val="FF0000"/>
              </a:solidFill>
            </a:endParaRPr>
          </a:p>
          <a:p>
            <a:endParaRPr lang="en-US" altLang="zh-CN" sz="2000" b="1" dirty="0" smtClean="0">
              <a:solidFill>
                <a:srgbClr val="FF0000"/>
              </a:solidFill>
            </a:endParaRPr>
          </a:p>
          <a:p>
            <a:endParaRPr lang="zh-CN" altLang="zh-CN" sz="2000" dirty="0" smtClean="0"/>
          </a:p>
          <a:p>
            <a:r>
              <a:rPr lang="en-US" altLang="zh-CN" sz="2000" dirty="0" smtClean="0"/>
              <a:t> </a:t>
            </a:r>
            <a:endParaRPr lang="zh-CN" altLang="zh-CN" sz="2000" dirty="0" smtClean="0"/>
          </a:p>
          <a:p>
            <a:r>
              <a:rPr lang="en-US" altLang="zh-CN" sz="2000" dirty="0" smtClean="0"/>
              <a:t> </a:t>
            </a:r>
            <a:endParaRPr lang="zh-CN" altLang="zh-CN" sz="2000" dirty="0" smtClean="0"/>
          </a:p>
          <a:p>
            <a:r>
              <a:rPr lang="en-US" altLang="zh-CN" sz="2000" dirty="0" smtClean="0"/>
              <a:t> </a:t>
            </a:r>
            <a:endParaRPr lang="zh-CN" altLang="zh-CN" sz="2000" dirty="0" smtClean="0"/>
          </a:p>
          <a:p>
            <a:r>
              <a:rPr lang="zh-CN" altLang="zh-CN" sz="2000" dirty="0" smtClean="0"/>
              <a:t>资料卡片：</a:t>
            </a:r>
            <a:r>
              <a:rPr lang="en-US" altLang="zh-CN" sz="2000" dirty="0" smtClean="0"/>
              <a:t> c(H</a:t>
            </a:r>
            <a:r>
              <a:rPr lang="en-US" altLang="zh-CN" sz="2000" baseline="30000" dirty="0" smtClean="0"/>
              <a:t>+</a:t>
            </a:r>
            <a:r>
              <a:rPr lang="en-US" altLang="zh-CN" sz="2000" dirty="0" smtClean="0"/>
              <a:t>) =10</a:t>
            </a:r>
            <a:r>
              <a:rPr lang="en-US" altLang="zh-CN" sz="2000" baseline="30000" dirty="0" smtClean="0"/>
              <a:t>- pH</a:t>
            </a:r>
            <a:endParaRPr lang="zh-CN" altLang="zh-CN" sz="2000" dirty="0" smtClean="0"/>
          </a:p>
          <a:p>
            <a:r>
              <a:rPr lang="en-US" altLang="zh-CN" sz="2000" dirty="0" smtClean="0"/>
              <a:t> </a:t>
            </a:r>
            <a:r>
              <a:rPr lang="en-US" altLang="zh-CN" sz="2000" dirty="0" smtClean="0">
                <a:solidFill>
                  <a:srgbClr val="FF0000"/>
                </a:solidFill>
              </a:rPr>
              <a:t>     </a:t>
            </a:r>
            <a:r>
              <a:rPr lang="en-US" altLang="zh-CN" sz="2000" b="1" dirty="0" smtClean="0">
                <a:solidFill>
                  <a:srgbClr val="FF0000"/>
                </a:solidFill>
              </a:rPr>
              <a:t>1.2</a:t>
            </a:r>
            <a:r>
              <a:rPr lang="zh-CN" altLang="zh-CN" sz="2000" b="1" dirty="0" smtClean="0">
                <a:solidFill>
                  <a:srgbClr val="FF0000"/>
                </a:solidFill>
              </a:rPr>
              <a:t>思考：</a:t>
            </a:r>
          </a:p>
          <a:p>
            <a:r>
              <a:rPr lang="en-US" altLang="zh-CN" sz="2000" dirty="0" smtClean="0"/>
              <a:t>1</a:t>
            </a:r>
            <a:r>
              <a:rPr lang="zh-CN" altLang="zh-CN" sz="2000" dirty="0" smtClean="0"/>
              <a:t>、</a:t>
            </a:r>
            <a:r>
              <a:rPr lang="en-US" altLang="zh-CN" sz="2000" dirty="0" smtClean="0"/>
              <a:t>  </a:t>
            </a:r>
            <a:r>
              <a:rPr lang="zh-CN" altLang="zh-CN" sz="2000" dirty="0" smtClean="0"/>
              <a:t>将实验所得数据转化为</a:t>
            </a:r>
            <a:r>
              <a:rPr lang="en-US" altLang="zh-CN" sz="2000" dirty="0" smtClean="0"/>
              <a:t>c(H</a:t>
            </a:r>
            <a:r>
              <a:rPr lang="en-US" altLang="zh-CN" sz="2000" baseline="30000" dirty="0" smtClean="0"/>
              <a:t>+</a:t>
            </a:r>
            <a:r>
              <a:rPr lang="en-US" altLang="zh-CN" sz="2000" dirty="0" smtClean="0"/>
              <a:t>)</a:t>
            </a:r>
            <a:r>
              <a:rPr lang="zh-CN" altLang="zh-CN" sz="2000" dirty="0" smtClean="0"/>
              <a:t>。</a:t>
            </a:r>
          </a:p>
          <a:p>
            <a:r>
              <a:rPr lang="zh-CN" altLang="zh-CN" sz="2000" dirty="0" smtClean="0"/>
              <a:t>盐酸：</a:t>
            </a:r>
            <a:r>
              <a:rPr lang="en-US" altLang="zh-CN" sz="2000" dirty="0" smtClean="0"/>
              <a:t>pH=</a:t>
            </a:r>
            <a:r>
              <a:rPr lang="en-US" altLang="zh-CN" sz="2000" u="sng" dirty="0" smtClean="0"/>
              <a:t>            </a:t>
            </a:r>
            <a:r>
              <a:rPr lang="en-US" altLang="zh-CN" sz="2000" dirty="0" smtClean="0"/>
              <a:t>, c(H</a:t>
            </a:r>
            <a:r>
              <a:rPr lang="en-US" altLang="zh-CN" sz="2000" baseline="30000" dirty="0" smtClean="0"/>
              <a:t>+</a:t>
            </a:r>
            <a:r>
              <a:rPr lang="en-US" altLang="zh-CN" sz="2000" dirty="0" smtClean="0"/>
              <a:t>)=  </a:t>
            </a:r>
            <a:r>
              <a:rPr lang="en-US" altLang="zh-CN" sz="2000" u="sng" dirty="0" smtClean="0"/>
              <a:t>           </a:t>
            </a:r>
            <a:r>
              <a:rPr lang="zh-CN" altLang="zh-CN" sz="2000" dirty="0" smtClean="0"/>
              <a:t>。</a:t>
            </a:r>
          </a:p>
          <a:p>
            <a:r>
              <a:rPr lang="zh-CN" altLang="zh-CN" sz="2000" dirty="0" smtClean="0"/>
              <a:t>醋酸：</a:t>
            </a:r>
            <a:r>
              <a:rPr lang="en-US" altLang="zh-CN" sz="2000" dirty="0" smtClean="0"/>
              <a:t>pH=</a:t>
            </a:r>
            <a:r>
              <a:rPr lang="en-US" altLang="zh-CN" sz="2000" u="sng" dirty="0" smtClean="0"/>
              <a:t>           </a:t>
            </a:r>
            <a:r>
              <a:rPr lang="en-US" altLang="zh-CN" sz="2000" dirty="0" smtClean="0"/>
              <a:t>,c(H</a:t>
            </a:r>
            <a:r>
              <a:rPr lang="en-US" altLang="zh-CN" sz="2000" baseline="30000" dirty="0" smtClean="0"/>
              <a:t>+</a:t>
            </a:r>
            <a:r>
              <a:rPr lang="en-US" altLang="zh-CN" sz="2000" dirty="0" smtClean="0"/>
              <a:t>)=</a:t>
            </a:r>
            <a:r>
              <a:rPr lang="en-US" altLang="zh-CN" sz="2000" u="sng" dirty="0" smtClean="0"/>
              <a:t>              </a:t>
            </a:r>
            <a:r>
              <a:rPr lang="en-US" altLang="zh-CN" sz="2000" dirty="0" smtClean="0"/>
              <a:t> </a:t>
            </a:r>
            <a:r>
              <a:rPr lang="zh-CN" altLang="zh-CN" sz="2000" dirty="0" smtClean="0"/>
              <a:t>。</a:t>
            </a:r>
          </a:p>
          <a:p>
            <a:r>
              <a:rPr lang="en-US" altLang="zh-CN" sz="2000" dirty="0" smtClean="0"/>
              <a:t>2</a:t>
            </a:r>
            <a:r>
              <a:rPr lang="zh-CN" altLang="zh-CN" sz="2000" dirty="0" smtClean="0"/>
              <a:t>、比较盐酸的浓度和该溶液中</a:t>
            </a:r>
            <a:r>
              <a:rPr lang="en-US" altLang="zh-CN" sz="2000" dirty="0" smtClean="0"/>
              <a:t>c(H</a:t>
            </a:r>
            <a:r>
              <a:rPr lang="en-US" altLang="zh-CN" sz="2000" baseline="30000" dirty="0" smtClean="0"/>
              <a:t>+</a:t>
            </a:r>
            <a:r>
              <a:rPr lang="en-US" altLang="zh-CN" sz="2000" dirty="0" smtClean="0"/>
              <a:t>)</a:t>
            </a:r>
            <a:r>
              <a:rPr lang="zh-CN" altLang="zh-CN" sz="2000" dirty="0" smtClean="0"/>
              <a:t>的大小，试</a:t>
            </a:r>
            <a:r>
              <a:rPr lang="zh-CN" altLang="en-US" sz="2000" b="1" dirty="0" smtClean="0"/>
              <a:t>贴</a:t>
            </a:r>
            <a:r>
              <a:rPr lang="zh-CN" altLang="zh-CN" sz="2000" dirty="0" smtClean="0"/>
              <a:t>出盐酸中存在的</a:t>
            </a:r>
            <a:r>
              <a:rPr lang="zh-CN" altLang="zh-CN" sz="2000" b="1" dirty="0" smtClean="0"/>
              <a:t>微粒</a:t>
            </a:r>
            <a:r>
              <a:rPr lang="zh-CN" altLang="zh-CN" sz="2000" dirty="0" smtClean="0"/>
              <a:t>。</a:t>
            </a:r>
          </a:p>
          <a:p>
            <a:r>
              <a:rPr lang="en-US" altLang="zh-CN" sz="2000" dirty="0" smtClean="0"/>
              <a:t> </a:t>
            </a:r>
            <a:endParaRPr lang="zh-CN" altLang="zh-CN" sz="2000" dirty="0" smtClean="0"/>
          </a:p>
          <a:p>
            <a:r>
              <a:rPr lang="en-US" altLang="zh-CN" sz="2000" dirty="0" smtClean="0"/>
              <a:t>3</a:t>
            </a:r>
            <a:r>
              <a:rPr lang="zh-CN" altLang="zh-CN" sz="2000" dirty="0" smtClean="0"/>
              <a:t>、比较醋酸的浓度和该溶液</a:t>
            </a:r>
            <a:r>
              <a:rPr lang="en-US" altLang="zh-CN" sz="2000" dirty="0" smtClean="0"/>
              <a:t>c(H</a:t>
            </a:r>
            <a:r>
              <a:rPr lang="en-US" altLang="zh-CN" sz="2000" baseline="30000" dirty="0" smtClean="0"/>
              <a:t>+</a:t>
            </a:r>
            <a:r>
              <a:rPr lang="en-US" altLang="zh-CN" sz="2000" dirty="0" smtClean="0"/>
              <a:t>)</a:t>
            </a:r>
            <a:r>
              <a:rPr lang="zh-CN" altLang="zh-CN" sz="2000" dirty="0" smtClean="0"/>
              <a:t>的大小，试</a:t>
            </a:r>
            <a:r>
              <a:rPr lang="zh-CN" altLang="en-US" sz="2000" b="1" dirty="0" smtClean="0"/>
              <a:t>贴</a:t>
            </a:r>
            <a:r>
              <a:rPr lang="zh-CN" altLang="zh-CN" sz="2000" dirty="0" smtClean="0"/>
              <a:t>出醋酸溶液中存在的</a:t>
            </a:r>
            <a:r>
              <a:rPr lang="zh-CN" altLang="zh-CN" sz="2000" b="1" dirty="0" smtClean="0"/>
              <a:t>微</a:t>
            </a:r>
            <a:r>
              <a:rPr lang="zh-CN" altLang="en-US" sz="2000" b="1" dirty="0" smtClean="0"/>
              <a:t>粒。</a:t>
            </a:r>
            <a:r>
              <a:rPr lang="en-US" altLang="zh-CN" sz="2000" b="1" dirty="0" smtClean="0"/>
              <a:t> </a:t>
            </a:r>
            <a:endParaRPr lang="zh-CN" altLang="zh-CN" sz="2000" dirty="0" smtClean="0"/>
          </a:p>
          <a:p>
            <a:r>
              <a:rPr lang="en-US" altLang="zh-CN" sz="2000" b="1" dirty="0" smtClean="0"/>
              <a:t> </a:t>
            </a:r>
            <a:endParaRPr lang="zh-CN" altLang="zh-CN" sz="2000" dirty="0" smtClean="0"/>
          </a:p>
          <a:p>
            <a:endParaRPr lang="zh-CN" altLang="en-US" dirty="0"/>
          </a:p>
        </p:txBody>
      </p:sp>
      <p:graphicFrame>
        <p:nvGraphicFramePr>
          <p:cNvPr id="18" name="表格 17"/>
          <p:cNvGraphicFramePr>
            <a:graphicFrameLocks noGrp="1"/>
          </p:cNvGraphicFramePr>
          <p:nvPr/>
        </p:nvGraphicFramePr>
        <p:xfrm>
          <a:off x="339212" y="2319538"/>
          <a:ext cx="8128000" cy="132286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zh-CN" altLang="en-US" dirty="0" smtClean="0"/>
                        <a:t>实验操作</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dirty="0" smtClean="0"/>
                        <a:t>实验现象或数据</a:t>
                      </a:r>
                      <a:endParaRPr lang="en-US" altLang="zh-CN" dirty="0" smtClean="0"/>
                    </a:p>
                    <a:p>
                      <a:pPr algn="ctr"/>
                      <a:endParaRPr lang="zh-CN" altLang="en-US" dirty="0"/>
                    </a:p>
                  </a:txBody>
                  <a:tcPr/>
                </a:tc>
                <a:extLst>
                  <a:ext uri="{0D108BD9-81ED-4DB2-BD59-A6C34878D82A}">
                    <a16:rowId xmlns:a16="http://schemas.microsoft.com/office/drawing/2014/main" val="10000"/>
                  </a:ext>
                </a:extLst>
              </a:tr>
              <a:tr h="682789">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bl>
          </a:graphicData>
        </a:graphic>
      </p:graphicFrame>
      <p:sp>
        <p:nvSpPr>
          <p:cNvPr id="19" name="TextBox 18"/>
          <p:cNvSpPr txBox="1"/>
          <p:nvPr/>
        </p:nvSpPr>
        <p:spPr>
          <a:xfrm>
            <a:off x="0" y="0"/>
            <a:ext cx="2688608" cy="584775"/>
          </a:xfrm>
          <a:prstGeom prst="rect">
            <a:avLst/>
          </a:prstGeom>
          <a:noFill/>
        </p:spPr>
        <p:txBody>
          <a:bodyPr wrap="square" rtlCol="0">
            <a:spAutoFit/>
          </a:bodyPr>
          <a:lstStyle/>
          <a:p>
            <a:r>
              <a:rPr lang="zh-CN" altLang="en-US" sz="3200" b="1" dirty="0" smtClean="0">
                <a:solidFill>
                  <a:schemeClr val="accent2">
                    <a:lumMod val="75000"/>
                  </a:schemeClr>
                </a:solidFill>
              </a:rPr>
              <a:t>教学安排</a:t>
            </a:r>
            <a:endParaRPr lang="zh-CN" altLang="en-US" sz="3200" b="1" dirty="0">
              <a:solidFill>
                <a:schemeClr val="accent2">
                  <a:lumMod val="75000"/>
                </a:schemeClr>
              </a:solidFill>
            </a:endParaRPr>
          </a:p>
        </p:txBody>
      </p:sp>
      <p:pic>
        <p:nvPicPr>
          <p:cNvPr id="20" name="图片 19" descr="卡纸1.jpg"/>
          <p:cNvPicPr>
            <a:picLocks noChangeAspect="1"/>
          </p:cNvPicPr>
          <p:nvPr/>
        </p:nvPicPr>
        <p:blipFill>
          <a:blip r:embed="rId2" cstate="print"/>
          <a:srcRect l="14826" t="14527" r="29353" b="25373"/>
          <a:stretch>
            <a:fillRect/>
          </a:stretch>
        </p:blipFill>
        <p:spPr>
          <a:xfrm>
            <a:off x="8465575" y="3770083"/>
            <a:ext cx="3121742" cy="2615969"/>
          </a:xfrm>
          <a:prstGeom prst="rect">
            <a:avLst/>
          </a:prstGeom>
        </p:spPr>
      </p:pic>
      <p:sp>
        <p:nvSpPr>
          <p:cNvPr id="6" name="TextBox 5"/>
          <p:cNvSpPr txBox="1"/>
          <p:nvPr/>
        </p:nvSpPr>
        <p:spPr>
          <a:xfrm>
            <a:off x="4984955" y="250723"/>
            <a:ext cx="5574890" cy="369332"/>
          </a:xfrm>
          <a:prstGeom prst="rect">
            <a:avLst/>
          </a:prstGeom>
          <a:noFill/>
        </p:spPr>
        <p:txBody>
          <a:bodyPr wrap="squar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755" y="1504335"/>
            <a:ext cx="1736451" cy="1323439"/>
          </a:xfrm>
          <a:prstGeom prst="rect">
            <a:avLst/>
          </a:prstGeom>
          <a:noFill/>
          <a:ln>
            <a:solidFill>
              <a:schemeClr val="accent5"/>
            </a:solidFill>
          </a:ln>
        </p:spPr>
        <p:txBody>
          <a:bodyPr wrap="square" rtlCol="0">
            <a:spAutoFit/>
          </a:bodyPr>
          <a:lstStyle/>
          <a:p>
            <a:r>
              <a:rPr lang="zh-CN" altLang="en-US" sz="4000" dirty="0" smtClean="0"/>
              <a:t>微粒的</a:t>
            </a:r>
            <a:r>
              <a:rPr lang="zh-CN" altLang="en-US" sz="4000" dirty="0" smtClean="0">
                <a:solidFill>
                  <a:srgbClr val="FF0000"/>
                </a:solidFill>
              </a:rPr>
              <a:t>来源</a:t>
            </a:r>
            <a:endParaRPr lang="zh-CN" altLang="en-US" sz="4000" dirty="0">
              <a:solidFill>
                <a:srgbClr val="FF0000"/>
              </a:solidFill>
            </a:endParaRPr>
          </a:p>
        </p:txBody>
      </p:sp>
      <p:sp>
        <p:nvSpPr>
          <p:cNvPr id="3" name="左大括号 2"/>
          <p:cNvSpPr/>
          <p:nvPr/>
        </p:nvSpPr>
        <p:spPr>
          <a:xfrm rot="5400000">
            <a:off x="1583104" y="2093744"/>
            <a:ext cx="371150" cy="18697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363745" y="3299942"/>
            <a:ext cx="964441" cy="523220"/>
          </a:xfrm>
          <a:prstGeom prst="rect">
            <a:avLst/>
          </a:prstGeom>
          <a:noFill/>
          <a:ln>
            <a:solidFill>
              <a:schemeClr val="accent5"/>
            </a:solidFill>
          </a:ln>
        </p:spPr>
        <p:txBody>
          <a:bodyPr wrap="square" rtlCol="0">
            <a:spAutoFit/>
          </a:bodyPr>
          <a:lstStyle/>
          <a:p>
            <a:r>
              <a:rPr lang="zh-CN" altLang="en-US" sz="2800" dirty="0" smtClean="0"/>
              <a:t>溶质</a:t>
            </a:r>
            <a:endParaRPr lang="zh-CN" altLang="en-US" sz="2800" dirty="0"/>
          </a:p>
        </p:txBody>
      </p:sp>
      <p:sp>
        <p:nvSpPr>
          <p:cNvPr id="5" name="TextBox 4"/>
          <p:cNvSpPr txBox="1"/>
          <p:nvPr/>
        </p:nvSpPr>
        <p:spPr>
          <a:xfrm>
            <a:off x="2167397" y="3289092"/>
            <a:ext cx="989461" cy="523220"/>
          </a:xfrm>
          <a:prstGeom prst="rect">
            <a:avLst/>
          </a:prstGeom>
          <a:noFill/>
          <a:ln>
            <a:solidFill>
              <a:schemeClr val="accent5"/>
            </a:solidFill>
          </a:ln>
        </p:spPr>
        <p:txBody>
          <a:bodyPr wrap="square" rtlCol="0">
            <a:spAutoFit/>
          </a:bodyPr>
          <a:lstStyle/>
          <a:p>
            <a:r>
              <a:rPr lang="zh-CN" altLang="en-US" sz="2800" dirty="0" smtClean="0"/>
              <a:t>溶剂</a:t>
            </a:r>
            <a:endParaRPr lang="zh-CN" altLang="en-US" sz="2800" dirty="0"/>
          </a:p>
        </p:txBody>
      </p:sp>
      <p:cxnSp>
        <p:nvCxnSpPr>
          <p:cNvPr id="6" name="直接箭头连接符 5"/>
          <p:cNvCxnSpPr/>
          <p:nvPr/>
        </p:nvCxnSpPr>
        <p:spPr>
          <a:xfrm>
            <a:off x="2992219" y="2071880"/>
            <a:ext cx="1815755" cy="22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31005" y="1595990"/>
            <a:ext cx="1426246" cy="369332"/>
          </a:xfrm>
          <a:prstGeom prst="rect">
            <a:avLst/>
          </a:prstGeom>
          <a:noFill/>
          <a:ln>
            <a:solidFill>
              <a:schemeClr val="tx1"/>
            </a:solidFill>
          </a:ln>
        </p:spPr>
        <p:txBody>
          <a:bodyPr wrap="square" rtlCol="0">
            <a:spAutoFit/>
          </a:bodyPr>
          <a:lstStyle/>
          <a:p>
            <a:r>
              <a:rPr lang="zh-CN" altLang="en-US" b="1" dirty="0" smtClean="0"/>
              <a:t>电离及程度</a:t>
            </a:r>
            <a:endParaRPr lang="en-US" altLang="zh-CN" b="1" dirty="0" smtClean="0"/>
          </a:p>
        </p:txBody>
      </p:sp>
      <p:sp>
        <p:nvSpPr>
          <p:cNvPr id="9" name="TextBox 8"/>
          <p:cNvSpPr txBox="1"/>
          <p:nvPr/>
        </p:nvSpPr>
        <p:spPr>
          <a:xfrm>
            <a:off x="3314369" y="2172123"/>
            <a:ext cx="1214650" cy="369332"/>
          </a:xfrm>
          <a:prstGeom prst="rect">
            <a:avLst/>
          </a:prstGeom>
          <a:noFill/>
          <a:ln>
            <a:solidFill>
              <a:schemeClr val="tx1"/>
            </a:solidFill>
          </a:ln>
        </p:spPr>
        <p:txBody>
          <a:bodyPr wrap="square" rtlCol="0">
            <a:spAutoFit/>
          </a:bodyPr>
          <a:lstStyle/>
          <a:p>
            <a:r>
              <a:rPr lang="zh-CN" altLang="en-US" b="1" dirty="0" smtClean="0"/>
              <a:t>离子反应</a:t>
            </a:r>
            <a:endParaRPr lang="zh-CN" altLang="en-US" b="1" dirty="0"/>
          </a:p>
        </p:txBody>
      </p:sp>
      <p:sp>
        <p:nvSpPr>
          <p:cNvPr id="11" name="TextBox 10"/>
          <p:cNvSpPr txBox="1"/>
          <p:nvPr/>
        </p:nvSpPr>
        <p:spPr>
          <a:xfrm>
            <a:off x="4890567" y="1375684"/>
            <a:ext cx="1746207" cy="1938992"/>
          </a:xfrm>
          <a:prstGeom prst="rect">
            <a:avLst/>
          </a:prstGeom>
          <a:noFill/>
          <a:ln>
            <a:solidFill>
              <a:schemeClr val="accent5"/>
            </a:solidFill>
          </a:ln>
        </p:spPr>
        <p:txBody>
          <a:bodyPr wrap="square" rtlCol="0">
            <a:spAutoFit/>
          </a:bodyPr>
          <a:lstStyle/>
          <a:p>
            <a:r>
              <a:rPr lang="zh-CN" altLang="en-US" sz="4000" dirty="0" smtClean="0"/>
              <a:t>微粒的</a:t>
            </a:r>
            <a:r>
              <a:rPr lang="zh-CN" altLang="en-US" sz="4000" dirty="0" smtClean="0">
                <a:solidFill>
                  <a:srgbClr val="FF0000"/>
                </a:solidFill>
              </a:rPr>
              <a:t>种类和数目</a:t>
            </a:r>
            <a:endParaRPr lang="zh-CN" alt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Bottom)">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755" y="1504335"/>
            <a:ext cx="1736451" cy="1323439"/>
          </a:xfrm>
          <a:prstGeom prst="rect">
            <a:avLst/>
          </a:prstGeom>
          <a:noFill/>
          <a:ln>
            <a:solidFill>
              <a:schemeClr val="accent5"/>
            </a:solidFill>
          </a:ln>
        </p:spPr>
        <p:txBody>
          <a:bodyPr wrap="square" rtlCol="0">
            <a:spAutoFit/>
          </a:bodyPr>
          <a:lstStyle/>
          <a:p>
            <a:r>
              <a:rPr lang="zh-CN" altLang="en-US" sz="4000" dirty="0" smtClean="0"/>
              <a:t>微粒的</a:t>
            </a:r>
            <a:r>
              <a:rPr lang="zh-CN" altLang="en-US" sz="4000" dirty="0" smtClean="0">
                <a:solidFill>
                  <a:srgbClr val="FF0000"/>
                </a:solidFill>
              </a:rPr>
              <a:t>来源</a:t>
            </a:r>
            <a:endParaRPr lang="zh-CN" altLang="en-US" sz="4000" dirty="0">
              <a:solidFill>
                <a:srgbClr val="FF0000"/>
              </a:solidFill>
            </a:endParaRPr>
          </a:p>
        </p:txBody>
      </p:sp>
      <p:sp>
        <p:nvSpPr>
          <p:cNvPr id="3" name="左大括号 2"/>
          <p:cNvSpPr/>
          <p:nvPr/>
        </p:nvSpPr>
        <p:spPr>
          <a:xfrm rot="5400000">
            <a:off x="1583104" y="2093744"/>
            <a:ext cx="371150" cy="18697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363745" y="3299942"/>
            <a:ext cx="964441" cy="523220"/>
          </a:xfrm>
          <a:prstGeom prst="rect">
            <a:avLst/>
          </a:prstGeom>
          <a:noFill/>
          <a:ln>
            <a:solidFill>
              <a:schemeClr val="accent5"/>
            </a:solidFill>
          </a:ln>
        </p:spPr>
        <p:txBody>
          <a:bodyPr wrap="square" rtlCol="0">
            <a:spAutoFit/>
          </a:bodyPr>
          <a:lstStyle/>
          <a:p>
            <a:r>
              <a:rPr lang="zh-CN" altLang="en-US" sz="2800" dirty="0" smtClean="0"/>
              <a:t>溶质</a:t>
            </a:r>
            <a:endParaRPr lang="zh-CN" altLang="en-US" sz="2800" dirty="0"/>
          </a:p>
        </p:txBody>
      </p:sp>
      <p:sp>
        <p:nvSpPr>
          <p:cNvPr id="5" name="TextBox 4"/>
          <p:cNvSpPr txBox="1"/>
          <p:nvPr/>
        </p:nvSpPr>
        <p:spPr>
          <a:xfrm>
            <a:off x="2167397" y="3289092"/>
            <a:ext cx="989461" cy="523220"/>
          </a:xfrm>
          <a:prstGeom prst="rect">
            <a:avLst/>
          </a:prstGeom>
          <a:noFill/>
          <a:ln>
            <a:solidFill>
              <a:schemeClr val="accent5"/>
            </a:solidFill>
          </a:ln>
        </p:spPr>
        <p:txBody>
          <a:bodyPr wrap="square" rtlCol="0">
            <a:spAutoFit/>
          </a:bodyPr>
          <a:lstStyle/>
          <a:p>
            <a:r>
              <a:rPr lang="zh-CN" altLang="en-US" sz="2800" dirty="0" smtClean="0"/>
              <a:t>溶剂</a:t>
            </a:r>
            <a:endParaRPr lang="zh-CN" altLang="en-US" sz="2800" dirty="0"/>
          </a:p>
        </p:txBody>
      </p:sp>
      <p:cxnSp>
        <p:nvCxnSpPr>
          <p:cNvPr id="6" name="直接箭头连接符 5"/>
          <p:cNvCxnSpPr/>
          <p:nvPr/>
        </p:nvCxnSpPr>
        <p:spPr>
          <a:xfrm>
            <a:off x="2874232" y="2042383"/>
            <a:ext cx="1609278" cy="37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1187" y="1581242"/>
            <a:ext cx="1519084" cy="369332"/>
          </a:xfrm>
          <a:prstGeom prst="rect">
            <a:avLst/>
          </a:prstGeom>
          <a:noFill/>
          <a:ln>
            <a:solidFill>
              <a:schemeClr val="tx1"/>
            </a:solidFill>
          </a:ln>
        </p:spPr>
        <p:txBody>
          <a:bodyPr wrap="square" rtlCol="0">
            <a:spAutoFit/>
          </a:bodyPr>
          <a:lstStyle/>
          <a:p>
            <a:r>
              <a:rPr lang="zh-CN" altLang="en-US" b="1" dirty="0" smtClean="0"/>
              <a:t>电离及程度</a:t>
            </a:r>
            <a:endParaRPr lang="en-US" altLang="zh-CN" b="1" dirty="0" smtClean="0"/>
          </a:p>
        </p:txBody>
      </p:sp>
      <p:sp>
        <p:nvSpPr>
          <p:cNvPr id="9" name="TextBox 8"/>
          <p:cNvSpPr txBox="1"/>
          <p:nvPr/>
        </p:nvSpPr>
        <p:spPr>
          <a:xfrm>
            <a:off x="3078395" y="2142626"/>
            <a:ext cx="1214650" cy="369332"/>
          </a:xfrm>
          <a:prstGeom prst="rect">
            <a:avLst/>
          </a:prstGeom>
          <a:noFill/>
          <a:ln>
            <a:solidFill>
              <a:schemeClr val="tx1"/>
            </a:solidFill>
          </a:ln>
        </p:spPr>
        <p:txBody>
          <a:bodyPr wrap="square" rtlCol="0">
            <a:spAutoFit/>
          </a:bodyPr>
          <a:lstStyle/>
          <a:p>
            <a:r>
              <a:rPr lang="zh-CN" altLang="en-US" b="1" dirty="0" smtClean="0"/>
              <a:t>离子反应</a:t>
            </a:r>
            <a:endParaRPr lang="zh-CN" altLang="en-US" b="1" dirty="0"/>
          </a:p>
        </p:txBody>
      </p:sp>
      <p:sp>
        <p:nvSpPr>
          <p:cNvPr id="11" name="TextBox 10"/>
          <p:cNvSpPr txBox="1"/>
          <p:nvPr/>
        </p:nvSpPr>
        <p:spPr>
          <a:xfrm>
            <a:off x="4536604" y="1508419"/>
            <a:ext cx="2291899" cy="1323439"/>
          </a:xfrm>
          <a:prstGeom prst="rect">
            <a:avLst/>
          </a:prstGeom>
          <a:noFill/>
          <a:ln>
            <a:solidFill>
              <a:schemeClr val="accent5"/>
            </a:solidFill>
          </a:ln>
        </p:spPr>
        <p:txBody>
          <a:bodyPr wrap="square" rtlCol="0">
            <a:spAutoFit/>
          </a:bodyPr>
          <a:lstStyle/>
          <a:p>
            <a:r>
              <a:rPr lang="zh-CN" altLang="en-US" sz="4000" dirty="0" smtClean="0"/>
              <a:t>微粒的</a:t>
            </a:r>
            <a:r>
              <a:rPr lang="zh-CN" altLang="en-US" sz="4000" dirty="0" smtClean="0">
                <a:solidFill>
                  <a:srgbClr val="FF0000"/>
                </a:solidFill>
              </a:rPr>
              <a:t>种类和数目</a:t>
            </a:r>
            <a:endParaRPr lang="zh-CN" altLang="en-US" sz="4000" dirty="0">
              <a:solidFill>
                <a:srgbClr val="FF0000"/>
              </a:solidFill>
            </a:endParaRPr>
          </a:p>
        </p:txBody>
      </p:sp>
      <p:sp>
        <p:nvSpPr>
          <p:cNvPr id="10" name="TextBox 9"/>
          <p:cNvSpPr txBox="1"/>
          <p:nvPr/>
        </p:nvSpPr>
        <p:spPr>
          <a:xfrm>
            <a:off x="7210421" y="1710814"/>
            <a:ext cx="1214650" cy="369332"/>
          </a:xfrm>
          <a:prstGeom prst="rect">
            <a:avLst/>
          </a:prstGeom>
          <a:noFill/>
          <a:ln>
            <a:solidFill>
              <a:schemeClr val="tx1"/>
            </a:solidFill>
          </a:ln>
        </p:spPr>
        <p:txBody>
          <a:bodyPr wrap="square" rtlCol="0">
            <a:spAutoFit/>
          </a:bodyPr>
          <a:lstStyle/>
          <a:p>
            <a:r>
              <a:rPr lang="zh-CN" altLang="en-US" b="1" dirty="0" smtClean="0"/>
              <a:t>平衡原理</a:t>
            </a:r>
            <a:endParaRPr lang="zh-CN" altLang="en-US" b="1" dirty="0"/>
          </a:p>
        </p:txBody>
      </p:sp>
      <p:cxnSp>
        <p:nvCxnSpPr>
          <p:cNvPr id="12" name="直接箭头连接符 11"/>
          <p:cNvCxnSpPr/>
          <p:nvPr/>
        </p:nvCxnSpPr>
        <p:spPr>
          <a:xfrm>
            <a:off x="7043786" y="2219523"/>
            <a:ext cx="1584020" cy="7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53639" y="2345568"/>
            <a:ext cx="1214650" cy="369332"/>
          </a:xfrm>
          <a:prstGeom prst="rect">
            <a:avLst/>
          </a:prstGeom>
          <a:noFill/>
          <a:ln>
            <a:solidFill>
              <a:schemeClr val="tx1"/>
            </a:solidFill>
          </a:ln>
        </p:spPr>
        <p:txBody>
          <a:bodyPr wrap="square" rtlCol="0">
            <a:spAutoFit/>
          </a:bodyPr>
          <a:lstStyle/>
          <a:p>
            <a:r>
              <a:rPr lang="zh-CN" altLang="en-US" b="1" dirty="0" smtClean="0"/>
              <a:t>离子反应</a:t>
            </a:r>
            <a:endParaRPr lang="zh-CN" altLang="en-US" b="1" dirty="0"/>
          </a:p>
        </p:txBody>
      </p:sp>
      <p:sp>
        <p:nvSpPr>
          <p:cNvPr id="15" name="TextBox 14"/>
          <p:cNvSpPr txBox="1"/>
          <p:nvPr/>
        </p:nvSpPr>
        <p:spPr>
          <a:xfrm>
            <a:off x="8658981" y="1620745"/>
            <a:ext cx="3356038" cy="1323439"/>
          </a:xfrm>
          <a:prstGeom prst="rect">
            <a:avLst/>
          </a:prstGeom>
          <a:noFill/>
          <a:ln>
            <a:solidFill>
              <a:schemeClr val="accent5"/>
            </a:solidFill>
          </a:ln>
        </p:spPr>
        <p:txBody>
          <a:bodyPr wrap="square" rtlCol="0">
            <a:spAutoFit/>
          </a:bodyPr>
          <a:lstStyle/>
          <a:p>
            <a:r>
              <a:rPr lang="zh-CN" altLang="en-US" sz="4000" dirty="0" smtClean="0"/>
              <a:t>微粒之间</a:t>
            </a:r>
            <a:r>
              <a:rPr lang="zh-CN" altLang="en-US" sz="4000" dirty="0" smtClean="0">
                <a:solidFill>
                  <a:srgbClr val="FF0000"/>
                </a:solidFill>
              </a:rPr>
              <a:t>相互作用和影响</a:t>
            </a:r>
            <a:endParaRPr lang="zh-CN" altLang="en-US" sz="4000" dirty="0">
              <a:solidFill>
                <a:srgbClr val="FF0000"/>
              </a:solidFill>
            </a:endParaRPr>
          </a:p>
        </p:txBody>
      </p:sp>
      <p:sp>
        <p:nvSpPr>
          <p:cNvPr id="16" name="TextBox 15"/>
          <p:cNvSpPr txBox="1"/>
          <p:nvPr/>
        </p:nvSpPr>
        <p:spPr>
          <a:xfrm>
            <a:off x="894587" y="421540"/>
            <a:ext cx="10617958" cy="707886"/>
          </a:xfrm>
          <a:prstGeom prst="rect">
            <a:avLst/>
          </a:prstGeom>
          <a:noFill/>
        </p:spPr>
        <p:txBody>
          <a:bodyPr wrap="square" rtlCol="0">
            <a:spAutoFit/>
          </a:bodyPr>
          <a:lstStyle/>
          <a:p>
            <a:r>
              <a:rPr lang="zh-CN" altLang="en-US" sz="4000" dirty="0" smtClean="0"/>
              <a:t>分析电解质溶液中微粒相关问题的一般思路：</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lide(fromBottom)">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lide(fromBottom)">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lide(fromBottom)">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lide(fromBottom)">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slide(fromBottom)">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1" grpId="0" animBg="1"/>
      <p:bldP spid="10" grpId="0" animBg="1"/>
      <p:bldP spid="14"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
            <a:ext cx="12192000" cy="8125301"/>
          </a:xfrm>
          <a:prstGeom prst="rect">
            <a:avLst/>
          </a:prstGeom>
          <a:noFill/>
        </p:spPr>
        <p:txBody>
          <a:bodyPr wrap="square" rtlCol="0">
            <a:spAutoFit/>
          </a:bodyPr>
          <a:lstStyle/>
          <a:p>
            <a:endParaRPr lang="en-US" altLang="zh-CN" b="1" dirty="0" smtClean="0">
              <a:solidFill>
                <a:srgbClr val="FF0000"/>
              </a:solidFill>
            </a:endParaRPr>
          </a:p>
          <a:p>
            <a:endParaRPr lang="en-US" altLang="zh-CN" b="1" dirty="0" smtClean="0">
              <a:solidFill>
                <a:srgbClr val="FF0000"/>
              </a:solidFill>
            </a:endParaRPr>
          </a:p>
          <a:p>
            <a:r>
              <a:rPr lang="zh-CN" altLang="en-US" sz="2400" b="1" dirty="0" smtClean="0">
                <a:solidFill>
                  <a:srgbClr val="FF0000"/>
                </a:solidFill>
              </a:rPr>
              <a:t>问题</a:t>
            </a:r>
            <a:r>
              <a:rPr lang="en-US" altLang="zh-CN" sz="2400" b="1" dirty="0" smtClean="0">
                <a:solidFill>
                  <a:srgbClr val="FF0000"/>
                </a:solidFill>
              </a:rPr>
              <a:t>3</a:t>
            </a:r>
            <a:r>
              <a:rPr lang="zh-CN" altLang="en-US" sz="2400" b="1" dirty="0" smtClean="0">
                <a:solidFill>
                  <a:srgbClr val="FF0000"/>
                </a:solidFill>
              </a:rPr>
              <a:t>：</a:t>
            </a:r>
            <a:r>
              <a:rPr lang="zh-CN" altLang="zh-CN" sz="2400" b="1" dirty="0" smtClean="0"/>
              <a:t>同浓度的盐酸和醋酸除水垢，谁的效果更好呢？</a:t>
            </a:r>
            <a:endParaRPr lang="zh-CN" altLang="zh-CN" sz="2400" dirty="0" smtClean="0"/>
          </a:p>
          <a:p>
            <a:r>
              <a:rPr lang="zh-CN" altLang="en-US" sz="2400" b="1" dirty="0" smtClean="0">
                <a:solidFill>
                  <a:srgbClr val="FF0000"/>
                </a:solidFill>
              </a:rPr>
              <a:t>任务</a:t>
            </a:r>
            <a:r>
              <a:rPr lang="en-US" altLang="zh-CN" sz="2400" b="1" dirty="0" smtClean="0">
                <a:solidFill>
                  <a:srgbClr val="FF0000"/>
                </a:solidFill>
              </a:rPr>
              <a:t>3</a:t>
            </a:r>
            <a:r>
              <a:rPr lang="zh-CN" altLang="en-US" sz="2400" b="1" dirty="0" smtClean="0">
                <a:solidFill>
                  <a:srgbClr val="FF0000"/>
                </a:solidFill>
              </a:rPr>
              <a:t>：</a:t>
            </a:r>
            <a:r>
              <a:rPr lang="zh-CN" altLang="zh-CN" sz="2400" b="1" dirty="0" smtClean="0"/>
              <a:t>评估同浓度的盐酸和醋酸除水垢，谁的效果更好</a:t>
            </a:r>
            <a:r>
              <a:rPr lang="zh-CN" altLang="en-US" sz="2400" b="1" dirty="0" smtClean="0"/>
              <a:t>？</a:t>
            </a:r>
            <a:endParaRPr lang="zh-CN" altLang="zh-CN" sz="2400" dirty="0" smtClean="0"/>
          </a:p>
          <a:p>
            <a:r>
              <a:rPr lang="zh-CN" altLang="en-US" sz="2400" b="1" dirty="0" smtClean="0">
                <a:solidFill>
                  <a:srgbClr val="FF0000"/>
                </a:solidFill>
              </a:rPr>
              <a:t>活动：</a:t>
            </a:r>
            <a:endParaRPr lang="en-US" altLang="zh-CN" sz="2400" b="1" dirty="0" smtClean="0">
              <a:solidFill>
                <a:srgbClr val="FF0000"/>
              </a:solidFill>
            </a:endParaRPr>
          </a:p>
          <a:p>
            <a:r>
              <a:rPr lang="en-US" altLang="zh-CN" sz="2400" b="1" dirty="0" smtClean="0">
                <a:solidFill>
                  <a:srgbClr val="FF0000"/>
                </a:solidFill>
              </a:rPr>
              <a:t>       1.1</a:t>
            </a:r>
            <a:r>
              <a:rPr lang="zh-CN" altLang="en-US" sz="2400" dirty="0" smtClean="0">
                <a:solidFill>
                  <a:srgbClr val="FF0000"/>
                </a:solidFill>
              </a:rPr>
              <a:t>演示实验</a:t>
            </a:r>
            <a:r>
              <a:rPr lang="zh-CN" altLang="en-US" sz="2400" dirty="0" smtClean="0"/>
              <a:t>：</a:t>
            </a:r>
          </a:p>
          <a:p>
            <a:endParaRPr lang="en-US" altLang="zh-CN" sz="2400" b="1" dirty="0" smtClean="0"/>
          </a:p>
          <a:p>
            <a:endParaRPr lang="en-US" altLang="zh-CN" sz="2400" b="1" dirty="0" smtClean="0">
              <a:solidFill>
                <a:srgbClr val="FF0000"/>
              </a:solidFill>
            </a:endParaRPr>
          </a:p>
          <a:p>
            <a:endParaRPr lang="zh-CN" altLang="zh-CN" sz="2400" dirty="0" smtClean="0"/>
          </a:p>
          <a:p>
            <a:r>
              <a:rPr lang="en-US" altLang="zh-CN" sz="2400" dirty="0" smtClean="0"/>
              <a:t> </a:t>
            </a:r>
            <a:endParaRPr lang="zh-CN" altLang="zh-CN" sz="2400" dirty="0" smtClean="0"/>
          </a:p>
          <a:p>
            <a:r>
              <a:rPr lang="en-US" altLang="zh-CN" sz="2400" dirty="0" smtClean="0"/>
              <a:t> </a:t>
            </a:r>
            <a:endParaRPr lang="zh-CN" altLang="zh-CN" sz="2400" dirty="0" smtClean="0"/>
          </a:p>
          <a:p>
            <a:r>
              <a:rPr lang="en-US" altLang="zh-CN" sz="2400" dirty="0" smtClean="0"/>
              <a:t> </a:t>
            </a:r>
            <a:endParaRPr lang="zh-CN" altLang="zh-CN" sz="2400" dirty="0" smtClean="0"/>
          </a:p>
          <a:p>
            <a:r>
              <a:rPr lang="en-US" altLang="zh-CN" sz="2400" dirty="0" smtClean="0"/>
              <a:t> </a:t>
            </a:r>
            <a:r>
              <a:rPr lang="en-US" altLang="zh-CN" sz="2400" dirty="0" smtClean="0">
                <a:solidFill>
                  <a:srgbClr val="FF0000"/>
                </a:solidFill>
              </a:rPr>
              <a:t>    </a:t>
            </a:r>
            <a:r>
              <a:rPr lang="en-US" altLang="zh-CN" sz="2400" b="1" dirty="0" smtClean="0">
                <a:solidFill>
                  <a:srgbClr val="FF0000"/>
                </a:solidFill>
              </a:rPr>
              <a:t>1.2</a:t>
            </a:r>
            <a:r>
              <a:rPr lang="zh-CN" altLang="en-US" sz="2400" dirty="0" smtClean="0">
                <a:solidFill>
                  <a:srgbClr val="FF0000"/>
                </a:solidFill>
              </a:rPr>
              <a:t>预测结果</a:t>
            </a:r>
            <a:r>
              <a:rPr lang="zh-CN" altLang="zh-CN" sz="2400" b="1" dirty="0" smtClean="0">
                <a:solidFill>
                  <a:srgbClr val="FF0000"/>
                </a:solidFill>
              </a:rPr>
              <a:t>：</a:t>
            </a:r>
          </a:p>
          <a:p>
            <a:r>
              <a:rPr lang="zh-CN" altLang="zh-CN" sz="2400" dirty="0" smtClean="0"/>
              <a:t>（</a:t>
            </a:r>
            <a:r>
              <a:rPr lang="en-US" altLang="zh-CN" sz="2400" dirty="0" smtClean="0"/>
              <a:t>1</a:t>
            </a:r>
            <a:r>
              <a:rPr lang="zh-CN" altLang="zh-CN" sz="2400" dirty="0" smtClean="0"/>
              <a:t>）说说你的理由。</a:t>
            </a:r>
          </a:p>
          <a:p>
            <a:r>
              <a:rPr lang="en-US" altLang="zh-CN" sz="2400" b="1" dirty="0" smtClean="0"/>
              <a:t> </a:t>
            </a:r>
            <a:endParaRPr lang="en-US" altLang="zh-CN" sz="2400" dirty="0" smtClean="0"/>
          </a:p>
          <a:p>
            <a:endParaRPr lang="en-US" altLang="zh-CN" sz="2400" dirty="0" smtClean="0"/>
          </a:p>
          <a:p>
            <a:r>
              <a:rPr lang="zh-CN" altLang="zh-CN" sz="2400" dirty="0" smtClean="0"/>
              <a:t>（</a:t>
            </a:r>
            <a:r>
              <a:rPr lang="en-US" altLang="zh-CN" sz="2400" dirty="0" smtClean="0"/>
              <a:t>2</a:t>
            </a:r>
            <a:r>
              <a:rPr lang="zh-CN" altLang="zh-CN" sz="2400" dirty="0" smtClean="0"/>
              <a:t>）通过比较两幅曲线图，得出什么结论？</a:t>
            </a:r>
          </a:p>
          <a:p>
            <a:r>
              <a:rPr lang="en-US" altLang="zh-CN" sz="2400" b="1" dirty="0" smtClean="0"/>
              <a:t> </a:t>
            </a:r>
            <a:endParaRPr lang="zh-CN" altLang="zh-CN" sz="2400" dirty="0" smtClean="0"/>
          </a:p>
          <a:p>
            <a:r>
              <a:rPr lang="en-US" altLang="zh-CN" sz="2400" b="1" dirty="0" smtClean="0"/>
              <a:t> </a:t>
            </a:r>
            <a:endParaRPr lang="zh-CN" altLang="zh-CN" sz="2400" dirty="0" smtClean="0"/>
          </a:p>
          <a:p>
            <a:endParaRPr lang="zh-CN" altLang="en-US" sz="2000" dirty="0" smtClean="0"/>
          </a:p>
          <a:p>
            <a:r>
              <a:rPr lang="en-US" altLang="zh-CN" sz="2000" b="1" dirty="0" smtClean="0"/>
              <a:t> </a:t>
            </a:r>
            <a:endParaRPr lang="zh-CN" altLang="zh-CN" sz="2000" dirty="0" smtClean="0"/>
          </a:p>
          <a:p>
            <a:r>
              <a:rPr lang="en-US" altLang="zh-CN" sz="2000" b="1" dirty="0" smtClean="0"/>
              <a:t> </a:t>
            </a:r>
            <a:endParaRPr lang="zh-CN" altLang="zh-CN" sz="2000" dirty="0" smtClean="0"/>
          </a:p>
          <a:p>
            <a:endParaRPr lang="zh-CN" altLang="en-US" dirty="0"/>
          </a:p>
        </p:txBody>
      </p:sp>
      <p:graphicFrame>
        <p:nvGraphicFramePr>
          <p:cNvPr id="18" name="表格 17"/>
          <p:cNvGraphicFramePr>
            <a:graphicFrameLocks noGrp="1"/>
          </p:cNvGraphicFramePr>
          <p:nvPr/>
        </p:nvGraphicFramePr>
        <p:xfrm>
          <a:off x="235975" y="2175878"/>
          <a:ext cx="6341806" cy="1554480"/>
        </p:xfrm>
        <a:graphic>
          <a:graphicData uri="http://schemas.openxmlformats.org/drawingml/2006/table">
            <a:tbl>
              <a:tblPr firstRow="1" bandRow="1">
                <a:tableStyleId>{5C22544A-7EE6-4342-B048-85BDC9FD1C3A}</a:tableStyleId>
              </a:tblPr>
              <a:tblGrid>
                <a:gridCol w="3170903">
                  <a:extLst>
                    <a:ext uri="{9D8B030D-6E8A-4147-A177-3AD203B41FA5}">
                      <a16:colId xmlns:a16="http://schemas.microsoft.com/office/drawing/2014/main" val="20000"/>
                    </a:ext>
                  </a:extLst>
                </a:gridCol>
                <a:gridCol w="3170903">
                  <a:extLst>
                    <a:ext uri="{9D8B030D-6E8A-4147-A177-3AD203B41FA5}">
                      <a16:colId xmlns:a16="http://schemas.microsoft.com/office/drawing/2014/main" val="20001"/>
                    </a:ext>
                  </a:extLst>
                </a:gridCol>
              </a:tblGrid>
              <a:tr h="449335">
                <a:tc>
                  <a:txBody>
                    <a:bodyPr/>
                    <a:lstStyle/>
                    <a:p>
                      <a:pPr algn="ctr"/>
                      <a:r>
                        <a:rPr lang="zh-CN" altLang="en-US" dirty="0" smtClean="0"/>
                        <a:t>实验操作</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dirty="0" smtClean="0"/>
                        <a:t>实验现象</a:t>
                      </a:r>
                      <a:endParaRPr lang="en-US" altLang="zh-CN" dirty="0" smtClean="0"/>
                    </a:p>
                    <a:p>
                      <a:pPr algn="ctr"/>
                      <a:endParaRPr lang="zh-CN" altLang="en-US" dirty="0"/>
                    </a:p>
                  </a:txBody>
                  <a:tcPr/>
                </a:tc>
                <a:extLst>
                  <a:ext uri="{0D108BD9-81ED-4DB2-BD59-A6C34878D82A}">
                    <a16:rowId xmlns:a16="http://schemas.microsoft.com/office/drawing/2014/main" val="10000"/>
                  </a:ext>
                </a:extLst>
              </a:tr>
              <a:tr h="682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latin typeface="Times New Roman" pitchFamily="18" charset="0"/>
                          <a:cs typeface="Times New Roman" pitchFamily="18" charset="0"/>
                        </a:rPr>
                        <a:t>将 </a:t>
                      </a:r>
                      <a:r>
                        <a:rPr lang="en-US" altLang="zh-CN" sz="1800" b="0" dirty="0" smtClean="0">
                          <a:latin typeface="Times New Roman" pitchFamily="18" charset="0"/>
                          <a:cs typeface="Times New Roman" pitchFamily="18" charset="0"/>
                        </a:rPr>
                        <a:t>5mL  0.5mol/L </a:t>
                      </a:r>
                      <a:r>
                        <a:rPr lang="zh-CN" altLang="zh-CN" sz="1800" b="0" dirty="0" smtClean="0">
                          <a:latin typeface="Times New Roman" pitchFamily="18" charset="0"/>
                          <a:cs typeface="Times New Roman" pitchFamily="18" charset="0"/>
                        </a:rPr>
                        <a:t>盐酸和醋酸</a:t>
                      </a:r>
                      <a:r>
                        <a:rPr lang="zh-CN" altLang="en-US" sz="1800" b="0" dirty="0" smtClean="0">
                          <a:latin typeface="Times New Roman" pitchFamily="18" charset="0"/>
                          <a:cs typeface="Times New Roman" pitchFamily="18" charset="0"/>
                        </a:rPr>
                        <a:t>分别</a:t>
                      </a:r>
                      <a:r>
                        <a:rPr lang="zh-CN" altLang="en-US" sz="1800" b="0" dirty="0" smtClean="0">
                          <a:solidFill>
                            <a:schemeClr val="dk1"/>
                          </a:solidFill>
                          <a:latin typeface="Times New Roman" pitchFamily="18" charset="0"/>
                          <a:cs typeface="Times New Roman" pitchFamily="18" charset="0"/>
                        </a:rPr>
                        <a:t>与足量的</a:t>
                      </a:r>
                      <a:r>
                        <a:rPr lang="en-US" altLang="zh-CN" sz="1800" b="0" dirty="0" smtClean="0">
                          <a:solidFill>
                            <a:schemeClr val="dk1"/>
                          </a:solidFill>
                          <a:latin typeface="Times New Roman" pitchFamily="18" charset="0"/>
                          <a:cs typeface="Times New Roman" pitchFamily="18" charset="0"/>
                        </a:rPr>
                        <a:t>CaCO</a:t>
                      </a:r>
                      <a:r>
                        <a:rPr lang="en-US" altLang="zh-CN" sz="1800" b="0" baseline="-25000" dirty="0" smtClean="0">
                          <a:solidFill>
                            <a:schemeClr val="dk1"/>
                          </a:solidFill>
                          <a:latin typeface="Times New Roman" pitchFamily="18" charset="0"/>
                          <a:cs typeface="Times New Roman" pitchFamily="18" charset="0"/>
                        </a:rPr>
                        <a:t>3</a:t>
                      </a:r>
                      <a:r>
                        <a:rPr lang="zh-CN" altLang="zh-CN" sz="1800" b="0" dirty="0" smtClean="0">
                          <a:solidFill>
                            <a:schemeClr val="dk1"/>
                          </a:solidFill>
                          <a:latin typeface="Times New Roman" pitchFamily="18" charset="0"/>
                          <a:cs typeface="Times New Roman" pitchFamily="18" charset="0"/>
                        </a:rPr>
                        <a:t>粉末</a:t>
                      </a:r>
                      <a:r>
                        <a:rPr lang="zh-CN" altLang="en-US" sz="1800" b="0" dirty="0" smtClean="0">
                          <a:solidFill>
                            <a:schemeClr val="dk1"/>
                          </a:solidFill>
                          <a:latin typeface="Times New Roman" pitchFamily="18" charset="0"/>
                          <a:cs typeface="Times New Roman" pitchFamily="18" charset="0"/>
                        </a:rPr>
                        <a:t>反应，测定集气瓶中压强的变化。</a:t>
                      </a:r>
                      <a:endParaRPr lang="zh-CN" altLang="en-US" sz="1800" b="0" dirty="0" smtClean="0">
                        <a:latin typeface="Times New Roman" pitchFamily="18" charset="0"/>
                        <a:cs typeface="Times New Roman" pitchFamily="18" charset="0"/>
                      </a:endParaRPr>
                    </a:p>
                  </a:txBody>
                  <a:tcPr/>
                </a:tc>
                <a:tc>
                  <a:txBody>
                    <a:bodyPr/>
                    <a:lstStyle/>
                    <a:p>
                      <a:endParaRPr lang="zh-CN" altLang="en-US" dirty="0"/>
                    </a:p>
                  </a:txBody>
                  <a:tcPr/>
                </a:tc>
                <a:extLst>
                  <a:ext uri="{0D108BD9-81ED-4DB2-BD59-A6C34878D82A}">
                    <a16:rowId xmlns:a16="http://schemas.microsoft.com/office/drawing/2014/main" val="10001"/>
                  </a:ext>
                </a:extLst>
              </a:tr>
            </a:tbl>
          </a:graphicData>
        </a:graphic>
      </p:graphicFrame>
      <p:sp>
        <p:nvSpPr>
          <p:cNvPr id="19" name="TextBox 18"/>
          <p:cNvSpPr txBox="1"/>
          <p:nvPr/>
        </p:nvSpPr>
        <p:spPr>
          <a:xfrm>
            <a:off x="0" y="0"/>
            <a:ext cx="2688608" cy="584775"/>
          </a:xfrm>
          <a:prstGeom prst="rect">
            <a:avLst/>
          </a:prstGeom>
          <a:noFill/>
        </p:spPr>
        <p:txBody>
          <a:bodyPr wrap="square" rtlCol="0">
            <a:spAutoFit/>
          </a:bodyPr>
          <a:lstStyle/>
          <a:p>
            <a:r>
              <a:rPr lang="zh-CN" altLang="en-US" sz="3200" b="1" dirty="0" smtClean="0">
                <a:solidFill>
                  <a:schemeClr val="accent2">
                    <a:lumMod val="75000"/>
                  </a:schemeClr>
                </a:solidFill>
              </a:rPr>
              <a:t>教学安排</a:t>
            </a:r>
            <a:endParaRPr lang="zh-CN" altLang="en-US" sz="32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436418"/>
            <a:ext cx="3488788" cy="523220"/>
          </a:xfrm>
          <a:prstGeom prst="rect">
            <a:avLst/>
          </a:prstGeom>
          <a:noFill/>
        </p:spPr>
        <p:txBody>
          <a:bodyPr wrap="square" rtlCol="0">
            <a:spAutoFit/>
          </a:bodyPr>
          <a:lstStyle/>
          <a:p>
            <a:r>
              <a:rPr lang="zh-CN" altLang="en-US" sz="2800" dirty="0" smtClean="0">
                <a:solidFill>
                  <a:srgbClr val="FF0000"/>
                </a:solidFill>
              </a:rPr>
              <a:t>谈谈本节课的收获</a:t>
            </a:r>
            <a:endParaRPr lang="zh-CN" altLang="en-US" sz="2800" dirty="0">
              <a:solidFill>
                <a:srgbClr val="FF0000"/>
              </a:solidFill>
            </a:endParaRPr>
          </a:p>
        </p:txBody>
      </p:sp>
      <p:sp>
        <p:nvSpPr>
          <p:cNvPr id="7" name="矩形 6"/>
          <p:cNvSpPr>
            <a:spLocks noChangeArrowheads="1"/>
          </p:cNvSpPr>
          <p:nvPr/>
        </p:nvSpPr>
        <p:spPr bwMode="auto">
          <a:xfrm>
            <a:off x="0" y="1174489"/>
            <a:ext cx="2749453"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4000" b="1" dirty="0" smtClean="0">
                <a:solidFill>
                  <a:schemeClr val="accent5"/>
                </a:solidFill>
                <a:latin typeface="+mn-ea"/>
                <a:ea typeface="+mn-ea"/>
                <a:cs typeface="Arial" panose="020B0604020202020204" pitchFamily="34" charset="0"/>
              </a:rPr>
              <a:t>课堂小结：</a:t>
            </a:r>
            <a:endParaRPr lang="zh-CN" altLang="en-US" sz="4000" b="1" dirty="0">
              <a:solidFill>
                <a:schemeClr val="accent5"/>
              </a:solidFill>
              <a:latin typeface="+mn-ea"/>
              <a:ea typeface="+mn-ea"/>
              <a:cs typeface="Arial" panose="020B0604020202020204" pitchFamily="34" charset="0"/>
            </a:endParaRPr>
          </a:p>
        </p:txBody>
      </p:sp>
      <p:sp>
        <p:nvSpPr>
          <p:cNvPr id="8" name="TextBox 7"/>
          <p:cNvSpPr txBox="1"/>
          <p:nvPr/>
        </p:nvSpPr>
        <p:spPr>
          <a:xfrm>
            <a:off x="1160059" y="2088108"/>
            <a:ext cx="10617958" cy="707886"/>
          </a:xfrm>
          <a:prstGeom prst="rect">
            <a:avLst/>
          </a:prstGeom>
          <a:noFill/>
        </p:spPr>
        <p:txBody>
          <a:bodyPr wrap="square" rtlCol="0">
            <a:spAutoFit/>
          </a:bodyPr>
          <a:lstStyle/>
          <a:p>
            <a:r>
              <a:rPr lang="zh-CN" altLang="en-US" sz="4000" dirty="0" smtClean="0"/>
              <a:t>分析电解质溶液中微粒相关问题的一般思路：</a:t>
            </a:r>
            <a:endParaRPr lang="zh-CN" altLang="en-US" sz="4000" dirty="0"/>
          </a:p>
        </p:txBody>
      </p:sp>
      <p:sp>
        <p:nvSpPr>
          <p:cNvPr id="19" name="TextBox 18"/>
          <p:cNvSpPr txBox="1"/>
          <p:nvPr/>
        </p:nvSpPr>
        <p:spPr>
          <a:xfrm>
            <a:off x="1139485" y="3642852"/>
            <a:ext cx="1721702" cy="1323439"/>
          </a:xfrm>
          <a:prstGeom prst="rect">
            <a:avLst/>
          </a:prstGeom>
          <a:noFill/>
          <a:ln>
            <a:solidFill>
              <a:schemeClr val="accent5"/>
            </a:solidFill>
          </a:ln>
        </p:spPr>
        <p:txBody>
          <a:bodyPr wrap="square" rtlCol="0">
            <a:spAutoFit/>
          </a:bodyPr>
          <a:lstStyle/>
          <a:p>
            <a:r>
              <a:rPr lang="zh-CN" altLang="en-US" sz="4000" dirty="0" smtClean="0"/>
              <a:t>微粒的来源</a:t>
            </a:r>
            <a:endParaRPr lang="zh-CN" altLang="en-US" sz="4000" dirty="0"/>
          </a:p>
        </p:txBody>
      </p:sp>
      <p:sp>
        <p:nvSpPr>
          <p:cNvPr id="20" name="TextBox 19"/>
          <p:cNvSpPr txBox="1"/>
          <p:nvPr/>
        </p:nvSpPr>
        <p:spPr>
          <a:xfrm>
            <a:off x="4389122" y="3573194"/>
            <a:ext cx="2247652" cy="1323439"/>
          </a:xfrm>
          <a:prstGeom prst="rect">
            <a:avLst/>
          </a:prstGeom>
          <a:noFill/>
          <a:ln>
            <a:solidFill>
              <a:schemeClr val="accent5"/>
            </a:solidFill>
          </a:ln>
        </p:spPr>
        <p:txBody>
          <a:bodyPr wrap="square" rtlCol="0">
            <a:spAutoFit/>
          </a:bodyPr>
          <a:lstStyle/>
          <a:p>
            <a:r>
              <a:rPr lang="zh-CN" altLang="en-US" sz="4000" dirty="0" smtClean="0"/>
              <a:t>微粒的种类和数目</a:t>
            </a:r>
            <a:endParaRPr lang="zh-CN" altLang="en-US" sz="4000" dirty="0"/>
          </a:p>
        </p:txBody>
      </p:sp>
      <p:sp>
        <p:nvSpPr>
          <p:cNvPr id="21" name="TextBox 20"/>
          <p:cNvSpPr txBox="1"/>
          <p:nvPr/>
        </p:nvSpPr>
        <p:spPr>
          <a:xfrm>
            <a:off x="806197" y="5438458"/>
            <a:ext cx="964441" cy="523220"/>
          </a:xfrm>
          <a:prstGeom prst="rect">
            <a:avLst/>
          </a:prstGeom>
          <a:noFill/>
          <a:ln>
            <a:solidFill>
              <a:schemeClr val="accent5"/>
            </a:solidFill>
          </a:ln>
        </p:spPr>
        <p:txBody>
          <a:bodyPr wrap="square" rtlCol="0">
            <a:spAutoFit/>
          </a:bodyPr>
          <a:lstStyle/>
          <a:p>
            <a:r>
              <a:rPr lang="zh-CN" altLang="en-US" sz="2800" dirty="0" smtClean="0"/>
              <a:t>溶质</a:t>
            </a:r>
            <a:endParaRPr lang="zh-CN" altLang="en-US" sz="2800" dirty="0"/>
          </a:p>
        </p:txBody>
      </p:sp>
      <p:sp>
        <p:nvSpPr>
          <p:cNvPr id="22" name="TextBox 21"/>
          <p:cNvSpPr txBox="1"/>
          <p:nvPr/>
        </p:nvSpPr>
        <p:spPr>
          <a:xfrm>
            <a:off x="8688478" y="3626525"/>
            <a:ext cx="2726774" cy="1938992"/>
          </a:xfrm>
          <a:prstGeom prst="rect">
            <a:avLst/>
          </a:prstGeom>
          <a:noFill/>
          <a:ln>
            <a:solidFill>
              <a:schemeClr val="accent5"/>
            </a:solidFill>
          </a:ln>
        </p:spPr>
        <p:txBody>
          <a:bodyPr wrap="square" rtlCol="0">
            <a:spAutoFit/>
          </a:bodyPr>
          <a:lstStyle/>
          <a:p>
            <a:r>
              <a:rPr lang="zh-CN" altLang="en-US" sz="4000" dirty="0" smtClean="0"/>
              <a:t>微粒之间相互作用和影响</a:t>
            </a:r>
            <a:endParaRPr lang="zh-CN" altLang="en-US" sz="4000" dirty="0"/>
          </a:p>
        </p:txBody>
      </p:sp>
      <p:cxnSp>
        <p:nvCxnSpPr>
          <p:cNvPr id="24" name="直接箭头连接符 23"/>
          <p:cNvCxnSpPr/>
          <p:nvPr/>
        </p:nvCxnSpPr>
        <p:spPr>
          <a:xfrm flipV="1">
            <a:off x="7206018" y="4290646"/>
            <a:ext cx="1333071" cy="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51428" y="3790336"/>
            <a:ext cx="1214650" cy="369332"/>
          </a:xfrm>
          <a:prstGeom prst="rect">
            <a:avLst/>
          </a:prstGeom>
          <a:noFill/>
          <a:ln>
            <a:solidFill>
              <a:schemeClr val="tx1"/>
            </a:solidFill>
          </a:ln>
        </p:spPr>
        <p:txBody>
          <a:bodyPr wrap="square" rtlCol="0">
            <a:spAutoFit/>
          </a:bodyPr>
          <a:lstStyle/>
          <a:p>
            <a:r>
              <a:rPr lang="zh-CN" altLang="en-US" b="1" dirty="0" smtClean="0"/>
              <a:t>平衡原理</a:t>
            </a:r>
            <a:endParaRPr lang="zh-CN" altLang="en-US" b="1" dirty="0"/>
          </a:p>
        </p:txBody>
      </p:sp>
      <p:cxnSp>
        <p:nvCxnSpPr>
          <p:cNvPr id="29" name="直接箭头连接符 28"/>
          <p:cNvCxnSpPr/>
          <p:nvPr/>
        </p:nvCxnSpPr>
        <p:spPr>
          <a:xfrm flipV="1">
            <a:off x="2992219" y="4270490"/>
            <a:ext cx="1323832" cy="13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25973" y="3778751"/>
            <a:ext cx="884829" cy="369332"/>
          </a:xfrm>
          <a:prstGeom prst="rect">
            <a:avLst/>
          </a:prstGeom>
          <a:noFill/>
          <a:ln>
            <a:solidFill>
              <a:schemeClr val="tx1"/>
            </a:solidFill>
          </a:ln>
        </p:spPr>
        <p:txBody>
          <a:bodyPr wrap="square" rtlCol="0">
            <a:spAutoFit/>
          </a:bodyPr>
          <a:lstStyle/>
          <a:p>
            <a:r>
              <a:rPr lang="zh-CN" altLang="en-US" b="1" dirty="0" smtClean="0"/>
              <a:t>电离</a:t>
            </a:r>
            <a:endParaRPr lang="en-US" altLang="zh-CN" b="1" dirty="0" smtClean="0"/>
          </a:p>
        </p:txBody>
      </p:sp>
      <p:sp>
        <p:nvSpPr>
          <p:cNvPr id="38" name="TextBox 37"/>
          <p:cNvSpPr txBox="1"/>
          <p:nvPr/>
        </p:nvSpPr>
        <p:spPr>
          <a:xfrm>
            <a:off x="2403372" y="5398111"/>
            <a:ext cx="989461" cy="523220"/>
          </a:xfrm>
          <a:prstGeom prst="rect">
            <a:avLst/>
          </a:prstGeom>
          <a:noFill/>
          <a:ln>
            <a:solidFill>
              <a:schemeClr val="accent5"/>
            </a:solidFill>
          </a:ln>
        </p:spPr>
        <p:txBody>
          <a:bodyPr wrap="square" rtlCol="0">
            <a:spAutoFit/>
          </a:bodyPr>
          <a:lstStyle/>
          <a:p>
            <a:r>
              <a:rPr lang="zh-CN" altLang="en-US" sz="2800" dirty="0" smtClean="0"/>
              <a:t>溶剂</a:t>
            </a:r>
            <a:endParaRPr lang="zh-CN" altLang="en-US" sz="2800" dirty="0"/>
          </a:p>
        </p:txBody>
      </p:sp>
      <p:cxnSp>
        <p:nvCxnSpPr>
          <p:cNvPr id="30" name="直接连接符 29"/>
          <p:cNvCxnSpPr/>
          <p:nvPr/>
        </p:nvCxnSpPr>
        <p:spPr>
          <a:xfrm>
            <a:off x="10372299" y="2920620"/>
            <a:ext cx="27295" cy="764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827593" y="2906973"/>
            <a:ext cx="4572001"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841242" y="2906973"/>
            <a:ext cx="1" cy="66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左大括号 42"/>
          <p:cNvSpPr/>
          <p:nvPr/>
        </p:nvSpPr>
        <p:spPr>
          <a:xfrm>
            <a:off x="1269241" y="4203512"/>
            <a:ext cx="245660" cy="982638"/>
          </a:xfrm>
          <a:prstGeom prst="leftBrac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左大括号 46"/>
          <p:cNvSpPr/>
          <p:nvPr/>
        </p:nvSpPr>
        <p:spPr>
          <a:xfrm rot="5400000">
            <a:off x="2040304" y="4217512"/>
            <a:ext cx="371150" cy="18697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TextBox 74"/>
          <p:cNvSpPr txBox="1"/>
          <p:nvPr/>
        </p:nvSpPr>
        <p:spPr>
          <a:xfrm>
            <a:off x="7194646" y="4395594"/>
            <a:ext cx="1214650" cy="369332"/>
          </a:xfrm>
          <a:prstGeom prst="rect">
            <a:avLst/>
          </a:prstGeom>
          <a:noFill/>
          <a:ln>
            <a:solidFill>
              <a:schemeClr val="tx1"/>
            </a:solidFill>
          </a:ln>
        </p:spPr>
        <p:txBody>
          <a:bodyPr wrap="square" rtlCol="0">
            <a:spAutoFit/>
          </a:bodyPr>
          <a:lstStyle/>
          <a:p>
            <a:r>
              <a:rPr lang="zh-CN" altLang="en-US" b="1" dirty="0" smtClean="0"/>
              <a:t>离子反应</a:t>
            </a:r>
            <a:endParaRPr lang="zh-CN" altLang="en-US" b="1" dirty="0"/>
          </a:p>
        </p:txBody>
      </p:sp>
      <p:sp>
        <p:nvSpPr>
          <p:cNvPr id="77" name="TextBox 76"/>
          <p:cNvSpPr txBox="1"/>
          <p:nvPr/>
        </p:nvSpPr>
        <p:spPr>
          <a:xfrm>
            <a:off x="3093143" y="4399129"/>
            <a:ext cx="1214650" cy="369332"/>
          </a:xfrm>
          <a:prstGeom prst="rect">
            <a:avLst/>
          </a:prstGeom>
          <a:noFill/>
          <a:ln>
            <a:solidFill>
              <a:schemeClr val="tx1"/>
            </a:solidFill>
          </a:ln>
        </p:spPr>
        <p:txBody>
          <a:bodyPr wrap="square" rtlCol="0">
            <a:spAutoFit/>
          </a:bodyPr>
          <a:lstStyle/>
          <a:p>
            <a:r>
              <a:rPr lang="zh-CN" altLang="en-US" b="1" dirty="0" smtClean="0"/>
              <a:t>离子反应</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slide(fromBottom)">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Bottom)">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lide(fromBottom)">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lide(fromBottom)">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lide(fromBottom)">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slide(fromBottom)">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lide(fromBottom)">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slide(fromBottom)">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slide(fromBottom)">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slide(fromBottom)">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slide(fromBottom)">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5"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2000"/>
                                        <p:tgtEl>
                                          <p:spTgt spid="30"/>
                                        </p:tgtEl>
                                      </p:cBhvr>
                                    </p:animEffect>
                                    <p:anim calcmode="lin" valueType="num">
                                      <p:cBhvr>
                                        <p:cTn id="83" dur="2000" fill="hold"/>
                                        <p:tgtEl>
                                          <p:spTgt spid="30"/>
                                        </p:tgtEl>
                                        <p:attrNameLst>
                                          <p:attrName>style.rotation</p:attrName>
                                        </p:attrNameLst>
                                      </p:cBhvr>
                                      <p:tavLst>
                                        <p:tav tm="0">
                                          <p:val>
                                            <p:fltVal val="720"/>
                                          </p:val>
                                        </p:tav>
                                        <p:tav tm="100000">
                                          <p:val>
                                            <p:fltVal val="0"/>
                                          </p:val>
                                        </p:tav>
                                      </p:tavLst>
                                    </p:anim>
                                    <p:anim calcmode="lin" valueType="num">
                                      <p:cBhvr>
                                        <p:cTn id="84" dur="2000" fill="hold"/>
                                        <p:tgtEl>
                                          <p:spTgt spid="30"/>
                                        </p:tgtEl>
                                        <p:attrNameLst>
                                          <p:attrName>ppt_h</p:attrName>
                                        </p:attrNameLst>
                                      </p:cBhvr>
                                      <p:tavLst>
                                        <p:tav tm="0">
                                          <p:val>
                                            <p:fltVal val="0"/>
                                          </p:val>
                                        </p:tav>
                                        <p:tav tm="100000">
                                          <p:val>
                                            <p:strVal val="#ppt_h"/>
                                          </p:val>
                                        </p:tav>
                                      </p:tavLst>
                                    </p:anim>
                                    <p:anim calcmode="lin" valueType="num">
                                      <p:cBhvr>
                                        <p:cTn id="85"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slide(fromBottom)">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slide(fromBottom)">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9" grpId="0" animBg="1"/>
      <p:bldP spid="20" grpId="0" animBg="1"/>
      <p:bldP spid="21" grpId="0" animBg="1"/>
      <p:bldP spid="22" grpId="0" animBg="1"/>
      <p:bldP spid="28" grpId="0" animBg="1"/>
      <p:bldP spid="32" grpId="0" animBg="1"/>
      <p:bldP spid="38" grpId="0" animBg="1"/>
      <p:bldP spid="47" grpId="0" animBg="1"/>
      <p:bldP spid="75"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1226" y="687099"/>
            <a:ext cx="11695470" cy="1323439"/>
          </a:xfrm>
          <a:prstGeom prst="rect">
            <a:avLst/>
          </a:prstGeom>
        </p:spPr>
        <p:txBody>
          <a:bodyPr wrap="square">
            <a:spAutoFit/>
          </a:bodyPr>
          <a:lstStyle/>
          <a:p>
            <a:r>
              <a:rPr lang="en-US" altLang="zh-CN" sz="2000" b="1" dirty="0" smtClean="0"/>
              <a:t>1 </a:t>
            </a:r>
            <a:r>
              <a:rPr lang="zh-CN" altLang="en-US" sz="2000" b="1" dirty="0" smtClean="0"/>
              <a:t>、教材分析</a:t>
            </a:r>
            <a:endParaRPr lang="en-US" altLang="zh-CN" sz="2000" b="1" dirty="0" smtClean="0"/>
          </a:p>
          <a:p>
            <a:r>
              <a:rPr lang="en-US" altLang="zh-CN" sz="2000" dirty="0" smtClean="0">
                <a:latin typeface="+mn-ea"/>
              </a:rPr>
              <a:t>     </a:t>
            </a:r>
            <a:r>
              <a:rPr lang="zh-CN" altLang="zh-CN" sz="2000" dirty="0" smtClean="0">
                <a:latin typeface="+mn-ea"/>
              </a:rPr>
              <a:t>弱电解质的电离”起到了很好的承上启下作用。承上，</a:t>
            </a:r>
            <a:r>
              <a:rPr lang="zh-CN" altLang="en-US" sz="2000" dirty="0" smtClean="0">
                <a:latin typeface="+mn-ea"/>
              </a:rPr>
              <a:t>是</a:t>
            </a:r>
            <a:r>
              <a:rPr lang="zh-CN" altLang="zh-CN" sz="2000" dirty="0" smtClean="0">
                <a:latin typeface="+mn-ea"/>
              </a:rPr>
              <a:t>对《化学</a:t>
            </a:r>
            <a:r>
              <a:rPr lang="en-US" altLang="zh-CN" sz="2000" dirty="0" smtClean="0">
                <a:latin typeface="+mn-ea"/>
              </a:rPr>
              <a:t>1</a:t>
            </a:r>
            <a:r>
              <a:rPr lang="zh-CN" altLang="zh-CN" sz="2000" dirty="0" smtClean="0">
                <a:latin typeface="+mn-ea"/>
              </a:rPr>
              <a:t>》模块中电解质、非电解质、电离等知识的深化，又是对前一章化学平衡理论的延伸和扩展；启下，指为学生后续学习水的电离、盐类水解、沉淀溶解平衡打下基础</a:t>
            </a:r>
            <a:r>
              <a:rPr lang="zh-CN" altLang="en-US" sz="2000" dirty="0" smtClean="0">
                <a:latin typeface="+mn-ea"/>
              </a:rPr>
              <a:t>。</a:t>
            </a:r>
            <a:endParaRPr lang="zh-CN" altLang="en-US" sz="2000" dirty="0"/>
          </a:p>
        </p:txBody>
      </p:sp>
      <p:sp>
        <p:nvSpPr>
          <p:cNvPr id="3" name="矩形 2"/>
          <p:cNvSpPr/>
          <p:nvPr/>
        </p:nvSpPr>
        <p:spPr>
          <a:xfrm>
            <a:off x="221226" y="2038187"/>
            <a:ext cx="10382864" cy="1908215"/>
          </a:xfrm>
          <a:prstGeom prst="rect">
            <a:avLst/>
          </a:prstGeom>
        </p:spPr>
        <p:txBody>
          <a:bodyPr wrap="square">
            <a:spAutoFit/>
          </a:bodyPr>
          <a:lstStyle/>
          <a:p>
            <a:r>
              <a:rPr lang="en-US" altLang="zh-CN" sz="2000" b="1" dirty="0" smtClean="0"/>
              <a:t>2 </a:t>
            </a:r>
            <a:r>
              <a:rPr lang="zh-CN" altLang="en-US" sz="2000" b="1" dirty="0" smtClean="0"/>
              <a:t>、注重创设真实的问题情境</a:t>
            </a:r>
            <a:endParaRPr lang="en-US" altLang="zh-CN" sz="2000" b="1" dirty="0" smtClean="0"/>
          </a:p>
          <a:p>
            <a:r>
              <a:rPr lang="zh-CN" altLang="zh-CN" sz="2000" dirty="0" smtClean="0"/>
              <a:t>盐酸和醋酸除水垢，谁的效果更好？</a:t>
            </a:r>
            <a:r>
              <a:rPr lang="zh-CN" altLang="en-US" sz="2000" dirty="0" smtClean="0"/>
              <a:t>这些真实的问题激发了学生的求知欲和探究欲，激发了学习化学的兴趣，让学生切实感到学习的是身边的化学是有用的化学，让学生从现实的生活世界走向化学的世界、化学的王国。“</a:t>
            </a:r>
            <a:r>
              <a:rPr lang="zh-CN" altLang="zh-CN" sz="2000" dirty="0" smtClean="0"/>
              <a:t>，通过实验探究、证据推理、微观探析等方法，解决真实问题。</a:t>
            </a:r>
            <a:endParaRPr lang="zh-CN" altLang="en-US" sz="2000" dirty="0" smtClean="0"/>
          </a:p>
          <a:p>
            <a:r>
              <a:rPr lang="zh-CN" altLang="en-US" dirty="0" smtClean="0"/>
              <a:t> </a:t>
            </a:r>
            <a:endParaRPr lang="zh-CN" altLang="en-US" dirty="0"/>
          </a:p>
        </p:txBody>
      </p:sp>
      <p:sp>
        <p:nvSpPr>
          <p:cNvPr id="4" name="矩形 3"/>
          <p:cNvSpPr/>
          <p:nvPr/>
        </p:nvSpPr>
        <p:spPr>
          <a:xfrm>
            <a:off x="290050" y="3718679"/>
            <a:ext cx="10476272" cy="3139321"/>
          </a:xfrm>
          <a:prstGeom prst="rect">
            <a:avLst/>
          </a:prstGeom>
        </p:spPr>
        <p:txBody>
          <a:bodyPr wrap="square">
            <a:spAutoFit/>
          </a:bodyPr>
          <a:lstStyle/>
          <a:p>
            <a:r>
              <a:rPr lang="en-US" altLang="zh-CN" sz="2000" b="1" dirty="0" smtClean="0"/>
              <a:t>3 </a:t>
            </a:r>
            <a:r>
              <a:rPr lang="zh-CN" altLang="en-US" sz="2000" b="1" dirty="0" smtClean="0"/>
              <a:t>、重视开展“素养为本”的教学</a:t>
            </a:r>
            <a:endParaRPr lang="en-US" altLang="zh-CN" sz="2000" b="1" dirty="0" smtClean="0"/>
          </a:p>
          <a:p>
            <a:r>
              <a:rPr lang="zh-CN" altLang="en-US" sz="2000" dirty="0" smtClean="0"/>
              <a:t>（</a:t>
            </a:r>
            <a:r>
              <a:rPr lang="en-US" altLang="zh-CN" sz="2000" dirty="0" smtClean="0"/>
              <a:t>1</a:t>
            </a:r>
            <a:r>
              <a:rPr lang="zh-CN" altLang="en-US" sz="2000" dirty="0" smtClean="0"/>
              <a:t>）宏观（化学实验）认识、</a:t>
            </a:r>
            <a:r>
              <a:rPr lang="zh-CN" altLang="zh-CN" sz="2000" dirty="0" smtClean="0"/>
              <a:t>微观</a:t>
            </a:r>
            <a:r>
              <a:rPr lang="zh-CN" altLang="en-US" sz="2000" dirty="0" smtClean="0"/>
              <a:t>探析</a:t>
            </a:r>
            <a:r>
              <a:rPr lang="zh-CN" altLang="zh-CN" sz="2000" dirty="0" smtClean="0"/>
              <a:t>物质，并运用化学符号表征</a:t>
            </a:r>
            <a:r>
              <a:rPr lang="zh-CN" altLang="en-US" sz="2000" dirty="0" smtClean="0"/>
              <a:t>，</a:t>
            </a:r>
            <a:r>
              <a:rPr lang="zh-CN" altLang="zh-CN" sz="2000" dirty="0" smtClean="0"/>
              <a:t>初步感受 “宏微符三重表征”的化学科学思维方式</a:t>
            </a:r>
            <a:r>
              <a:rPr lang="zh-CN" altLang="en-US" sz="2000" dirty="0" smtClean="0"/>
              <a:t>。</a:t>
            </a:r>
            <a:endParaRPr lang="zh-CN" altLang="zh-CN" sz="2000" dirty="0" smtClean="0"/>
          </a:p>
          <a:p>
            <a:r>
              <a:rPr lang="zh-CN" altLang="en-US" sz="2000" dirty="0" smtClean="0"/>
              <a:t>（</a:t>
            </a:r>
            <a:r>
              <a:rPr lang="en-US" altLang="zh-CN" sz="2000" dirty="0" smtClean="0"/>
              <a:t>2</a:t>
            </a:r>
            <a:r>
              <a:rPr lang="zh-CN" altLang="en-US" sz="2000" dirty="0" smtClean="0"/>
              <a:t>）</a:t>
            </a:r>
            <a:r>
              <a:rPr lang="zh-CN" altLang="zh-CN" sz="2000" dirty="0" smtClean="0"/>
              <a:t>能正确阅读化学图表，提高分析问题和解决问题的能力。</a:t>
            </a:r>
          </a:p>
          <a:p>
            <a:r>
              <a:rPr lang="zh-CN" altLang="en-US" sz="2000" dirty="0" smtClean="0"/>
              <a:t>（</a:t>
            </a:r>
            <a:r>
              <a:rPr lang="en-US" altLang="zh-CN" sz="2000" dirty="0" smtClean="0"/>
              <a:t>3</a:t>
            </a:r>
            <a:r>
              <a:rPr lang="zh-CN" altLang="en-US" sz="2000" dirty="0" smtClean="0"/>
              <a:t>）</a:t>
            </a:r>
            <a:r>
              <a:rPr lang="zh-CN" altLang="zh-CN" sz="2000" dirty="0" smtClean="0"/>
              <a:t>以除水垢为主线，采用任务驱动和问题导向相结合，逐步发展学生对“微粒观”的认识。</a:t>
            </a:r>
            <a:r>
              <a:rPr lang="en-US" altLang="zh-CN" sz="2000" dirty="0" smtClean="0"/>
              <a:t>     </a:t>
            </a:r>
            <a:endParaRPr lang="zh-CN" altLang="zh-CN" sz="2000" dirty="0" smtClean="0"/>
          </a:p>
          <a:p>
            <a:r>
              <a:rPr lang="zh-CN" altLang="en-US" sz="2000" dirty="0" smtClean="0"/>
              <a:t>（</a:t>
            </a:r>
            <a:r>
              <a:rPr lang="en-US" altLang="zh-CN" sz="2000" dirty="0" smtClean="0"/>
              <a:t>4</a:t>
            </a:r>
            <a:r>
              <a:rPr lang="zh-CN" altLang="en-US" sz="2000" dirty="0" smtClean="0"/>
              <a:t>）</a:t>
            </a:r>
            <a:r>
              <a:rPr lang="zh-CN" altLang="zh-CN" sz="2000" dirty="0" smtClean="0"/>
              <a:t>在教学设计上，将内容问题化、问题任务化、任务活动化。 </a:t>
            </a:r>
            <a:endParaRPr lang="en-US" altLang="zh-CN" sz="2000" dirty="0" smtClean="0"/>
          </a:p>
          <a:p>
            <a:r>
              <a:rPr lang="zh-CN" altLang="en-US" sz="2000" dirty="0" smtClean="0"/>
              <a:t>（</a:t>
            </a:r>
            <a:r>
              <a:rPr lang="en-US" altLang="zh-CN" sz="2000" dirty="0" smtClean="0"/>
              <a:t>5</a:t>
            </a:r>
            <a:r>
              <a:rPr lang="zh-CN" altLang="en-US" sz="2000" dirty="0" smtClean="0"/>
              <a:t>）</a:t>
            </a:r>
            <a:r>
              <a:rPr lang="zh-CN" altLang="zh-CN" sz="2000" dirty="0" smtClean="0"/>
              <a:t>利用“微粒观”结合电离、离子反应、化学平衡相关知识，建构模型认知，初步形成分析电解质溶液中微粒相关问题的一般思路。</a:t>
            </a:r>
          </a:p>
          <a:p>
            <a:r>
              <a:rPr lang="zh-CN" altLang="en-US" dirty="0" smtClean="0"/>
              <a:t> </a:t>
            </a:r>
            <a:endParaRPr lang="zh-CN" altLang="en-US" dirty="0"/>
          </a:p>
        </p:txBody>
      </p:sp>
      <p:sp>
        <p:nvSpPr>
          <p:cNvPr id="5" name="TextBox 4"/>
          <p:cNvSpPr txBox="1"/>
          <p:nvPr/>
        </p:nvSpPr>
        <p:spPr>
          <a:xfrm>
            <a:off x="0" y="0"/>
            <a:ext cx="2698954" cy="800219"/>
          </a:xfrm>
          <a:prstGeom prst="rect">
            <a:avLst/>
          </a:prstGeom>
          <a:noFill/>
        </p:spPr>
        <p:txBody>
          <a:bodyPr wrap="square" rtlCol="0">
            <a:spAutoFit/>
          </a:bodyPr>
          <a:lstStyle/>
          <a:p>
            <a:pPr algn="ctr" fontAlgn="ctr"/>
            <a:r>
              <a:rPr lang="zh-CN" altLang="en-US" sz="2800" b="1" dirty="0" smtClean="0">
                <a:solidFill>
                  <a:schemeClr val="accent1"/>
                </a:solidFill>
              </a:rPr>
              <a:t>案例说明</a:t>
            </a:r>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25">
      <a:dk1>
        <a:srgbClr val="000000"/>
      </a:dk1>
      <a:lt1>
        <a:srgbClr val="FFFFFF"/>
      </a:lt1>
      <a:dk2>
        <a:srgbClr val="44546A"/>
      </a:dk2>
      <a:lt2>
        <a:srgbClr val="E7E6E6"/>
      </a:lt2>
      <a:accent1>
        <a:srgbClr val="2B7499"/>
      </a:accent1>
      <a:accent2>
        <a:srgbClr val="76A1D7"/>
      </a:accent2>
      <a:accent3>
        <a:srgbClr val="817399"/>
      </a:accent3>
      <a:accent4>
        <a:srgbClr val="977A52"/>
      </a:accent4>
      <a:accent5>
        <a:srgbClr val="E95332"/>
      </a:accent5>
      <a:accent6>
        <a:srgbClr val="71329A"/>
      </a:accent6>
      <a:hlink>
        <a:srgbClr val="0563C1"/>
      </a:hlink>
      <a:folHlink>
        <a:srgbClr val="954F72"/>
      </a:folHlink>
    </a:clrScheme>
    <a:fontScheme name="Lizzysu-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6687</TotalTime>
  <Words>826</Words>
  <Application>Microsoft Office PowerPoint</Application>
  <PresentationFormat>宽屏</PresentationFormat>
  <Paragraphs>117</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 Unicode MS</vt:lpstr>
      <vt:lpstr>굴림</vt:lpstr>
      <vt:lpstr>宋体</vt:lpstr>
      <vt:lpstr>微软雅黑</vt:lpstr>
      <vt:lpstr>Arial</vt:lpstr>
      <vt:lpstr>Arial Black</vt:lpstr>
      <vt:lpstr>Calibri</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lizzy</dc:creator>
  <cp:lastModifiedBy>wanghailang</cp:lastModifiedBy>
  <cp:revision>803</cp:revision>
  <dcterms:created xsi:type="dcterms:W3CDTF">2015-08-13T13:22:33Z</dcterms:created>
  <dcterms:modified xsi:type="dcterms:W3CDTF">2019-10-30T13:12:11Z</dcterms:modified>
</cp:coreProperties>
</file>