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2" r:id="rId3"/>
    <p:sldId id="424" r:id="rId5"/>
    <p:sldId id="421" r:id="rId6"/>
    <p:sldId id="425" r:id="rId7"/>
    <p:sldId id="426" r:id="rId8"/>
    <p:sldId id="427" r:id="rId9"/>
    <p:sldId id="429" r:id="rId10"/>
    <p:sldId id="431" r:id="rId11"/>
    <p:sldId id="428" r:id="rId12"/>
    <p:sldId id="430" r:id="rId13"/>
    <p:sldId id="432" r:id="rId14"/>
    <p:sldId id="433" r:id="rId15"/>
    <p:sldId id="434" r:id="rId16"/>
  </p:sldIdLst>
  <p:sldSz cx="9144000" cy="5143500" type="screen16x9"/>
  <p:notesSz cx="6858000" cy="9144000"/>
  <p:custDataLst>
    <p:tags r:id="rId20"/>
  </p:custDataLst>
  <p:defaultTextStyle>
    <a:defPPr>
      <a:defRPr lang="zh-CN"/>
    </a:defPPr>
    <a:lvl1pPr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1pPr>
    <a:lvl2pPr marL="342900" indent="1143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2pPr>
    <a:lvl3pPr marL="685800" indent="2286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5pPr>
    <a:lvl6pPr marL="2286000" algn="l" defTabSz="914400" rtl="0" eaLnBrk="1" latinLnBrk="0" hangingPunct="1">
      <a:defRPr sz="1300" kern="1200">
        <a:solidFill>
          <a:schemeClr val="tx1"/>
        </a:solidFill>
        <a:latin typeface="Nexa Light" pitchFamily="50" charset="0"/>
        <a:ea typeface="华康少女文字W5(P)" pitchFamily="82" charset="-122"/>
        <a:cs typeface="+mn-cs"/>
      </a:defRPr>
    </a:lvl6pPr>
    <a:lvl7pPr marL="2743200" algn="l" defTabSz="914400" rtl="0" eaLnBrk="1" latinLnBrk="0" hangingPunct="1">
      <a:defRPr sz="1300" kern="1200">
        <a:solidFill>
          <a:schemeClr val="tx1"/>
        </a:solidFill>
        <a:latin typeface="Nexa Light" pitchFamily="50" charset="0"/>
        <a:ea typeface="华康少女文字W5(P)" pitchFamily="82" charset="-122"/>
        <a:cs typeface="+mn-cs"/>
      </a:defRPr>
    </a:lvl7pPr>
    <a:lvl8pPr marL="3200400" algn="l" defTabSz="914400" rtl="0" eaLnBrk="1" latinLnBrk="0" hangingPunct="1">
      <a:defRPr sz="1300" kern="1200">
        <a:solidFill>
          <a:schemeClr val="tx1"/>
        </a:solidFill>
        <a:latin typeface="Nexa Light" pitchFamily="50" charset="0"/>
        <a:ea typeface="华康少女文字W5(P)" pitchFamily="82" charset="-122"/>
        <a:cs typeface="+mn-cs"/>
      </a:defRPr>
    </a:lvl8pPr>
    <a:lvl9pPr marL="3657600" algn="l" defTabSz="914400" rtl="0" eaLnBrk="1" latinLnBrk="0" hangingPunct="1">
      <a:defRPr sz="1300" kern="1200">
        <a:solidFill>
          <a:schemeClr val="tx1"/>
        </a:solidFill>
        <a:latin typeface="Nexa Light" pitchFamily="50" charset="0"/>
        <a:ea typeface="华康少女文字W5(P)" pitchFamily="8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842"/>
    <a:srgbClr val="37383C"/>
    <a:srgbClr val="1D1E20"/>
    <a:srgbClr val="5B5E5A"/>
    <a:srgbClr val="4F514E"/>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117" d="100"/>
          <a:sy n="117" d="100"/>
        </p:scale>
        <p:origin x="108" y="132"/>
      </p:cViewPr>
      <p:guideLst>
        <p:guide orient="horz" pos="1596"/>
        <p:guide pos="2875"/>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6D943EE-BC50-4924-9632-ABB36B77A02C}"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ea typeface="宋体" panose="02010600030101010101" pitchFamily="2" charset="-122"/>
              </a:defRPr>
            </a:lvl1pPr>
          </a:lstStyle>
          <a:p>
            <a:pPr>
              <a:defRPr/>
            </a:pPr>
            <a:fld id="{82FC3FDB-A4C0-4F6E-BAD9-378026E3A9A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fld id="{F279984D-2680-458E-9FD3-DA0B42A10E5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fld id="{F279984D-2680-458E-9FD3-DA0B42A10E5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华康少女文字W5(P)" pitchFamily="82" charset="-122"/>
              </a:defRPr>
            </a:lvl9pPr>
          </a:lstStyle>
          <a:p>
            <a:fld id="{F279984D-2680-458E-9FD3-DA0B42A10E5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DFB3D2F1-4D84-41BB-BD1F-8DB947FC5073}"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A1FE119-3D40-46AE-A159-C51D17D9E404}"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ED802-3F7A-4DB3-9BE1-BC11BEEE00B2}"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98AF0375-18F9-43A6-AD3F-747949A76A94}"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A0D05325-11D1-4CB7-80CB-4F54EC136B8A}"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1E0D7C8-78F4-4069-ACD0-864AA6B1E2BB}"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ACF19ACE-7064-4ADD-90EC-8338B0554066}"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A7F1AC7-D1F2-4CAA-A2D2-20CE8567166D}"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1B15477D-85B5-45FD-88CB-7E5A218C2765}"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4ECEA61-7D48-42F0-8CBF-47C6C4D94C99}"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CA4AB9B5-030B-455E-BD20-1159FB1CE884}"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6E0D52A-E3B0-41AA-9645-C6AD58504F75}"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327025"/>
            <a:ext cx="249555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0" y="5040313"/>
            <a:ext cx="9144000" cy="104775"/>
          </a:xfrm>
          <a:prstGeom prst="rect">
            <a:avLst/>
          </a:prstGeom>
          <a:solidFill>
            <a:srgbClr val="06417E"/>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cxnSp>
        <p:nvCxnSpPr>
          <p:cNvPr id="2" name="直接连接符 1"/>
          <p:cNvCxnSpPr/>
          <p:nvPr userDrawn="1"/>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userDrawn="1"/>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userDrawn="1"/>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p:nvPr userDrawn="1"/>
        </p:nvSpPr>
        <p:spPr>
          <a:xfrm>
            <a:off x="146050" y="114300"/>
            <a:ext cx="2159000" cy="322263"/>
          </a:xfrm>
          <a:prstGeom prst="rect">
            <a:avLst/>
          </a:prstGeom>
          <a:noFill/>
        </p:spPr>
        <p:txBody>
          <a:bodyPr>
            <a:spAutoFit/>
          </a:bodyPr>
          <a:lstStyle/>
          <a:p>
            <a:pPr eaLnBrk="1" fontAlgn="auto" hangingPunct="1">
              <a:spcBef>
                <a:spcPts val="0"/>
              </a:spcBef>
              <a:spcAft>
                <a:spcPts val="0"/>
              </a:spcAft>
              <a:defRPr/>
            </a:pPr>
            <a:r>
              <a:rPr lang="zh-CN" altLang="en-US" sz="1500" b="1" dirty="0">
                <a:solidFill>
                  <a:schemeClr val="bg1"/>
                </a:solidFill>
                <a:latin typeface="微软雅黑" panose="020B0503020204020204" pitchFamily="34" charset="-122"/>
                <a:ea typeface="微软雅黑" panose="020B0503020204020204" pitchFamily="34" charset="-122"/>
              </a:rPr>
              <a:t>单击此处输入文本内容</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cxnSp>
        <p:nvCxnSpPr>
          <p:cNvPr id="2" name="直接连接符 1"/>
          <p:cNvCxnSpPr/>
          <p:nvPr userDrawn="1"/>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userDrawn="1"/>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userDrawn="1"/>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p:nvPr userDrawn="1"/>
        </p:nvSpPr>
        <p:spPr>
          <a:xfrm>
            <a:off x="146050" y="114300"/>
            <a:ext cx="2159000" cy="322263"/>
          </a:xfrm>
          <a:prstGeom prst="rect">
            <a:avLst/>
          </a:prstGeom>
          <a:noFill/>
        </p:spPr>
        <p:txBody>
          <a:bodyPr>
            <a:spAutoFit/>
          </a:bodyPr>
          <a:lstStyle/>
          <a:p>
            <a:pPr eaLnBrk="1" fontAlgn="auto" hangingPunct="1">
              <a:spcBef>
                <a:spcPts val="0"/>
              </a:spcBef>
              <a:spcAft>
                <a:spcPts val="0"/>
              </a:spcAft>
              <a:defRPr/>
            </a:pPr>
            <a:r>
              <a:rPr lang="zh-CN" altLang="en-US" sz="1500" b="1" dirty="0">
                <a:solidFill>
                  <a:schemeClr val="bg1"/>
                </a:solidFill>
                <a:latin typeface="微软雅黑" panose="020B0503020204020204" pitchFamily="34" charset="-122"/>
                <a:ea typeface="微软雅黑" panose="020B0503020204020204" pitchFamily="34" charset="-122"/>
              </a:rPr>
              <a:t>单击此处输入文本内容</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cxnSp>
        <p:nvCxnSpPr>
          <p:cNvPr id="2" name="直接连接符 1"/>
          <p:cNvCxnSpPr/>
          <p:nvPr userDrawn="1"/>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userDrawn="1"/>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userDrawn="1"/>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p:nvPr userDrawn="1"/>
        </p:nvSpPr>
        <p:spPr>
          <a:xfrm>
            <a:off x="146050" y="114300"/>
            <a:ext cx="2159000" cy="322263"/>
          </a:xfrm>
          <a:prstGeom prst="rect">
            <a:avLst/>
          </a:prstGeom>
          <a:noFill/>
        </p:spPr>
        <p:txBody>
          <a:bodyPr>
            <a:spAutoFit/>
          </a:bodyPr>
          <a:lstStyle/>
          <a:p>
            <a:pPr eaLnBrk="1" fontAlgn="auto" hangingPunct="1">
              <a:spcBef>
                <a:spcPts val="0"/>
              </a:spcBef>
              <a:spcAft>
                <a:spcPts val="0"/>
              </a:spcAft>
              <a:defRPr/>
            </a:pPr>
            <a:r>
              <a:rPr lang="zh-CN" altLang="en-US" sz="1500" b="1" dirty="0">
                <a:solidFill>
                  <a:schemeClr val="bg1"/>
                </a:solidFill>
                <a:latin typeface="微软雅黑" panose="020B0503020204020204" pitchFamily="34" charset="-122"/>
                <a:ea typeface="微软雅黑" panose="020B0503020204020204" pitchFamily="34" charset="-122"/>
              </a:rPr>
              <a:t>单击此处输入文本内容</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grpSp>
        <p:nvGrpSpPr>
          <p:cNvPr id="3" name="组合 2"/>
          <p:cNvGrpSpPr>
            <a:grpSpLocks noChangeAspect="1"/>
          </p:cNvGrpSpPr>
          <p:nvPr userDrawn="1"/>
        </p:nvGrpSpPr>
        <p:grpSpPr>
          <a:xfrm>
            <a:off x="0" y="206343"/>
            <a:ext cx="214975" cy="360000"/>
            <a:chOff x="194371" y="217201"/>
            <a:chExt cx="237165" cy="468000"/>
          </a:xfrm>
          <a:solidFill>
            <a:srgbClr val="7CC144"/>
          </a:solidFill>
        </p:grpSpPr>
        <p:sp>
          <p:nvSpPr>
            <p:cNvPr id="4" name="矩形 3"/>
            <p:cNvSpPr/>
            <p:nvPr/>
          </p:nvSpPr>
          <p:spPr>
            <a:xfrm>
              <a:off x="194371" y="217201"/>
              <a:ext cx="144016"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5" name="矩形 4"/>
            <p:cNvSpPr/>
            <p:nvPr/>
          </p:nvSpPr>
          <p:spPr>
            <a:xfrm>
              <a:off x="395536" y="217201"/>
              <a:ext cx="36000"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6" name="矩形 5"/>
          <p:cNvSpPr/>
          <p:nvPr userDrawn="1"/>
        </p:nvSpPr>
        <p:spPr>
          <a:xfrm>
            <a:off x="0" y="5056188"/>
            <a:ext cx="9144000" cy="107950"/>
          </a:xfrm>
          <a:prstGeom prst="rect">
            <a:avLst/>
          </a:prstGeom>
          <a:solidFill>
            <a:srgbClr val="7CC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7" name="文本框 10"/>
          <p:cNvSpPr txBox="1">
            <a:spLocks noChangeArrowheads="1"/>
          </p:cNvSpPr>
          <p:nvPr userDrawn="1"/>
        </p:nvSpPr>
        <p:spPr bwMode="auto">
          <a:xfrm>
            <a:off x="198438" y="21748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defRPr/>
            </a:pPr>
            <a:r>
              <a:rPr lang="zh-CN" altLang="en-US" sz="1800">
                <a:latin typeface="方正正黑简体" pitchFamily="2" charset="-122"/>
                <a:ea typeface="方正正黑简体" pitchFamily="2" charset="-122"/>
              </a:rPr>
              <a:t>点击添加标题</a:t>
            </a:r>
            <a:endParaRPr lang="zh-CN" altLang="en-US" sz="1800">
              <a:latin typeface="方正正黑简体" pitchFamily="2" charset="-122"/>
              <a:ea typeface="方正正黑简体" pitchFamily="2" charset="-122"/>
            </a:endParaRPr>
          </a:p>
        </p:txBody>
      </p:sp>
      <p:sp>
        <p:nvSpPr>
          <p:cNvPr id="9" name="Picture Placeholder 2"/>
          <p:cNvSpPr>
            <a:spLocks noGrp="1"/>
          </p:cNvSpPr>
          <p:nvPr>
            <p:ph type="pic" sz="quarter" idx="15"/>
          </p:nvPr>
        </p:nvSpPr>
        <p:spPr>
          <a:xfrm>
            <a:off x="3392424" y="1234440"/>
            <a:ext cx="2359152" cy="1495044"/>
          </a:xfrm>
          <a:prstGeom prst="rect">
            <a:avLst/>
          </a:prstGeom>
        </p:spPr>
        <p:txBody>
          <a:bodyPr rtlCol="0">
            <a:normAutofit/>
          </a:bodyPr>
          <a:lstStyle>
            <a:lvl1pPr marL="0" indent="0" algn="ctr">
              <a:buNone/>
              <a:defRPr/>
            </a:lvl1pPr>
          </a:lstStyle>
          <a:p>
            <a:pPr lvl="0"/>
            <a:endParaRPr lang="id-ID"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33991"/>
            <a:ext cx="9299576" cy="523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矩形 1"/>
          <p:cNvSpPr/>
          <p:nvPr userDrawn="1"/>
        </p:nvSpPr>
        <p:spPr>
          <a:xfrm>
            <a:off x="0" y="0"/>
            <a:ext cx="9144000" cy="70008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pic>
        <p:nvPicPr>
          <p:cNvPr id="3"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388" y="-20638"/>
            <a:ext cx="1704975"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8"/>
          <p:cNvSpPr>
            <a:spLocks noChangeArrowheads="1"/>
          </p:cNvSpPr>
          <p:nvPr userDrawn="1"/>
        </p:nvSpPr>
        <p:spPr bwMode="auto">
          <a:xfrm>
            <a:off x="6477000" y="17621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研究结论</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8564563"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6" name="矩形 5"/>
          <p:cNvSpPr/>
          <p:nvPr userDrawn="1"/>
        </p:nvSpPr>
        <p:spPr>
          <a:xfrm>
            <a:off x="8329613" y="258763"/>
            <a:ext cx="182562" cy="13811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7" name="矩形 6"/>
          <p:cNvSpPr/>
          <p:nvPr userDrawn="1"/>
        </p:nvSpPr>
        <p:spPr>
          <a:xfrm>
            <a:off x="8097838"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8" name="矩形 7"/>
          <p:cNvSpPr/>
          <p:nvPr userDrawn="1"/>
        </p:nvSpPr>
        <p:spPr>
          <a:xfrm>
            <a:off x="786130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9" name="矩形 8"/>
          <p:cNvSpPr/>
          <p:nvPr userDrawn="1"/>
        </p:nvSpPr>
        <p:spPr>
          <a:xfrm>
            <a:off x="762635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10" name="矩形 9"/>
          <p:cNvSpPr/>
          <p:nvPr userDrawn="1"/>
        </p:nvSpPr>
        <p:spPr>
          <a:xfrm>
            <a:off x="7383463" y="258763"/>
            <a:ext cx="184150" cy="138112"/>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 y="0"/>
            <a:ext cx="9139751" cy="5143500"/>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2372" y="0"/>
            <a:ext cx="531628" cy="5316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7824" y="0"/>
            <a:ext cx="606175" cy="6061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lvl1pPr>
              <a:defRPr/>
            </a:lvl1pPr>
          </a:lstStyle>
          <a:p>
            <a:pPr>
              <a:defRPr/>
            </a:pPr>
            <a:fld id="{74792D22-9B41-4F28-929D-C54E5BE7F38E}"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B94C340-3651-4049-BA15-9560C5B94C76}"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AE0F2C92-CB5D-477A-88B0-D2E615B8B4E8}"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F74C1B6-872C-40E4-8222-DED90DC97643}"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64E5539F-03CD-4EB2-9E83-B80FB4AC9CD4}" type="datetimeFigureOut">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50ECA569-4637-4AA5-8610-1022AE2C0AAD}"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BED6FA5F-3EDE-47DB-BD32-F8D7C8BB399B}" type="datetimeFigureOut">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2C82D02F-4154-4023-BCE3-BA4B2313587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1.png"/><Relationship Id="rId22" Type="http://schemas.openxmlformats.org/officeDocument/2006/relationships/image" Target="../media/image4.jpe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fld id="{E2DC25EE-6D6C-4918-B1BB-2EE7071B65F8}" type="datetimeFigureOut">
              <a:rPr lang="zh-CN" altLang="en-US"/>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eaLnBrk="1" hangingPunct="1">
              <a:defRPr sz="900" smtClean="0">
                <a:solidFill>
                  <a:srgbClr val="898989"/>
                </a:solidFill>
              </a:defRPr>
            </a:lvl1pPr>
          </a:lstStyle>
          <a:p>
            <a:pPr>
              <a:defRPr/>
            </a:pPr>
            <a:fld id="{9B14DC4B-F4BD-4598-A92D-60F3DC043EDA}" type="slidenum">
              <a:rPr lang="zh-CN" altLang="en-US"/>
            </a:fld>
            <a:endParaRPr lang="zh-CN" altLang="en-US"/>
          </a:p>
        </p:txBody>
      </p:sp>
      <p:pic>
        <p:nvPicPr>
          <p:cNvPr id="7" name="图片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124" y="0"/>
            <a:ext cx="9139751" cy="5143500"/>
          </a:xfrm>
          <a:prstGeom prst="rect">
            <a:avLst/>
          </a:prstGeom>
        </p:spPr>
      </p:pic>
      <p:pic>
        <p:nvPicPr>
          <p:cNvPr id="8" name="图片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544390" y="41096"/>
            <a:ext cx="576937" cy="5769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Nexa Light" pitchFamily="50" charset="0"/>
          <a:ea typeface="华康少女文字W5(P)" pitchFamily="82" charset="-122"/>
        </a:defRPr>
      </a:lvl2pPr>
      <a:lvl3pPr algn="l" defTabSz="685800" rtl="0" eaLnBrk="0" fontAlgn="base" hangingPunct="0">
        <a:lnSpc>
          <a:spcPct val="90000"/>
        </a:lnSpc>
        <a:spcBef>
          <a:spcPct val="0"/>
        </a:spcBef>
        <a:spcAft>
          <a:spcPct val="0"/>
        </a:spcAft>
        <a:defRPr sz="3300">
          <a:solidFill>
            <a:schemeClr val="tx1"/>
          </a:solidFill>
          <a:latin typeface="Nexa Light" pitchFamily="50" charset="0"/>
          <a:ea typeface="华康少女文字W5(P)" pitchFamily="82" charset="-122"/>
        </a:defRPr>
      </a:lvl3pPr>
      <a:lvl4pPr algn="l" defTabSz="685800" rtl="0" eaLnBrk="0" fontAlgn="base" hangingPunct="0">
        <a:lnSpc>
          <a:spcPct val="90000"/>
        </a:lnSpc>
        <a:spcBef>
          <a:spcPct val="0"/>
        </a:spcBef>
        <a:spcAft>
          <a:spcPct val="0"/>
        </a:spcAft>
        <a:defRPr sz="3300">
          <a:solidFill>
            <a:schemeClr val="tx1"/>
          </a:solidFill>
          <a:latin typeface="Nexa Light" pitchFamily="50" charset="0"/>
          <a:ea typeface="华康少女文字W5(P)" pitchFamily="82" charset="-122"/>
        </a:defRPr>
      </a:lvl4pPr>
      <a:lvl5pPr algn="l" defTabSz="685800" rtl="0" eaLnBrk="0" fontAlgn="base" hangingPunct="0">
        <a:lnSpc>
          <a:spcPct val="90000"/>
        </a:lnSpc>
        <a:spcBef>
          <a:spcPct val="0"/>
        </a:spcBef>
        <a:spcAft>
          <a:spcPct val="0"/>
        </a:spcAft>
        <a:defRPr sz="3300">
          <a:solidFill>
            <a:schemeClr val="tx1"/>
          </a:solidFill>
          <a:latin typeface="Nexa Light" pitchFamily="50" charset="0"/>
          <a:ea typeface="华康少女文字W5(P)" pitchFamily="82" charset="-122"/>
        </a:defRPr>
      </a:lvl5pPr>
      <a:lvl6pPr marL="4572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6pPr>
      <a:lvl7pPr marL="9144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7pPr>
      <a:lvl8pPr marL="13716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8pPr>
      <a:lvl9pPr marL="18288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1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15.png"/><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tretch>
            <a:fillRect/>
          </a:stretch>
        </p:blipFill>
        <p:spPr>
          <a:xfrm>
            <a:off x="0" y="-15875"/>
            <a:ext cx="9143365" cy="5174615"/>
          </a:xfrm>
          <a:prstGeom prst="rect">
            <a:avLst/>
          </a:prstGeom>
          <a:gradFill>
            <a:gsLst>
              <a:gs pos="0">
                <a:schemeClr val="dk1">
                  <a:lumMod val="90000"/>
                  <a:lumOff val="10000"/>
                </a:schemeClr>
              </a:gs>
              <a:gs pos="50000">
                <a:schemeClr val="dk1">
                  <a:lumMod val="95000"/>
                  <a:lumOff val="5000"/>
                </a:schemeClr>
              </a:gs>
              <a:gs pos="100000">
                <a:schemeClr val="bg1">
                  <a:lumMod val="50000"/>
                </a:schemeClr>
              </a:gs>
            </a:gsLst>
            <a:lin ang="5400000" scaled="0"/>
          </a:gradFill>
        </p:spPr>
      </p:pic>
      <p:sp>
        <p:nvSpPr>
          <p:cNvPr id="9" name="矩形 8"/>
          <p:cNvSpPr/>
          <p:nvPr/>
        </p:nvSpPr>
        <p:spPr>
          <a:xfrm>
            <a:off x="2742565" y="1104900"/>
            <a:ext cx="6189980" cy="3480435"/>
          </a:xfrm>
          <a:prstGeom prst="rect">
            <a:avLst/>
          </a:prstGeom>
          <a:gradFill>
            <a:gsLst>
              <a:gs pos="0">
                <a:schemeClr val="dk1">
                  <a:lumMod val="90000"/>
                  <a:lumOff val="10000"/>
                </a:schemeClr>
              </a:gs>
              <a:gs pos="50000">
                <a:schemeClr val="dk1">
                  <a:lumMod val="95000"/>
                  <a:lumOff val="5000"/>
                </a:schemeClr>
              </a:gs>
              <a:gs pos="100000">
                <a:schemeClr val="tx1">
                  <a:lumMod val="85000"/>
                  <a:lumOff val="15000"/>
                </a:schemeClr>
              </a:gs>
            </a:gsLst>
            <a:lin ang="5400000" scaled="0"/>
          </a:gradFill>
          <a:ln>
            <a:solidFill>
              <a:schemeClr val="tx1">
                <a:lumMod val="75000"/>
                <a:lumOff val="25000"/>
              </a:schemeClr>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矩形 6"/>
          <p:cNvSpPr/>
          <p:nvPr/>
        </p:nvSpPr>
        <p:spPr>
          <a:xfrm>
            <a:off x="2907665" y="1421765"/>
            <a:ext cx="5859780" cy="27381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spcAft>
                <a:spcPts val="0"/>
              </a:spcAft>
            </a:pPr>
            <a:r>
              <a:rPr lang="en-US" sz="2800" kern="100" dirty="0">
                <a:latin typeface="Times New Roman" panose="02020603050405020304" pitchFamily="18" charset="0"/>
                <a:cs typeface="Times New Roman" panose="02020603050405020304" pitchFamily="18" charset="0"/>
              </a:rPr>
              <a:t>       </a:t>
            </a:r>
            <a:r>
              <a:rPr sz="2400" kern="100" dirty="0">
                <a:solidFill>
                  <a:schemeClr val="bg1">
                    <a:lumMod val="85000"/>
                  </a:schemeClr>
                </a:solidFill>
                <a:latin typeface="仿宋" panose="02010609060101010101" charset="-122"/>
                <a:ea typeface="仿宋" panose="02010609060101010101" charset="-122"/>
                <a:cs typeface="仿宋" panose="02010609060101010101" charset="-122"/>
              </a:rPr>
              <a:t>中国综合格斗运动员，曾是河北顶尖的女子散打运动员。2019年8月31日，在</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UFC</a:t>
            </a:r>
            <a:r>
              <a:rPr sz="2400" kern="100" dirty="0">
                <a:solidFill>
                  <a:schemeClr val="bg1">
                    <a:lumMod val="85000"/>
                  </a:schemeClr>
                </a:solidFill>
                <a:latin typeface="仿宋" panose="02010609060101010101" charset="-122"/>
                <a:ea typeface="仿宋" panose="02010609060101010101" charset="-122"/>
                <a:cs typeface="仿宋" panose="02010609060101010101" charset="-122"/>
              </a:rPr>
              <a:t>格斗之夜深圳站的比赛中，张伟丽</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KO</a:t>
            </a:r>
            <a:r>
              <a:rPr sz="2400" kern="100" dirty="0">
                <a:solidFill>
                  <a:schemeClr val="bg1">
                    <a:lumMod val="85000"/>
                  </a:schemeClr>
                </a:solidFill>
                <a:latin typeface="仿宋" panose="02010609060101010101" charset="-122"/>
                <a:ea typeface="仿宋" panose="02010609060101010101" charset="-122"/>
                <a:cs typeface="仿宋" panose="02010609060101010101" charset="-122"/>
              </a:rPr>
              <a:t>巴西女拳王安德拉德获得草量级世界冠军金腰带，成为</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UFC</a:t>
            </a:r>
            <a:r>
              <a:rPr sz="2400" kern="100" dirty="0">
                <a:solidFill>
                  <a:schemeClr val="bg1">
                    <a:lumMod val="85000"/>
                  </a:schemeClr>
                </a:solidFill>
                <a:latin typeface="仿宋" panose="02010609060101010101" charset="-122"/>
                <a:ea typeface="仿宋" panose="02010609060101010101" charset="-122"/>
                <a:cs typeface="仿宋" panose="02010609060101010101" charset="-122"/>
              </a:rPr>
              <a:t>中国首位冠军。2020年3月8日，张伟丽在拉斯维加斯迎来首场卫冕战，最终张伟丽</a:t>
            </a:r>
            <a:r>
              <a:rPr lang="zh-CN" sz="2400" kern="100" dirty="0">
                <a:solidFill>
                  <a:schemeClr val="bg1">
                    <a:lumMod val="85000"/>
                  </a:schemeClr>
                </a:solidFill>
                <a:latin typeface="仿宋" panose="02010609060101010101" charset="-122"/>
                <a:ea typeface="仿宋" panose="02010609060101010101" charset="-122"/>
                <a:cs typeface="仿宋" panose="02010609060101010101" charset="-122"/>
              </a:rPr>
              <a:t>打败</a:t>
            </a:r>
            <a:r>
              <a:rPr sz="2400" kern="100" dirty="0">
                <a:solidFill>
                  <a:schemeClr val="bg1">
                    <a:lumMod val="85000"/>
                  </a:schemeClr>
                </a:solidFill>
                <a:latin typeface="仿宋" panose="02010609060101010101" charset="-122"/>
                <a:ea typeface="仿宋" panose="02010609060101010101" charset="-122"/>
                <a:cs typeface="仿宋" panose="02010609060101010101" charset="-122"/>
              </a:rPr>
              <a:t>乔安娜成功卫冕。</a:t>
            </a:r>
            <a:endParaRPr sz="2400" kern="100" dirty="0">
              <a:solidFill>
                <a:schemeClr val="bg1">
                  <a:lumMod val="85000"/>
                </a:schemeClr>
              </a:solidFill>
              <a:latin typeface="仿宋" panose="02010609060101010101" charset="-122"/>
              <a:ea typeface="仿宋" panose="02010609060101010101" charset="-122"/>
              <a:cs typeface="仿宋" panose="02010609060101010101" charset="-122"/>
            </a:endParaRPr>
          </a:p>
        </p:txBody>
      </p:sp>
      <p:sp>
        <p:nvSpPr>
          <p:cNvPr id="10" name="矩形 9"/>
          <p:cNvSpPr/>
          <p:nvPr/>
        </p:nvSpPr>
        <p:spPr>
          <a:xfrm>
            <a:off x="2742565" y="373380"/>
            <a:ext cx="6189980" cy="596900"/>
          </a:xfrm>
          <a:prstGeom prst="rect">
            <a:avLst/>
          </a:prstGeom>
          <a:solidFill>
            <a:srgbClr val="37383C"/>
          </a:solidFill>
          <a:ln>
            <a:solidFill>
              <a:srgbClr val="373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677920" y="410845"/>
            <a:ext cx="4038600" cy="52197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spcAft>
                <a:spcPts val="0"/>
              </a:spcAft>
            </a:pPr>
            <a:r>
              <a:rPr lang="en-US" sz="2800" kern="100" dirty="0">
                <a:latin typeface="Times New Roman" panose="02020603050405020304" pitchFamily="18" charset="0"/>
                <a:cs typeface="Times New Roman" panose="02020603050405020304" pitchFamily="18" charset="0"/>
              </a:rPr>
              <a:t>        </a:t>
            </a:r>
            <a:r>
              <a:rPr sz="2800" b="1" kern="100" dirty="0">
                <a:solidFill>
                  <a:schemeClr val="bg1"/>
                </a:solidFill>
                <a:latin typeface="黑体" panose="02010609060101010101" charset="-122"/>
                <a:ea typeface="黑体" panose="02010609060101010101" charset="-122"/>
                <a:cs typeface="Times New Roman" panose="02020603050405020304" pitchFamily="18" charset="0"/>
              </a:rPr>
              <a:t>张伟丽 </a:t>
            </a:r>
            <a:r>
              <a:rPr lang="en-US" sz="2000" b="1" kern="100" dirty="0">
                <a:solidFill>
                  <a:schemeClr val="bg1"/>
                </a:solidFill>
                <a:latin typeface="Times New Roman" panose="02020603050405020304" pitchFamily="18" charset="0"/>
                <a:ea typeface="黑体" panose="02010609060101010101" charset="-122"/>
                <a:cs typeface="Times New Roman" panose="02020603050405020304" pitchFamily="18" charset="0"/>
              </a:rPr>
              <a:t>Zhang Weili</a:t>
            </a:r>
            <a:endParaRPr lang="en-US" sz="2000" b="1" kern="100" dirty="0">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9545" y="2357120"/>
            <a:ext cx="8791575" cy="11544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95885" y="234315"/>
            <a:ext cx="8837295" cy="212280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0"/>
              </a:spcAft>
            </a:pPr>
            <a:r>
              <a:rPr lang="en-US" sz="2200" kern="100" dirty="0">
                <a:solidFill>
                  <a:schemeClr val="bg1"/>
                </a:solidFill>
                <a:latin typeface="Times New Roman" panose="02020603050405020304" pitchFamily="18" charset="0"/>
                <a:cs typeface="Times New Roman" panose="02020603050405020304" pitchFamily="18" charset="0"/>
              </a:rPr>
              <a:t>         </a:t>
            </a:r>
            <a:r>
              <a:rPr sz="2200" kern="100" dirty="0">
                <a:solidFill>
                  <a:schemeClr val="bg1"/>
                </a:solidFill>
                <a:latin typeface="Times New Roman" panose="02020603050405020304" pitchFamily="18" charset="0"/>
                <a:cs typeface="Times New Roman" panose="02020603050405020304" pitchFamily="18" charset="0"/>
              </a:rPr>
              <a:t>In the </a:t>
            </a:r>
            <a:r>
              <a:rPr sz="2200" b="1" kern="100" dirty="0">
                <a:solidFill>
                  <a:srgbClr val="FFFF00"/>
                </a:solidFill>
                <a:latin typeface="Times New Roman" panose="02020603050405020304" pitchFamily="18" charset="0"/>
                <a:cs typeface="Times New Roman" panose="02020603050405020304" pitchFamily="18" charset="0"/>
              </a:rPr>
              <a:t>post-fight</a:t>
            </a:r>
            <a:r>
              <a:rPr sz="2200" kern="100" dirty="0">
                <a:solidFill>
                  <a:schemeClr val="bg1"/>
                </a:solidFill>
                <a:latin typeface="Times New Roman" panose="02020603050405020304" pitchFamily="18" charset="0"/>
                <a:cs typeface="Times New Roman" panose="02020603050405020304" pitchFamily="18" charset="0"/>
              </a:rPr>
              <a:t> interview, emotions</a:t>
            </a:r>
            <a:r>
              <a:rPr sz="2200" b="1" kern="100" dirty="0">
                <a:solidFill>
                  <a:srgbClr val="FFFF00"/>
                </a:solidFill>
                <a:latin typeface="Times New Roman" panose="02020603050405020304" pitchFamily="18" charset="0"/>
                <a:cs typeface="Times New Roman" panose="02020603050405020304" pitchFamily="18" charset="0"/>
              </a:rPr>
              <a:t> poured out</a:t>
            </a:r>
            <a:r>
              <a:rPr sz="2200" kern="100" dirty="0">
                <a:solidFill>
                  <a:schemeClr val="bg1"/>
                </a:solidFill>
                <a:latin typeface="Times New Roman" panose="02020603050405020304" pitchFamily="18" charset="0"/>
                <a:cs typeface="Times New Roman" panose="02020603050405020304" pitchFamily="18" charset="0"/>
              </a:rPr>
              <a:t> of the champion as Zhang </a:t>
            </a:r>
            <a:r>
              <a:rPr sz="2200" b="1" kern="100" dirty="0">
                <a:solidFill>
                  <a:srgbClr val="FFFF00"/>
                </a:solidFill>
                <a:latin typeface="Times New Roman" panose="02020603050405020304" pitchFamily="18" charset="0"/>
                <a:cs typeface="Times New Roman" panose="02020603050405020304" pitchFamily="18" charset="0"/>
              </a:rPr>
              <a:t>paid tribute to</a:t>
            </a:r>
            <a:r>
              <a:rPr sz="2200" kern="100" dirty="0">
                <a:solidFill>
                  <a:schemeClr val="bg1"/>
                </a:solidFill>
                <a:latin typeface="Times New Roman" panose="02020603050405020304" pitchFamily="18" charset="0"/>
                <a:cs typeface="Times New Roman" panose="02020603050405020304" pitchFamily="18" charset="0"/>
              </a:rPr>
              <a:t> China’s fight against the coronavirus and thanked the support of the Chinese fans. “It’s been a very hard way to come here because of the coronavirus </a:t>
            </a:r>
            <a:r>
              <a:rPr sz="2200" b="1" kern="100" dirty="0">
                <a:solidFill>
                  <a:srgbClr val="FFFF00"/>
                </a:solidFill>
                <a:latin typeface="Times New Roman" panose="02020603050405020304" pitchFamily="18" charset="0"/>
                <a:cs typeface="Times New Roman" panose="02020603050405020304" pitchFamily="18" charset="0"/>
              </a:rPr>
              <a:t>outbreak</a:t>
            </a:r>
            <a:r>
              <a:rPr sz="2200" kern="100" dirty="0">
                <a:solidFill>
                  <a:schemeClr val="bg1"/>
                </a:solidFill>
                <a:latin typeface="Times New Roman" panose="02020603050405020304" pitchFamily="18" charset="0"/>
                <a:cs typeface="Times New Roman" panose="02020603050405020304" pitchFamily="18" charset="0"/>
              </a:rPr>
              <a:t>. My country and my people are </a:t>
            </a:r>
            <a:r>
              <a:rPr sz="2200" b="1" kern="100" dirty="0">
                <a:solidFill>
                  <a:srgbClr val="FFFF00"/>
                </a:solidFill>
                <a:latin typeface="Times New Roman" panose="02020603050405020304" pitchFamily="18" charset="0"/>
                <a:cs typeface="Times New Roman" panose="02020603050405020304" pitchFamily="18" charset="0"/>
              </a:rPr>
              <a:t>fighting against</a:t>
            </a:r>
            <a:r>
              <a:rPr sz="2200" kern="100" dirty="0">
                <a:solidFill>
                  <a:schemeClr val="bg1"/>
                </a:solidFill>
                <a:latin typeface="Times New Roman" panose="02020603050405020304" pitchFamily="18" charset="0"/>
                <a:cs typeface="Times New Roman" panose="02020603050405020304" pitchFamily="18" charset="0"/>
              </a:rPr>
              <a:t> the virus bravely. Since the virus is </a:t>
            </a:r>
            <a:r>
              <a:rPr sz="2200" b="1" kern="100" dirty="0">
                <a:solidFill>
                  <a:srgbClr val="FFFF00"/>
                </a:solidFill>
                <a:latin typeface="Times New Roman" panose="02020603050405020304" pitchFamily="18" charset="0"/>
                <a:cs typeface="Times New Roman" panose="02020603050405020304" pitchFamily="18" charset="0"/>
              </a:rPr>
              <a:t>spreading</a:t>
            </a:r>
            <a:r>
              <a:rPr sz="2200" kern="100" dirty="0">
                <a:solidFill>
                  <a:schemeClr val="bg1"/>
                </a:solidFill>
                <a:latin typeface="Times New Roman" panose="02020603050405020304" pitchFamily="18" charset="0"/>
                <a:cs typeface="Times New Roman" panose="02020603050405020304" pitchFamily="18" charset="0"/>
              </a:rPr>
              <a:t> worldwide, I just want to say that we can win this fight. And together we will!” she said.</a:t>
            </a:r>
            <a:endParaRPr sz="2200" kern="100" dirty="0">
              <a:solidFill>
                <a:schemeClr val="bg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76530" y="2357120"/>
            <a:ext cx="8691245" cy="1198880"/>
          </a:xfrm>
          <a:prstGeom prst="rect">
            <a:avLst/>
          </a:prstGeom>
          <a:noFill/>
          <a:ln w="9525">
            <a:noFill/>
          </a:ln>
        </p:spPr>
        <p:txBody>
          <a:bodyPr wrap="square">
            <a:spAutoFit/>
          </a:bodyPr>
          <a:p>
            <a:pPr marL="0" indent="266700"/>
            <a:r>
              <a:rPr sz="1800" b="0"/>
              <a:t>在赛后的采访中，冠军张激动不已地表达了自己对中国抗击冠状病毒的高度赞扬，并感谢中国粉丝的支持。她说：</a:t>
            </a:r>
            <a:r>
              <a:rPr sz="1800" b="0">
                <a:latin typeface="仿宋" panose="02010609060101010101" charset="-122"/>
                <a:ea typeface="仿宋" panose="02010609060101010101" charset="-122"/>
              </a:rPr>
              <a:t>“</a:t>
            </a:r>
            <a:r>
              <a:rPr sz="1800" b="0"/>
              <a:t>由于冠状病毒的爆发，来到这里非常困难。我的国家和人民正在勇敢地与病毒作斗争。由于病毒正在全球蔓延，我只想说我们可以赢得这场战斗。我们会一同战胜</a:t>
            </a:r>
            <a:r>
              <a:rPr sz="1800" b="0">
                <a:latin typeface="仿宋" panose="02010609060101010101" charset="-122"/>
                <a:ea typeface="仿宋" panose="02010609060101010101" charset="-122"/>
              </a:rPr>
              <a:t>!”</a:t>
            </a:r>
            <a:endParaRPr sz="1800" b="0">
              <a:latin typeface="仿宋" panose="02010609060101010101" charset="-122"/>
              <a:ea typeface="仿宋" panose="02010609060101010101" charset="-122"/>
            </a:endParaRPr>
          </a:p>
        </p:txBody>
      </p:sp>
      <p:sp>
        <p:nvSpPr>
          <p:cNvPr id="5" name="流程图: 可选过程 4"/>
          <p:cNvSpPr/>
          <p:nvPr/>
        </p:nvSpPr>
        <p:spPr>
          <a:xfrm>
            <a:off x="176530" y="3544570"/>
            <a:ext cx="8791575" cy="142494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a:p>
        </p:txBody>
      </p:sp>
      <p:sp>
        <p:nvSpPr>
          <p:cNvPr id="2" name="文本框 1"/>
          <p:cNvSpPr txBox="1"/>
          <p:nvPr/>
        </p:nvSpPr>
        <p:spPr>
          <a:xfrm>
            <a:off x="295910" y="3544570"/>
            <a:ext cx="8437880" cy="1424940"/>
          </a:xfrm>
          <a:prstGeom prst="rect">
            <a:avLst/>
          </a:prstGeom>
          <a:noFill/>
          <a:ln w="9525">
            <a:noFill/>
            <a:prstDash val="lgDash"/>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post-fight</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adj</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[合成词] 赛后的    ► pour out [习语]（感情）奔涌；迸发</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pay tribute to [认知词块] 给予高度赞扬，tribute /ˈtrɪbjuːt/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n</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[U] &amp; [C] 称赞</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outbreak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n</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[C]（暴力、疾病等坏事的）爆发</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fight against 与</a:t>
            </a:r>
            <a:r>
              <a:rPr lang="zh-CN" altLang="en-US" sz="1900" dirty="0">
                <a:solidFill>
                  <a:schemeClr val="tx1"/>
                </a:solidFill>
                <a:latin typeface="仿宋" panose="02010609060101010101" charset="-122"/>
                <a:ea typeface="仿宋" panose="02010609060101010101" charset="-122"/>
                <a:cs typeface="Times New Roman" panose="02020603050405020304" pitchFamily="18" charset="0"/>
                <a:sym typeface="Wingdings 2" panose="05020102010507070707" pitchFamily="18" charset="2"/>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作战       ► spread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v</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传播；蔓延</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2125" y="784225"/>
            <a:ext cx="8342630" cy="1568450"/>
          </a:xfrm>
          <a:prstGeom prst="rect">
            <a:avLst/>
          </a:prstGeom>
          <a:noFill/>
          <a:ln w="9525">
            <a:noFill/>
          </a:ln>
        </p:spPr>
        <p:txBody>
          <a:bodyPr wrap="square">
            <a:spAutoFit/>
          </a:bodyPr>
          <a:p>
            <a:pPr marL="0" indent="0" algn="just"/>
            <a:r>
              <a:rPr lang="en-US" sz="2400" b="0">
                <a:solidFill>
                  <a:schemeClr val="bg1"/>
                </a:solidFill>
                <a:latin typeface="Times New Roman" panose="02020603050405020304" pitchFamily="18" charset="0"/>
                <a:ea typeface="宋体" panose="02010600030101010101" pitchFamily="2" charset="-122"/>
              </a:rPr>
              <a:t>Zhang overpowered </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Joanna </a:t>
            </a:r>
            <a:r>
              <a:rPr lang="en-US" sz="2400" b="0">
                <a:solidFill>
                  <a:schemeClr val="bg1"/>
                </a:solidFill>
                <a:latin typeface="Times New Roman" panose="02020603050405020304" pitchFamily="18" charset="0"/>
                <a:ea typeface="宋体" panose="02010600030101010101" pitchFamily="2" charset="-122"/>
              </a:rPr>
              <a:t>Jedrzejczyk throughout a</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 very</a:t>
            </a:r>
            <a:r>
              <a:rPr lang="en-US" sz="2400" b="0">
                <a:solidFill>
                  <a:schemeClr val="bg1"/>
                </a:solidFill>
                <a:latin typeface="Times New Roman" panose="02020603050405020304" pitchFamily="18" charset="0"/>
                <a:ea typeface="宋体" panose="02010600030101010101" pitchFamily="2" charset="-122"/>
              </a:rPr>
              <a:t> absorbing five-rounder, during which the pair</a:t>
            </a:r>
            <a:r>
              <a:rPr lang="en-US" sz="2400" b="1">
                <a:solidFill>
                  <a:schemeClr val="bg1"/>
                </a:solidFill>
                <a:latin typeface="Times New Roman" panose="02020603050405020304" pitchFamily="18" charset="0"/>
                <a:ea typeface="宋体" panose="02010600030101010101" pitchFamily="2" charset="-122"/>
              </a:rPr>
              <a:t> </a:t>
            </a:r>
            <a:r>
              <a:rPr lang="en-US" sz="2400" b="0">
                <a:solidFill>
                  <a:schemeClr val="bg1"/>
                </a:solidFill>
                <a:latin typeface="Times New Roman" panose="02020603050405020304" pitchFamily="18" charset="0"/>
                <a:ea typeface="宋体" panose="02010600030101010101" pitchFamily="2" charset="-122"/>
              </a:rPr>
              <a:t>traded heavy punches and kicks before ending up with swollen</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0">
                <a:solidFill>
                  <a:schemeClr val="bg1"/>
                </a:solidFill>
                <a:latin typeface="Times New Roman" panose="02020603050405020304" pitchFamily="18" charset="0"/>
                <a:ea typeface="宋体" panose="02010600030101010101" pitchFamily="2" charset="-122"/>
              </a:rPr>
              <a:t>faces and bloody noses.</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0">
              <a:solidFill>
                <a:schemeClr val="bg1"/>
              </a:solidFill>
              <a:latin typeface="Times New Roman" panose="02020603050405020304" pitchFamily="18" charset="0"/>
              <a:ea typeface="宋体" panose="02010600030101010101" pitchFamily="2" charset="-122"/>
            </a:endParaRPr>
          </a:p>
        </p:txBody>
      </p:sp>
      <p:sp>
        <p:nvSpPr>
          <p:cNvPr id="4" name="文本框 3"/>
          <p:cNvSpPr txBox="1"/>
          <p:nvPr/>
        </p:nvSpPr>
        <p:spPr>
          <a:xfrm>
            <a:off x="3361690" y="262255"/>
            <a:ext cx="1612900" cy="521970"/>
          </a:xfrm>
          <a:prstGeom prst="rect">
            <a:avLst/>
          </a:prstGeom>
          <a:noFill/>
        </p:spPr>
        <p:txBody>
          <a:bodyPr wrap="none" rtlCol="0" anchor="t">
            <a:spAutoFit/>
          </a:bodyPr>
          <a:p>
            <a:r>
              <a:rPr lang="zh-CN" altLang="en-US" sz="2800" b="1">
                <a:solidFill>
                  <a:srgbClr val="FFFF00"/>
                </a:solidFill>
                <a:latin typeface="黑体" panose="02010609060101010101" charset="-122"/>
                <a:ea typeface="黑体" panose="02010609060101010101" charset="-122"/>
                <a:sym typeface="+mn-ea"/>
              </a:rPr>
              <a:t>背景知识</a:t>
            </a:r>
            <a:endParaRPr lang="zh-CN" altLang="en-US" sz="2800" b="1">
              <a:solidFill>
                <a:srgbClr val="FFFF00"/>
              </a:solidFill>
              <a:latin typeface="黑体" panose="02010609060101010101" charset="-122"/>
              <a:ea typeface="黑体" panose="02010609060101010101" charset="-122"/>
              <a:sym typeface="+mn-ea"/>
            </a:endParaRPr>
          </a:p>
        </p:txBody>
      </p:sp>
      <p:sp>
        <p:nvSpPr>
          <p:cNvPr id="5" name="流程图: 可选过程 4"/>
          <p:cNvSpPr/>
          <p:nvPr/>
        </p:nvSpPr>
        <p:spPr>
          <a:xfrm>
            <a:off x="310515" y="2352675"/>
            <a:ext cx="8524240" cy="235712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7" name="文本框 6"/>
          <p:cNvSpPr txBox="1"/>
          <p:nvPr/>
        </p:nvSpPr>
        <p:spPr>
          <a:xfrm>
            <a:off x="492125" y="2562225"/>
            <a:ext cx="8094345" cy="1938020"/>
          </a:xfrm>
          <a:prstGeom prst="rect">
            <a:avLst/>
          </a:prstGeom>
          <a:noFill/>
          <a:ln w="9525">
            <a:noFill/>
          </a:ln>
        </p:spPr>
        <p:txBody>
          <a:bodyPr wrap="square">
            <a:spAutoFit/>
          </a:bodyPr>
          <a:p>
            <a:pPr marL="0" indent="0" algn="just"/>
            <a:r>
              <a:rPr lang="zh-CN" sz="2400" b="0">
                <a:solidFill>
                  <a:schemeClr val="tx1"/>
                </a:solidFill>
                <a:latin typeface="Times New Roman" panose="02020603050405020304" pitchFamily="18" charset="0"/>
                <a:ea typeface="宋体" panose="02010600030101010101" pitchFamily="2" charset="-122"/>
              </a:rPr>
              <a:t>句意为：张在一场十分精彩的五轮比赛中击败了乔安娜 </a:t>
            </a:r>
            <a:r>
              <a:rPr 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耶德热西扎克。在这场比赛中，两人互相施以重拳和猛踢，最后鼻青脸肿。</a:t>
            </a:r>
            <a:r>
              <a:rPr lang="en-US" sz="2400" b="0">
                <a:solidFill>
                  <a:schemeClr val="tx1"/>
                </a:solidFill>
                <a:latin typeface="Times New Roman" panose="02020603050405020304" pitchFamily="18" charset="0"/>
                <a:ea typeface="宋体" panose="02010600030101010101" pitchFamily="2" charset="-122"/>
              </a:rPr>
              <a:t>during which</a:t>
            </a:r>
            <a:r>
              <a:rPr lang="zh-CN" sz="2400" b="0">
                <a:solidFill>
                  <a:schemeClr val="tx1"/>
                </a:solidFill>
                <a:latin typeface="Times New Roman" panose="02020603050405020304" pitchFamily="18" charset="0"/>
                <a:ea typeface="宋体" panose="02010600030101010101" pitchFamily="2" charset="-122"/>
              </a:rPr>
              <a:t>引导非限制性定语从句，指过程或阶段等，意思是“在</a:t>
            </a:r>
            <a:r>
              <a:rPr lang="zh-CN" sz="2400" b="0">
                <a:solidFill>
                  <a:schemeClr val="tx1"/>
                </a:solidFill>
                <a:latin typeface="仿宋" panose="02010609060101010101" charset="-122"/>
                <a:ea typeface="仿宋" panose="02010609060101010101" charset="-122"/>
              </a:rPr>
              <a:t>…</a:t>
            </a:r>
            <a:r>
              <a:rPr lang="zh-CN" sz="2400" b="0">
                <a:solidFill>
                  <a:schemeClr val="tx1"/>
                </a:solidFill>
                <a:latin typeface="Times New Roman" panose="02020603050405020304" pitchFamily="18" charset="0"/>
                <a:ea typeface="宋体" panose="02010600030101010101" pitchFamily="2" charset="-122"/>
              </a:rPr>
              <a:t>期间；在</a:t>
            </a:r>
            <a:r>
              <a:rPr lang="zh-CN" sz="2400" b="0">
                <a:solidFill>
                  <a:schemeClr val="tx1"/>
                </a:solidFill>
                <a:latin typeface="仿宋" panose="02010609060101010101" charset="-122"/>
                <a:ea typeface="仿宋" panose="02010609060101010101" charset="-122"/>
              </a:rPr>
              <a:t>…</a:t>
            </a:r>
            <a:r>
              <a:rPr lang="zh-CN" sz="2400" b="0">
                <a:solidFill>
                  <a:schemeClr val="tx1"/>
                </a:solidFill>
                <a:latin typeface="Times New Roman" panose="02020603050405020304" pitchFamily="18" charset="0"/>
                <a:ea typeface="宋体" panose="02010600030101010101" pitchFamily="2" charset="-122"/>
              </a:rPr>
              <a:t>过程中”，先行词是</a:t>
            </a:r>
            <a:r>
              <a:rPr lang="en-US" sz="2400" b="0">
                <a:solidFill>
                  <a:schemeClr val="tx1"/>
                </a:solidFill>
                <a:latin typeface="Times New Roman" panose="02020603050405020304" pitchFamily="18" charset="0"/>
                <a:ea typeface="宋体" panose="02010600030101010101" pitchFamily="2" charset="-122"/>
              </a:rPr>
              <a:t>five-rounder</a:t>
            </a:r>
            <a:r>
              <a:rPr lang="zh-CN" sz="2400" b="0">
                <a:solidFill>
                  <a:schemeClr val="tx1"/>
                </a:solidFill>
                <a:latin typeface="Times New Roman" panose="02020603050405020304" pitchFamily="18" charset="0"/>
                <a:ea typeface="宋体" panose="02010600030101010101" pitchFamily="2" charset="-122"/>
              </a:rPr>
              <a:t>。</a:t>
            </a:r>
            <a:endParaRPr lang="zh-CN" altLang="en-US" sz="2400" b="0">
              <a:solidFill>
                <a:schemeClr val="tx1"/>
              </a:solidFill>
              <a:latin typeface="Times New Roman" panose="02020603050405020304" pitchFamily="18" charset="0"/>
              <a:ea typeface="宋体" panose="02010600030101010101" pitchFamily="2" charset="-122"/>
            </a:endParaRPr>
          </a:p>
        </p:txBody>
      </p:sp>
      <p:sp>
        <p:nvSpPr>
          <p:cNvPr id="2" name="矩形 1"/>
          <p:cNvSpPr/>
          <p:nvPr/>
        </p:nvSpPr>
        <p:spPr>
          <a:xfrm>
            <a:off x="635" y="-41275"/>
            <a:ext cx="9157970" cy="51873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pic>
        <p:nvPicPr>
          <p:cNvPr id="3" name="图片 2" descr="图片1"/>
          <p:cNvPicPr>
            <a:picLocks noChangeAspect="1"/>
          </p:cNvPicPr>
          <p:nvPr/>
        </p:nvPicPr>
        <p:blipFill>
          <a:blip r:embed="rId1"/>
          <a:stretch>
            <a:fillRect/>
          </a:stretch>
        </p:blipFill>
        <p:spPr>
          <a:xfrm>
            <a:off x="8517890" y="-1905"/>
            <a:ext cx="601345" cy="601345"/>
          </a:xfrm>
          <a:prstGeom prst="rect">
            <a:avLst/>
          </a:prstGeom>
        </p:spPr>
      </p:pic>
      <p:sp>
        <p:nvSpPr>
          <p:cNvPr id="9" name="矩形 8"/>
          <p:cNvSpPr/>
          <p:nvPr/>
        </p:nvSpPr>
        <p:spPr>
          <a:xfrm>
            <a:off x="2644775" y="1105535"/>
            <a:ext cx="6189980" cy="34804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 name="矩形 7"/>
          <p:cNvSpPr/>
          <p:nvPr/>
        </p:nvSpPr>
        <p:spPr>
          <a:xfrm>
            <a:off x="2809875" y="1292225"/>
            <a:ext cx="5859780" cy="310769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spcAft>
                <a:spcPts val="0"/>
              </a:spcAft>
            </a:pPr>
            <a:r>
              <a:rPr lang="en-US" sz="2800" kern="100" dirty="0">
                <a:latin typeface="Times New Roman" panose="02020603050405020304" pitchFamily="18" charset="0"/>
                <a:cs typeface="Times New Roman" panose="02020603050405020304" pitchFamily="18" charset="0"/>
              </a:rPr>
              <a:t>       </a:t>
            </a:r>
            <a:r>
              <a:rPr sz="2400" kern="100" dirty="0">
                <a:solidFill>
                  <a:schemeClr val="bg1">
                    <a:lumMod val="85000"/>
                  </a:schemeClr>
                </a:solidFill>
                <a:ea typeface="仿宋" panose="02010609060101010101" charset="-122"/>
              </a:rPr>
              <a:t>终极格斗冠军赛是目前世界上最顶级和规模最庞大的职业</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MMA（综合格斗）赛事，每年举办超过20期。UFC在1993</a:t>
            </a:r>
            <a:r>
              <a:rPr sz="2400" kern="100" dirty="0">
                <a:solidFill>
                  <a:schemeClr val="bg1">
                    <a:lumMod val="85000"/>
                  </a:schemeClr>
                </a:solidFill>
                <a:ea typeface="仿宋" panose="02010609060101010101" charset="-122"/>
              </a:rPr>
              <a:t>年首办于美国丹佛，比赛擂台为标志性的八角笼，目的是在开放式规则下为不同武术流派的格斗家提供统一的竞技平台，从而产生终极冠军。原本只准备举办一届的赛事因超高的关注度延续了下来。</a:t>
            </a:r>
            <a:endParaRPr sz="2400" kern="100" dirty="0">
              <a:solidFill>
                <a:schemeClr val="bg1">
                  <a:lumMod val="85000"/>
                </a:schemeClr>
              </a:solidFill>
              <a:latin typeface="仿宋" panose="02010609060101010101" charset="-122"/>
              <a:ea typeface="仿宋" panose="02010609060101010101" charset="-122"/>
              <a:cs typeface="仿宋" panose="02010609060101010101" charset="-122"/>
            </a:endParaRPr>
          </a:p>
        </p:txBody>
      </p:sp>
      <p:sp>
        <p:nvSpPr>
          <p:cNvPr id="11" name="矩形 10"/>
          <p:cNvSpPr/>
          <p:nvPr/>
        </p:nvSpPr>
        <p:spPr>
          <a:xfrm>
            <a:off x="492125" y="414655"/>
            <a:ext cx="8025130" cy="6451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lnSpc>
                <a:spcPct val="150000"/>
              </a:lnSpc>
              <a:spcAft>
                <a:spcPts val="0"/>
              </a:spcAft>
            </a:pPr>
            <a:r>
              <a:rPr lang="en-US" sz="2400" b="1" kern="100" dirty="0">
                <a:solidFill>
                  <a:schemeClr val="bg1"/>
                </a:solidFill>
                <a:latin typeface="Times New Roman" panose="02020603050405020304" pitchFamily="18" charset="0"/>
                <a:ea typeface="黑体" panose="02010609060101010101" charset="-122"/>
                <a:cs typeface="Times New Roman" panose="02020603050405020304" pitchFamily="18" charset="0"/>
              </a:rPr>
              <a:t>UFC (Ultimate Fighting Championship)  </a:t>
            </a:r>
            <a:r>
              <a:rPr lang="en-US" sz="2400" kern="100" dirty="0">
                <a:solidFill>
                  <a:schemeClr val="bg1"/>
                </a:solidFill>
                <a:latin typeface="Times New Roman" panose="02020603050405020304" pitchFamily="18" charset="0"/>
                <a:ea typeface="黑体" panose="02010609060101010101" charset="-122"/>
                <a:cs typeface="Times New Roman" panose="02020603050405020304" pitchFamily="18" charset="0"/>
              </a:rPr>
              <a:t>终极格斗冠军赛</a:t>
            </a:r>
            <a:endParaRPr lang="en-US" sz="2400" kern="100" dirty="0">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pic>
        <p:nvPicPr>
          <p:cNvPr id="13" name="图片 12"/>
          <p:cNvPicPr>
            <a:picLocks noChangeAspect="1"/>
          </p:cNvPicPr>
          <p:nvPr/>
        </p:nvPicPr>
        <p:blipFill>
          <a:blip r:embed="rId2"/>
          <a:stretch>
            <a:fillRect/>
          </a:stretch>
        </p:blipFill>
        <p:spPr>
          <a:xfrm>
            <a:off x="452120" y="1059815"/>
            <a:ext cx="2011680" cy="1584960"/>
          </a:xfrm>
          <a:prstGeom prst="rect">
            <a:avLst/>
          </a:prstGeom>
        </p:spPr>
      </p:pic>
      <p:sp>
        <p:nvSpPr>
          <p:cNvPr id="14" name="文本框 13"/>
          <p:cNvSpPr txBox="1"/>
          <p:nvPr/>
        </p:nvSpPr>
        <p:spPr>
          <a:xfrm>
            <a:off x="3545205" y="77470"/>
            <a:ext cx="1612900" cy="521970"/>
          </a:xfrm>
          <a:prstGeom prst="rect">
            <a:avLst/>
          </a:prstGeom>
          <a:noFill/>
        </p:spPr>
        <p:txBody>
          <a:bodyPr wrap="none" rtlCol="0" anchor="t">
            <a:spAutoFit/>
          </a:bodyPr>
          <a:p>
            <a:r>
              <a:rPr lang="zh-CN" sz="2800" b="1">
                <a:solidFill>
                  <a:srgbClr val="FFFF00"/>
                </a:solidFill>
                <a:latin typeface="黑体" panose="02010609060101010101" charset="-122"/>
                <a:ea typeface="黑体" panose="02010609060101010101" charset="-122"/>
                <a:sym typeface="+mn-ea"/>
              </a:rPr>
              <a:t>背景知识</a:t>
            </a:r>
            <a:endParaRPr lang="zh-CN" sz="2800" b="1">
              <a:solidFill>
                <a:srgbClr val="FFFF00"/>
              </a:solidFill>
              <a:latin typeface="黑体" panose="02010609060101010101" charset="-122"/>
              <a:ea typeface="黑体" panose="02010609060101010101" charset="-122"/>
              <a:sym typeface="+mn-ea"/>
            </a:endParaRPr>
          </a:p>
        </p:txBody>
      </p:sp>
      <p:pic>
        <p:nvPicPr>
          <p:cNvPr id="10" name="图片 9" descr="Img275299788"/>
          <p:cNvPicPr>
            <a:picLocks noChangeAspect="1"/>
          </p:cNvPicPr>
          <p:nvPr/>
        </p:nvPicPr>
        <p:blipFill>
          <a:blip r:embed="rId3"/>
          <a:stretch>
            <a:fillRect/>
          </a:stretch>
        </p:blipFill>
        <p:spPr>
          <a:xfrm>
            <a:off x="452120" y="2822575"/>
            <a:ext cx="2124075" cy="14166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timgVM9DC64H_meitu_2"/>
          <p:cNvPicPr>
            <a:picLocks noChangeAspect="1"/>
          </p:cNvPicPr>
          <p:nvPr/>
        </p:nvPicPr>
        <p:blipFill>
          <a:blip r:embed="rId1"/>
          <a:stretch>
            <a:fillRect/>
          </a:stretch>
        </p:blipFill>
        <p:spPr>
          <a:xfrm>
            <a:off x="0" y="-1905"/>
            <a:ext cx="9144000" cy="5144770"/>
          </a:xfrm>
          <a:prstGeom prst="rect">
            <a:avLst/>
          </a:prstGeom>
        </p:spPr>
      </p:pic>
      <p:sp>
        <p:nvSpPr>
          <p:cNvPr id="21" name="矩形 20"/>
          <p:cNvSpPr/>
          <p:nvPr/>
        </p:nvSpPr>
        <p:spPr>
          <a:xfrm>
            <a:off x="229235" y="147955"/>
            <a:ext cx="3778885" cy="5435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pic>
        <p:nvPicPr>
          <p:cNvPr id="3" name="图片 2" descr="图片1"/>
          <p:cNvPicPr>
            <a:picLocks noChangeAspect="1"/>
          </p:cNvPicPr>
          <p:nvPr/>
        </p:nvPicPr>
        <p:blipFill>
          <a:blip r:embed="rId2"/>
          <a:stretch>
            <a:fillRect/>
          </a:stretch>
        </p:blipFill>
        <p:spPr>
          <a:xfrm>
            <a:off x="8517890" y="-1905"/>
            <a:ext cx="601345" cy="601345"/>
          </a:xfrm>
          <a:prstGeom prst="rect">
            <a:avLst/>
          </a:prstGeom>
        </p:spPr>
      </p:pic>
      <p:sp>
        <p:nvSpPr>
          <p:cNvPr id="19" name="矩形 18"/>
          <p:cNvSpPr/>
          <p:nvPr/>
        </p:nvSpPr>
        <p:spPr>
          <a:xfrm>
            <a:off x="229235" y="775335"/>
            <a:ext cx="3779520" cy="4139565"/>
          </a:xfrm>
          <a:prstGeom prst="rect">
            <a:avLst/>
          </a:prstGeom>
          <a:solidFill>
            <a:srgbClr val="37383C">
              <a:alpha val="81000"/>
            </a:srgbClr>
          </a:solidFill>
          <a:ln>
            <a:solidFill>
              <a:srgbClr val="37383C"/>
            </a:solidFill>
          </a:ln>
          <a:effectLst>
            <a:outerShdw blurRad="50800" dist="50800" dir="5400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67665" y="922020"/>
            <a:ext cx="3503295" cy="38461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spcAft>
                <a:spcPts val="0"/>
              </a:spcAft>
            </a:pPr>
            <a:r>
              <a:rPr lang="en-US" sz="2800" kern="100" dirty="0">
                <a:latin typeface="Times New Roman" panose="02020603050405020304" pitchFamily="18" charset="0"/>
                <a:cs typeface="Times New Roman" panose="02020603050405020304" pitchFamily="18" charset="0"/>
              </a:rPr>
              <a:t>     </a:t>
            </a:r>
            <a:r>
              <a:rPr lang="en-US" sz="2800" kern="100" dirty="0">
                <a:latin typeface="Times New Roman" panose="02020603050405020304" pitchFamily="18" charset="0"/>
                <a:cs typeface="Times New Roman" panose="02020603050405020304" pitchFamily="18" charset="0"/>
              </a:rPr>
              <a:t>  </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草量级是职业拳击比赛的一个量级，相当于105磅（47.63公斤级）比赛。职业拳击分为18个级别，18个级别又可归类为7项：重量级、中量级、轻量级、羽量级、雏量级、蝇量级、草量级。草量级是最轻的一级。</a:t>
            </a:r>
            <a:endPar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endParaRPr>
          </a:p>
        </p:txBody>
      </p:sp>
      <p:sp>
        <p:nvSpPr>
          <p:cNvPr id="20" name="文本框 19"/>
          <p:cNvSpPr txBox="1"/>
          <p:nvPr/>
        </p:nvSpPr>
        <p:spPr>
          <a:xfrm>
            <a:off x="229235" y="97155"/>
            <a:ext cx="3778885" cy="645160"/>
          </a:xfrm>
          <a:prstGeom prst="rect">
            <a:avLst/>
          </a:prstGeom>
          <a:noFill/>
          <a:ln w="9525">
            <a:noFill/>
          </a:ln>
        </p:spPr>
        <p:txBody>
          <a:bodyPr wrap="square">
            <a:spAutoFit/>
          </a:bodyPr>
          <a:p>
            <a:pPr marL="0" indent="0"/>
            <a:r>
              <a:rPr lang="en-US" sz="3600"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strawweight</a:t>
            </a:r>
            <a:r>
              <a:rPr lang="en-US" sz="3200"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zh-CN" sz="2800" b="1">
                <a:solidFill>
                  <a:schemeClr val="bg1"/>
                </a:solidFill>
                <a:latin typeface="黑体" panose="02010609060101010101" charset="-122"/>
                <a:ea typeface="黑体" panose="02010609060101010101" charset="-122"/>
              </a:rPr>
              <a:t>草量级</a:t>
            </a:r>
            <a:endParaRPr lang="zh-CN" altLang="en-US" sz="2800" b="1">
              <a:solidFill>
                <a:schemeClr val="bg1"/>
              </a:solidFill>
              <a:latin typeface="黑体" panose="02010609060101010101" charset="-122"/>
              <a:ea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545205" y="246380"/>
            <a:ext cx="1612900" cy="521970"/>
          </a:xfrm>
          <a:prstGeom prst="rect">
            <a:avLst/>
          </a:prstGeom>
          <a:noFill/>
        </p:spPr>
        <p:txBody>
          <a:bodyPr wrap="none" rtlCol="0" anchor="t">
            <a:spAutoFit/>
          </a:bodyPr>
          <a:p>
            <a:r>
              <a:rPr lang="zh-CN" sz="2800" b="1">
                <a:solidFill>
                  <a:srgbClr val="FFFF00"/>
                </a:solidFill>
                <a:latin typeface="黑体" panose="02010609060101010101" charset="-122"/>
                <a:ea typeface="黑体" panose="02010609060101010101" charset="-122"/>
                <a:sym typeface="+mn-ea"/>
              </a:rPr>
              <a:t>写作金句</a:t>
            </a:r>
            <a:endParaRPr lang="zh-CN" sz="2800" b="1">
              <a:solidFill>
                <a:srgbClr val="FFFF00"/>
              </a:solidFill>
              <a:latin typeface="黑体" panose="02010609060101010101" charset="-122"/>
              <a:ea typeface="黑体" panose="02010609060101010101" charset="-122"/>
              <a:sym typeface="+mn-ea"/>
            </a:endParaRPr>
          </a:p>
        </p:txBody>
      </p:sp>
      <p:sp>
        <p:nvSpPr>
          <p:cNvPr id="12" name="矩形 11"/>
          <p:cNvSpPr/>
          <p:nvPr/>
        </p:nvSpPr>
        <p:spPr>
          <a:xfrm>
            <a:off x="178435" y="768350"/>
            <a:ext cx="8796655" cy="415417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spcAft>
                <a:spcPts val="0"/>
              </a:spcAft>
            </a:pPr>
            <a:r>
              <a:rPr lang="zh-CN" altLang="en-US" sz="2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a:t>
            </a:r>
            <a:r>
              <a:rPr sz="2200" kern="100" dirty="0">
                <a:solidFill>
                  <a:schemeClr val="bg1"/>
                </a:solidFill>
                <a:latin typeface="Times New Roman" panose="02020603050405020304" pitchFamily="18" charset="0"/>
                <a:cs typeface="Times New Roman" panose="02020603050405020304" pitchFamily="18" charset="0"/>
              </a:rPr>
              <a:t>We should be a model to the children. </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sz="2200" kern="100" dirty="0">
                <a:solidFill>
                  <a:schemeClr val="bg1"/>
                </a:solidFill>
                <a:latin typeface="Times New Roman" panose="02020603050405020304" pitchFamily="18" charset="0"/>
                <a:cs typeface="Times New Roman" panose="02020603050405020304" pitchFamily="18" charset="0"/>
              </a:rPr>
              <a:t>    我们应该成为</a:t>
            </a:r>
            <a:r>
              <a:rPr lang="zh-CN" sz="2200" kern="100" dirty="0">
                <a:solidFill>
                  <a:schemeClr val="bg1"/>
                </a:solidFill>
                <a:latin typeface="Times New Roman" panose="02020603050405020304" pitchFamily="18" charset="0"/>
                <a:cs typeface="Times New Roman" panose="02020603050405020304" pitchFamily="18" charset="0"/>
              </a:rPr>
              <a:t>孩子们</a:t>
            </a:r>
            <a:r>
              <a:rPr sz="2200" kern="100" dirty="0">
                <a:solidFill>
                  <a:schemeClr val="bg1"/>
                </a:solidFill>
                <a:latin typeface="Times New Roman" panose="02020603050405020304" pitchFamily="18" charset="0"/>
                <a:cs typeface="Times New Roman" panose="02020603050405020304" pitchFamily="18" charset="0"/>
              </a:rPr>
              <a:t>的榜样。</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lang="zh-CN" altLang="en-US" sz="2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a:t>
            </a:r>
            <a:r>
              <a:rPr sz="2200" kern="100" dirty="0">
                <a:solidFill>
                  <a:schemeClr val="bg1"/>
                </a:solidFill>
                <a:latin typeface="Times New Roman" panose="02020603050405020304" pitchFamily="18" charset="0"/>
                <a:cs typeface="Times New Roman" panose="02020603050405020304" pitchFamily="18" charset="0"/>
              </a:rPr>
              <a:t> Zhang understands that the responsibility on her shoulders goes beyond </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sz="2200" kern="100" dirty="0">
                <a:solidFill>
                  <a:schemeClr val="bg1"/>
                </a:solidFill>
                <a:latin typeface="Times New Roman" panose="02020603050405020304" pitchFamily="18" charset="0"/>
                <a:cs typeface="Times New Roman" panose="02020603050405020304" pitchFamily="18" charset="0"/>
              </a:rPr>
              <a:t>     just helping promote the sport in China. </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sz="2200" kern="100" dirty="0">
                <a:solidFill>
                  <a:schemeClr val="bg1"/>
                </a:solidFill>
                <a:latin typeface="Times New Roman" panose="02020603050405020304" pitchFamily="18" charset="0"/>
                <a:cs typeface="Times New Roman" panose="02020603050405020304" pitchFamily="18" charset="0"/>
              </a:rPr>
              <a:t>     张明白自己肩上的责任不仅仅是帮助推动这项运动在中国的发展。</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lang="zh-CN" altLang="en-US" sz="2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a:t>
            </a:r>
            <a:r>
              <a:rPr sz="2200" kern="100" dirty="0">
                <a:solidFill>
                  <a:schemeClr val="bg1"/>
                </a:solidFill>
                <a:latin typeface="Times New Roman" panose="02020603050405020304" pitchFamily="18" charset="0"/>
                <a:cs typeface="Times New Roman" panose="02020603050405020304" pitchFamily="18" charset="0"/>
              </a:rPr>
              <a:t> I hope that through my personality, I can inspire the next generation </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sz="2200" kern="100" dirty="0">
                <a:solidFill>
                  <a:schemeClr val="bg1"/>
                </a:solidFill>
                <a:latin typeface="Times New Roman" panose="02020603050405020304" pitchFamily="18" charset="0"/>
                <a:cs typeface="Times New Roman" panose="02020603050405020304" pitchFamily="18" charset="0"/>
              </a:rPr>
              <a:t>     of young women to be strong and follow their dreams. </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sz="2200" kern="100" dirty="0">
                <a:solidFill>
                  <a:schemeClr val="bg1"/>
                </a:solidFill>
                <a:latin typeface="Times New Roman" panose="02020603050405020304" pitchFamily="18" charset="0"/>
                <a:cs typeface="Times New Roman" panose="02020603050405020304" pitchFamily="18" charset="0"/>
              </a:rPr>
              <a:t>     希望通过我，能激励下一代年轻女性强大起来，追随她们的梦想。</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lang="zh-CN" altLang="en-US" sz="2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a:t>
            </a:r>
            <a:r>
              <a:rPr sz="2200" kern="100" dirty="0">
                <a:solidFill>
                  <a:schemeClr val="bg1"/>
                </a:solidFill>
                <a:latin typeface="Times New Roman" panose="02020603050405020304" pitchFamily="18" charset="0"/>
                <a:cs typeface="Times New Roman" panose="02020603050405020304" pitchFamily="18" charset="0"/>
              </a:rPr>
              <a:t> My country and my people are fighting against the virus bravely. </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sz="2200" kern="100" dirty="0">
                <a:solidFill>
                  <a:schemeClr val="bg1"/>
                </a:solidFill>
                <a:latin typeface="Times New Roman" panose="02020603050405020304" pitchFamily="18" charset="0"/>
                <a:cs typeface="Times New Roman" panose="02020603050405020304" pitchFamily="18" charset="0"/>
              </a:rPr>
              <a:t>     我的国家和人民正在勇敢地与病毒作斗争。</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lang="zh-CN" altLang="en-US" sz="22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a:t>
            </a:r>
            <a:r>
              <a:rPr sz="2200" kern="100" dirty="0">
                <a:solidFill>
                  <a:schemeClr val="bg1"/>
                </a:solidFill>
                <a:latin typeface="Times New Roman" panose="02020603050405020304" pitchFamily="18" charset="0"/>
                <a:cs typeface="Times New Roman" panose="02020603050405020304" pitchFamily="18" charset="0"/>
              </a:rPr>
              <a:t> I just want to say that we can win this fight. And together we will!</a:t>
            </a:r>
            <a:endParaRPr sz="2200" kern="100" dirty="0">
              <a:solidFill>
                <a:schemeClr val="bg1"/>
              </a:solidFill>
              <a:latin typeface="Times New Roman" panose="02020603050405020304" pitchFamily="18" charset="0"/>
              <a:cs typeface="Times New Roman" panose="02020603050405020304" pitchFamily="18" charset="0"/>
            </a:endParaRPr>
          </a:p>
          <a:p>
            <a:pPr algn="just">
              <a:spcAft>
                <a:spcPts val="0"/>
              </a:spcAft>
            </a:pPr>
            <a:r>
              <a:rPr sz="2200" kern="100" dirty="0">
                <a:solidFill>
                  <a:schemeClr val="bg1"/>
                </a:solidFill>
                <a:latin typeface="Times New Roman" panose="02020603050405020304" pitchFamily="18" charset="0"/>
                <a:cs typeface="Times New Roman" panose="02020603050405020304" pitchFamily="18" charset="0"/>
              </a:rPr>
              <a:t>     我只想说我们可以赢得这场战斗。我们会一同战胜!</a:t>
            </a:r>
            <a:endParaRPr sz="2200" kern="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
          <p:cNvPicPr>
            <a:picLocks noChangeAspect="1"/>
          </p:cNvPicPr>
          <p:nvPr>
            <p:custDataLst>
              <p:tags r:id="rId1"/>
            </p:custDataLst>
          </p:nvPr>
        </p:nvPicPr>
        <p:blipFill>
          <a:blip r:embed="rId2"/>
          <a:stretch>
            <a:fillRect/>
          </a:stretch>
        </p:blipFill>
        <p:spPr>
          <a:xfrm>
            <a:off x="-635" y="-43815"/>
            <a:ext cx="9145270" cy="5187315"/>
          </a:xfrm>
          <a:prstGeom prst="rect">
            <a:avLst/>
          </a:prstGeom>
        </p:spPr>
      </p:pic>
      <p:sp>
        <p:nvSpPr>
          <p:cNvPr id="9" name="矩形 8"/>
          <p:cNvSpPr/>
          <p:nvPr/>
        </p:nvSpPr>
        <p:spPr>
          <a:xfrm>
            <a:off x="508000" y="1325880"/>
            <a:ext cx="6189980" cy="2976880"/>
          </a:xfrm>
          <a:prstGeom prst="rect">
            <a:avLst/>
          </a:prstGeom>
          <a:gradFill>
            <a:gsLst>
              <a:gs pos="0">
                <a:schemeClr val="dk1">
                  <a:lumMod val="90000"/>
                  <a:lumOff val="10000"/>
                </a:schemeClr>
              </a:gs>
              <a:gs pos="50000">
                <a:schemeClr val="dk1">
                  <a:lumMod val="95000"/>
                  <a:lumOff val="5000"/>
                </a:schemeClr>
              </a:gs>
              <a:gs pos="100000">
                <a:schemeClr val="tx1">
                  <a:lumMod val="85000"/>
                  <a:lumOff val="15000"/>
                </a:schemeClr>
              </a:gs>
            </a:gsLst>
            <a:lin ang="5400000" scaled="0"/>
          </a:gradFill>
          <a:ln>
            <a:solidFill>
              <a:schemeClr val="tx1">
                <a:lumMod val="75000"/>
                <a:lumOff val="25000"/>
              </a:schemeClr>
            </a:solid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矩形 6"/>
          <p:cNvSpPr/>
          <p:nvPr/>
        </p:nvSpPr>
        <p:spPr>
          <a:xfrm>
            <a:off x="673100" y="1630045"/>
            <a:ext cx="5859780" cy="23685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spcAft>
                <a:spcPts val="0"/>
              </a:spcAft>
            </a:pPr>
            <a:r>
              <a:rPr lang="en-US" sz="2800" kern="100" dirty="0">
                <a:latin typeface="Times New Roman" panose="02020603050405020304" pitchFamily="18" charset="0"/>
                <a:cs typeface="Times New Roman" panose="02020603050405020304" pitchFamily="18" charset="0"/>
              </a:rPr>
              <a:t>       </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1987年出生于波兰，波兰职业泰拳运动员。</a:t>
            </a:r>
            <a:r>
              <a:rPr lang="en-US"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3</a:t>
            </a:r>
            <a:r>
              <a:rPr lang="zh-CN" altLang="en-US"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月</a:t>
            </a:r>
            <a:r>
              <a:rPr lang="en-US" altLang="zh-CN"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8</a:t>
            </a:r>
            <a:r>
              <a:rPr lang="zh-CN" altLang="en-US"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日以前的</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战绩</a:t>
            </a:r>
            <a:r>
              <a:rPr lang="zh-CN"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是</a:t>
            </a:r>
            <a:r>
              <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rPr>
              <a:t>9战全胜，MMA草量级世界排名第一位。2020年3月8日，在拉斯维加斯举行的UFC248比赛中，1-2不敌中国UFC世界草量级冠军张伟丽，无缘冠军。</a:t>
            </a:r>
            <a:endParaRPr sz="2400" kern="100" dirty="0">
              <a:solidFill>
                <a:schemeClr val="bg1">
                  <a:lumMod val="85000"/>
                </a:schemeClr>
              </a:solidFill>
              <a:latin typeface="Times New Roman" panose="02020603050405020304" pitchFamily="18" charset="0"/>
              <a:ea typeface="仿宋" panose="02010609060101010101" charset="-122"/>
              <a:cs typeface="Times New Roman" panose="02020603050405020304" pitchFamily="18" charset="0"/>
            </a:endParaRPr>
          </a:p>
        </p:txBody>
      </p:sp>
      <p:sp>
        <p:nvSpPr>
          <p:cNvPr id="10" name="矩形 9"/>
          <p:cNvSpPr/>
          <p:nvPr/>
        </p:nvSpPr>
        <p:spPr>
          <a:xfrm>
            <a:off x="599440" y="526415"/>
            <a:ext cx="6098540" cy="596900"/>
          </a:xfrm>
          <a:prstGeom prst="rect">
            <a:avLst/>
          </a:prstGeom>
          <a:solidFill>
            <a:srgbClr val="37383C"/>
          </a:solidFill>
          <a:ln>
            <a:solidFill>
              <a:srgbClr val="373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08000" y="594360"/>
            <a:ext cx="6148070" cy="4603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p>
            <a:pPr algn="just">
              <a:spcAft>
                <a:spcPts val="0"/>
              </a:spcAft>
            </a:pPr>
            <a:r>
              <a:rPr lang="en-US" sz="2400" b="1" kern="100" dirty="0">
                <a:solidFill>
                  <a:schemeClr val="bg1"/>
                </a:solidFill>
                <a:ea typeface="黑体" panose="02010609060101010101" charset="-122"/>
                <a:cs typeface="Times New Roman" panose="02020603050405020304" pitchFamily="18" charset="0"/>
              </a:rPr>
              <a:t>   </a:t>
            </a:r>
            <a:r>
              <a:rPr sz="2400" b="1" kern="100" dirty="0">
                <a:solidFill>
                  <a:schemeClr val="bg1"/>
                </a:solidFill>
                <a:ea typeface="黑体" panose="02010609060101010101" charset="-122"/>
                <a:cs typeface="Times New Roman" panose="02020603050405020304" pitchFamily="18" charset="0"/>
              </a:rPr>
              <a:t>乔安娜 • 耶德热西扎克</a:t>
            </a:r>
            <a:r>
              <a:rPr b="1" kern="100" dirty="0">
                <a:solidFill>
                  <a:schemeClr val="bg1"/>
                </a:solidFill>
                <a:ea typeface="黑体" panose="02010609060101010101" charset="-122"/>
                <a:cs typeface="Times New Roman" panose="02020603050405020304" pitchFamily="18" charset="0"/>
              </a:rPr>
              <a:t>  </a:t>
            </a:r>
            <a:r>
              <a:rPr sz="2000" b="1" kern="100" dirty="0">
                <a:solidFill>
                  <a:schemeClr val="bg1"/>
                </a:solidFill>
                <a:latin typeface="Times New Roman" panose="02020603050405020304" pitchFamily="18" charset="0"/>
                <a:ea typeface="黑体" panose="02010609060101010101" charset="-122"/>
                <a:cs typeface="Times New Roman" panose="02020603050405020304" pitchFamily="18" charset="0"/>
              </a:rPr>
              <a:t>Joanna Jedrzejczyk</a:t>
            </a:r>
            <a:endParaRPr sz="2000" b="1" kern="100" dirty="0">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
          <p:cNvPicPr>
            <a:picLocks noChangeAspect="1"/>
          </p:cNvPicPr>
          <p:nvPr/>
        </p:nvPicPr>
        <p:blipFill>
          <a:blip r:embed="rId1"/>
          <a:stretch>
            <a:fillRect/>
          </a:stretch>
        </p:blipFill>
        <p:spPr>
          <a:xfrm>
            <a:off x="-635" y="635"/>
            <a:ext cx="9145270" cy="5120640"/>
          </a:xfrm>
          <a:prstGeom prst="rect">
            <a:avLst/>
          </a:prstGeom>
        </p:spPr>
      </p:pic>
      <p:pic>
        <p:nvPicPr>
          <p:cNvPr id="13329" name="J-Hype-Meant To Be">
            <a:hlinkClick r:id="" action="ppaction://media"/>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7200" y="-927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640715" y="2531745"/>
            <a:ext cx="8056245" cy="2122805"/>
          </a:xfrm>
          <a:prstGeom prst="rect">
            <a:avLst/>
          </a:prstGeom>
          <a:noFill/>
          <a:effectLst>
            <a:outerShdw blurRad="50800" dist="88900" dir="5400000" algn="t" rotWithShape="0">
              <a:prstClr val="black">
                <a:alpha val="40000"/>
              </a:prstClr>
            </a:outerShdw>
          </a:effectLst>
        </p:spPr>
        <p:txBody>
          <a:bodyPr wrap="square" rtlCol="0">
            <a:spAutoFit/>
          </a:bodyPr>
          <a:lstStyle/>
          <a:p>
            <a:pPr algn="ctr">
              <a:lnSpc>
                <a:spcPct val="150000"/>
              </a:lnSpc>
            </a:pPr>
            <a:r>
              <a:rPr lang="en-US" altLang="zh-CN" sz="4400"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China’s Zhang Weili defends UFC world championship</a:t>
            </a:r>
            <a:endParaRPr lang="en-US" altLang="zh-CN" sz="4400"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8910" y="1694815"/>
            <a:ext cx="8791575" cy="11099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168910" y="189230"/>
            <a:ext cx="8470265" cy="14452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0"/>
              </a:spcAft>
            </a:pPr>
            <a:r>
              <a:rPr lang="en-US" sz="2200" kern="100" dirty="0">
                <a:solidFill>
                  <a:schemeClr val="bg1"/>
                </a:solidFill>
                <a:latin typeface="Times New Roman" panose="02020603050405020304" pitchFamily="18" charset="0"/>
                <a:cs typeface="Times New Roman" panose="02020603050405020304" pitchFamily="18" charset="0"/>
              </a:rPr>
              <a:t>         </a:t>
            </a:r>
            <a:r>
              <a:rPr sz="2200" kern="100" dirty="0">
                <a:solidFill>
                  <a:schemeClr val="bg1"/>
                </a:solidFill>
                <a:latin typeface="Times New Roman" panose="02020603050405020304" pitchFamily="18" charset="0"/>
                <a:cs typeface="Times New Roman" panose="02020603050405020304" pitchFamily="18" charset="0"/>
              </a:rPr>
              <a:t>Last week, China’s first and only UFC world champion Zhang Weili </a:t>
            </a:r>
            <a:r>
              <a:rPr sz="2200" b="1" kern="100" dirty="0">
                <a:solidFill>
                  <a:srgbClr val="FFFF00"/>
                </a:solidFill>
                <a:latin typeface="Times New Roman" panose="02020603050405020304" pitchFamily="18" charset="0"/>
                <a:cs typeface="Times New Roman" panose="02020603050405020304" pitchFamily="18" charset="0"/>
              </a:rPr>
              <a:t>rocked</a:t>
            </a:r>
            <a:r>
              <a:rPr sz="2200" kern="100" dirty="0">
                <a:solidFill>
                  <a:schemeClr val="bg1"/>
                </a:solidFill>
                <a:latin typeface="Times New Roman" panose="02020603050405020304" pitchFamily="18" charset="0"/>
                <a:cs typeface="Times New Roman" panose="02020603050405020304" pitchFamily="18" charset="0"/>
              </a:rPr>
              <a:t> her </a:t>
            </a:r>
            <a:r>
              <a:rPr sz="2200" b="1" kern="100" dirty="0">
                <a:solidFill>
                  <a:srgbClr val="FFFF00"/>
                </a:solidFill>
                <a:latin typeface="Times New Roman" panose="02020603050405020304" pitchFamily="18" charset="0"/>
                <a:cs typeface="Times New Roman" panose="02020603050405020304" pitchFamily="18" charset="0"/>
              </a:rPr>
              <a:t>trash-talking</a:t>
            </a:r>
            <a:r>
              <a:rPr sz="2200" kern="100" dirty="0">
                <a:solidFill>
                  <a:schemeClr val="bg1"/>
                </a:solidFill>
                <a:latin typeface="Times New Roman" panose="02020603050405020304" pitchFamily="18" charset="0"/>
                <a:cs typeface="Times New Roman" panose="02020603050405020304" pitchFamily="18" charset="0"/>
              </a:rPr>
              <a:t> Polish rival to </a:t>
            </a:r>
            <a:r>
              <a:rPr sz="2200" b="1" kern="100" dirty="0">
                <a:solidFill>
                  <a:srgbClr val="FFFF00"/>
                </a:solidFill>
                <a:latin typeface="Times New Roman" panose="02020603050405020304" pitchFamily="18" charset="0"/>
                <a:cs typeface="Times New Roman" panose="02020603050405020304" pitchFamily="18" charset="0"/>
              </a:rPr>
              <a:t>preserve</a:t>
            </a:r>
            <a:r>
              <a:rPr sz="2200" kern="100" dirty="0">
                <a:solidFill>
                  <a:schemeClr val="bg1"/>
                </a:solidFill>
                <a:latin typeface="Times New Roman" panose="02020603050405020304" pitchFamily="18" charset="0"/>
                <a:cs typeface="Times New Roman" panose="02020603050405020304" pitchFamily="18" charset="0"/>
              </a:rPr>
              <a:t> her UFC </a:t>
            </a:r>
            <a:r>
              <a:rPr sz="2200" b="1" kern="100" dirty="0">
                <a:solidFill>
                  <a:srgbClr val="FFFF00"/>
                </a:solidFill>
                <a:latin typeface="Times New Roman" panose="02020603050405020304" pitchFamily="18" charset="0"/>
                <a:cs typeface="Times New Roman" panose="02020603050405020304" pitchFamily="18" charset="0"/>
              </a:rPr>
              <a:t>strawweight</a:t>
            </a:r>
            <a:r>
              <a:rPr sz="2200" kern="100" dirty="0">
                <a:solidFill>
                  <a:schemeClr val="bg1"/>
                </a:solidFill>
                <a:latin typeface="Times New Roman" panose="02020603050405020304" pitchFamily="18" charset="0"/>
                <a:cs typeface="Times New Roman" panose="02020603050405020304" pitchFamily="18" charset="0"/>
              </a:rPr>
              <a:t> world title in Las Vegas — and then </a:t>
            </a:r>
            <a:r>
              <a:rPr sz="2200" b="1" kern="100" dirty="0">
                <a:solidFill>
                  <a:srgbClr val="FFFF00"/>
                </a:solidFill>
                <a:latin typeface="Times New Roman" panose="02020603050405020304" pitchFamily="18" charset="0"/>
                <a:cs typeface="Times New Roman" panose="02020603050405020304" pitchFamily="18" charset="0"/>
              </a:rPr>
              <a:t>landed a knockout blow</a:t>
            </a:r>
            <a:r>
              <a:rPr sz="2200" kern="100" dirty="0">
                <a:solidFill>
                  <a:schemeClr val="bg1"/>
                </a:solidFill>
                <a:latin typeface="Times New Roman" panose="02020603050405020304" pitchFamily="18" charset="0"/>
                <a:cs typeface="Times New Roman" panose="02020603050405020304" pitchFamily="18" charset="0"/>
              </a:rPr>
              <a:t> for mutual respect in </a:t>
            </a:r>
            <a:r>
              <a:rPr sz="2200" b="1" kern="100" dirty="0">
                <a:solidFill>
                  <a:srgbClr val="FFFF00"/>
                </a:solidFill>
                <a:latin typeface="Times New Roman" panose="02020603050405020304" pitchFamily="18" charset="0"/>
                <a:cs typeface="Times New Roman" panose="02020603050405020304" pitchFamily="18" charset="0"/>
              </a:rPr>
              <a:t>dignified</a:t>
            </a:r>
            <a:r>
              <a:rPr sz="2200" kern="100" dirty="0">
                <a:solidFill>
                  <a:schemeClr val="bg1"/>
                </a:solidFill>
                <a:latin typeface="Times New Roman" panose="02020603050405020304" pitchFamily="18" charset="0"/>
                <a:cs typeface="Times New Roman" panose="02020603050405020304" pitchFamily="18" charset="0"/>
              </a:rPr>
              <a:t> comments that </a:t>
            </a:r>
            <a:r>
              <a:rPr sz="2200" b="1" kern="100" dirty="0">
                <a:solidFill>
                  <a:srgbClr val="FFFF00"/>
                </a:solidFill>
                <a:latin typeface="Times New Roman" panose="02020603050405020304" pitchFamily="18" charset="0"/>
                <a:cs typeface="Times New Roman" panose="02020603050405020304" pitchFamily="18" charset="0"/>
              </a:rPr>
              <a:t>followed</a:t>
            </a:r>
            <a:r>
              <a:rPr sz="2200" kern="100" dirty="0">
                <a:solidFill>
                  <a:schemeClr val="bg1"/>
                </a:solidFill>
                <a:latin typeface="Times New Roman" panose="02020603050405020304" pitchFamily="18" charset="0"/>
                <a:cs typeface="Times New Roman" panose="02020603050405020304" pitchFamily="18" charset="0"/>
              </a:rPr>
              <a:t> the cruel match.</a:t>
            </a:r>
            <a:endParaRPr sz="2200" kern="100" dirty="0">
              <a:solidFill>
                <a:schemeClr val="bg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69240" y="1788795"/>
            <a:ext cx="8590915" cy="922020"/>
          </a:xfrm>
          <a:prstGeom prst="rect">
            <a:avLst/>
          </a:prstGeom>
          <a:noFill/>
          <a:ln w="9525">
            <a:noFill/>
          </a:ln>
        </p:spPr>
        <p:txBody>
          <a:bodyPr wrap="square">
            <a:spAutoFit/>
          </a:bodyPr>
          <a:p>
            <a:pPr marL="0" indent="266700"/>
            <a:r>
              <a:rPr lang="en-US" altLang="zh-CN" sz="1800" b="0">
                <a:ea typeface="宋体" panose="02010600030101010101" pitchFamily="2" charset="-122"/>
              </a:rPr>
              <a:t>  </a:t>
            </a:r>
            <a:r>
              <a:rPr lang="zh-CN" sz="1800" b="0">
                <a:ea typeface="宋体" panose="02010600030101010101" pitchFamily="2" charset="-122"/>
              </a:rPr>
              <a:t>上周，中国首位也是唯一一位</a:t>
            </a:r>
            <a:r>
              <a:rPr lang="en-US" sz="1800" b="0">
                <a:latin typeface="Times New Roman" panose="02020603050405020304" pitchFamily="18" charset="0"/>
                <a:ea typeface="宋体" panose="02010600030101010101" pitchFamily="2" charset="-122"/>
              </a:rPr>
              <a:t>UFC</a:t>
            </a:r>
            <a:r>
              <a:rPr lang="zh-CN" sz="1800" b="0">
                <a:ea typeface="宋体" panose="02010600030101010101" pitchFamily="2" charset="-122"/>
              </a:rPr>
              <a:t>世界冠军张伟丽在拉斯维加斯击败了说脏话的波兰对手，保住了</a:t>
            </a:r>
            <a:r>
              <a:rPr lang="en-US" sz="1800" b="0">
                <a:latin typeface="Times New Roman" panose="02020603050405020304" pitchFamily="18" charset="0"/>
                <a:ea typeface="宋体" panose="02010600030101010101" pitchFamily="2" charset="-122"/>
              </a:rPr>
              <a:t>UFC</a:t>
            </a:r>
            <a:r>
              <a:rPr lang="zh-CN" sz="1800" b="0">
                <a:ea typeface="宋体" panose="02010600030101010101" pitchFamily="2" charset="-122"/>
              </a:rPr>
              <a:t>草量级世界冠军的头衔。然后，在残酷的比赛结束后，张伟丽</a:t>
            </a:r>
            <a:r>
              <a:rPr lang="zh-CN" sz="1800" b="0">
                <a:latin typeface="Times New Roman" panose="02020603050405020304" pitchFamily="18" charset="0"/>
                <a:ea typeface="宋体" panose="02010600030101010101" pitchFamily="2" charset="-122"/>
              </a:rPr>
              <a:t>就相互尊重</a:t>
            </a:r>
            <a:r>
              <a:rPr lang="zh-CN" sz="1800" b="0">
                <a:ea typeface="宋体" panose="02010600030101010101" pitchFamily="2" charset="-122"/>
              </a:rPr>
              <a:t>发表了</a:t>
            </a:r>
            <a:r>
              <a:rPr lang="zh-CN" sz="1800" b="0">
                <a:latin typeface="Times New Roman" panose="02020603050405020304" pitchFamily="18" charset="0"/>
                <a:ea typeface="宋体" panose="02010600030101010101" pitchFamily="2" charset="-122"/>
              </a:rPr>
              <a:t>庄</a:t>
            </a:r>
            <a:r>
              <a:rPr lang="zh-CN" sz="1800" b="0">
                <a:ea typeface="宋体" panose="02010600030101010101" pitchFamily="2" charset="-122"/>
              </a:rPr>
              <a:t>严的评论，</a:t>
            </a:r>
            <a:r>
              <a:rPr lang="zh-CN" sz="1800" b="0">
                <a:latin typeface="Times New Roman" panose="02020603050405020304" pitchFamily="18" charset="0"/>
                <a:ea typeface="宋体" panose="02010600030101010101" pitchFamily="2" charset="-122"/>
              </a:rPr>
              <a:t>给了对手</a:t>
            </a:r>
            <a:r>
              <a:rPr lang="zh-CN" sz="1800" b="0">
                <a:ea typeface="宋体" panose="02010600030101010101" pitchFamily="2" charset="-122"/>
              </a:rPr>
              <a:t>致命一击。</a:t>
            </a:r>
            <a:endParaRPr lang="zh-CN" altLang="en-US" sz="1800"/>
          </a:p>
        </p:txBody>
      </p:sp>
      <p:sp>
        <p:nvSpPr>
          <p:cNvPr id="5" name="流程图: 可选过程 4"/>
          <p:cNvSpPr/>
          <p:nvPr/>
        </p:nvSpPr>
        <p:spPr>
          <a:xfrm>
            <a:off x="168910" y="2858770"/>
            <a:ext cx="8791575" cy="211074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a:p>
        </p:txBody>
      </p:sp>
      <p:sp>
        <p:nvSpPr>
          <p:cNvPr id="2" name="文本框 1"/>
          <p:cNvSpPr txBox="1"/>
          <p:nvPr/>
        </p:nvSpPr>
        <p:spPr>
          <a:xfrm>
            <a:off x="414366" y="2858512"/>
            <a:ext cx="7825943" cy="2091690"/>
          </a:xfrm>
          <a:prstGeom prst="rect">
            <a:avLst/>
          </a:prstGeom>
          <a:noFill/>
          <a:ln w="9525">
            <a:noFill/>
            <a:prstDash val="lgDash"/>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rock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vt </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使摇晃，此处指使对手摇摇晃晃，引申为击溃对手 </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trash-talking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[合成词] 讲脏话的</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preserve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vt </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保留；保住           ► strawweight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草量级</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land a knockout blow [习语] 致命一击</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dignified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庄重的；庄严的；有尊严的</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follow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（时间或顺序上）在</a:t>
            </a:r>
            <a:r>
              <a:rPr lang="zh-CN" altLang="en-US" sz="1900" dirty="0">
                <a:solidFill>
                  <a:schemeClr val="tx1"/>
                </a:solidFill>
                <a:latin typeface="仿宋" panose="02010609060101010101" charset="-122"/>
                <a:ea typeface="仿宋" panose="02010609060101010101" charset="-122"/>
                <a:cs typeface="Times New Roman" panose="02020603050405020304" pitchFamily="18" charset="0"/>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后发生 </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6530" y="2218055"/>
            <a:ext cx="8783955" cy="11099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168910" y="142875"/>
            <a:ext cx="8409940" cy="212280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0"/>
              </a:spcAft>
            </a:pPr>
            <a:r>
              <a:rPr lang="en-US" sz="2200" kern="100" dirty="0">
                <a:solidFill>
                  <a:schemeClr val="bg1"/>
                </a:solidFill>
                <a:latin typeface="Times New Roman" panose="02020603050405020304" pitchFamily="18" charset="0"/>
                <a:cs typeface="Times New Roman" panose="02020603050405020304" pitchFamily="18" charset="0"/>
              </a:rPr>
              <a:t>         </a:t>
            </a:r>
            <a:r>
              <a:rPr sz="2200" kern="100" dirty="0">
                <a:solidFill>
                  <a:schemeClr val="bg1"/>
                </a:solidFill>
                <a:latin typeface="Times New Roman" panose="02020603050405020304" pitchFamily="18" charset="0"/>
                <a:cs typeface="Times New Roman" panose="02020603050405020304" pitchFamily="18" charset="0"/>
              </a:rPr>
              <a:t>In a world where </a:t>
            </a:r>
            <a:r>
              <a:rPr sz="2200" b="1" kern="100" dirty="0">
                <a:solidFill>
                  <a:srgbClr val="FFFF00"/>
                </a:solidFill>
                <a:latin typeface="Times New Roman" panose="02020603050405020304" pitchFamily="18" charset="0"/>
                <a:cs typeface="Times New Roman" panose="02020603050405020304" pitchFamily="18" charset="0"/>
              </a:rPr>
              <a:t>face-to-face</a:t>
            </a:r>
            <a:r>
              <a:rPr sz="2200" kern="100" dirty="0">
                <a:solidFill>
                  <a:schemeClr val="bg1"/>
                </a:solidFill>
                <a:latin typeface="Times New Roman" panose="02020603050405020304" pitchFamily="18" charset="0"/>
                <a:cs typeface="Times New Roman" panose="02020603050405020304" pitchFamily="18" charset="0"/>
              </a:rPr>
              <a:t> insults and enmity (敌意) are all part of the </a:t>
            </a:r>
            <a:r>
              <a:rPr sz="2200" b="1" kern="100" dirty="0">
                <a:solidFill>
                  <a:srgbClr val="FFFF00"/>
                </a:solidFill>
                <a:latin typeface="Times New Roman" panose="02020603050405020304" pitchFamily="18" charset="0"/>
                <a:cs typeface="Times New Roman" panose="02020603050405020304" pitchFamily="18" charset="0"/>
              </a:rPr>
              <a:t>package</a:t>
            </a:r>
            <a:r>
              <a:rPr sz="2200" kern="100" dirty="0">
                <a:solidFill>
                  <a:schemeClr val="bg1"/>
                </a:solidFill>
                <a:latin typeface="Times New Roman" panose="02020603050405020304" pitchFamily="18" charset="0"/>
                <a:cs typeface="Times New Roman" panose="02020603050405020304" pitchFamily="18" charset="0"/>
              </a:rPr>
              <a:t>, Zhang showed she</a:t>
            </a:r>
            <a:r>
              <a:rPr sz="2200" b="1" kern="100" dirty="0">
                <a:solidFill>
                  <a:srgbClr val="FFFF00"/>
                </a:solidFill>
                <a:latin typeface="Times New Roman" panose="02020603050405020304" pitchFamily="18" charset="0"/>
                <a:cs typeface="Times New Roman" panose="02020603050405020304" pitchFamily="18" charset="0"/>
              </a:rPr>
              <a:t>’s serious about</a:t>
            </a:r>
            <a:r>
              <a:rPr sz="2200" kern="100" dirty="0">
                <a:solidFill>
                  <a:schemeClr val="bg1"/>
                </a:solidFill>
                <a:latin typeface="Times New Roman" panose="02020603050405020304" pitchFamily="18" charset="0"/>
                <a:cs typeface="Times New Roman" panose="02020603050405020304" pitchFamily="18" charset="0"/>
              </a:rPr>
              <a:t> changing the culture of her sport. “All fighters deserve respect from </a:t>
            </a:r>
            <a:r>
              <a:rPr sz="2200" b="1" kern="100" dirty="0">
                <a:solidFill>
                  <a:srgbClr val="FFFF00"/>
                </a:solidFill>
                <a:latin typeface="Times New Roman" panose="02020603050405020304" pitchFamily="18" charset="0"/>
                <a:cs typeface="Times New Roman" panose="02020603050405020304" pitchFamily="18" charset="0"/>
              </a:rPr>
              <a:t>one another</a:t>
            </a:r>
            <a:r>
              <a:rPr sz="2200" kern="100" dirty="0">
                <a:solidFill>
                  <a:schemeClr val="bg1"/>
                </a:solidFill>
                <a:latin typeface="Times New Roman" panose="02020603050405020304" pitchFamily="18" charset="0"/>
                <a:cs typeface="Times New Roman" panose="02020603050405020304" pitchFamily="18" charset="0"/>
              </a:rPr>
              <a:t> in the octagon (八角笼). I don’t like people </a:t>
            </a:r>
            <a:r>
              <a:rPr sz="2200" b="1" kern="100" dirty="0">
                <a:solidFill>
                  <a:srgbClr val="FFFF00"/>
                </a:solidFill>
                <a:latin typeface="Times New Roman" panose="02020603050405020304" pitchFamily="18" charset="0"/>
                <a:cs typeface="Times New Roman" panose="02020603050405020304" pitchFamily="18" charset="0"/>
              </a:rPr>
              <a:t>hitting</a:t>
            </a:r>
            <a:r>
              <a:rPr sz="2200" kern="100" dirty="0">
                <a:solidFill>
                  <a:schemeClr val="bg1"/>
                </a:solidFill>
                <a:latin typeface="Times New Roman" panose="02020603050405020304" pitchFamily="18" charset="0"/>
                <a:cs typeface="Times New Roman" panose="02020603050405020304" pitchFamily="18" charset="0"/>
              </a:rPr>
              <a:t> each other with trash talk. We should be a model to the children. We are champions, not tyrants (暴君),” she said.</a:t>
            </a:r>
            <a:endParaRPr sz="2200" kern="100" dirty="0">
              <a:solidFill>
                <a:schemeClr val="bg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30505" y="2312035"/>
            <a:ext cx="8682990" cy="922020"/>
          </a:xfrm>
          <a:prstGeom prst="rect">
            <a:avLst/>
          </a:prstGeom>
          <a:noFill/>
          <a:ln w="9525">
            <a:noFill/>
          </a:ln>
        </p:spPr>
        <p:txBody>
          <a:bodyPr wrap="square">
            <a:spAutoFit/>
          </a:bodyPr>
          <a:p>
            <a:pPr marL="0" indent="266700"/>
            <a:r>
              <a:rPr lang="en-US" sz="1800" b="0">
                <a:ea typeface="宋体" panose="02010600030101010101" pitchFamily="2" charset="-122"/>
              </a:rPr>
              <a:t>  </a:t>
            </a:r>
            <a:r>
              <a:rPr sz="1800" b="0">
                <a:ea typeface="宋体" panose="02010600030101010101" pitchFamily="2" charset="-122"/>
              </a:rPr>
              <a:t>在一个面对面的辱骂和敌意都是一个组成部分的世界里，张表明了她对改变体育文化的严肃态度。她说：</a:t>
            </a:r>
            <a:r>
              <a:rPr sz="1800" b="0">
                <a:latin typeface="仿宋" panose="02010609060101010101" charset="-122"/>
                <a:ea typeface="仿宋" panose="02010609060101010101" charset="-122"/>
              </a:rPr>
              <a:t>“</a:t>
            </a:r>
            <a:r>
              <a:rPr sz="1800" b="0">
                <a:ea typeface="宋体" panose="02010600030101010101" pitchFamily="2" charset="-122"/>
              </a:rPr>
              <a:t>在这个八角笼里，所有武者都应该得到彼此的尊重。我不喜欢人们用脏话互相攻击。我们应该成为孩子们的榜样。我们是冠军，不是暴君。</a:t>
            </a:r>
            <a:r>
              <a:rPr sz="1800" b="0">
                <a:latin typeface="仿宋" panose="02010609060101010101" charset="-122"/>
                <a:ea typeface="仿宋" panose="02010609060101010101" charset="-122"/>
              </a:rPr>
              <a:t>”</a:t>
            </a:r>
            <a:endParaRPr sz="1800" b="0">
              <a:latin typeface="仿宋" panose="02010609060101010101" charset="-122"/>
              <a:ea typeface="仿宋" panose="02010609060101010101" charset="-122"/>
            </a:endParaRPr>
          </a:p>
        </p:txBody>
      </p:sp>
      <p:sp>
        <p:nvSpPr>
          <p:cNvPr id="5" name="流程图: 可选过程 4"/>
          <p:cNvSpPr/>
          <p:nvPr/>
        </p:nvSpPr>
        <p:spPr>
          <a:xfrm>
            <a:off x="168910" y="3363595"/>
            <a:ext cx="8791575" cy="160591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a:p>
        </p:txBody>
      </p:sp>
      <p:sp>
        <p:nvSpPr>
          <p:cNvPr id="2" name="文本框 1"/>
          <p:cNvSpPr txBox="1"/>
          <p:nvPr/>
        </p:nvSpPr>
        <p:spPr>
          <a:xfrm>
            <a:off x="391506" y="3462397"/>
            <a:ext cx="7825943" cy="1424940"/>
          </a:xfrm>
          <a:prstGeom prst="rect">
            <a:avLst/>
          </a:prstGeom>
          <a:noFill/>
          <a:ln w="9525">
            <a:noFill/>
            <a:prstDash val="lgDash"/>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face-to-face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adj</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[合成词] 面对面的</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package</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n</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[一词多义] 一套东西；组件</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be serious about ... 对</a:t>
            </a:r>
            <a:r>
              <a:rPr lang="zh-CN" altLang="en-US" sz="1900" dirty="0">
                <a:solidFill>
                  <a:schemeClr val="tx1"/>
                </a:solidFill>
                <a:latin typeface="仿宋" panose="02010609060101010101" charset="-122"/>
                <a:ea typeface="仿宋" panose="02010609060101010101" charset="-122"/>
                <a:cs typeface="Times New Roman" panose="02020603050405020304" pitchFamily="18" charset="0"/>
                <a:sym typeface="Wingdings 2" panose="05020102010507070707" pitchFamily="18" charset="2"/>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是严肃的，认真的 </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one another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pronoun</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互相       ► hit</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vt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[一词多义] 攻击 </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8910" y="2320290"/>
            <a:ext cx="8791575" cy="11753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100330" y="196850"/>
            <a:ext cx="8653780" cy="212280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0"/>
              </a:spcAft>
            </a:pPr>
            <a:r>
              <a:rPr lang="en-US" sz="2200" kern="100" dirty="0">
                <a:solidFill>
                  <a:schemeClr val="bg1"/>
                </a:solidFill>
                <a:latin typeface="Times New Roman" panose="02020603050405020304" pitchFamily="18" charset="0"/>
                <a:cs typeface="Times New Roman" panose="02020603050405020304" pitchFamily="18" charset="0"/>
              </a:rPr>
              <a:t>         </a:t>
            </a:r>
            <a:r>
              <a:rPr sz="2200" kern="100" dirty="0">
                <a:solidFill>
                  <a:schemeClr val="bg1"/>
                </a:solidFill>
                <a:latin typeface="Times New Roman" panose="02020603050405020304" pitchFamily="18" charset="0"/>
                <a:cs typeface="Times New Roman" panose="02020603050405020304" pitchFamily="18" charset="0"/>
              </a:rPr>
              <a:t>Zhang </a:t>
            </a:r>
            <a:r>
              <a:rPr sz="2200" b="1" kern="100" dirty="0">
                <a:solidFill>
                  <a:srgbClr val="FFFF00"/>
                </a:solidFill>
                <a:latin typeface="Times New Roman" panose="02020603050405020304" pitchFamily="18" charset="0"/>
                <a:cs typeface="Times New Roman" panose="02020603050405020304" pitchFamily="18" charset="0"/>
              </a:rPr>
              <a:t>overpowered</a:t>
            </a:r>
            <a:r>
              <a:rPr sz="2200" kern="100" dirty="0">
                <a:solidFill>
                  <a:schemeClr val="bg1"/>
                </a:solidFill>
                <a:latin typeface="Times New Roman" panose="02020603050405020304" pitchFamily="18" charset="0"/>
                <a:cs typeface="Times New Roman" panose="02020603050405020304" pitchFamily="18" charset="0"/>
              </a:rPr>
              <a:t> Joanna Jedrzejczyk throughout a very </a:t>
            </a:r>
            <a:r>
              <a:rPr sz="2200" b="1" kern="100" dirty="0">
                <a:solidFill>
                  <a:srgbClr val="FFFF00"/>
                </a:solidFill>
                <a:latin typeface="Times New Roman" panose="02020603050405020304" pitchFamily="18" charset="0"/>
                <a:cs typeface="Times New Roman" panose="02020603050405020304" pitchFamily="18" charset="0"/>
              </a:rPr>
              <a:t>absorbing</a:t>
            </a:r>
            <a:r>
              <a:rPr sz="2200" kern="100" dirty="0">
                <a:solidFill>
                  <a:schemeClr val="bg1"/>
                </a:solidFill>
                <a:latin typeface="Times New Roman" panose="02020603050405020304" pitchFamily="18" charset="0"/>
                <a:cs typeface="Times New Roman" panose="02020603050405020304" pitchFamily="18" charset="0"/>
              </a:rPr>
              <a:t> </a:t>
            </a:r>
            <a:r>
              <a:rPr sz="2200" b="1" kern="100" dirty="0">
                <a:solidFill>
                  <a:srgbClr val="FFFF00"/>
                </a:solidFill>
                <a:latin typeface="Times New Roman" panose="02020603050405020304" pitchFamily="18" charset="0"/>
                <a:cs typeface="Times New Roman" panose="02020603050405020304" pitchFamily="18" charset="0"/>
              </a:rPr>
              <a:t>five-rounder</a:t>
            </a:r>
            <a:r>
              <a:rPr sz="2200" kern="100" dirty="0">
                <a:solidFill>
                  <a:schemeClr val="bg1"/>
                </a:solidFill>
                <a:latin typeface="Times New Roman" panose="02020603050405020304" pitchFamily="18" charset="0"/>
                <a:cs typeface="Times New Roman" panose="02020603050405020304" pitchFamily="18" charset="0"/>
              </a:rPr>
              <a:t>, during which the pair </a:t>
            </a:r>
            <a:r>
              <a:rPr sz="2200" b="1" kern="100" dirty="0">
                <a:solidFill>
                  <a:srgbClr val="FFFF00"/>
                </a:solidFill>
                <a:latin typeface="Times New Roman" panose="02020603050405020304" pitchFamily="18" charset="0"/>
                <a:cs typeface="Times New Roman" panose="02020603050405020304" pitchFamily="18" charset="0"/>
              </a:rPr>
              <a:t>traded</a:t>
            </a:r>
            <a:r>
              <a:rPr sz="2200" kern="100" dirty="0">
                <a:solidFill>
                  <a:schemeClr val="bg1"/>
                </a:solidFill>
                <a:latin typeface="Times New Roman" panose="02020603050405020304" pitchFamily="18" charset="0"/>
                <a:cs typeface="Times New Roman" panose="02020603050405020304" pitchFamily="18" charset="0"/>
              </a:rPr>
              <a:t> heavy punches and kicks before </a:t>
            </a:r>
            <a:r>
              <a:rPr sz="2200" b="1" kern="100" dirty="0">
                <a:solidFill>
                  <a:srgbClr val="FFFF00"/>
                </a:solidFill>
                <a:latin typeface="Times New Roman" panose="02020603050405020304" pitchFamily="18" charset="0"/>
                <a:cs typeface="Times New Roman" panose="02020603050405020304" pitchFamily="18" charset="0"/>
              </a:rPr>
              <a:t>ending up with</a:t>
            </a:r>
            <a:r>
              <a:rPr sz="2200" kern="100" dirty="0">
                <a:solidFill>
                  <a:schemeClr val="bg1"/>
                </a:solidFill>
                <a:latin typeface="Times New Roman" panose="02020603050405020304" pitchFamily="18" charset="0"/>
                <a:cs typeface="Times New Roman" panose="02020603050405020304" pitchFamily="18" charset="0"/>
              </a:rPr>
              <a:t> swollen (肿胀的) faces and bloody noses. Amid thunderous applause from the Vegas crowd, Zhang was declared the 48-47 winner on two judges’ cards, while Joanna won 48-47 on the third. China </a:t>
            </a:r>
            <a:r>
              <a:rPr sz="2200" b="1" kern="100" dirty="0">
                <a:solidFill>
                  <a:srgbClr val="FFFF00"/>
                </a:solidFill>
                <a:latin typeface="Times New Roman" panose="02020603050405020304" pitchFamily="18" charset="0"/>
                <a:cs typeface="Times New Roman" panose="02020603050405020304" pitchFamily="18" charset="0"/>
              </a:rPr>
              <a:t>held on to</a:t>
            </a:r>
            <a:r>
              <a:rPr sz="2200" kern="100" dirty="0">
                <a:solidFill>
                  <a:schemeClr val="bg1"/>
                </a:solidFill>
                <a:latin typeface="Times New Roman" panose="02020603050405020304" pitchFamily="18" charset="0"/>
                <a:cs typeface="Times New Roman" panose="02020603050405020304" pitchFamily="18" charset="0"/>
              </a:rPr>
              <a:t> its first and only UFC belt on International Women’s Day.</a:t>
            </a:r>
            <a:endParaRPr sz="2200" kern="100" dirty="0">
              <a:solidFill>
                <a:schemeClr val="bg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69240" y="2320290"/>
            <a:ext cx="8590915" cy="1198880"/>
          </a:xfrm>
          <a:prstGeom prst="rect">
            <a:avLst/>
          </a:prstGeom>
          <a:noFill/>
          <a:ln w="9525">
            <a:noFill/>
          </a:ln>
        </p:spPr>
        <p:txBody>
          <a:bodyPr wrap="square">
            <a:spAutoFit/>
          </a:bodyPr>
          <a:p>
            <a:pPr marL="0" indent="266700"/>
            <a:r>
              <a:rPr lang="en-US" sz="1800" b="0">
                <a:latin typeface="Times New Roman" panose="02020603050405020304" pitchFamily="18" charset="0"/>
                <a:ea typeface="宋体" panose="02010600030101010101" pitchFamily="2" charset="-122"/>
                <a:cs typeface="Times New Roman" panose="02020603050405020304" pitchFamily="18" charset="0"/>
              </a:rPr>
              <a:t>   </a:t>
            </a:r>
            <a:r>
              <a:rPr sz="1800" b="0">
                <a:latin typeface="Times New Roman" panose="02020603050405020304" pitchFamily="18" charset="0"/>
                <a:ea typeface="宋体" panose="02010600030101010101" pitchFamily="2" charset="-122"/>
                <a:cs typeface="Times New Roman" panose="02020603050405020304" pitchFamily="18" charset="0"/>
              </a:rPr>
              <a:t>张在一场十分精彩的五轮比赛中击败了乔安娜•耶德热西扎克。在这场比赛中，两人互相施以重拳和猛踢，最后鼻青脸肿。在拉斯维加斯观众雷鸣般的掌声中，张被宣布以48比47赢得了两名裁判的卡片，而乔安娜以48比47赢得了第三张。中国在国际妇女节这天保住了自己的第一个也是唯一一个UFC腰带。</a:t>
            </a:r>
            <a:endParaRPr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流程图: 可选过程 4"/>
          <p:cNvSpPr/>
          <p:nvPr/>
        </p:nvSpPr>
        <p:spPr>
          <a:xfrm>
            <a:off x="168910" y="3493770"/>
            <a:ext cx="8791575" cy="146812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a:p>
        </p:txBody>
      </p:sp>
      <p:sp>
        <p:nvSpPr>
          <p:cNvPr id="2" name="文本框 1"/>
          <p:cNvSpPr txBox="1"/>
          <p:nvPr/>
        </p:nvSpPr>
        <p:spPr>
          <a:xfrm>
            <a:off x="391506" y="3536692"/>
            <a:ext cx="7825943" cy="1424940"/>
          </a:xfrm>
          <a:prstGeom prst="rect">
            <a:avLst/>
          </a:prstGeom>
          <a:noFill/>
          <a:ln w="9525">
            <a:noFill/>
            <a:prstDash val="lgDash"/>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overpower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vt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（以较强力量）征服；制胜</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absorbing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adj </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精彩的；吸引人的；引人入胜的</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five-rounder </a:t>
            </a:r>
            <a:r>
              <a:rPr lang="en-US" altLang="zh-CN"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n </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[合成词] 五轮                  ► trade</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vt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互相交换</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end up with 以</a:t>
            </a:r>
            <a:r>
              <a:rPr lang="zh-CN" altLang="en-US" sz="1900" dirty="0">
                <a:solidFill>
                  <a:schemeClr val="tx1"/>
                </a:solidFill>
                <a:latin typeface="仿宋" panose="02010609060101010101" charset="-122"/>
                <a:ea typeface="仿宋" panose="02010609060101010101" charset="-122"/>
                <a:cs typeface="Times New Roman" panose="02020603050405020304" pitchFamily="18" charset="0"/>
                <a:sym typeface="Wingdings 2" panose="05020102010507070707" pitchFamily="18" charset="2"/>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结束；以</a:t>
            </a:r>
            <a:r>
              <a:rPr lang="zh-CN" altLang="en-US" sz="1900" dirty="0">
                <a:solidFill>
                  <a:schemeClr val="tx1"/>
                </a:solidFill>
                <a:latin typeface="仿宋" panose="02010609060101010101" charset="-122"/>
                <a:ea typeface="仿宋" panose="02010609060101010101" charset="-122"/>
                <a:cs typeface="Times New Roman" panose="02020603050405020304" pitchFamily="18" charset="0"/>
                <a:sym typeface="Wingdings 2" panose="05020102010507070707" pitchFamily="18" charset="2"/>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告终          ► hold on to 保住</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2125" y="784225"/>
            <a:ext cx="8342630" cy="1568450"/>
          </a:xfrm>
          <a:prstGeom prst="rect">
            <a:avLst/>
          </a:prstGeom>
          <a:noFill/>
          <a:ln w="9525">
            <a:noFill/>
          </a:ln>
        </p:spPr>
        <p:txBody>
          <a:bodyPr wrap="square">
            <a:spAutoFit/>
          </a:bodyPr>
          <a:p>
            <a:pPr marL="0" indent="0" algn="just"/>
            <a:r>
              <a:rPr lang="en-US" sz="2400" b="0">
                <a:solidFill>
                  <a:schemeClr val="bg1"/>
                </a:solidFill>
                <a:latin typeface="Times New Roman" panose="02020603050405020304" pitchFamily="18" charset="0"/>
                <a:ea typeface="宋体" panose="02010600030101010101" pitchFamily="2" charset="-122"/>
              </a:rPr>
              <a:t>Zhang overpowered </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Joanna </a:t>
            </a:r>
            <a:r>
              <a:rPr lang="en-US" sz="2400" b="0">
                <a:solidFill>
                  <a:schemeClr val="bg1"/>
                </a:solidFill>
                <a:latin typeface="Times New Roman" panose="02020603050405020304" pitchFamily="18" charset="0"/>
                <a:ea typeface="宋体" panose="02010600030101010101" pitchFamily="2" charset="-122"/>
              </a:rPr>
              <a:t>Jedrzejczyk throughout a</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 very</a:t>
            </a:r>
            <a:r>
              <a:rPr lang="en-US" sz="2400" b="0">
                <a:solidFill>
                  <a:schemeClr val="bg1"/>
                </a:solidFill>
                <a:latin typeface="Times New Roman" panose="02020603050405020304" pitchFamily="18" charset="0"/>
                <a:ea typeface="宋体" panose="02010600030101010101" pitchFamily="2" charset="-122"/>
              </a:rPr>
              <a:t> absorbing five-rounder, during which the pair</a:t>
            </a:r>
            <a:r>
              <a:rPr lang="en-US" sz="2400" b="1">
                <a:solidFill>
                  <a:schemeClr val="bg1"/>
                </a:solidFill>
                <a:latin typeface="Times New Roman" panose="02020603050405020304" pitchFamily="18" charset="0"/>
                <a:ea typeface="宋体" panose="02010600030101010101" pitchFamily="2" charset="-122"/>
              </a:rPr>
              <a:t> </a:t>
            </a:r>
            <a:r>
              <a:rPr lang="en-US" sz="2400" b="0">
                <a:solidFill>
                  <a:schemeClr val="bg1"/>
                </a:solidFill>
                <a:latin typeface="Times New Roman" panose="02020603050405020304" pitchFamily="18" charset="0"/>
                <a:ea typeface="宋体" panose="02010600030101010101" pitchFamily="2" charset="-122"/>
              </a:rPr>
              <a:t>traded heavy punches and kicks before ending up with swollen</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0">
                <a:solidFill>
                  <a:schemeClr val="bg1"/>
                </a:solidFill>
                <a:latin typeface="Times New Roman" panose="02020603050405020304" pitchFamily="18" charset="0"/>
                <a:ea typeface="宋体" panose="02010600030101010101" pitchFamily="2" charset="-122"/>
              </a:rPr>
              <a:t>faces and bloody noses.</a:t>
            </a:r>
            <a:r>
              <a:rPr lang="en-US" sz="2400" b="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0">
              <a:solidFill>
                <a:schemeClr val="bg1"/>
              </a:solidFill>
              <a:latin typeface="Times New Roman" panose="02020603050405020304" pitchFamily="18" charset="0"/>
              <a:ea typeface="宋体" panose="02010600030101010101" pitchFamily="2" charset="-122"/>
            </a:endParaRPr>
          </a:p>
        </p:txBody>
      </p:sp>
      <p:sp>
        <p:nvSpPr>
          <p:cNvPr id="4" name="文本框 3"/>
          <p:cNvSpPr txBox="1"/>
          <p:nvPr/>
        </p:nvSpPr>
        <p:spPr>
          <a:xfrm>
            <a:off x="3361690" y="262255"/>
            <a:ext cx="1970405" cy="521970"/>
          </a:xfrm>
          <a:prstGeom prst="rect">
            <a:avLst/>
          </a:prstGeom>
          <a:noFill/>
        </p:spPr>
        <p:txBody>
          <a:bodyPr wrap="none" rtlCol="0" anchor="t">
            <a:spAutoFit/>
          </a:bodyPr>
          <a:p>
            <a:r>
              <a:rPr lang="zh-CN" sz="2800" b="1">
                <a:solidFill>
                  <a:srgbClr val="FFFF00"/>
                </a:solidFill>
                <a:latin typeface="黑体" panose="02010609060101010101" charset="-122"/>
                <a:ea typeface="黑体" panose="02010609060101010101" charset="-122"/>
                <a:sym typeface="+mn-ea"/>
              </a:rPr>
              <a:t>长难句分析</a:t>
            </a:r>
            <a:endParaRPr lang="zh-CN" altLang="en-US" sz="2800" b="1">
              <a:solidFill>
                <a:srgbClr val="FFFF00"/>
              </a:solidFill>
              <a:latin typeface="黑体" panose="02010609060101010101" charset="-122"/>
              <a:ea typeface="黑体" panose="02010609060101010101" charset="-122"/>
              <a:sym typeface="+mn-ea"/>
            </a:endParaRPr>
          </a:p>
        </p:txBody>
      </p:sp>
      <p:sp>
        <p:nvSpPr>
          <p:cNvPr id="5" name="流程图: 可选过程 4"/>
          <p:cNvSpPr/>
          <p:nvPr/>
        </p:nvSpPr>
        <p:spPr>
          <a:xfrm>
            <a:off x="310515" y="2352675"/>
            <a:ext cx="8524240" cy="235712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7" name="文本框 6"/>
          <p:cNvSpPr txBox="1"/>
          <p:nvPr/>
        </p:nvSpPr>
        <p:spPr>
          <a:xfrm>
            <a:off x="492125" y="2562225"/>
            <a:ext cx="8094345" cy="1938020"/>
          </a:xfrm>
          <a:prstGeom prst="rect">
            <a:avLst/>
          </a:prstGeom>
          <a:noFill/>
          <a:ln w="9525">
            <a:noFill/>
          </a:ln>
        </p:spPr>
        <p:txBody>
          <a:bodyPr wrap="square">
            <a:spAutoFit/>
          </a:bodyPr>
          <a:p>
            <a:pPr marL="0" indent="0" algn="just"/>
            <a:r>
              <a:rPr lang="zh-CN" sz="2400" b="0">
                <a:solidFill>
                  <a:schemeClr val="tx1"/>
                </a:solidFill>
                <a:latin typeface="Times New Roman" panose="02020603050405020304" pitchFamily="18" charset="0"/>
                <a:ea typeface="宋体" panose="02010600030101010101" pitchFamily="2" charset="-122"/>
              </a:rPr>
              <a:t>句意为：张在一场十分精彩的五轮比赛中击败了乔安娜 </a:t>
            </a:r>
            <a:r>
              <a:rPr 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 耶德热西扎克。在这场比赛中，两人互相施以重拳和猛踢，最后鼻青脸肿。</a:t>
            </a:r>
            <a:r>
              <a:rPr lang="en-US" sz="2400" b="0">
                <a:solidFill>
                  <a:schemeClr val="tx1"/>
                </a:solidFill>
                <a:latin typeface="Times New Roman" panose="02020603050405020304" pitchFamily="18" charset="0"/>
                <a:ea typeface="宋体" panose="02010600030101010101" pitchFamily="2" charset="-122"/>
              </a:rPr>
              <a:t>during which</a:t>
            </a:r>
            <a:r>
              <a:rPr lang="zh-CN" sz="2400" b="0">
                <a:solidFill>
                  <a:schemeClr val="tx1"/>
                </a:solidFill>
                <a:latin typeface="Times New Roman" panose="02020603050405020304" pitchFamily="18" charset="0"/>
                <a:ea typeface="宋体" panose="02010600030101010101" pitchFamily="2" charset="-122"/>
              </a:rPr>
              <a:t>引导非限制性定语从句，指过程或阶段等，意思是“在</a:t>
            </a:r>
            <a:r>
              <a:rPr lang="zh-CN" sz="2400" b="0">
                <a:solidFill>
                  <a:schemeClr val="tx1"/>
                </a:solidFill>
                <a:latin typeface="仿宋" panose="02010609060101010101" charset="-122"/>
                <a:ea typeface="仿宋" panose="02010609060101010101" charset="-122"/>
              </a:rPr>
              <a:t>…</a:t>
            </a:r>
            <a:r>
              <a:rPr lang="zh-CN" sz="2400" b="0">
                <a:solidFill>
                  <a:schemeClr val="tx1"/>
                </a:solidFill>
                <a:latin typeface="Times New Roman" panose="02020603050405020304" pitchFamily="18" charset="0"/>
                <a:ea typeface="宋体" panose="02010600030101010101" pitchFamily="2" charset="-122"/>
              </a:rPr>
              <a:t>期间；在</a:t>
            </a:r>
            <a:r>
              <a:rPr lang="zh-CN" sz="2400" b="0">
                <a:solidFill>
                  <a:schemeClr val="tx1"/>
                </a:solidFill>
                <a:latin typeface="仿宋" panose="02010609060101010101" charset="-122"/>
                <a:ea typeface="仿宋" panose="02010609060101010101" charset="-122"/>
              </a:rPr>
              <a:t>…</a:t>
            </a:r>
            <a:r>
              <a:rPr lang="zh-CN" sz="2400" b="0">
                <a:solidFill>
                  <a:schemeClr val="tx1"/>
                </a:solidFill>
                <a:latin typeface="Times New Roman" panose="02020603050405020304" pitchFamily="18" charset="0"/>
                <a:ea typeface="宋体" panose="02010600030101010101" pitchFamily="2" charset="-122"/>
              </a:rPr>
              <a:t>过程中”，先行词是</a:t>
            </a:r>
            <a:r>
              <a:rPr lang="en-US" sz="2400" b="0">
                <a:solidFill>
                  <a:schemeClr val="tx1"/>
                </a:solidFill>
                <a:latin typeface="Times New Roman" panose="02020603050405020304" pitchFamily="18" charset="0"/>
                <a:ea typeface="宋体" panose="02010600030101010101" pitchFamily="2" charset="-122"/>
              </a:rPr>
              <a:t>five-rounder</a:t>
            </a:r>
            <a:r>
              <a:rPr lang="zh-CN" sz="2400" b="0">
                <a:solidFill>
                  <a:schemeClr val="tx1"/>
                </a:solidFill>
                <a:latin typeface="Times New Roman" panose="02020603050405020304" pitchFamily="18" charset="0"/>
                <a:ea typeface="宋体" panose="02010600030101010101" pitchFamily="2" charset="-122"/>
              </a:rPr>
              <a:t>。</a:t>
            </a:r>
            <a:endParaRPr lang="zh-CN" altLang="en-US" sz="2400" b="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2125" y="592455"/>
            <a:ext cx="8342630" cy="1198880"/>
          </a:xfrm>
          <a:prstGeom prst="rect">
            <a:avLst/>
          </a:prstGeom>
          <a:noFill/>
          <a:ln w="9525">
            <a:noFill/>
          </a:ln>
        </p:spPr>
        <p:txBody>
          <a:bodyPr wrap="square">
            <a:spAutoFit/>
          </a:bodyPr>
          <a:p>
            <a:pPr marL="0" indent="0" algn="just"/>
            <a:r>
              <a:rPr lang="en-US" sz="2400">
                <a:solidFill>
                  <a:schemeClr val="bg1"/>
                </a:solidFill>
                <a:latin typeface="Times New Roman" panose="02020603050405020304" pitchFamily="18" charset="0"/>
                <a:ea typeface="宋体" panose="02010600030101010101" pitchFamily="2" charset="-122"/>
              </a:rPr>
              <a:t> Amid thunderous applause from the Vegas crowd, Zhang was declared the 48-47 winner on two judges’ cards, while Joanna won 48-47 on the third. </a:t>
            </a:r>
            <a:endParaRPr lang="en-US" sz="2400">
              <a:solidFill>
                <a:schemeClr val="bg1"/>
              </a:solidFill>
              <a:latin typeface="Times New Roman" panose="02020603050405020304" pitchFamily="18" charset="0"/>
              <a:ea typeface="宋体" panose="02010600030101010101" pitchFamily="2" charset="-122"/>
            </a:endParaRPr>
          </a:p>
        </p:txBody>
      </p:sp>
      <p:sp>
        <p:nvSpPr>
          <p:cNvPr id="7" name="文本框 6"/>
          <p:cNvSpPr txBox="1"/>
          <p:nvPr/>
        </p:nvSpPr>
        <p:spPr>
          <a:xfrm>
            <a:off x="525780" y="2359025"/>
            <a:ext cx="8094345" cy="2306955"/>
          </a:xfrm>
          <a:prstGeom prst="rect">
            <a:avLst/>
          </a:prstGeom>
          <a:noFill/>
          <a:ln w="9525">
            <a:noFill/>
          </a:ln>
        </p:spPr>
        <p:txBody>
          <a:bodyPr wrap="square">
            <a:spAutoFit/>
          </a:bodyPr>
          <a:p>
            <a:pPr marL="0" indent="0" algn="just"/>
            <a:r>
              <a:rPr sz="2400" b="0">
                <a:solidFill>
                  <a:schemeClr val="tx1"/>
                </a:solidFill>
                <a:latin typeface="Times New Roman" panose="02020603050405020304" pitchFamily="18" charset="0"/>
                <a:cs typeface="Times New Roman" panose="02020603050405020304" pitchFamily="18" charset="0"/>
              </a:rPr>
              <a:t>句意为：在拉斯维加斯观众雷鸣般的掌声中，张被宣布以48比47赢得了两名裁判的卡片，而乔安娜以48比47赢得了第三张。Amid thunderous applause from the Vegas crowd是介词短语作状语，while为并列连词，连接Zhang was declared the 48-47 winner on two judges’ cards和Joanna won 48-47 on the third这两个并列句，表示一种“对比关系”。</a:t>
            </a:r>
            <a:endParaRPr sz="2400" b="0">
              <a:solidFill>
                <a:schemeClr val="tx1"/>
              </a:solidFill>
              <a:latin typeface="Times New Roman" panose="02020603050405020304" pitchFamily="18" charset="0"/>
              <a:cs typeface="Times New Roman" panose="02020603050405020304" pitchFamily="18" charset="0"/>
            </a:endParaRPr>
          </a:p>
        </p:txBody>
      </p:sp>
      <p:sp>
        <p:nvSpPr>
          <p:cNvPr id="2" name="流程图: 可选过程 1"/>
          <p:cNvSpPr/>
          <p:nvPr/>
        </p:nvSpPr>
        <p:spPr>
          <a:xfrm>
            <a:off x="311150" y="1931670"/>
            <a:ext cx="8524240" cy="285496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3" name="文本框 2"/>
          <p:cNvSpPr txBox="1"/>
          <p:nvPr/>
        </p:nvSpPr>
        <p:spPr>
          <a:xfrm>
            <a:off x="526415" y="2205990"/>
            <a:ext cx="8094345" cy="2306955"/>
          </a:xfrm>
          <a:prstGeom prst="rect">
            <a:avLst/>
          </a:prstGeom>
          <a:noFill/>
          <a:ln w="9525">
            <a:noFill/>
          </a:ln>
        </p:spPr>
        <p:txBody>
          <a:bodyPr wrap="square">
            <a:spAutoFit/>
          </a:bodyPr>
          <a:p>
            <a:pPr marL="0" indent="0" algn="just"/>
            <a:r>
              <a:rPr sz="2400" b="0">
                <a:solidFill>
                  <a:schemeClr val="tx1"/>
                </a:solidFill>
                <a:latin typeface="Times New Roman" panose="02020603050405020304" pitchFamily="18" charset="0"/>
                <a:cs typeface="Times New Roman" panose="02020603050405020304" pitchFamily="18" charset="0"/>
              </a:rPr>
              <a:t>句意为：在拉斯维加斯观众雷鸣般的掌声中，张被宣布以48比47赢得了两名裁判的卡片，而乔安娜以48比47赢得了第三张。Amid thunderous applause from the Vegas crowd是介词短语作状语</a:t>
            </a:r>
            <a:r>
              <a:rPr lang="zh-CN" sz="2400" b="0">
                <a:solidFill>
                  <a:schemeClr val="tx1"/>
                </a:solidFill>
                <a:latin typeface="Times New Roman" panose="02020603050405020304" pitchFamily="18" charset="0"/>
                <a:cs typeface="Times New Roman" panose="02020603050405020304" pitchFamily="18" charset="0"/>
              </a:rPr>
              <a:t>。</a:t>
            </a:r>
            <a:r>
              <a:rPr sz="2400" b="0">
                <a:solidFill>
                  <a:schemeClr val="tx1"/>
                </a:solidFill>
                <a:latin typeface="Times New Roman" panose="02020603050405020304" pitchFamily="18" charset="0"/>
                <a:cs typeface="Times New Roman" panose="02020603050405020304" pitchFamily="18" charset="0"/>
              </a:rPr>
              <a:t>while为并列连词，连接Zhang was declared the 48-47 winner on two judges’ cards和Joanna won 48-47 on the third这两个并列句，表示一种</a:t>
            </a:r>
            <a:r>
              <a:rPr sz="2400" b="0">
                <a:solidFill>
                  <a:schemeClr val="tx1"/>
                </a:solidFill>
                <a:latin typeface="仿宋" panose="02010609060101010101" charset="-122"/>
                <a:ea typeface="仿宋" panose="02010609060101010101" charset="-122"/>
                <a:cs typeface="Times New Roman" panose="02020603050405020304" pitchFamily="18" charset="0"/>
              </a:rPr>
              <a:t>“</a:t>
            </a:r>
            <a:r>
              <a:rPr sz="2400" b="0">
                <a:solidFill>
                  <a:schemeClr val="tx1"/>
                </a:solidFill>
                <a:latin typeface="Times New Roman" panose="02020603050405020304" pitchFamily="18" charset="0"/>
                <a:cs typeface="Times New Roman" panose="02020603050405020304" pitchFamily="18" charset="0"/>
              </a:rPr>
              <a:t>对比关系</a:t>
            </a:r>
            <a:r>
              <a:rPr sz="2400" b="0">
                <a:solidFill>
                  <a:schemeClr val="tx1"/>
                </a:solidFill>
                <a:latin typeface="仿宋" panose="02010609060101010101" charset="-122"/>
                <a:ea typeface="仿宋" panose="02010609060101010101" charset="-122"/>
                <a:cs typeface="Times New Roman" panose="02020603050405020304" pitchFamily="18" charset="0"/>
              </a:rPr>
              <a:t>”</a:t>
            </a:r>
            <a:r>
              <a:rPr sz="2400" b="0">
                <a:solidFill>
                  <a:schemeClr val="tx1"/>
                </a:solidFill>
                <a:latin typeface="Times New Roman" panose="02020603050405020304" pitchFamily="18" charset="0"/>
                <a:cs typeface="Times New Roman" panose="02020603050405020304" pitchFamily="18" charset="0"/>
              </a:rPr>
              <a:t>。</a:t>
            </a:r>
            <a:endParaRPr sz="2400" b="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6685" y="2449195"/>
            <a:ext cx="8791575" cy="11544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8900" y="88900"/>
            <a:ext cx="8644890" cy="24612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0"/>
              </a:spcAft>
            </a:pPr>
            <a:r>
              <a:rPr lang="en-US" sz="2200" kern="100" dirty="0">
                <a:solidFill>
                  <a:schemeClr val="bg1"/>
                </a:solidFill>
                <a:latin typeface="Times New Roman" panose="02020603050405020304" pitchFamily="18" charset="0"/>
                <a:cs typeface="Times New Roman" panose="02020603050405020304" pitchFamily="18" charset="0"/>
              </a:rPr>
              <a:t>         </a:t>
            </a:r>
            <a:r>
              <a:rPr sz="2200" b="1" kern="100" dirty="0">
                <a:solidFill>
                  <a:srgbClr val="FFFF00"/>
                </a:solidFill>
                <a:latin typeface="Times New Roman" panose="02020603050405020304" pitchFamily="18" charset="0"/>
                <a:cs typeface="Times New Roman" panose="02020603050405020304" pitchFamily="18" charset="0"/>
              </a:rPr>
              <a:t>Regarded as</a:t>
            </a:r>
            <a:r>
              <a:rPr sz="2200" kern="100" dirty="0">
                <a:solidFill>
                  <a:schemeClr val="bg1"/>
                </a:solidFill>
                <a:latin typeface="Times New Roman" panose="02020603050405020304" pitchFamily="18" charset="0"/>
                <a:cs typeface="Times New Roman" panose="02020603050405020304" pitchFamily="18" charset="0"/>
              </a:rPr>
              <a:t> a national hero since winning the world title in the UFC fight, Zhang understands that the responsibility on her shoulders </a:t>
            </a:r>
            <a:r>
              <a:rPr sz="2200" b="1" kern="100" dirty="0">
                <a:solidFill>
                  <a:srgbClr val="FFFF00"/>
                </a:solidFill>
                <a:latin typeface="Times New Roman" panose="02020603050405020304" pitchFamily="18" charset="0"/>
                <a:cs typeface="Times New Roman" panose="02020603050405020304" pitchFamily="18" charset="0"/>
              </a:rPr>
              <a:t>goes beyond</a:t>
            </a:r>
            <a:r>
              <a:rPr sz="2200" kern="100" dirty="0">
                <a:solidFill>
                  <a:schemeClr val="bg1"/>
                </a:solidFill>
                <a:latin typeface="Times New Roman" panose="02020603050405020304" pitchFamily="18" charset="0"/>
                <a:cs typeface="Times New Roman" panose="02020603050405020304" pitchFamily="18" charset="0"/>
              </a:rPr>
              <a:t> just helping </a:t>
            </a:r>
            <a:r>
              <a:rPr sz="2200" b="1" kern="100" dirty="0">
                <a:solidFill>
                  <a:srgbClr val="FFFF00"/>
                </a:solidFill>
                <a:latin typeface="Times New Roman" panose="02020603050405020304" pitchFamily="18" charset="0"/>
                <a:cs typeface="Times New Roman" panose="02020603050405020304" pitchFamily="18" charset="0"/>
              </a:rPr>
              <a:t>promote</a:t>
            </a:r>
            <a:r>
              <a:rPr sz="2200" kern="100" dirty="0">
                <a:solidFill>
                  <a:schemeClr val="bg1"/>
                </a:solidFill>
                <a:latin typeface="Times New Roman" panose="02020603050405020304" pitchFamily="18" charset="0"/>
                <a:cs typeface="Times New Roman" panose="02020603050405020304" pitchFamily="18" charset="0"/>
              </a:rPr>
              <a:t> the sport in China. “I am very happy and have worked very hard to get this </a:t>
            </a:r>
            <a:r>
              <a:rPr sz="2200" b="1" kern="100" dirty="0">
                <a:solidFill>
                  <a:srgbClr val="FFFF00"/>
                </a:solidFill>
                <a:latin typeface="Times New Roman" panose="02020603050405020304" pitchFamily="18" charset="0"/>
                <a:cs typeface="Times New Roman" panose="02020603050405020304" pitchFamily="18" charset="0"/>
              </a:rPr>
              <a:t>platform</a:t>
            </a:r>
            <a:r>
              <a:rPr sz="2200" kern="100" dirty="0">
                <a:solidFill>
                  <a:schemeClr val="bg1"/>
                </a:solidFill>
                <a:latin typeface="Times New Roman" panose="02020603050405020304" pitchFamily="18" charset="0"/>
                <a:cs typeface="Times New Roman" panose="02020603050405020304" pitchFamily="18" charset="0"/>
              </a:rPr>
              <a:t>. And I hope that through my personality, I can </a:t>
            </a:r>
            <a:r>
              <a:rPr sz="2200" b="1" kern="100" dirty="0">
                <a:solidFill>
                  <a:srgbClr val="FFFF00"/>
                </a:solidFill>
                <a:latin typeface="Times New Roman" panose="02020603050405020304" pitchFamily="18" charset="0"/>
                <a:cs typeface="Times New Roman" panose="02020603050405020304" pitchFamily="18" charset="0"/>
              </a:rPr>
              <a:t>inspire</a:t>
            </a:r>
            <a:r>
              <a:rPr sz="2200" kern="100" dirty="0">
                <a:solidFill>
                  <a:schemeClr val="bg1"/>
                </a:solidFill>
                <a:latin typeface="Times New Roman" panose="02020603050405020304" pitchFamily="18" charset="0"/>
                <a:cs typeface="Times New Roman" panose="02020603050405020304" pitchFamily="18" charset="0"/>
              </a:rPr>
              <a:t> the next generation of young women to be strong and </a:t>
            </a:r>
            <a:r>
              <a:rPr sz="2200" b="1" kern="100" dirty="0">
                <a:solidFill>
                  <a:srgbClr val="FFFF00"/>
                </a:solidFill>
                <a:latin typeface="Times New Roman" panose="02020603050405020304" pitchFamily="18" charset="0"/>
                <a:cs typeface="Times New Roman" panose="02020603050405020304" pitchFamily="18" charset="0"/>
              </a:rPr>
              <a:t>follow their dreams</a:t>
            </a:r>
            <a:r>
              <a:rPr sz="2200" kern="100" dirty="0">
                <a:solidFill>
                  <a:schemeClr val="bg1"/>
                </a:solidFill>
                <a:latin typeface="Times New Roman" panose="02020603050405020304" pitchFamily="18" charset="0"/>
                <a:cs typeface="Times New Roman" panose="02020603050405020304" pitchFamily="18" charset="0"/>
              </a:rPr>
              <a:t>, not just in China, but </a:t>
            </a:r>
            <a:r>
              <a:rPr sz="2200" b="1" kern="100" dirty="0">
                <a:solidFill>
                  <a:srgbClr val="FFFF00"/>
                </a:solidFill>
                <a:latin typeface="Times New Roman" panose="02020603050405020304" pitchFamily="18" charset="0"/>
                <a:cs typeface="Times New Roman" panose="02020603050405020304" pitchFamily="18" charset="0"/>
              </a:rPr>
              <a:t>all over the world</a:t>
            </a:r>
            <a:r>
              <a:rPr sz="2200" kern="100" dirty="0">
                <a:solidFill>
                  <a:schemeClr val="bg1"/>
                </a:solidFill>
                <a:latin typeface="Times New Roman" panose="02020603050405020304" pitchFamily="18" charset="0"/>
                <a:cs typeface="Times New Roman" panose="02020603050405020304" pitchFamily="18" charset="0"/>
              </a:rPr>
              <a:t>,” she said.</a:t>
            </a:r>
            <a:endParaRPr sz="2200" kern="100" dirty="0">
              <a:solidFill>
                <a:schemeClr val="bg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53670" y="2449195"/>
            <a:ext cx="8691245" cy="1198880"/>
          </a:xfrm>
          <a:prstGeom prst="rect">
            <a:avLst/>
          </a:prstGeom>
          <a:noFill/>
          <a:ln w="9525">
            <a:noFill/>
          </a:ln>
        </p:spPr>
        <p:txBody>
          <a:bodyPr wrap="square">
            <a:spAutoFit/>
          </a:bodyPr>
          <a:p>
            <a:pPr marL="0" indent="266700"/>
            <a:r>
              <a:rPr sz="1800" b="0">
                <a:ea typeface="宋体" panose="02010600030101010101" pitchFamily="2" charset="-122"/>
              </a:rPr>
              <a:t>自从在</a:t>
            </a:r>
            <a:r>
              <a:rPr sz="1800" b="0">
                <a:latin typeface="Times New Roman" panose="02020603050405020304" pitchFamily="18" charset="0"/>
                <a:ea typeface="宋体" panose="02010600030101010101" pitchFamily="2" charset="-122"/>
                <a:cs typeface="Times New Roman" panose="02020603050405020304" pitchFamily="18" charset="0"/>
              </a:rPr>
              <a:t>UFC</a:t>
            </a:r>
            <a:r>
              <a:rPr sz="1800" b="0">
                <a:ea typeface="宋体" panose="02010600030101010101" pitchFamily="2" charset="-122"/>
              </a:rPr>
              <a:t>比赛中赢得世界冠军后，张被视为民族英雄，她明白自己肩上的责任不仅仅是帮助推动这项运动在中国的发展。她说：</a:t>
            </a:r>
            <a:r>
              <a:rPr sz="1800" b="0">
                <a:latin typeface="仿宋" panose="02010609060101010101" charset="-122"/>
                <a:ea typeface="仿宋" panose="02010609060101010101" charset="-122"/>
              </a:rPr>
              <a:t>“</a:t>
            </a:r>
            <a:r>
              <a:rPr sz="1800" b="0">
                <a:ea typeface="宋体" panose="02010600030101010101" pitchFamily="2" charset="-122"/>
              </a:rPr>
              <a:t>我很高兴，也很努力地争取到了这个平台。我希望通过我，能激励下一代年轻女性强大起来，追随她们的梦想，不仅是在中国，而是全世界。</a:t>
            </a:r>
            <a:r>
              <a:rPr sz="1800" b="0">
                <a:latin typeface="仿宋" panose="02010609060101010101" charset="-122"/>
                <a:ea typeface="仿宋" panose="02010609060101010101" charset="-122"/>
              </a:rPr>
              <a:t>”</a:t>
            </a:r>
            <a:endParaRPr sz="1800" b="0">
              <a:latin typeface="仿宋" panose="02010609060101010101" charset="-122"/>
              <a:ea typeface="仿宋" panose="02010609060101010101" charset="-122"/>
            </a:endParaRPr>
          </a:p>
        </p:txBody>
      </p:sp>
      <p:sp>
        <p:nvSpPr>
          <p:cNvPr id="5" name="流程图: 可选过程 4"/>
          <p:cNvSpPr/>
          <p:nvPr/>
        </p:nvSpPr>
        <p:spPr>
          <a:xfrm>
            <a:off x="153670" y="3636645"/>
            <a:ext cx="8791575" cy="142494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a:p>
        </p:txBody>
      </p:sp>
      <p:sp>
        <p:nvSpPr>
          <p:cNvPr id="2" name="文本框 1"/>
          <p:cNvSpPr txBox="1"/>
          <p:nvPr/>
        </p:nvSpPr>
        <p:spPr>
          <a:xfrm>
            <a:off x="273050" y="3636645"/>
            <a:ext cx="8437880" cy="1424940"/>
          </a:xfrm>
          <a:prstGeom prst="rect">
            <a:avLst/>
          </a:prstGeom>
          <a:noFill/>
          <a:ln w="9525">
            <a:noFill/>
            <a:prstDash val="lgDash"/>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regard sb / sth as 将</a:t>
            </a:r>
            <a:r>
              <a:rPr lang="zh-CN" altLang="en-US" sz="1900" dirty="0">
                <a:solidFill>
                  <a:schemeClr val="tx1"/>
                </a:solidFill>
                <a:latin typeface="仿宋" panose="02010609060101010101" charset="-122"/>
                <a:ea typeface="仿宋" panose="02010609060101010101" charset="-122"/>
                <a:cs typeface="Times New Roman" panose="02020603050405020304" pitchFamily="18" charset="0"/>
                <a:sym typeface="Wingdings 2" panose="05020102010507070707" pitchFamily="18" charset="2"/>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认为；把</a:t>
            </a:r>
            <a:r>
              <a:rPr lang="zh-CN" altLang="en-US" sz="1900" dirty="0">
                <a:solidFill>
                  <a:schemeClr val="tx1"/>
                </a:solidFill>
                <a:latin typeface="仿宋" panose="02010609060101010101" charset="-122"/>
                <a:ea typeface="仿宋" panose="02010609060101010101" charset="-122"/>
                <a:cs typeface="Times New Roman" panose="02020603050405020304" pitchFamily="18" charset="0"/>
                <a:sym typeface="Wingdings 2" panose="05020102010507070707" pitchFamily="18" charset="2"/>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视为    ► go beyond [短语动词] 超过；超出     ► promote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vt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推动；促进      ► platform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n</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[C] 平台        ► inspire </a:t>
            </a:r>
            <a:r>
              <a:rPr lang="zh-CN" altLang="en-US" sz="1900" i="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vt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激励；鼓舞</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follow one</a:t>
            </a:r>
            <a:r>
              <a:rPr sz="1900" kern="100" dirty="0">
                <a:solidFill>
                  <a:schemeClr val="tx1"/>
                </a:solidFill>
                <a:latin typeface="Times New Roman" panose="02020603050405020304" pitchFamily="18" charset="0"/>
                <a:cs typeface="Times New Roman" panose="02020603050405020304" pitchFamily="18" charset="0"/>
                <a:sym typeface="+mn-ea"/>
              </a:rPr>
              <a:t>’</a:t>
            </a: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s dreams [输出词块] 追随某人的梦想</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a:p>
            <a:pPr>
              <a:lnSpc>
                <a:spcPts val="2600"/>
              </a:lnSpc>
            </a:pPr>
            <a:r>
              <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rPr>
              <a:t>► all over the world [输出词块] 全世界</a:t>
            </a:r>
            <a:endParaRPr lang="zh-CN" altLang="en-US" sz="19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2" panose="05020102010507070707" pitchFamily="18" charset="2"/>
            </a:endParaRPr>
          </a:p>
        </p:txBody>
      </p:sp>
    </p:spTree>
  </p:cSld>
  <p:clrMapOvr>
    <a:masterClrMapping/>
  </p:clrMapOvr>
</p:sld>
</file>

<file path=ppt/tags/tag1.xml><?xml version="1.0" encoding="utf-8"?>
<p:tagLst xmlns:p="http://schemas.openxmlformats.org/presentationml/2006/main">
  <p:tag name="REFSHAPE" val="657319820"/>
</p:tagLst>
</file>

<file path=ppt/tags/tag2.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Nexa Light"/>
        <a:ea typeface="华康少女文字W5(P)"/>
        <a:cs typeface=""/>
      </a:majorFont>
      <a:minorFont>
        <a:latin typeface="Nexa Light"/>
        <a:ea typeface="华康少女文字W5(P)"/>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5905</Words>
  <Application>WPS 演示</Application>
  <PresentationFormat>全屏显示(16:9)</PresentationFormat>
  <Paragraphs>99</Paragraphs>
  <Slides>13</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Arial</vt:lpstr>
      <vt:lpstr>宋体</vt:lpstr>
      <vt:lpstr>Wingdings</vt:lpstr>
      <vt:lpstr>Nexa Light</vt:lpstr>
      <vt:lpstr>华康少女文字W5(P)</vt:lpstr>
      <vt:lpstr>微软雅黑</vt:lpstr>
      <vt:lpstr>方正正黑简体</vt:lpstr>
      <vt:lpstr>黑体</vt:lpstr>
      <vt:lpstr>Calibri</vt:lpstr>
      <vt:lpstr>Times New Roman</vt:lpstr>
      <vt:lpstr>仿宋</vt:lpstr>
      <vt:lpstr>Wingdings 2</vt:lpstr>
      <vt:lpstr>Segoe Print</vt:lpstr>
      <vt:lpstr>Arial Unicode MS</vt:lpstr>
      <vt:lpstr>华康少女文字W5(P)</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VividWord</cp:lastModifiedBy>
  <cp:revision>223</cp:revision>
  <dcterms:created xsi:type="dcterms:W3CDTF">2015-03-31T05:49:00Z</dcterms:created>
  <dcterms:modified xsi:type="dcterms:W3CDTF">2020-03-13T02:43:55Z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