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59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332F-3612-431E-A90A-05C2AC30FF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C0AF-7498-4924-922D-3D5C28933F1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4175" y="527050"/>
            <a:ext cx="8229600" cy="260413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0000"/>
          </a:bodyPr>
          <a:p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一座碉楼座落在山顶上。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watchtower stands on top of the hill. （自然语序）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top of the hill stands a watchtower.（倒装语序）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384175" y="3554730"/>
            <a:ext cx="8229600" cy="26682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倒装结构：（介词短语+动词+主语）结构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the ground lay a goat.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Outside the room sits a little dog.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64389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一、将下列句子改成倒装句：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Some tall trees are around the lake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A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 old man sat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 front of the house  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Tom rushed out of his room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Tom climbed down from the tree.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young man with magazine in his hand sat by the window.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二、根据提示完成翻译，要求用倒装句式。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 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 policeman.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拐角处走着一个警察。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</a:t>
            </a:r>
            <a:r>
              <a:rPr lang="en-US" altLang="zh-CN" u="sng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u="sng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 half-conscious young man.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桌子底下躺着一个半清醒的年轻人。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ctrTitle"/>
          </p:nvPr>
        </p:nvSpPr>
        <p:spPr>
          <a:xfrm>
            <a:off x="524510" y="0"/>
            <a:ext cx="77724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p>
            <a:pPr defTabSz="914400">
              <a:buClrTx/>
              <a:buSzTx/>
              <a:buFontTx/>
            </a:pPr>
            <a:r>
              <a:rPr lang="en-US" altLang="zh-CN" sz="4400" b="1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So, neither, nor</a:t>
            </a:r>
            <a:r>
              <a:rPr lang="zh-CN" altLang="en-US" sz="4400" b="1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倒装结构</a:t>
            </a:r>
            <a:endParaRPr lang="zh-CN" altLang="en-US" sz="4400" b="1" kern="1200" baseline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>
          <a:xfrm>
            <a:off x="190500" y="752475"/>
            <a:ext cx="8763000" cy="5715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zh-CN" altLang="en-US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</a:t>
            </a:r>
            <a:r>
              <a:rPr lang="en-US" altLang="zh-CN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zh-CN" altLang="en-US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引导的倒装句</a:t>
            </a:r>
            <a:endParaRPr lang="zh-CN" altLang="en-US" b="1" kern="1200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8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So + </a:t>
            </a:r>
            <a:r>
              <a:rPr lang="zh-CN" altLang="en-US" sz="28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功能词 </a:t>
            </a:r>
            <a:r>
              <a:rPr lang="en-US" altLang="zh-CN" sz="28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 </a:t>
            </a:r>
            <a:r>
              <a:rPr lang="zh-CN" altLang="en-US" sz="28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主语</a:t>
            </a: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，该句型必须具备两个条件</a:t>
            </a:r>
            <a:r>
              <a:rPr lang="en-US" altLang="zh-CN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  </a:t>
            </a:r>
            <a:endParaRPr lang="en-US" altLang="zh-CN" sz="2800" kern="1200" baseline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，上句必须为肯定句；</a:t>
            </a:r>
            <a:endParaRPr lang="zh-CN" altLang="en-US" sz="2800" kern="1200" baseline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，该主语与上句主语不一致。功能词指</a:t>
            </a:r>
            <a:r>
              <a:rPr lang="en-US" altLang="zh-CN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</a:t>
            </a: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动词，助动词，情态动词。翻译为“</a:t>
            </a:r>
            <a:r>
              <a:rPr lang="en-US" altLang="zh-CN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--- </a:t>
            </a: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也是如此”。</a:t>
            </a:r>
            <a:endParaRPr lang="zh-CN" altLang="en-US" sz="2800" kern="1200" baseline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endParaRPr lang="zh-CN" altLang="en-US" sz="1000" b="1" kern="1200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zh-CN" altLang="en-US" sz="2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  ----- Li Lei </a:t>
            </a:r>
            <a:r>
              <a:rPr lang="en-US" altLang="zh-CN" sz="2800" kern="1200" baseline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dance</a:t>
            </a: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----- So</a:t>
            </a:r>
            <a:r>
              <a:rPr lang="en-US" altLang="zh-CN" sz="2800" u="sng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Tom.</a:t>
            </a:r>
            <a:endParaRPr lang="en-US" altLang="zh-CN" sz="2800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2.   ----- They </a:t>
            </a:r>
            <a:r>
              <a:rPr lang="en-US" altLang="zh-CN" sz="2800" kern="1200" baseline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</a:t>
            </a: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eating apples.</a:t>
            </a:r>
            <a:endParaRPr lang="en-US" altLang="zh-CN" sz="2800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----- So</a:t>
            </a:r>
            <a:r>
              <a:rPr lang="en-US" altLang="zh-CN" sz="2800" u="sng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zh-CN" altLang="en-US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800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zh-CN" altLang="en-US" sz="2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 ----- Li Ming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 good student.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----- So</a:t>
            </a:r>
            <a:r>
              <a:rPr lang="en-US" altLang="zh-CN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Mary.</a:t>
            </a:r>
            <a:endParaRPr lang="en-US" altLang="zh-C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endParaRPr lang="en-US" altLang="zh-CN" sz="2800" kern="1200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endParaRPr lang="en-US" altLang="zh-CN" sz="2800" kern="1200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12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charRg st="1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28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charRg st="128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53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charRg st="153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90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123">
                                            <p:txEl>
                                              <p:charRg st="190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152400" y="202565"/>
            <a:ext cx="8675370" cy="64528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20000"/>
          </a:bodyPr>
          <a:p>
            <a:pPr>
              <a:lnSpc>
                <a:spcPct val="8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CN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Neither/ nor 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引导的倒装句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Neither/ nor +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功能词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，该句型必须具备两个条件：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  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上句为否定句；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  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该主语与上句主语不一致。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翻译为“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也不这样”。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>
              <a:buClrTx/>
              <a:buSzTx/>
              <a:buFontTx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 ----- Li Lei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can’t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dance.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    ----- </a:t>
            </a:r>
            <a:r>
              <a:rPr lang="en-US" altLang="zh-CN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Nor           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Tom.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buClrTx/>
              <a:buSzTx/>
              <a:buFontTx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2. ----- I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don’t like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eating apples.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    ----- Neither </a:t>
            </a:r>
            <a:r>
              <a:rPr lang="en-US" altLang="zh-CN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i.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defTabSz="914400">
              <a:buClrTx/>
              <a:buSzTx/>
              <a:buFontTx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3 ----- Li Ming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isn’t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good student.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defTabSz="914400">
              <a:buClrTx/>
              <a:buSzTx/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	    ----- Nor  </a:t>
            </a:r>
            <a:r>
              <a:rPr lang="en-US" altLang="zh-CN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Mary.</a:t>
            </a:r>
            <a:endParaRPr lang="en-US" altLang="zh-CN" kern="1200" baseline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charRg st="15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19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charRg st="219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20000"/>
          </a:bodyPr>
          <a:p>
            <a:pPr>
              <a:buNone/>
            </a:pPr>
            <a:r>
              <a:rPr lang="zh-CN" altLang="en-US" sz="3600" b="1" dirty="0">
                <a:solidFill>
                  <a:schemeClr val="tx1"/>
                </a:solidFill>
              </a:rPr>
              <a:t>三、 </a:t>
            </a:r>
            <a:r>
              <a:rPr lang="en-US" altLang="zh-CN" sz="3600" b="1" dirty="0">
                <a:solidFill>
                  <a:schemeClr val="tx1"/>
                </a:solidFill>
              </a:rPr>
              <a:t>So </a:t>
            </a:r>
            <a:r>
              <a:rPr lang="zh-CN" altLang="en-US" sz="3600" b="1" dirty="0">
                <a:solidFill>
                  <a:schemeClr val="tx1"/>
                </a:solidFill>
              </a:rPr>
              <a:t>引导的强调句式</a:t>
            </a:r>
            <a:endParaRPr lang="zh-CN" altLang="en-US" sz="36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3600" b="1" dirty="0">
                <a:solidFill>
                  <a:schemeClr val="tx1"/>
                </a:solidFill>
              </a:rPr>
              <a:t>		</a:t>
            </a:r>
            <a:r>
              <a:rPr lang="en-US" altLang="zh-CN" sz="3600" dirty="0">
                <a:solidFill>
                  <a:srgbClr val="FF0000"/>
                </a:solidFill>
              </a:rPr>
              <a:t>So + </a:t>
            </a:r>
            <a:r>
              <a:rPr lang="zh-CN" altLang="en-US" sz="3600" dirty="0">
                <a:solidFill>
                  <a:srgbClr val="FF0000"/>
                </a:solidFill>
              </a:rPr>
              <a:t>主语 </a:t>
            </a:r>
            <a:r>
              <a:rPr lang="en-US" altLang="zh-CN" sz="3600" dirty="0">
                <a:solidFill>
                  <a:srgbClr val="FF0000"/>
                </a:solidFill>
              </a:rPr>
              <a:t>+ </a:t>
            </a:r>
            <a:r>
              <a:rPr lang="zh-CN" altLang="en-US" sz="3600" dirty="0">
                <a:solidFill>
                  <a:srgbClr val="FF0000"/>
                </a:solidFill>
              </a:rPr>
              <a:t>功能词</a:t>
            </a:r>
            <a:r>
              <a:rPr lang="en-US" altLang="zh-CN" sz="3600" dirty="0">
                <a:solidFill>
                  <a:schemeClr val="tx1"/>
                </a:solidFill>
              </a:rPr>
              <a:t>. </a:t>
            </a:r>
            <a:r>
              <a:rPr lang="zh-CN" altLang="en-US" sz="3600" dirty="0">
                <a:solidFill>
                  <a:schemeClr val="tx1"/>
                </a:solidFill>
              </a:rPr>
              <a:t>该句型必须具备两个条件：</a:t>
            </a:r>
            <a:endParaRPr lang="zh-CN" altLang="en-US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dirty="0">
                <a:solidFill>
                  <a:schemeClr val="tx1"/>
                </a:solidFill>
              </a:rPr>
              <a:t>a, </a:t>
            </a:r>
            <a:r>
              <a:rPr lang="zh-CN" altLang="en-US" sz="3600" dirty="0">
                <a:solidFill>
                  <a:schemeClr val="tx1"/>
                </a:solidFill>
              </a:rPr>
              <a:t>上句为肯定句；</a:t>
            </a:r>
            <a:endParaRPr lang="zh-CN" altLang="en-US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dirty="0">
                <a:solidFill>
                  <a:schemeClr val="tx1"/>
                </a:solidFill>
              </a:rPr>
              <a:t>b</a:t>
            </a:r>
            <a:r>
              <a:rPr lang="zh-CN" altLang="en-US" sz="3600" dirty="0">
                <a:solidFill>
                  <a:schemeClr val="tx1"/>
                </a:solidFill>
              </a:rPr>
              <a:t>，该主语与上句主语一致。翻译为“的确如此”。</a:t>
            </a:r>
            <a:endParaRPr lang="zh-CN" altLang="en-US" sz="3600" dirty="0">
              <a:solidFill>
                <a:schemeClr val="tx1"/>
              </a:solidFill>
            </a:endParaRPr>
          </a:p>
          <a:p>
            <a:pPr>
              <a:buNone/>
            </a:pPr>
            <a:endParaRPr lang="zh-CN" altLang="en-US" sz="36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3600" b="1" dirty="0">
                <a:solidFill>
                  <a:schemeClr val="tx1"/>
                </a:solidFill>
              </a:rPr>
              <a:t>		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----- The book is a good book.</a:t>
            </a:r>
            <a:endParaRPr lang="en-US" altLang="zh-C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----- So </a:t>
            </a:r>
            <a:r>
              <a:rPr lang="en-US" altLang="zh-CN" sz="36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2. ----- I was afraid.</a:t>
            </a:r>
            <a:endParaRPr lang="en-US" altLang="zh-CN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----- So </a:t>
            </a:r>
            <a:r>
              <a:rPr lang="en-US" altLang="zh-CN" sz="36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64865" y="4333875"/>
            <a:ext cx="10363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19120" y="5427345"/>
            <a:ext cx="20231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you were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4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charRg st="14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charRg st="78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14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charRg st="114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3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charRg st="136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61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charRg st="161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86800" cy="6705600"/>
          </a:xfrm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chemeClr val="tx1"/>
                </a:solidFill>
              </a:rPr>
              <a:t>四、练习题</a:t>
            </a:r>
            <a:endParaRPr lang="zh-CN" altLang="en-US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chemeClr val="tx1"/>
                </a:solidFill>
              </a:rPr>
              <a:t>		</a:t>
            </a:r>
            <a:r>
              <a:rPr lang="en-US" altLang="zh-CN" sz="3500" b="1">
                <a:solidFill>
                  <a:schemeClr val="tx1"/>
                </a:solidFill>
              </a:rPr>
              <a:t>1. ----- They are good students.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    ----- _________.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	A. So we are.	B. So are we.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	C. Nor are we.	D. Nor we are.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2. ----- It is a good day today.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    ----- _________.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	A. So is it.		B. So it is.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b="1">
                <a:solidFill>
                  <a:schemeClr val="tx1"/>
                </a:solidFill>
              </a:rPr>
              <a:t>			C. Neither is it.	D. So does it.</a:t>
            </a:r>
            <a:endParaRPr lang="en-US" altLang="zh-CN" sz="3500" b="1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>
                <a:solidFill>
                  <a:schemeClr val="tx1"/>
                </a:solidFill>
              </a:rPr>
              <a:t>		</a:t>
            </a:r>
            <a:endParaRPr lang="en-US" altLang="zh-CN" b="1">
              <a:solidFill>
                <a:schemeClr val="tx1"/>
              </a:solidFill>
            </a:endParaRPr>
          </a:p>
        </p:txBody>
      </p:sp>
      <p:sp>
        <p:nvSpPr>
          <p:cNvPr id="11268" name="文本框 11267"/>
          <p:cNvSpPr txBox="1"/>
          <p:nvPr/>
        </p:nvSpPr>
        <p:spPr>
          <a:xfrm>
            <a:off x="4700905" y="1950085"/>
            <a:ext cx="609600" cy="3667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4700905" y="4872990"/>
            <a:ext cx="609600" cy="3667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126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1" name="文本占位符 12290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10600" cy="6248400"/>
          </a:xfrm>
        </p:spPr>
        <p:txBody>
          <a:bodyPr/>
          <a:p>
            <a:pPr>
              <a:buNone/>
            </a:pPr>
            <a:r>
              <a:rPr lang="en-US" altLang="zh-CN">
                <a:solidFill>
                  <a:schemeClr val="tx1"/>
                </a:solidFill>
              </a:rPr>
              <a:t>		</a:t>
            </a:r>
            <a:r>
              <a:rPr lang="en-US" altLang="zh-CN" sz="3600" b="1">
                <a:solidFill>
                  <a:schemeClr val="tx1"/>
                </a:solidFill>
              </a:rPr>
              <a:t>3. ----- She is a beautiful girl.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    ----- _________.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	A. Nor am i.		B. So am i.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	C. So he is.		D. Nor is he.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4. ----- I slept very late last night.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    ----- _________.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	A. So am i.		B. So I am.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CN" sz="3600" b="1">
                <a:solidFill>
                  <a:schemeClr val="tx1"/>
                </a:solidFill>
              </a:rPr>
              <a:t>			C. So did i.		D. So I did.</a:t>
            </a:r>
            <a:endParaRPr lang="en-US" altLang="zh-CN" sz="3600" b="1">
              <a:solidFill>
                <a:schemeClr val="tx1"/>
              </a:solidFill>
            </a:endParaRPr>
          </a:p>
          <a:p>
            <a:pPr>
              <a:buNone/>
            </a:pPr>
            <a:endParaRPr lang="en-US" altLang="zh-CN" sz="3600" b="1">
              <a:solidFill>
                <a:schemeClr val="tx1"/>
              </a:solidFill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5638800" y="1752600"/>
            <a:ext cx="609600" cy="3667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1993265" y="5065395"/>
            <a:ext cx="609600" cy="3667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3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WPS 演示</Application>
  <PresentationFormat>全屏显示(4:3)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So, neither, nor倒装结构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 blanks with the correct words or phrases. Change the form where necessary</dc:title>
  <dc:creator>54333909@qq.com</dc:creator>
  <cp:lastModifiedBy>迟迟</cp:lastModifiedBy>
  <cp:revision>45</cp:revision>
  <dcterms:created xsi:type="dcterms:W3CDTF">2020-03-18T03:35:00Z</dcterms:created>
  <dcterms:modified xsi:type="dcterms:W3CDTF">2020-03-21T01:06:08Z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2052-11.1.0.9582</vt:lpwstr>
  </property>
</Properties>
</file>