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customXml/itemProps1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1" r:id="rId3"/>
    <p:sldId id="257" r:id="rId4"/>
    <p:sldId id="292" r:id="rId6"/>
    <p:sldId id="355" r:id="rId7"/>
    <p:sldId id="284" r:id="rId8"/>
    <p:sldId id="290" r:id="rId9"/>
    <p:sldId id="294" r:id="rId10"/>
    <p:sldId id="295" r:id="rId11"/>
    <p:sldId id="322" r:id="rId12"/>
    <p:sldId id="293" r:id="rId13"/>
    <p:sldId id="327" r:id="rId14"/>
    <p:sldId id="323" r:id="rId15"/>
    <p:sldId id="324" r:id="rId16"/>
    <p:sldId id="318" r:id="rId17"/>
    <p:sldId id="321" r:id="rId18"/>
    <p:sldId id="320" r:id="rId19"/>
    <p:sldId id="328" r:id="rId20"/>
    <p:sldId id="329" r:id="rId21"/>
    <p:sldId id="331" r:id="rId22"/>
    <p:sldId id="288" r:id="rId23"/>
    <p:sldId id="332" r:id="rId24"/>
    <p:sldId id="335" r:id="rId25"/>
    <p:sldId id="334" r:id="rId26"/>
    <p:sldId id="333" r:id="rId27"/>
    <p:sldId id="336" r:id="rId28"/>
    <p:sldId id="337" r:id="rId29"/>
    <p:sldId id="258" r:id="rId30"/>
    <p:sldId id="340" r:id="rId31"/>
    <p:sldId id="342" r:id="rId32"/>
    <p:sldId id="341" r:id="rId33"/>
    <p:sldId id="339" r:id="rId34"/>
    <p:sldId id="338" r:id="rId35"/>
    <p:sldId id="343" r:id="rId36"/>
    <p:sldId id="344" r:id="rId37"/>
    <p:sldId id="345" r:id="rId38"/>
    <p:sldId id="346" r:id="rId39"/>
    <p:sldId id="347" r:id="rId40"/>
    <p:sldId id="260" r:id="rId41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14B8"/>
    <a:srgbClr val="7FA6BA"/>
    <a:srgbClr val="888696"/>
    <a:srgbClr val="6D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8" Type="http://schemas.openxmlformats.org/officeDocument/2006/relationships/tags" Target="tags/tag11.xml"/><Relationship Id="rId47" Type="http://schemas.openxmlformats.org/officeDocument/2006/relationships/customXml" Target="../customXml/item1.xml"/><Relationship Id="rId46" Type="http://schemas.openxmlformats.org/officeDocument/2006/relationships/customXmlProps" Target="../customXml/itemProps10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F0304-A1FA-4D6E-A9C5-EC442E8A65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B735A-F9C4-4BCE-BB92-67D1FC973E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045C8D-F012-4D52-867C-D553626AF4A5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61632"/>
            <a:ext cx="9182464" cy="1598019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3600" b="0" i="0">
                <a:ln w="14605">
                  <a:noFill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83625"/>
            <a:ext cx="9182464" cy="71271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3"/>
            <a:ext cx="10515600" cy="1070339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0" y="487680"/>
              <a:ext cx="9144000" cy="6370320"/>
            </a:xfrm>
            <a:prstGeom prst="rect">
              <a:avLst/>
            </a:prstGeom>
            <a:gradFill flip="none" rotWithShape="1">
              <a:gsLst>
                <a:gs pos="44000">
                  <a:srgbClr val="F0F6F2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0" y="487680"/>
              <a:ext cx="9144000" cy="6370320"/>
            </a:xfrm>
            <a:prstGeom prst="rect">
              <a:avLst/>
            </a:prstGeom>
            <a:gradFill flip="none" rotWithShape="1">
              <a:gsLst>
                <a:gs pos="44000">
                  <a:srgbClr val="F0F6F2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463" y="1282700"/>
            <a:ext cx="10761620" cy="507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463" y="458337"/>
            <a:ext cx="10761620" cy="60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60000"/>
        <a:buFont typeface="Wingdings 2" panose="05020102010507070707" pitchFamily="18" charset="2"/>
        <a:buChar char="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57505" indent="-357505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245745" y="253048"/>
            <a:ext cx="6840538" cy="5835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B4311"/>
                </a:solidFill>
                <a:latin typeface="Arial" panose="020B0604020202020204" pitchFamily="34" charset="0"/>
                <a:ea typeface="黑体" panose="02010609060101010101" charset="-122"/>
              </a:rPr>
              <a:t>  </a:t>
            </a:r>
            <a:r>
              <a:rPr lang="zh-CN" altLang="en-US" sz="3200" b="1" dirty="0">
                <a:solidFill>
                  <a:srgbClr val="FB4311"/>
                </a:solidFill>
                <a:latin typeface="Arial" panose="020B0604020202020204" pitchFamily="34" charset="0"/>
                <a:ea typeface="黑体" panose="02010609060101010101" charset="-122"/>
              </a:rPr>
              <a:t>中国近代史（</a:t>
            </a:r>
            <a:r>
              <a:rPr lang="en-US" altLang="zh-CN" sz="3200" b="1" dirty="0">
                <a:solidFill>
                  <a:srgbClr val="FB4311"/>
                </a:solidFill>
                <a:latin typeface="Arial" panose="020B0604020202020204" pitchFamily="34" charset="0"/>
                <a:ea typeface="黑体" panose="02010609060101010101" charset="-122"/>
              </a:rPr>
              <a:t>1840—1949</a:t>
            </a:r>
            <a:r>
              <a:rPr lang="zh-CN" altLang="en-US" sz="3200" b="1" dirty="0">
                <a:solidFill>
                  <a:srgbClr val="FB4311"/>
                </a:solidFill>
                <a:latin typeface="Arial" panose="020B0604020202020204" pitchFamily="34" charset="0"/>
                <a:ea typeface="黑体" panose="02010609060101010101" charset="-122"/>
              </a:rPr>
              <a:t>年）</a:t>
            </a:r>
            <a:endParaRPr lang="zh-CN" altLang="en-US" sz="3200" b="1" dirty="0">
              <a:solidFill>
                <a:srgbClr val="FB431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075" name="Rectangle 3"/>
          <p:cNvSpPr/>
          <p:nvPr/>
        </p:nvSpPr>
        <p:spPr>
          <a:xfrm>
            <a:off x="1524000" y="836613"/>
            <a:ext cx="17637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一个形态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1524000" y="2565400"/>
            <a:ext cx="1835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两个时期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077" name="Rectangle 5"/>
          <p:cNvSpPr/>
          <p:nvPr/>
        </p:nvSpPr>
        <p:spPr>
          <a:xfrm>
            <a:off x="1524000" y="5373688"/>
            <a:ext cx="1619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两大任务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3071813" y="836613"/>
            <a:ext cx="77406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文鼎中钢笔行楷" pitchFamily="34" charset="-122"/>
              </a:rPr>
              <a:t>半殖民地半封建社会</a:t>
            </a:r>
            <a:endParaRPr lang="zh-CN" altLang="en-US" sz="2400" b="1" dirty="0">
              <a:latin typeface="Times New Roman" panose="02020603050405020304" pitchFamily="18" charset="0"/>
              <a:ea typeface="文鼎中钢笔行楷" pitchFamily="34" charset="-122"/>
            </a:endParaRPr>
          </a:p>
        </p:txBody>
      </p:sp>
      <p:sp>
        <p:nvSpPr>
          <p:cNvPr id="4103" name="Rectangle 7"/>
          <p:cNvSpPr/>
          <p:nvPr/>
        </p:nvSpPr>
        <p:spPr>
          <a:xfrm>
            <a:off x="1524000" y="1536700"/>
            <a:ext cx="91440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清朝后期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(1840—1912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年）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→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 北洋军阀统治（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1912—1927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）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→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南京国民政府统治（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1927—1949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0" y="3140075"/>
            <a:ext cx="9144000" cy="1584325"/>
            <a:chOff x="0" y="1661"/>
            <a:chExt cx="5760" cy="998"/>
          </a:xfrm>
        </p:grpSpPr>
        <p:sp>
          <p:nvSpPr>
            <p:cNvPr id="3083" name="Line 9"/>
            <p:cNvSpPr/>
            <p:nvPr/>
          </p:nvSpPr>
          <p:spPr>
            <a:xfrm flipV="1">
              <a:off x="0" y="2304"/>
              <a:ext cx="576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084" name="Line 10"/>
            <p:cNvSpPr/>
            <p:nvPr/>
          </p:nvSpPr>
          <p:spPr>
            <a:xfrm>
              <a:off x="4014" y="1933"/>
              <a:ext cx="0" cy="49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Text Box 11"/>
            <p:cNvSpPr txBox="1"/>
            <p:nvPr/>
          </p:nvSpPr>
          <p:spPr>
            <a:xfrm>
              <a:off x="3243" y="1661"/>
              <a:ext cx="143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1919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五四运动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86" name="Line 12"/>
            <p:cNvSpPr/>
            <p:nvPr/>
          </p:nvSpPr>
          <p:spPr>
            <a:xfrm>
              <a:off x="288" y="1920"/>
              <a:ext cx="7" cy="5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7" name="Line 13"/>
            <p:cNvSpPr/>
            <p:nvPr/>
          </p:nvSpPr>
          <p:spPr>
            <a:xfrm>
              <a:off x="5556" y="1933"/>
              <a:ext cx="0" cy="5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8" name="Text Box 14"/>
            <p:cNvSpPr txBox="1"/>
            <p:nvPr/>
          </p:nvSpPr>
          <p:spPr>
            <a:xfrm>
              <a:off x="0" y="1661"/>
              <a:ext cx="81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1840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89" name="Text Box 15"/>
            <p:cNvSpPr txBox="1"/>
            <p:nvPr/>
          </p:nvSpPr>
          <p:spPr>
            <a:xfrm>
              <a:off x="5196" y="1661"/>
              <a:ext cx="56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1949 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90" name="Text Box 16"/>
            <p:cNvSpPr txBox="1"/>
            <p:nvPr/>
          </p:nvSpPr>
          <p:spPr>
            <a:xfrm>
              <a:off x="1746" y="1706"/>
              <a:ext cx="100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约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_GB2312" pitchFamily="49" charset="-122"/>
                </a:rPr>
                <a:t>80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年</a:t>
              </a:r>
              <a:endParaRPr lang="zh-CN" altLang="en-US" sz="24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91" name="AutoShape 17"/>
            <p:cNvSpPr/>
            <p:nvPr/>
          </p:nvSpPr>
          <p:spPr>
            <a:xfrm rot="5359995">
              <a:off x="2042" y="361"/>
              <a:ext cx="186" cy="3600"/>
            </a:xfrm>
            <a:prstGeom prst="leftBrace">
              <a:avLst>
                <a:gd name="adj1" fmla="val 16129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92" name="AutoShape 18"/>
            <p:cNvSpPr/>
            <p:nvPr/>
          </p:nvSpPr>
          <p:spPr>
            <a:xfrm rot="5383902">
              <a:off x="4704" y="1440"/>
              <a:ext cx="144" cy="1488"/>
            </a:xfrm>
            <a:prstGeom prst="leftBrace">
              <a:avLst>
                <a:gd name="adj1" fmla="val 86111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93" name="Text Box 19"/>
            <p:cNvSpPr txBox="1"/>
            <p:nvPr/>
          </p:nvSpPr>
          <p:spPr>
            <a:xfrm>
              <a:off x="4377" y="1797"/>
              <a:ext cx="825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约</a:t>
              </a:r>
              <a:r>
                <a:rPr lang="en-US" altLang="zh-CN" sz="2400" b="1" dirty="0">
                  <a:latin typeface="楷体_GB2312" pitchFamily="49" charset="-122"/>
                  <a:ea typeface="楷体_GB2312" pitchFamily="49" charset="-122"/>
                </a:rPr>
                <a:t>30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年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094" name="AutoShape 20"/>
            <p:cNvSpPr/>
            <p:nvPr/>
          </p:nvSpPr>
          <p:spPr>
            <a:xfrm rot="10762835">
              <a:off x="611" y="2431"/>
              <a:ext cx="2064" cy="227"/>
            </a:xfrm>
            <a:prstGeom prst="wedgeRoundRectCallout">
              <a:avLst>
                <a:gd name="adj1" fmla="val -32787"/>
                <a:gd name="adj2" fmla="val 146130"/>
                <a:gd name="adj3" fmla="val 16667"/>
              </a:avLst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希望魏碑" pitchFamily="49" charset="-122"/>
                </a:rPr>
                <a:t>旧民主主义革命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希望魏碑" pitchFamily="49" charset="-122"/>
              </a:endParaRPr>
            </a:p>
          </p:txBody>
        </p:sp>
        <p:sp>
          <p:nvSpPr>
            <p:cNvPr id="3095" name="AutoShape 21"/>
            <p:cNvSpPr/>
            <p:nvPr/>
          </p:nvSpPr>
          <p:spPr>
            <a:xfrm rot="10742709">
              <a:off x="3648" y="2387"/>
              <a:ext cx="1770" cy="272"/>
            </a:xfrm>
            <a:prstGeom prst="wedgeRoundRectCallout">
              <a:avLst>
                <a:gd name="adj1" fmla="val -24282"/>
                <a:gd name="adj2" fmla="val 97403"/>
                <a:gd name="adj3" fmla="val 16667"/>
              </a:avLst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希望粗魏碑" pitchFamily="49" charset="-122"/>
                </a:rPr>
                <a:t>新民主主义革命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希望粗魏碑" pitchFamily="49" charset="-122"/>
              </a:endParaRPr>
            </a:p>
          </p:txBody>
        </p:sp>
      </p:grpSp>
      <p:sp>
        <p:nvSpPr>
          <p:cNvPr id="4118" name="Text Box 22"/>
          <p:cNvSpPr txBox="1"/>
          <p:nvPr/>
        </p:nvSpPr>
        <p:spPr>
          <a:xfrm>
            <a:off x="3000375" y="5157788"/>
            <a:ext cx="60848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、民族革命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求得民族独立和人民解放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希望魏碑" pitchFamily="49" charset="-122"/>
            </a:endParaRPr>
          </a:p>
        </p:txBody>
      </p:sp>
      <p:sp>
        <p:nvSpPr>
          <p:cNvPr id="4119" name="Text Box 23"/>
          <p:cNvSpPr txBox="1"/>
          <p:nvPr/>
        </p:nvSpPr>
        <p:spPr>
          <a:xfrm>
            <a:off x="3000375" y="5589588"/>
            <a:ext cx="59404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、民主革命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希望魏碑" pitchFamily="49" charset="-122"/>
              </a:rPr>
              <a:t>求得国家富强和人民富裕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希望魏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18" grpId="0"/>
      <p:bldP spid="4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5" name="C9F754DE-2CAD-44b6-B708-469DEB6407EB-1" descr="qt_temp"/>
          <p:cNvPicPr>
            <a:picLocks noChangeAspect="1"/>
          </p:cNvPicPr>
          <p:nvPr/>
        </p:nvPicPr>
        <p:blipFill>
          <a:blip r:embed="rId1"/>
          <a:srcRect l="9914" b="58549"/>
          <a:stretch>
            <a:fillRect/>
          </a:stretch>
        </p:blipFill>
        <p:spPr>
          <a:xfrm>
            <a:off x="0" y="142240"/>
            <a:ext cx="9618345" cy="6574155"/>
          </a:xfrm>
          <a:prstGeom prst="rect">
            <a:avLst/>
          </a:prstGeom>
        </p:spPr>
      </p:pic>
      <p:sp>
        <p:nvSpPr>
          <p:cNvPr id="4" name="WordArt 2"/>
          <p:cNvSpPr/>
          <p:nvPr/>
        </p:nvSpPr>
        <p:spPr>
          <a:xfrm>
            <a:off x="255270" y="189230"/>
            <a:ext cx="1869440" cy="7067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通史构架：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5"/>
          <p:cNvSpPr txBox="1"/>
          <p:nvPr/>
        </p:nvSpPr>
        <p:spPr>
          <a:xfrm>
            <a:off x="585470" y="981075"/>
            <a:ext cx="11127105" cy="526224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太平天国运动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(1)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年，洪秀全发动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，太平天国运动兴起，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年定都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建立起与清王朝对峙的农民政权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太平天国颁布了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________________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，主张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，反映了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的愿望和要求，但其强化自然经济的主张，却和世界工业文明的潮流背道而驰；太平天国运动后期提出的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《________》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是中国最早的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改革方案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(3)________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年，天京陷落，太平天国运动失败。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Text Box 12"/>
          <p:cNvSpPr txBox="1"/>
          <p:nvPr/>
        </p:nvSpPr>
        <p:spPr>
          <a:xfrm>
            <a:off x="584518" y="254953"/>
            <a:ext cx="1816100" cy="58356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基知抽查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9090" name="表格 89089"/>
          <p:cNvGraphicFramePr/>
          <p:nvPr/>
        </p:nvGraphicFramePr>
        <p:xfrm>
          <a:off x="1847850" y="765175"/>
          <a:ext cx="8497570" cy="4921250"/>
        </p:xfrm>
        <a:graphic>
          <a:graphicData uri="http://schemas.openxmlformats.org/drawingml/2006/table">
            <a:tbl>
              <a:tblPr/>
              <a:tblGrid>
                <a:gridCol w="1266825"/>
                <a:gridCol w="1322705"/>
                <a:gridCol w="1323975"/>
                <a:gridCol w="1435735"/>
                <a:gridCol w="1508125"/>
                <a:gridCol w="1640205"/>
              </a:tblGrid>
              <a:tr h="12969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不平等条约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签订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时间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割地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赔款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开放通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商口岸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其他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2" name="Rectangle 53"/>
          <p:cNvSpPr/>
          <p:nvPr/>
        </p:nvSpPr>
        <p:spPr>
          <a:xfrm>
            <a:off x="1919288" y="2276475"/>
            <a:ext cx="1223962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南京条约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53" name="Rectangle 54"/>
          <p:cNvSpPr/>
          <p:nvPr/>
        </p:nvSpPr>
        <p:spPr>
          <a:xfrm>
            <a:off x="1919288" y="2997200"/>
            <a:ext cx="1223962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天津条约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54" name="Rectangle 55"/>
          <p:cNvSpPr/>
          <p:nvPr/>
        </p:nvSpPr>
        <p:spPr>
          <a:xfrm>
            <a:off x="1919288" y="3716338"/>
            <a:ext cx="1223962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北京条约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55" name="Rectangle 56"/>
          <p:cNvSpPr/>
          <p:nvPr/>
        </p:nvSpPr>
        <p:spPr>
          <a:xfrm>
            <a:off x="1919288" y="4508500"/>
            <a:ext cx="1223962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马关条约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56" name="Rectangle 57"/>
          <p:cNvSpPr/>
          <p:nvPr/>
        </p:nvSpPr>
        <p:spPr>
          <a:xfrm>
            <a:off x="1919288" y="5157788"/>
            <a:ext cx="1223962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辛丑条约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42" name="Rectangle 58"/>
          <p:cNvSpPr/>
          <p:nvPr/>
        </p:nvSpPr>
        <p:spPr>
          <a:xfrm>
            <a:off x="3143250" y="2133600"/>
            <a:ext cx="1223963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1842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43" name="Rectangle 59"/>
          <p:cNvSpPr/>
          <p:nvPr/>
        </p:nvSpPr>
        <p:spPr>
          <a:xfrm>
            <a:off x="4511675" y="2205038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香港岛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44" name="Rectangle 60"/>
          <p:cNvSpPr/>
          <p:nvPr/>
        </p:nvSpPr>
        <p:spPr>
          <a:xfrm>
            <a:off x="5880100" y="2060575"/>
            <a:ext cx="1223963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2100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万</a:t>
            </a:r>
            <a:b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银元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45" name="Rectangle 61"/>
          <p:cNvSpPr/>
          <p:nvPr/>
        </p:nvSpPr>
        <p:spPr>
          <a:xfrm>
            <a:off x="7248525" y="2133600"/>
            <a:ext cx="1223963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五口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46" name="Rectangle 62"/>
          <p:cNvSpPr/>
          <p:nvPr/>
        </p:nvSpPr>
        <p:spPr>
          <a:xfrm>
            <a:off x="8904288" y="2133600"/>
            <a:ext cx="1223962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协定关税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47" name="Rectangle 63"/>
          <p:cNvSpPr/>
          <p:nvPr/>
        </p:nvSpPr>
        <p:spPr>
          <a:xfrm>
            <a:off x="3143250" y="2852738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1858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63" name="Line 64"/>
          <p:cNvSpPr/>
          <p:nvPr/>
        </p:nvSpPr>
        <p:spPr>
          <a:xfrm flipV="1">
            <a:off x="4440238" y="2852738"/>
            <a:ext cx="1223962" cy="576262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49" name="Rectangle 65"/>
          <p:cNvSpPr/>
          <p:nvPr/>
        </p:nvSpPr>
        <p:spPr>
          <a:xfrm>
            <a:off x="5880100" y="2852738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英法军费英商损失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0" name="Rectangle 66"/>
          <p:cNvSpPr/>
          <p:nvPr/>
        </p:nvSpPr>
        <p:spPr>
          <a:xfrm>
            <a:off x="7391400" y="2997200"/>
            <a:ext cx="1223963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十口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1" name="Rectangle 67"/>
          <p:cNvSpPr/>
          <p:nvPr/>
        </p:nvSpPr>
        <p:spPr>
          <a:xfrm>
            <a:off x="8904288" y="2852738"/>
            <a:ext cx="1223962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公使驻京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2" name="Rectangle 68"/>
          <p:cNvSpPr/>
          <p:nvPr/>
        </p:nvSpPr>
        <p:spPr>
          <a:xfrm>
            <a:off x="3071813" y="3573463"/>
            <a:ext cx="1223962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1860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3" name="Rectangle 69"/>
          <p:cNvSpPr/>
          <p:nvPr/>
        </p:nvSpPr>
        <p:spPr>
          <a:xfrm>
            <a:off x="4583113" y="3716338"/>
            <a:ext cx="1223962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九龙司</a:t>
            </a:r>
            <a:b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地方一区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4" name="Rectangle 70"/>
          <p:cNvSpPr/>
          <p:nvPr/>
        </p:nvSpPr>
        <p:spPr>
          <a:xfrm>
            <a:off x="5880100" y="3573463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各增至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800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万两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5" name="Rectangle 71"/>
          <p:cNvSpPr/>
          <p:nvPr/>
        </p:nvSpPr>
        <p:spPr>
          <a:xfrm>
            <a:off x="7391400" y="3716338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一口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6" name="Rectangle 72"/>
          <p:cNvSpPr/>
          <p:nvPr/>
        </p:nvSpPr>
        <p:spPr>
          <a:xfrm>
            <a:off x="8975725" y="3573463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天约有效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7" name="Rectangle 73"/>
          <p:cNvSpPr/>
          <p:nvPr/>
        </p:nvSpPr>
        <p:spPr>
          <a:xfrm>
            <a:off x="3071813" y="4221163"/>
            <a:ext cx="1223962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1895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8" name="Rectangle 74"/>
          <p:cNvSpPr/>
          <p:nvPr/>
        </p:nvSpPr>
        <p:spPr>
          <a:xfrm>
            <a:off x="4511675" y="4437063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辽东、澎湖、台湾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59" name="Rectangle 75"/>
          <p:cNvSpPr/>
          <p:nvPr/>
        </p:nvSpPr>
        <p:spPr>
          <a:xfrm>
            <a:off x="5880100" y="4292600"/>
            <a:ext cx="1223963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亿两</a:t>
            </a:r>
            <a:b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白银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60" name="Rectangle 76"/>
          <p:cNvSpPr/>
          <p:nvPr/>
        </p:nvSpPr>
        <p:spPr>
          <a:xfrm>
            <a:off x="7391400" y="4437063"/>
            <a:ext cx="1223963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四口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61" name="Rectangle 77"/>
          <p:cNvSpPr/>
          <p:nvPr/>
        </p:nvSpPr>
        <p:spPr>
          <a:xfrm>
            <a:off x="8975725" y="4292600"/>
            <a:ext cx="1223963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开设工厂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62" name="Rectangle 78"/>
          <p:cNvSpPr/>
          <p:nvPr/>
        </p:nvSpPr>
        <p:spPr>
          <a:xfrm>
            <a:off x="3071813" y="4941888"/>
            <a:ext cx="1223962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1901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63" name="Rectangle 79"/>
          <p:cNvSpPr/>
          <p:nvPr/>
        </p:nvSpPr>
        <p:spPr>
          <a:xfrm>
            <a:off x="5880100" y="5013325"/>
            <a:ext cx="1223963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4.5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亿两</a:t>
            </a:r>
            <a:b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9.8</a:t>
            </a:r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亿两</a:t>
            </a:r>
            <a:endParaRPr lang="zh-CN" altLang="en-US" sz="20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79" name="Line 80"/>
          <p:cNvSpPr/>
          <p:nvPr/>
        </p:nvSpPr>
        <p:spPr>
          <a:xfrm flipV="1">
            <a:off x="4440238" y="4941888"/>
            <a:ext cx="1368425" cy="64928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65" name="Rectangle 81"/>
          <p:cNvSpPr/>
          <p:nvPr/>
        </p:nvSpPr>
        <p:spPr>
          <a:xfrm>
            <a:off x="8688388" y="5013325"/>
            <a:ext cx="1584325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东交民巷</a:t>
            </a:r>
            <a:b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“洋人朝廷”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81" name="Line 82"/>
          <p:cNvSpPr/>
          <p:nvPr/>
        </p:nvSpPr>
        <p:spPr>
          <a:xfrm flipV="1">
            <a:off x="7248525" y="5013325"/>
            <a:ext cx="1368425" cy="6492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82" name="文本框 89172"/>
          <p:cNvSpPr txBox="1"/>
          <p:nvPr/>
        </p:nvSpPr>
        <p:spPr>
          <a:xfrm>
            <a:off x="2157730" y="181610"/>
            <a:ext cx="474408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晚清时期主要不平等条约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9175" name="文本框 89174"/>
          <p:cNvSpPr txBox="1"/>
          <p:nvPr/>
        </p:nvSpPr>
        <p:spPr>
          <a:xfrm>
            <a:off x="1524000" y="5661025"/>
            <a:ext cx="9144000" cy="95313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      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思维提升：请结合上述材料评析晚清时期中国“不平等条约体系”？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9176" name="文本框 89175"/>
          <p:cNvSpPr txBox="1"/>
          <p:nvPr/>
        </p:nvSpPr>
        <p:spPr>
          <a:xfrm>
            <a:off x="1847850" y="2492375"/>
            <a:ext cx="8569325" cy="267652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      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思路点拨：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①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破坏了中国社会主权和领土的完整，有利于列强对中国的侵略和掠夺，使中国陷入半殖民地半封建社会的深渊。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②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促使</a:t>
            </a:r>
            <a:r>
              <a:rPr lang="zh-CN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中国人民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民族意识觉醒和探索救国之路。 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③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客观上逼迫中国推进近代化。（经济上卷入全球化进程，外交上由朝贡外交转向近代外交。）</a:t>
            </a:r>
            <a:endParaRPr lang="zh-CN" altLang="en-US" sz="2800" b="1">
              <a:solidFill>
                <a:srgbClr val="FFFF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9218" name="Text Box 12"/>
          <p:cNvSpPr txBox="1"/>
          <p:nvPr/>
        </p:nvSpPr>
        <p:spPr>
          <a:xfrm>
            <a:off x="103188" y="181293"/>
            <a:ext cx="1816100" cy="58356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基知抽查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2" grpId="0"/>
      <p:bldP spid="16443" grpId="0"/>
      <p:bldP spid="16444" grpId="0"/>
      <p:bldP spid="16445" grpId="0"/>
      <p:bldP spid="16446" grpId="0"/>
      <p:bldP spid="16447" grpId="0"/>
      <p:bldP spid="16449" grpId="0"/>
      <p:bldP spid="16450" grpId="0"/>
      <p:bldP spid="16451" grpId="0"/>
      <p:bldP spid="16452" grpId="0"/>
      <p:bldP spid="16453" grpId="0"/>
      <p:bldP spid="16454" grpId="0"/>
      <p:bldP spid="16455" grpId="0"/>
      <p:bldP spid="16456" grpId="0"/>
      <p:bldP spid="16457" grpId="0"/>
      <p:bldP spid="16458" grpId="0"/>
      <p:bldP spid="16459" grpId="0"/>
      <p:bldP spid="16460" grpId="0"/>
      <p:bldP spid="16461" grpId="0"/>
      <p:bldP spid="16462" grpId="0"/>
      <p:bldP spid="16463" grpId="0"/>
      <p:bldP spid="16465" grpId="0"/>
      <p:bldP spid="89175" grpId="0" bldLvl="0" animBg="1"/>
      <p:bldP spid="8917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2"/>
          <p:cNvSpPr txBox="1"/>
          <p:nvPr/>
        </p:nvSpPr>
        <p:spPr>
          <a:xfrm>
            <a:off x="627380" y="1844675"/>
            <a:ext cx="2513013" cy="2461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侵略国家：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侵略目的：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侵略方式：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侵略范围：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5843" name="Text Box 3"/>
          <p:cNvSpPr txBox="1"/>
          <p:nvPr/>
        </p:nvSpPr>
        <p:spPr>
          <a:xfrm>
            <a:off x="2356168" y="1844675"/>
            <a:ext cx="2016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英法美俄</a:t>
            </a:r>
            <a:endParaRPr lang="zh-CN" altLang="en-US" sz="2800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4" name="Text Box 4"/>
          <p:cNvSpPr txBox="1"/>
          <p:nvPr/>
        </p:nvSpPr>
        <p:spPr>
          <a:xfrm>
            <a:off x="2356168" y="2492375"/>
            <a:ext cx="62277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打开中国大门，倾销商品，掠夺原料</a:t>
            </a:r>
            <a:endParaRPr lang="zh-CN" altLang="en-US" sz="2800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5" name="Text Box 5"/>
          <p:cNvSpPr txBox="1"/>
          <p:nvPr/>
        </p:nvSpPr>
        <p:spPr>
          <a:xfrm>
            <a:off x="2356168" y="3141345"/>
            <a:ext cx="64817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发动战争、经济侵略、精神渗透</a:t>
            </a:r>
            <a:endParaRPr lang="zh-CN" altLang="en-US" sz="2800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6" name="Rectangle 6"/>
          <p:cNvSpPr/>
          <p:nvPr/>
        </p:nvSpPr>
        <p:spPr>
          <a:xfrm>
            <a:off x="2356168" y="3789680"/>
            <a:ext cx="5111750" cy="565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东南沿海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charset="-122"/>
              </a:rPr>
              <a:t>—</a:t>
            </a: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沿海</a:t>
            </a:r>
            <a:r>
              <a:rPr lang="en-US" altLang="zh-CN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长江中下游</a:t>
            </a:r>
            <a:endParaRPr lang="zh-CN" altLang="en-US" sz="2800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622618" y="1129983"/>
            <a:ext cx="8208962" cy="52197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鸦片战争后甲午战前列强侵华的特点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6391" name="Text Box 20"/>
          <p:cNvSpPr txBox="1"/>
          <p:nvPr/>
        </p:nvSpPr>
        <p:spPr>
          <a:xfrm>
            <a:off x="396558" y="293370"/>
            <a:ext cx="2335212" cy="645160"/>
          </a:xfrm>
          <a:prstGeom prst="rect">
            <a:avLst/>
          </a:prstGeom>
          <a:solidFill>
            <a:srgbClr val="0000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重点提升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627380" y="1845310"/>
            <a:ext cx="2513013" cy="2461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侵略国家：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侵略目的：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侵略方式：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侵略范围：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356168" y="2493010"/>
            <a:ext cx="62277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打开中国大门，倾销商品，掠夺原料</a:t>
            </a:r>
            <a:endParaRPr lang="zh-CN" altLang="en-US" sz="2800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34925" y="117475"/>
            <a:ext cx="9074150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重点突破二：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全面认识近代列强的侵华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32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2775" y="1127125"/>
            <a:ext cx="11069320" cy="48310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(1)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从起因上看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列强之所以侵华与世界资本主义发展阶段和程度紧密相关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具有明显的阶段特征。</a:t>
            </a:r>
            <a:endParaRPr lang="zh-CN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(2)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从发动者上看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由以欧洲列强为主到以日美为主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反映出近代国际关系由以欧洲为中心向以美国为中心转移的变化。</a:t>
            </a:r>
            <a:endParaRPr lang="zh-CN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(3)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从目的上看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主要是获取最大经济利益。不平等条约中规定的开埠通商、协定关税、资本输出等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都是这一根本目的的具体体现。</a:t>
            </a:r>
            <a:endParaRPr lang="zh-CN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(4)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从结果上看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除了日本全面侵华战争外</a:t>
            </a:r>
            <a:r>
              <a:rPr 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其他侵华战争均以中国失败告终。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01015" y="1320165"/>
            <a:ext cx="11123930" cy="4939030"/>
          </a:xfrm>
          <a:prstGeom prst="rect">
            <a:avLst/>
          </a:prstGeom>
          <a:noFill/>
          <a:ln w="28575" cmpd="dbl">
            <a:solidFill>
              <a:srgbClr val="0814B8"/>
            </a:solidFill>
            <a:prstDash val="sysDot"/>
          </a:ln>
        </p:spPr>
        <p:txBody>
          <a:bodyPr wrap="square">
            <a:spAutoFit/>
          </a:bodyPr>
          <a:p>
            <a:pPr indent="457200">
              <a:lnSpc>
                <a:spcPct val="125000"/>
              </a:lnSpc>
            </a:pPr>
            <a:r>
              <a:rPr lang="zh-CN" sz="2800" b="1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b="1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1842年,中英签订《南京条约》,清政府严词拒绝英国遣使进京。庚申之役后,清廷被迫允准外国公使进京常驻,但对遣使驻外无意执行。1864年,总理衙门将系统介绍国际法的译作《万国公法》分发到沿海各重要口岸。1875年,首任驻外公使郭嵩焘使英。甲午惨败,清廷被迫承认朝鲜为自主之国。庚子国变后,清廷广兴新式学堂,鼓励有志青年留学西洋,新式人才逐渐成为驻外使臣来源的主流。1901年,清廷改总理衙门为外务部,班列六部之首。1911年,外务部职能趋于简化,“大臣掌主交涉,昭布德信,保护侨人佣客,以慎邦交”。</a:t>
            </a:r>
            <a:endParaRPr sz="2800" b="1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algn="r">
              <a:lnSpc>
                <a:spcPct val="125000"/>
              </a:lnSpc>
            </a:pPr>
            <a:r>
              <a:rPr sz="2800" b="1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——摘编自何新华《中国外交史(从夏至清)》</a:t>
            </a:r>
            <a:endParaRPr sz="2800" b="1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314" name="Text Box 2"/>
          <p:cNvSpPr txBox="1"/>
          <p:nvPr/>
        </p:nvSpPr>
        <p:spPr>
          <a:xfrm>
            <a:off x="34925" y="117475"/>
            <a:ext cx="9536430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重点突破二：从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朝贡体系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条约体系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32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8677" t="25284" r="5785" b="10735"/>
          <a:stretch>
            <a:fillRect/>
          </a:stretch>
        </p:blipFill>
        <p:spPr>
          <a:xfrm>
            <a:off x="215265" y="868680"/>
            <a:ext cx="11902440" cy="569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461581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814B8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814B8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0814B8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1853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清朝户部下文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:“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凡川、粤盐斤入楚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湖北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),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无论商民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均许自行贩鬻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不必由官借运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令四川、广东各督抚招来商贩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远赴邻村。”导致这一政策调整的主要因素是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endParaRPr lang="en-US" altLang="zh-CN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50800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A.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区域经济差异	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国内政治形势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抑商政策松弛	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D.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列强侵略深入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396938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传教士郎怀仁等上书拿破仑三世：“现在我们能够自由地深入久闭的中国内地，在那里可以讲道、设堂、建设慈善机构。取得这个自由应当归功于陛下的大力保护，归功于北京的密切注视条约执行的公使。”据此判断，该不平等“条约”是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南京条约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》     B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北京条约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》   	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马关条约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》      D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辛丑条约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》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526224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508000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(2018·全国文综Ⅱ,28)19世纪70年代,针对日本阻止琉球国向中国进贡,有地方督抚在上奏中强调:琉球向来是中国的藩属,日本“不应阻贡”;中国使臣应邀请西方各国驻日公使,“按照万国公法与评直曲”。这说明当时(　　)。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A.日本借助西方列强侵害中国权益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B.传统朝贡体系已经解体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C.地方督抚干预朝廷外交事务决策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D.近代外交观念影响中国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59" name="WordArt 3"/>
          <p:cNvSpPr>
            <a:spLocks noTextEdit="1"/>
          </p:cNvSpPr>
          <p:nvPr/>
        </p:nvSpPr>
        <p:spPr>
          <a:xfrm>
            <a:off x="7517448" y="4424045"/>
            <a:ext cx="2492375" cy="1238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altLang="zh-CN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BBD</a:t>
            </a:r>
            <a:endParaRPr lang="en-US" altLang="zh-CN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936067" y="1642533"/>
            <a:ext cx="0" cy="2565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79233" y="3767667"/>
            <a:ext cx="1204384" cy="3289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619760"/>
            <a:ext cx="3281045" cy="3281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5588423" y="1764030"/>
            <a:ext cx="5817447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1" indent="457200" algn="l"/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晚清经济结构的变动、社会生活的变迁</a:t>
            </a:r>
            <a:endParaRPr lang="zh-CN" altLang="en-US" sz="4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84040" y="4639733"/>
            <a:ext cx="3162300" cy="1460500"/>
            <a:chOff x="3755" y="5458"/>
            <a:chExt cx="3735" cy="1725"/>
          </a:xfrm>
        </p:grpSpPr>
        <p:pic>
          <p:nvPicPr>
            <p:cNvPr id="2" name="图片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5" y="5458"/>
              <a:ext cx="3735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>
              <a:hlinkClick r:id="rId2" action="ppaction://hlinksldjump"/>
            </p:cNvPr>
            <p:cNvSpPr txBox="1"/>
            <p:nvPr/>
          </p:nvSpPr>
          <p:spPr>
            <a:xfrm>
              <a:off x="5178" y="5821"/>
              <a:ext cx="1831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zh-CN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重点突破</a:t>
              </a:r>
              <a:endParaRPr lang="zh-CN" altLang="zh-CN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717" y="4639733"/>
            <a:ext cx="3175000" cy="1460500"/>
            <a:chOff x="723" y="5480"/>
            <a:chExt cx="3750" cy="1725"/>
          </a:xfrm>
        </p:grpSpPr>
        <p:pic>
          <p:nvPicPr>
            <p:cNvPr id="6" name="图片 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" y="5480"/>
              <a:ext cx="3750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>
              <a:hlinkClick r:id="" action="ppaction://hlinkshowjump?jump=nextslide"/>
            </p:cNvPr>
            <p:cNvSpPr txBox="1"/>
            <p:nvPr/>
          </p:nvSpPr>
          <p:spPr>
            <a:xfrm>
              <a:off x="2155" y="5821"/>
              <a:ext cx="1836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知识整合</a:t>
              </a:r>
              <a:endParaRPr lang="zh-CN" altLang="en-US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20473" y="4621107"/>
            <a:ext cx="3149600" cy="1460500"/>
            <a:chOff x="6845" y="5480"/>
            <a:chExt cx="3720" cy="1725"/>
          </a:xfrm>
        </p:grpSpPr>
        <p:pic>
          <p:nvPicPr>
            <p:cNvPr id="32" name="图片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45" y="5480"/>
              <a:ext cx="3720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>
              <a:hlinkClick r:id="rId7" action="ppaction://hlinksldjump"/>
            </p:cNvPr>
            <p:cNvSpPr txBox="1"/>
            <p:nvPr/>
          </p:nvSpPr>
          <p:spPr>
            <a:xfrm>
              <a:off x="8333" y="5821"/>
              <a:ext cx="1602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经典例题</a:t>
              </a:r>
              <a:endParaRPr lang="zh-CN" altLang="en-US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2309" b="26707"/>
          <a:stretch>
            <a:fillRect/>
          </a:stretch>
        </p:blipFill>
        <p:spPr>
          <a:xfrm>
            <a:off x="194310" y="1017270"/>
            <a:ext cx="11611610" cy="4011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" name="C9F754DE-2CAD-44b6-B708-469DEB6407EB-2" descr="qt_temp"/>
          <p:cNvPicPr>
            <a:picLocks noChangeAspect="1"/>
          </p:cNvPicPr>
          <p:nvPr/>
        </p:nvPicPr>
        <p:blipFill>
          <a:blip r:embed="rId1"/>
          <a:srcRect l="10021" t="64386" r="22402"/>
          <a:stretch>
            <a:fillRect/>
          </a:stretch>
        </p:blipFill>
        <p:spPr>
          <a:xfrm>
            <a:off x="148590" y="88265"/>
            <a:ext cx="8533765" cy="66821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圆角矩形 7"/>
          <p:cNvSpPr/>
          <p:nvPr/>
        </p:nvSpPr>
        <p:spPr>
          <a:xfrm>
            <a:off x="962025" y="866775"/>
            <a:ext cx="9938385" cy="5400675"/>
          </a:xfrm>
          <a:prstGeom prst="roundRect">
            <a:avLst>
              <a:gd name="adj" fmla="val 6028"/>
            </a:avLst>
          </a:prstGeom>
          <a:solidFill>
            <a:srgbClr val="FFFFFF">
              <a:alpha val="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圆角矩形 3"/>
          <p:cNvSpPr/>
          <p:nvPr/>
        </p:nvSpPr>
        <p:spPr>
          <a:xfrm>
            <a:off x="605790" y="557530"/>
            <a:ext cx="10596880" cy="6019800"/>
          </a:xfrm>
          <a:prstGeom prst="roundRect">
            <a:avLst>
              <a:gd name="adj" fmla="val 6028"/>
            </a:avLst>
          </a:prstGeom>
          <a:solidFill>
            <a:srgbClr val="FFFFFF">
              <a:alpha val="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3" name="Picture 4" descr="兰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1220" y="5583555"/>
            <a:ext cx="1616075" cy="109664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7893" name="Group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5575" y="1173480"/>
          <a:ext cx="11805920" cy="6299200"/>
        </p:xfrm>
        <a:graphic>
          <a:graphicData uri="http://schemas.openxmlformats.org/drawingml/2006/table">
            <a:tbl>
              <a:tblPr/>
              <a:tblGrid>
                <a:gridCol w="1797685"/>
                <a:gridCol w="10008235"/>
              </a:tblGrid>
              <a:tr h="207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列强对华经济侵略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2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中国经济结构变动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201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社会生活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Text Box 28"/>
          <p:cNvSpPr txBox="1"/>
          <p:nvPr/>
        </p:nvSpPr>
        <p:spPr>
          <a:xfrm>
            <a:off x="1654493" y="1071563"/>
            <a:ext cx="459740" cy="21844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pPr>
              <a:buFont typeface="Arial" panose="020B0604020202020204" pitchFamily="34" charset="0"/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6" name="Text Box 37"/>
          <p:cNvSpPr txBox="1"/>
          <p:nvPr/>
        </p:nvSpPr>
        <p:spPr>
          <a:xfrm>
            <a:off x="155575" y="398145"/>
            <a:ext cx="9587865" cy="645160"/>
          </a:xfrm>
          <a:prstGeom prst="rect">
            <a:avLst/>
          </a:prstGeom>
          <a:solidFill>
            <a:srgbClr val="00FF00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1840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年至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1894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年的经济变化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7907" name="Text Box 19"/>
          <p:cNvSpPr txBox="1"/>
          <p:nvPr/>
        </p:nvSpPr>
        <p:spPr>
          <a:xfrm>
            <a:off x="2114550" y="1494790"/>
            <a:ext cx="86563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手段：列强对华进行以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商品输出为主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，资本输出为辅的经济侵略方式。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908" name="Text Box 20"/>
          <p:cNvSpPr txBox="1"/>
          <p:nvPr/>
        </p:nvSpPr>
        <p:spPr>
          <a:xfrm>
            <a:off x="2114550" y="2324735"/>
            <a:ext cx="85699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结果：中国逐步被卷入资本主义世界市场，沦为西方经济发展的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附庸</a:t>
            </a:r>
            <a:endParaRPr lang="zh-CN" altLang="en-US" sz="2400" b="1" dirty="0">
              <a:solidFill>
                <a:srgbClr val="000099"/>
              </a:solidFill>
              <a:latin typeface="仿宋_GB2312" pitchFamily="49" charset="-122"/>
              <a:ea typeface="仿宋_GB2312" pitchFamily="49" charset="-122"/>
              <a:sym typeface="Arial" panose="020B0604020202020204" pitchFamily="34" charset="0"/>
            </a:endParaRPr>
          </a:p>
        </p:txBody>
      </p:sp>
      <p:sp>
        <p:nvSpPr>
          <p:cNvPr id="37909" name="Text Box 21"/>
          <p:cNvSpPr txBox="1"/>
          <p:nvPr/>
        </p:nvSpPr>
        <p:spPr>
          <a:xfrm>
            <a:off x="2185670" y="3468370"/>
            <a:ext cx="84004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1、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自然经济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开始逐步解体，商品经济进一步发展，但仍占据主导地位。</a:t>
            </a:r>
            <a:endParaRPr lang="zh-CN" altLang="en-US" sz="2400" b="1" dirty="0">
              <a:solidFill>
                <a:srgbClr val="000099"/>
              </a:solidFill>
              <a:latin typeface="仿宋_GB2312" pitchFamily="49" charset="-122"/>
              <a:ea typeface="仿宋_GB2312" pitchFamily="49" charset="-122"/>
              <a:sym typeface="Arial" panose="020B0604020202020204" pitchFamily="34" charset="0"/>
            </a:endParaRPr>
          </a:p>
        </p:txBody>
      </p:sp>
      <p:sp>
        <p:nvSpPr>
          <p:cNvPr id="37910" name="Text Box 22"/>
          <p:cNvSpPr txBox="1"/>
          <p:nvPr/>
        </p:nvSpPr>
        <p:spPr>
          <a:xfrm>
            <a:off x="2185670" y="4298315"/>
            <a:ext cx="9878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、洋务运动的兴起和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洋务企业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的创办，近代工业产生</a:t>
            </a:r>
            <a:endParaRPr lang="zh-CN" altLang="en-US" sz="2400" b="1" dirty="0">
              <a:solidFill>
                <a:srgbClr val="000099"/>
              </a:solidFill>
              <a:latin typeface="仿宋_GB2312" pitchFamily="49" charset="-122"/>
              <a:ea typeface="仿宋_GB2312" pitchFamily="49" charset="-122"/>
              <a:sym typeface="Arial" panose="020B0604020202020204" pitchFamily="34" charset="0"/>
            </a:endParaRPr>
          </a:p>
        </p:txBody>
      </p:sp>
      <p:sp>
        <p:nvSpPr>
          <p:cNvPr id="37911" name="Text Box 23"/>
          <p:cNvSpPr txBox="1"/>
          <p:nvPr/>
        </p:nvSpPr>
        <p:spPr>
          <a:xfrm>
            <a:off x="2185670" y="4758690"/>
            <a:ext cx="77228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、近代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民族资本主义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的兴起</a:t>
            </a:r>
            <a:endParaRPr lang="en-US" altLang="zh-CN" sz="2400" b="1" dirty="0">
              <a:solidFill>
                <a:srgbClr val="000099"/>
              </a:solidFill>
              <a:latin typeface="仿宋_GB2312" pitchFamily="49" charset="-122"/>
              <a:ea typeface="仿宋_GB2312" pitchFamily="49" charset="-122"/>
              <a:sym typeface="Arial" panose="020B0604020202020204" pitchFamily="34" charset="0"/>
            </a:endParaRPr>
          </a:p>
        </p:txBody>
      </p:sp>
      <p:sp>
        <p:nvSpPr>
          <p:cNvPr id="2" name="Text Box 21"/>
          <p:cNvSpPr txBox="1"/>
          <p:nvPr/>
        </p:nvSpPr>
        <p:spPr>
          <a:xfrm>
            <a:off x="2011680" y="5534025"/>
            <a:ext cx="95504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鸦片战争后：西式服装、饮食、建筑等开始在中国通商口岸和大城市出现。19世纪60—90年代轮船招商局、唐胥铁路、有线电报、《申报》等在中国出现。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/>
      <p:bldP spid="37908" grpId="0" bldLvl="0"/>
      <p:bldP spid="37909" grpId="0"/>
      <p:bldP spid="37910" grpId="0"/>
      <p:bldP spid="37911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4"/>
          <p:cNvSpPr txBox="1"/>
          <p:nvPr/>
        </p:nvSpPr>
        <p:spPr>
          <a:xfrm>
            <a:off x="239078" y="254953"/>
            <a:ext cx="1816100" cy="58356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基知抽查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466725" y="1014095"/>
            <a:ext cx="11257915" cy="310769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洋务运动：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世纪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60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年代到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年代，洋务派以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”“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求富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为目标，掀起了洋务运动，先后创办近代军事工业有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，民用工业有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 ，建立了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三支海军等，迈出了中国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的第一步。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Text Box 6"/>
          <p:cNvSpPr txBox="1"/>
          <p:nvPr/>
        </p:nvSpPr>
        <p:spPr>
          <a:xfrm>
            <a:off x="467360" y="4303395"/>
            <a:ext cx="11257280" cy="224536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民族资本主义的产生：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世纪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年代，在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企业和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企业的刺激下，中国民族资本主义企业产生，顺应了工业文明的潮流。无产阶级和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先后出现，成为中国社会新的阶级力量，并在不同的历史时期成为中国革命的领导阶级。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34925" y="117475"/>
            <a:ext cx="11653520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重点突破三：社会转型视角认识鸦片战争后中国经济的变化</a:t>
            </a:r>
            <a:endParaRPr lang="zh-CN" altLang="en-US" sz="32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18465" y="1167765"/>
            <a:ext cx="1088644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生产模式的变化：</a:t>
            </a:r>
            <a:endParaRPr lang="zh-CN" sz="28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endParaRPr lang="zh-CN" sz="28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经济结构的变化：</a:t>
            </a:r>
            <a:endParaRPr lang="zh-CN" sz="28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endParaRPr lang="zh-CN" sz="28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3)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生产力的质变化：</a:t>
            </a:r>
            <a:endParaRPr lang="zh-CN" sz="28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zh-CN" sz="28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(4)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国内外市场形成：</a:t>
            </a:r>
            <a:endParaRPr lang="zh-CN" sz="28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(5)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经济政策的变化：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63048" y="1167765"/>
            <a:ext cx="62604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2800" b="1">
                <a:solidFill>
                  <a:srgbClr val="0814B8"/>
                </a:solidFill>
                <a:latin typeface="华文楷体" panose="02010600040101010101" charset="-122"/>
                <a:ea typeface="华文楷体" panose="02010600040101010101" charset="-122"/>
                <a:cs typeface="NEU-BZ-S92" charset="0"/>
                <a:sym typeface="+mn-ea"/>
              </a:rPr>
              <a:t>自然经济逐步瓦解</a:t>
            </a:r>
            <a:r>
              <a:rPr lang="zh-CN" altLang="en-US" sz="2800" b="1">
                <a:solidFill>
                  <a:srgbClr val="0814B8"/>
                </a:solidFill>
                <a:latin typeface="华文楷体" panose="02010600040101010101" charset="-122"/>
                <a:ea typeface="华文楷体" panose="02010600040101010101" charset="-122"/>
                <a:cs typeface="NEU-BZ-S92" charset="0"/>
                <a:sym typeface="+mn-ea"/>
              </a:rPr>
              <a:t>，商品经济迅速发展</a:t>
            </a:r>
            <a:endParaRPr lang="zh-CN" altLang="en-US" sz="2800" b="1">
              <a:solidFill>
                <a:srgbClr val="0814B8"/>
              </a:solidFill>
              <a:latin typeface="华文楷体" panose="02010600040101010101" charset="-122"/>
              <a:ea typeface="华文楷体" panose="02010600040101010101" charset="-122"/>
              <a:cs typeface="NEU-BZ-S92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330" y="4615180"/>
            <a:ext cx="6333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sz="2800" b="1">
                <a:solidFill>
                  <a:srgbClr val="0814B8"/>
                </a:solidFill>
                <a:latin typeface="华文楷体" panose="02010600040101010101" charset="-122"/>
                <a:ea typeface="华文楷体" panose="02010600040101010101" charset="-122"/>
                <a:cs typeface="NEU-BZ-S92" charset="0"/>
                <a:sym typeface="+mn-ea"/>
              </a:rPr>
              <a:t>从“抑商”向“扶商”转变</a:t>
            </a:r>
            <a:endParaRPr lang="en-US" sz="2800" b="1">
              <a:solidFill>
                <a:srgbClr val="0814B8"/>
              </a:solidFill>
              <a:latin typeface="华文楷体" panose="02010600040101010101" charset="-122"/>
              <a:ea typeface="华文楷体" panose="02010600040101010101" charset="-122"/>
              <a:cs typeface="NEU-BZ-S92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8890" y="1821815"/>
            <a:ext cx="75545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0814B8"/>
                </a:solidFill>
                <a:latin typeface="华文楷体" panose="02010600040101010101" charset="-122"/>
                <a:ea typeface="华文楷体" panose="02010600040101010101" charset="-122"/>
                <a:cs typeface="NEU-BZ-S92" charset="0"/>
                <a:sym typeface="+mn-ea"/>
              </a:rPr>
              <a:t>工业化，</a:t>
            </a:r>
            <a:r>
              <a:rPr lang="en-US" sz="2800" b="1">
                <a:solidFill>
                  <a:srgbClr val="0814B8"/>
                </a:solidFill>
                <a:latin typeface="华文楷体" panose="02010600040101010101" charset="-122"/>
                <a:ea typeface="华文楷体" panose="02010600040101010101" charset="-122"/>
                <a:cs typeface="NEU-BZ-S92" charset="0"/>
                <a:sym typeface="+mn-ea"/>
              </a:rPr>
              <a:t>农业的比重有所下降，工业的比重日渐上升。</a:t>
            </a:r>
            <a:endParaRPr lang="en-US" sz="2800" b="1">
              <a:solidFill>
                <a:srgbClr val="0814B8"/>
              </a:solidFill>
              <a:latin typeface="华文楷体" panose="02010600040101010101" charset="-122"/>
              <a:ea typeface="华文楷体" panose="02010600040101010101" charset="-122"/>
              <a:cs typeface="NEU-BZ-S92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2870" y="3598545"/>
            <a:ext cx="71227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sz="2800" b="1">
                <a:solidFill>
                  <a:srgbClr val="0814B8"/>
                </a:solidFill>
                <a:latin typeface="华文楷体" panose="02010600040101010101" charset="-122"/>
                <a:ea typeface="华文楷体" panose="02010600040101010101" charset="-122"/>
                <a:cs typeface="NEU-BZ-S92" charset="0"/>
                <a:sym typeface="+mn-ea"/>
              </a:rPr>
              <a:t>中国日益被卷入资本主义世界市场,闭关锁国状态被打破</a:t>
            </a:r>
            <a:endParaRPr lang="en-US" sz="2800" b="1">
              <a:solidFill>
                <a:srgbClr val="0814B8"/>
              </a:solidFill>
              <a:latin typeface="华文楷体" panose="02010600040101010101" charset="-122"/>
              <a:ea typeface="华文楷体" panose="02010600040101010101" charset="-122"/>
              <a:cs typeface="NEU-BZ-S92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1745" y="2891790"/>
            <a:ext cx="75545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sz="2800" b="1">
                <a:solidFill>
                  <a:srgbClr val="0814B8"/>
                </a:solidFill>
                <a:latin typeface="华文楷体" panose="02010600040101010101" charset="-122"/>
                <a:ea typeface="华文楷体" panose="02010600040101010101" charset="-122"/>
                <a:cs typeface="NEU-BZ-S92" charset="0"/>
                <a:sym typeface="+mn-ea"/>
              </a:rPr>
              <a:t>机器生产出现并扩展</a:t>
            </a:r>
            <a:endParaRPr lang="en-US" sz="2800" b="1">
              <a:solidFill>
                <a:srgbClr val="0814B8"/>
              </a:solidFill>
              <a:latin typeface="华文楷体" panose="02010600040101010101" charset="-122"/>
              <a:ea typeface="华文楷体" panose="02010600040101010101" charset="-122"/>
              <a:cs typeface="NEU-BZ-S92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4" grpId="0"/>
      <p:bldP spid="6" grpId="0"/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3"/>
          <p:cNvSpPr txBox="1"/>
          <p:nvPr/>
        </p:nvSpPr>
        <p:spPr>
          <a:xfrm>
            <a:off x="590233" y="1092200"/>
            <a:ext cx="1810385" cy="4831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、原因：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、表现：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、影响：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66633" y="836613"/>
            <a:ext cx="6408738" cy="1383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）内部原因：国内商品经济有所发展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）外部原因：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外国资本主义侵略（根本原因）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AutoShape 6"/>
          <p:cNvSpPr/>
          <p:nvPr/>
        </p:nvSpPr>
        <p:spPr>
          <a:xfrm>
            <a:off x="2050733" y="2708275"/>
            <a:ext cx="215900" cy="1800225"/>
          </a:xfrm>
          <a:prstGeom prst="leftBrace">
            <a:avLst>
              <a:gd name="adj1" fmla="val 69446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AutoShape 7"/>
          <p:cNvSpPr/>
          <p:nvPr/>
        </p:nvSpPr>
        <p:spPr>
          <a:xfrm>
            <a:off x="2052320" y="979488"/>
            <a:ext cx="214313" cy="1081087"/>
          </a:xfrm>
          <a:prstGeom prst="leftBrace">
            <a:avLst>
              <a:gd name="adj1" fmla="val 4201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1" name="AutoShape 8"/>
          <p:cNvSpPr/>
          <p:nvPr/>
        </p:nvSpPr>
        <p:spPr>
          <a:xfrm>
            <a:off x="2122170" y="5157788"/>
            <a:ext cx="214313" cy="1081087"/>
          </a:xfrm>
          <a:prstGeom prst="leftBrace">
            <a:avLst>
              <a:gd name="adj1" fmla="val 4201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 Box 2"/>
          <p:cNvSpPr txBox="1"/>
          <p:nvPr/>
        </p:nvSpPr>
        <p:spPr>
          <a:xfrm>
            <a:off x="0" y="0"/>
            <a:ext cx="9536430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重点突破四：中国近代自然经济的解体</a:t>
            </a:r>
            <a:endParaRPr lang="en-US" altLang="zh-CN" sz="32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00935" y="5158105"/>
            <a:ext cx="95135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破坏了中国的自然经济，被迫卷入资本主义世界市场，为近代民族资本主义的产生提供了条件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自由劳动力、国内市场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56873" t="18637" r="7711" b="52363"/>
          <a:stretch>
            <a:fillRect/>
          </a:stretch>
        </p:blipFill>
        <p:spPr>
          <a:xfrm>
            <a:off x="2336800" y="2368550"/>
            <a:ext cx="5665470" cy="264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1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/>
          <p:nvPr/>
        </p:nvSpPr>
        <p:spPr>
          <a:xfrm>
            <a:off x="269240" y="2697163"/>
            <a:ext cx="4495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Text Box 3"/>
          <p:cNvSpPr txBox="1"/>
          <p:nvPr/>
        </p:nvSpPr>
        <p:spPr>
          <a:xfrm>
            <a:off x="269240" y="188913"/>
            <a:ext cx="9145588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rPr>
              <a:t>考点突破五：洋务运动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521653" y="768350"/>
            <a:ext cx="23764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一、背景：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521653" y="1285875"/>
            <a:ext cx="7704137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、太平天国运动导致清朝出现统治危机。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、第二次鸦片战争战败，中外“和好”。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1861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年总理衙门成立（推动机构）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、向西方学习新思潮的萌发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523240" y="3084513"/>
            <a:ext cx="6407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二、性质、目的、指导思想：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9" name="Text Box 7"/>
          <p:cNvSpPr txBox="1"/>
          <p:nvPr/>
        </p:nvSpPr>
        <p:spPr>
          <a:xfrm>
            <a:off x="521653" y="3603625"/>
            <a:ext cx="6407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三、主要活动：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0" name="Text Box 8"/>
          <p:cNvSpPr txBox="1"/>
          <p:nvPr/>
        </p:nvSpPr>
        <p:spPr>
          <a:xfrm>
            <a:off x="523240" y="4121150"/>
            <a:ext cx="6407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四、结局与原因：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1" name="Text Box 9"/>
          <p:cNvSpPr txBox="1"/>
          <p:nvPr/>
        </p:nvSpPr>
        <p:spPr>
          <a:xfrm>
            <a:off x="523240" y="4638675"/>
            <a:ext cx="6407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五、评价：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5"/>
          <p:cNvSpPr/>
          <p:nvPr/>
        </p:nvSpPr>
        <p:spPr>
          <a:xfrm>
            <a:off x="443865" y="754698"/>
            <a:ext cx="11304905" cy="5631180"/>
          </a:xfrm>
          <a:prstGeom prst="rect">
            <a:avLst/>
          </a:prstGeom>
          <a:noFill/>
          <a:ln w="28575" cmpd="dbl">
            <a:solidFill>
              <a:srgbClr val="0814B8"/>
            </a:solidFill>
            <a:prstDash val="dash"/>
          </a:ln>
        </p:spPr>
        <p:txBody>
          <a:bodyPr wrap="square" anchor="ctr">
            <a:spAutoFit/>
          </a:bodyPr>
          <a:p>
            <a:pPr indent="268605" defTabSz="914400" eaLnBrk="0" hangingPunct="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：材料　“夷夏之防”和“华夷之辨”是我国传统的对外观念，这是通向近代化大门的严重思想障碍。总理衙门大臣奕等就批驳那种“以中国之人师法西人为深可耻者”是“不识时务”。奏折说：“西洋各国，雄长海邦，各不相下者无论矣。若夫日本，蕞尔国耳，尚知发愤为雄、独中国犯于因循积习，不思振作，耻孰甚焉！”。要改变这种状况，就要“破拘挛之故习，求制胜之实济”，“仿西法”，重视学习、研究技艺，激励掌握技艺的人才。京师同文馆聘请英、法、俄、德四国教师，分馆教授英语、法语、俄语、德语。 江南制造局翻译馆创办初期，曾国藩聘请英国伟烈亚力、傅兰雅、玛高温三人专译“有俾制造书”，译出汽机发轫、汽机问答、运规约指、泰西采煤图说等。以后，该局陆续访购西书数十种，厚聘“西士”，选派局员，相与口述笔译。其中，有算学、化学、汽机、火药、炮法、行船、防海、练军、采煤、开矿等。至光绪元年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(1875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，计译出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40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余种，刊印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24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种。 </a:t>
            </a:r>
            <a:endParaRPr lang="zh-CN" alt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8605" defTabSz="914400" eaLnBrk="0" hangingPunct="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摘编自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论清代洋务官员的思想近代化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  </a:t>
            </a:r>
            <a:endParaRPr lang="en-US" altLang="zh-CN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8605" defTabSz="914400" eaLnBrk="0" hangingPunct="0">
              <a:tabLst>
                <a:tab pos="2400300" algn="l"/>
              </a:tabLst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根据材料并结合所学知识，指出洋务派向西方学习的背景和意义。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(15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defTabSz="914400" eaLnBrk="0" hangingPunct="0">
              <a:tabLst>
                <a:tab pos="240030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WordArt 4"/>
          <p:cNvSpPr/>
          <p:nvPr/>
        </p:nvSpPr>
        <p:spPr>
          <a:xfrm>
            <a:off x="354965" y="205740"/>
            <a:ext cx="2630805" cy="598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/>
          <p:nvPr/>
        </p:nvSpPr>
        <p:spPr>
          <a:xfrm>
            <a:off x="535940" y="577850"/>
            <a:ext cx="11321415" cy="175323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square" anchor="ctr">
            <a:spAutoFit/>
          </a:bodyPr>
          <a:p>
            <a:pPr indent="268605" defTabSz="914400" eaLnBrk="0" hangingPunct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背景：传统华夷观念和技艺观念严重束缚着国人的思想；两次鸦片战争和太平天国运动给清朝统治带来严重危机；西方列强侵华客观上传播先进生产方式和思想观念。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46" name="Rectangle 2"/>
          <p:cNvSpPr/>
          <p:nvPr/>
        </p:nvSpPr>
        <p:spPr>
          <a:xfrm>
            <a:off x="539115" y="2765743"/>
            <a:ext cx="11583035" cy="286131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square" anchor="ctr">
            <a:spAutoFit/>
          </a:bodyPr>
          <a:p>
            <a:pPr indent="268605" defTabSz="914400" eaLnBrk="0" hangingPunct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意义：突破了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夷夏之防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华夷之辨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传统对外观念，迈出向西方学习重要步伐；批判重儒轻艺的传统技艺观，提倡经世致用，推动思想近代化；通过新式学堂、聘请外教、派遣留学生等方式培养大量新式人才，推动教育近代化；组织编译外文书籍，进一步引进和传播西学；创办一批近代企业，推动中国早期工业化进程，刺激了民族资本主义的产生；筹划了近代海防，推动军事近代化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 bldLvl="0" animBg="1"/>
      <p:bldP spid="5734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461581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“当辑里大经（加工蚕丝）蜚声欧美之时，大约以一百零六七两之白丝摇为纯经百两，故其时货品均高，外洋甚有信仰，每年出口达一千余万元之谱。”这对当地产生的直接影响是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．原材料大量出口                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．逐步卷入资本主义世界市场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．自然经济开始解体            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．民族资本主义产生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461581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(2016·课标全国Ⅰ，28)19世纪中期以后，中国市场上的洋货日益增多，火柴、洋布等用品“虽穷乡僻壤，求之于市，必有所供”。这种状况表明(　　)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A．中国关税主权开始丧失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B．商品经济基本取代自然经济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C．民众生活与世界市场联系日趋密切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D．中国市场由被动开放转为主动开放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AutoShape 2"/>
          <p:cNvSpPr/>
          <p:nvPr/>
        </p:nvSpPr>
        <p:spPr>
          <a:xfrm>
            <a:off x="2351088" y="549275"/>
            <a:ext cx="215900" cy="5472113"/>
          </a:xfrm>
          <a:prstGeom prst="leftBrace">
            <a:avLst>
              <a:gd name="adj1" fmla="val 21121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2566988" y="404813"/>
            <a:ext cx="641985" cy="11988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政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治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566988" y="3317875"/>
            <a:ext cx="641985" cy="11988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经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济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01" name="Text Box 5"/>
          <p:cNvSpPr txBox="1"/>
          <p:nvPr/>
        </p:nvSpPr>
        <p:spPr>
          <a:xfrm>
            <a:off x="2566988" y="5084763"/>
            <a:ext cx="641985" cy="11988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思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想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02" name="AutoShape 6"/>
          <p:cNvSpPr/>
          <p:nvPr/>
        </p:nvSpPr>
        <p:spPr>
          <a:xfrm>
            <a:off x="3216275" y="188913"/>
            <a:ext cx="215900" cy="2232025"/>
          </a:xfrm>
          <a:prstGeom prst="leftBrace">
            <a:avLst>
              <a:gd name="adj1" fmla="val 86151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3503613" y="265113"/>
            <a:ext cx="1407795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列强的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侵略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3432175" y="1773238"/>
            <a:ext cx="2224405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中国人民的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抗争与探索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AutoShape 9"/>
          <p:cNvSpPr/>
          <p:nvPr/>
        </p:nvSpPr>
        <p:spPr>
          <a:xfrm>
            <a:off x="4943475" y="188913"/>
            <a:ext cx="73025" cy="1223962"/>
          </a:xfrm>
          <a:prstGeom prst="leftBrace">
            <a:avLst>
              <a:gd name="adj1" fmla="val 13967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0" name="AutoShape 10"/>
          <p:cNvSpPr/>
          <p:nvPr/>
        </p:nvSpPr>
        <p:spPr>
          <a:xfrm>
            <a:off x="5735638" y="1773238"/>
            <a:ext cx="144462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5087938" y="920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侵略主要史实（原因、经过、结果）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5091113" y="476250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侵略主要方式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5087938" y="836613"/>
            <a:ext cx="38557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侵略阶段特征及形成的原因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4" name="Text Box 14"/>
          <p:cNvSpPr txBox="1"/>
          <p:nvPr/>
        </p:nvSpPr>
        <p:spPr>
          <a:xfrm>
            <a:off x="5087938" y="92075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侵略主要史实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5" name="Text Box 15"/>
          <p:cNvSpPr txBox="1"/>
          <p:nvPr/>
        </p:nvSpPr>
        <p:spPr>
          <a:xfrm>
            <a:off x="5087938" y="1196975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不平等条约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6" name="Text Box 16"/>
          <p:cNvSpPr txBox="1"/>
          <p:nvPr/>
        </p:nvSpPr>
        <p:spPr>
          <a:xfrm>
            <a:off x="5854700" y="16033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主要历史事件（背景、经过、结果）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7" name="Text Box 17"/>
          <p:cNvSpPr txBox="1"/>
          <p:nvPr/>
        </p:nvSpPr>
        <p:spPr>
          <a:xfrm>
            <a:off x="5854700" y="2035175"/>
            <a:ext cx="1609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领导阶级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8" name="Text Box 18"/>
          <p:cNvSpPr txBox="1"/>
          <p:nvPr/>
        </p:nvSpPr>
        <p:spPr>
          <a:xfrm>
            <a:off x="5880100" y="2492375"/>
            <a:ext cx="12239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评价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9" name="AutoShape 19"/>
          <p:cNvSpPr/>
          <p:nvPr/>
        </p:nvSpPr>
        <p:spPr>
          <a:xfrm>
            <a:off x="3143250" y="2997200"/>
            <a:ext cx="288925" cy="1800225"/>
          </a:xfrm>
          <a:prstGeom prst="leftBrace">
            <a:avLst>
              <a:gd name="adj1" fmla="val 5192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0" name="Text Box 20"/>
          <p:cNvSpPr txBox="1"/>
          <p:nvPr/>
        </p:nvSpPr>
        <p:spPr>
          <a:xfrm>
            <a:off x="3430588" y="2997200"/>
            <a:ext cx="1873250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列强的经济侵略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Text Box 21"/>
          <p:cNvSpPr txBox="1"/>
          <p:nvPr/>
        </p:nvSpPr>
        <p:spPr>
          <a:xfrm>
            <a:off x="3403600" y="4149725"/>
            <a:ext cx="1970405" cy="9531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中国经济结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构的变动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AutoShape 22"/>
          <p:cNvSpPr/>
          <p:nvPr/>
        </p:nvSpPr>
        <p:spPr>
          <a:xfrm>
            <a:off x="5375275" y="2997200"/>
            <a:ext cx="73025" cy="863600"/>
          </a:xfrm>
          <a:prstGeom prst="leftBrace">
            <a:avLst>
              <a:gd name="adj1" fmla="val 9855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3" name="AutoShape 23"/>
          <p:cNvSpPr/>
          <p:nvPr/>
        </p:nvSpPr>
        <p:spPr>
          <a:xfrm>
            <a:off x="5375275" y="4005263"/>
            <a:ext cx="144463" cy="1079500"/>
          </a:xfrm>
          <a:prstGeom prst="leftBrace">
            <a:avLst>
              <a:gd name="adj1" fmla="val 6227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4" name="Text Box 24"/>
          <p:cNvSpPr txBox="1"/>
          <p:nvPr/>
        </p:nvSpPr>
        <p:spPr>
          <a:xfrm>
            <a:off x="5375275" y="2924175"/>
            <a:ext cx="36734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经济侵略方式及阶段特征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5" name="Text Box 25"/>
          <p:cNvSpPr txBox="1"/>
          <p:nvPr/>
        </p:nvSpPr>
        <p:spPr>
          <a:xfrm>
            <a:off x="5349875" y="3476625"/>
            <a:ext cx="2546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对中国的影响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6" name="Text Box 26"/>
          <p:cNvSpPr txBox="1"/>
          <p:nvPr/>
        </p:nvSpPr>
        <p:spPr>
          <a:xfrm>
            <a:off x="5448300" y="3979863"/>
            <a:ext cx="2808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变动的具体表现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5519738" y="4508500"/>
            <a:ext cx="4321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变动的原因及对中国的影响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8" name="AutoShape 28"/>
          <p:cNvSpPr/>
          <p:nvPr/>
        </p:nvSpPr>
        <p:spPr>
          <a:xfrm>
            <a:off x="3214688" y="5157788"/>
            <a:ext cx="144462" cy="1008062"/>
          </a:xfrm>
          <a:prstGeom prst="leftBrace">
            <a:avLst>
              <a:gd name="adj1" fmla="val 5815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9" name="Text Box 29"/>
          <p:cNvSpPr txBox="1"/>
          <p:nvPr/>
        </p:nvSpPr>
        <p:spPr>
          <a:xfrm>
            <a:off x="3430588" y="5157788"/>
            <a:ext cx="5402262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西学东渐（表现、原因、影响）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50" name="Text Box 30"/>
          <p:cNvSpPr txBox="1"/>
          <p:nvPr/>
        </p:nvSpPr>
        <p:spPr>
          <a:xfrm>
            <a:off x="3359150" y="5734050"/>
            <a:ext cx="4105275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新旧思想的冲突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27" name="WordArt 31"/>
          <p:cNvSpPr>
            <a:spLocks noTextEdit="1"/>
          </p:cNvSpPr>
          <p:nvPr/>
        </p:nvSpPr>
        <p:spPr>
          <a:xfrm>
            <a:off x="2362200" y="6308725"/>
            <a:ext cx="79105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注意把握阶段特征及与世界史的联系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52" name="Text Box 32"/>
          <p:cNvSpPr txBox="1"/>
          <p:nvPr/>
        </p:nvSpPr>
        <p:spPr>
          <a:xfrm>
            <a:off x="8975725" y="2565400"/>
            <a:ext cx="1619250" cy="645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军事？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5153" name="Text Box 33"/>
          <p:cNvSpPr txBox="1"/>
          <p:nvPr/>
        </p:nvSpPr>
        <p:spPr>
          <a:xfrm>
            <a:off x="8975725" y="3435350"/>
            <a:ext cx="1619250" cy="645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外交？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30" name="WordArt 34"/>
          <p:cNvSpPr>
            <a:spLocks noTextEdit="1"/>
          </p:cNvSpPr>
          <p:nvPr/>
        </p:nvSpPr>
        <p:spPr>
          <a:xfrm>
            <a:off x="533400" y="1990090"/>
            <a:ext cx="1156970" cy="2518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提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纲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ldLvl="0" animBg="1"/>
      <p:bldP spid="5128" grpId="0" bldLvl="0" animBg="1"/>
      <p:bldP spid="5129" grpId="0" bldLvl="0" animBg="1"/>
      <p:bldP spid="5130" grpId="0" bldLvl="0" animBg="1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 bldLvl="0" animBg="1"/>
      <p:bldP spid="5140" grpId="0" bldLvl="0" animBg="1"/>
      <p:bldP spid="5141" grpId="0" bldLvl="0" animBg="1"/>
      <p:bldP spid="5142" grpId="0" bldLvl="0" animBg="1"/>
      <p:bldP spid="5143" grpId="0" bldLvl="0" animBg="1"/>
      <p:bldP spid="5144" grpId="0"/>
      <p:bldP spid="5145" grpId="0"/>
      <p:bldP spid="5146" grpId="0"/>
      <p:bldP spid="5147" grpId="0"/>
      <p:bldP spid="5148" grpId="0" bldLvl="0" animBg="1"/>
      <p:bldP spid="5149" grpId="0" bldLvl="0" animBg="1"/>
      <p:bldP spid="5150" grpId="0" bldLvl="0" animBg="1"/>
      <p:bldP spid="5152" grpId="0" bldLvl="0" animBg="1"/>
      <p:bldP spid="515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526224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5080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1872年，内阁大学士宋晋上奏朝廷称：“闽省连年制造轮船，闻经费已拨至四五百万，未免糜费太重。此项轮船，将谓用以制夷，则早经议和，不必为此猜嫌之举，且用之外洋交锋，断不能如各国轮船之利便，名为远谋，实同虚耗”。其言论(　　)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A．揭示了洋务运动的弊端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B．标志着中国士大夫意识的觉醒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C．反映了洋务运动的困境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508000">
              <a:lnSpc>
                <a:spcPct val="150000"/>
              </a:lnSpc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D．体现了知识界对洋务派的担忧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459" name="WordArt 3"/>
          <p:cNvSpPr>
            <a:spLocks noTextEdit="1"/>
          </p:cNvSpPr>
          <p:nvPr/>
        </p:nvSpPr>
        <p:spPr>
          <a:xfrm>
            <a:off x="7517448" y="4424045"/>
            <a:ext cx="2492375" cy="1238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altLang="zh-CN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ACC</a:t>
            </a:r>
            <a:endParaRPr lang="en-US" altLang="zh-CN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936067" y="1642533"/>
            <a:ext cx="0" cy="2565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79233" y="3767667"/>
            <a:ext cx="1204384" cy="3289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619760"/>
            <a:ext cx="3281045" cy="3281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5588423" y="1764030"/>
            <a:ext cx="5817447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1" indent="457200" algn="l"/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向西方学习思潮的兴起与发展</a:t>
            </a:r>
            <a:endParaRPr lang="zh-CN" altLang="en-US" sz="4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84040" y="4639733"/>
            <a:ext cx="3162300" cy="1460500"/>
            <a:chOff x="3755" y="5458"/>
            <a:chExt cx="3735" cy="1725"/>
          </a:xfrm>
        </p:grpSpPr>
        <p:pic>
          <p:nvPicPr>
            <p:cNvPr id="2" name="图片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5" y="5458"/>
              <a:ext cx="3735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>
              <a:hlinkClick r:id="rId2" action="ppaction://hlinksldjump"/>
            </p:cNvPr>
            <p:cNvSpPr txBox="1"/>
            <p:nvPr/>
          </p:nvSpPr>
          <p:spPr>
            <a:xfrm>
              <a:off x="5178" y="5821"/>
              <a:ext cx="1831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zh-CN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重点突破</a:t>
              </a:r>
              <a:endParaRPr lang="zh-CN" altLang="zh-CN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717" y="4639733"/>
            <a:ext cx="3175000" cy="1460500"/>
            <a:chOff x="723" y="5480"/>
            <a:chExt cx="3750" cy="1725"/>
          </a:xfrm>
        </p:grpSpPr>
        <p:pic>
          <p:nvPicPr>
            <p:cNvPr id="6" name="图片 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" y="5480"/>
              <a:ext cx="3750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>
              <a:hlinkClick r:id="" action="ppaction://hlinkshowjump?jump=nextslide"/>
            </p:cNvPr>
            <p:cNvSpPr txBox="1"/>
            <p:nvPr/>
          </p:nvSpPr>
          <p:spPr>
            <a:xfrm>
              <a:off x="2155" y="5821"/>
              <a:ext cx="1836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知识整合</a:t>
              </a:r>
              <a:endParaRPr lang="zh-CN" altLang="en-US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20473" y="4621107"/>
            <a:ext cx="3149600" cy="1460500"/>
            <a:chOff x="6845" y="5480"/>
            <a:chExt cx="3720" cy="1725"/>
          </a:xfrm>
        </p:grpSpPr>
        <p:pic>
          <p:nvPicPr>
            <p:cNvPr id="32" name="图片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45" y="5480"/>
              <a:ext cx="3720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>
              <a:hlinkClick r:id="rId7" action="ppaction://hlinksldjump"/>
            </p:cNvPr>
            <p:cNvSpPr txBox="1"/>
            <p:nvPr/>
          </p:nvSpPr>
          <p:spPr>
            <a:xfrm>
              <a:off x="8333" y="5821"/>
              <a:ext cx="1602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经典例题</a:t>
              </a:r>
              <a:endParaRPr lang="zh-CN" altLang="en-US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圆角矩形 7"/>
          <p:cNvSpPr/>
          <p:nvPr/>
        </p:nvSpPr>
        <p:spPr>
          <a:xfrm>
            <a:off x="846138" y="737553"/>
            <a:ext cx="8432800" cy="5400675"/>
          </a:xfrm>
          <a:prstGeom prst="roundRect">
            <a:avLst>
              <a:gd name="adj" fmla="val 6028"/>
            </a:avLst>
          </a:prstGeom>
          <a:solidFill>
            <a:srgbClr val="FFFFFF">
              <a:alpha val="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6" name="圆角矩形 3"/>
          <p:cNvSpPr/>
          <p:nvPr/>
        </p:nvSpPr>
        <p:spPr>
          <a:xfrm>
            <a:off x="450850" y="450215"/>
            <a:ext cx="8991600" cy="6019800"/>
          </a:xfrm>
          <a:prstGeom prst="roundRect">
            <a:avLst>
              <a:gd name="adj" fmla="val 6028"/>
            </a:avLst>
          </a:prstGeom>
          <a:solidFill>
            <a:srgbClr val="FFFFFF">
              <a:alpha val="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67" name="Picture 4" descr="兰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5650" y="5454015"/>
            <a:ext cx="1371600" cy="10969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8917" name="Group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03263" y="1242378"/>
          <a:ext cx="8497570" cy="4886325"/>
        </p:xfrm>
        <a:graphic>
          <a:graphicData uri="http://schemas.openxmlformats.org/drawingml/2006/table">
            <a:tbl>
              <a:tblPr/>
              <a:tblGrid>
                <a:gridCol w="1203325"/>
                <a:gridCol w="1225550"/>
                <a:gridCol w="1470025"/>
                <a:gridCol w="2117725"/>
                <a:gridCol w="2480945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派别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代表人物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主要思想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影响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</a:rPr>
                        <a:t>“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</a:rPr>
                        <a:t>睁眼看世界”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" panose="02010609060101010101" charset="-122"/>
                        </a:rPr>
                        <a:t>洋务思想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8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" panose="02010609060101010101" charset="-122"/>
                        </a:rPr>
                        <a:t>早期维新思想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0" name="Text Box 28"/>
          <p:cNvSpPr txBox="1"/>
          <p:nvPr/>
        </p:nvSpPr>
        <p:spPr>
          <a:xfrm>
            <a:off x="1538923" y="942340"/>
            <a:ext cx="459740" cy="2184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>
              <a:buFont typeface="Arial" panose="020B0604020202020204" pitchFamily="34" charset="0"/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1" name="Text Box 37"/>
          <p:cNvSpPr txBox="1"/>
          <p:nvPr/>
        </p:nvSpPr>
        <p:spPr>
          <a:xfrm>
            <a:off x="631508" y="297180"/>
            <a:ext cx="8569325" cy="645160"/>
          </a:xfrm>
          <a:prstGeom prst="rect">
            <a:avLst/>
          </a:prstGeom>
          <a:solidFill>
            <a:srgbClr val="00FF00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charset="-122"/>
              </a:rPr>
              <a:t>1840--1894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年的新思想</a:t>
            </a:r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8952" name="Text Box 40"/>
          <p:cNvSpPr txBox="1"/>
          <p:nvPr/>
        </p:nvSpPr>
        <p:spPr>
          <a:xfrm>
            <a:off x="1927225" y="2032953"/>
            <a:ext cx="115093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地主阶级抵抗派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53" name="Text Box 41"/>
          <p:cNvSpPr txBox="1"/>
          <p:nvPr/>
        </p:nvSpPr>
        <p:spPr>
          <a:xfrm>
            <a:off x="1927225" y="3377565"/>
            <a:ext cx="115093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地主阶级洋务派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54" name="Text Box 42"/>
          <p:cNvSpPr txBox="1"/>
          <p:nvPr/>
        </p:nvSpPr>
        <p:spPr>
          <a:xfrm>
            <a:off x="1957388" y="4766628"/>
            <a:ext cx="115093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资产阶级早期维新派。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55" name="Text Box 43"/>
          <p:cNvSpPr txBox="1"/>
          <p:nvPr/>
        </p:nvSpPr>
        <p:spPr>
          <a:xfrm>
            <a:off x="3222625" y="2177415"/>
            <a:ext cx="129381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林则徐、魏源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56" name="Text Box 44"/>
          <p:cNvSpPr txBox="1"/>
          <p:nvPr/>
        </p:nvSpPr>
        <p:spPr>
          <a:xfrm>
            <a:off x="4735513" y="2177415"/>
            <a:ext cx="208756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  <a:ea typeface="仿宋_GB2312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师夷长技以制夷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ea typeface="仿宋_GB2312" pitchFamily="49" charset="-122"/>
                <a:sym typeface="Arial" panose="020B0604020202020204" pitchFamily="34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57" name="Text Box 45"/>
          <p:cNvSpPr txBox="1"/>
          <p:nvPr/>
        </p:nvSpPr>
        <p:spPr>
          <a:xfrm>
            <a:off x="6823075" y="2032953"/>
            <a:ext cx="254952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启迪人们关注世界，迈出了向西方学习的第一步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58" name="Text Box 46"/>
          <p:cNvSpPr txBox="1"/>
          <p:nvPr/>
        </p:nvSpPr>
        <p:spPr>
          <a:xfrm>
            <a:off x="3151188" y="3329940"/>
            <a:ext cx="1655762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李鸿章、曾国藩、张之洞等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59" name="Text Box 47"/>
          <p:cNvSpPr txBox="1"/>
          <p:nvPr/>
        </p:nvSpPr>
        <p:spPr>
          <a:xfrm>
            <a:off x="4664075" y="3258503"/>
            <a:ext cx="20875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  <a:ea typeface="仿宋_GB2312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师夷长技以自强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ea typeface="仿宋_GB2312" pitchFamily="49" charset="-122"/>
                <a:sym typeface="Arial" panose="020B0604020202020204" pitchFamily="34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60" name="Text Box 48"/>
          <p:cNvSpPr txBox="1"/>
          <p:nvPr/>
        </p:nvSpPr>
        <p:spPr>
          <a:xfrm>
            <a:off x="4664075" y="3977640"/>
            <a:ext cx="20875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  <a:ea typeface="仿宋_GB2312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中学为体，西学为用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ea typeface="仿宋_GB2312" pitchFamily="49" charset="-122"/>
                <a:sym typeface="Arial" panose="020B0604020202020204" pitchFamily="34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61" name="Text Box 49"/>
          <p:cNvSpPr txBox="1"/>
          <p:nvPr/>
        </p:nvSpPr>
        <p:spPr>
          <a:xfrm>
            <a:off x="6854825" y="3347403"/>
            <a:ext cx="254952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指导了洋务运动。促进了西学在中国的传播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62" name="Text Box 50"/>
          <p:cNvSpPr txBox="1"/>
          <p:nvPr/>
        </p:nvSpPr>
        <p:spPr>
          <a:xfrm>
            <a:off x="3167063" y="4811078"/>
            <a:ext cx="1655762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王韬、郑观应、冯桂芳等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63" name="Text Box 51"/>
          <p:cNvSpPr txBox="1"/>
          <p:nvPr/>
        </p:nvSpPr>
        <p:spPr>
          <a:xfrm>
            <a:off x="4738688" y="4960303"/>
            <a:ext cx="208756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商战、实行君主立宪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64" name="Text Box 52"/>
          <p:cNvSpPr txBox="1"/>
          <p:nvPr/>
        </p:nvSpPr>
        <p:spPr>
          <a:xfrm>
            <a:off x="6823075" y="4985703"/>
            <a:ext cx="25495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99"/>
                </a:solidFill>
                <a:latin typeface="仿宋_GB2312" pitchFamily="49" charset="-122"/>
                <a:ea typeface="仿宋_GB2312" pitchFamily="49" charset="-122"/>
                <a:sym typeface="Arial" panose="020B0604020202020204" pitchFamily="34" charset="0"/>
              </a:rPr>
              <a:t>为后来维新思想做了准备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2" grpId="0"/>
      <p:bldP spid="38953" grpId="0"/>
      <p:bldP spid="38954" grpId="0"/>
      <p:bldP spid="38955" grpId="0"/>
      <p:bldP spid="38956" grpId="0"/>
      <p:bldP spid="38957" grpId="0"/>
      <p:bldP spid="38958" grpId="0"/>
      <p:bldP spid="38959" grpId="0"/>
      <p:bldP spid="38960" grpId="0"/>
      <p:bldP spid="38961" grpId="0"/>
      <p:bldP spid="38962" grpId="0"/>
      <p:bldP spid="38963" grpId="0"/>
      <p:bldP spid="389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396938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有学者指出，就文化层面看，魏源提出“师夷长技以制夷”表达的是与“中学为体，西学为用”相似的愿望。这种愿望(　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A．突破“夷夏之防”，有利于变革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B．以西方文化全面改造中华文化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C．扭转了晚清政权的统治危机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D．迟滞了中国走向近代化的步伐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965" y="205740"/>
            <a:ext cx="2677160" cy="443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9925" y="749300"/>
            <a:ext cx="10390505" cy="5908040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洋务派积极主张并促成了清政府派遣留学生出洋学习法律,培养了近代中国第一批法律人才,他们创办新式的洋务学堂传授法律知识,并在开展法制教育和翻译国外法学著作中改造或创造出了“主权”“人民权利”“法院”等中文法律词语。据此可知洋务派(　　)。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A.突破了“中学为体”的束缚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B.阶级属性发生改变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C.以培养近代法制人才为根本目的</a:t>
            </a:r>
            <a:endParaRPr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D.促进法制教育向近代转型</a:t>
            </a:r>
            <a:endParaRPr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WordArt 4"/>
          <p:cNvSpPr/>
          <p:nvPr/>
        </p:nvSpPr>
        <p:spPr>
          <a:xfrm>
            <a:off x="354648" y="20542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典型例题：</a:t>
            </a:r>
            <a:endParaRPr lang="zh-CN" altLang="en-US" sz="3600" b="1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5800" y="1263015"/>
            <a:ext cx="10390505" cy="5262245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</p:spPr>
        <p:txBody>
          <a:bodyPr wrap="square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近代薛福成认为：“夫事之艰于谋始者理也，而人之笃于私计者情也。今夫市廛之内，商旅非无折阅，而挟赀而往者踵相接，何也？以人人欲济其私也。惟人人欲济其私，而无损公家之帑项，而终为公家之大利。”材料反映其意图是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	</a:t>
            </a:r>
            <a:endParaRPr lang="zh-CN" altLang="zh-CN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A.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强调自私谋利是合理的现象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			</a:t>
            </a:r>
            <a:endParaRPr lang="en-US" altLang="zh-CN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B.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认为人济其私最终有利国家</a:t>
            </a:r>
            <a:endParaRPr lang="zh-CN" altLang="zh-CN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C.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批判束缚思想的传统义利观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			</a:t>
            </a:r>
            <a:endParaRPr lang="en-US" altLang="zh-CN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D.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肯定和鼓励私人发展商业</a:t>
            </a:r>
            <a:endParaRPr lang="zh-CN" altLang="zh-CN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459" name="WordArt 3"/>
          <p:cNvSpPr>
            <a:spLocks noTextEdit="1"/>
          </p:cNvSpPr>
          <p:nvPr/>
        </p:nvSpPr>
        <p:spPr>
          <a:xfrm>
            <a:off x="7517448" y="4424045"/>
            <a:ext cx="2492375" cy="1238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altLang="zh-CN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ADD</a:t>
            </a:r>
            <a:endParaRPr lang="en-US" altLang="zh-CN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 Box 2"/>
          <p:cNvSpPr txBox="1"/>
          <p:nvPr/>
        </p:nvSpPr>
        <p:spPr>
          <a:xfrm>
            <a:off x="1888490" y="476250"/>
            <a:ext cx="641985" cy="119888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政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治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AutoShape 3"/>
          <p:cNvSpPr/>
          <p:nvPr/>
        </p:nvSpPr>
        <p:spPr>
          <a:xfrm>
            <a:off x="2537778" y="260350"/>
            <a:ext cx="215900" cy="2232025"/>
          </a:xfrm>
          <a:prstGeom prst="leftBrace">
            <a:avLst>
              <a:gd name="adj1" fmla="val 86104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Text Box 4"/>
          <p:cNvSpPr txBox="1"/>
          <p:nvPr/>
        </p:nvSpPr>
        <p:spPr>
          <a:xfrm>
            <a:off x="2825115" y="388938"/>
            <a:ext cx="1255395" cy="9531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列强的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侵略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 Box 5"/>
          <p:cNvSpPr txBox="1"/>
          <p:nvPr/>
        </p:nvSpPr>
        <p:spPr>
          <a:xfrm>
            <a:off x="2753678" y="1897063"/>
            <a:ext cx="1970405" cy="9531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中国人民的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抗争与探索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AutoShape 6"/>
          <p:cNvSpPr/>
          <p:nvPr/>
        </p:nvSpPr>
        <p:spPr>
          <a:xfrm>
            <a:off x="4193540" y="260350"/>
            <a:ext cx="73025" cy="1223963"/>
          </a:xfrm>
          <a:prstGeom prst="leftBrace">
            <a:avLst>
              <a:gd name="adj1" fmla="val 139596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AutoShape 7"/>
          <p:cNvSpPr/>
          <p:nvPr/>
        </p:nvSpPr>
        <p:spPr>
          <a:xfrm>
            <a:off x="4768215" y="1844675"/>
            <a:ext cx="144463" cy="1079500"/>
          </a:xfrm>
          <a:prstGeom prst="leftBrace">
            <a:avLst>
              <a:gd name="adj1" fmla="val 62236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AutoShape 8"/>
          <p:cNvSpPr/>
          <p:nvPr/>
        </p:nvSpPr>
        <p:spPr>
          <a:xfrm>
            <a:off x="1601153" y="798513"/>
            <a:ext cx="215900" cy="5472112"/>
          </a:xfrm>
          <a:prstGeom prst="leftBrace">
            <a:avLst>
              <a:gd name="adj1" fmla="val 211095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Text Box 9"/>
          <p:cNvSpPr txBox="1"/>
          <p:nvPr/>
        </p:nvSpPr>
        <p:spPr>
          <a:xfrm>
            <a:off x="1817053" y="3567113"/>
            <a:ext cx="641985" cy="119888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none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经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济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201" name="Text Box 10"/>
          <p:cNvSpPr txBox="1"/>
          <p:nvPr/>
        </p:nvSpPr>
        <p:spPr>
          <a:xfrm>
            <a:off x="1817053" y="5334000"/>
            <a:ext cx="641985" cy="119888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none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思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想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202" name="AutoShape 11"/>
          <p:cNvSpPr/>
          <p:nvPr/>
        </p:nvSpPr>
        <p:spPr>
          <a:xfrm>
            <a:off x="2393315" y="3246438"/>
            <a:ext cx="288925" cy="1800225"/>
          </a:xfrm>
          <a:prstGeom prst="leftBrace">
            <a:avLst>
              <a:gd name="adj1" fmla="val 51894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Text Box 12"/>
          <p:cNvSpPr txBox="1"/>
          <p:nvPr/>
        </p:nvSpPr>
        <p:spPr>
          <a:xfrm>
            <a:off x="2680653" y="3246438"/>
            <a:ext cx="1728787" cy="9531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列强的经济侵略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Text Box 13"/>
          <p:cNvSpPr txBox="1"/>
          <p:nvPr/>
        </p:nvSpPr>
        <p:spPr>
          <a:xfrm>
            <a:off x="2653665" y="4398963"/>
            <a:ext cx="1970405" cy="9531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中国经济结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构的变动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Text Box 14"/>
          <p:cNvSpPr txBox="1"/>
          <p:nvPr/>
        </p:nvSpPr>
        <p:spPr>
          <a:xfrm>
            <a:off x="808990" y="1647825"/>
            <a:ext cx="776288" cy="22453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1840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—1860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3" name="Text Box 15"/>
          <p:cNvSpPr txBox="1"/>
          <p:nvPr/>
        </p:nvSpPr>
        <p:spPr>
          <a:xfrm>
            <a:off x="4264978" y="188913"/>
            <a:ext cx="2685415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第一次鸦片战争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第二次鸦片战争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4" name="Text Box 16"/>
          <p:cNvSpPr txBox="1"/>
          <p:nvPr/>
        </p:nvSpPr>
        <p:spPr>
          <a:xfrm>
            <a:off x="7145020" y="189230"/>
            <a:ext cx="4655185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（原因、经过、结果；不平等条约的内容、影响）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5" name="Text Box 17"/>
          <p:cNvSpPr txBox="1"/>
          <p:nvPr/>
        </p:nvSpPr>
        <p:spPr>
          <a:xfrm>
            <a:off x="4912678" y="1557338"/>
            <a:ext cx="1439862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太平天国运动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6" name="AutoShape 18"/>
          <p:cNvSpPr/>
          <p:nvPr/>
        </p:nvSpPr>
        <p:spPr>
          <a:xfrm flipH="1" flipV="1">
            <a:off x="6928803" y="476250"/>
            <a:ext cx="215900" cy="1152525"/>
          </a:xfrm>
          <a:prstGeom prst="leftBrace">
            <a:avLst>
              <a:gd name="adj1" fmla="val 4446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7" name="AutoShape 19"/>
          <p:cNvSpPr/>
          <p:nvPr/>
        </p:nvSpPr>
        <p:spPr>
          <a:xfrm flipH="1" flipV="1">
            <a:off x="6281103" y="1773238"/>
            <a:ext cx="144462" cy="719137"/>
          </a:xfrm>
          <a:prstGeom prst="leftBrace">
            <a:avLst>
              <a:gd name="adj1" fmla="val 4146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8" name="Text Box 20"/>
          <p:cNvSpPr txBox="1"/>
          <p:nvPr/>
        </p:nvSpPr>
        <p:spPr>
          <a:xfrm>
            <a:off x="6583680" y="1680845"/>
            <a:ext cx="5114290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（原因、经过、结果；两个政治纲领的内容、评价）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9" name="Text Box 21"/>
          <p:cNvSpPr txBox="1"/>
          <p:nvPr/>
        </p:nvSpPr>
        <p:spPr>
          <a:xfrm>
            <a:off x="4625340" y="3284538"/>
            <a:ext cx="4608513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鸦片走私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开辟通商口岸，商品输出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0" name="Text Box 22"/>
          <p:cNvSpPr txBox="1"/>
          <p:nvPr/>
        </p:nvSpPr>
        <p:spPr>
          <a:xfrm>
            <a:off x="4625340" y="4380865"/>
            <a:ext cx="71748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自然经济的开始解体（原因、表现、影响）、洋务运动、民族资本主义的产生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1" name="Text Box 23"/>
          <p:cNvSpPr txBox="1"/>
          <p:nvPr/>
        </p:nvSpPr>
        <p:spPr>
          <a:xfrm>
            <a:off x="2680970" y="5651500"/>
            <a:ext cx="85305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新思潮的萌发（背景、代表人物及主张、影响）、早期维新思想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2" name="Text Box 24"/>
          <p:cNvSpPr txBox="1"/>
          <p:nvPr/>
        </p:nvSpPr>
        <p:spPr>
          <a:xfrm>
            <a:off x="4841240" y="2708275"/>
            <a:ext cx="37579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三元里人民的抗英斗争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4" grpId="0" bldLvl="0" animBg="1"/>
      <p:bldP spid="7185" grpId="0"/>
      <p:bldP spid="7186" grpId="0" bldLvl="0" animBg="1"/>
      <p:bldP spid="7187" grpId="0" bldLvl="0" animBg="1"/>
      <p:bldP spid="7188" grpId="0" bldLvl="0" animBg="1"/>
      <p:bldP spid="7189" grpId="0"/>
      <p:bldP spid="7190" grpId="0"/>
      <p:bldP spid="7191" grpId="0"/>
      <p:bldP spid="71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4098"/>
          <p:cNvSpPr>
            <a:spLocks noTextEdit="1"/>
          </p:cNvSpPr>
          <p:nvPr/>
        </p:nvSpPr>
        <p:spPr>
          <a:xfrm>
            <a:off x="667385" y="143510"/>
            <a:ext cx="2370455" cy="4057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50000"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阶段特征：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6610" name="表格 66609"/>
          <p:cNvGraphicFramePr/>
          <p:nvPr>
            <p:custDataLst>
              <p:tags r:id="rId1"/>
            </p:custDataLst>
          </p:nvPr>
        </p:nvGraphicFramePr>
        <p:xfrm>
          <a:off x="405765" y="723265"/>
          <a:ext cx="11380470" cy="5531485"/>
        </p:xfrm>
        <a:graphic>
          <a:graphicData uri="http://schemas.openxmlformats.org/drawingml/2006/table">
            <a:tbl>
              <a:tblPr/>
              <a:tblGrid>
                <a:gridCol w="1233170"/>
                <a:gridCol w="10147300"/>
              </a:tblGrid>
              <a:tr h="193929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b="1" dirty="0">
                        <a:solidFill>
                          <a:srgbClr val="0814B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814B8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政治</a:t>
                      </a:r>
                      <a:endParaRPr lang="zh-CN" altLang="en-US" b="1" dirty="0">
                        <a:solidFill>
                          <a:srgbClr val="0814B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中国主权开始遭到严重破坏，开始沦为半殖民地半封建社会。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中国人民开始反侵略反封建的斗争，但由于阶级的落后性和时代局限性，都以失败告终。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4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b="1" dirty="0">
                        <a:solidFill>
                          <a:srgbClr val="0814B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814B8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经济</a:t>
                      </a:r>
                      <a:endParaRPr lang="zh-CN" altLang="en-US" b="1" dirty="0">
                        <a:solidFill>
                          <a:srgbClr val="0814B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中国逐渐沦为列强的商品市场和原料产地，沦为西方的经济附庸，被纳入资本主义世界经济体系。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内忧外患的促动和欧风美雨的刺激，洋务运动兴起，民族资产阶级产生，开始推动了中国工业化的步伐。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75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814B8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思想文化</a:t>
                      </a:r>
                      <a:endParaRPr lang="zh-CN" altLang="en-US" b="1" dirty="0">
                        <a:solidFill>
                          <a:srgbClr val="0814B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“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天朝上国”观念收到冲击，思想界萌发了向西方学习的新思潮，主要学习西方的物质文明（“器物”），“西学东渐”局面再度形成。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631950" y="723265"/>
            <a:ext cx="10154285" cy="203009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1950" y="2749550"/>
            <a:ext cx="10154285" cy="203009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2585" y="4797425"/>
            <a:ext cx="10154285" cy="203009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9495" y="2381250"/>
            <a:ext cx="601218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zh-CN" sz="6600" b="1" normalizeH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沉沦与转型</a:t>
            </a:r>
            <a:endParaRPr lang="zh-CN" altLang="zh-CN" sz="6600" b="1" normalizeH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AutoShape 2"/>
          <p:cNvSpPr/>
          <p:nvPr/>
        </p:nvSpPr>
        <p:spPr>
          <a:xfrm>
            <a:off x="2351088" y="549275"/>
            <a:ext cx="215900" cy="5472113"/>
          </a:xfrm>
          <a:prstGeom prst="leftBrace">
            <a:avLst>
              <a:gd name="adj1" fmla="val 21121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2566988" y="404813"/>
            <a:ext cx="641985" cy="11988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政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治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566988" y="3317875"/>
            <a:ext cx="641985" cy="11988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经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济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01" name="Text Box 5"/>
          <p:cNvSpPr txBox="1"/>
          <p:nvPr/>
        </p:nvSpPr>
        <p:spPr>
          <a:xfrm>
            <a:off x="2566988" y="5084763"/>
            <a:ext cx="641985" cy="11988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思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想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02" name="AutoShape 6"/>
          <p:cNvSpPr/>
          <p:nvPr/>
        </p:nvSpPr>
        <p:spPr>
          <a:xfrm>
            <a:off x="3216275" y="188913"/>
            <a:ext cx="215900" cy="2232025"/>
          </a:xfrm>
          <a:prstGeom prst="leftBrace">
            <a:avLst>
              <a:gd name="adj1" fmla="val 86151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3503613" y="265113"/>
            <a:ext cx="1407795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列强的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侵略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3432175" y="1773238"/>
            <a:ext cx="2224405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中国人民的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抗争与探索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AutoShape 9"/>
          <p:cNvSpPr/>
          <p:nvPr/>
        </p:nvSpPr>
        <p:spPr>
          <a:xfrm>
            <a:off x="4943475" y="188913"/>
            <a:ext cx="73025" cy="1223962"/>
          </a:xfrm>
          <a:prstGeom prst="leftBrace">
            <a:avLst>
              <a:gd name="adj1" fmla="val 13967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0" name="AutoShape 10"/>
          <p:cNvSpPr/>
          <p:nvPr/>
        </p:nvSpPr>
        <p:spPr>
          <a:xfrm>
            <a:off x="5735638" y="1773238"/>
            <a:ext cx="144462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5087938" y="920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侵略主要史实（原因、经过、结果）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5091113" y="476250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侵略主要方式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5087938" y="836613"/>
            <a:ext cx="38557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侵略阶段特征及形成的原因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4" name="Text Box 14"/>
          <p:cNvSpPr txBox="1"/>
          <p:nvPr/>
        </p:nvSpPr>
        <p:spPr>
          <a:xfrm>
            <a:off x="5087938" y="92075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侵略主要史实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5" name="Text Box 15"/>
          <p:cNvSpPr txBox="1"/>
          <p:nvPr/>
        </p:nvSpPr>
        <p:spPr>
          <a:xfrm>
            <a:off x="5087938" y="1196975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不平等条约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6" name="Text Box 16"/>
          <p:cNvSpPr txBox="1"/>
          <p:nvPr/>
        </p:nvSpPr>
        <p:spPr>
          <a:xfrm>
            <a:off x="5854700" y="16033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主要历史事件（背景、经过、结果）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7" name="Text Box 17"/>
          <p:cNvSpPr txBox="1"/>
          <p:nvPr/>
        </p:nvSpPr>
        <p:spPr>
          <a:xfrm>
            <a:off x="5854700" y="2035175"/>
            <a:ext cx="1609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领导阶级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8" name="Text Box 18"/>
          <p:cNvSpPr txBox="1"/>
          <p:nvPr/>
        </p:nvSpPr>
        <p:spPr>
          <a:xfrm>
            <a:off x="5880100" y="2492375"/>
            <a:ext cx="12239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评价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39" name="AutoShape 19"/>
          <p:cNvSpPr/>
          <p:nvPr/>
        </p:nvSpPr>
        <p:spPr>
          <a:xfrm>
            <a:off x="3143250" y="2997200"/>
            <a:ext cx="288925" cy="1800225"/>
          </a:xfrm>
          <a:prstGeom prst="leftBrace">
            <a:avLst>
              <a:gd name="adj1" fmla="val 5192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0" name="Text Box 20"/>
          <p:cNvSpPr txBox="1"/>
          <p:nvPr/>
        </p:nvSpPr>
        <p:spPr>
          <a:xfrm>
            <a:off x="3430588" y="2997200"/>
            <a:ext cx="1873250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列强的经济侵略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Text Box 21"/>
          <p:cNvSpPr txBox="1"/>
          <p:nvPr/>
        </p:nvSpPr>
        <p:spPr>
          <a:xfrm>
            <a:off x="3403600" y="4149725"/>
            <a:ext cx="1970405" cy="9531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中国经济结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构的变动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AutoShape 22"/>
          <p:cNvSpPr/>
          <p:nvPr/>
        </p:nvSpPr>
        <p:spPr>
          <a:xfrm>
            <a:off x="5375275" y="2997200"/>
            <a:ext cx="73025" cy="863600"/>
          </a:xfrm>
          <a:prstGeom prst="leftBrace">
            <a:avLst>
              <a:gd name="adj1" fmla="val 9855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3" name="AutoShape 23"/>
          <p:cNvSpPr/>
          <p:nvPr/>
        </p:nvSpPr>
        <p:spPr>
          <a:xfrm>
            <a:off x="5375275" y="4005263"/>
            <a:ext cx="144463" cy="1079500"/>
          </a:xfrm>
          <a:prstGeom prst="leftBrace">
            <a:avLst>
              <a:gd name="adj1" fmla="val 6227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4" name="Text Box 24"/>
          <p:cNvSpPr txBox="1"/>
          <p:nvPr/>
        </p:nvSpPr>
        <p:spPr>
          <a:xfrm>
            <a:off x="5375275" y="2924175"/>
            <a:ext cx="36734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经济侵略方式及阶段特征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5" name="Text Box 25"/>
          <p:cNvSpPr txBox="1"/>
          <p:nvPr/>
        </p:nvSpPr>
        <p:spPr>
          <a:xfrm>
            <a:off x="5349875" y="3476625"/>
            <a:ext cx="2546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对中国的影响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6" name="Text Box 26"/>
          <p:cNvSpPr txBox="1"/>
          <p:nvPr/>
        </p:nvSpPr>
        <p:spPr>
          <a:xfrm>
            <a:off x="5448300" y="3979863"/>
            <a:ext cx="2808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变动的具体表现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5519738" y="4508500"/>
            <a:ext cx="4321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变动的原因及对中国的影响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148" name="AutoShape 28"/>
          <p:cNvSpPr/>
          <p:nvPr/>
        </p:nvSpPr>
        <p:spPr>
          <a:xfrm>
            <a:off x="3214688" y="5157788"/>
            <a:ext cx="144462" cy="1008062"/>
          </a:xfrm>
          <a:prstGeom prst="leftBrace">
            <a:avLst>
              <a:gd name="adj1" fmla="val 5815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9" name="Text Box 29"/>
          <p:cNvSpPr txBox="1"/>
          <p:nvPr/>
        </p:nvSpPr>
        <p:spPr>
          <a:xfrm>
            <a:off x="3430588" y="5157788"/>
            <a:ext cx="5402262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西学东渐（表现、原因、影响）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50" name="Text Box 30"/>
          <p:cNvSpPr txBox="1"/>
          <p:nvPr/>
        </p:nvSpPr>
        <p:spPr>
          <a:xfrm>
            <a:off x="3359150" y="5734050"/>
            <a:ext cx="4105275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新旧思想的冲突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27" name="WordArt 31"/>
          <p:cNvSpPr>
            <a:spLocks noTextEdit="1"/>
          </p:cNvSpPr>
          <p:nvPr/>
        </p:nvSpPr>
        <p:spPr>
          <a:xfrm>
            <a:off x="2362200" y="6308725"/>
            <a:ext cx="79105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注意把握阶段特征及与世界史的联系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52" name="Text Box 32"/>
          <p:cNvSpPr txBox="1"/>
          <p:nvPr/>
        </p:nvSpPr>
        <p:spPr>
          <a:xfrm>
            <a:off x="8975725" y="2565400"/>
            <a:ext cx="1619250" cy="645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军事？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5153" name="Text Box 33"/>
          <p:cNvSpPr txBox="1"/>
          <p:nvPr/>
        </p:nvSpPr>
        <p:spPr>
          <a:xfrm>
            <a:off x="8975725" y="3435350"/>
            <a:ext cx="1619250" cy="645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外交？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130" name="WordArt 34"/>
          <p:cNvSpPr>
            <a:spLocks noTextEdit="1"/>
          </p:cNvSpPr>
          <p:nvPr/>
        </p:nvSpPr>
        <p:spPr>
          <a:xfrm>
            <a:off x="533400" y="1990090"/>
            <a:ext cx="1156970" cy="2518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提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纲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ldLvl="0" animBg="1"/>
      <p:bldP spid="5128" grpId="0" bldLvl="0" animBg="1"/>
      <p:bldP spid="5129" grpId="0" bldLvl="0" animBg="1"/>
      <p:bldP spid="5130" grpId="0" bldLvl="0" animBg="1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 bldLvl="0" animBg="1"/>
      <p:bldP spid="5140" grpId="0" bldLvl="0" animBg="1"/>
      <p:bldP spid="5141" grpId="0" bldLvl="0" animBg="1"/>
      <p:bldP spid="5142" grpId="0" bldLvl="0" animBg="1"/>
      <p:bldP spid="5143" grpId="0" bldLvl="0" animBg="1"/>
      <p:bldP spid="5144" grpId="0"/>
      <p:bldP spid="5145" grpId="0"/>
      <p:bldP spid="5146" grpId="0"/>
      <p:bldP spid="5147" grpId="0"/>
      <p:bldP spid="5148" grpId="0" bldLvl="0" animBg="1"/>
      <p:bldP spid="5149" grpId="0" bldLvl="0" animBg="1"/>
      <p:bldP spid="5150" grpId="0" bldLvl="0" animBg="1"/>
      <p:bldP spid="5152" grpId="0" bldLvl="0" animBg="1"/>
      <p:bldP spid="515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TextEdit="1"/>
          </p:cNvSpPr>
          <p:nvPr/>
        </p:nvSpPr>
        <p:spPr>
          <a:xfrm>
            <a:off x="1604010" y="1794510"/>
            <a:ext cx="8675370" cy="2026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normalizeH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3600" b="1" normalizeH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近代中国的沉沦与转型</a:t>
            </a:r>
            <a:endParaRPr lang="zh-CN" altLang="zh-CN" sz="3600" b="1" normalizeH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83940" y="4726940"/>
            <a:ext cx="47155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 b="1"/>
              <a:t>（</a:t>
            </a:r>
            <a:r>
              <a:rPr lang="en-US" altLang="zh-CN" sz="4400" b="1"/>
              <a:t>1840--1894</a:t>
            </a:r>
            <a:r>
              <a:rPr lang="zh-CN" altLang="en-US" sz="4400" b="1"/>
              <a:t>年）</a:t>
            </a:r>
            <a:endParaRPr lang="zh-CN" altLang="en-US" sz="4400" b="1"/>
          </a:p>
        </p:txBody>
      </p:sp>
      <p:sp>
        <p:nvSpPr>
          <p:cNvPr id="3" name="文本框 2"/>
          <p:cNvSpPr txBox="1"/>
          <p:nvPr/>
        </p:nvSpPr>
        <p:spPr>
          <a:xfrm>
            <a:off x="287655" y="304800"/>
            <a:ext cx="716915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海口一中</a:t>
            </a:r>
            <a:r>
              <a:rPr lang="en-US" altLang="zh-CN" sz="3200">
                <a:solidFill>
                  <a:srgbClr val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2020</a:t>
            </a:r>
            <a:r>
              <a:rPr lang="zh-CN" altLang="en-US" sz="3200">
                <a:solidFill>
                  <a:srgbClr val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届高三通史复习第七讲</a:t>
            </a:r>
            <a:endParaRPr lang="zh-CN" altLang="en-US" sz="3200">
              <a:solidFill>
                <a:srgbClr val="00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5"/>
          <p:cNvSpPr txBox="1"/>
          <p:nvPr/>
        </p:nvSpPr>
        <p:spPr>
          <a:xfrm>
            <a:off x="450850" y="444500"/>
            <a:ext cx="82645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时空定位图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6"/>
          <p:cNvSpPr txBox="1"/>
          <p:nvPr/>
        </p:nvSpPr>
        <p:spPr>
          <a:xfrm>
            <a:off x="1879600" y="3414713"/>
            <a:ext cx="82645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zh-CN" sz="2400" dirty="0">
              <a:latin typeface="Arial" panose="020B0604020202020204" pitchFamily="34" charset="0"/>
            </a:endParaRPr>
          </a:p>
        </p:txBody>
      </p:sp>
      <p:pic>
        <p:nvPicPr>
          <p:cNvPr id="6148" name="Picture 7" descr="w19"/>
          <p:cNvPicPr>
            <a:picLocks noChangeAspect="1"/>
          </p:cNvPicPr>
          <p:nvPr/>
        </p:nvPicPr>
        <p:blipFill>
          <a:blip r:embed="rId1">
            <a:lum bright="-29999" contrast="48000"/>
          </a:blip>
          <a:stretch>
            <a:fillRect/>
          </a:stretch>
        </p:blipFill>
        <p:spPr>
          <a:xfrm>
            <a:off x="450850" y="1647825"/>
            <a:ext cx="11580495" cy="356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Text Box 3"/>
          <p:cNvSpPr txBox="1"/>
          <p:nvPr/>
        </p:nvSpPr>
        <p:spPr>
          <a:xfrm>
            <a:off x="376555" y="1094105"/>
            <a:ext cx="10988040" cy="388112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indent="266700"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课本内容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266700" algn="just">
              <a:spcBef>
                <a:spcPct val="3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必修一   第四单元 两次鸦片战争      </a:t>
            </a:r>
            <a:endParaRPr lang="zh-CN" altLang="en-US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266700" algn="just">
              <a:spcBef>
                <a:spcPct val="3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    太平天国运动</a:t>
            </a:r>
            <a:endParaRPr lang="zh-CN" altLang="en-US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266700" algn="just">
              <a:spcBef>
                <a:spcPct val="3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必修二   第三单元鸦片战争后中国经济结构的变动</a:t>
            </a:r>
            <a:endParaRPr lang="zh-CN" altLang="en-US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266700" algn="just">
              <a:spcBef>
                <a:spcPct val="3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第五单元鸦片战争后中国社会生活的变化</a:t>
            </a:r>
            <a:endParaRPr lang="zh-CN" altLang="en-US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266700" algn="just">
              <a:spcBef>
                <a:spcPct val="3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必修三   第五单元   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睁眼看世界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”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195705"/>
            <a:ext cx="11359515" cy="38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936067" y="1642533"/>
            <a:ext cx="0" cy="2565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79233" y="3767667"/>
            <a:ext cx="1204384" cy="3289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1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619760"/>
            <a:ext cx="3281045" cy="3281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5588423" y="1764030"/>
            <a:ext cx="5817447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1" indent="457200" algn="l"/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西方列强侵华与中国人民的抗争</a:t>
            </a:r>
            <a:endParaRPr lang="zh-CN" altLang="en-US" sz="4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84040" y="4639733"/>
            <a:ext cx="3162300" cy="1460500"/>
            <a:chOff x="3755" y="5458"/>
            <a:chExt cx="3735" cy="1725"/>
          </a:xfrm>
        </p:grpSpPr>
        <p:pic>
          <p:nvPicPr>
            <p:cNvPr id="2" name="图片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5" y="5458"/>
              <a:ext cx="3735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>
              <a:hlinkClick r:id="rId2" action="ppaction://hlinksldjump"/>
            </p:cNvPr>
            <p:cNvSpPr txBox="1"/>
            <p:nvPr/>
          </p:nvSpPr>
          <p:spPr>
            <a:xfrm>
              <a:off x="5178" y="5821"/>
              <a:ext cx="1831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zh-CN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重点突破</a:t>
              </a:r>
              <a:endParaRPr lang="zh-CN" altLang="zh-CN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717" y="4639733"/>
            <a:ext cx="3175000" cy="1460500"/>
            <a:chOff x="723" y="5480"/>
            <a:chExt cx="3750" cy="1725"/>
          </a:xfrm>
        </p:grpSpPr>
        <p:pic>
          <p:nvPicPr>
            <p:cNvPr id="6" name="图片 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" y="5480"/>
              <a:ext cx="3750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>
              <a:hlinkClick r:id="" action="ppaction://hlinkshowjump?jump=nextslide"/>
            </p:cNvPr>
            <p:cNvSpPr txBox="1"/>
            <p:nvPr/>
          </p:nvSpPr>
          <p:spPr>
            <a:xfrm>
              <a:off x="2155" y="5821"/>
              <a:ext cx="1836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知识整合</a:t>
              </a:r>
              <a:endParaRPr lang="zh-CN" altLang="en-US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20473" y="4621107"/>
            <a:ext cx="3149600" cy="1460500"/>
            <a:chOff x="6845" y="5480"/>
            <a:chExt cx="3720" cy="1725"/>
          </a:xfrm>
        </p:grpSpPr>
        <p:pic>
          <p:nvPicPr>
            <p:cNvPr id="32" name="图片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45" y="5480"/>
              <a:ext cx="3720" cy="1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>
              <a:hlinkClick r:id="rId7" action="ppaction://hlinksldjump"/>
            </p:cNvPr>
            <p:cNvSpPr txBox="1"/>
            <p:nvPr/>
          </p:nvSpPr>
          <p:spPr>
            <a:xfrm>
              <a:off x="8333" y="5821"/>
              <a:ext cx="1602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665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经典例题</a:t>
              </a:r>
              <a:endParaRPr lang="zh-CN" altLang="en-US" sz="2665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MH" val="20160721141303"/>
  <p:tag name="MH_LIBRARY" val="CONTENTS"/>
  <p:tag name="MH_AUTOCOLOR" val="TRUE"/>
  <p:tag name="MH_TYPE" val="CONTENTS"/>
  <p:tag name="ID" val="547148"/>
</p:tagLst>
</file>

<file path=ppt/tags/tag11.xml><?xml version="1.0" encoding="utf-8"?>
<p:tagLst xmlns:p="http://schemas.openxmlformats.org/presentationml/2006/main">
  <p:tag name="MH_CONTENTSID" val="257"/>
  <p:tag name="MH_SECTIONID" val="258,259,260,"/>
  <p:tag name="MH_JSON" val="{&quot;title&quot;:&quot;&quot;,&quot;content&quot;:[],&quot;section&quot;:[{&quot;title&quot;:&quot;5pS56Z2p5byA5pS+5Lul5p2l5oCd5oOz5pS/5rK75bel5L2c546w54q2&quot;,&quot;text&quot;:[{&quot;textmain&quot;:&quot;5oiR5Lus5YWa5oCd5oOz5pS/5rK75bel5L2c55qE5Y6G5Y+y&quot;},{&quot;textmain&quot;:&quot;5oiR5Lus5YWa5oCd5oOz5pS/5rK75bel5L2c55qE5Y6G5Y+y57uP6aqM5pWZ6K6t&quot;},{&quot;textmain&quot;:&quot;5pS56Z2p5byA5pS+5Lul5p2l5oCd5oOz5pS/5rK75bel5L2c55qE546w54q2&quot;}]},{&quot;title&quot;:&quot;5Z+65bGC5oCd5oOz5pS/5rK75bel5L2c55qE5oSP5LmJ44CB5b2i5Yq/5ZKM5b2T5YmN55qE5Lu75Yqh&quot;,&quot;text&quot;:[{&quot;textmain&quot;:&quot;5YGa5aW95Z+65bGC5oCd5oOz5pS/5rK75bel5L2c55qE5oSP5LmJ&quot;},{&quot;textmain&quot;:&quot;5Z+65bGC5oCd5oOz5pS/5rK75bel5L2c55qE5b2i5Yq/&quot;},{&quot;textmain&quot;:&quot;5Z+65bGC5oCd5oOz5pS/5rK75bel5L2c55qE5Lu75Yqh&quot;}]},{&quot;title&quot;:&quot;5Z+65bGC5oCd5oOz5pS/5rK75bel5L2c55qE5Lu75Yqh&quot;,&quot;text&quot;:[{&quot;textmain&quot;:&quot;5Yib5paw5o6i57Si77yM54mi6K6w5Y6G5Y+y57uP6aqM5pWZ6K6t&quot;},{&quot;textmain&quot;:&quot;5Z2a5oyB6K6y5pS/5rK777yM6YeN5paw5qCR56uL5pS/5rK75bel5L2c55qE5p2D5aiB&quot;},{&quot;textmain&quot;:&quot;5Z+65bGC5oCd5oOz5pS/5rK75bel5L2c5Yib5paw77yM5a6M5oiQ6KeE5a6a5Yqo5L2c44CB5YGa5aW96Ieq6YCJ5Yqo5L2c&quot;},{&quot;textmain&quot;:&quot;5ZaE5LqO5a2m5Lmg77yM5bu66K6+5a2m5Lmg5Z6L57uE57uH&quot;},{&quot;textmain&quot;:&quot;5oCd5oOz5pS/5rK75bel5L2c6KaB5Lul5Lq65Li65pys&quot;}]}],&quot;status&quot;:1}"/>
</p:tagLst>
</file>

<file path=ppt/tags/tag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TABLE_BEAUTIFY" val="smartTable{2f4c87f4-c097-4e7f-9e39-54d157e4ebe0}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MH" val="20160721141303"/>
  <p:tag name="MH_LIBRARY" val="CONTENTS"/>
  <p:tag name="MH_AUTOCOLOR" val="TRUE"/>
  <p:tag name="MH_TYPE" val="SECTION"/>
  <p:tag name="ID" val="547148"/>
</p:tagLst>
</file>

<file path=ppt/tags/tag7.xml><?xml version="1.0" encoding="utf-8"?>
<p:tagLst xmlns:p="http://schemas.openxmlformats.org/presentationml/2006/main">
  <p:tag name="KSO_WM_UNIT_TABLE_BEAUTIFY" val="smartTable{969b4bfe-03e5-4305-8a2f-6da9c03eac56}"/>
</p:tagLst>
</file>

<file path=ppt/tags/tag8.xml><?xml version="1.0" encoding="utf-8"?>
<p:tagLst xmlns:p="http://schemas.openxmlformats.org/presentationml/2006/main">
  <p:tag name="KSO_WM_UNIT_TABLE_BEAUTIFY" val="smartTable{0eccfce8-55b7-49f3-bc56-237a840552fc}"/>
</p:tagLst>
</file>

<file path=ppt/tags/tag9.xml><?xml version="1.0" encoding="utf-8"?>
<p:tagLst xmlns:p="http://schemas.openxmlformats.org/presentationml/2006/main">
  <p:tag name="MH" val="20160721141303"/>
  <p:tag name="MH_LIBRARY" val="CONTENTS"/>
  <p:tag name="MH_AUTOCOLOR" val="TRUE"/>
  <p:tag name="MH_TYPE" val="CONTENT"/>
  <p:tag name="ID" val="547148"/>
  <p:tag name="MH_ORDER" val="2"/>
  <p:tag name="MH_SECTIONID" val="258"/>
</p:tagLst>
</file>

<file path=ppt/theme/theme1.xml><?xml version="1.0" encoding="utf-8"?>
<a:theme xmlns:a="http://schemas.openxmlformats.org/drawingml/2006/main" name="A000120141119A01PPBG">
  <a:themeElements>
    <a:clrScheme name="KSO_GREY5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6D8A8C"/>
      </a:accent1>
      <a:accent2>
        <a:srgbClr val="92A181"/>
      </a:accent2>
      <a:accent3>
        <a:srgbClr val="888696"/>
      </a:accent3>
      <a:accent4>
        <a:srgbClr val="7FA6BA"/>
      </a:accent4>
      <a:accent5>
        <a:srgbClr val="C8D1BA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">
      <a:majorFont>
        <a:latin typeface="Broadway"/>
        <a:ea typeface="微软雅黑"/>
        <a:cs typeface=""/>
      </a:majorFont>
      <a:minorFont>
        <a:latin typeface="Arial"/>
        <a:ea typeface="汉仪文黑-55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1NTMwNDcwODEwNCIsCiAgICJHcm91cElkIiA6ICIyOTQyNDc5NDYiLAogICAiSW1hZ2UiIDogImlWQk9SdzBLR2dvQUFBQU5TVWhFVWdBQUJNUUFBQWNVQ0FZQUFBQ241dDlJQUFBQUNYQklXWE1BQUFzVEFBQUxFd0VBbXB3WUFBQWdBRWxFUVZSNG5PemRlVnlWWmY3LzhmYzVCMFFSRlhBQlJVT0VBSFBOdEN4ekxiZk1zY3dGa3pJZEpwZXhTY3RtYW1xMEdyTnhhWFNtRkV2TkpiZHl5dFEwMjlSU1c2UnlIQTBoRkRUUjNDVTNFSUh6KzRNZjk1ZkRPZUJCaFlQY3IrZmpjUjV6N3V1Kzd2diszTllrdnIwV2k5MXV0d3NBQUFBQUFBQ29SQ3dXaTZXNGM5YnlMQVFBQUFBQUFBRHdOQUl4QUFBQUFBQUFtQXFCR0FBQUFBQUFBRXlGUUF3QUFBQUFBQUNtUWlBR0FBQUFBQUFBVXlFUUF3QUFBQUFBZ0trUWlBRUFBQUFBQU1CVUNNUUFBQUFBQUFCZ0tnUmlBQUFBQUFBQU1CVUNNUUFBQUFBQUFKZ0tnUmdBQUFBQUFBQk1oVUFNQUFBQUFBQUFwa0lnQmdBQUFBQUFBRk1oRUFNQUFBQUFBSUNwRUlnQkFBQUFBQURBVkFqRUFBQUFBQUFBWUNvRVlnQUFBQUFBQURBVkFqRUFBQUFBQUFDWUNvRVlBQUFBQUFBQVRJVkFEQUFBQUFBQUFLWkNJQVlBQUFBQUFBQlRJUkFEQUFBQUFBQ0FxUkNJQVFBQUFBQUF3RlFJeEFBQUFBQUFBR0FxQkdJQUFBQUFBQUF3RlFJeEFBQUFBQUFBbUFxQkdBQUFBQUFBQUV5RlFBd0FBQUFBQUFDbVFpQUdBQUFBQUFBQVV5RVFBd0FBQUFBQWdLa1FpQUVBQUFBQUFNQlVDTVFBQUFBQUFBQmdLZ1JpQUFBQUFBQUFNQlVDTVFBQUFBQUFBSmdLZ1JnQUFBQUFBQUJNaFVBTUFBQUFBQUFBcGtJZ0JnQUFBQUFBQUZNaEVBTUFBQUFBQUlDcEVJZ0JBQUFBQUFEQVZBakVBQUFBQUFBQVlDb0VZZ0FBQUFBQUFEQVZBakVBQUFBQUFBQ1lDb0VZQUFBQUFBQUFUSVZBREFBQUFBQUFBS1pDSUFZQUFBQUFBQUJUSVJBREFBQUFBQUNBcVJDSUFRQUFBQUFBd0ZRSXhBQUFBQUFBQUdBcUJHSUFBQUFBQUFBd0ZRSXhBQUFBQUFBQW1BcUJHQUFBQUFBQUFFeUZRQXdBQUFBQUFBQ21RaUFHQUFBQUFBQUFVeUVRQXdBQUFBQUFnS2tRaUFFQUFBQUFBTUJVQ01RQUFBQUFBQUJnS2dSaUFBQUFBQUFBTUJVdlR4Y0FBQUFBYzVvN2Q2NGtLU0FnUUlNSEQ1WWt6Wm8xUzVJVUdCaW9SeDk5MUtIL3hZc1g1ZXZyVzc1RkFnQ0FTc2xpdDl2dG5pNENBQUFBbGRlRkN4ZDA0c1FKcC9hd3NEQkpVbFJVbEpLU2tpUkpGb3ZGb2UzczJiUGFzR0dEbGk1ZHFtM2J0aWsxTlZXQmdZSEdQV0pqWTYrNnJnWU5HbWphdEdsWGZUMEFBS2pZTEFVL1dMZzZSeUFHQUFDQXNyUnk1VW9OR1RLazJQT3VBckdBZ0FEZGV1dXQycnAxcXk1ZnZtejBuVHg1c3A1Ly9ubmp1SVNmYzYrbzhITUJBRURsVTFJZ3hwUkpBQUFBbEtrYU5Xb29QRHpjcVgzLy92M0ZYblBtekJsdDJyUkprbFN0V2pVMWJ0eFlyVnExVXUvZXZWMzJiOVNva1pZc1dlSldQVjI3ZG5Xckh3QUFxTHdZSVFZQUFJQnlZYmZiZGVMRUNhV25weXM5UFYzOSt2V1Q1SHFFbUwrL3Z5Wk5tcVQyN2R1clRaczJXcmx5cFlZTkc2Wk9uVHBwK2ZMbENna0pjZWgvTlJnaEJnQkE1Y1lJTVFBQUFIak1rQ0ZEOU4xMzMrbnc0Y1BLenM0dXNXK1ZLbFdVbloydGl4Y3ZLaUFnUUJrWkdkcTRjYVBpNCtNbFNkdTNiMWVOR2pXY3JtdmN1TEZXcjE3dFZqMjMzbnByNlY4Q0FBQlVLZ1JpQUFBQUtGTkhqaHhSV2xxYWNSd1lHS2p3OEhBbEpDUTQ5VzNYcnAyMmI5K3U3T3hzUGZiWVkwN251M2Z2cnBvMWF6cTFIemh3Z0tBTEFBQzRqVUFNQUFBQVplcnBwNS9XNk5HakZSRVJvWWlJQ1BuNyswdHlQZDF4M3J4NUdqRmloQklTRXBTYm0ydTBlM3Q3cTMzNzlucmpqVGNjK2c4ZE90VGxNMWV0V21XTVJtdllzS0U2ZCs3czFLZEJnd1pYL1U0QUFPREd4aHBpQUFBQUtCZEhqeDUxT0Q1dzRJQ2svTENyWUUyd0FuYTczU0VROC9IeFVkMjZkZDErVnA4K2ZiUmh3d1pKckJVR0FJQlpsYlNHR0lFWUFBQUF5c1cxTElBZkVoS2k5UFIwU2RLSEgzNm9CeDk4OEhxVkpTay9nQU1BQUpWTFNZR1l0VHdMQVFBQUFBQUFBRHlORVdJQUFBQW9Gd1YvU1JzYUdtcE1sN3dTTHk4djVlYm1Pb3dRSyt5KysrNVRhbXJxVmRYRE5Fb0FBQ3Eza2thSXNhZytBQUFBeXRYaHc0Y1ZIUjN0VnQvQzY0aTVrcHFhcXVUazVPdFJGZ0FBTUJFQ01RQUFBSlNybkp5Y01nbXgzSm40RUIwZFRZQUdBQUFJeEFBQUFGQytybWJLcER2Y0dYV1dscGJtMXIwQUFFRGxSaUFHQUFDQWNuWHc0TUZyMm5HeU9JejhBZ0FBN2lJUUF3QUFRTG55OHZKU2VIaTRXMzJ2RkhJbEpTWHA0c1dMaW8rUFYrUEdqZlhRUXc4WjV3cEN0NmlvS0NVbEpTa2hJVUdIRHg5V256NTk1TzN0ZmZVdkFBQUFibmdFWWdBQUFDaFhJU0VoTG5kNHpNM05sYzFtTTQ0VEVoSjArKzIzUzVKRGU0SGZmdnROOCtmUDEvVHAwM1hzMkRFRkJBU29mZnYyQ2drSmNmbmN5Wk1uYSszYXRhcFRwNDRlZnZoaHhjWEZxVVdMRnRmcHJRQUF3STNFNnVrQ0FBQUFBRWthTm15WXJGYXJmSHg4VkxWcVZTTU1rNlN3c0REais5R2pSelZ5NUVpRmhJUm93b1FKT25ic21DU3BWcTFhV3JseXBmYnYzNjgxYTlZWS9hMVdxeTVkdXFTVWxCUkowc21USi9YdmYvOWJMVnUyMUoxMzNxbjMzMysvbk40UUFBQlVGQVJpQUFBQXFCQzZkT2tpdTkydTdPeHNYYnAweVdqMzgvUFR5eSsvYkJ3SEJBUm94NDRkdW5EaGdxVDh4ZlFYTFZxa2xKUVVMVjY4V0JFUkVYcmdnUWVNL28wYk41YVBqNDhTRXhPMWJkczJqUmd4UXRXclY1Y2tmZnZ0dHpwMTZsUTV2U0VBQUtnb0xIWjM5cWNHQUFBQXJ0SFlzV01sU2JWcjE5WkxMNzNrZEQ0OVBWM3Z2UE9PcFB3cGtsV3JWbFZnWUtCNjlPaWhldlhxT2ZUZHMyZVB4bzRkcTNIanhxbGZ2MzdHZW1Iang0L1hyRm16Sk9XdlZkYW1UUnN0WExoUXQ5eHlpOFAxWjgrZTFkS2xTN1Y1ODJhdFhMblM1WlJNQUFCd1k3T1VzSXNQZ1JnQUFBQXFqZHpjWE9YazVNaG1zOG5MaStWeUFRQXdNd0l4QUFBQUFBQUFtRXBKZ1JocmlBRUFBQUFBQU1CVUNNUUFBQUFBQUFCZ0tnUmlBQUFBQUFBQU1CVldHZ1VBQURDcFBMdGRpWHVUOWRQZUpGM016UFIwT1RlazFpMmI2OWFXTFR4ZEJnQUFLQ1VDTVFBQUFCUGFsNXFtVjZiUDFQNjBBNTR1NVlZMlBIWUlnUmdBQURjZ2Rwa0VBQUF3bWJVYlB0R3NPWE1WRmhxcTJKaUJpb3dJVi8zZ0lGbUwzNGdKQUFEZ2hsUFNMcE9NRUFNQUFEQ1JmYWxwbWpWbnJ2cjI2cW14bytMazdjV1Bnd0FBd0h3WUlRWUFBR0FTZVhhNzR2NDRUaGFMUlhQL05ZTXdEQUFBVkdvbGpSQmpsMGtBQUFDVFNOeWJySDJwYVlxTkdVZ1lCZ0FBVEkxQURBQUF3Q1IrMnBza1NZcU1DUGR3SlFBQUFKNUZJQVlBQUdBU0Z6TXpKVW4xZzRNOFhBa0FBSUJuRVlnQkFBQ1lETHRKQWdBQXN5TVFBd0FBQUFBQWdLa1FpQUVBQUFBQUFNQlVDTVFBQUFBQUFBQmdLZ1JpQUFBQUFBQUFNQlVDTVFBQUFBQUFBSmdLZ1JnQUFBQUFBQUJNaFVBTUFBQUFBQUFBcGtJZ0JnQUFBQUFBQUZNaEVBTUFBQUFBQUlDcEVJZ0JBQUFBQUFEQVZBakVBQUFBQUFBQVlDb0VZZ0FBQUFBQUFEQVZBakVBQUFBQUFBQ1lDb0VZQUFBQUFBQUFUSVZBREFBQUFBQUFBS1pDSUFZQUFBQUFBQUJUSVJBREFBQUFBQUNBcVJDSUFRQUFBQUFBd0ZRSXhBQUFBQUFBQUdBcUJHSUFBQUFBQUFBd0ZRSXhBQUFBQUFBQW1BcUJHQUFBQUFBQUFFeUZRQXdBQUFBQUFBQ21RaUFHQUFBQUFBQUFVeUVRQXdBQUFBQUFnS2w0ZWJvQUFBQlFNUncrZkZqZTN0NnFWNi9lZGI5M1hsNmU4dkx5akdNdnI0cjFJMGhXVnBhU2s1TlZxMVl0MWF4WlU3VnExWkxOWnZOMFdRQUFBQ2dqakJBREFBQ1NwTkdqUnlzb0tFaSt2cjZLalkxMTY1cFJvMFlabjYxYnR4YmJiK0xFaWZMMjlqWSs3amg5K3JRR0RCaGdmTTZkTytmVTU4aVJJK3JWcTVmeFNVdExreVJ0MnJSSmRydmRyZWRJMHQvKzlqZTFidDFhWVdGaENnNE8xdTdkdTkyK0ZnQUFBRGVlaXZYWHN3QUE0Sm85Kyt5elYreFRxMVl0UGZmY2N3NXQzMzc3clNRcE16TlQ5OTU3cjF2UGV2UE5ONDN2clZ1M1ZzZU9IVXRSYWNrdVhyeW85OTkvM3ppZU8zZXVhdFNvNGRESGJyZnJrMDgrTVk1UG5UcWw5OTU3VDg4Kys2d2VlT0FCTFZteXhPbWFvbmJzMktHWk0yY2F4OEhCd1pvMWExYUoxOFRGeGVudXUrOHV6ZXVZM3ViTm14VVFFS0RXclZ1NzFYL3k1TW5LeWNtUkpMMzQ0b3RsV0JrQUFEQWpBakVBQUNxWnFWT25YckZQU0VpSW5udnVPVmtzRnBmbmh3OGZydUhEaHh2SHUzZnZWdlBtemE5YmpkZEw5ZXJWSFk2VGs1UDE4c3N2UzVJKy9QQkRkZXpZVVJzMmJGQ0RCZzFjWG4vcTFDa05HalJJdWJtNVJ0dWhRNGUwZVBIaUVwL2JwVXNYQWpFM25UdDNUcU5HamRMeTVjdlZxbFVyZmYvOTkyNU5tWjA4ZWJJdVhib2t5WFVnbHB1YnE1TW5UK3JJa1NNNmVQQ2dEaHc0b0o5Ly9sbjMzbnV2K3ZmdnIwV0xGcmxWMzAwMzNhUnUzYnFWNXBVQUFFQWxRQ0FHQUFDdXlNZkh4OU1sdU9UbjUrZHdYTDkrZlczYXRFbjMzMysvVHA0OHFWMjdkbW5FaUJIYXVIR2owN1dYTDE5V1RFeU1EaDQ4V09ybmhvU0VYSFhOWnVQcjY2dWZmdnBKa3JScjF5NU5uejdkYVhSaWFmWHQyMWZyMTY5M09TMzI0TUdENnQrL3YwT2dXNUorL2ZvUmlBRUFZRUtzSVFZQVFDVmp0OXVkUHYzNjlUUE9iOTI2VmVucDZRN1gxS3RYVHpObnp0Uzk5OTZydUxnNHpadzVVMDJhTkRIT1Y0UkFyRzdkdXJKWUxNYm54UmRmbEplWGw2cFdyV3IweWNySzBoMTMzS0V0Vzdhb2J0MjZpb2lJME50dnYrMTByN3k4UE1YR3h1cnp6eitYbEIvYTdONjkyK1d2M2JsejV4UVpHV2xjTzI3Y09IWHYzcjNzWDdpU3NObHNldjMxMTQzanlaTW42NWRmZmxGV1ZsYUpuOEtLdGdjSEJ4ZTdSdHpPblR1TnFaWUFBQURGSVJBREFLQ1NTVWxKVWZ2MjdkVytmWHU5OE1JTGJsMFRFQkNnNnRXcmE5T21UZnJvbzQ5MC8vMzNLeWdveURoZkVRS3g0aFJlSTZ4Z2lsMnpaczIwYXRVcVRaNDhXVjk4OFlVKytPQURvMDl1YnE2R0R4K3U5OTU3ejJoNzY2MjNpcDBTT21iTUdQMzg4OCtTcEs1ZHUycjY5T2xsOFJxVldzZU9IZFcvZjM5SitldlhIVGh3UU5XcVZTdnhVL0RQVXBKRGUzcDZ1cG8zYjY1V3JWcXBkKy9lUnArZVBYc3FOVFZWaHc4ZmRwaVNlYzg5OTdnTU9RRUFnTGt4WlJJQWdFcm0yMisvMVhmZmZTZEpEb0hCbFhUdTNGbTFhOWZXMGFOSDFhTkhEK1hsNVJubkNvL0NLczdvMGFNMWV2Um90NTdsYXUyeUZTdFdLQ1ltcHRocklpSWlaTFBaak9NNmRlb29JeVBEb2JhcFU2ZnExVmRmVlVwS2lqSXlNb3oyYnQyNnFYLy8vc3JLeWxKTVRJeldyRm5qY08vWTJGaTNkdGJjdkhtejB5NlpLU2twaW9pSXVPSzFadmVQZi94RDRlSGgrdHZmL25iRmpRNnU1TWtubjlTVFR6NHA2Zi8rWFFvT0RsWllXSmhUMzB1WExqbU5pTHg0OGVJMVBSOEFBTno0Q01RQUFLaGtmdmpoQitON3ExYXQzTDR1TWpKU2E5YXNVZWZPbmZYZ2d3OXE1Y3FWa3ZLbnZCVmR2TjRUdnZubUc5V3BVMGVTTkhMa1NFMmFORWxQUFBHRVE1K0NJTENvWDMvOVZWTCtWTW1qUjQrV2JhRnc2ZWFiYjlhMGFkT000NEtkUFpPVGt4VVZGZVhVLzVsbm5qR21QaGJlQmRUZjMxOGZmUENCZnZubEY0ZitpWW1KbWpWcmxxcFVxYUl4WThZWTdkdTJiVk9qUm8ydTY3c0FBSUFiSDRFWUFBQ1Z6STgvL21oOEwwMGdscHVicStYTGw2dHIxNjQ2ZE9pUWpodzVJaWwvWkpZN3V3S1dwN3k4UEowK2ZkcmxPWnZOcHREUVVFVkZSU2t5TWxLUmtaSEdkRWhmWDErdFc3ZE90OTEybXdZTkdxUlBQLzFVMmRuWlR2ZElUazQydmpkczJORGxicFp3eitqUm83VjU4MmFIdHFTa0pBMGJOa3pqeDQvWGtpVkx0R0xGQ2cwZVBOaWh6N1BQUG1zRVl1UEdqWE00TjJmT0hIM3h4UmNPYlFrSkNVcElTRkQxNnRVZEFqRUFBQUJYS3RaUHR3QUE0SnJ0M0xsVFV2NVVzcmx6NThwaXNTZ3hNZEU0UDNmdVhIMzAwVWVhT0hHaXczVTJtMDAvL3ZpanZ2NzZhNGYyNHFZU0ZwNVNLVW5UcGszVEk0ODhjdFYxKy92N3U5MjNaY3VXYXRxMHFhS2pvNVdZbUdnRVZIRnhjWm85ZTdhcVZLbWlqSXdNUGY3NDR4b3pab3pEb3ZoMTY5YlZ6cDA3VmJ0MjdXTHZYM2hLNTd4NTg5U3JWNjlpejZOa2h3NGRjaGtnZnZ6eHgxcThlTEVrYWZqdzRRb1BEMWZidG0ydjIzTS8rK3d6dC9yVnExZnZ1ajBUQUFEY09BakVBQUNvWk02ZlB5OHBmN2ZKd2xQVUNpeGJ0a3lTTkdIQ0JLZHpYYnAwMGRkZmZ5Mkx4YUtnb0NERnhNVG9MMy81aTh2blpHWm1PaHdIQkFRb09EajRXc3QzeXhOUFBHRk1seHczYnB3UnVHUm1acXBLbFNwR24xV3JWbW5kdW5XYU1tV0t4bzhmcjl6Y1hEVnIxcXhVei9yREgvNVE0cFRSbmoxN0d1dUtKU1VsWGMzcm1OTEREeitzOWV2WGEvbnk1Y3JNek5TRER6Nm9IMzc0d2EyQXFtQjMwREZqeGlnK1BsNlNOR3pZTUMxYXRFaFMvbHB2QmY4L3VKTHo1OCtyWmN1V1YvY1NBQURnaGtVZ0JnQUFkUG55WlIwNGNFRERody9YSTQ4OEloOGZIMk1VMU9IRGh5Vko5ZXZYZDlodDhyZmZmbk80eDdVdWxGNmd1TkZYZGV2V2RUaTIyKzJTcEFZTkdoaHRCV3VGTFZ1MlRFdVhMcFVrWldWbEdVR2QzVzR2OVhUSG9ndXlGNVdhbWxxcSs1bk5SeDk5SkVtS2pvNTIrcldQajQvWE45OThvN1MwTktXbnAydlFvRUhhdEdtVHJOWXJiNFIrL3Z4NUxWKyszRGpPemMzVnNXUEhGQlFVcFBIangydlhybDF1MTFqdzd4SUFBRENQSy8rMEFRQUFiaWgydTExMnUxMlptWmt1ZDkzYnVuV3I3SGE3c1VDOWxCL3FoSVdGNmVhYmIxYlRwazNWcEVrVGhZV0ZPWHdTRWhJYzdsT3d4bGlCbUpnWVdTd1d0ei9YUytQR2pSM2VZKy9ldlJvMWFwVFI5c0lMTDJqSWtDSFg3WG00Zm1yV3JLbWxTNWZLWnJPcGF0V3FHajU4dUZ0aG1DUzk5ZFpiRHFIc3FsV3IxS0pGQzIzWnNxV01xZ1VBQUpVSmdSZ0FBSlhVMUtsVGxaYVdKaWwvWWZ4clZUQVZzVUI1VEErTWlvcHkrTGdTSGg1dWZEOTA2SkQ2OXUxclRKZDc3TEhIOVBlLy85MDQ3K1hsWlFTR0pYMEsrL2pqajBzOG41S1M0cklkN3JucnJydjB6My8rVTF1M2J0V3dZY01rNWE5UGw1dWJXK3cxNTgrZjE5U3BVeDNhTGwyNnBCTW5UcWg3OSs1NitPR0hkZWJNR2VOejRNQUJvMStIRGgwY3pwMDVjNlpNM2dzQUFGUnNUSmtFQUtBU09uRGdnQkVZZE9uU1JiVnExZEsrZmZ1YytxMWV2YnJFK3p6enpEUEdkWVduUzByU0R6LzhjSjJxTFY3UjBNM1Z5TExvNkdoWnJWWWpSTm0vZjc4a2FmRGd3Wm8vZjM2WjE0aHJOMkxFQ0ZXclZzMDRYcnQycmJIRHBLc2RUbDk0NFFVZFAzNWNiZHUyMWZmZmZ5OUphdDI2dFJJVEU1V2RuYTF2di8xV1BYdjJOUDZkUFhmdW5IRnRkbmEyamg0OWFoeFhyVnExVkJzNkFBQ0F5b0ZBREFDQVNzWnV0K3Z4eHg4M0ZyMS82cW1udEdEQkFvYytCdzRjVUhwNnVzTzB5YUthTld1bXFsV3JHc2RGQTdGUFB2bkUrTjZ1WFR1dFhidTJ4THFtVHAycVdiTm11ZjBlN3JKYXJhcGJ0NjZPSFR0bXRNWEd4bXJod29WYXYzNjlnb09EZGZ2dHR6dGRGeE1UbzNmZmZmZUs5Ky9kdS9kMXJSZk9ubm5tR2IzNTVwdnk5ZldWbDVlWHcxVEl3bE5pQ3h3OGVGQlNmcEJXRUlpMWF0VktJMGVPVkY1ZW5nWU5HdVMwNWx5QmhJUUVOVzNhMURodTFhcVYvdnZmLzE3SHR3RUFBRGNDQWpFQUFDcVpWMTk5Vlo5OTlwa2s2YzQ3NzFUZnZuMmRBckUzM25oRHI3MzJXb24zV2JkdW5jTk9rb1hEc1owN2QycnYzcjNHY1k4ZVBhNjR3MlJKT3pWZXJZMGJOMnJzMkxFT1lWaVRKazIwWk1rU1dTd1dMVisrWE8rKys2NUNRME8xZVBGaWRlN2MrYnJYQVBkY3Zuelo0WHZCenB5UzFMMTdkODJkTzFjWExseHd1dTd4eHg5M2Fudm9vWWUwZWZObURSMDZWR1BHakRIYUM5YU9PM255NVBVc0hRQUFWRUlFWWdBQVZDTGJ0Mi9YcEVtVEpPVlBMNXcrZmZvMTNhL3dTSjNDVTlxS2htbWVHRVhWdFd0WGx3dW9wNmFtNnVlZmYxWlVWSlFPSFRva0tYOUVVZUVBUnBKQ1FrS0tYWmVzOEc2SURSczJkQXJ6U3J0VHBabWRQWHRXanozMm1NTnVuTDE2OWRLOGVmUFVwRWtUU2ZucmVvV0VoTWhpc2NobXM4bmIyMXQxNjliVmtDRkROSGJzV0tkN2R1L2VYWC82MDU5VXMyWk5sOCtzVTZlT3c1cHVHUmtaQ2dnSWtDUjE3dHlaaGZjQkFBQ0JHQUFBbGNtYU5XdU10WmZHakJtakRoMDZ1T3czYnR3NHhjVEVsSGl2aUlnSWgwRE0xOWRYa3JSdDJ6WXRYNzdjYUwvbGxsdUtmYzYxaW82T0x2WmM0VkNqUjQ4ZVNrOVBWMkppb2lUcDczLy91OTU1NXgzajJHcTFxbVhMbGc3WHYvYmFheTVIeWRudGRvZWREdWZObTZkZXZYbzU5TG1ldTJSV2RqRXhNZnI0NDQ4ZDJqWnQycVRJeUVpMWI5OWVrWkdSOHZQejA4Q0JBMlcxV28xZjI3eThQTzNmdjE5Lyt0T2ZsSk9UWTN6R2pSdW5WcTFhNmJubm5uUDV2RDE3OWppMUZWNUQ3TUtGQzA1OWJycnBwbUxETlFBQVVEa1JpQUVBVUltTUdqVktNMmJNME0wMzM2eC8vT01ma3ZJWEVTKzZvSDdEaGczVnNHRkRoN2JzN0d5SG5TUTNiTmhnVEhQejhmRlI5ZXJWOWNzdnYyaklrQ0VPbzIrZWVPS0pzbnFkRWtkaXhjVEVhTldxVlhyKytlYzFhZElreGNmSEc2T0psaTFicGw5KytVVVpHUm1TcEJZdFdzalB6OC9wSHJtNXVUcC8vcnk4dmIxbHRWcVZrNU9qZGV2V09mUXBISTRWU0VoSU1MNDNhdFRvcXQ3TkxEcDI3S2lQUC81WVhsNWVpbytQMTRJRkMvVHR0OThxTnpkWDI3ZHYxL2J0MjkyK2w1K2ZuMmJQbmkzSmNjUmlZUzFhdENqeEh0OS8vNzFUbjFXclZtbkFnQUZ1MXdFQUFHNThCR0lBQUZRaVRabzAwZTkrOXpzOS8venphdG15cGJ5OXZYWDgrSEVqR0pKVTdJNTZMVnUyMVA3OSs0MnBoWVhYRDJ2ZXZMbXNWcXRXcjE2dDlQUjBoL2E0dUxneWVwdVN6WjQ5VzA4OTlaVGF0V3NuS1grQjlXblRwdW1YWDM2UkpHM2R1dFhvMjZOSEQ1ZjN5TXpNVkwxNjlaU2RuVjNzYytyWHIrL1Uxclp0MjJzcDNWU0dEaDJxU1pNbWFmbnk1Um93WUlDR0RSdW1OOTk4VS8vNXozK1VrcEtpczJmUEtqYzMxeGdCVmpoc0xhcGZ2MzdHU0VVQUFJQnJRU0FHQUVBbDgrNjc3OHJIeDBkK2ZuN2F2WHUzdzduUTBGQkZSa2E2dks1RGh3NUtUazQycGx3V05uSGlSRW5TazA4K3FRc1hMdWo1NTUrWHQ3ZTM1czZkS3krdnN2dHhvbWc0VW5pcVltQmdvQUlEQTQzamF0V3FhZEdpUmVyWnM2ZkRBdTVXcTFYRGhnMXplWDgvUHo5MTZOQkJtemR2ZG5uKzFsdHZWZlBtemEvbEZVenZwcHR1MHBkZmZxazc3N3hUa3VUdDdhMnhZOGU2WEJ0TXl2OW5mdm55WmVYazVEZ0VaVGs1T2FwUm84WVZuMWQ0OUo2N3dzUERTMzBOQUFDNHNSR0lBUUJReWZqNCtFaVMyclJwb3oxNzlzakx5MHVCZ1lHNjg4NDdOV1hLRklkcGtZVzFidDNhK083bDVhV1FrQkMxYXRWS1R6Lzl0RHAxNm1TYysrdGYvNm96Wjg0b0lpS2lWR3VITldyVVNIZmNjY2NWK3pWcjFxelljeU5Iaml6eDJxNWR1K3F6eno3VGhBa1R0R3ZYTHQxMDAwMmFQSGx5aWZjc1dHVGRack1aVTBPRGdvTFVxVk1uVFp3NGtmWENyb09DTU13ZEZvdEZWYXBVS2ZiZjA2SysrZVliU1ZMZHVuVWxNWG9QQUFDNHgySXZhVnc2QUFBd2paeWNIR1ZuWjh2YjI5dHBSMFpVRGd1WHJ0RENwU3YwMWNhMW5pNEZBQUNnekZsSytKdE5Sb2dCQUFCSithUEN5bkw2SXdBQUFGQlJPRytiQkFBQUFBQUFBRlJpQkdJQUFBQUFBQUF3RlFJeEFBQUFBQUFBbUFvTGhRQUFBSmpFcjhlT1NjcGZYQi9YUit1V3pYVnJ5eGFlTGdNQUFKUVNnUmdBQUlCSkhEdDJRaEtCMlBVMFBIWUlnUmdBQURjZ0FqRUFBQUNUK1dyaldrK1hBQUFBNEZFRVlnQUFsSk04dTEySmU1UDEwOTRrWGN6TTlIUTVxQ0QrOCtFNlZhbmlyU3JlVmNyOFdRVlRKZ0VBQU15T1FBd0FnSEt3THpWTnIweWZxZjFwQnp4ZENnQUFBR0I2QkdJQUFKU3h0UnMrMGF3NWN4VVdHcXFYbnYrTElpUENWVDg0U0ZhTHhkT2x3V1FXTGwzQittRUFBQUFpRUFNQW9FenRTMDNUckRsejFiZFhUNDBkRlNkdkwzN3JCUUFBQUR6TjZ1a0NBQUNvclBMc2RrMlpNVXRob2FHRVlRQUFBRUFGUWlBR0FFQVpTZHlickgycGFZcU5HVWdZQmdBQUFGUWdCR0lBQUpTUm4vWW1TWklpSThJOVhBa0FBQUNBd2dqRUFBQW9JeGN6TXlWSjlZT0RQRndKQUFBQWdNSUl4QUFBS0dQc0pna0FBQUJVTEFSaUFBQUFBQUFBTUJVQ01RQUFBQUFBQUpnS2dSZ0FBQUFBQUFCTWhVQU1BQUFBQUFBQXBrSWdCZ0FBQUFBQUFGTWhFQU1BQUFBQUFJQ3BFSWdCQUFBQUFBREFWQWpFQUFBQUFBQUFZQ29FWWdBQUFBQUFBREFWQWpFQUFBQUFBQUNZQ29FWUFBQUFBQUFBVElWQURBQUFBQUFBQUtaQ0lBWUFBQUFBQUFCVElSQURBQUFBQUFDQXFSQ0lBUUFBQUFBQXdGUUl4QUFBQUFBQUFHQXFCR0lBQUFBQUFBQXdGUUl4QUFBQUFBQUFtQXFCR0FBQUFBQUFBRXlGUUF3QUFBQUFBQUNtUWlBR0FBQUFBQUFBVXlFUUF3QUFBQUFBZ0trUWlBRUFBQUFBQU1CVUNNUUFBQUJRb2VYbTV1cmd3WU5YZGUyV0xWdjA5Tk5QNjgwMzM5U0pFeWV1YzJVQUFPQkc1ZVhwQWdBQUFGQzV4Y1hGdWQxMy92ejVEc2RuejU1VlRFeU1mdnp4UjMzMTFWZUtqSXdzMWJOWHJseXBOOTk4VXo0K1BobzBhRkNwcmdVQUFKVVhnUmdBQUFESzFJSUZDOXp1V3pnUSs5Ly8vcWNCQXdZb0pTVkZralI0OEdEOStPT1BzbGdzZXV5eHgxeGV2MmpSSW9malR6NzVSSkxVdDI5ZkJRUUVsSzV3QUFCUWFSR0lBUUFBb0Z4czNicFZFUkVSVHUzNzl1MVR4NDRkamVQYzNGek5tREZEa3laTjBxVkxseVJKVFpvMDBYdnZ2U2VMeFNKSldyeDRzY3RudEczYlZrODg4WVJUKzMvKzh4L2oycUxzZG51cDN3VUFBTnpZQ01RQUFBQlFMZ3FIWHNYNS92dnZGUmNYcDEyN2RobHQzYnAxMDN2dnZhZmF0V3VYWlhrQUFNQkVDTVFBQUFCUUxsNTc3VFUxYU5EQXFmM0lrU042K3VtbkpVbVptWmxHR0dheFdEUmh3Z1JObVRKRlhsNnVmMnhkdUhDaDJyZHZyNlpObXpxZG16UnBVckcxYk5xMFNWdTNicjJhMXdBQUFKVUFnUmdBQUFES3hZNGRPK1R2NysvVW5wR1JZWHp2MkxHakJnNGNxSysvL2xvTEZpeFF6NTQ5SlVtclZxMVNreVpOZE50dHQ3bjl2QmRmZkxIWWN6azVPUVJpQUFDWUdJRVlBQUFBeXNXNzc3N3JWcjlaczJiSjE5ZlhDTTllZSswMVBmUE1Nd29NRE5SWFgzMmxXMjY1eGEzN25EeDVVblhyMW5WcS8vWFhYOTB2R2dBQVZFcFdUeGNBQUFDQXlzMXV0enQ4K3ZUcEkwa0tDUWx4T2lkSkRSbzBrTCsvdnpJek14VWJHNnNKRXliSWJyZnIxS2xUV3JwMHFTZGZCUUFBVkJJRVlnQUFBQ2d6NDhhTms4VmljZmlzWDc5ZWtuVDQ4R0duY3dVN1FlN2N1Vk8zM1hhYmxpMWJadHpyeFJkZjFKUXBVNjZxam9JMXlnQUFBQ1FDTVFBQUFKUWhiMjl2K2ZqNHVQMlJwQmRlZUVGMzNIR0g5dTdkSzBueTlmWFZ1KysrVytJaStWY3lZOGFNNi9JK0FBQ2djbUFOTVFBQUFKU1o2ZE9uYTh5WU1lcmR1L2NWKzM3ODhjZjY4c3N2Tlh6NGNLTXRNakpTNzczM25scTFhbFdXWlFJQUFKTWhFQU1BQUVDWnVuVHBrcEtUazkzcU4yellNQzFZc0VEYnRtM1RvNDgrcXRtelo4dlB6MC9yMXExVG16WnRGQklTVWc0VkF4eEhtRE1BQUNBQVNVUkJWQUNBeW81QURBQUFBT1dtWU9IOHdncldEU3Y0L3NZYmJ5ZzFOVlVQUHZpZ0pHbmJ0bTBhT0hDZ0dqZHVyQysvL0ZKQlFVR2xmdTZFQ1JPdXZtZ0FBRkRwc0lZWUFBQUF5azF4aStnWDFxcFZLeU1NMjdWcmwzNzN1OThabzh5S3JpTTJmUGh3TlczYTlJclBmZTIxMTY3UEN3QUFnRXFCRVdJQUFBQW9VejQrUG9xSWlKRE5acE1rblR0M1RrZU9ISkVrUlVWRlNaSnljbktNUmZVTDdObXpSOTI3ZDllWk0yY2tTUzFidHRTMGFkUEtzWElBQUZCWk1VSU1BQUFBWlNvc0xFemR1M2ZYM1hmZnJaMDdkenFNMWtwS1N0TFFvVVBWcUZFakJRY0hHKzA3ZHV4UTU4NmRkZUxFQ1VsU2t5Wk50R0hEQnRXc1dkUGgzaDA2ZE5BRER6eHd4UnJzZHJ2eENRNE9WbTV1N25WNk93QUFjQ05paEJnQUFBREsxSm8xYXhRZkh5OHBmN1RZM1hmZmJaejc2cXV2TkhIaVJFblN3SUVEOWVHSEgycjkrdlVhT25Tb0xseTRJRWtLRFEzVnBrMmJYQzZvSHhjWHA0NGRPeW9oSWNIcG5MKy92Nzc1NWh0SjB1WExsK1h0N1MxSk9uWHFsRDc5OU5Qcis1SUFBT0NHd2dneEFBQUFsSm4vL3ZlL2lvMk5sU1RkZWVlZGV1V1ZWL1Rqano5S2ttdzJtenAxNnFUeDQ4ZExrdGF2WDYrNzdycEwvZnYzTjhLd2lJZ0liZG15UmFHaG9RNzNmZjMxMS9YNjY2K3JmZnYyQ2c4UFYzcDZ1dExUMHgzNmVIbDVxWDM3OW1yZnZyM0dqeDh2cTlVcUh4OGYxYWxUeDZnaE1EQ3dUTjhmQUFCVVRJd1FBd0FBUUpsWnVIQ2h6cDgvcjl0dnYxMmhvYUVLQ0Fnd3pvV0ZoVW1TcGsrZnJ2Lzk3My95OWZXVnhXSlJYbDZlSktsMTY5YmF1SEdqeTEwbHg0NGRXNm82YnJubEZ0bnRkbVZuWnp1MER4NDh1TFN2QkFBQUtnRUNNUUFBQUpTWmYvN3puOHJLeXRKZi92SVhuVDE3VnF0WHI1YlZhbFZ3Y0xCbXpKZ2hLWCtrMkxwMTYxU3RXalZsWkdTb1JZc1dhdE9talpZdFd5WS9QNzlTUGE5Qmd3YnEwS0dEVTN2TGxpMFZIUjB0bTgybWF0V3FLU0FnUUhmZmZiZisvT2MvWDVmM0JBQUFOeFlDTVFBQUFKUEpzOXRsdFZqSzVWazJtMDF2dnZtbWNaeVZsZVd5WDdWcTFTVGxyL3YxK2VlZjYrYWJiNWJWV3ZyVlBmcjM3Ni8rL2ZzN3RkOTk5OTNhdTNkdnFlOEhBQUFxSjlZUUF3QUFNQW5mL3g4Ni9YcjBtSWNyS1ZsVVZOUlZoV0VBQUFEdTRpY05BQUFBazJqV05GcVM5UE8rL1I2dUJBQUF3TE1JeEFBQUFFemlscVpSaW1nU3BxVXJWK2x5VG82bnl3RUFBUEFZQWpFQUFBQ1RzRm9zK3V1RWNVbzdlRkN2ejUxSEtBWUFBRXlMUUF3QUFNQkVJcHFFYWZ3ZlIrbWpqWjlxNUorZTF1YXZ0dW53a1YrVlo3ZDd1alFBQUlCeXd5NlRBQUFBSnRPM2QwODFqWXJVbEJtek5HbktORStYYzBNYkhqdEV3Mk9IZUxvTUFBQlFTZ1JpQUFBQUpoVFJKRXp6WjgvUzNxUms3VWxNMHNYTVRFK1hkRU5xM2JLNXAwc0FBQUJYZ1VBTVFLVng4dVJKNDN0QVFJQnNOcHNIcXlsYm1abVpxbGF0bXFmTHVHcFpXVmxLVGs1V3JWcTFWTE5tVGRXcVZhdFMvL01DS2lxcnhhSm1UYU9OM1NjQkFBRE1nalhFQUZRS09UazVxbHUzcnZIWnUzZXZSK3I0NjEvL3FvRURCMnIrL1BrNmV2Um9tVHpqL1BuemF0YXNtUjU2NkNIdDJiUEhhRDk5K3JSaVltS01UMm1kUG4xYUF3WU1NRDduenAxejZuUGt5QkgxNnRYTCtLU2xwVW1TTm0zYUpIc3AxaC82MjkvK3B0YXRXeXNzTEV6QndjSGF2WHQzcWVzRkFBQUFnS3Rsc1pmbVR6QUFVQVlzRmt1cCtuLzg4Y2ZxMWF1WFExdE9UbzY4dmIyTjQ5MjdkNnQ1OCtiNnozLytvNEVEQnhaN3I0TC9CUHI3Kyt2OCtmTnUxNUJUek01c2taR1JTa2xKa1NRdFc3Wk1FeWRPMVA3OSs5MitiNEZmZi8xVndjSEJMcytOR2pWS2I3NzVwaVNwWHIxNlNrdExrNit2cjlMVDA5V29VU09qWCtIL3ZOdnRkczJaTTBmdnZQT09Qdi84Yy9uNStUbmR0K2oxSjA2Y1VKMDZkUno2SEQ1OFdBMGJOalNPRXhJUzlNVVhYK2paWjUvVkF3ODhvQ1ZMbHFoR2pSb2x2dHVPSFR0MDExMTNLVGMzVjVMVXFGRWpkZXZXcmNScjR1TGlkUGZkZDVmWXB5SmF1SFNGRmk1ZG9hODJydlYwS1FBQUFJRHBXRXI0d3laVEpnSGNrTEt5c296dlZhdFd2ZWI3NWVUa0dBSE4xZHEzYjU4UmhsbXRWdlhzMlZNVEowNjg1dG9LVzc1OHVSR0dTZEsvL3ZVditmcjZYckd1eHg5L1hKczNiNVlrUGZMSUkvcmdndzlLSFVSS1V2WHExUjJPazVPVDlmTExMMHVTUHZ6d1EzWHMyRkViTm14UWd3WU5YRjUvNnRRcERSbzB5T0hYK3RDaFExcThlSEdKeiszU3Bjc05HWWdCQUFBQXFKZ0l4QURja0Fxdm4xWFNRTmVhTldzcUtpcktvVzNmdm4wbGhsK0RCdzkyMmY3KysrOFhPekpNa3Rhc1dXTjh2K09PTzFTN2RtMTkrdW1ueXM3T0x2YWF3cG8yYlZyaStSMDdkdWozdi8rOWNUeDA2TkFTcDBabVpHUm84dVRKZXYzMTF4MXFTRXBLMHBFalJ4UVNFdUpXWFlVVkhWbFd2MzU5YmRxMFNmZmZmNzlPbmp5cFhidDJhY1NJRWRxNGNhUFR0WmN2WDFaTVRJd09IanhZNnVkZVRhMEFBQUFBVUJ3Q01RQWU5K3V2dnhyZkgzMzBVWDMyMldlU3BKZGVla21QUC82NFUvL0F3RUMzNzkyalJ3OGxKU1U1dEFVSEIrdllzV1BGWHJOeTVVcVg3WDUrZmlVR1lxdFdyVEsrRHhvMFNKS1VtSmlvdm4zN3VsMXZjYjcvL252MTZ0WExZV1JjZkh4OGlkZEVSRVRvMUtsVHhySE5adE80Y2VNMGVmSmt0MGJWMWExYjErRjQwcVJKZXZIRkYxVzFhbFdqanF5c0xIWHIxazFidG14UjE2NWRWYXRXTGIzOTl0dE85OHJMeTFOc2JLdysvL3h6U1pLdnI2KysrKzQ3TlcvdXZEdmIrZlBuZGR0dHQrbm5uMytXSkkwYk4wN2R1M2UvWXIwQUFBQUE0QzRDTVFBZVY3Qlcxcmx6NTdSMTYxYWp2VisvZnNXdW8xV1d4bzRkNjdLOXBKRmVLU2twK3U2Nzd5VGxUNWNzQ01TdWg4MmJOK3ZCQngvVWI3Lzk1dEJlZEsydW9pRmY0VERzemp2djFKdzVjOVM2ZGV0cnJxZEdqUnBHSUhicDBpVkpVck5temJScTFTb2RQWHBVWDN6eGhhcFhyNjcrL2Z0TGtuSnpjelZpeEFpOTk5NTd4ajNlZXVzdGwyR1lKSTBaTThZSXc3cDI3YXJwMDZkZmM4MEFBQUFBVUJpQkdJQUs0NzMzM2pPQ2xxQ2dJQVVGQlRudDFGaXRXalhWcWxXclZQZnQyN2V2c2JhWEpKMDhlYkxFL3JObnp5N1YvU1ZwL3Z6NXh2ZkdqUnNiYTJoMTdkclY3UjB2WFUyWm5EbHpwcDU1NXBsaXAzaWVPM2RPYTlhczBhSkZpN1JwMHlhbjgyRmhZWHJsbFZjMFpNZ1FTZExpeFl0MTl1eFpEUmd3UVBYcjF5K3hub2lJQ05sc051TzRUcDA2eXNqSWNCaGROblhxVkwzNjZxdEtTVWxSUmthRzBkNnRXemYxNzk5ZldWbFppb21KY1poT0trbXhzYkdLalkwdDhmbFNmaGhZZUxNRUtUOThqSWlJdU9LMUFBQUFBRkFjQWpFQUZjYXNXYk9NNzhlT0hYTVoyQXdiTmt5TEZpMHExWDEvK09FSGgybVoxOXZGaXhjZEFyR0N4ZXJQbno5L3hSMFhyMlQvL3YxR0dGYXpaazJkUFh2V09EZHMyRENIRUxHb09YUG1LQzR1emlGUTJySmxpeFl0V3FRbm4zeFNhOWFzS1hFNjV6ZmZmR1BzTWpseTVFaE5talJKVHp6eGhFT2ZnbEZ4UlJYOGV1Zmw1VG1GbWdBQUFBRGdhUVJpQUNxRTlldlhhOCtlUFdWeTc4SlRCNHR6L3Z4NXA3YkN1ekNXdEhEL1cyKzlwZE9uVDE5ZGNWZnczSFBQYWQ2OGVZcU9qdFliYjd5aFRwMDZHZWVhTm0xYWJCZ201WWRZVnF2Vm9hM2cxOWh1dDZ0Um8wWnUxNUdYbDFmc085cHNOb1dHaGlvcUtrcVJrWkdLakl3MHBrUDYrdnBxM2JwMXV1MjIyelJvMEtCaU54bElUazQydmpkczJORGxicFlBQUFBQWNMMFFpQUh3dU56Y1hQMzV6MzkycTIvUmdPZEt6cDA3NXhEQW5EcDF5bWxSL3IvKzlhOE9JNjljS2JxdVdNMmFOVFZseWhTZFBYdFdyNzc2cXN0cnFsZXY3dloweWFJS0ZyUVBDUW5Sd29VTDljQUREK2o0OGVNT2ZmNzBwejlwNXN5Wnlzek0xSUFCQTlTblR4OE5HRERBT0w5aXhRb05IanhZWGw1ZXlzdkwwNFlORy9URER6OFl0UlczaHBjckxWdTJWTk9tVFJVZEhhM0V4RVFqb0lxTGk5UHMyYk5WcFVvVlpXUms2UEhISDllWU1XTVVHUm5wOEM0N2QrNVU3ZHExaTcxLzRmQngzcng1NnRXclY3SG5BUUFBQU9CYUVZZ0I4TGpaczJjck1URlJrdVR0N2ExZHUzWTVyS2ZWdjM5L3JWNjlXbEwrNHUybFVYaDBtTlZxbGIrL3YxT2Z0OTkrdThSZEp3dHFMQ3dvS0VoVHBreFJZbUtpVTFCVitIblhvbUJVMnNNUFArenl2Syt2cjdaczJhS3dzREJWclZwVmx5NWRrcmUzdHk1ZnZpeXA1SFc2dW5mdkxpOHY5MzhMZU9LSko0enBrdVBHalRNQ3Njek1URldwVXNYb3MyclZLcTFidDA1VHBrelIrUEhqbFp1YlcrcC9abi80d3grY1JvZ1Yxck5uVDJNYWFORWRSQUVBQUFEQUhRUmlBRHhxMzc1OWV1NjU1NHpqY2VQRzZkQ2hRd29LQ2xKZ1lLRE9uVHVualJzM0d1YzdkdXhZcXZzWFhrRGYzOS8vbWtPcW90cTFheWQvZjMrSEJlWExVK0hnME1mSFJ6RXhNWHJublhkS3ZNWm1zMm5DaEFuR2NYR2pyd3BHcVJVb0NPZ0tOZ3lRL20rdHNHWExsbW5wMHFXU3BLeXNMR04zVUx2ZFh1cnBqdW5wNlNXZVQwMU5MZFg5QUFBQUFLQW9BakVBSHZYYWE2L3A0c1dMa3ZLbkI5NTY2NjNxMDZlUEdqWnNxTldyVjJ2ejVzM0t6TXlVbEIvRXRHM2J0bFQzTHp4QzdQVHAwMDdoVDhHekN4UmVLOHpWR21KRnI3ZlpiT3JXclpzU0V4T0xIYTFVcDA0ZGJkMjYxYTE2TzNic1dPd3VtTjdlM29xS2luSjU3c1VYWDVTVS8ydlVxMWN2blRselJyLzk5cHZEKzNoN2V5czZPbHJqeG8xVGh3NGQzS3JIbGNhTkd4dmZVMU5UdFhmdlhvMGFOY3BvZStHRkY0eGRMUUVBQUFDZ0lpSVFBK0JSVHo3NXBCWXNXQ0M3M2E0VksxYm9qVGZlVUU1T2pnNGNPS0M3N3JyTFllcmNvRUdEU2ozQzYwb0w2aGRNOTdzVzk5NTdyMGFQSHEzdTNidGY4NzFLRWhJU1Vtem85dEpMTHhuZlgzLzlkYWMxejl4Vk5IQnpOYm9yUER6YytIN28wQ0gxN2R2WDJKVGdzY2NlMDkvLy9uZmp2SmVYVjRrYkVoUW9IRFIrL1BISEphNGhscEtTb29pSWlDdmVFd0FBQUFDS1F5QUd3S09pbzZQMXlDT1A2SlpiYmxISGpoMTExMTEzcVhidDJvcVBqMWRtWnFZeE9zeG1zK21QZi94anFlOXZ0OXVMRFhrc0ZvdHNOcHZEdWVLQ3BKSUNwdUhEaDZ0cTFhcE83UVZURng5NTVCR0hxWTFYTW1QR0RBVUZCVW1TL3ZlLy8rbVhYMzV4KzFwSit1bW5uL1RSUng5ZHNkLzk5OS92MUZZMGNITTFuVEk2T2xwV3ExVjVlWG5LemMzVi92MzdKVW1EQncvVy9QbnpTMVVyQUFBQUFIaUN4ZTdPWDkwRFFCazZmZnEwMDg2UG8wZVAxdHk1YzQzam1KZ1lyVml4d2pndU9wMHhKeWZIV0doZGtuYnYzdTF5RjhXOHZEd2pCUFB4OFRIV3U3clNvdnBGQlFVRjZlalJvdzV0QlRXRmg0ZHIzNzU5TG10MXg3NTkrNHhSV0hGeGNWcXdZRUdwcm5lWHEybWdSWDlMY0hVdU16TlRZV0ZoRHI5bXNiR3hXcmh3b1RaczJLRGc0R0RkZnZ2dFRzK0xpWW5SdSsrK2U4MTEzMGdqeEJZdVhhR0ZTMWZvcTQxclBWMEtBQUFBWURxV0V2NHdkbjFYbHdhQXExQTBERHQrL0xqV3IxOXZIRmVyVmszLytNYy9yc3V6Q2thY1NYSTVxcXNzMk8xMnhjZkhxM2J0Mm1yYnRxMk9Iejh1dTkwdXU5MnVDeGN1cUZ1M2JrYmYzcjE3cTBtVEp1VlMxOVhZdUhHaldyUm80UkNHTlduU1JFdVdMSkdYbDVlV0wxK3VPKzY0UTQwYk45YVhYMzdwd1VvQkFBQUFvSGhNbVFSUW9adzVjMGIzM1hlZkRoMDZaTFM5OU5KTENnME5kZWkzZXZYcXE3ci9iNy85Wm55dlZxMmFKRG1OOUNwUWRIUlVRa0tDRmk5ZXJLKy8vbHJmZmZkZHFaNWJ2WHAxblRwMVNxZE9uVks3ZHUwMGYvNThOV3JVU0E4Ly9MQisvUEZIU1ZLclZxMjBZc1VLaCtmZWZ2dnR4dnBjSlNrODhxcE5temE2K2VhYlMxV2ZPN3AyN2FvdFc3WTR0YWVtcHVybm4zOVdWRlNVOGMvdDRNR0REaVAycFB3MTBJcmJGS0R3V21VTkd6WjBXRHV1NkhrQUFBQUF1RlpNbVFSUVlhU25wK3YrKysvWHJsMjdqTGJldlh0ci9mcjFWNXgyZVB6NGNXUGRMYW40S1pQZmYvKzkyclZySjBtS2lJaFFTa3BLc2Zjc0dvajE3TmxUbjM3NnFTUnAvdno1K3YzdmYrK3lmOUVwa3dWbXpweXBwNTU2eWpqMjl2Ylc1Y3VYSlVrZE9uVFEyclZyblViTHVhdHdyYVZkVkwvd3RlNHNxaTlKUFhyMFVIcDZ1aElURXlWSlE0Y08xVHZ2dktQQXdFQmxaR1RJYXJYcXQ5OStrNStmM3hXZmI3ZmJIVFpMcUV5TDZqTmxFZ0FBQVBDY2txWk1Na0lNUUlXd2VmTm1EUmt5eEdFcVh2UG16YlZzMlRLWFlkaVNKVXQwK2ZKbGVYdDdLeTh2VHg5ODhJSEQrUm8xYWtpU3pwOC9yOE9IRDZ0cTFhckt6czdXN05tempUNzE2dFhUdVhQbmRPYk1HV1ZrWkNnakk4UGhlMkh0MnJWekNNOWVmZlZWRFI4KzNLMWRML1B5OHJSNzkyNVpMQmJWcjE5ZnYvNzZxeVFaWVpqVmF0WHR0OSt1Yjc3NVJxMWJ0MWFEQmcxS3ZlN1k5VkxTU0t5WW1CaXRXclZLenovL3ZDWk5tcVQ0K0hnamVGdTJiSmwrK2VVWDQ5ZXRSWXNXTHNPdzNOeGNuVDkvWHQ3ZTNySmFyY3JKeWRHNmRlc2Mrcmo2TlUxSVNEQytOMnJVNktyZURRQUFBQUFLRUlnQjhMZy8vL25QbWpGamhzT0M3aEVSRWZyMDAwOFZFQkRnOHByVnExZnJ3dzgvZEhuT3g4ZEhEUm8wa0NTZE9IRkMwZEhSTHZzMWE5Wk1QWHIwMExmZmZudkZHci8vL251SDQvMzc5K3VERHo3UWdBRURYUGJQemMzVnlKRWp0V2ZQSHUzWnMwY1hMbHdvOXQ1NWVYbWFPWE9tWnM2Y0tTbC9iYlA2OWV2clgvLzZsL3IyN1h2RjJzckw3Tm16OWRSVFR4a2o3RWFNR0tGcDA2WVp1MkJ1M2JyVjZOdWpSdytYOThqTXpGUzlldldVbloxZDdIUHExNi92MU5hMmJkdHJLUjBBQUFBQUhMQ29QZ0NQNjltenA2cFVxV0ljdDIzYlZ0dTNiM2NaakJSbzM3NTlzZWNlZWVRUlkvMnFzTEF3Tld6WTBHVy9oeDkrMk9WdWlLNTRlWG5wcHB0dVVvc1dMWXkyMTE1N3JkaitOcHROZHJ0ZDMzMzNuVU1ZWnJWYTFiTm5UNjFmdjE2Yk4yOVczNzU5NWVYbCtIY1RXVmxaT25qd29OdTFYVThGaS8wWGZBb0xEQXcwd2pBcGZ3MjJSWXNXT2EwVlpyVmFOV3pZTUpmMzkvUHpVNGNPSFlwOS9xMjMzdXB5cWlzQUFBQUFYRStNRUFQZ2NmZmNjNDhXTEZpZzJOaFlQZnJvbzVvelo0N1RvdXBGM1hiYmJjYlVPcHZOcGlwVnFxaGV2WHJxMjdldnBrNmQ2dEMzVTZkTyt1Q0REMlMxV2xXdFdqV0ZoSVRvcWFlZVVwY3VYWFQwNkZHdFdMRkN3Y0hCcWwrL3ZvS0RnOVdnUVFPRmhJUVkvOXVvVVNNRkJ3ZkxhclVxS3l0TERSbzBVRlJVbFA3d2h6L0licmNYTzcxeC9QanhldnZ0dCtYbjU2ZE9uVHJwdnZ2dVUvLysvUjJDdmk1ZHV1alVxVlA2NktPUDlOVlhYMm5IamgzYXQyK2ZPblRvNExBbVdsbHExcXhac2VkR2poeFo0clZkdTNiVlo1OTlwZ2tUSm1qWHJsMjY2YWFiTkhueTVCTHYyYmx6WjIzWnNrVTJtMDArUGo2cVhyMjZnb0tDMUtsVEowMmNPTkZqMDBVQkFBQUFtQWVMNmdPb01CSVNFaHhHSUZWVUowK2VWSjA2ZFp6YUM5YlBzdGxzeGhwbWUvZnVWV1JrcEd3Mm05djN0OXZ0eXN6TWxLK3Y3L1VwR0I3RG92b0FBQUNBNTdDb1BvQWJ3bzBRaGtseUdZWkprcisvdjFOYjA2Wk5TMzEvaThWQ0dBWUFBQUFBWllnMXhBQUFBQUFBQUdBcUJHSUFBQUFBQUFBd0ZRSXhBQUFBQUFBQW1BcUJHQUFBQUFBQUFFeUZRQXdBQUFBQUFBQ21RaUFHQUFBQUFBQUFVL0h5ZEFFQUtxNDh1MTJKZTVQMTA5NGtYY3pNOUhRNXdIV3g4Yk5OOHZPckxyL3ExY3Y4V1R2L3Q3dk1ud0VBQUFDZzlBakVBTGkwTHpWTnIweWZxZjFwQnp4ZENuRDlIZk4wQVFCd1pYUG56cFVrQlFRRWFQRGd3WktrV2JObVNaSUNBd1AxNktPUE92Uy9lUEdpZkgxOXk3ZElBQUJ1VUJhNzNXNzNkQkVBS3BhMUd6N1JyRGx6RlJZYXF0aVlnWXFNQ0ZmOTRDQlpMUlpQbHdiY1VCWXVYYUdGUzFmb3E0MXJQVjBLZ0Fyc3dvVUxPbkhpaEZON1dGaVlKQ2txS2twSlNVbVNKTXYvLzcyNG9PM3MyYlBhc0dHRGxpNWRxbTNidGlrMU5WV0JnWUhHUFdKalk2KzZyZ1lOR21qYXRHbFhmVDBBQUo1bXNSVC9oMWhHaUFGd3NDODFUYlBtekZYZlhqMDFkbFNjdkwzNHp3UUFBR1ZwM2JwMUdqSmtTS211T1g3OHVPNjU1eDV0M2JwVmx5OWZOdHJqNCtQMS9QUFBHOGZMbGkyNzZycWlvcUlJeEFBQWxSWi8wZ1ZneUxQYk5XWEdMSVdGaGhLR0FRQlFUbXJVcUtIdzhIQ245djM3OXhkN3paa3paN1JwMHlaSlVyVnExZFM0Y1dPMWF0Vkt2WHYzZHRtL1VhTkdXckpraVZ2MWRPM2ExYTErQUFEY3lQalRMZ0JENHQ1azdVdE4wMHZQLzRVd0RBQ0FjdEtuVHgvMTZkTkhkcnRkSjA2Y1VIcDZ1dExUMDlXdlg3OWlyL0gzOTlla1NaUFV2bjE3dFduVFJpdFhydFN3WWNOMDVNZ1JMVisrWENFaElRNzlEeDA2Uk5BRkFFQWgvSWtYZ09HbnZmbnJrMFJHT1A4dE5RQUFLQnREaGd6UmQ5OTlwOE9IRHlzN083dkV2bFdxVkZGMmRyWXVYcnlvZ0lBQVpXUmthT1BHallxUGo1Y2tiZCsrWFRWcTFIQzZybkhqeGxxOWVyVmI5ZHg2NjYybGZ3a0FBRzR3QkdJQURCY3pNeVZKOVlPRFBGd0pBQURtY2VUSUVhV2xwUm5IZ1lHQkNnOFBWMEpDZ2xQZmR1M2FhZnYyN2NyT3p0WmpqejNtZEw1NzkrNnFXYk9tVS91QkF3Y0l1Z0FBS0lSQURJQVRkcE1FQUtEOFBQMzAweG85ZXJRaUlpSVVFUkVoZjM5L1NmKzNvMlJoOCtiTjA0Z1JJNVNRa0tEYzNGeWozZHZiVyszYnQ5Y2JiN3poMEgvbzBLRXVuN2xxMVNwak5GckRoZzNWdVhObnB6NE5HalM0Nm5jQ0FLQ2lJeEFEQUFBQVBPaDN2L3VkSk9ubzBhUEt5c3JTMGFOSEpVbmZmUE9OcFB5d3E2QXRJQ0JBcTFldmx0MXVkd2pFZkh4OFZMZHVYYWQ3TDEyNjFPVXp6NXc1b3cwYk5raVNxbGV2WG13L0FBQXFLd0l4QUFBQW9BS29YNy8rVlY4YkVoS2k5UFIwU2RLSEgzNm9CeDk4ME8xcms1T1RYWTVHSzh4dXQxOTFiUUFBVkVSV1R4Y0FBQUFBQUFBQWxDZEdpQUVBQUFBVlNHaG9xQTRjT09CV1h5OHZMNGVwazVMMHdBTVBHQ082N3J2dlBxV21wbDVWSFVsSlNWZDFIUUFBTndJQ01RQUFBS0FDT1h6NHNLS2pvOTNxV3pRTUt5bzFOVlhKeWNuWG95d0FBQ29WQWpFQUFBQ2dBc25KeVNtVEVNdWRkY0NpbzZNSjBBQUFwa0FnQmdBQUFGUWcxenBsc2pqdWpEcExTMHR6NjE0QUFOem9DTVFBQUFDQUN1VGd3WU5YM1BYeGFqRHlDd0NBLzBNZ0JnQUFBRlFnWGw1ZUNnOFBkNnZ2bFVLdXBLUWtYYng0VWZIeDhXcmN1TEVlZXVnaDQxeEI2QllWRmFXa3BDUWxKQ1RvOE9IRDZ0T25qN3k5dmEvK0JRQUF1QUVRaUFFQUFBQVZTRWhJaU1zZEhuTnpjMld6Mll6amhJUUUzWDc3N1pMazBGN2d0OTkrMC96NTh6VjkrblFkTzNaTUFRRUJhdCsrdlVKQ1FsdytkL0xreVZxN2RxM3ExS21qaHg5K1dIRnhjV3JSb3NWMWVpc0FBQ29XcTZjTEFBQUFBSEJsdzRZTms5VnFsWStQajZwV3JXcUVZWklVRmhabWZEOTY5S2hHamh5cGtKQVFUWmd3UWNlT0haTWsxYXBWU3l0WHJ0VCsvZnUxWnMwYW83L1ZhdFdsUzVlVWtwSWlTVHA1OHFUKy9lOS9xMlhMbHJyenpqdjEvdnZ2bDlNYkFnQlFmZ2pFQUFBQWdCdEFseTVkWkxmYmxaMmRyVXVYTGhudGZuNStldm5sbDQzamdJQUE3ZGl4UXhjdVhKQ1V2NWorb2tXTGxKS1Nvc1dMRnlzaUlrSVBQUENBMGI5eDQ4Ynk4ZkZSWW1LaXRtM2JwaEVqUnFoNjllcVNwRysvL1ZhblRwMHFwemNFQUtEOE1HVVNBQUFBcUFEKytNYy9TcEpxMTY3dDhueXZYcjAwWmNvVVNmbFRKS3RXcmFyQXdFRDE2TkZEOWVyVk0vcjUrUGpvblhmZTBkaXhZelZ1M0RqMTY5ZlBXQy9zbm52dTBlN2R1eVhscjFYV3BrMGJ6Wmd4dzdpMlE0Y082dENoZzJiT25LbWxTNWRxOCtiTit2M3ZmMThtN3dzQWdDZFo3SGE3M2RORkFLZ1lGaTVkb1lWTFYraXJqV3M5WFFwUUtmRC9LUUFWVFc1dXJuSnljbVN6MmVUbHhkK05Bd0FxTjBzSjJ6Ynp1eUFBQUFCZ0VqYWJ6ZVVDL0FBQW1BMXJpQUVBQUFBQUFNQlVDTVFBQUFBQUFBQmdLZ1JpQUFBQUFBQUFNQlhXRUFNQUFBQmN5TFBibGJnM1dUL3RUZExGekV4UGwzTkRhdDJ5dVc1dDJjTFRaUUFBNElSQURBQUFBQ2hpWDJxYVhwaytVL3ZURG5pNmxCdmE4TmdoQkdJQWdBcUpRQXdBQUFBb1pPMkdUelJyemx5RmhZYnFwZWYvb3NpSWNOVVBEcEsxK0ozYkFRREFEWVpBREFBQUFQai85cVdtYWRhY3VlcmJxNmZHam9xVHR4Yy9MZ01BVUJteHFENEFBQUNnL0RYRHBzeVlwYkRRVU1Jd0FBQXFPUUl4QUFBQVFGTGkzbVR0UzAxVGJNeEF3akFBQUNvNUFqRUFBQUJBMGs5N2t5UkprUkhoSHE0RUFBQ1VOUUl4QUFBQVFOTEZ6RXhKVXYzZ0lBOVhBZ0FBeWhxQkdBQUFBRkFJdTBrQ0FGRDVFWWdCQUFBQS80KzkrNDZ2K2Z6L1AvNDhHU0xFSG9rUmlqUW9rYWhON0tLcHFnODFXNHBXYlVwUmJXMDFxaWlmVDZ0b3E2aFZvN1YzU1pVYU5XcnZ2VUpqQklsRUpEbS9QL0xMKzV1VGt5MURrc2Y5ZGp1MzI3bmU3K3Y5ZmwvbjRJWm5ydXQxQVFDQUxJVkFEQUFBQUFBQUFGa0tnUmdBQUFBQUFBQ3lGQUl4QUFBQUFBQUFaQ2tFWWdBQUFBQUFBTWhTQ01RQUFBQUFBQUNRcFJDSUFRQUFBQUFBSUVzaEVBTUFBQUFBQUVDV1FpQUdBQUFBQUFDQUxJVkFEQUFBQUFBQUFGa0tnUmdBQUFBQUFBQ3lGQUl4QUFBQUFBQUFaQ2tFWWdBQUFBQUFBTWhTQ01RQUFBQUFBQUNRcFJDSUFRQUFBQUFBSUVzaEVBTUFBQUFBQUVDV1FpQUdBQUFBQUFDQUxJVkFEQUFBQUFBQUFGa0tnUmdBQUFBQUFBQ3lGQUl4QUFBQUFBQUFaQ2tFWWdBQUFBQUFBTWhTQ01RQUFBQUFBQUNRcFJDSUFRQUFBQUFBSUVzaEVBTUFBQUFBQUVDV1FpQUdBQUFBQUFDQUxNVXV2UWNBQUFDUVZQNysvaktielNwY3VIQ2FQZlBtelp1eXQ3ZFBsV2RHUkVRb0lpTENhTnZadlZqL1JBc0pDZEhaczJlVkowOGU1YzZkVzNueTVKR3RyVzE2RHdzQUFDRFptQ0VHQUVBbTFyVnJWM2w3ZTh2YjIxdS8vZlpiblAxOGZYMk5maTFhdEpEWmJFN0RVVm9MREF6VTQ4ZVA0enpmdjM5L09UczdLMi9ldkJvNmRHaWFqS2wzNzk1eWRuWldqaHc1MUtsVHAwUmQwNnRYTCtPMWE5ZXVPUHVOR2pWSzl2YjJ4aXN4N3QrL3J6WnQyaGl2Mkw2dlc3ZHU2ZlhYWHpkZWx5OWZsaVR0MkxFalNiL0dJMGVPbEplWGwwcVZLaVVYRnhjZFAzNDgwZGNDQUFDOGlGNnNIejhDQUlBVTgrdXZ2MnJCZ2dXU3BCdzVjc2pWMVZWbnpweXg2Sk1uVHg0VktWSkVJMGFNMEo0OWV5Uko3ZHExMDltelo2M3VsemR2WHJtNHVLVDZ1TGRzMmFJZVBYcW9TcFVxc1laNER4OCsxSm8xYTR6Mzd1N3VTYnIvcDU5K21tQ2ZQSG55NkxQUFByTTR0bS9mUGtsU2NIQ3dYbnZ0dFVROWE4NmNPY1o3THk4djFhMWJOd2tqamQrVEowLzA2NisvR3UzWnMyY3JWNjVjRm4zTVpyTzJiTmxpdE8vZHU2Zmx5NWZyMDA4LzFYLys4eC85L1BQUFZ0ZkU5UGZmZjJ2NjlPbEcyOFhGUlRObXpJajNtdTdkdTh2YjJ6c3BIeWZMOC9YMVZiNTgrZVRsNVpXby91UEhqMWRZV0pna2FjeVlNYWs0TWdBQU1pY0NNUUFBVjZrc3JRQUFJQUJKUkVGVU1xRTdkKzZvZCsvZVJ2dkpreWVxWHIyNlZiOHVYYnFvY2VQR1JoZ21TY3VYTDlmeTVjdXQrbjd3d1FmNjhjY2ZKVWtCQVFHYU9uVnFpbzEzL1BqeHhyUGJ0Mjh2U2JwMjdacSsvUEpMcXdCcjRjS0ZDZ2tKa1JTNXRMQlZxMVpKZXRia3laTVQ3Rk9zV0RGOTl0bG5NcGxNc1o3djFxMmJ1blhyWnJTUEh6K3VpaFVySm1rY2FTRm56cHdXN2JObnoycmN1SEdTcE5XclY2dHUzYnJhdUhHamloWXRHdXYxOSs3ZFU3dDI3UlFlSG00Y3UzNzl1aEcweHFWQmd3WUVZb24wK1BGajllclZTMHVXTEpHbnA2Y09IanlZcUNXejQ4ZVAxOU9uVHlYRkhvaUZoNGZyN3QyN3VuWHJscTVldmFvclY2N28zTGx6ZXUyMTE5UzZkV3ZObno4L1VlTXJVYUtFR2pWcWxKU1BCQUJBaGtBZ0JnQkFKdlBreVJPMWJObFMvdjcrQ2ZhOWN1V0tCZ3dZa09SbkJBUUVhTUtFQ2NrWlhxeWlBckdXTFZ1cVlzV0tPbkhpaENScHhJZ1JxbEdqaGhvMmJDZ3BzdFpXOU5sSlpyTTUwVE5xYnR5NGtXTGpqY25Cd1NIVjd2MDhuSnljTE5wRmloVFJqaDA3OU9hYmIrcnUzYnM2ZXZTbzNuLy9mVzNldk5ucTJtZlBucWxEaHc2NmV2VnFrcDlickZpeFpJODVxOG1SSTRkT25qd3BTVHA2OUtpbVRKbGlOVHN4cVZxMGFLRU5HemJFdWl6MjZ0V3JhdDI2dFVXZ0c1K1dMVnNTaUFFQU1pVnFpQUVBa0lrRUJnYnFyYmZlMHY3OSt5VkpSWXNXMWUzYnQ3VnAweVpqdGxEZnZuMFZIaDZ1c0xBd0JRVUZLU0FnUUpMazV1YW14NDhmRytGVDd0eTU1ZXZySzdQWkxMUFpiTXdPUzAwT0RnNWF0R2lSc21YTEppbHlsc3U3Nzc2cmYvLzlWNUswYXRVcVhieDQwZWdmSGg2dW16ZHZKdW9WSmVyelJIKzFiTm5TT0w5cjF5NnI4S3h3NGNLYVBuMjZYbnZ0TlhYdjNsM1RwMDlYNmRLbExjYWQzZ29WS2lTVHlXUzh4b3daSXpzN08yWFBudDNvRXhJU29obzFhdWlQUC81UW9VS0Y1T2JtcHA5KytzbnFYaEVSRWVyVXFaTisvLzEzU1pHaHpmSGp4MlA5N2g0L2ZteXhiSFhnd0lGcTBxUko2bi9nVE1MVzFsYmZmUE9OMFI0L2ZyeXVYYnVta0pDUWVGL1J4VHp1NHVJU1o0MjRmLzc1eDFocUNRQkFWa1lnQmdCQUpqSi8vbnh0Mzc1ZFVtU0k4ZXV2djhyWjJWblZxbFdUbTV1YkpHbm16SmxhdkhpeGJHMXROV25TSkxtNnVpcGJ0bXhhdUhDaG5KeWNOSFRvVUdYUG5sMlBIajFLMFZsZ2llWHA2YWtSSTBZWWJUOC9QMzMwMFVlS2lJalFxRkdqa25YUDZFc2Z6NTgvcjVvMWE2cG16Wm9XejRsUHZuejVsRE5uVHUzWXNVUHIxNi9YbTIrK0tXZG5aK1A4aXhDSXhTVjZqYkNvSlhZVktsVFFpaFVyTkg3OGVHM2Z2dDJpVmx0NGVMaTZkZXRtc1d6MisrKy9qM05KYUo4K2ZYVHUzRGxKVXNPR0RUVmx5cFRVK0JpWld0MjZkZFc2ZFd0SmtmWHJybHk1SWtkSHgzaGZVYitXa2l5TzM3aHhReFVyVnBTbnA2ZDhmSHlNUHMyYU5kT2xTNWQwOCtaTml5V1pqUnMzampYa0JBQWdzMlBKSkFBQW1VaS9mdjEwNE1BQi9menp6NnBaczZZMmI5NXNMSWZ6OXZiV3NXUEhWS1pNR1YyOGVOR29POVNxVlNzZE9IREFvbS9ObWpWMTZOQWhWYXRXVFdQR2pGRy9mdjFVc0dCQjR6a3Z2ZlJTcXU1RStja25uMmpSb2tWR3phTnAwNmJwNTU5LzFxbFRwNHcrRXlaTTBPZWZmeDduUFVhTUdHRUVlcSsvL3JweGZOKytmY1lNdXVpQlFVTHExNit2QWdVSzZQYnQyMnJhdEtraUlpS01jOUZuWWNXbGQrL2VGblhkNGhOYjdiS2xTNWVxUTRjT2NWN2o1dVltVzF0Ym8xMndZRUVGQkFSWWpHM3k1TW1hTkdtU3pwOC9iOHdNbEtSR2pScXBkZXZXQ2drSlVZY09IWXhOQzZKMDZ0UXBVVHRyK3ZyNld1MlNlZjc4ZVNPTVJkeSsvUEpMbFNsVFJpTkhqa3h3bzRPRWZQVFJSL3JvbzQ4ay9kL3ZKUmNYRjVVcVZjcXE3OU9uVDYxbVJENTU4dVM1bmc4QVFFWkFJQVlBUUNiei9mZmZ5OFBEUTBPSER0V09IVHVzemwrNGNFRmp4NDYxT3I1MzcxNnJZNU1tVFpJa2RlalF3U0lRUzIwT0RnNmFOV3VXRGg4K3JNR0RCK3ZodzRjYU5teVljVDVQbmp6cTI3ZXZKR25BZ0FGNjlPaVJKT21MTDc2UXE2dXJIajkrck8rKys4N29INzFPMnFGRGg0ejNucDZlaVI2VHU3dTcxcXhaby9yMTY2dFZxMWI2NVpkZkpFVXVlWXRadkQ0OTdOMjcxL2cxNnRtenAwYVBIcTMrL2Z0YjlJa0tBbVB5OC9PVEZMbFU4dmJ0MjZrN1VNVHE1WmRmMWxkZmZXVzBvM2IyUEh2MnJNcVdMV3ZWZitqUW9jYlN4K2k3Z09iTm0xZS8vZmFicmwyN1p0SC8xS2xUbWpGamhySmx5NlkrZmZvWXgzZnYzaTFYVjljVS9Td0FBR1FFQkdJQUFHUXlEZzRPcWxxMWFub1A0N2sxYXRUSUtPYjkzLy8rMTZnakprbURCZzFTbmp4NUpFbXpaOC9XczJmUEpQM2ZibnR6NXN6Umd3Y1BKRVVHRGMyYU5UT3VQWHo0c1BFK0tZRlllSGk0bGl4Wm9vWU5HK3I2OWV1NmRldVdwTWlaV1luWkZUQXRSVVJFNlA3OSs3R2VzN1cxVmNtU0pWVzJiRm01dTd2TDNkM2RXQTZaSTBjT3JWdTNUbFdxVkZHN2R1MjBkZXRXaFlhR1d0M2o3Tm16eHZ2aXhZdkh1cHNsRXFkMzc5N3k5ZlcxT0hibXpCbDE2ZEpGZ3dZTjBzOC8vNnlsUzVjYXU2OUcrZlRUVDQxQWJPREFnUmJudnZ2dU8yUHBkSlFEQnc3b3dJRUR5cGt6cDBVZ0JnQkFWdlZpL2VzTkFBQ2tpQVlOR3NTN3BQSGd3WU9xVnEyYTBZNnRiMnpMOXRKYVJFU0ViR3hzTkhMa1NMM3l5aXNhTldxVUhqMTZwQ0ZEaGtpUzd0Ky9iNFJoSnBOSkxpNHVraUpud1JVcFVrUitmbjdxMTYrZnhXZjU1NTkvalA2elo4K1d5V1N5V0lvNWUvWnNyVisvM3FwZW1hMnRyUTRmUHF3OWUvWllISTlyS1dIMEpaV1M5TlZYWDZsejU4N0orUm9rUmM3OFNheEtsU3FwZlBueUtsZXVuRTZkT21VRVZOMjdkOWZNbVRPVkxWczJCUVFFcUVlUEh1clRwNDlGVWZ4Q2hRcnBuMy8rVVlFQ0JlSzhmL1R2ODRjZmZyQllraHJ6UE9KMy9mcjFXQVBFVFpzMmFjR0NCWktrYnQyNnFVeVpNaWthZEcvYnRpMVIvUW9YTHB4aXp3UUE0RVZDSUFZQVFDYjA4T0hESkFVb0wyS0E4ZWpSSTNsNWVhbHYzNzdxMmJPbjJyWnRxMWF0V3VuaXhZdkdqS1JqeDQ0Wi9XMXRiUlVhR3FyczJiTnI5dXpabWoxN3RtN2Z2bTNNSklzU0dCZ29LVElFakw1RUxjcml4WXNseVFqZG9tdlFvSUgyN05rams4a2taMmRuZGVqUXdXSXBaM1RCd2NFVzdYejU4aG1CWFdycjM3Ky9zVnh5NE1DQlJ1QVNIQnhzN09EWnYzOS9yVml4UXV2V3JkUEVpUk0xYU5BZ2hZZUhxMEtGQ2tsNjFvY2ZmaGp2a3RGbXpab1pkY1hPbkRtVG5JK1RKYjN6emp2YXNHR0RsaXhab3VEZ1lMVnExVXFIRGgxS1ZFQVZ0VHRvbno1OU5HdldMRWxTbHk1ZE5ILytmRW1SdGQ2aS9od2tKREF3VUpVcVZVcmVod0FBNEFWR0lBWUFRQ1owNHNTSjlCN0NjMXUrZkxrdVg3NnNJVU9HYVB6NDhkcXlaWXVxVjY5dVVVL3A3Ny8vTnQ2SGhZVnAyYkpsK3ZEREQ0MWpLUlZBUFh2MlRGZXVYRkczYnQzVXVYTm5PVGc0R0NIaXpaczNKVWxGaWhTeDJHM3k0Y09IRnZkNDNrTHBVZUlLTHdzVkttVFJqcHIxVjdSb1VlTllWSzJ3eFlzWGE5R2lSWktra0pBUTQzc3ltODFKWHU0WXN5QjdUSmN1WFVyUy9iS2E5ZXZYUzVMS2xTdG45ZDNQbWpWTGUvZnUxZVhMbDNYanhnMjFhOWRPTzNic2tJMU53aHZGQndZR2FzbVNKVVk3UER4Y2QrN2NrYk96c3dZTkdxU2pSNDhtZW95cHVZRUdBQURwaFVBTUFJQk1LSG9nVnE1Y09iVnMyZExpL08zYnQ0M2xXSkxpbk9VVUpiN2xjNmtsYWphTEZQa2Y4cWc2VjlIOSt1dXZGdTJaTTJkYUJHS3hpZnJQZlVoSWlGNTU1UlZkdm56WjR2eXVYYnZrN2UxdGNlelNwVXV4N3RBWDMzVlJOY2FpZE9qUUlkNWRJdU1hNS9ONjZhV1hqUGVYTGwzUzZkT24xYXRYTCtQWWlCRWoxTEZqeHhSNUZsSlc3dHk1dFdqUkl0V3JWMC8yOXZicTFxMWJvc0l3S1hKemplaWg3SW9WSzdSbHl4WXRYNzQ4dFlZTEFFQ0dRaUFHQUVBbUZEMFFlK3V0dC9UbGwxOWFuRDk0OEtCRklCYnpmSHE3Y09HQy92cnJMNlBkcFVzWDVjaVJ3NkxQcVZPbkxHYUlTZExSbzBlMVljTUdOVy9lUE1GblRKNDgyUWpEM056Y2RPSENoZWNhYzlSU3hDaHBzVHd3NXU2RHNjM3VLbE9talBIKyt2WHJhdEdpaGJGY3JtdlhydnJpaXkrTTgzWjJkb2tLNHFMUFV0dTBhVk84TmNUT256OHZOemUzQk8rSjJOV3VYVnRmZi8yMWF0ZXViZFFRaTRpSVVIaDRlSnpYQkFZR2F2TGt5UmJIbmo1OUtuOS9melZwMGtRVEprelFIMy84WVp4NytQQ2hFWnpXcVZQSG1MVUdBRUJtUmlBR0FFQW1GRDBRKytxcnIyS3RsUlZkWW1xSS9mSEhINnBmdi81emp5MHhvb2QxVXVST2ZERkY3U2dwUlJiK2p0cUZjdWpRb1dyYXRLbFJ0eW8yVjY1Y01RS0RCZzBhS0UrZVBMRUdZcXRXcllwM25FT0hEald1aTc1Y1VwSU9IVG9VNzdVcElXYm9GdHV2WTdseTVXUmpZMk9FS0JjdlhwUWt0Vy9mWGovKytHT3FqeEhQNy8zMzM1ZWpvNlBSWHJ0MnJiSERaR3c3bkk0WU1VTC8vdnV2cWxhdHFvTUhEMHFTdkx5OGRPclVLWVdHaG1yZnZuMXExcXlaOFh2MjhlUEh4cldob2FHNmZmdTIwYzZlUFh1UzZoRUNBSkJSRUlnQkFKQUpuVHg1TXNYdkdmMC81S2twTEN4TTgrYk5NOXFOR2pWU3VYTGxMUHI4L3Z2dldybHlwZEdlTm0yYUZpeFlvTjkvLzEyblQ1L1cyTEZqTlg3OCtGanZiemFiMWFOSEQ2UG8vY2NmZjZ5NWMrZGE5TGx5NVlwdTNMaWhnZ1VMeGpuT0NoVXFLSHYyN0VZN1ppQzJaY3NXNDMyMWF0VzBkdTNhT084bFJjNVltekZqUnJ4OWtzUEd4a2FGQ2hYU25UdDNqR09kT25YU3ZIbnp0R0hEQnJtNHVLaDY5ZXBXMTNYbzBFSExsaTFMOFA0K1BqNHBPbDVZR3pwMHFPYk1tYU1jT1hMSXpzN09ZaWxrOUNXeFVhNWV2U29wTWtpTENzUThQVDNWczJkUFJVUkVxRjI3ZGxZMTU2SWNPSEJBNWN1WE45cWVucDQ2Y3VSSUNuNGFBQUJlREFSaUFBQmtNcUdob1hyLy9mY3Rqb1dGaGVtbm4zN1Nnd2NQWXIwbXJocGlNMmJNME5PblR5VkpUazVPS1R2UU9LeFlzY0lvVkMvSm90NlZGRm1icTNQbnpzYlN2akpseXFoang0NHFXYktrc2J2ZXBFbVRWTDE2ZGIzMTFsdFc5NTgwYVpLMmJkc21TYXBWcTVaYXRHaGhGWWg5KysyM21qWnRXcnpqWExkdW5jVk9rdEhEc1gvKytVZW5UNTgyMmsyYk5rMnd3SDk4T3pVbTErYk5tOVd2WHorTE1LeDA2ZEw2K2VlZlpUS1p0R1RKRWkxYnRrd2xTNWJVZ2dVTDBtd0dJS3c5ZS9iTTRuMzBHWTVObWpUUjdObXpGUlFVWkhWZGp4NDlySTY5L2ZiYjh2WDExYnZ2dnFzK2Zmb1l4NlArTE4yOWV6Y2xodzRBUUlaRUlBWUFRQ2FUTFZzMmk1cGdKMCtlVlBmdTNTM0NzS1pObTJycjFxMUdPN1lhWW1GaFlab3laWXJSenBjdm42VEVMYTlNanNHREIydnExS242NzMvL2F4d3JWS2lReFlZQXQyL2ZWcU5HalN5V2RFMmZQbDIydHJhcVc3ZXUyclJwbzVVclZ5b2lJa0x0MjdmWGloVXI5T2FiYnhwOS8vcnJMNDBlUGRyNEhORS9YM0pFbjZrVGZRWmR6REF0UFdaUk5XelkwS0pPVkpSTGx5N3AzTGx6S2x1MnJLNWZ2eTRwY2taUnpDV214WW9WczZwUkZpVjZyYkxpeFl0YmhYbEozYWt5SzN2MDZKRzZkdTFxc1J2bjY2Ky9yaDkrK0VHbFM1ZVdGRm5YcTFpeFlqS1pUTEsxdFpXOXZiMEtGU3FramgwN3FsKy9mbGIzYk5La2lRWU1HS0RjdVhQSCtzeUNCUXRhMUlvTENBZ3cvbnpYcjE4LzF0ODNBQUJrTmdSaUFBQmtVcGN2WDlaWFgzMmxIMzc0d2FJQWQ5KytmZFdsU3hlTFFDdzIyN1p0VTBSRWhDVEoxdFkyemlWV0tXbmZ2bjNhdjMrLzBlN1NwWXRSclA3QWdRTnExNjZkcmx5NVlwenYwNmVQV3JSb1liUm56NTZ0di83NlMzNStmZ29KQ1ZITGxpMDFZc1FJRFI4K1hObXlaZE9hTld1TTJrdDkrdlJSblRwMVloM0h3SUVERTl3UjBzM056U0lRaXlyNnYzdjNiaTFac3NRNC9zb3JyOFQ1bk9jVmN5bHBkTkZEamFaTm0rckdqUnM2ZGVxVUpPbUxMNzdRd29VTGpiYU5qWTBxVmFwa2NmMjBhZE5pblNWbk5wc3RkanI4NFljZjRpMnFqL2gxNk5CQm16WnRzamkyWThjT3VidTdxMmJObW5KM2Q1ZVRrNVBhdG0wckd4c2I0N3VOaUlqUXhZc1hOV0RBQUlXRmhSbXZnUU1IeXRQVFU1OTk5bG1zejR0ZVh6Qks5QnBpUVVGQlZuMUtsQ2dSWjdnR0FFQkdSU0FHQUVBbUVoWVdwazJiTm1uQmdnVmF2WHExUlJCbWEydXJpUk1uNnBOUFBqSHFDa1dKaUloUTVjcVZGUllXSmljbko0V0dodXJZc1dQR2VUYzN0MWlMZDZlMDZMWERKS2w3OSs0S0NnclM1TW1UTlhueVpJV0doaHJuYXRTb29hbFRwMXIwTDFDZ2dKWXNXU0lmSHgrRmhJUW9JaUpDNDhhTjA2SkZpL1RERHorb1Y2OWVtanAxcWw1KytXVmpWbHhvYUtoVlFmM2l4WXVyZVBIaUZzZENRME10ZHBMY3VIR2pzY3pOd2NGQk9YUG0xTFZyMTlTeFkwZUwyVGY5Ky9kL2ptOGtmdkhOeE9yUW9ZTldyRmloNGNPSGEvVG8wWm8xYTVZeG0yang0c1c2ZHUyYUFnSUNKRWtlSGg2eExva05EdzlYWUdDZzdPM3RaV05qbzdDd01LMWJ0ODZpVC9Sd0xNcUJBd2VNOTY2dXJzbjZiRmxGM2JwMXRXblRKdG5aMlduV3JGbWFPM2V1OXUzYnAvRHdjUDMxMTE4V3U2MG14TW5KU1RObnpwUVVkODAvRHcrUGVPOXg4T0JCcXo0clZxeFFtelp0RWowT0FBQXlBZ0l4QUFBeWtXUEhqdWsvLy9tUE1iTXJTa0kxb214c2JGU3VYRGt0WDc0ODF2TWZmZlJSck85VFVyMTY5ZFNzV1RONWVYbHB5cFFwS2w2OHVNcVdMYXZCZ3dmcjY2Ky90dWhiczJaTmJkbXlKZGIvOURkbzBFQy8vZmFiV3JWcVpkUS9lL1Rva1NwVXFDQm5aMmU5OWRaYkdqNTh1Q3BWcWlSN2UzdjkrKysvUmpBa0tjNGQ5U3BWcXFTTEZ5OGFTd3VqMXcrcldMR2liR3hzdEdyVkt0MjRjY1BpZVBmdTNaUC9wVHlIbVRObjZ1T1BQMWExYXRVa1JSWlkvK3FycjNUdDJqVkowcTVkdTR5K1RaczJqZlVld2NIQktseTRzRVVRR1ZPUklrV3NqbFd0V3ZWNWhwNmx2UHZ1dXhvOWVyU1dMRm1pTm0zYXFFdVhMcG96WjQ1V3JseXA4K2ZQNjlHalJ3b1BEemRtZ0VVUFcyTnEyYktsTVZNUkFBREVqMEFNQUlCTTVOVlhYOVg3NzcrdkgzLzhVVkprUGJHUFB2cElvMGFOU3JBb2ZwTW1UYlI2OVdyWjJOZ29XN1pzeXBVcmwxeGRYZFdyVnk5MTZkTEY2SmNhT3lGRzE3dDNiL1hvMGNNb3JQL2xsMS9xMkxGalJzRjhIeDhmL2ZMTEwvRXU0Zkx4OGRIR2pSdjE3cnZ2NnZidDI1bzZkYXFjblowbFNjdVdMWk9EZzRPY25KeDAvUGh4aSt0S2xpd3BkM2YzV085WnAwNGRuVDE3MWxoeUdkMm9VYU1rUllhRlFVRkJHajU4dU96dDdUVjc5dXhVblZrWE14eUp2bFF4Zi83OHlwOC92OUYyZEhUVS9QbnoxYXhaTTRzQzdqWTJOaGEvdnRFNU9UbXBUcDA2OHZYMWpmVjg1Y3FWVmJGaXhlZjVDRmxlaVJJbHRIUG5UdFdxVlV1U1pHOXZyMzc5K3NWYUcweUsvRFYvOXV5WndzTENMSUt5c0xBdzVjcVZLOEhuUlorOWwxaGx5cFJKOGpVQUFMem9DTVFBQU1oa3hvOGZyOVdyVit2dHQ5L1c1NTkvcmhJbFNpVHF1dTdkdTZmYmJLYVliRzF0alhIYjI5dHJ5WklscWxHamh2cjM3NitCQXdjbXFrWlZvMGFOZE96WU1VMmRPbFh2dmZlZWNkekJ3VUZTWkhoNDRzUUoyZG5aS1gvKy9LcFZxNVltVHB4b3NTd3lPaTh2TCtPOW5aMmRpaFVySms5UFR3MGVQRmoxNnRVenpuMysrZWQ2OE9DQjNOemNrbFE3ek5YVlZUVnExRWl3WDRVS0ZlSTgxN05uejNpdmJkaXdvYlp0MjZZaFE0Ym82TkdqS2xHaWhNYVBIeC92UGFPS3JOdmEyaHBMUTUyZG5WV3ZYajJOR2pXS2VtRXBJQ29NU3d5VHlhUnMyYkxGK2ZzMHByMTc5MHFTVVFPUTJYc0FBRVF5bWVPYmR3MGdTNW0zYUtubUxWcXFQemV2VGUraEFKbENldjZaaWxudktxWUhEeDVvKy9idFJqc2oxQWRLNkRPbHRyQ3dNSVdHaHNyZTN0NXFSMFprRHZ3OUNBQkE1bUtLNXlkM3pCQURBQ0FUU2lnNHlwY3ZYNFlJd2FKTHp6Qk1pcHdWbGhZYkN3QUFBQ0QxV1c4TEJBQUFBQUFBQUdSaUJHSUFBS1NTcUJuYVFVK2VwUE5JQUFBQUFFUkhJQVlBUUNvcDRoSzVxK0dseTFmVGVTUUFBQUFBb3FNUUJnQUFxYVJtdFNxeXRiWFYzcjhQeUtOQytmUWVEb0FFK04yNUl5bXl1RDVTaGxlbGlxcGN5U085aHdFQWdCVUNNUUFBVWttZTNMbjFYc2QyK25ucGNqV3M1NjJYeTVSTzd5RUJpTWVkTy82U0NNUlNVcmRPSFFuRUFBQXZKQUl4QUFCU1VlY083YlJuL3dGOS9Oa29mZHkvdHhyV3JaUGVRd0tRZ0Q4M3IwM3ZJUUFBZ0ZSR0lBWUFRQ3F5czdQVnRBbGo5ZlhNMlJvOVliSitLdUVxZDdjeUt1cmlMQnNiU25rQ0NWbTVlcDJ5WmJOWE52dHNxZjZzcUNXVEFBQWc4eU1RQXdBZ2xlWE9uVXRqUGh1cVJ2Vzh0V2JqWnUzZXUwL0J3U0hwUFN3QUFBQWd5eUlRQXdBZ2pkU3JVMHYxNnRSSzcyRUFpTU84UlV1cEh3WUFRQmJCV2cwQUFBQUFBQUJrS1FSaUFBQUFBQUFBeUZJSXhBQUFBQUFBQUpDbEVJZ0JBQUFBQUFBZ1N5RVFBd0FBQUFBQVFKWkNJQVlBQUFBQUFJQXNoVUFNQUFBQUFBQUFXWXBkZWc4QUdaZlpiTmJoSThlMWMvY2VIVDk1V25mdjNsZHdTRWg2RHl0RGNjeWVYUVVMNXBkSGhmS3E3MTFicjNwNXlHUXlwZmV3QUFBQUFBREkxQWpFa0N3M2J2cHAydjltNmZqSjArazlsQXd0T0NSRTEyL2MwdlVidDdSeHkzWjVWQ2l2d1FONnEzaXhJdWs5TkFBQUFBQUFNaTJXVENMSmpwODhyWDRmZjBZWWxncjRiZ0VBQUFBQVNIM01FRU9TM0xqcHA1SGpKaXN3S0VpU1pES1o1Tk8wc1h5YU5GVEprcTdLNGVpWXppUE1XSjRFQit2cTFldmF0TTFYbTdadWw5bHNWbUJRa0VhT202eHZ2NTdFVERFQUFBQUFBRklCZ1JnU3pXdzJhOXIvWmhsaFdJSDgrZlRaa0FIeXFsUXhuVWVXY2VWd2RGVDVjdTRxWDg1ZGplclgwYVNwLzlPOSt3OFVHQlNrYWYrYnBhKy9IRXROTVFBQUFBQUFVaGhMSnBGb2g0OGNONWJ5bVV3bWZUNzBJOEt3Rk9SVnFhSStHekxBQ01DT256eXR3MGVPcC9Pb0FBQUFBQURJZkFqRWtHZzdkKzh4M3ZzMGJTeFBqd3JwT0pyTXlhdFNSZmswYld5MGQrN2VtNDZqQVFBQUFBQWdjeUlRUTZKRkwvVHUwNlJoT280a2M0diszUjQvZVNvZFJ3SUFBQUFBUU9aRUlJWkV1M3YzdnZHK1pFblhkQnhKNWhiOXU0MytuUU1BQUFBQWdKUkJJSVpFQ3c0Sk1kNnptMlRxaWY3ZFJ2L09BUUFBQUFCQXlpQVFBd0FBQUFBQVFKWkNJQVlBQUFBQUFJQXNoVUFNQUFBQUFBQUFXUXFCR0FBQUFBQUFBTElVQWpFQUFBQUFBQUJrS1FSaUFBQUFBQUFBeUZJSXhBQUFBQUFBQUpDbEVJZ0JBQUFBQUFBZ1N5RVFBd0FBQUFBQVFKWkNJQVlBQUFBQUFJQXNoVUFNQUFBQUFBQUFXUXFCR0FBQUFBQUFBTElVQWpFQUFBQWdBd3NQRDlmVnExZVRkZTBmZi95aHdZTUhhODZjT2ZMMzkwL2hrUUVBOE9LeVMrOEJBQUFBQUZsWjkrN2RFOTMzeHg5L3RHZy9ldlJJSFRwMDBPSERoL1hubjMvSzNkMDlTYy8rNVpkZk5HZk9IRGs0T0toZHUzWkp1aFlBZ0l5TVFBd0FBQUJJUjNQbnprMTAzK2lCMkxGang5U21UUnVkUDM5ZWt0UytmWHNkUG54WUpwTkpYYnQyamZYNitmUG5XN1MzYk5raVNXclJvb1h5NWN1WHRJRURBSkNCRVlnQkFBQUFMNEJkdTNiSnpjM042dmlGQ3hkVXQyNWRveDBlSHE2cFU2ZHE5T2pSZXZyMHFTU3BkT25TV3I1OHVVd21reVJwd1lJRnNUNmphdFdxNnQrL3Y5WHhsU3RYR3RmR1pEYWJrL3haQUFCNDBSR0lBUUFBQUMrQTZLRlhYQTRlUEtqdTNidnI2TkdqeHJGR2pScHArZkxsS2xDZ1FHb09Ed0NBVElWQURCblNvMGVQbEROblR0bmEycWJxYzhMQ3dtUm54eDhUQUFDUStxWk5tNmFpUll0YUhiOTE2NVlHRHg0c1NRb09EamJDTUpQSnBDRkRobWppeElseC9udGwzcng1cWxtenBzcVhMMjkxYnZUbzBYR09aY2VPSGRxMWExZHlQZ1lBQUJrQy85TkhoalI4K0hEOS9QUFBhdENnZ1JvM2JxeldyVnVyZVBIaUNWNTM3OTQ5K2ZyNnFrMmJOb2w2em9nUkk3UnExU3AxN3R4Wm5UdDNWc21TSlo5MzZBQUFBTEg2KysrL2xUZHZYcXZqQVFFQnh2dTZkZXVxYmR1MjJyTm5qK2JPbmF0bXpacEprbGFzV0tIU3BVdXJTcFVxaVg3ZW1ERmo0andYRmhaR0lBWUF5TlFJeEpBaGJkcTBTWThlUGRMYXRXdTFkdTFhZVhsNUpSaUlQWG55Uk0yYk45ZisvZnZWdVhObnpadzVVN2x5NVlxei82MWJ0L1MvLy8xUHdjSEJHamx5cEVhTkdxV3VYYnZxcDU5K1N1bVBBd0FBb0dYTGxpV3EzNHdaTTVRalJ3NGpQSnMyYlpxR0RoMnEvUG56Njg4Ly85UXJyN3lTcVB2Y3ZYdFhoUW9Wc2pydTUrZVgrRUVEQUpCQjJhVDNBSkExbVV5bUpMOWVldWtsU2RLNWMrZDA4ZUpGNDE1dWJtNEoxdHdJQ3d0VDI3WnR0WC8vZmtuU3dvVUxWYmx5WlIwNWNpVE9hMGFQSHEzZzRHQ2piV2RucDE2OWVqM0hwd1lBQUxCbU5wc3RYczJiTjVja0ZTdFd6T3FjSkJVdFdsUjU4K1pWY0hDd09uWHFwQ0ZEaHNoc051dmV2WHRhdEdoUmVuNFVBQUF5REFJeFpEaHIxNjYxYVBmczJUUE9YWkdpMk5uWnFVNmRPckt4K2IvZjhoY3ZYbFR0MnJXMVpNa1NxLzc3OXUyem1nazJmdng0VmE5ZTNXaUhob2JxMHFWTHlma0lBQUFBa3FTQkF3ZGEvUkJ3dzRZTmtxU2JOMi9HK2tOQ1Nmcm5uMzlVcFVvVkxWNjgyTGpYbURGak5ISGl4R1NOSTZwR0dRQUFXUVdCR0RLY2hRc1hXclNIRGgwYTc4eXk3dDI3UzVJKy8veHpyVnExU2s1T1RzYTF3Y0hCK3Z6enp4VVVGR1FjQ3dzTFU0OGVQUlFSRVdFY2E5cTBxWVlPSFdxMGZYMTlWYWxTSmIzMjJtdDYvUGh4YW4xVUFBQ1F5ZG5iMjh2QndTSFJMeW15eG1tTkdqVjArdlJwU1ZLT0hEbTBiTm15ZUl2a0oyVHExS2twOG5rQUFNZ29xQ0dHZE5Helo4OVlqKy9mdjk5aUdXUDBmZ1VLRk5EUm8wZDE3Tml4WkQvM3JiZmUwdTdkdStYajR5TS9Qei9senAxYkd6WnNVTTZjT1kwK1gzNzVwWTRmUDI2MGl4VXJwb1VMRnhvL2tmM2xsMS9Vc1dOSDQveEhIMzFFWFRFQUFKQXNVNlpNVVo4K2ZlVGo0NU5nMzAyYk5tbm56cDNxMXEyYmNjemQzVjNMbHkrWHA2ZG5hZzRUQUlCTWgwQU02V0wyN05teEh2LzAwMDh0QXJHWS9RWU1HUERjei9iMDlOVGV2WHZsNCtPai8vNzN2NnBRb1lKeDd1REJneG8zYnB6UnRyZTMxNG9WSzFTNGNHSGoyRnR2dmFYU3BVc2J5eVhuelp1bmxpMWJxbVhMbHM4OU5nQUFrUFU4ZmZwVVo4K2VUVlMvTGwyNmFPN2N1ZHE5ZTdmZWUrODl6Wnc1VTA1T1RscTNicDFlZmZWVkZTdFdMQTFHREFCQXhrY2doZ3pqM3IxN21qdDNydEYyZG5hV201dWJSWjhEQnc0b05EUlVrcFEzYjE1VnFGQkJMNy84c3RXOVNwWXNxV1BIanNuTzd2LytDTnk3ZDAvdDI3ZlhzMmZQakdNelpzeFFyVnExTEs3TmtTT0hacytlcmFaTm14ckhldlhxcGJwMTZ5cC8vdnpQOXlFQkFFQ1dGbFU0UDdyb3RWSk5KcE8rL2ZaYlhicDBTYTFhdFpJazdkNjlXMjNidHRWTEw3MmtuVHQzeXRuWk9jblBIVEprU1BJSERRQkFCa1FnaGd6am0yKyswWk1uVDR4MnJWcTF0R3JWS29zK3VYUG5OZ0l4SHg4Zmk0TDU1OCtmVi92MjdUVmp4Z3pWcTFmUElnenMzckcrQUFBZ0FFbEVRVlM3ZVBHaTJyWnRhMUVrdjA2ZE9ucjExVmUxYytkT2hZU0U2T25UcDNyNjlLbnhQdm9zc2R1M2I2dC8vLzRXaFcwQkFBQ1NLcUdOZ3FUSTJlNVJTeVNQSGoycXQ5NTZ5NWhsTm5yMGFJc1o5dEdYVjhabjJyUnB5UnN3QUFBWkZJRVkwa1ZBUUlDNmR1MXF0QWNOR3FUNjlldkgyZC9mMzEvLy9lOS9MWTVkdkhqUm9oMFVGR1JSNE43VjFkVjRmK1BHRFRWcDBrUlhyMTVWbzBhTk5HYk1HQTBmUGx3bWswbnIxNjlYbXpadDlQVHBVNHY3L2ZYWFgxYXp3K0t6Wk1rU2RlclVLVkUxUUpMaW8wK0c2NTlqeHhQdUNBQUFNaVFIQndlNXVibkoxdFpXa3ZUNDhXUGR1blZMa2xTMmJGbEprWnYrUkJYVmozTGl4QWsxYWRKRUR4NDhrQ1JWcWxSSlgzMzFWUnFPSEFDQWpJdEFET2tpSkNSRWE5YXNNZHB0MnJTSnQvK3dZY01VRUJCZ2NlekNoUXNLQ3dzelpucGR2MzdkNG56MFFPeWRkOTdSMWF0WEpVbmg0ZUVhT1hLa0RodzRvRVdMRnNuTHkwdGhZV0hQOVhtaTlPN2RXNmRPblZLT0hEbFM1SDZTVktkMjlSUzdWMElJM2dBQVNIdWxTcFZTa3laTkZCb2FxbSsrK1VacjFxd3hOdkE1YythTXZ2amlDKzNZc1VNdUxpN0dOWC8vL2JkOGZIeDAvLzU5U1ZMcDBxVzFjZU5HNWM2ZDIrTGVkZXJVVWFGQ2hiUjY5ZXA0eHhCenFXWjRlSGhLZkRRQUFGNVlCR0o0b1EwY09GQ2hvYUdhUDMrKzFibmc0R0FkUFhwVVZhcFVrU1NMblNHbHlEcGhVUll1WEtqV3JWdnI4T0hEeHJHMWE5ZXFWcTFhOHZYMWxZK1BqOWF2WHgvdldFd21reHdjSEpROWUzWTVPam9hN3g4OGVLQTdkKzVJa3E1ZXZhb0pFeVpvd29RSnlmM0lWdHI5cDZYYS9TZHRDdmJQVzdSVTh4WXRUWk5uQVFDQVNHdldyTkdzV2JNa1JjNFc4L2IyTnM3OStlZWZHalZxbENTcGJkdTJXcjE2dFRaczJLQjMzMzFYUVVGQmtpTC96Yk5qeDQ1WUMrcDM3OTVkZGV2VzFZRURCNnpPNWMyYlYzdjM3cFVrUFh2MlRQYjI5cElpNjZwdTNibzFaVDhrQUFBdkdBSXh2TkJpTHBPMHNiRlJSRVNFMGY3cnI3K01RT3pvMGFNV2ZTdFhybXk4TDFteXBIYnYzcTMzMzM5ZnYvenlpM0c4ZHUzYUtsaXdvSVlORzZhcVZhdXFSSWtTS2xpd29QTGx5NmM4ZWZMSXljbEpUazVPeXBrenB4d2RIV090NjNIKy9IbDVlbm9xT0RoWWtyUjM3MTVGUkVUSXhzYm0rYjhBQUFDUXFSMDVja1NkT25XU0ZGa2ZOZm9QMW14dGJWV3ZYajBOR2pSSTA2ZFAxNFlORzFTN2RtMGRPblRJK1BlUW01dWJ0bTNiWnZHRFFDbXk5cW9rMWF4WlUyWEtsTkdOR3pja1NkOSsrNjNSeDg3T1RqVnIxcFFrOWV2WFQ5OTk5NTNzN2UyTmVxeVMyREFJQUpCcEVZZ2h3M2p0dGRmVXZIbHpqUm8xeXFnVnRtN2RPZzBZTUVDU3RIMzdkcU92aTR1TGloY3Zibkc5bzZPamxpNWRLbmQzZDQwYk4wNWR1M2JWbkRselpES1o1TzN0YmZIVDJLUjQrZVdYTlhic1dNMmZQMThUSjA1VXk1WnBNNXNMQUFCa2ZQUG16Vk5nWUtDcVY2K3VraVZMS2wrK2ZNYTVVcVZLU1pLbVRKbWlZOGVPS1VlT0hES1pURVlZNXVYbHBjMmJOOGU2cTJTL2Z2MlNOSTVYWG5sRlpyUFpJZ3lUcFBidDJ5ZjFJd0VBa0NFUWlDSERtRHg1c2w1OTlWVnQzcnhaVzdac2tTVDk4Y2NmdW5mdm5xVElXaHBScWxhdEd1ZDl4bzRkcTdwMTY2cFJvMFlXTTc2V0xsMmE3SG9aaFFzWDFpZWZmRUlZQmdBQWt1VHJyNzlXU0VpSWhnMGJwa2VQSG1uVnFsV3lzYkdSaTR1THBrNmRLaWx5cHRpNmRldms2T2lvZ0lBQWVYaDQ2TlZYWDlYaXhZdmw1T1NVcE9jVkxWcFVkZXJVc1RwZXFWSWxsU3RYVHJhMnRuSjBkRlMrZlBuazdlMnRUejc1SkVVK0p3QUFMeG9DTWJ6UVloWjRsYVEzM25qRENNVEN3c0kwZCs1Y09UZzRXQ3lsYk5hc1daejN2SHo1c2hvM2JteTEvTEZidDI1V08wMG1WWmN1WFo3cmVnQUFrUDRpekdiWnhGSW1JVFhZMnRwcXpwdzVSanNrSkNUV2ZvNk9qcElpNjM3OS92dnZldm5sbDVOVm5xRjE2OVpxM2JxMTFYRnZiMitkUG4wNnlmY0RBQ0Nqb3NnUk1weFdyVnBaaEZuZmZQT052dnZ1TzZOdE1wblVxbFdyT0s5LysrMjNWYVpNR1kwZE81Wi8rQUVBQUVPTy94ODYrZDIrazg0amlWL1pzbVdwVlFvQXdIUGliMUprT0s2dXJucnR0ZGVNOW8wYk4zVHUzRG1qWGJObXpWaDNXWktrSjArZTZOaXhZN3A4K2JMR2pCbWpSbzBhcGZwNEFRQkF4bENoZkRsSjBya0xGOU41SkFBQUlMVVJpQ0ZEaXE5UWJGU1IvZGdjT0hEQW9rNVkvZnIxNCt3YkhCeWM0TXZCd1NGNUh3QUFBTHh3WGlsZlZtNmxTMm5STHl2MExDd3N2WWNEQUFCU0VZRVlNcVFXTFZySXk4dkw2cmlibTV2YXRtMGI1M1YvL3ZtblJidEJnd1p4OXMyZVBYdUNMd0FBa0huWW1FejZmTWhBWGI1NlZkL00vb0ZRREFDQVRJeEFEQys4b0tBZ25UaHhRdHUzYnplTzNiOS9YL2IyOWxaOVhWMWRGUmJQUDE1akJtSU5HelpNdVlFQ0FJQU16NjEwS1EzcTIwdnJOMjlWendHRDVmdm5idDI4NWFlSVdEYjZBUUFBR1JlN1RPS0ZjT3ZXTGYzKysrODZlZktreFhFWEZ4ZmR1Uk5aMkxaeTVjbzZmUGl3TGx5NG9PYk5tMXZVRFl2aTYrdXJaczJhYWMyYU5jcVRKNC9GdVdmUG5tbnYzcjFHdTBpUklpcGJ0bXdxZkJvQUFKQ1J0ZkJwcHZKbDNUVng2Z3lObnZoVmVnOG5RK3ZXcWFPNmRlcVkzc01BQU1BS2dSalMzSm8xYTdSbzBTS0xZOE9HRFl1MWIxUVlKa2xGaXhiVmdnVUwxTDkvZnoxKy9Eak8rKy9jdVZQZTN0NWF1SENoeGJMS3ZYdjNLaWdveUdqSFZ6OU1rczZjT1JQdmVVa3k4OU5pQUFBeUpiZlNwZlRqekJrNmZlYXNUcHc2b3lmQndlazlwQXpKcTFMRjlCNENBQUN4SWhCRG1qdDU4cVJXcmx5WjVPdDI3TmloRFJzMldCMnZVS0dDL3YzM1gvbjcreHZIVHB3NG9hcFZxNnBuejU0YVAzNjg4dVhMcDIzYnRsbGNGMS85TUVrcVg3NThrc2NJQUFBeUR4dVRTUlhLbHpOMm53UUFBSmtITmNTUTVseGRYUlBWejg3T1RtNXVic1lzcitCWWZqTGJ0R2xUN2RtelJ6dDM3bFNSSWtVc3pvV0hoK3U3Nzc3VHZIbnpKRW1iTjIrMk9FLzlNQUFBQUFBQXNpWm1pQ0hOeFF6RUNoWXNxTEpseTFxOXlwUXBJM3Q3ZXoxOStsUlZxMWJWaVJNbkxLN3IzcjI3WnMyYUpUczdPK1hPblZzN2QrNVU0OGFOZGYzNmRhTlA3ZHExTlhEZ1FQbjUrZW5Rb1VQRzhhSkZpOHJkM1QxMVB5Z0FBQUFBQUhnaEVZZ2h6WGw0ZUdqKy9QbEc4SlV2WDc1NCt6czRPT2lubjM1U2pSbzFaRGFibFQ5L2ZrMmZQbDN2dmZlZVJiK1hYMzVaaHc4ZlZvOGVQYlJxMVNyWjI5dnJ4eDkvbEkyTmpXN2R1cVZLbFNycDZOR2praEt1SHlaSnUzYnRTckJQNDhhTkZSb2FtbUEvQUFBQUFBRHc0aUFRUTVvclVLQ0F1blRwa3FScnFsV3JwczZkT3lzd01GQXpaODZVaTR0THJQMEtGaXlvMzM3N1RYUG56dFh0MjdlTk9tQlZxbFRSa1NOSGRPUEdEYTFjdVRMVzJXR3RXN2UyQ0xlOHZiMFRITmZiYjc5TklBWUFBQUFBUUFaRElJWU00L3Z2djVlRGcwT2krbjd3d1FleEhpOWV2TGdHRGh3WTY3a2xTNVlrZVV6SnVRWUFBQUFBQUtRdml1b2p3MGhzR0FZQUFBQUFBQkFmQWpFQUFBQUFBQUJrS1FSaUFBQUFBQUFBeUZJSXhBQUFBQUFBQUpDbEVJZ0JBQUFBQUFBZ1N5RVFBd0FBQUFBQVFKWkNJQVlBQUFBQUFJQXNoVUFNQUFBQUFBQUFXUXFCR0FBQUFBQUFBTElVQWpFQUFBQUFBQUJrS1FSaUFBQUFBQUFBeUZJSXhBQUFBQUFBQUpDbEVJZ0JBQUFBQUFBZ1N5RVFRNkk1WnM5dXZIOFNISnlPSThuY29uKzMwYjl6QUFBQUFBQ1FNZ2pFa0dnRkMrWTMzbCs5ZWowZFI1SzVSZjl1bzMvbkFBQUFBQUFnWlJDSUlkRThLcFEzM20vYTVwdU9JOG5jb24rM0hoVmVTY2VSQUFBQUFBQ1FPUkdJSWRIcWU5YzIzbS9hdWwxSGpwMUl4OUZrVGtlT25kQ21yZHVOZG4zdld1azRHZ0FBQUFBQU1pY0NNU1RhcTE0ZXhpd3hzOW1zU1ZQL1J5aVdnbzRjTzZGSlUvOG5zOWtzU2FwVThSVzk2dVdSenFNQ0FBQUFBQ0R6SVJCRG9wbE1KZzBlMEZ0T09YTktrdTdkZjZDaHc4ZnA2Mi9tNlBTWmN4VGFUNFlud2NFNmZlYWN2djVtam9ZT0g2ZDc5eDlJa25JNTVkVEgvWHZKWkRLbDh3Z0JBQUFBQU1oODdOSjdBTWhZaWhjcm9pOUdEZFBJY1pNVkdCUWtzOW1zalZ0KzE4WXR2NmYzMERLTlhFNDVOVzdrTUJVdlZpUzlod0lBQUFBQVFLYkVEREVrbVVlRjh2cjI2MGtXUmZhUk1qd3FsTmMzMC9odUFRQUFBQUJJVGN3UVE3SVVMMVpFWDM4NVZvZVBITmZPM1h0MS9PUXAzYjE3WDhFaEllazl0QXpGTVh0MkZTeVlYeDRWWGxGOTcxcDYxY3VEWlpJQUFBQUFBS1F5QWpFa204bGtVcFhLbFZTbGNxVTQrMFNZd3pYMVZCdmREcjRZZVkxTXFsR3dsZDRvUGtCT2R2blRhcWdBQUFBQUFBQUdsa3dpVmYxOWI0MFJoa21TV1didHUvdWJKaDUvVTMvZVdhUndjMWc2amc0QUFBQUFBR1JGQkdKSU5VOGpubWp6elpteG5nc0pEOVRxNjE5cDZzazJPdnRvVHhxUERBQUFBQUFBWkdVRVlrZzFmOXhlb0VmUC9PUHRjeWZra2piZC9GWm1tZE5vVkFBQUFBQUFJS3NqRUVPcWVQVE1YNzYzNXlXcWI0dmlnMlVTaGVRQkFBQUFBRURhSUJCRHF0aDg2enVGUmlTODQyVEZ2QTFWSmxlVk5CZ1JBQUJBeXJseTVZcnhTb3dUSjA0b0xJemFxUUFBdkNnSXhKRGkvSUl2YUwvL3FnVDcyWmhzOUdieFFXa3dJZ0FBa0ZFOGUvWk1ibTV1eG12NTh1WHBQYVJZbFNwVnluakZ4ZC9mWCsrLy83NktGeTh1RHc4UGJkaXdJVm5QQ2d3TWxNbGtNbDZ4aVg0K01EQXdXYzhCQUNBcnNVdnZBU0R6V1gvamE1a1ZrV0MvMm9YYXFYRDJsMUovUUFBQXBMR0lpQWhGUkNUOGQyRmkyZGxaLzVQdHlKRWpLWEp2VzF0YmVYaDRXQnpidlh1MzZ0YXRteUwzbDZSZHUzYkoyOXM3VVgzRHdzSjA4ZUwvN1ZBZEhCeWM1T2R0M3J4WlBqNCtTYjR1TG52MzdsWE5taldUZkYzKy9QbTFkZXRXM2J4NVU1STBkKzVjdFd6Wk10NXJRa0tzWjlnL2ZmbzB3VDR4KzhmOFBXTXltZVRnNEpDWVlRTUFrQ1VRaUNGRm5YdTBUNmNmN2s2d240TnRUalV0MmpzTlJnUUFRTnA3NzczM3RIang0aFM3bjlsc3ZmbE01Y3FWVStUZWVmTGtVVUJBUUlyY0t5WEVESDh5Y29oamEydXJEejc0UU9QR2paTWtiZHEwU2JkdjM1YUxpMHVjMXpnNk9pWjQzNFQ2RkN4WTBPcFlnUUlGZFBmdTNRVHZEUUJBVmtFZ2hoUmpWb1RXM2ZnNlVYMWZjL2xBVG5iNVVubEVBQUFnSlpRdFc5YWlIUklTb3F0WHJ4cHROemMzMmRyYVd2UTVlL1pzc3A3MTZORWppM2JldkhtVGRaL29uSjJkazlUZmJEYnIzMy8vVGZKenpwNDlxd29WS2xqZEswcFlXSmlLRlNzVzY3Skg2b3NCQUpDMkNNU1FZbzQvMktHYlQ4NGsyQzl2Tm1mVmMrNmNCaU1DQUFBcDRjd1p5Ny9mRHg0OHFHclZxaG50dlh2M1dzMUtpcXZXVlVKaUJsSDU4K2RQMW4yaXUzMzdkcEw2QndRRUtGOCs2eC9jZmZ2dHQrcmZ2Ny9WOGFqUGV2cjBhWVdIaDhkNzc0U1cwc1lNSDZYSVVPM2N1WFB4OW9rZVFMcTd1MXQ5LzdGOUhnQUFzaklDTWFRSXN5SzA1ZGFzUlBWOW85Z0EyZHRrM09VUEFBQWs1SjEzM3BHWGwxZXFQaU8yWlpTcDVjU0pFeGJ0NkRXK3BNakFMQ1ZtY2tuU3JWdTNMTnFQSHo5T2tmdG1GREhEUnlteXFINnVYTG5pN1JNOUFEdDA2SkNjbkp4U1o0QUFBR1FTQkdKSUVjY2Y3SkJmOFBrRSt4WExVVTVWQ2pSUGd4RUJBSkIrM25qakRiM3h4aHZwUFl3VUU3UG9ma3dwV1lBLytrd29LWEkyV3VQR2paL3JudkhWN0lwTmNzUEdjdVhLcFVsUXVYTGxTclZ0MjlabysvbjVwZm96QVFESWJBakU4TnlTTWp2c3JlS0RaWkpOS284SUFBQmtWREZubyszZnYvKzU3M25uenAzbnZvY2s5ZXZYVC8zNjlaTmtPU01ydFVNd0p5Y24rZnY3RyswLy92akRxay8wODh3T0F3QWdZUVJpZUc2Sm5SM21ucnVtWHM1ZEl3MUdCQUJBNXBYYzJsd0pxVkdqaHZidDJ4ZnJ1WFhyMWxtMEwxeTRvRUdEQmhudHhZc1hLM2Z1M0JaOVdyUm9rYXh4N04yNzE2SzlmZnQyaFlhR0tsdTJiTW02WDNwSXpLL1JnUU1IVkxWcTFUalB6NTQ5VzcxN0oyNUg3aUpGaXNSNWJ0MjZkWHJ6elRjVGRSOEFBTElTQWpFOGw4alpZZDhscW0rem9vbjdSeDBBQUpsQllHQ2dBZ01Ebi9zK1NWM3VseHBpQmlvSER4NjBhRGR0MnRTcXFINXlYTGx5eFdySjVLTkhqN1I5KzNiNStQZ2srNzZ4emVBS0N3dVRnNE9EVWVSK3pwdzU2dEdqUjdMdXYyWExGcTFkdTFidnZmZWVxbGV2bnV4eEFnQ0F0RU1naHVkeTdNRjIrUVZmU0xDZmUrNmFLdVZVT1ExR0JBREFpMkg4K1BHYVBIbnljOThuTFl2bng2VmN1WElXN1pDUUVJdDJyVnExWkd0cis5elBXYmx5WmF6SDU4K2YvMXlCV0d6czdPems0dUppRlBHL2R1MWFvcStOdVd2bDY2Ky9Ma25xMEtGRHF2MTZSZDlaOHZIanh4YWJEN2k1dVJuZmYxaFltTldtQndBQXdCcUJHSkxOckFodFRXVHRNR2FIQVFDUU1uYnQybVYxN055NWMvcmdndytNOWkrLy9LSml4WXBKa3RhdlgyOFJ6TVYydlNTckpZL1JuVDE3TnQ0eFhiaVE4QS9IRWhJUkVhRWZmdmdoMW5PLy92cXJybDY5cXBJbFN6NzNjNko3NmFXWGpHRHAwcVZMQ2ZaZnRHaVJac3lZb2NPSEQ4ZDYzc0hCUWVIaDRSYkh6cDQ5SzNkM2QwblB0OXcxK3M2U3k1Y3ZWL3YyN1kzMi92MzdsVDkvZmtuU2pSczM1T3JxbXV6bkFBQ1FWUkNJSWRrU1B6dXNGclBEQUFCSUlkN2UzbGJISGo5K2JORnUxcXlaOHViTks4a3lTSW5yK2hmQmtpVkxMSlpMZnZqaGgxcTRjS0ZDUWtJVUhoNnU4ZVBIeHhtWUpTUXhRZFRTcFV1MWRPblNPTThQSGp4WVFVRkJPblRva05XNVhMbHlxWG56NWlwWnNxUlZJSllhdGM5aXp0Q0xMOHdFQUFDeEl4QkRzaVJsZHRqcnpBNERBR1JCNzcvL3ZobzBhSkFtenpweTVJangzc25KeVFqRGtzdmIyenZlcFg4SER4NVV0V3JWakxhL3YvOXoxUkFMQ0FqUUo1OThZclJ0YlczMTZhZWZLaWdvU0V1V0xKRWt6WjA3Vng5ODhJRnExcXlaN09jOHI3aUNKMzkvZnprNE9FaUtySGtXWGZiczJlTzlwOWxzdGdqc0tsU29vSWNQSHlvb0tNaWlYL0hpeFkzM01jKzk5TkpMeHZ1WWdWelhybDJOTVZ5OGVORVlKd0FBV1IyQkdKSWxzYlBEeXVhdXJaZWN2TkpnUkFBQXZGamMzZDJOcFhLcGJmdjI3Y1o3VDAvUE5IbG1TakdiemZyZ2d3L2s1K2RuSE92Y3ViTktseTZ0UVlNR0dZR1kyV3hXMTY1ZHRYLy9mdVhKa3lkSnozQjJkbzcxZUVSRWhQejkvWTEybmp4NTRneXdjdWZPTFFjSEI3MzU1cHZxM0xtenhaTEY2Q0ZUY0hDd3hYV09qbzd4anMzRHcwTWRPM2JVQng5OElCY1hGOTI4ZVZNUEh6NjA2bmZ6NXMwNDd4SGZ1WHYzN2hudlg0UjZkQUFBdkNnSXhKQmtacG0xOWRic1JQVnRWclJYS284R0FJQ3M3ZkxseS9MMTlUWGFkZXJVU2ZTMS92Nys4dlB6VTZWS2xTeU9KN1hXVmFGQ2hlSTkzNlZMRjgyZlB6L1djOE9IRDlkdnYvMW10SjJjbkRSMjdGaEpVdFdxVmRXOGVYTnQyTEJCVW1ROXJuZmVlVWRyMTY1TlVoSC9tRVh3bzRTSGg2dGd3WUlLQ0FpUUpQWHYzMTlmZlBHRmNmN2h3NGR5ZEhTMFdQWTRiTmd3U2JJSXhLSzdmLysrOGQ3T3prNjVjdVdLZDJ4bnpwelJpQkVqOU96Wk00MFpNeVpSbndjQUFEdy9tL1FlQURLZXN3LzN5Qy80ZklMOW1CMEdBRURxR3pGaWhDSWlJb3gycTFhdEVuM3RnUU1INU9ucHFWcTFhdW43Nzc5UGplSEZhL1RvMFpvMGFaTEZzUWtUSnFoRWlSSkcrK3V2djdZSXBEWnUzS2pXclZ0YjFkRktxbWZQbnNuVzFsWnZ2UEdHY1d6eDRzVVczK1hXclZ0VnRteFp6WjgvWDJGaFlZbTY3NmxUcDR6M1JZb1VrWTFOM1AvY2Z2TGtpYkhFc1VDQkFwSWlsNCthemVZNFg2dFdyYks2VDhHQ0JiVnIxNjU0cnpPYnpRa3Uzd1FBSUNzaEVFT1MrZDZabjZoKzdDd0pBRURxV3I1OHViR2tVSklxVnF5b0dqVnFKUHI2aXhjdlNwTDI3ZHRuc1JObDJiSmw0MzNGM08zUnpjMHQzdjVGaWhTeDZCOFNFcUp1M2JwcDNMaHhGc2RidEdpaC92MzdXeHh6ZDNlMzZyZDI3Vm8xYU5BZ3p0MHQ0MW9hZVBIaVJVMmNPRkVlSGg1YXZYcTFKS2xqeDQ3RytjdVhMMnY1OHVWRys4eVpNN3B5NVlxNmRlc21IeCtmV084WlUvVFpldEhyZnNVbWVyMnh3b1VMeDlzM0tDaElZOGVPVmJ0MjdZeGpSWXNXbFNUZHZYdFhEUm8wME1jZmYyd3hRdzBBQU1TTkpaTklrcHRQenVqOG8vMEo5aXVYdTdaZWNzcFlOVXdBQUVnSlNWMXVtRmp2dnZ1dUZpMWFaTFMzYk5taUxsMjZXUFFaT1hKa2dzOFBEZzQyNmxxZE9ISENPQjY5U0g3TW5TbGppbGxVZisvZXZZa3Vxbi84K0hGMTd0eFpSNDhldFRqdTRlR2huMy8rT2RieGYvTEpKOXE5ZTdmV3IxOXZITnUvZjc4OFBUMDFldlJvOWUzYlZ6bHo1alRPUmE4TEprbGZmZldWbGk5ZmJyRkRaSTRjT1NSSlBqNCtLbFdxbEM1ZnZpeEordWlqai9UcXE2K3FkT25TK3ZYWFg0MyswWmVGeGhXNEJRWUdhdG15WlVhN1hyMTZjWDhSa3Y3OTkxL2pmVlM0RlozWmJOYWhRNGUwZE9sU0xWaXd3S0llV01PR0RiVnExU28xYWRKRUJ3NGNVSGg0dUtaUG42NDVjK2FvWThlTzZ0Q2hnK3JXclVzUmZRQUE0a0FnaGlUeHZUMC9VZjJhVWpzTUFJQlVFUjRlcmlsVHBtamt5SkVXeS9pYU4yOXVNWHNvU3N5aTdyTm16VkxQbmozbDUrZW50V3ZYR3NlamFvKzV1TGdrT0lhWXl3Y3JWS2lRWUJEbjZ1cXFsaTFiYXR5NGNYcjI3Sm5GdVpkZmZsbGJ0bXlKYzNkTWs4bWtaY3VXcVhIanh0cTNiNTl4L01tVEp4bzJiSmltVFp1bXc0Y1BxMWl4WXBKa0VaeEovMWYzS3pwN2UzdEprVHRhamhvMVN0MjZkWk1VR1ZKVnFsUkorZkxsczZnOTl0cHJyeWtnSUVBUEh6NjBDdk9pakIwN1ZuZnYzalhhelpzM3R6aHZhMnRyTEpIY3MyZVB4ZjJqZG9vOGVQQ2cvdjc3YiszZXZWdSt2cjZ4MWo5Nzg4MDM5Y3N2dnlobnpwemF0bTJiM243N2JXTmpoU2RQbm1qdTNMbWFPM2V1SEIwZFZibHlaWGw1ZWFsbXpacnEzTGx6ck9NR0FDQXJJaEJEb2owSTlkT1JCNXNUN0ZmS3FUSzF3d0FBU0FVQkFRR3FWNitlamg4L2JuSGMzZDFkOCtiTmkvV2EwcVZMVzdRSER4NnN3WU1IVy9WcjJyU3BKT25PblR0SkhsZjBtVTV4eVo0OXU4cVVLV01WaGxXdVhGbWJOMjlPY01sZ2podzVqUEJuNjlhdEZ1ZjY5Kzl2aEdIWHJsM1R5cFVyNDd4UHlaSWw5Wi8vL0VjZUhoN0dzUzVkdW1qeDRzWDYvZmZmSlVsUG56NjFDS0tjbkp6VXBrMGJIVHAwU0kwYU5iSzRYOVRNdFBuejUydnExS25HY1U5UFQ2c05Ea3FVS0dFeEV5MUtrU0pGNU9ycUtrbGF0V3FWSms2Y0dPdlk4K1RKb3krKytFTDkrdlV6QXNnOGVmSm95NVl0bWo1OXVzYU9IYXZBd0VDamYzQndzUGJzMmFPOWUvZXFaY3VXY1g0bkFBQmtSUVJpU0xRLzd5eFNoRGtpd1g2TlhMcWx3V2dBQUhneHhTd1NuMUlxVnF5b3ZIbnpxbnYzN2haaFNvVUtGYlJ4NDhZNGQzcXNVYU9HS2xldXJILysrU2ZPZS92NCtLaHMyYklwUHVhWU9uYnNLRjlmWC8zd3d3K1NJcGVCZnYvOTk4Ynl4WVE0T1RscHc0WU5HanQyckNaTm1xVHc4SEMxYnQxYUkwYU1NUHFVS0ZGQ2ZmdjIxYmZmZm1zY0sxeTRzTjU1NXgyOTg4NDdGa3M5bzBUTlFHdlNwSWtPSHo1c2RYN0NoQW5LblR1M3ZMeXNmK0JYdTNadFNWTDkrdlhsNnVxcTY5ZXZTNHJjRENCbVFmMTMzbmxIRXlaTXNMcEgzNzU5amZkZmZQR0ZEaDQ4YUJINmxTeFpVaDkrK0tINjl1MGI2eXc2VzF0YkRSa3lSTjI2ZGRPMzMzNnJuMzc2U2RldVhUUE9mL2JaWjBiZ0NRQUFJcG5NY1JWQkFLSUpEbitzY1VlYjZHbkVrM2o3RmM3K2tvWlZYQzBUK3pWa1NQTVdMZFc4UlV2MTUrYTFDWGNHQUtTYnNXUEhhdXpZc1hydnZmZjB6VGZmS0ZldVhQSDJ2M1hybGo3NzdEUDk4Y2NmOHZQelUwUkVoR3h0YlZXb1VDRTFiOTVjVTZaTVVlN2N1ZE5rN0lHQmdhcGJ0NjQrL3ZqajUxckNkK1RJRVUyZE9sWGZmZmVkMWRpRGc0TlZwVW9WT1RvNmFzaVFJV3JUcG8yeFJESSt3Y0hCbWpKbGloWXVYS2dyVjY2b2VQSGkrdmpqankwSy9SY3FWRWlCZ1lIS256Ky9hdFdxcGVuVHB4dXp1eTVjdUNCdmIyOTkrdW1uR2pod29OWDluejE3cG1uVHBtbmp4bzN5OS9lWHM3T3pXcmR1cmY3OSsxc3NPYjE3OTY0Ky9QQkRlWHA2eXNmSFI5V3JWMDlTYmJxbzJtUGJ0bTNUclZ1M05HUEdETm5hMmliNmVnQUFNZ3RUUEgrQkVvZ2hVWGJjbnFmMU42WW4ySzlkeWRHcVdlanROQmdSVWdPQkdBQmtIS2RPbmRJcnI3eVMzc05JRnJQWm5HcWJEMFM1ZCsrZUNoUW9rS3JQZUpHZUN3QUFyTVVYaURHTkJ3a0tOei9UbjNjV0pkalB5UzYvcWhaNE13MUdCQUFBTW1vWUpxWGVUcHpScFZjb1JSZ0dBRURHUUNDR0JCMit2MG1QbnZrbjJLK3U4enV5czJGcmJ3QUFBQUFBOEdJakVFTzh6RExyajl2ekUreVh6U2E3YWhleTN1b2RBQUFBQUFEZ1JVTWdobmlkZmJoSGZzRVhFdXhYdldBcjViU3ozdlVJQUFBQUFBRGdSVU1naG5qdCtuZEpnbjFNc2xGOTUrVHZFZ1VBQUFBQUFKQ1dDTVFRcC90UGIrck13OTBKOXF1VTd6VVZjQ2llQmlNQ0FBQUFBQUI0ZmdSaWlOTWUveFV5eTV4Z3Y0WXVYVk4vTUFBQUFBQUFBQ25FTHIwSGdCZFRtRGxVKysvK2xtQy8wazZ2cWtUT2lta3dJZ0FBbmsrRTJheFRwOC9xNU9remVoSWNuTjdEQVRJTXIwb1ZWYm1TUjNvUEF3Q0FGRVVnaGxnZHZiOU5RV0VCQ2ZhcjYveHVHb3dHQUlEbmMrSFNaVTJZTWwwWEwxOUo3NkVBR1U2M1RoMEp4QUFBbVE2QkdHTDFsLyt5QlB2a3RpK2tpbmticHNGb0FBQkl2clVidDJqR2Q3TlZxbVJKalIwK1RPNXVaVlRFeFZrMkpsTjZEdzBBQUFEcGhFQU1WbTQ5T2FzcmdVY1M3RmVyVUJ2Wm12Z3RCQUI0Y1YyNGRGa3p2cHV0RnE4M1U3OWUzV1Z2eDk5YkFBQUFvS2crWXZHWC8vSUUrOWlZYkZTclVKczBHQTBBQU1rVFlUWnI0dFFaS2xXeUpHRVlBQUFBTEJDSXdVSkllS0FPM1Z1ZllEK1B2STJWMjc1UUdvd0lBSURrT1hYNnJDNWN1cXhPSGRvU2hnRUFBTUFDZ1Jnc0hMeTNUcUVSQ2UrOFZhZHcrelFZRFFBQXlYZnk5QmxKa3J0Ym1YUWVDUUFBQUY0MEJHSXdtR1ZPMUhKSjUreWxWU1pYdFRRWUVRQUF5ZmNrT1BJSFBFVmNuTk41SkFBQUFIalJFSWpCY09ueElkMEp2cGhndnpxRjI4c2tkdVlDQUdRTTdDWUpBQUNBbUFqRVlQakxmMW1DZmJMWk9LcHFnUlpwTUJvQUFBQUFBSURVUVNBR1NWSlFXSUNPUDlpUllMOHFCZDVVZGx1bk5CZ1JBQUFBQUFCQTZpQVFneVRwbi91YkZHNStsbUEvaXVrREFBQUFBSUNNamtBTWtxUy83NjVPc0UrcC84ZmVmWWMxZGJaL0FQK0dCTUlJSUNnS0FnS0tpZ08zVml2TzFwKzdRNnZpM3JOYXJmcGF1NXpRVnV0NjFlS3MybFp0SFZWclZkd1RyZHRhQjFBSHVGRlVSRFlCenU4UHJweVhrSkRCU0FoK1A5ZVZxem5uM09lY094RUszSG1lKzFFMFJHVzdHaWJJaG9pSWlJaUlpSWlvNUxBZ1JuaWM5aThlcGticWpYdmJyYmNKc2lFaUlpSWlJaUlpS2xrc2lCRXVQUDlEYjR5dFZJRjZMdSthSUJzaUlpSWlJaUlpb3BMRmd0Z2JMbHZJd3FVWGUvVEdOWFR0REdzcnVRa3lJaUlpSWp5Y3RmSUFBQ0FBU1VSQlZDSWlJaUlxV1N5SXZlRnVKcDVFY2xhQzNyaG1GZDQzUVRaRVJFUkVSRVJFUkNXUEJiRTNuQ0hUSlN2YStxR0tRNkFKc2lFaUlpSWlJaUlpS25rc2lMM0Jrck5lNG1iaVNiMXh6U3A4QUFra0pzaUlpSWlJaUlpSWlLamtzU0QyQnJ2MFlnOXloR3lkTVJKWW9VbjViaWJLaUlpSWlJaUlpSWlvNUxFZzlvWVNJT0Q4ODExNjR3S2NXOExKMnMwRUdSRVJFUkVSRVJFUm1RWUxZbStvUjZtUmVKSjJXMjhjbStrVEVSRVJFUkVSVVZuRGd0Z2J5cERSWVhaU0o5UXAxN2Jra3lFaUlpSWlJaUlpTWlFV3hONUEyWUlTbDErRzY0MXJYTDRMWkJJYkUyUkVSRVJFUkVSRVJHUTZMSWk5Z2Y1OWZSYXBXWWw2NDVwVitNQUUyUkFSRVJFUkVSRVJtUllMWW0rZ0t5LzM2NDN4c1BPSHAzMHRFMlJEUkVSRVJFUkVSR1JhTElpOVliSnlNbkR0MVZHOWNVMHJ2QThKSkNiSWlJaUlpSWlJaUlqSXRGZ1FlOE5FSmtZZ0l6dEZaNHdFRWpSeTdXS2lqSWlJaUlpSWlJaUlUSXNGc1RmTWxZUURlbU9xT1RhQms3V2JDYkloSWlJaUlpSWlJakk5RnNUZUlKazVhYmo1NnJqZXVJYXVuVW8rR1NJaUlpSWlJaUlpTTJGQjdBMXk4OVVKWk9hazY0eXhrbGlobmtzSEUyVkVSRVJFUkVSRVJHUjZMSWk5UVF4WlhiS0dVd3M0eU1xWklCc2lJaUlpSWlJaUl2TmdRZXdOa1o2ZGpNakVDTDF4RFYwN215QWJJaUlpSWlJaUlpTHpZVUhzRFhIOTFURmtDWms2WTZRU2F3U1dhMitpaklpSWlJaUlpSWlJekVObTdnVElOQXlaTGxuYnVSVnNwUW9UWkVORVJFUkVWRFN2WHIwQ0FGaFpXY0hKeVFrQThPVEpFMlJuWndNQXZMeTh6SlliRVJHVmZod2g5Z1pJeVhxRjZOZG45TVp4ZFVraUlpSWlzaFF1TGk1d2NYRkIxYXBWeFgyQmdZSHc5dmFHdDdlM1dteG1aaWJDdzhNeFlzUUlYTHAweWRTcEVoRlJLY1FSWW0rQWE2K09Ja2ZJMWhsalkyV0wydVhhbUNnaklpSWlJaUxEVEp3NEVZOGVQVEw2dk1qSVNCdzllaFJIamh6QjBhTkhrWmlZQ0FCSVRrN0diNy85cGhZcmtVaUtKVmRCRUlybE9rUkVWUEpZRUhzRC9QM3lnTjZZT3VYYXdzYkt6Z1RaRUJFUkVSRVo3c0NCQTRpT2pqYjZ2TnExYTJ2ZHJ5cU9PVHM3YXozdTcrOFBxVlJxMEQyeXNySnc1ODRkbzNNaklpTHpZMEdzakV2TFRzTHRwUE42NHhxNWRqRkJOa1JFUkVSRXhoazdkaXppNCtNMTlvZUdodW85MThyS0N2NysvbWphdENucTFxMkwzMzc3RGN1WEx5K3dHQVlBN2RxMWc3Mjl2VUc1SlNjbnN5QkdSR1NoV0JBcjR5SVRUK21kTG1rclZhQ204OXNteW9pSWlJaUl5SEJqeG96Qm8wZVA4UERoUTdXSFBpZE9uRURqeG8zaDRPQUFBRGg3OWl3Ky8veHp0R3JWQ3FOR2pjS3FWYXUwbnJkbXpacGl6WitJaUVvbkZzVEt1T3V2anVtTkNTelhIaktKalFteUlTSWlJaUl5M1ByMTZ6RjgrSENEZTNNcEZBcThlUEVDQUxCOCtYSzBhTkVDRW9rRVNxVVNXN1pzRWVPcVY2OWU0RFdlUEhrQ2QzZDNnKzczOE9GRGpRYitSRVJrR1ZnUUs4T3loRXhFdmpxbE42NmV5N3NteUlhSWlJaUl5RGlWS2xWU0s0WkpwVkpVcVZJRi92NytPSFRva0VaOCsvYnRzWDc5ZWdEQXRtM2JzRzNiTm8wWUd4c2I5T25UcDhCN2VuaDRGRVBtUkVSVTJyRWdWb2JkZm4wQkdUbXBPbU5zckd4Unc2bUZpVElpSWlJaUlqSmNnd1lOc0d6Wk1sU3JWZzMrL3Y3dzlmV0Z0YlUxQU8wclF5NVlzQUFKQ1FuWXUzY3ZsRXFseG5GZlgxL01temRQWTFSWHpabzFDOHdoYjBOL3VWd09YMS9mUXI0YUlpSXFUVmdRSzhPdXZUcXFONmFtYzB0WVc4bE5rQTBSRVJFUmtYRXFWNjZNOGVQSGF6MTI1Y29WQUlCTTlyOC9hVnhkWGJGejUwNG9sVXE4ZnYxYWJYU1puWjJkMkU4TUFGSlRVM0gvL24wQXdLNWR1d3JNWWNDQUFiaDA2UktBM0NMY2xpMWJJSmRyLy8wNUtpb0tBQkFRRUdESXl5TWlJak5pUWF5TUVwQmpjUDh3SWlJaUlxTFM3UGJ0MnpyN2Zoa3FNakpTTEZhZFAzOGU3ZHExTStyODlQUjBOR2pRUUcrY29UM1BpSWpJZkt6TW5RQ1ZqUHNwTjVDa2ZLNHp4a3BpaGRyT3JVMlVFUkVSRVJFUkVSRlI2Y0FSWW1YVTlRVDkweVdyS1pyQVh1WnNnbXlJaUlpSWlJcFBaR1Nrd2JGMTY5WkZkbmEyeHY2MmJkdHlKQmNSMFJ1TUJiRXl5cEQrWVhWZE9GMlNpSWlJaUN4UGNUZTJUMDVPaHFPalk1R3VrWlNVQklWQ1VVd1pFUkZSU1dOQnJBeDZsaDZMWitreGV1UHFsak91WndJUkVSRVJVV2xnWjJkWG90Zlh0ZXBrWG5sWG9DUWlJc3ZDZ2xnWlpFZ3pmUy83V25DeDhUQkJOa1JFUkVSRWxrVzFXcVErRW9ta2hETWhJcUtTd29KWUdXUklRWXpUSlltSWlJaklVaW1WU29OamJXMXR0ZllRMDRXRkxpS2lzbzhGc1RJbVNma0M5NUt2Nm8wTExNZUNHQkVSRVJGWkptdHI2Mks5bnBXVlZZSFRKQVZCd0wvLy9pdHVGeFJuWldWVnJEa1JFVkhKWWtHc2pJbDZmUm9DZEsrV1UxN3VCWGM3ZnhObFJFUkVSRVJVdXRuYjJ5TXFLZ3BIamh4QldGZ1kzbnJyTFV5Yk5nMEFrSjZlcnRhelREV2Q4cXV2dm9LbnB5ZDY5dXlKaWhVcm1pVnZJaUlxUEg2TVVjWkVKVWJvamFsYnJqMGs0REJ3SWlJaUlySk1naUFZOUxoOSs3YmFlZHBHY2QyL2Z4L2ZmLzg5YXRXcWhYZmZmUmM3ZHV6QVYxOTloVXVYTGdFQWNuSnlOTTQ1ZCs0Y1FrTkRNVzdjT0ZTdVhCa2RPblRBVHovOWhPVGs1Sko1d1VSRVZPdzRRcXdNeVJGeUVQMzZMNzF4WEYyU2lJaUlpTXFhTDcvOEV0dTNiNGUxdFRWa01oa0VRY0RkdTNmRjQxWldWbkIzZHhlM256NTlpbzgrK2dpblQ1K0dJUHh2aG9XdHJTMzY5KytQRFJzMjRNcVZLN2gyN1pwNFROVmI3TVdMRjJqVXFCRXVYNzZNN094c0hENThHSWNQSDhiSEgzK01xVk9uWXRhc1dTWC9nb21JcUVoWUVDdERIcVRlUUdwV29zNFlPNmtqL0JRTlRKUVJFUkVSRVpGcFZLOWVYYTNYVjM3OSsvZUhrNU9UdUYycFVpVlVxRkJCTElhNXU3dGp6Smd4R0RkdUhOemMzTkMwYVZNc1g3NWM3UnJWcWxVREFIVHAwZ1ZkdW5UQlAvLzhnM1hyMXVHWFgzN0J5NWN2a1pLU0FuOS90aVloSXJJRUxJaVZJWVpNbDZ6aDFBSldFcWtKc2lFaUlpSWlNcDBtVFpxZ2N1WEtBSEpIZzFsYlc4UE96ZzV1Ym03bzJyVXJKazJhcEhIT2tpVkxrSkNRZ0ZHalJxRlhyMTVxemZxYk4yK09peGN2QWdDa1VpbHExYXFGc0xBd3RmUHIxYXVISlV1VzRMdnZ2c1AyN2R2eHh4OS9JRGc0dUFSZkpSRVJGUmNXeE1xUTZOZG45TVlFT0xjMFFTWkVSRVJFUk1YSDM5OWZiVnFqTm5YcjFzV2pSNCtNdXE2UGp3K09Ieit1OWRpU0pVdXdZTUVDU0tWU3lHUzYvMnl5dGJYRmdBRURNR0RBQUtQdVQwUkU1c09DV0JtUm1wV0llOG5YOU1ZRk9MRWdSa1JFUkVTa2oxUXFoVlRLbVJWRVJHVVZWNWtzSS81OWZSWUNORmZBeWN2RHJqcWNiYmdrTkJFUkVSRVJFUkc5MlZnUUt5T2lYcC9XRzhQcGtrUkVSRVJFUkVSRUxJaVZDUUlFUkNVYVVoQUxNa0UyUkVSRVJFUkVSRVNsR3d0aVpjQ1R0RnQ0cll6WEdXTmpaWWVxaW9ZbXlvaUlpSWlJaUlpSXFQUmlVLzB5d0pEUllkV2Qzb0pVWXEwM2pvaUlpSWpJRURtQ2dKdVIwYmdSR1lYVXREUnpwMU5tREIzUTE5d3BFQkc5RVZnUUt3TU1LWWpWNG5SSklpSWlJaW9tdCsvR0lQVDd4YmdURTJ2dVZNb2NGc1NJaUV5REJURUxsNUdUaXBqa3kzcmphanE5YllKc2lJaUlpS2lzMjczdkFKYUVyWVNmanc5bWYva1phdmhYZzRkN0pWaEpKT1pPallpSXlHQXNpRm00MjY4dklGdkkwaG5qWnV1RDhuSXZFMlZFUkVSRVJHWFY3YnN4V0JLMkV0MDdkY1Q0TVNOZ0xlT2ZFMFJFWkpuWVZOL0MzVW82cHpjbXdJblRKWW1JaUlpb2FISUVBZDhzV0FJL0h4OFd3NGlJeU9LeElHYmhiaWRkMEJ2RC9tRkVSRVJFVkZRM0k2TngrMjRNQmdUM1lqR01pSWdzSGd0aUZpd2w2eFVlcDBicmpKRktyRkhWc2JHSk1pSWlJaUtpc3VwR1pCUUFvSVovTlROblFrUkVWSFFzaUZtd3UwbVg5TWI0S3VyQnhzcldCTmtRRVJFUlVWbVdtcFlHQVBCd3IyVG1USWlJaUlxT0JURUxac2gwU1gvSFppYkloSWlJaUlqZUZGeE5rb2lJeWdJV3hDelk3YVR6ZW1OWUVDTWlJaUlpSWlJaVVzZUNtSVZLemtyQWs3VGJPbU5rVm5MNEtBSk5sQkVSRVJFUkVSRVJrV1ZnUWN4QzNVbTZxRGZHVDlFQU1vbU5DYkloSWlJaUlpSWlJckljTEloWktFT21TMWJuZEVraUlpSWlJaUlpSWcwc2lGbW8yd2FNRVBOM2JHcUNUSWlJaUlpSWlJaUlMQXNMWWhZb1Nma0NUOVB1Nkl5eHNiS0R0ME5kRTJWRVJFUkVSRVJFUkdRNVdCQ3pRSGVTTHVpTnFlcllDRktKekFUWkVCRVJFUkVSRVJGWkZoYkVMSkJoMHlYWlA0eUlpSWlJaUlpSVNCc1d4Q3lRSVEzMTJUK01pSWlJaUlpSWlFZzdGc1Fzekd0bFBKNmx4K3FNc1pVcTRHVmZ5elFKRVJFUkVSRVJFUkZaR0JiRUxFeE04aFc5TVZVVmpXRWxrWm9nR3lJaUlpSWlJaUlpeThPQ21JV0pUYjZxTjZhNkU2ZExFaEVSRVJFUkVSRVZoQVV4Q3hPYi9MZmVtR3FPVFV5UUNSRVJFUkVSRVJHUlpXSkJ6SUprNVdUZ1lXcWt6aGdiSzF0VXRxdHBvb3lJaUlpSWlJaUlpQ3dQQzJJVzVFSHFUV1FMV1RwanFqalVZLzh3SWlJaUlpSWlJaUlkV0JDeklJYjBEL05WMURkQkprUkVSRVJFUkVSRWxvc0ZNUXRpU1A4d1AwVURFMlJDUkVSRVJFUkVSR1M1V0JDekVBSUV4QmhRRU9NSU1TSWlJaUlpSWlJaTNWZ1FzeEF2TXg0aE9ldWx6cGhLZHRWZ0ozVXlVVVpFUkVSRVJFUkVSSmFKQlRFTFlkQjBTUWVPRGlNaUlpSWlJaUlpMG9jRk1RdGgySFJKOWc4aklpSWlJaUlpSXRLSEJURUxjUy9sSDcweExJZ1JFUkVSRVJFUkVlbkhncGdGeU1oT3dlUFVmM1hHMk11YzRXYnJZNktNaUlpSWlJaUlpSWdzRnd0aUZ1Qit5blVJeU5FWjQrdlFBQkpJVEpRUkVSRVJFUkVSRVpIbFlrSE1Bc1NtWE5VYjQ2ZGdRMzBpSWlJaUlpSWlJa093SUdZQllwUDFGOFRZUDR5SWlJaUlpSWlJeURBeWN5ZEF1Z2tROENEbGhzNFlLNGtWdkIzcW1pZ2pJdlBJeXNwQ1ZsYVd1RzFyYTJ2R2JLZ3dZbU5qeGVlK3ZyNTY0NjlmdjQ2QWdBRElaTWIvcUVwUFQwZDBkRFNjblozaDVPUUVaMmRuU0tWU282OWpTbm0vdmd2em1vc2lQVDFkZkM2WHl5R1JjQW8rRVJFUkVaVnRIQ0ZXeWlWbVBrTnkxa3VkTVpYdEFtQmp4ZUlBbFcxVHAwNkZuWjJkK0xBa1NxVVMvdjcrNG1QcjFxM21UcWxBa3lkUHh2LzkzLzloL1BqeFdMWnNHWEp5dFBjdkhENThPUHIxNjRjTkd6YmcyYk5uQmwzYno4OVBmQlFrUGo0ZXc0WU5nNWVYRndJREE3RjM3OTVDdlk2dnYvNGFEUm8wZ0orZkg5emQzWEh0MnJWQ1hTZS8yYk5ubzFPblR1alVxUk9HRGgxYUxOZFVzYmEyRmg5eGNYSEZlbTE5OG41dlhiMnFmMVF5RVpHcFpXZG40NGNmZmtCTVRJeFI1MDJkT2xWODNMbHpwNFN5SXlJaVM4UVJZcVhjdzlTYmVtTzhIZXFZSUJNaXkvWGJiNytoYjkrK3hYNWRRUkFNaXN2S3lsTDdKVHd0TGMzb2UrM2Z2eCtkTzNjMityeUMvUFhYWDJqZXZMbkcvdDI3ZCtQT25UczRkT2dRbWpWcmhna1RKbWpFSkNVbFlmUG16VWhQVDhldnYvNktyVnUzb2xldlhzV1NsNnVyS3c0ZVBJaEhqeDRCQUg3ODhVZTgvLzc3Umwzai9QbnpXTHg0c2JqdDd1Nk9KVXVXNkR4bnhJZ1JDQW9LMG52dEV5ZE80Tml4WXdDQUJnMUtmcXI2L2Z2MzBiNTkrMEtkZS9Ub1VWU3BVZ1U3ZCs3RWl4Y3ZERDV2NTg2ZHVIanhvczZZRVNOR0ZDb25JcUxDdUhqeElrYU1HSUdyVjYraWVmUG1PSFhxbE1FamFSY3VYQ2crNzlhdEc2cFZxNlkxTGkwdERRa0pDWGp4NGdXZVAzK081OCtmSXlnb0NCNGVIc1h5R29pSXFQUmhRYXlVZTVoaVFFSE12cllKTWlHaXdzckl5RkRibHN2bFpzcEV0d2NQSHFnVjdvS0RnN1hHN2R5NVU1eGk1K0RnZ0s1ZHV4WmJEbEtwRk1PSEQ4ZWNPWE1BQU9IaDRZaUxpNE83dTd0QjU3OTQ4UUs5ZS9kR2RuYTJ1Ty9CZ3dmNDZhZWZkSjdYdG0xYmd3cGlyMSsvRnA4N09EamcrZlBuQnVXbGphT2pvOTZ2aGN6TXpFS1BhTWpNekFTUU82ck5tRkZmcXZkZUZ4YkVpTWlVVWxKU3hQK1BuVDE3RnFHaG9aZzVjMmFScjl1dVhUdEVSa2JpMWF0WEdqK3JBU0FzTEF4NzkrNDFhclN5b1IrV0VSR1IrYkVnVnNvOVNOWGRQd3pnQ0RFaVkzbDZlaGJxdk5UVVZDUWtKQmg5WHQ0aUNnQ1VLMWV1VVBmUHExS2xTa2JGQzRKUTROVEc1T1JrQU1DZVBYdlU5Z2NHQmlJcUtrcmNEZ2dJQUFDMTRsTG56cDJSazVNalhrTkZMcGZEMnRwYWIxN1IwZEdvVTBmOS8yRjUvNWpJeXNxQ3A2ZW4xcDVXZVh0dUFibFRVNE9EZzNIdjNqMjk5ODNQMEsrSnZQK1dwMCtmaHB1Ym05SDNVbG0vZmoyR0RCbFM2UE9KaU40VWJkcTBRZS9ldmNXV0F5RWhJZWpldlRzYU5XcFVwT3RhVzF2ajZkT25CUjcvNjYrL2luUjlJaUlxM1ZnUUs4VnlHK3JySGlFbWxWakQzVTc3MEc4aVMvSGRkOS9oODg4L04rb2NmVTIvNjlldmo3Ly8vbHZyc1ljUEh4cDFMNVdOR3pkaTRNQ0JScCtYdnhEbDZ1cGFxUHZuWld5UHFWZXZYc0hGeFVYck1VZEhSNjM3TzNUb29MWXRDQUx1M0xralRoa0VnTzNidDJQNzl1MGE1NjVZc1FKanhvekI4dVhMdFU2N1ZQMzdSVVpHcW8zbTBxYWdQbWI1WXdZTUdJRERodzhEQU96dDdYSHUzRG5VcmF1NTRFaHljaklhTjI2TWYvLzlGd0F3YWRJa2pkZGFrTVRFUklQaURCVWJHNnUxcDVwcWlzNnRXN2ZVOWo5NzlneVJrWkZvM2JxMXVPL2V2WHM0ZWZJa0JnNGNxUFg3NHErLy90TDdIdWY5R2poejVnd0NBd09OZWgxRVJDVnQvdno1K09PUFA1Q1JrWUdzckN5RWhZV2haY3VXbURkdm5zSFhHRFJvRU96dDdjWHRWcTFhUVNhVFFhRlE0UFhyMStMUG13OC8vQkJWcWxSQnMyYk5zSG56WmpHK1ljT0dXb3R3ZS9iczBWbFlJeUtpMG9rRnNWTE1vSWI2OWpVZ2xlZ2ZoVUZFNmxTam5RelZ1SEhqUXZmd2V2ejRzZHAyVWxKU29hNVRHb1NGaFJrMEhjU1EwV0hGSlRzN0c4T0dEVk5ickdEMTZ0VmFpMkVBTUc3Y09MRVkxcTVkTzN6Ly9mY0czeXYvYUwrU1ptdHJpOGFORzR2Mzd0U3BFNktpb25EdzRFRzBiTmtTY1hGeGVQZmRkM0g3OW0wY09YSUV0V3JWRXYvWVU2M0UrdnZ2dnh0MXoyUEhqaGswVFhQQWdBRkd2aG9pb3NMejhmSEIrUEhqc1czYk5uenp6VGZvMTY4ZkZpNWNpT2pvYUlPdjhlREJBN1h0Njlldlk4MmFOUUJ5Vno5V2pURGVzV09IR0pPM0lQYmVlKzloMXF4Wkd0Y05DZ3BpUVl5SXlBS3hJRmFLR2RKUTM0djl3NGdLeFpoZm9BR2dRb1VLaGI2WHF2aWljdkhpUmJ6enpqdUZ2aDRBZzN0cXFSamEwOFRGeFFVMk5qWUFjbnRRNVowaW1waVlLUDdob0kraEJiR0FnSUFpOVZ0SlQwOUhjSEF3L3ZqakQ3WDlBd1lNTUtoZ2MrellNWTFjYjkyNkJYOS9mNDFZcFZJcDlrNERnQmt6Wm1EMjdObUZ6RHhYYkd5c3p1TmVYbDY0ZVBFaWtwT1QwYlZyVjV3OGVSSUFNR3JVS0Z5L2ZoMExGeTdFN2R1M0FlUk9aYTFUcHc1KytlVVgxS3BWUzd5R3NhTWF2L3p5UzRQaVdCQWpJbE9iTldzV1FrSkN4SUovVVJuYW1KK0lpTW9tL2hRb3hReHFxTS8rWVZRR25UcDFTbVBmMHFWTHNXM2JOcDB4czJiTndwRWpSMG8wdDhLNGZ2MjYydmE1YytlS2ZNMlMraVI2NjlhdGVQZmRkd0VBeDQ4ZlI3dDI3Y1JqaXhjdkZrZTNPVHM3SXpvNkdnNE9EdUx4bWpWcmlxUGhWRVcxOGVQSFkvejQ4UURVcDdrV1Y5UGhuSndjbzZlUEZsYis2WkpPVGs1RnZxYXZyNi80WHVSOWY1NDhlU0lXUFJNU0V0QzVjMmZ4NjZaOCtmTFl0bTBiSkJJSjVzMmJCNGxFSW81eXUzSGpCcG8yYllxVksxZXlZRVZFWlk1Q29WRGJuanAxS3FaT25ZcnIxNi9qd29VTEdEcDBxTVk1ZWYvZmV1ellNYlJ0MjFiYzd0aXhvemdxVExXNk1mQy9VZVNEQnc5V3U5YnMyYk9ML0VFSUVSR1ZIaXlJbFdJR05kVG5DREVxZzdTdDlwZS9UNVcyR0dOR2NlVXZ5T1Q5aGJtZ0VVSWJOMjQwK1BwNTVXL0tlK1RJRVdSbVpvcEZJMHV4Y3VWSzhmbTRjZU0wR3Z2bmZVK05uVEtwcnljY0FGeTRjQUZObWpSUjIyZHZiNDgvLy93VGpSczNSdS9ldlhIdzRFRnhkY1c4OG80STlQTHlVaXZrNVQ5ZWtQelRKVzF0YmRWR2pCbERMcGNiOUpvRlFWQXJoams2T21MZnZuMzQrZWVmeFpqdnZ2c090V3JWd3BneFk1Q1ptWW1VbEJRTUhUb1VEUm8wMEpnMkdoNGVqdWJObXlNcEtRa3paODdFK3ZYcnhYekdqaDJMeVpNbnc5SFJFWm1abWZqaGh4OFFIeCtQdVhQblFpcVY0dXpaczRXZU5reEVWRmgzNzk1RjdkcWF2KytxL3YrN2J0MDZqQjgvSHBtWm1mRDI5aFkvMURIRW5UdDN0RTRSVi8xTTREUklJcUt5alFXeFVvb045WWxLbHE0ZVloMDdkdFFvNkZ5NGNLRlE5NG1OamRXWU12bjY5V3NjT1hLa1NNVUZiU09zc3JLeUlKZkx4YWJBcTFhdHdxaFJvd3A5ai95dVhidUdiNy85RmovOTlCTW1UcHlvOWY0cStncGlCdzRjd083ZHV6Rm8wQ0EwYTlhc1NIbTV1Ym5oeXBVcktGKytmSUV4ZVl0UGE5YXNRYWRPblFvOFhwRDhCYkc4bzkrTWRmcjBhYno5OXR0NjR5UVNDYVpObTRaZXZYckIzdDRlNGVIaGFOYXNHZDU2NnkweEppUWtCRU9IRGtXMWF0WFFvMGNQdkh6NUV1dldyZFBhUTAwcWxlTG5uMzlHYUdnb25qMTdCaHNiR3d3Yk5neGZmUEVGdkwyOWtaV1ZoZDkrK3cwelo4N0UzYnQzQVFCUlVWSFlzbVdMeHNnTUlpSlR5TW5KUVVaR2h0WmpnaURneHg5L1JGcGFHZ0NnWDc5K3VITGxTcUZYazlhbVk4ZU9ScmNwSUNJaXk4Q0NXQ25GaHZwRUpVdlhpQ0JWSVNBdmZhdjBGVVRiQ293QXNHSERobUlmYlNPVHllRHU3aTVPVzd4Ly83N1IxMGhKU2NHclY2OEE1SzdHbUplYm14c1dMVnFFeXBVckl5Z29DS2RPblZMN0kwR3BWSXJQODQ5K3l6K3RVVldRQ2c0T0x0TDB5ZXpzYk5TcFk5elU4WkVqUjJxTUVNc3JiMEUwS2lwSzNGK2NLMHpxdWo4QW5EeDVFcTlmdjhhSUVTUFFvMGNQTEYyNkZQWHExVVBMbGkwTFBLZDE2OVk0ZCs0Y3pwdzVvOVkzYk1xVUtlTHppUk1uSWpJeVV0eFdLcFZZczJZTlZxOWVyWE0xei9qNGVGU3BVZ1V6Wjg0MDVPVVJFWm1FUkNMQnVuWHIwS0JCQTZTbnB5TStQaDU5Ky9iRnNXUEhJSlZLOVo2djZzRTRkKzVjekpneFE5eGZYTlA2aVlpb2RHTkJySlF5cEtHK3R6MzdoeEdWWmprNU9RVTJvZi85OTk5eDc5NDkrUGo0Rk9zOWZYMTl4WUtZdHNLZVBoOTg4RUdCeHdSQlFIQndzTGlhNDRBQkEzRHc0RUZZV1ZrQmdOcFVSVlZCYWVQR2pWaXlaQWt1WDc2czlacHl1VnlqMkJnZEhZMGFOV29BMEQ5eVN4QUVveGRJZVBqd29jN2pCYjF2eGJuQ3BHb2xTQUJJVFUzVjZDdlhwMDhmTkd2V0RIWHExTkhhRXljdmJTUEJRa05EQWVRVzlCWXNXQ0R1OS9UMHhPVEprOFZ0UVJBS0xQWTJhOVlNalJzM3hudnZ2U2RPVjlLMnVob1JVVW55OS9lSElBaUlpNHVEaDRlSHh2R2FOV3RpOXV6WitPeXp6d0RrOWhpZFBYczI1c3laWTlEMUJVSEFoZzBiQ2p4dXlBaml2SnlkbmNVUGxvaUlxSFN6TW5jQ3BKMGhEZlc5SE5nL2pNcW1pSWdJalllcXlLTXI1dm56NXdiZlF4QUV0VWRldDI3ZHdzYU5HMkZ0YlkzV3JWdmp4WXNYS0ZldW5OR3ZZL1BteldyVEpVZU9IQ211akpXZG5ZMlFrQkNqcjZraWtVaTBQczZjT1NQRy9QcnJyd1hHU1NRU1RKMDYxZWg3VnFsU1JkdytjdVFJRmk1Y0tHNXJLNGlkUG4wYWx5NWQwbmlQSFIwZEVSd2NEQjhmSDQyQ1RHbnRyZGE5ZTNlTnJ4dERIOHVYTDFlN2xxb2d0bW5USmpnN082TjkrL1lhOXhNRUFTa3BLWWlPanRaNDVLWHR1TFk0QUJneVpBZ09IejZNYTlldVlmSGl4ZkQxOWRXSWFkKytQUTRjT0lCQmd3Wmg5ZXJWNk5xMXE5aTBuNGlvTkpveVpRb2FOMjRzYmh2VDMzSFBuajBhSDRRTUhqd1lwMCtmTHJiOGlJaW9kT0lJc1ZLS0RmWHBUZGFxVmF0aWlTbXM5UFIwekpneEEwcWxFaWRQbmtSUVVCQU9IVHBrMURWZXZYcUZhZE9taWR0U3FSVFRwMDlIU2tvS05tL2VEQUQ0OGNjZk1YejRjRFJ2M3J4WTh5OUpJU0VoQ0E4UHg0MGJ1ZitQK3ZycnI5RzVjMmZVcVZOSGF3K3hnbFppakkrUGgxd3VCNkM5V2IwdWdpQ0luOWpMWkRLRHByYmsvWVEvUER4Y1p3K3hnaFpWS0lyOGpmNVZVeVlyVnF5bzlyNnBLQlFLQkFZR0Ztc09xdXMrZmZvVW4zenlDVzdlL044SEwzSzVISDM2OU1Ha1NaUFFzR0ZES0pWS3pKczNUeXhXVHBzMkRkZXZYOGZxMWF2RmZ6Y2lvdEpDS3BWaTdkcTFhTnEwS2ViT25ZdnAwNmNiZk82MzMzNnJzZS9ubjMvRzl1M2JzV3ZYTGd3ZlBsenRXRVpHaHRvaU8vbVA1eDBCVEVSRXBSc0xZcVhVbzFUZFU0RFlVSitvNU5qYTJ1TEFnUU5vMGFJRm5qOS9EbDlmM3dJTE85b0lnb0RodzRmanlaTW40cjZCQXdlaWF0V3ErUFRUVDhXQ21DQUlHREprQ002ZE93ZG5aMmVqY3N5L3dxTktUazRPNHVQanhXMW5aK2NDQzB6YVh0T2hRNGZFRmJxT0h6K09kdTNhcVIyWHkrWDQ4Y2NmOGZiYmI0dU5qc2VQSDQrREJ3K3F4YWxHZWJtNnVxSmJ0MjRZT0hBZyt2VHBvM1lkRlZVelpCVTdPenV0K2FvRUJnYWliOSsrR0Q1OGVJazNPazVQVDllYmp6NkNJR2lNVmxEOXdWU3paazBBZ0pXVmxWb1ByK2pvYUZTdVhGazhYMlhVcUZGYXArRys5ZFpiT0hic1dJRzVQbnIwQ0t0WHI4YnExYXZWK3JuNStQaGcxS2hSR0RseUpOemMzSkNWbFlYRXhFU2twcVppNmRLbDZOZXZILzc1NXg4QXVYOGczcjE3Rnp0MzdqUnFSVmNpSWxObzBLQUJMbDY4aVByMTY0djdrcEtTMUdMeVQzL2N0V3VYdUJKMDNwV0RyYXlza0pxYWl2ZmVldzlIamh4Uld3VGwrZlBuYWdXeHRXdlhGdnRySVNJaTAyQkJyQlJLeVhxRjE4cDRuVEZzcUU5VWVKY3ZYMGEvZnYwS1BLNXFxcTRhSFhQcjFpMDBiZG9VWDMzMWxVSFgvL0xMTDdGanh3NXhXNkZRWVBiczJRQ0FKazJhb0d2WHJ0aTdkeStBM01KSHYzNzlzSHYzYm9NYUFLdmtiMUt2a3AyZGpRb1ZLb2o5U3laTW1JQzVjK2VLeHhNVEUyRm5aMWVrYVlsdnZmVVdSbzhlalJVclZ1Q3R0OTdDbWpWcjFCcnFBLzhiSWZiWlo1K0pmVjN5RnNUeWV2bnlmd3VJeUdReU9EbzY2cngvVkZRVXZ2cnFLeWlWU3JXZVZzSEJ3ZGl5Wll2ZS9JdDdNUU5ENUMzNnlXUXk4ZjMzOXZiR2loVXI4TUVISDZqMXhsSDFaY3ZyMjIrL0xiQW4zYmx6NTlDL2YzOXMzYm9WTXBubWovYWVQWHRxOUNtVFNDU1FTcVg0NFljZk1ILytmS1NtcG1yOE8rWVhFUkdCdDk5K0crSGg0YWhXalIvS0VGSHA0dUxpZ3RldlgwT2hVQ0E3T3h2TGxpMVRPNTUvOU5aLy92TWZBRUNMRmkzdytQRmozTHQzRHdDd2J0MDZEQnMyREFFQkFZaUlpTUMrZmZ2RWMvSi9pSlAvZDRQSmt5ZkQxZFcxMkY0VEVSR1ZIQmJFU3FHNHROdDZZenp0YXBvZ0V5THowRFlGYnRLa1NmanZmLytyTThiUWdraHFhcXBScTB5cVZxRXl4TXlaTXpXbVg0U0docXIxM2xxMGFCRU9IVG9rVHFQYnQyOGZldlRvZ1MxYnR1aWRMcWlMVXFtRXRiVTF1blRwSW81QzI3UnBFMmJQbmkwV1dBNGVQSWhwMDZaaDVzeVpHREJnZ05iaWlTRkNRMFBoNCtPREtWT21RQ2FUcVJXMWdQOFZ4QXlSZCtxZWg0ZUhpcFZjWmdBQUlBQkpSRUZVMW1LUVNtcHFxbGlvTEYrK3ZKRlptMC9lVVFwNS95Q1RTQ1FZTTJhTTN2Ty8vZlpiZlBIRkZ3QnllOUhsTFl6MTZkTUhXN1pzd2M2ZE85R3JWeS84OXR0dkd0TWF4NDRkcTFFUUV3UkI1OElMRW9rRWNya2M5dmIyc0xPelEySmlJcEtUa3lHVlNvczhhbzZJcUNTMGI5OGVkKzdjQVpENy83Qzh2eXRJcFZKVXIxNWRMYjVxMWFxNGZmczJCZzhlclBhemUvRGd3WkRKWkdqZnZqMjZkKytPUzVjdUZYaFAxU0ltS2tPR0RHRkJqSWpJUXJBZ1ZnbzlNYUFnNW1GZlhXOE1rYVVJREF6RTRNR0RpM3lkN3QyN3c4dkxDMER1YW5xbWxKNmVqckZqeDJxc1ZOVzllM2RNbURCQmJWK05HalV3Wjg0Y3RSNG51M2Z2UnR1MmJiRng0MGF0L2FzSzZwTjE1ODRkYk5teUJiLysraXRtekppQlhyMTZvVy9mdm1KQkxDWW1CbHUzYmtWd2NEQ0EzTkZWc2JHeEdEcDBLRFp0Mm1SMGJ6UVZGeGNYY2VTWDZ2WG5aY3dJdEdQSGpvblBWZjkrQmNuYmI2eGl4WXBxeHp3OVBjVXBpUG5sTFlCNmVYbUpQYnkwSGMvTDF0WVdDUWtKT25NeVJONXJHTk5mSmlzckMxT25UaFdMd1ZXclZzV2lSWXZVQ21MLy9lOS9jZUxFQ2NURnhXSFhybDFvMjdZdHRtelpvbGFFRFE0T3h2WHIxNkZRS0hEanhnM0k1WEowNmRJRmpvNk9jSEJ3d0lRSkU4UytjQXNYTHNTWU1XTmdaMmVISFR0MndOM2RIUzFidGtSTVRBdysrK3d6TEYrK1hPTzlKeUlxYVhtbmxRTzVJNkx6ajZ4Kzk5MTN4WUpZL3ArYmZmcjAwVmdnNS8zMzM4ZjU4K2ZSdDI5ZmpRK3ordmZ2WDF5cEV4RlJLY1dDV0Nsa3lBZ3hEenNXeEtqczZOcTFLN3AyN1ZyazYvVHYzOStnWDJDRGdvSU1hc1NlWDk2ZUlYbGR1M1lOQXdjT3hOV3JWOVgyQndZRzR1ZWZmOWE2WlB1MGFkTVFFUkdCUFh2MmlQdk9uVHVIK3ZYclkrYk1tZmo0NDQvVmlqWjUrNElCd1B6NTg3RjE2MWExVDYxVmhaYk9uVHZEejg4UE1URXhBSUNKRXllaVVhTkdxRnExS243Ly9YY3gzczNOVFNPdkRoMDZGUGo2ZGNrLzBpaC8wYWVnOXpzNU9WbHRWRi9yMXExMTN1ZlpzMmZpYzFXUExaV0ZDeGVxclhxWjk5NTVSNTJ0V2JOR1oxUDkvQXF6d21oK2taR1JSbC92NGNPSEdEaHdJSTRmUHc0Z2R4cmx6ei8vRElWQ29SWlh2bng1Yk51MkRlM2J0NGRTcWNUWnMyZlJvRUVEaElTRVlQVG8wWkJLcFpETDVSZ3laQWhtejU2TmJkdTJ3ZDdlSGtPSERoVlh0OHg3VFh0N2U5amIyeU04UEJ5OWUvZEdUazRPL1B6ODBMOS9mNFNHaHJJWVJrUW10M3YzYmt5Wk1rVnRYNU1tVFRCOStuUjA2dFJKN01QWm9rVUxyRnExU2kzT3hjVUZIMzMwRVJZdlhxeHgzZmJ0MitQamp6L1cyU2YwNHNXTGF0dlBuejlYKy9sWm1OOG5pSWlvZEdCQnJCUjZrblpMYjR3N0MySkVoZWJyNjF1bzgxSlNValQyaFlTRVlNNmNPUnE5bDZwWHI0NERCdzRVV1B5UVNDVFlzbVVMM25ubkhadzllMWJjbjVxYWlzOCsrd3dMRnk3RTVjdVh4WkZ1ZVF0bkFOUkdaNm1vcGlsS3BWTE1tREVEUTRjT0JaQmJSS3BYcng1Y1hGelVlbytwbXVjYkt6dzhISmN1WFlLam95TnNiR3p3NnRVcnRUOUFyS3lzeEticnIxNjlRbUppb2theFVHWDI3Tmw0L3Z5NXVKMi9NQ3FWU3NVcGttZk9uRkhMWDl1L1kzWjJOcEtUazJGdGJRMHJLeXRrWldYaHp6Ly9WSXZSTmlYendvVUw0bk52YisrQ1hucUJIang0Z0tOSGo4TE96ZzYydHJhUVNxV1FTcVY0K2ZJbGR1N2NpZlBuejR1eFZhdFdGWitydm03eVQ4czlmUGd3eG84Zmo4VEVSSEhmdkhuejBMSmxTNjMzRHdvS3dvOC8vb2doUTRZZ0p5Y0hDUWtKbURObkRqNzg4RU5jdlhvVnk1Y3Z4NzU5KzlUK2NJdUtpa0w3OXUyUms1T2pNZVVWeUcwMnJTb1V4c1RFSUNRa0JDRWhJV2pUcGcxR2pCaUJuajE3Y3Vva0VaVzRtemR2NHYzMzN4ZTNWVDhYL3Y3N2J3UUhCME1pa2FCU3BVcHdjbktDUkNLQmo0OFBySzJ0WVcxdERSc2JHMWhaV2VIOCtmTm8zcnc1c3JPemtaV1ZoYXlzTENpVlNwdzZkVXFqMEVaRVJHOE9Gc1JLR1FHQzNvS1lvM1Y1S0dRdUpzcUlxT3hSTmMwdER0V3FWZE1vaGpWczJCRDc5Ky9YTzVMRzN0NGVodzRkUXMrZVBUVldhWnd3WVlKWURMdC8vejYyYjk5ZTRIVjhmSHp3d1FjZklEQXdVTnczZVBCZ2JOcTBDWWNQSHdhUXUweDgzbUtTUXFIQVJ4OTlaTmlMekVlcFZPTHJyNzh1OEhqOSt2WEY0dHlWSzFmRVVVZ3FxcEZ2R3pac3dJSUZDOVRPeTEvd3FWS2xpdHBJTnhVUER3K3RoYXUwdERSVXJGaFI3TSttVGQ3bTlTcE5talFwTU40UU1wa01RNFlNTVNpMmUvZnU0dlB6NTg4aktDaElJNlpMbHk3NDhNTVB4U200bjMvK09hWk9uYXJ6dWdNSERrUk9UZzVHakJpQjdPeHNiTnEwQ1V1V0xNSDgrZlBWNHJwMTY0YkpreWRqd0lBQldMSmtDVjYrZklrWEwxNkl4MVVGdzFXclZ1R0xMNzdBOTk5L2ozWHIxb21OcEUrY09JRVRKMDRBQUFZTUdHRFFheVlpS3F6YXRXdWpkdTNhdUhuekpyeTl2YkZ2M3o1TW56NWRYSnhHRUFURXhjVVZ1TmhNUVpvM2I2NzNBekpkbzRkMXhZd2VQUm9yVjY0MEtoOGlJaks5Z2pzWGsxa2taajVEZW5heXpoaE9seVFxUGZyMjdZdVJJMGVLMi8zNzkwZEVSSVRCMDhvVUNnWDI3dDJMcjc3NlN1eUYwcU5IRDdWVnE2cFVxWUtQUC81WTdieUtGU3RpMHFSSk9ILytQR0pqWTdGa3lSSzFRbzlxQkZxalJvMjAzamMwTkZUckZKRmR1M1loSVNFQkNRa0pHaU9yVkZxMWFsWGdId2tTaVVSdDVjY0dEUnBveEtpV3IyL1RwbzFhVVd2Um9rVWFvN2NLV2cwMC8vdWhvbEFvQ2h4RkJlUVdLK3ZXclZ2ZzhjTHk4UEJBclZxMTlNYTFiTmtTdzRZTkU3ZWJOR21pMFFQbjdiZmZocXVySzlhdlg0K1pNMmRpM0xoeCtPYWJid3pLWS9EZ3dUaDQ4Q0RtenAyTGQ5NTVCeE1tVEJEN3VkV3JWdy9oNGVINDg4OC8wYTVkTzJSbVp1TFdyVnRxeFRBQUNBZ0lFSi83K1BoZytmTGx1SFBuRGo3NTVCT3hXWDl3Y0RDTFlVUmtNZ01HRElDWGx4ZU9IeitPdW5YcllzK2VQZmo5OTkvUnUzZHYxS3BWQ3hVcVZJQ1RreFBzN2UwaGw4c05XclY1NE1DQkpzaWNpSWhLTTQ0UUsyWFlQNHlvNUJXMjM4ZkdqUnUxL2dLOWFORWlYTGh3QVpNblR5N1VMOWd5bVF4ejU4NUZ6NTQ5c1dEQkFvU0ZoV25Feko4L0gwZU9ISUdkblIybVRwMktqejc2U085S2pxNnVyb2lJaU1EMzMzK1BYMzc1QmJHeHNmRHk4c0xreVpNMUd2MnJPRGc0aU5NOEsxU29BQjhmSDQwWUZ4Y1grUHI2SWpZMkZ0YlcxckN6czRPTGl3dnExcTJManovK1dLMC9sNHVMQ3lwVXFJRGs1R1M0dXJxaVJZc1dZaDhYUHo4L0hEMTZGRUZCUVpnK2ZickdTRElnZDlWT2hVS0JmZnYySVQ0K0hwVXFWVUtQSGowS3pCL0lMYlFkUDM1YzdKM2w0T0NBU3BVcW9YWHIxcGd4WTRaQm4vZ1hSc3VXTGRWNmhhazRPanFpZHUzYTZOT25EejcrK0dPMUJRZmtjamw4ZlgwUkV4TURGeGNYTkcvZUhNdVdMUk9QNXkwdUdxcGR1M1pvMTY0ZGdOd0ZCR2JPbklscTFhcWhWNjllYWdYSHVuWHI0c1NKRStLcWtaNmVuaGc3ZHF6V1BtNGVIaDc0NzMvL2l5bFRwbUR4NHNXWVBYdTIwWGtSRVJYV3dJRUQwYk5uVDdVcDV6MTY5RUNQSGoxMG5wZDNpbVJXVnBiYXRtcHF2NHFycXl1U2s5VS9sQjQrZkhpaDh0VTI4cGVJaUVvZmljQk9rS1hLc2JnTitQUGhJcDB4Zlh4bjQ2MEtINW9vSTNxVHJOLzRLOVp2L0JVbjkrODJkeW9hSGp4NGdLZFBuNHJieGt4eHk4bkpVWnRDWjJ0clc2Z2NCRUVRKzFrQnVZV3N2TWRLcXRDaTh1TEZDNVF2WDc1RTcyRU9aZlYxR1NvbkowZHJYek1xdXRMOC96UWlTOFR2S1NJaXNqUVNIWCtrY1lSWUtXTklRMzJPRUtNM2tiZTNkNkdhblFPNVBaRUtXd1RMU3lLUnFCWEI4aDhyYVdXMWFGUldYNWVoV0F3aklpSWlJakk5L2haZXl1aWJNaW1CQk81MjFVeVVEYjFwVkVXZGxOUlVNMmRDUkVSRVJFUkVWSEpZRUN0RmNvUWN4S1hmMVJuakt2ZUNqUldYdWFlUzRlRmVDUUJ3TjZiNFZtRWtJaUlpSWlJaUttMVlFQ3RGWG1ROFFGWk9oczZZeXB3dVNTV29lZFBHa0VxbCtPdjhCWE9uUWtSRVJFUkVSRlJpV0JBclJkZy9qTXpOMmNrSmcvcjJ4cS9iZCtMV0hkMmpGWW1JaUlpSWlJZ3NGWnZxbHlMNitvY0JnSWM5QzJKVXNnWUc5OGFaY3hjdytmTVptRHhoTE5xMWFtbnVsSWlJaUtnVU9ubjZMK3phRzQ0YmtWRklTMHMzZHpwbEJsZnhKQ0l5RFJiRVNoRjkvY01Bd04zTzN3U1owSnRNSnBOaVllaHNMUHBoSldhR3pzTzZLdDZvNFY4TmxkMHJjVFU4SWlxeS9ZZU9RcUZ3Z01MQm9jVHZkZVdmYXlWK0Q2STNVZUxyMTFpMGZDV09uWXlBYnhWdnRHclJIQjc4UFlHSWlDd01DMktsU0h4NnJNN2pVb2sxM09RK3BrbUczbWhPVG82WTlmbC8wTDUxRVA3WXR4OFJmNTNsSjc5RVZIeWVtanNCSWlxS0tWL014Tk5uOFpqOTVXY2NTVTVFUkJhTEJiRlNRb0NBK0hUZEsvdFZzSzBDSzRuVVJCa1JBYTFidGtEcmxpM01uUVlSVWFHczMvZ3IxbS84MWR4cGtKa2tKQ1RBeGNYRjNHbVVTWGRpWXJGNjZVSlVyMWJWM0trUUVSRVZHZ3RpcFVTUzhqa3ljOUoweGxUazZEQWlJcUl5SVNRa1JIemVxRkVqZE9uU3hhanprNU9UaXpVZm1Vd0dXMXZiWXIybU9XM2F0QW1USmszQzdObXpNVzdjT0xQbTR1bnBpYWRQYzRkRlhyaHdBUTBiTmpSclBrV1JrWkc3R25yZmp6NWtNWXlJaUN3ZUMyS2x4RE05MHlVQndNMldCVEVpSWlKTEp3Z0N2djc2YTNGNzNMaHhSaGZFSEIwZGl6V25qaDA3WXYvKy9lSzJSQ0lwMXVzZk8zWU1iZHUyQlFEODl0dHY2TnUzYjdGZUg4aDlYd0ZneG93Wm1EdDNMZ0JnNnRTcGFOKytQUUlDQWdBQXIxNjlLdFNvc2JTMHRFSVhERE15TXBDZG5RMEFGdDlqNjhIanh3Q0FGczJhbWprVElpS2lvclBzbjhwbGlMN3BrZ0FMWWtSRVJHV0JVcWxVMjViTDVXYktwR3dhT1hJa3lwVXJCeUMza0RWa3lCRGs1T1FVMi9VbEVvbmVSMTZxWWhnQVNLV1czZm9pT1NrRkFGRFZqNytURWhHUjVlTUlzVkxpZWNaOXZURVZiZjFNa0FrUkVSR1ZwUFIwOVVWSzdPenN6SlJKNmVEcDZWbW84MUpUVTVHUWtLQ3gzOXZiR3l0WHJrUndjREFBNE55NWMxaTZkQ2ttVFpwVXBEd0xxeXdWeEZRYzdPM05uUUlSRVZHUnNTQldTbkRLSkJFUjBadmg5ZXZYYXR1Rm1mNllsSlFFQURoNjlDaGF0MjRObVV6OVY3clBQdnNNWVdGaEd2RjVQWHYyREs5ZXZVS05HalUwenI5eTVZck8rKy9jdVJOejVzd1J0OCtmUHc5cmErc0M0LzM5L1FzODl2RGhRNTMzS3NqR2pSc3hjT0JBcmNmNjlPbUR6WnMzWS9mdTNRQ0F1M2Z2QWdES2xTdW45YjNReDlqcGtzdVhMOGVFQ1JNMDl0ZXVYVnRyL05HalI5R3VYVHVqOHlJaUlxTENZMEdzbE5BM1pkSldxb0NEakNzbEVSRVJsV2JKeWNuNCsrKy9kY2FvaWpNcVQ1OCtSVVJFaE41ckJ3WUd3dG5aR1VEdXRMMUpreVpoN2RxMW1EQmhBcFl1WGFvV203ODRwVkFvMUxZRlFjRFlzV01SRVJHQitmUG5helNlYjlDZ2djNWNUcHc0SVQ2WHlXUm8yclJvUGFWVVBiNE0xYmh4WTNUdTNGbG56TEpseXhBUkVZRnZ2dmtHbzBlUEZ2Zm5meStNcGVwVnBzdnk1Y3VOdXFhTmpVMWgweUVpSXFKQ1lrR3NGTWdSc3ZFaTQ0SE9tSXEydnBDZ2VCdmNFaEVSVWZHS2lvcENxMWF0akRwbnlaSWxXTEpraWQ2NHZJM3BmLzc1WjZ4ZHV4WkFidUduU1pNbUdEUm9rTUgzREFrSndjR0RCd0VBNDhlUHg4dVhMOVVhL2V1VGQ2cGlVUXRNQUJBZEhXMVVmSVVLRmZUR1ZLbFNCYmR2M3k1VUUzMVQwelc2am9pSWlFb0dtK3FYQWdtWmo1RXRaT21NNFhSSklpSWlVaGt6Wmd6KzcvLytUMjM3NnRXckJwMjdaODhlekpvMVM5eXVXN2V1MGYyMTR1TGl4T2VxVVd1bGdTQUl5TXJLRWgrT2pvN0l5c3I5SGF0Y3VYSUdOY1EzcEZHK1BzT0dEY09USjAvdzRJSDZCNTdYcjEvSGt5ZFA4T1RKRTdpN3U0djdXUkFqSWlJeVBZNFFLd1dlR2JMQ3BKd0ZNU0lpSXNvbGtVaXdZY01HQkFZRzRzV0xGMGhMUzBPdlhyMXc2ZElsblQzSnJsNjlpcjU5KzRxckxsYXNXQkY3OXV4Uk95YzJObGJ2L2YvOTkxL3h1YTJ0clVIbjJOblpvVktsU2xxUDVaK0dtTGNBZGV2V0xhMDl5RFp1M0tpeGI5T21UVnI3aWhreXpkRVFkZXZXeFkwYk53eUtGUVJCWXdFRkx5OHZzWUNZZCtWTEZzU0lpSWhNandXeFVrQmYvekFnZDhva0VSRVJsVzVObWpUUlczeHAwNllOVHA0OEtXN2IyOXZqNmRPblJrODk5UER3UUZoWUdQcjA2UU1ndDNBMGV2Um9iTjY4V1d2OHZYdjMwS1ZMRnlRbkp3UElMVkR0MnJVTFBqN3FIN3I1K1JtM3FuVjBkTFJCNTd6enpqczRmUGl3MW1PNmVvaDE3TmhSbzJCMDRjSUZvM0kwbDh6TVRMWHR2TTM1ODY0K3lZSVlFUkdSNmJFZ1Znbzh6ekJnaEJnTFlrUkVSQll2SXlORG81aVRtcHFLSFR0MkdOVURUS1YzNzk3WXRtMGJ0bS9mRGdENDQ0OC9DdXpITldYS0ZEeCsvQmhBYmlQOHJWdTNva1dMRmtiZnN5VG82aUdXZnhFQ1FMMllaS2hIang2SnhjcUVoQVEwYk5nUUwxNjhBSkM3WU1HcFU2Y2dsVXFSbVptSjVjdVg0OTEzMzBXOWV2V012azllcWFtcDRuTXJLeXZJNVhKeFd6V1ZFMkJCaklpSXlCellRNndVTUdUS1pBWGJLaWJJaElpSWlFclM3dDI3a1phV0JnQ1FTcVhpL3Z5clJCcmpoeDkrZ0t1cks1bzNiNDYvLy80Yk5XdlcxQnEzWWNNR3ZQLysrd0NBTld2V29GdTNib1crWjJuVnExY3Z4TWZIWTgrZVBSckhIQndjb0ZBb29GQW84UFhYWDR2Rk1LbFVpblhyMXNIWjJSbFJVVkZvMnJRcFpzNmNpY21USjhQZTNsNDhCOGp0QVNZSWdzYXFvRkZSVVJBRVFlMEI2RjU4Z0FVeElpSWk4K0lJc1ZKQTM1UkpKMnMzeUszc1RaUU5FUkVSbFpTd3NERHgrWHZ2dlllWW1CajgvZmZmdUhUcEV2YnQyNGN1WGJyb3ZVYmVodllxVzdac1FhMWF0U0NWU2hFWEY2YzJNaW52T1N0V3JFQ2ZQbjNRcmwwN2pldlkyTmpBMWRWVm94RjhmcU5HalVKNGVMamFQaWNuSjF5NGNBSDI5Z1gvdnBKM3VtQisrbnFJblR0M0RrT0hEa1dMRmkyd2MrZE9sQ3RYVHV0MTVISTU1SEs1emtiLzY5ZXZ4MDgvL1NSdWYvbmxsMmpTcEFrQW9IcjE2bUtoNnR5NWMvamhoeDh3WWNJRWpXdnMzNzlmZk42d1lVTTRPVGtoTEN3TSsvZnZ4MisvL1NhK0Q4K2ZQeGZqOHVlc1ZDckY1eXlJRVJFUm1SNExZbWFXSldUaVZlWVRuVEhzSDBaRVJHVDVEaDQ4aU9QSGo0dmJnd2NQeHNPSER6RisvSGdBd0tlZmZvcDMzbmxIYlZxZE5oNGVIa2JmMjVCejNucnJMWnc5ZXhaZVhsNEZ4ang1OGtUdE5haThmdjBhTzNic3dQVHAwNDNPVFovMDlIVE1tREVEU3FVU0owK2VSRkJRRUE0ZE9sU29hKzNmdng5anhvd1J0OTk1NXgzTW5EbFQzSFoyZHNhNmRldlFvVU1IQ0lLQUw3LzhFaDk5OUpIRys1ZDNCRnJmdm4weGE5WXNyRjY5R2dEdzQ0OC9pa1cwdk1YRkNoVXFxRjJEQlRFaUlpTHo0cFJKTTN1VkdRY0J1cHZ2Y3Jva0VSR1JaVXRLU3NMbzBhUEY3Wm8xYTZKNzkrNFlNbVFJeXBjdkR5QjM1Y1l2dnZqQ1hDa2FaT3JVcWVLVVQydHJhN1ZwbDNQbnpzV2RPM2VLL1o2MnRyWTRjT0NBV0ZEeTlmV0ZrNU9UMGRmWnZIa3pQdnp3UTdWRzl5a3BLZWpRb1FPYU5XdUdnSUFBVks1Y0dkMjdkeGRIckNVbEplR3JyNzVTdTQ1cVZCK1EyeGNzT0RoWTdkOTI4ZUxGWW8renFLZ29jYiszdDdmNFhLbFVxbzJLWTBHTWlJakk5RmdRTTdPWEdZLzF4cmphZUpvZ0V5SWlJaW9KZ2lCZytQRGhpSTJORmZkOTk5MTNzTEt5Z29PREE2Wk9uU3J1WDdSb0VUWnQybVNHTFBVTEN3dFRXOEZ5MEtCQldMeDRzZGdMTFRVMUZUMTY5RUJLU29wUjE3MTgrVElDQWdMVUhubDE3TmdSM2JwMUU0dE10MjdkUXRPbVRZM08vOGlSSTBoUFQxZmJkL2JzV1J3OWVoUVhMbHhBZEhRMG5qeDVJaGI4VkRaczJJQ3JWNitLMjcvKytxdjQvSjEzM29HM3R6Y2FOV3FFaGcwYkFzZ3RtS2tXT2JoOCtiSVlXN3QyYmZGNVJrYUcyajFZRUNNaUlqSTlGc1RNTENIVGdJS1l2TElKTWlFaUlxS1M4T21ubjJMYnRtM2lkcmR1M2ZEQkJ4K0kyNU1tVFlLZm41KzRQWFRvVVB6KysrOEZYaTkvODNadGo0a1RKeHA5enRtelp3dTg1OHFWSzhXcG5RRGc0dUtDYjc3NUJ2NysvbXBURVAvNTV4OTA2OVlOeWNuSmhyMDV5QzJrUlVkSHF6M3l1bnYzTHFLam84VUc5YmR2MzlhNUttVkJRa0pDTkJyYjV5ZVR5ZURtNWdaL2YzOVVyVm9WQUpDVGs0TXBVNmFJejlldVhTdkdEeGt5Ukh3K2VQQmc4Zm4zMzMrUHpNeE1uRHAxU3R6WHZIbHo4WG4rd2h3TFlrUkVSS2JISG1KbWxwQ2h1MzhZQUxqYXNDQkdSRVJrYVhKeWNqQjI3Rml4dHhRQVZLeFlFY3VXTFVOd2NERGVmdnR0ZlBMSko3QzF0Y1dxVmF2UXNXTkhDSUlBcFZLSlBuMzY0TnR2djhWLy92TWZNNzRDSUMwdERWT25UbFZiREVBaWtXRERoZzJvV0xFaWdOeXBrbi84OFFjZVBud0lBRGgrL0RoYXRteUo3ZHUzbzNyMTZtYkorKzdkdTJyYjkrL2ZSNVVxVlJBYUdvcERodzdCMzk4ZlBqNCs4UFQwUk9YS2xWR3hZa1c0dWJtcE5iNS8vdnc1Zkh4OFlHdHJLeFlZZi9ycEo4VEV4SWd4UjQ0Y3dkR2pSNUdTa29MSGovLzNJZWVsUzVjd2NlSkV2SDc5R2tCdXMvOTI3ZHFKeC9PT1FwTklKSkRKK0NzNUVSR1JxZkducjVtOU5HQ0VtQXNMWWtSRVJCWWxQajRlL2Z2M1YyditibTF0alhYcjFxRlBuejQ0Zi80OHRtN2RDaWNuSnd3Wk1nUWRPblRBbENsVHNHREJBZ0JBZG5ZMnBrMmJoaU5Iam1ENTh1WHc5L2MzK1dzNGV2UW94bzBicHpFYWEvNzgrWGp2dmZmRWJSY1hGL3p5eXkvbzBLR0R1RUxqUC8vOGd3WU5HdUNMTDc3QXA1OStxblAxeWFDZ0lJMVZKZzJ4Y2VOR3JmdjM3OStQVWFOR3FlMTc3NzMzY09EQUFYenl5U2Y0NUpOUERMcCtoUW9Wc0hEaFFuVHQybFhzLzdWdTNUcTFtUHpiZWExY3VWSjgzcVZMRnpnNk9vcmI4Zkh4NG5OZDd3MFJFUkdWSEJiRXpDeEJ6d3FUVW9rTVRqWVZkTVlRRVJGUjZiRjM3MTZNSGowYWp4NDlFdmRKSkJLc1hic1dYYnQyeFlZTkczRCsvSGtJZ29BUkkwYkF6czRPZmZyMHdYZmZmWWNiTjI0Z1BEeGNQTy9BZ1FPb1c3Y3VoZzhmanNtVEo2TmF0V29sbnYvRml4Y3haODRjL1Bubm54ckg1czJicDlielRLVnQyN1pZdlhvMWhnOGZMaGEzVWxOVDhkVlhYMkh4NHNVWU9YSWsrdlhyaDhEQVFJMXpmWDE5QzVXbnRsNWxaOCtlUmMrZVBUVjZkRjI5ZWhVTkd6YkU5T25UMGFWTEYzaDVlY0hXMXJiQWErZms1RUNwVkdMZ3dJSEl6TXpFczJmUG9GQW9NSGJzV0VSRVJCaWRhOSsrZmZITk45L0F3Y0VCT1RrNWFuM2k4aGJLaUlpSXlIUllFRE16ZlUzMVhXd3FROEpXYjBSRVJCYmh4eDkveElnUkl6VDJMMTI2RklNR0RRSUFyRisvSGxGUlViaCsvVHF5czdNeFlNQUErUHY3bzNIanh0aTJiUnU2ZGV1RzQ4ZVBpK2RtWkdRZ0xDd01EUm8wS1BHQ1dHSmlJajc4OEVOeCtxT0tRcUhBMnJWcjBhZFBud0xQSFRwMEtBQmcxS2hSNGtneEFIang0Z1crKys0N1ZLeFlVV3RCN042OWU4V1VQZkR3NFVPa3BxYUsyNVVxVmNMVHAwOEJBRStlUE1IRWlSUEY2WThTaVFUVzF0YVFTQ1FBY3Z1czVlVGtJRHM3Vyt1SXRlUEhqNk4zNzk2WU0yY09LbGV1akZxMWFzSGQzVjJjYnFuNjcrWExsOUcvZjMveEdvMGFOY0pISDMwRWQzZDNQSHYyVE9PNm5wNWNQSW1JaU1nY1dCQXpveHdoRzRuS09KMHhMbklQRTJWRFJFUkVSVFZvMENCczNyd1pSNDhlQlFCWVdWbGg1Y3FWR0RseXBCaWpVQ2p3KysrL28wbVRKa2hKU1VGb2FDZ2FOMjRNQUhCd2NNQytmZnN3WU1BQTdOaXhRenhuOHVUSmF0Y29LYzdPenRpOWV6ZUNnb0xFd2xLTEZpMndZY01HMUtoUlErLzVRNGNPaGIrL1AvcjE2NmRXVkpzNmRTbysvZlRURXN0YnBWdTNibkIyZGtaaVlpSTZkT2lBSFR0MllNcVVLV3A5M0ZRRVFVQm1acVpCMTNWMmRrYkxsaTBoazhrUUdSa3BGdEh5eThyS1VpdUdBY0NDQlFzZ2tValFwazBidGNVVlZQSTI1aWNpSWlMVDRkQWpNMHBVUGtPT2tLTXp4dFdHbnhvU0VSRlpDbXRyYTJ6ZnZoMysvdjZ3dDdmSHRtM2J0QmF5YXRTb2dRMGJObUR2M3IyWU5tMmEyakU3T3p0czM3NGQzM3p6RGF5dHJkR2hRd2ZNbnovZlZDOEJEUnMyeEtwVnErRG01b1lWSzFZZ0lpTENvR0tZU3F0V3JYRHo1azFNbmp3WnRyYTI2TjI3dDg3OERWa0JVOXZqbDE5KzBiaVdyYTB0ZXZic2lmYnQyMlAzN3QxUUtCUll0V29WSWlJaU1IYnNXTFJyMXc3MTY5ZEh0V3JWVUxseVpWU29VQUhPenM1UUtCU3dzN09EcmEwdDVISzUrTEMxdFlXOXZUMjZkT2tpTnI0dnFCZ0c1SzVTZWViTUdjeVlNUU15bVV5OEo1QmJXTFN5c29LZG5SMHFWYXFFSmsyYVlNV0tGV3FyZHhJUkVaSHBTSVRDZERHbFluRTMrVEtXUnczUkdkUEo4MlA4bjhkbzB5UkVSRVJVaHF6ZitDdldiL3dWSi9mdk52bTliOXk0Z2ZUMGRISGtWMkZkdTNZTm5wNmVjSFYxTmVxOHFLZ294TWJHaXR1ZE9uVXkrdDVwYVdtd3M3TXorcnk4NHVMaVVLNWNPYlYrWFRrNU9Xb2pzM1QxOHRKRkVBUmtaMmVMMjZxQ1ZWUlVGTHk4dktCUUtBcVpkZkc0ZlBreTZ0U3BBN2xjYnRZOGl0UEVhVi9peWovWHpQSTlSVVJFVkJnU0haOWtjY3FrR2IzTWVLUTN4cFVyVEJJUkVWbWNPblhxRk10MXRQWGNNa1JBUUFBQ0FnS0tkTytpRnNNQXdOM2RYV09mbFpWVm9ZdGdlVWtrRXJFSWxsZFJYM2R4YWRTb2tibFRJQ0lpSWgwNFpkS005SzB3Q1FDdWNrNlpKQ0lpS2d6VkI0SXBlWnFzRXhFUkVSRUJMSWlaVllLZUZTWUJ3TVdHVGZXSmlJZ0t3OE85RWdEZ2JrenhyV0pJUkVSRVJHVURDMkptOUZMUENERXJpUlRPMWhWTmxBMFJFVkhaMHJ4cFkwaWxVdngxL29LNVV5RWlJaUtpVW9ZRk1UTkt5TlE5UXF5Y2pUdXNKRklUWlVORVJGUzJPRHM1WVZEZjN2aDErMDdjdW5QWDNPa1FFUkVSVVNuQ2dwaVpDQkNRa0tGN2hCZ2I2aE1SRVJYTndPRGU4Sy9xaDhtZno4Q3hVNmZOblE0UkVSRVJsUkpjWmRKTTBySmVJMHZJMUJsVHprWnpaU1lpSWlJeW5Fd214Y0xRMlZqMHcwck1ESjJIZFZXOFVjTy9HaXE3VjRLVkZUOFhKTXUzZWV2dmtFcWxrRXBMZmxaQlVuSnlpZCtEaUlqSVZGZ1FNNVBYeXVkNlk5Zy9qSWlJcU9pY25Cd3g2L1Avb0gzcklQeXhiejhpL2pxTHRMUjBjNmRGUkVSRVJHYkVncGlaSkJsUUVIT3lxV0NDVElpSWlONE1yVnUyUU91V0xjeWRCcEhGbWpqdFMxejU1NXE1MHpES2t5ZFBrSjJkalVxVmNsZWRmZnIwS1NRU0NUdzlQYzJjbWVYS3lNakF0V3ZYY1BIaVJkU3FWUXR0MnJRcDB2VnUzNzROQUxDeXNrTFZxbFVOT2ljMk5oWUFJSlBKNE9YbFZhajdwcVdsd2M3T3pxRFlSNDhlUVJBRXRhOGpLeXNyVks1Y2RsdmNGUFY3SnpFeEVVNU9UcEJJSkNXWnBtang0c1ZvMUtnUldyUm9BUnNiRzZQUEZ3U2hXSE5kdTNZdG9xS2lBQUN0V3JYQysrKy9yelh1NnRXcldMRmlCUUNnUW9VS0NBa0owUnIzSm40Tm1nTG5DcGpKYTJXODNoZ25hemNUWkVKRVJFUkVWUGJjdkhrVGxTdFhSdjM2OWFGVUtyRnk1VXA0ZTNzak9EallMUG4wNzk4ZlFVRkJDQW9LRW90SG9IQWdBQUFnQUVsRVFWUkFsaVlqSXdNZUhoNW8yclFweG80ZGk5RFFVS092a1pDUW9MWmR2WHAxVks5ZUhmWHExVFA0R241K2Z2RHo4ME5RVUpCUjl6NSsvRGc2ZGVvRVB6OC9PRGc0SUNJaXdxRHordmZ2RDI5dmIvend3dy9JenM1R3c0WU40ZW5waVN0WHJoaDFmMlBrNU9UZzBhTkgrT3V2dnhBVEUxTmk5OUhHa08rZDVPUmt0R3JWQ212WHJ0VTQvK1RKa3loWHJoeGtNaG5xMXEyTDdPenNFczAzTGk0T2t5ZFBSdHUyYmVIcTZvcUhEeDhhZE42ZVBYdnd3UWNmd00vUEQvMzY5VFA0ZnBtWm1manJyNy93OWRkZlk4MmFOUnJITDE2OGlOR2pSMlBod29WWXNtUUpxbFdyVnVDMXZ2NzZhNnhhdFFxclZxM1NXWkF6eDlmZ200QWp4TXpFa0NtVExJZ1JFUkVSRVJYT29rV0xBQUFqUjQ2RW5aMGRsaTVkQ2dDWU9IR2lXbHh4amdwWnNXSUZ4b3daQXdBSUNBaFFPeFlURTRQTXpOd2V3aDA2ZElCY0xnY0F5T1Z5bkR0M3pxRFJTa3FsRWpLWkRCRVJFV2pWcWxXeDVmM3R0OTlpK3ZUcGV1UGtjam02ZE9tQ1RaczJBUUNPSGoyS3AwK2ZpcU5XOUxsOSt6WnExS2lCZ0lBQXpKbzFDNzE3OXpib3ZQVDAzR251VmxaV2hScjlvMUs5ZW5VY1BueFlMTkJzM3J6Wm9LTGF4SWtUY2VMRUNTeGJ0Z3lmZlBJSlJvOGVqZERRVUN4YXRBaS8vUEpMb2ZOUktwVUlDd3ZEczJmUEVCOGZqN2k0T01URnhlSHg0OGVJaTRzVDg1dzhlVElXTGx4WTZQc1lTOS8zamlBSUdEeDRNQ0lpSWhBUkVZRnQyN1poL2ZyMTRtaWxlZlBtQWNndDZzbGtNbnoyMldkNjd5bVZTc1h6L1AzOURjNzE5dTNiT0hEZ2dManQ1K2RuOEtoQmhVS0JQLzc0QXdEdy9QbHpwS2VudzliV1ZpM20wcVZMdUgvL1BtSmlZaEFaR1lucjE2L2o3Ny8vRnI4bVBUMDlNWFRvVU1oa3VhV1ZWNjllSVRnNEdEazVPUUNBN094c0JBWUdhdHc3TWpJU2QrL2V4WjkvL2ludUN3a0owUmdoRmg0ZWprNmRPcFhZMStBYlR5Q3oySFYvdnZEcGhVQ2RqK2ZwOTgyZEpoRVJFUkdSSUFpQzhNbC92aEJhZGV4dTdqUU04dlRwVThIVzFsYVF5V1RDZ3djUGhOMjdkd3NBaENwVnFnaFpXVmxxc1FDSzdiRml4UXFqcnl1WHk0VzB0RFNEWXBWS3BTQUlnbkRxMUtsaXpmdmJiNzhWQkVFUU9uYnNXS3pYVlQxVU5tellJTzdidFd1WDJ2dms0T0JRNEwrbktxWm16WnBxMno0K1BtSk1VbEpTc2VjOVpjb1VRUkFFSVNzclMvRDE5UlVBQ0R0MzdoUWVQMzRzV0Z0YkM5Ylcxc0tqUjQrSzhKVXFDQTRPRG5yemFOT21qYUJVS28xK3Z3dkRrTytkWjgrZUNZR0JnV3IzOVBmM0Y1UktwWERnd0lGQ3ZkZFNxVlRNd2RpdnJaNDllNHJiMzMzM1hZR3Z6Wml2a1VxVktobWN5L2J0MndWQkVJVEV4RVNoZWZQbUJwMnpmLzkrd2MzTlRXOWNlSGk0SUFnbCt6Vlkxa0VIVHBrMEUwTjZpRGx5aEJnUkVSRVJrZEhDd3NLUW5wNk9uajE3d3N2TEM0c1hMd1lBZlB6eHh5WlprYk1vSkJJSmF0YXNLVDdLa3RPblQ0dlBQL2pnQTdYUmVTa3BLWkJJSkdxUFNaTW1tU05ORFZLcEZPUEhqd2VRMjZ2S3c4TUR2WHYzaGxLcHhMSmx5NHAwYlQ4L1A2Mzd2Ynk4MExselo0d2FOUW85ZXZRbzBqMk1ZY2ozanB1Ykc4NmRPNGRodzRZQnlQMmFYYng0TVpLU2tqQml4SWhDM1ZlaFVCVHF2T1RrWklTSGg0dmJYM3p4QldReW1jYWpzTDNtdEpISlpLaFJvd1o2OSs2TlJZc1dvVjY5ZXJoMzd4NmFObTJLczJmUEFnRHM3ZTBSSGg2TzFxMWJBd0NHRFJ1R1c3ZHU0ZGF0VzRpS2lrSklTQWppNDNQYktGV3JWZzJuVDU5R2xTcFZBQUFUSmt3UVkxWG5sK1RYNEp0TW9xOWlSaVVqTEhvNGJpZGRLUEM0clZTQmJ4cWVNV0ZHUkVSRVJFUUZVelhWUDdsL3Q3bFQwU2s5UFIxVnFsUkJmSHc4enB3NUF3Y0hCOVN2WHgvMjl2WjQrUEFoWEZ4YzFPS1QvNSs5TzQrUDZYei94LythbWV5TFdCS1JJQWxSUWV4cVYyODdLVnJlbGxMN1dsdnRSZEVmYWxjN3RkUVNhWnFpYUZxS29ENm9yYlFhaWlRdFdleXhTOGlleWZuOU1kKzUzM015eWN3a2twbVExN09QZVR6T09mZDl6cmxuY3Fia2N0M1gvZXBWcnRlU0pBa2xTNVlVMDUvMjdkdUhEaDA2NU5yZnpzNU9USjNLcmxxMWF2am5uMzhBQU9IaDRhaGJ0NjVzek5vcGs3YTJ0bUk2RmlDZjBwbmJsTW1YTDEvcTNjL1oyVmxzSHoxNkZFMmJ5aGNWNmRDaEE4NmZQdy9nZjFNbU8zWHFKSnQrVmxDMHYzSjZlWG5oenAwN0pwODNZY0lFckY2OVdud0dmbjUraUlxS0V2dmUzdDZpd1A2clY2L0VlM1p6YzhQSWtTTmZlOXd0V3JSQXAwNmRBR2lLeEZlb1VBR3ZYcjNDWDMvOUJiVmFqWVlORzZKVXFWSzRjK2NPSEIwZDgzV1BVNmRPSVQwOUhhNnVydmptbTIrd2FkTW1BTUJYWDMyRnFWT25pbjZabVptd3RyWVcrOWtEdTdwMXV2TDdLMzVldnp1QVpucGtjbkl5cGsyYmhnOC8vQkRIang4SEFEUnAwZ1JuejU2RlVxbkU1TW1UUldCdHpabzFHRDkrUEFCZzgrYk5Zb3J4bkRsek1IZnUzRnpIMXI5L2Z6RlZWL3M5QUlDZ29DQU1IanpZNkh0emQzZkg3ZHUzOGVXWFh3TFFGS20vZCs4ZUdqVnFKUHI4K09PUEtGKytQQm8zYmd4bloyZE1uejVkUEd2VzF0WUlDd3REeFlvVjRlUGpJL3RaQUpydm9JK1BENTQ5ZXdhVlNvVzllL2VpYTlldWFOMjZOVTZmUGcyVlNvVlRwMDdobTIrK3djR0RCMUdyVmkzNCtmbGh5NVl0T0g3OE9ONTc3ejEwNzk0ZEJ3NGNnRUtod0xsejU5Q2tTUlBaUFFyckdYemJLUXpNaTJjTk1Rc3hWbFMvaERWWG1DUWlJaUlpeXF2ZzRHQThmdndZalJvMVF0T21UVVVXeThDQkEzUDhoZDVRWmtwaVlxSUloZ0ZBMmJKbFRjNWtTVXhNeFAzNzk4Vyt0bjRZb0ZrbFVWdXJ5TVhGSmNkeDVZV3hNZG5iMit2MVVTcjFKd3NkT0hDZzBBcWdoNGVIaTJCWW16WnRSRjJsTld2V0FOQUVITWFNR1NNN0o3OHJXSll0V3hZOWV2UkFVbElTQUtCbno1N2krSVlORy9UNmp4a3pCbzhlUFFJQTdOMjdWeHpYclMvbTR1S0NRWU1HNGV1dnY4YnExYXNSRkJTRTVzMmI0K3pac3dnTURCVFpPM21sK3g1ZFhGeE1QaTh6TTFPMm5UMUFreDk1L2U0QXdMQmh3ekI1OG1RTUdqUUlVNlpNUVd4c0xCNDhlSUJ0MjdaQnFWVGk4ZVBIMkxGamgraS9mdjE2ZlBUUlIzQjNkMGRNVEF6czdPemc3T3lNS1ZPbTVHdk0yZ0NpS1d4c2JMQmd3UUwwNjljUHUzYnRnb3VMQzRLRGcrSHU3bzdvNkdnc1g3NGNrWkdSZVBic0dVNmRPaVU3VjZsVW9rMmJOcmxlMjluWkdTTkhqc1NLRlNzUUhCeU1idDI2QVFCMjd0eUp1blhyb25YcjFtalVxQkVtVDU2TXAwK2Y0dVRKay9qcXE2OHdac3dZc2FERTk5OS9qNlpObTZKMTY5Wm8zTGl4M2owSzZ4a3MxaXc2bWJNWSsveXZwZ2JyaDMwZE5kVFNReVFpSWlJaUV0NkVHbUpaV1ZsU2pSbzFKQUJTU0VpSTlQRGhROG5XMWxZQ0lFVkVST1Q1ZWpkdjNwVFY4N2wyN1pySjV3WUhCNXRVUzJqUW9FR3lHbUlxbFVxYU1HR0NlT24yemEyR1dFNTAyMCtmUHEzWDNyeDVjOUd1clNGV21DNWN1Q0ExYTlaTUFpQkZSa2JxamJNZ2E0ajUrL3RML3Y3KythcGxaZWh6allxS2toUUtoV1JqWXlNOWVQQkEyck5uajZpZnBWYXI4L3laZlAvOTkxTDU4dVhGeTluWldkemJ4Y1ZGMXBhOWhwZ3VRMjJteXV0M1I2MVdTMXUyYkpGY1hWMGxBSkpTcVpSaVltS2twS1FrOGJ3OWV2UW94NXBhbFNwVmtzNmNPU05Ka2lROWYvNWN1blRwa3RIeDlldlhUKzk3Y1Bic1dYRk1xVlJLYVdscG92K2NPWE5FVzNCd3NPeGEzMzc3cldnYlBIaXdKRW1TMUw1OWUzRnMvdno1b3EvMm1LMnRyZEV4M3J4NVV6cDU4dVJyUDNmWm4zZGRCZjBNRmdlRzRtSE1FTE9Bakt3MHBLcHpUODBHbUNGR1JFUkVSSlJYWVdGaGlJaUlRUG55NWRHclZ5OHNXclFJYVdscDZOQ2hBNnBYcjU3bjY5MitmVnUyWDdwMDZZSWFhcTdVYXJYSW1yS1VnbHA1OC9UcDB5TExLalkyRmcwYk5vU2JtMXVPV1QzcDZlazUxZ3hidlhwMWdZeWxJUGo1K2FGVHAwNDRmUGd3Tm16WWdEbHo1c0RiMnhzM2I5N0UvdjM3UlZhUXFaS1NrbkR2M3IwYzJ4SVNFcENRa0ZBUXd6WkpYcjQ3NTgrZng3aHg0L0RYWDMrSlkxbFpXZGk1Y3lkbXpwd0pmMzkvckY2OUdvc1hMeGFaZDg3T3ptalVxQkdPSHorTzJOaFl0R2pSQWdFQkFSZ3laQWphdG0yck41NTI3ZG9CMEV5ejNiNTllNDVqbmpObmp1eitjWEZ4cUZxMUtnRGd3WU1Ib3MzRHd3TUFVS2RPSFVSSFI4dXVzV1BIRHV6WnMwZGtFd0thS2NSTGxpeVJUYWRPUzB2TE5STno4T0RCV0w5K1BYeDlmZUhyNjV0am40SlMwTTlnY2NlQW1BVVlteTRKc0tBK0VSRVJFVkZlclZ5NUVvQm1DbHhXVmhZMmJ0d0lBTGtXWjg5cjRNZlQwOU5vbjhhTkc0dkMybHBidG16Ukt6WmVVRUduTjhXeFk4ZXdiZHUyWE5zek1qSnlEQVRtTnlDMmI5OCtwS1NrQUFEcTFhc0hRQk1ZT1hUb2tGN2Y5OTkvWHdSUXdzUEREVjUzNHNTSk9IejRNRFp0Mm9TWk0yZGkzTGh4K095eno3Qnk1Y28zT2hpUmwrL084ZVBIWmNFd1IwZEhqQjgvSGc4ZlBzUjc3NzJIQ3hjdUlDTWpRN1RiMmRsaDE2NWRvaWFidG5iZDRjT0hSVUY4THk4dnJGNjlHdDI3ZHhmM0FKRHJ3aElIRGh6QXI3LytLanQyN2RvMUVSQ0xqWTBWeDMxOGZBQm9BcEM2Z1MrdDdNZVNrNU56dkdkTzV3S1ExZnpUNWVucEtkNUhYaGdMM3IrdHo2QWxNQ0JtQWFhc01Na01NU0lpSWlJaTAxMjllaFcvL3ZvcjdPenNNSExrU096Y3VSTVBIejVFMWFwVlJXRjBTeGt4WWdSR2pCaGhVbDhiR3h1a3BhV0pmVk1DWjhiNjZCYmd6eXN2THk5UjhCL1FaQzdGeDhlTC9ld0JDKzNDQVphV1V5QkZvVkNJMm0zWmoydnBMbmFRay9idDI2TjY5ZXFJakl4RVNFZ0loZzhmanJsejUrTDA2ZE80ZE9rU0dqUm9ZUElZaHc4ZkxnS2xmLy85TityVXFTUGFjaXFxWDFqeSt0MFpNV0lFNXMrZmovVDBkTFJ2M3g1YnRteUJsNWNYbWpWcnBoY01ybFdyRnJadjM0NTMzMzBYQUhEaXhBbDg4Y1VYV0x0MnJldzVUMGhJeURGVExDZTUxVXM3Zi82OFdKSHo2dFdyQURTTFZIaDdld01BQmd3WUlGWjIxUHIyMjIvRm9oUWpSNDRza0Zwc1d2ZnYzODlYWnFveEJma01GbmY2bFJTcDBDV2FGQkJqaGhnUkVSRVJrYW0wR1M3OSsvZUhxNnVyeURZYVAzNThrYy9HMGkxelU5VEdHaElTZ3Fpb0tQRmF2SGl4ckYyM0xTb3FLdGZyYk4yNkZaSWs2YjIwSEIwZERiWWJvN3Y0UVU0TEJnRC9DMUJrZitrdWZtQ01RcUVRcXlTdVdiTUdKVXVXRktzY3JsaXh3dVRyWkxkOCtYSzlZN2xsSkJXMHZINTMzTjNkTVdUSUVHemV2QmxIang2RnQ3YzNGQXFGV0JIVTNkMGRIMzMwRVg3NjZTZGN2bnhaQk1NQVRZQnEyYkpsaUkyTnhkS2xTOUd5WlVzNE9EaGc1TWlSS0ZHaVJKN0dYYlZxVlF3Y09GRHNhMWRJalltSkVVRmJmMzkvc1NMbG5EbHpzSDc5ZXRsTGR4cjBpaFVyWkcyNmJHMXQ5WjVKN2JHdFc3Zm1hZHl2cTdDZXdlS0lHV0lXWU1xVXlSSTJESWdSRVJFUkVabEsrNHQ3OWlDS29hQ0ticDJoN0NJakkzTmNWZTdISDM5RTA2Wk5jejNQeHNaRzc5amF0V3N4WU1BQTJUSGRWZnQwZ3puYVg5NHBiM1JYeDFTcFZCWWNTZDVkdlhvVklTRWhzbVA3OXUzRDh1WExzWHYzN255dnRtbXEvSHgzdEhYZ2NncVlQWHo0RUx0Mzc4YnUzYnROdW45eWNuS2VubnR0OXQ4WFgzeUIzcjE3NCt6WnM0aU9qc2JWcTFkeDQ4WU5FUmdEZ0diTm1vbnQrUGg0VVU4c0o4N096cko5M2ZkdjZqT2x1NXBzNWNxVmNmRGdRWlBPeTRtdHJXMit6eVhUOFArMkZtQmFoaGluVEJJUkVSRVJtV3J5NU1rSURBeEVTRWdJRmk5ZWpFbVRKbUhRb0VGWXUzWXR4bzRkbStNdjd1WEtsY3YxZWdzWExzengrTnExYTBXZEkxUEZ4Y1hoenovL3pMVmR0MlpSWm1ZbVpzK2VuYWZyYTZkODZkTDk1ZjdvMGFONlFid09IVHFJV2s2RzlPdlhUMi9LcEs1cTFhcVpQTTVxMWFybE9xVXlLU2xKNzJmMDRZY2Y0cWVmZmpMcDJycWZvYTJ0TFo0K2ZTcnFXQmtLZkdZWEh4OXY4TG1RSkVsa1VFMmFOQWt2WHJ6QWpoMDdBRUEyeGRGVWtpUmgzTGh4c3FBb0FESDFzRjI3ZGxpM2JwMWVEYnFDbEovdlRrRlNLQlI1bXFwNDdkbzFXUUN0YytmT1dMdDJMUUJnNDhhTitPMjMzMFJiaHc0ZDhqMHUzZUNXcWNHcDU4K2ZpKzNYL2R4MHA1VHFLdWhuc0RoalFNd0NraktmRyszamJGWEdEQ01oSWlJaUlubzcxS3haRXgwN2RzU1JJMGV3YWRNbVRKOCtIZE9uVDhlTkd6ZHc4T0JCZE9uU3hlUnJYYjU4R2Q5ODg0M1lIejU4dUpnV2RmTGtTV3pldkJtZmZQS0p5ZGRidVhLbG1KYVdFOTFmb3RQUzBuSU54dVVtdDlYdnRPenQ3Zlg2NURhdE1MdnNLMjFtVjFScWhqMTkrbFJzT3pzN28yUEhqcmgwNlZLK3JtVW9NeW9zTEF4UlVWRW9XN1lzUHY3NFk2eFpzd1pKU1VsbzFhb1Y2dGV2bitkN3JWeTVVZ1J3bEVxbENJeloyTmdnUFQwZG1abVpHRDE2dEt4SWZVRXJxTzlPNWNxVlRRcHNaV1JrSUNZbTVuV0hMZlR0MjFjRXhEWnMyQ0FDU2M3T3ptamZ2cjNvNStUa2hGbXpac25PWGI5K3ZRanlUcHMyVFRiK3hNUkVzVzNxZE00N2QrNkk3ZWpvNk5ldUlaYlRzMWpRejJCeHhocGlGcENjYVhqNVhBV1VzTGR5TnRpSGlJaUlpSWprcGt5WkFrRHpTekVBakIwN0ZrRGVWaXA4K1BBaGV2YnNLYkpEdkx5OHNHN2RPbGx4OFFrVEp1RHMyYk1GTmV3OFpUQzlMY2FPSFN0K1BvQ21VSHIyWTNtaFd3ZE10eTVVUWRNK1MyUEdqSUZLcFJLMXByVFBYbDc4My8vOUgyYk1tQUZBazRIVXUzZHYwVFpqeGd3MGFkSUVnS1pXbG01YllTaUk3ODZSSTBkazllUUdEUnFFUG4zNm9FK2ZQZ2dORFJYSDg3UHlvaUZObWpRUks0bnFabFgxNjlkUHRvaUNrNU1UaGc4ZmpzREFRRHgvL2h5OWUvZEd5WklsUmZ2QWdRTng3OTQ5UEhyMENBc1dMSkN0Vk9udTdtN1NXUDcrKysvWGZUdEdGZVF6V053eElHWUJ4Z0ppRGxZbG9PQ1Bob2lJaUlnb1Q5cTNiNC9hdFdzalBqNGV1M2J0d3VqUm8yRnZiNC9qeDQvajJyVnJScysvZGVzVzJyUnBnK2pvYUhGczdkcTFzTE96dzhxVkswWDJTRnBhR2dJQ0FuRHk1TWxjcjlXL2YzOVpjWGpkVlEvRHc4UEY4UjA3ZHNpeXJKbzFhNGJ3OEhEeHNyVFRwMC9MM2tkZ1lLQ3NQYjlGOExNWExyZXhzY214bUxtcGJ0eTRJYlk5UFQyeGJOa3k3Tm16UnpaVjlKMTMzc0h1M2J1eFo4OGUyVXQzT3FLaFZTWWpJaUp3OU9oUjJOblpZY3lZTWRpN2R5L3UzTGtEUHo4L2RPN2NPYzlqam9tSkVhdEhmdnJwcDJJMVJFQ1QzWFRvMENHMGE5Y09ZV0ZoS0ZPbWNHY1F2ZTUzSjd0NzkrNWg1c3labURkdkh1Yk5teWVyOFZZWXNrOHpWcWxVbUR4NXNsNi80T0JnM0w5L0h4czJiTUQxNjlkbGJiTm16Y0tPSFR1d2JkczJYTDkrSFJjdlhoUnRWYXBVTVdrY0owNmNFTnU2ZFFLemZ6OENBd01oU1JKT256NHRqbW0vYXptdGtLcFYwTTlnY2Nlb2l3VWtxeE1OdGp0WTVXMTFEU0lpSWlJaTB0RCtFcng2OVdxVUtWTkdGTE5mdFdxVndmTU9IanlJaGcwYklpSWlRaHdiTTJZTVB2endRd0JBOWVyVk1YZnVYTkgyOHVWTHRHL2ZIc3VXTGN2eGwzMkZRaUY3NlFhOTZ0V3JKNDRQSGp4WVZzdXJWcTFhcUZ1M3JuaVJhWFNEaDc2K3ZtalRwZzE2OXV5Sm4zLytHVFZxMUFDZ0Nab0ZCUVdoVmF0VzZObXpKN3AzNzQ3bzZHaFJmOG5MeXdzSERoekk5Ujdhekp4Ky9mckJ6YzFOUEZPVEowL09WNzJvLy83M3Y3QzJ0b2FucDZmZVZENUFFMUE1ZHV3WUtsV3FwTmVtKzJ6bHBmNldJZm45N3VSRU43Qlp2bng1K1B2N0Y4Z1lBV0R2M3IxWXZIZ3h4b3daQTBCVGYwNzdNOVJTS3BXSWpJeVVIY3ZNekJSVG9hMnRyUkVRRUNCci8rS0xMNkJTcVpDVmxZV0ZDeGZLbm9WYXRXb1pIVmRTVWhMMjc5OHY5clZaYThEL2ZsNWFRNFlNZ1VLaHdIdnZ2U2VPdmZmZWUzci9yOGl1b0ovQjRvNEJNUXN3bWlHbWNqSFRTSWlJaUlpSTNpNTkrL2FGaDRjSHdzUERjZXJVS1V5Y09CRUtoUUxmZi84OUhqL1dYKzM5d1lNSEdEQmdBTHAwNlNKcjc5S2xpeWhjclRWanhneDg4TUVIWWo4ek14UFRwMDlIdlhyMUVCb2FxbGNZM1JUcDZlbjQ1WmRmeEg2alJvM3lmSTNzd2Jmc3Z4aHJmOUhXZlJYa2xNK0NrcEdSZ2ZqNGVMM2oydXlhcUtpb1hEOWozY3ljbWpWcmltMDNOemVjT0hFQ0RSczJCQUFjT25SSUJEZnIxNitQR1RObUlETXpFMTVlWGpoKy9EZ3FWS2lRNC9XZlBuMks3Nzc3RG9DbWtQbTVjK2R3OGVKRnVMbTVZZURBZ2ZsNnY2VkxsMGFyVnEyd2RldFcyZFE5UzhucmR3Y0Eyclp0SzE0T0RnNEFnQzFidG1EWnNtV2l6NzE3OTFDalJnMU1tREFCWVdGaHNMT3p3L3o1ODhWTE42QjM5KzVkL1B6eno3TDlSbzBhSVRRMFZEYk9tVE5uNHZEaHc0aUtpa0tMRmkzMEFwa1pHUm5vMGFPSGJNcm5kOTk5aDd0Mzd3SUFBZ0lDOUQ1elB6OC9kTy9lSFFxRkFrbEpTVGgyN0pob2E5R2loZEhQYi9QbXphTHVtSStQVDQ2QnpOZFJHTTlnY2NlQW1BVVluekxKZ0JnUkVSRVJVWDdZMk5qZzAwOC9CYURKcHFoZXZUbzZkZXFFMU5SVWJOcTBTZlJMU2tyQzFLbFRVYVZLRmZGTHBsYXZYcjJ3Yjk4KzJVcDJnQ2JyWk5ldVhXalRwbzNzK05XclYvSGYvLzRYbFN0WHh0S2xTd0ZvZnJuV2ZkblkySWorUGo0KzR2ajU4K2Z4NU1rVGNmMk9IVHVLb0U5K3Bxb1Z0T3pCdENGRGhzamFEUVhpOHFwRGh3N3c4UEFRKzlxVi9SNC9mb3lVbEJSSWtvU3dzRERScmwwWUlEdzhISEZ4Y1FBMFUrWGVmZmRkMlhYTGxpMkx3NGNQbzNIanhnQ0FKMCtlWU42OGVhTGVrNk9qSTlhdVhXdXc5dGptelp1UmtwS0NEaDA2d04vZlgyVG1qQmt6UmxhbktxODJidHlvbDZsa0thWitkM1Q5K3V1dk9IcjBLRmF2WG8yZE8zZWlRWU1HR0RseXBGN2dNaW9xQ212WHJrVkFRQUFxVmFxRTgrZlBvM1RwMGhnNGNDQlVLcFhvZCtUSUVYVHIxazNzSnlVbDRZOC8vcEN0SXFyMTdOa3oxSzlmSDVjdlh4YkhxbGF0S3I2M21abVptRFJwRXRxMWE0Znc4SEI4K2VXWG90K0FBUVB3NE1FRFBIcjBTSGJOMmJObjQ4eVpNeWhYcnB4NEQyNXVibnFydEdZWEZ4Y251MzZQSGoxazdaR1JrYktNdFVXTEZpRXlNaEloSVNIaVdFaElDQ0lqSTNOZDViU3duc0hpakFFeE0xTkxtVWpMMHY4eTYzS3dzdnkvRGhBUkVSRVJ2YWxHalJvRlIwZEg3TisvSHpFeE1aZzBhUklBVGZCQld5emZ3Y0VCY1hGeHNsKzBsVW9sdnZ6eVMremV2VnNXd05KbGIyK1BRNGNPb1gvLy9ucHRUNTQ4UWF0V3JRQkFWbHc4S2lwS2xpMmlMVEFlR1JrcEN3QjE3TmdScnE2dXNMR3hnWU9EQTJyWHJpM2FGQXFGTEhEd05zcWVoYVBObHV2V3JSc2NIQnlnVkNwbGRaTEtsaTBMNEgrRjRMWFgrUEhISDdGczJUSk1uRGdSM2J0M1I0MGFOVkN1WERsY3VIQWh4L3NtSlNXaFc3ZHVLRk9tREJ3Y0hPRHQ3WTA2ZGVwZysvYnRBRFRaUnRwN1RKbzBDYmR1M1VKb2FLaW80L1E2ZkgxOTgzV2VidDIyZ2x5QjBwVHZ6dkhqeHpGMjdGajA2dFVMRFJvMGdJdUxDMnJWcW9XcFU2ZmlyNy8rRXRjcVZhb1VacytlclJlZ1RFMU54YUZEaHpCMjdGaDRlM3VqWHIxNm1EOS9QZ0NnWXNXS3VZN054Y1VGNzc3N0x2cjE2NGVhTldzaU1URVJLU2twb3IxVnExYTRlUEVpdnZ2dU8xblcyZkhqeHpGcjFpd01IejRjNzd6ekRpcFdySWpCZ3dmRDA5TlRuSzlVS21Gblo0YzZkZW9nTVRFUlc3WnNFZWRuRDlybEpETXpVL3cvdzhyS0N1UEdqWk8xVjZ0V0RkV3FWUlA3SGg0ZXFGYXRHcnk4dk1TeDBOQlFyRnk1VW1SSmFqUHVnTUo5Qm9zeksrTmRxQ0NsR0trZkJuREtKQkVSRVJIUjZ5aFZxaFNHREJtQzlldlhZODJhTlZpelpnMXExcXlKYTlldVlmZnUzUmd3WUFBVUNnVysvZlpiM0x4NUUxZXVYSUdmbng4Q0F3T05ab0lBbXN5bDRPQmd0Ry9mSGxPbVRNR1RKMCtnVXFtd2UvZHVrWVZraXRqWVdGbTlvT25UcDhQVzFoYWVucDY0YytlT3JHLzkrdlZ6emNCNi92eTV5ZmZVQ2dnSXdPKy8vMjYwbjVlWEYrenQ3VTIrcnFINlI1VXJWelo0YnZQbXplSHA2UWw3ZTN1MGF0VktySFRZc0dGRG5EdDNUcTkvOSs3ZEFRQXRXN2JFZDk5OWg5VFVWUFRyMXc5Ly9mV1gzblJYTFQ4L1AzVHExQWxObWpUQnlaTW5jZWpRSWRsbm5aS1NndHUzYnlNMU5SVTllL1lFQU96WnN3ZjM3dDFEOWVyVjBiRmpSMHlkT2hWcXRScERodzRWUWJtM2hTbmZIVjlmWDJ6WnNzVmdJQzRnSUFEcjE2OUg1Y3FWTVgvK2ZNVEd4bUx2M3IzNDRZY2Y4T2VmZjhyNlhyNThXUVROdkwyOVViVnFWWkZCcWQydVdyV3FMSE1xTWpJUzllclZFNnRLZnZycHAxaXhZZ1dzcmEzeDBVY2ZvWFRwMHVqVHB3K2VQWHVHa2lWTFl2djI3U2hYcmh3Ky8veHp4TVhGWWVqUW9iSkZNWm8xYXlZeXk2S2lvcUJRS0NCSkV1enM3REJod2dTam4xdVZLbFZ3NE1BQnRHN2RHb01HRFlLUGo0K3BIN2tRRVJFaHEyR29YV1VVS0Y3UG9GbEpaRllQVTJLa1NYL1VNdmdLdTdmQjBzTWtJaUlpSXBJWi85bE02YjJPWFMwOURKTkZSMGRMU3FWU2NuWjJsaElTRXFTdFc3ZEtBS1Q2OWV2TCt0MjRjVU5hc1dLRmxKNmVucS83UEh2MlRKb3paNDYwZWZObWcvMzgvUHdrQUJJQUtUdzhYQnlQaTR1VEdqUm9JSFhyMWswYzY5V3JsMVM1Y21YSng4ZEhldWVkZDZSdTNicEovLzc3cit5OWpSMDdWcnp5WTgyYU5kS0VDUk9rQ1JNbVNMLysrcXVzemRIUlViek9uVHVYcCt1V0tWTkd2SDcvL1hlai9iV2ZpYU9qWTY1OXRtM2JKdm9Ca01xVUtTTk5uanhaeXNqSUVIM09uajByMWFoUlEwcEtTcEx1M3IwcldWbFpTVzV1YmxMYnRtMmxhZE9tU1h2MzdwWGk0K056dkg1MGRMUVVFaElpVFowNlZRb0lDSkI4ZlgxbFA4K0dEUnRLQUtUTm16ZExpWW1KVW9rU0pTU0ZRaUZGUmtibTRaTXhidnIwNmVJOWZ2WFZWM3J0NTgrZkY2L3NIang0SUY2dnk1VHZ6c2lSSTJVL0U0VkNJZm43KzB0VHAwNlZybHk1WXZUNkN4Y3VsR3JXckNrQmtHeHRiYVhidDIvbmVaeFRwa3lSdkx5OHBFT0hEdVhZZnV2V0xhbHQyN2JTeG8wYjlkcG16Wm9sK2Z2N1M0MGJONWFHRGgwcTNibHpSOVorOE9CQnlkSFJVWm8zYjU3ZXVTcVZTbEtwVkRrK3MvdjM3NWNTRWhJa1NaS2tpUk1uaXUrQ1ZvOGVQYVFlUFhwSUowNmNrQ1JKa2lJakk4V3hoUXNYU2dDazBxVkxTKzNhdFpOdTNMZ2h6alBYTS9nMk1oUVBVeGpyUUFVcjd0VmxySTB5WFBDdXU5Y012RmYyWXpPTmlJaUlpSWpJdUFuVFppSDg3NnY0TFd5LzhjNUZoRnF0aGlSSnNwcENBUFJxZzVuRDBhTkhSY0h0OXUzYnc4WGxmN05DVWxOVDhmTGxTN2k1dVpsOVhKYjI0c1VMQUpvcG9icWZpUzYxV28zVTFGU29WQ3JZMk5pSTJtSFpwYWVuaTJsckNRa0p1VjR2cjdJL041bVptWVV5aGZYNTgrZElTTkRVbXk1ZHVqUktsQ2hSb05mUEMyUGZuZGpZV0d6ZnZoMWVYbDd3OC9ORDdkcTE4N1V3d0pVclYzRGp4ZzJSalpjWEwxKytoRktwaEtPam84RitraVRscTc1ZFJFUUUvUHo4ekRaVk9Tc3JDNUlrNVhnL2N6MkRieU9GZ1I4K0EySm1GcEZ3Q2x0dmZHcXdUNzlLaTlHZ1RHZURmWWlJaUlpSXpFa2JFRHQ1K0djb1g3TjRPaEVSa1RrWUNvaXhxRUJCMjBVQUFDQUFTVVJCVkw2WkpXY2FyeUhteUtMNlJFUkVSRlRFV0Z0ck1oTWV4RCswOEVpSWlJaGVId05pWm1aS1FNekJpa1gxaVlpSWlLaG9jWE4xQlFEOGV6UGF3aU1oSWlKNmZReUltVm15T3NGb0h3Y3J5ODBWSnlJaUlpTEtpWnViSmlEMjNhNDl5UGgvOVd5SWlJamVWQXlJbVZseXBna0JNUlV6eElpSWlJaW9hTkVXWVltOWRRdnJObTFoVUl5SWlONW9ESWlabWJHQW1BSUsyS21jelRRYUlpSWlJcUs4bVRSMkZINEpPNHBQeGsvQmlkL080Tjc5QjhqaU9sMUVSUFNHTWY5Nnc4VmNpdHB3RFRFN2xST1VDc1lwaVlpSWlLaG82aHJRRWRYOXFtTFI4dFdZczJpWnBZZERSRVJtOUZ2WWZrc1BvY0F3SUdabWFlcGtnKzIyS2djempZU0lpSWlJS0grcVZLNkVyVit2Um1UVVA3Z1dFWVhrbEJSTEQ0bUlpQ2hQR0JBenMvUXN3Mzlac0ZFeUlFWkVSRVJFUlo5U29ZQi85V3J3cjE3TjBrTWhJaUxLTTg3Tk16UGpBVEY3TTQyRWlJaUlpSWlJaUtoNFlrRE16SXdGeERobGtvaUlpSWlJaUlpb2NERWdabWJHYW9neFE0eUlpSWlJaUlpSXFIQXhJR1ptekJBaklpSWlJaUlpSXJJc0JzVE1TQzFsUWkxbEd1ekREREVpSWlJaUlpSWlvc0xGZ0pnWkdjc09Bd0JicmpKSlJFUkVSRVJFUkZTb0dCQXpJMlAxd3dCbWlCRVJFUkVSRVJFUkZUWUd4TXpJcEF3eDFoQWpJaUlpSWlJaUlpcFVESWlaa1NrQk1XYUlFUkVSRVJFUkVSRVZMZ2JFek1pa2dCZ3p4SWlJaUlpSWlJaUlDaFVEWW1hVXJtYUdHQkVSRVJFUkVSR1JwVEVnWmtacFdjYUw2bk9WU1NJaUlpSWlJaUtpd3NXQW1CbVpObVdTR1dKRVJFUkVSRVJFUklXSkFURXpNbTNLcEowWlJrSkVSRVJFUkVSRVZId3hJR1pHYWluRGFCK1Z3c29NSXlFaUlpSWlJaUlpS3I0WUVETWp0WlJwdEkrU0FURWlJaUlpSWlJaW9rTEZnSmdaWlVGdHRJOEtLak9NaElpSWlJaUlpSWlvK0dKQXpJeXlKT01CTWFYQzJnd2pJU0lpSWlJaUlpSXF2aGdRTXlOVEFtSXFCVFBFaUlpSWlJaUlpSWdLRXdOaVptUktVWDNXRUNNaUlpSWlJaUlpS2x3TWlKbVJhUmxpRElnUkVSRVJFUkVSRVJVbUJzVE1TRzFTRFRGT21TUWlJaUlpSWlJaUtrd01pSmtSTThTSWlJaUlpSWlJaUN5UEFURXp5a0ttMFQ2c0lVWkVSRVJFUkVSRVZMZ1lFRE1qdFdROElNWU1NU0lpSWlJaUlpS2l3c1dBbUJtWk1tV1NOY1NJaUlpSWlJaUlpQW9YQTJKbVpDd2dwbFFvb1lEQ1RLTWhJaUlpSWlJaUlpcWVHQkF6b3l3alV5YVY0SFJKSWlJaUlpSWlJcUxDeG9DWUdhbU5aSWl4ZmhnUkVSRVJFUkVSVWVGalFNeU1zbUE0SUtaUThNZEJSRVJFUkVSRVJGVFlHSUV4SjBreTBweGxwb0VRRVJFUkVSRVJFUlZmRElpWmtiRU1NR01aWkVSRVJFUkVSRVJFOVBvWUVETWpwVUpsc0QyTEdXSkVSRVJFUkxsS1QwKzM5QkNJaU9ndHdTcnVacVEwRW4rVW1DRkdSRVJFUktUbjVjdVhXTFJvRVlLQ2duRGh3Z1ZVckZpeHdPOXg1Y29WN05xMUM1MDdkMGJUcGsyaFV1bi9ZM1pZV0JqaTQrTUJBQXFGQXIxNzk0YTl2WDJCajRXSWlBb2ZBMkptcERTeWlxUmtwTVlZRVJFUkVWRnhJMGtTL3ZPZi95QThQQndBOFBISEgrUGt5Wk5RcVZSbzBhSUZ6cDQ5bTY5clpoY1VGSVJWcTFaaHlaSWxxRm16SnE1ZXZTcHJQM2Z1SERwMzdveXNMTTJzanZMbHk2TmZ2Mzc1ZUVkRVJGUVVjTXFrR1JtcklTYjl2LytJaUlpSWlFaERvVkJnd1lJRll2L01tVE5ZdUhCaGdkNURyVlpqNTg2ZFlqOGdJRURXbnBLU2dpRkRob2hnR0FEY3UzY1BTNWN1TGRCeEVCR1IrVEJEekl5VU1GeERETkNzTktrd1VtdU1pSWlJaUtnNGVmLzk5ekZnd0FBRUJ3Y0RBT2JQbjQvMzMzOGZIaDRlOFBiMmx2Vk5TVW5CbzBlUHhINzI5cHdjT25SSVRJVUVnRUdEQnNuYWh3MGJobi8vL1JjQW9GS3BvRmFyeFRnNmRPaUFoZzBiNXUrTkVSR1J4VEJEekl5VVJqTEVBSzQwU1VSRVJFU1VrNVVyVjZKMDZkS3dzckxDc0dIRFVMRmlSWVNFaENBd01CQ1RKMDlHWEZ3YzR1TGlFQlFVSkR0UGV6d2tKQVI5Ky9iRjNyMTc5YTY5WWNNR3NkMnlaVXY0Ky91TC9TVkxsc2l5eDc3NDRndjA3TmtUQUpDV2xvWnUzYnJoL3YzN0JmMTJpWWlva0RFZ1prWUtFejV1cmpSSlJFUkVSS1RQMWRVVjMzMzNIYTVldllwTm16YWhkT25TcUZDaEF0cTBhWU1KRXlZZ01qTFM0UG5yMXEzRGtpVkwwTEJoUTlrVXpNaklTQnc1Y2tUc2p4OC9YbXh2M2JvVk0yZk9GUHVOR2pYQ3pKa3pzV3JWS3BRc1dSSUFjUC8rZmJSdjN4NFBIandvcUxkS1JFUm13SUNZR2FtTUZOVUhBQWtNaUJFUkVSRVI1U1FnSUFEVnFsVURBRmhiVzZOang0NmliY3VXTGJtZTkralJJNFNHaGdJQTdPM3RNWHo0Y05HMmFORWlXWkg5Ly96blB3Q0FiZHUyWWVUSWthTE56YzBOZS9mdWhiVzFOU3BVcUlDdFc3ZUtjeUlpSXRDeVpVdmN2SG16QU40bEVSR1pBd05pWm1Tc3FENmdxU0ZHUkVSRVJFVEEwYU5INGVycUtudVZLMWRPdEE4ZVBGaHNCd2NISXowOVBjZnJiTjI2VmJTTkdERkNYQ01pSWtJMkhSTFFyRUE1YTlZc0RCOCtYQVRESEJ3Y2NPREFBVlNzV0ZIMDY5R2pCMmJObWlYMmI5NjhpUVlOR21EZnZuMnY5NmFKaU1nc0dCQXpJMU9LNm1kSnJDRkdSRVJFUkFRQTZlbnBlUHIwcWV6MTVNa1QwZDY2ZFd0NGVub0NBSjQ4ZVNLeXdIUmxabVppNDhhTkFBQmJXMXRNbXpaTnRFMlpNa1VVeU5mYXZuMDdGaTFhSlBidDdPenc0NDgvb25IanhuclhuajkvUG9ZTkd5YjJFeE1UY2ZEZ3dYeStXeUlpTWljR3hNekl0S0w2ekJBaklpSWlJaktGVXFuRVJ4OTlCSVZDZ2NhTkcwT3AxUC83OXVQSGo4VTB5eUZEaHFCOCtmSUFnRjI3ZGlFc0xFeXZmKy9ldlZHMmJGbXgzNnRYTHp4NDhBQTdkdXhBVnRiLy9xNysrKysvWTl1MmJXamN1TEc0dmtLaGtBWGNpSWlvNkRKZTFJb0tqRUpoUEVPTVV5YUppSWlJaURTNmRPa2lwaTBxRklvYysweWZQaDNUcDArSHU3czdBT2dGdVR3OFBIRHMyREZjdlhvVlpjcVVFY2V6cjBhcDVlenNqTm16WjJQaHdvWDQvUFBQTVhIaVJBUUhCd01BUHY3NFk5alkyQURRQk5UV3JGa0RBUGp3d3c4eGVQQmcvUG5ubnlJNFJrUkVSUnNEWW1ha01tSEtKSXZxRXhFUkVSRVpOMmZPbkJ5RFdpa3BLYko5SHgrZkhNK2ZQSGt5d3NMQ1lHdHJpN1MwTkZuYko1OThncDQ5ZStMdTNidXk0emxsb0dsTm56NGRHUmtaSm82ZWlJZ3NqUUV4TXpLbHFINW1WczZGUUltSWlJaUk2SCtlUG4yS1c3ZHVHZTJYVzU4dVhicGd3b1FKbURkdkhtYk1tQ0ZyczdHeGdZZUhCK0xpNG1USHJhd00vL3BrYlcxdGREeEVSRlEwc0lhWUdWa3BqUDhCbVo2VmFvYVJFQkVSRVJFVmI1VXJWOGJRb1VQeDJXZWY1ZHBITjNQTTF0YldITU1pSWlJellVRE1qS3lWOWtiN3BHZWxHTzFEUkVSRVJGVGNUWjgrSFdmUG5vVWtTYkxYNGNPSFpmMnl0MnRmQUxCbHl4YUQweUNmUG4wcXRwMmNuQXJualJBUmtVVXdJR1pHTmlvR3hJaUlpSWlJWHRmZmYvK05wazJiNHZ6NTg2OTFIVVBCTUFDNGZ2MjYyTmF1VGtsRVJHOEgxaEF6SXh0bWlCRVJFUkVSdlphc3JDeTBhTkVDTDErK1JFeE1US0hlU3pmYnJFYU5Hb1Y2THlJaU1pOW1pSm1SamRMT2FKOTBOUU5pUkVSRVJFUzZ0Rk1jdGRzdlg3NEVBTnkrZmJ2UTdubnAwaVg4L3Z2dllyOWx5NWFGZGk4aUlqSS9Cc1RNaUJsaVJFUkVSRVI1ZCtmT0hiMWpuVHQzeG80ZE93cmxmcG1abVJnN2Rxell0N0t5UXZmdTNRdmxYa1JFWkJrTWlKbVJhUUV4cmpKSlJFUkVSS1RyeUpFanN2M1pzMmZqd0lFREtGT21USUhmUzVJa2pCbzFDaGN1WEJESEJnd1lnSExseWhYNHZZaUl5SElZRURNams2Wk1Na09NaUlpSWlFaG13SUFCOFBmM2gxS3B4TmF0V3pGLy9ud29GSXBDdVpkYXJZYXRyYTNZZDNWMXhlTEZpd3ZsWGtSRVpEa3NxbTlHWEdXU2lJaUlpQ2p2N096czhQMzMzK1BpeFlzWU5teFlvZDdMeXNvS1gzLzlOYnk5dmZIbGwxL2l4eDkvaEx1N2U2SGVrNGlJekU4aDZWYW9wRUtWbVBFWWM2KzBOZGlubGZzZ2ZGQnhpcGxHUkVSRVJFUmttc0R2ZGlMd3U1MzRMV3kvcFlkaVVGWldGdExUMDhXK25aM3hXUnAzNzk0VjI1NmVubEFxTlJOcEhqeDRBQThQajRJZkpCRVJtWVhDUURveE04VE1pRVgxaVlpSWlPaE5wZjJkSWlrNUdZNE9EaFllVGU2VVNxVkpRVEJkRlNwVXlQRTRnMkZFUkc4djFoQXpJd2JFaUlpSWlPaE41VkZPTTIwd0p2YVdoVWRDUkVUMCtoZ1FNeU9sUWdXVnd0cGdId2JFaUlpSWlLZ29hdEt3QVZRcUZjNWYvTVBTUXlFaUlucHRESWlabWJFc01RYkVpSWlJaUtnb2NpbFJBZ1A3OXNiT3ZhRzRFUjFqNmVFUUVSRzlGZ2JFek16V3lFcVQ2V29HeElpSWlJaW9hQnJRcHplcVZLNkV5Wi8vZnpoeCtxeWxoME5FUkpSdkxLcHZadFpLd3dVK1U5UXZ6VFFTSWlJaUlxSzhzYkpTWWNYQ2VWajU5U2JNV2JnVTI3MHFvbW9WWDNpV2N4Y3JNOUxyR2RLL3I2V0hRRVJVTERBZ1ptWjJLaWVEN1VtWkw4dzBFaUlpSWlLaXZDdFJ3aGx6UC84TWJWcTJ3TStId25EbS9POUlTVW0xOUxEZUdneUlFUkdaQndOaVp1YWdjakhZbnF4T05OTklpSWlJaUlqeXIyWHpwbWpadkttbGgwRkVSSlF2ekdzMk0wY3J3d0d4ekt3MHBHZnhYOWlJaUlpSWlJaUlpQW9MQTJKbTVtQlYwbWlmWkU2YkpDSWlJaUlpSWlJcU5BeUltWm1qU1FHeEJET01oSWlJaUlpSWlJaW9lR0pBek13Y2pFeVpCSUFrTlFOaVJFUkVSRVJFUkVTRmhRRXhNek10UTR4VEpvbUlpSWlJaUlpSUNnc0RZbVptV2cweFpvZ1JFUkVSRVJFUkVSVVdCc1RNekZGbHdwUkpCc1NJaUlpSWlJaUlpQW9OQTJKbVpzcVV5U1JPbVNRaUlpSWlJaUlpS2pRTWlKbVpLVVgxazFsVW40aUlpSWlJaUlpbzBEQWdabWEyS2tjb0ZTcURmVmhVbjRpSWlJaUlpSWlvOERBZ1ptWUtLSXhPbTJRTk1TSWlJaUlpSWlLaXdzT0FtQVVZVzJtU3Ewd1NFUkVSRVJFUkVSVWVCc1Fzd05oS2s2OHluNWxwSkVSRVJFUkVSRVJFeFE4RFloWmdiTXBrY21ZQ01yTFN6RFFhSWlJaUlpSWlJcUxpaFFFeEMzQzJkalhhSnpIamtSbEdRa1JFUkVSRVJFUlUvREFnWmdFbGJkeU45bm1Sem9BWUVSRVJFUkVSRVZGaFlFRE1BbHlzeXhydGs4QU1NU0lpSWlJaUlpS2lRc0dBbUFXNG1KQWhscEQrMEF3aklTSWlJaUlpSWlJcWZoZ1Fzd0JUcGt3bVpEQWdSa1JFUkVSRVJFUlVHQmdRc3dDVHBreXloaGdSRVJFUkVSRVJVYUZnUU13Q2JGV09zRk01R2V6REdtSkVSRVJFUkVSRVJJV0RBVEVMTVZaSGpCbGlSRVJFUkVSRVJFU0Znd0V4Q3lscGJTUWdsdkVJRXJMTU5Cb2lJaUlpSWlJaW91S0RBVEVMTVZaWVAwdFM0MVhHY3pPTmhvaUlpSWlJaUlpbytHQkF6RUtNVFprRVdFZU1pSWlJaUlpSWlLZ3dNQ0JtSWNhbVRBS3NJMFpFUkVSRVJFUkVWQmdZRUxNUUY1dXlSdnNrWkR3MHcwaUlpSWlJaUlpSWlJb1hCc1FzeEpRcGs4L1Q0ODB3RWlJaUlpSWlJaUtpNG9VQk1Rc3haY3JrazlUYlpoZ0pFUkVSRVJFUkVWSHh3b0NZaGRoYmxZQ04wczVnbnlkcERJZ1JFUkVSRVJFUkVSVTBCc1FzUkFFRnl0aFdOTmpuU2VwdFNKRE1OQ0lpSWlJaUlpSWlvdUtCQVRFTGNyWHpNdGllbHBXTVZ4blB6RFFhSWlJaUlpSWlJcUxpZ1FFeEMzS3pOUndRQXpodGtvaUlpSWlJaUlpb29GbFplZ0RGbWF1ZHQ5RStUMUp2bzVKVFBUT01ob2lJaUlqSWNyS3lzcUJVbXVmZjY1OC9mNDZnb0NDeFAzSGl4QUs3dGlSSlNFdExFL3QyZG9ickJ1Y21Nek1UQUtCUUtLQlNxY1R4akl3TXZIanhBbTV1YnE4M1VETjcrdlFwckt5czRPTGlZdW1oRUJFQllJYVlSYmthcVNFR0FJL1RicGxoSkVSRVJFUkVsblAyN0ZtVUwxOGVvMGVQeHJGang4VHh0TFEwVkt0V1RieWVQZE9VRXpsOCtEQUdEQmlBbHk5ZjV1dCtEeDgreEtSSms4U3JJSVdIaDhQZTNsNjhuang1a3EvcldGdGJ3OXJhR3Y3Ky9yTGpQLy84TThxV0xZdHk1Y3BoN05peEJUSGtRaFVYRjRmeDQ4ZkR5OHNMRXlaTUtKUjcxSzFiRnpWcjFrVE5talZ6N1hQbnpwMUN1VGNSdmJtWUlXWkJicmJHTThRZXAzTEtKQkVSRVJHOTNZS0NnaEFmSDQ5Tm16YmgwcVZMYU4rK1BRREF4c1lHLy83N0x5UkpzOUJVU2tvS2poNDlpdTdkdXlNdExRMFhMMTVFYUdnb2F0U29JYTcxN05renJGeTUwdUQ5bmo1OUt0dWZQWHUyd2Y2REJnM0NPKys4WTlKN1VhdlZzbjFyYTJ1VHpnT0FzTEF3T0RzN28wR0RCcm4yQ1FrSkFhQUo2dm41K1psODdmeG1xdWxLU0VpQXJhMXRuczZaT1hNbWR1N2NDVUR6Yys3WHI1LzQrUnB6OHVSSnRHN2RPdGQyN1hOeDdkbzF2YzlkMTQ4Ly9vaVBQLzRZQXdZTXdQcjE2L1A4SG9qbzdjU0FtQVdWc0hHRGpkSU82Vm1wdWZaaERURWlJaUlpZXBzbEp5ZmpoeDkrRVBzREJ3NFUyd3FGQWc0T0RraEtTZ0lBcEtlbm8yVEprbkIxZGNXOWUvZnc3Ny8vb2xtelp2amhoeC9Rb1VNSEFKcUEyTUtGQy9NMEJtUDlXN1JvWVhKQVREdFdyYndFWC9yMDZZT0VoQVRjdUhFangvWUhEeDdnbDE5K0FRQ1VLbFVLdzRZTk0vbmF1dE00ODBzYmdNcUxwVXVYSWpRMEZLbXBtdDk1eG84Zmo3Ly8vanRQZ2NMWHNXN2RPa3lhTkFscXRScGJ0MjdGNWN1WGNmTGtTVGc2T3BybC9rUlVkSEhLcEFVcG9JQ3JrY0w2VDFKdlEwTGUvK0FoSWlJaUlub1RiTnUyRFFrSkNRQTBXVXg5Ky9hVnRUczdPNHZ0MU5SVU5HclVDQmN1WEVEdDJyVUJhTEtXMXE5ZmI3NEJHNUdZbUNpMjdlM3RUYzdNVXF2VjR0eFNwVXJsMkdmZHVuV2l0bGhDUWdMS2xDa0RPenM3Z3kvZDhid09EdytQZkFXeEtsYXNpTkdqUndNQVdyZHVqWlVyVjVwOEhRY0hCL2o1K2NsZXBwNmJrWkdCc1dQSFl2ejQ4U0o3ckZ5NWNwZy9mejZEWVVRRWdCbGlGdWRxNTRYN0tmL20ycDZXbFl4WEdjL2diRjNHaktNaUlpSWlJaXA4YXJWYU5yMnhmLy8rS0ZORy92ZGVGeGNYeE1mSEE0QUluSlV2WHg2blRwMUNwMDZkNE9ycWlqMTc5b2orVmFwVU1ackpGQlVWaGVyVnE0djkvR1ErNWViQmd3ZGl1MlRKa2lhZkZ4OGZEMG1Tb0ZLcFVMcDBhYjMyaElRRWJOeTRVZXhuWldXWmxQV2xMY2l2K3g3ajR1SlFxVklsc1orWm1Ta3IzQThBdi8zMkcxcTFhaVhPVzdseXBWNGZyYmx6NTJMZXZIbEd4M0xpeEFtY09ISENhRC90UFJzMWFvU29xQ2haVzVVcVZSQWRIVzN3L0x0MzcrS2pqejdDdVhQbnhMRnUzYnBoeTVZdGNIVjFOWHAvSWlvZUdCQ3pNR01aWW9CbTJpUURZa1JFUkVUMHR0bXhZd2ZpNHVMRWZrNEY3bldEUTgrZlB4ZmJKVXVXeE02ZE94RWZINDlEaHc3QjJka1o3ZHExQTZBSkxobktHc3RMRGJHUkkwZkN5OHY0MzltMWRJdTNQM3o0RUs5ZXZZS1RrNVBSOCs3ZHV3ZEFFeVRVWFczem4zLytnVUtoZ0t1cksxNjhlR0h5T0xTc3JQUi81ZE5PWDlSS1NVbVJqVEV0TFEwalI0NFVnYW0yYmR1aVQ1OCtlYjYzSlp3N2R3NWR1blFSejBySmtpV3hldlZxREJvMHlNSWpJNktpaGdFeEMzT3pNeUVnbG5vYmxaenFtV0UwUkVSRVJFVG04ZXJWSzcxQWxHNXgvTXpNVE55N2QwK1dsZlRWVjE5aDdkcTF1SDM3Tm03ZHVpV3IxeFVRRUNBTGlPV2xqcGlodnAwNmRjcFRRRXczb3lrckt3dVhMbDNDZi83ekg2UG54Y1RFR0d6WHJsWnBaMmVIbUpnWTlPM2JGNmRPbmNLeVpjdFFva1FKakJvMUN2WHIxOGVsUzVmZzV1WW0rdWNVRUV0SlNaSHRoNFNFNEpOUFBoSDdDeFlzd0QvLy9BTkFzN0RCMTE5L2JYQnNWbFpXQm11bDZXYXlXVmxaNVpwcGxwTWRPM1pneUpBaEp2ZXZYNzgrbWpkdmpsOSsrUVZkdTNiRnBrMmI0T25wYWZMNVJGUjhzSWFZaGJtYXN0SmsyaTB6aklTSWlJaUl5SHptejU4dnBrSnEzYjE3RjgyYk4wZkZpaFZoWjJjSEh4OGZuRGx6UnJTZk9IRUNZV0ZoaUlpSTBDdGVyenRWMFpMKy9QTlAyZjV2di8xbTBubmFBSlN6c3pQS2x5OHZqbHRaV2FGczJiSmkvNU5QUG9HTmpZMzRYT3JXcll0Ly8vMVhuQXRvRmg4QU5Jc1M1QlI4MGdiTHROYXNXU09iVXJsdDJ6WlplOGVPSGVIajR5TmUyYzJlUFJ1cHFhbTV2blJ0M0xqUllOL3MvYk0vSThiWTJka2hORFFVaHc4Znh2NzkreGtNSTZKY01VUE13a3pKRUh1VUdsZjRBeUVpSWlJaU1wUHo1ODlqeFlvVmVzZExsQ2docS90a1NObXlaV1ZCbXBvMWE0cTJ1blhyR3F3TFZsZzF4TzdjdVlOYnQrVC9tQjBhR29vdnZ2akM2TGxYcjE0RkFDeGJ0Z3lqUm8yQ1FxRUFBUGo2K2lJaUlnTC8vZTkvY2ZyMGFYenh4UmZZdEdrVDFHbzFiR3hzMEt4Wk15eGV2QmlBcHZBOW9Da29EMml5dTNKeTkrNWQyWDVrWkNSKy92bG5kT3ZXRFlBbXMwMHJQVDFkN3oyWmsyNUFyRUtGQ25xWmFIWjJkcUpvdm5iZm1NOCsrd3p6NTg4dnVFRVMwUnVKQVRFTGM3WjJoWTNTSHVsWktibjJ1WitjZTlGOUlpSWlJcUkzemZEaHcyVkJESzBTSlVxZ1ZLbFNlUEhpQlR3OFBPRGo0d05Ka25EKy9Ia0FRT1BHalJFWUdBZ2ZIeC9ZMjl2bmVPMnZ2dnBLRk4vUFRWNXFpR2t0V0xEQWFKLzkrL2ZySFFzUEQ4Zk5temRScFVvVmcrZGV2MzRkZ0thUWZIWktwUkxCd2NFNGMrWU1yS3lzc0hidFdnQkFodzRkWUdWbEpUNmZ5cFVyQS9qZkZNWGNwakhldkhsVDc5amN1WFB4d1FjZnlPcVg1VVFiZERNWDNZRFkwYU5IWllGTUFIb0xDNWl5MElBMllFaEV4UnNEWWhhbWdFS3owbVR5UDduMmVacDJCMmxaeWJCVk9waHhaRVJFUkVSRWhVTTNpMGVoVU1neXRLNWN1UUozZDNlUjNmVGJiNytKR2x6UG5qM1RDNGhrdDJiTkdsR2czbFNtMUJzekpTQzJZOGVPSEkrdlhidFdCTEZ5Yy9Ma1NYejExVmVvVTZkT2p1M096czRJQ0FqQXNHSEQ4T2pSSXdEQXNHSERFQllXSnFZWjFxMWJGNW1abVNMREs3ZUEyRjkvL2FWMzdNcVZLd2dLQ3NLUUlVTmtRYWhYcjE3aG5YZmVFY2ZHamgxcjhIMFVOTjJ4NkU0ZEpTSjZYYXdoVmdTVXMvTTEyQzVCUW55SzRhV0ZpWWlJaUlqZUZJMGJOd1lBakI0OUdnNE84bi8wclZpeG9teXFYOVdxVmNWMmRIUzBYa0g0b3VMRWlST3krbUh2dnZ1dTJBNE1ETlNyMjVXZHU3czdsaTlmcmxmekt6azVHU0VoSVZpM2JoMENBd094ZmZ0MkFJQy92ejgrK09BREJBWUdpcjdObXplWFpVamxGQkRMeXNyQ0gzLzhJZmExUHdzQW1ENTl1bDcyM0JkZmZDR0NVaTR1TGhnOWVuU080OSs2ZFNzVUNrV09MMTBqUm96SXRWLzJ2b0E4SU9icTZpcnJlKzdjT1VpU0pQdk1KRW1TL1J4NjlPZ0JTWkprcnlWTGx1VDRIb2lvZUdGQXJBandkUEF6MnNkUUJoa1JFUkVSMFp1a2J0MjZxRnUzTGxhdVhHbTBiN2x5NVZDNmRHa0FtbURPNWN1WERmYS9lL2V1WGdCRWtpVDg4TU1QY0hSMHpQR2NiNzc1UnRZM0lpSUNOV3JVd0toUm84UXhRekl6TXpGcDBpU3hiMjl2ajMzNzlvbjd2WHIxQ3A5OTlwbkJhd1FGQldIV3JGbm8zNzgvV3JSb0lZN2Z1WE1IL2Z2M3grelpzekZ5NUVnQW1xeTYxYXRYSXlvcUNnY09IQUFBMUtsVEI1NmVucktBWVU3MXRDNWV2Q2dMZW4zenpUY29WNjRjQU9EeDQ4ZXkxU1ovK3VrbnJGbXpSdXpQbkRsVC9Dek14VkJSZlNjbnB4eVAxNnRYVDR6ejRNR0RlUGJzV2FHTWpZamViQXlJRlFHbUJNUWVwTENPR0JFUkVSRzlIWm8zYjQ3UTBGQ1RDcUFEUVAzNjljVzJ0bDZXcWRMUzBqQjE2bFQwN3QxYnJFeFpwVW9WV1diVjFLbFR4U3FQMjdkdlI4T0dEUkVSRVlGTm16Ymg1NTkvTm5xUHVYUG40c3FWSzJML2swOCtnWmVYRndZUEhpeU9CUVVGNGNpUkk3bGVZOTI2ZFZpMGFCRkNRa0p3OXV4WnZmYkV4RVJrWm1ZQ0FDWk1tSUIyN2RyaDg4OC9GOU1qKy9YckIwQ1RVYWFWMCtmNzQ0OC9pbTFQVDAvVXJsMGJpeFl0RXNmMjdkdUg1Y3VYNDhTSkUralhyNThJQnRhcVZRc1RKMDdNZGZ4MmRuWW9VNlpNamk5ZFRrNU91ZmJMM2pjakl3TnVibTd3OWZVVkwydHJhOUd1WFZVek82VlNpUTgrK0FBQWtKcWFpazJiTnVVNmJpSXF2aGdRS3dJODdkOHgydWNlTThTSWlJaUk2QzNoNys4UEh4OGZrL3MzYTlaTWJQL2YvLzJmckMweE1USFg4ODZkTzRmNjlldkxWclJVS3BVNGRlb1VCZzhlTEZaVlRFeE14UHZ2djQ4dVhicGcyTEJoSW5EbTR1S0NCdzhlR0J6Yjd0MjdaUUVsRnhjWGZQNzU1d0NBYWRPbWllbWZraVNoYjkrK09SYTBCNURyNTFHeVpFbk1talVMQ3hjdWhLMnRMYnAwNllMbHk1ZmorKysvRjBYOEhSd2NNR1RJRUFEQXk1Y3Z4Ym5aQTJJWkdSbjQ5dHR2eFg3WHJsMEJBSU1IRDBiYnRtM0Y4V25UcHVIOTk5OFh3VFZiVzF0OCsrMjN1YTVhQ1FEOSsvZkhreWRQY256cFdyVnFWYTc5c3ZlMXRyYkdqUnMzY1BQbVRmR3FVS0dDYUM5Um9vVEI4V2l0V0xHQ1dXSkVwSWNCc1NMQTJkb1ZUbGFsRFBaNWtISURFZ3BtT1dnaUlpSWlvamRKdTNidHhQYng0OGRsUVorVksxZWljK2ZPaUl5TUZNZWlvNlBSdDI5Zk5HL2VIQkVSRWJKcktSUUtlSHA2QXRCTUY5UUdXR0ppWW5EdzRFRUFta0RNdUhIamNQUG1UWXdhTlNyWGNZV0dobUxBZ0FHeUtaWExsaTBUeGQrOXZMd3daY29VMGZiOCtYTzBiZHNXVVZGUmV0Y0tDQWpBdEduVHNHdlhMdGw3Y1hkM3g0SUZDekJ6NWt5Y1AzOGUrL2J0d3ovLy9JTXhZOGFJUG1QR2pJR3JxeXNBNE1XTEYrSjQ5b0JZY0hBd0hqNThLUFo3OXV3cFBwT2dvQ0M0dTdzRDBBVHZ0SVg2QVdETGxpMm9XN2R1cnArRE9UMS8vbHhzdTdpNDVOcXZiZHUycUZHakJnRE5ZZ3lHc3R1SXFIaGlRS3dJVUVCaGROcGtxdm9WbnFjWi90Y3BJaUlpSXFLM1VkT21UVVhBSnpVMUZVRkJRYUx0NnRXck9IVG9FR3JXckltalI0K2liOSsrOFBQenc2NWR1MFNmbklxMUE0Q2JteHNPSERpZ2wyazBhdFFvckZxMVN0d3pKMnZXckVHdlhyMlFrWkVoam5YdjNsM1UrZEthUFhzMnFsV3JKdlp2Mzc2TkZpMWE0TkNoUTdKK3c0WU53OUtsUy9IUlJ4L0ordXVxVjY4ZUhqNThpSUNBQUNRa0pBRFFCTXhtejU0dCtzVEd4b3B0ZTN0N3NaMmVuaTViS2JOeTVjcXlyTEQwOVBRY3M5U2NuSnowVmdLMWxNek1UUEcrbloyZFlXVmxaYkQvM0xsenhYWndjREMrL3Zycndod2VFYjFoR0JBcklqenNxeHJ0d3pwaVJFUkVSRlFjV1ZsWjRlT1BQeGI3Q3hZc0VKbENGeTVjQUtBcHVGKzFhbFdjUFhzV2FyVmE5SzFUcHc1T25qd3B1NTVhcmNhWk0yY3djK1pNREI0OEdFbEpTU2hmdnJ4b1g3ZHVIZDU1NXgyc1dyVktsbEVGQUUrZlBrV3ZYcjB3Y2VKRTJYMXExNjZOSFR0MjZJM2R3Y0ZCcjZELzA2ZFAwYmx6Wnd3ZE9oVDM3dDB6K1hPNGZ2MDZtalZyaHR1M2I0dGpTNWN1aFoyZEhiS3lzaEFURTROVnExYUpOdDFBMzRJRkMyVEJzckZqeDBLaFVPRDU4K2Y0L1BQUDRlL3ZMejVMWGE5ZXZjS0FBUU5RczJaTmJOMjZGYTlldlRKNXZBWHQvdjM3SWpEbjV1WUdRSlBOcHZ0enlNckt3aSsvL0lJeFk4YWdWNjllYU5PbWpXajc5Tk5QWllzRUVGSHh4b0JZRVZIZWhNTDY5MUpZUjR5SWlJaUlpcWZ4NDhlTGpLQ0hEeCtpVDU4KzJMVnJsd2dvZVhsNXdjZkhCNzE2OVFLZ3laeGF0MjRkTGwyNmhGS2wvbGVlUksxV3c4M05EZSs5OXg0V0wxNk1LMWV1d003T3lnandHUUFBSUFCSlJFRlVEbi84OFllc1ZsbGNYQndtVDU0TVQwOVB0R3paRXE5ZXZjSXZ2L3lDNnRXclkrL2V2Ykt4VmExYUZXRmhZYm5XdEtwVnF4YjI3ZHVuVjRNck1EQVFsU3RYUm1ob3FOSDNIeHdjaktaTm0rTHUzYnZpMkt4WnN6QnAwaVRZMmRsQnBWTEIxOWNYZi8zMWwyalhUaG04ZVBFaWxpeFpJbzZYTFZzV2JkdTJ4ZVRKaytIbDVZVWxTNWJJVnFlc1ZLa1MzbjMzWGRuOUl5SWlNR0xFQ0xpN3U2Tm56NTRJRGc0R29NbStNL2JTTldMRUNKUFBTVWhJUUh4OFBOTFQwNUdhbW9xMWE5ZUs2MmdEbUxxZmgzYnNYYnQyRmJYU3RtL2ZMakw5SkVuQ3hJa1REVTZESmFMaWd3R3hJc0xUbEF5eFpHYUlFUkVSRVZIeDVPdnJpMDgvL1ZUc2E2ZEhhbWtMNVBmcDB3ZExsaXhCVEV3TXhvMGJCNVZLSllJM1dycDFxQUJBcFZMQnc4TURwMCtmeHNxVksxR3laRW5SbHBXVmhZOCsrZ2hPVGs2b1dyV3FyTFlXQURSbzBBQm56cHlCaDRlSHdmRjM3TmdSQnc4ZTFGc1pzVW1USnVqU3BZdkJjeE1TRXJCbzBTSlo3YlFSSTBaZ3dZSUZhTjI2ZFk3bktKVks5T25UQjRtSmllalJvNGRzYXVjSEgzeUFCZzBhWU5XcVZYb1pYd01IRHNUbHk1ZngrKysvWTlteVpYcDF1cEtUazdGdjN6N2N1SEhENEpnTHdzMmJOK0hoNFFGYlcxdlkyOXZMRmtlb1U2Y09BT2dGRTdYWmMwbEpTWGo4K0RHOHZiM3gwMDgvd2NuSkNRRGc2T2lvTjYyVmlJb25Cc1NLaUxMMmxhQlVxQXoydWM4TU1TSWlJaUlxeGhZdFdpVEw0dEt5c3JMQzZOR2pBUUFOR3piRTlPblQ0ZURnSU5xSER4K3VWMitxUm8wYUdEZHVIUGJ1M1N0V2ZsUXFsWmcwYVJKaVkyTXhkKzVjbEM5ZkhsMjdkc1hZc1dNQmFETEJObXpZSUs0eGFOQWduRGx6Umt6Zk02WmR1M2E0ZE9tU3lMNHFYNzQ4OXV6WkEydHJhNFBudWJpNDRNU0pFNmhTcFFvQVlNS0VDZGk4ZVRNQVRYMjE3TXFWSzRmZzRHRFVxRkVESlVxVXdMeDU4MFNCL1NaTm1tRHo1czFZdUhDaDdKeUdEUnZpNU1tVENBb0tRb2tTSmFCU3FmRFpaNThoSmlZR00yZk9sTlZUOC9iMkZpdHBGcVo2OWVxSlFKWXVlM3Q3c2FoQTlucHIxdGJXNk5XckY0NGNPU0xHM0x4NWN4dy9maHdWSzFiRXQ5OStpL3IxNnhmNjJJbW82Rk5JUmFFNklnRUF2cnJlQXc5U2N2K1hGZ1VVV0Z6L2Q5Z283WFB0UTBSRVJFVDBKbkZ5Y2tKU1VoSUFtRlM0UFRrNUdUTm16TUMyYmR1UW5Kd01KeWNuckZxMUNzT0hEemQ0M3NTSkUzSHIxaTEwN2RvVm5UcDFFaXROR3FKV3E1R2FtaXFyL3dVQVE0Y09SYWRPbmRDN2QyK2oxOGp0dXQ5ODh3MXExYXFGRmkxYTVOaEhPMjNRejg5UHJFb1pHeHVMa3lkUFlzaVFJYUpmVWxJUzd0Ky9qNnlzTEZoYlc4UEZ4UVZseXBUUnU5N1pzMmZScjE4Ly9QcnJyeUt3MXFkUEg3eDQ4UUxqeDQvSCsrKy9iM0RNcWFtcCtQbm5uN0Zueng3MDdkc1hQWHIweU5kN3o2c2VQWG9nUER3Y0twVUtEZzRPOFBYMXhZd1pNOUNvVVNQUnAzNzkrcmgxNnhaR2p4Nk5zV1BINXBxdGw1cWFxcmZ5SmhHOTNSUzVyYW9DQnNTS2xKRFltYmowOUJlRGZTWlVENEczWXkwempZaUlpSWlJcUdoS1QwOUhmSHc4eXBZdCsxWUdPYlJUR1pWS3BTemI3WFdrcGFYQjF0YTJRSzVWbEVSRVJLQml4WXA2MDFHSmlBd0Z4RGhsc2dneHBZN1k3YVNyWmhnSkVSRVJFVkhSWm1OakF5OHZyN2N5R0Fab011ZWNuSndLTEJnRzRLME1oZ0dhNmE4TWhoRlJYakVnVm9SNE9oZ1BpTjE2ZGNVTUl5RWlJaUlpSWlJaWVuc3hJRmFFZU5yN0dlMFR5NEFZRVJFUkVSRVJFZEZyWVVDc0NIRzJMb05TTm9hTGV6NVB2NC9Fak1kbUdoRVJFUkVSRVJFUjBkdUhBYkVpcHBKVEhhTjk0cGdsUmtSRVJFUkVSRVNVYjFhV0hnREorVGpWeFYvUERodnNFL2ZxQ21xWGFtZW1FUkVSRVJGUmNaSWxTWWlJL0FmWEk2T1FuSkppNmVFUUZSbEQrdmUxOUJDSXFBQXhJRmJFK0ppU0laWjAyUXdqSVNJaUlxTGk1bVpNTEJaK3RRclJzWEdXSGdwUmtjT0FHTkhiaFFHeElzYkR2aXBzbEhaSXowck50YytkcEFoa1N1bXdVdGlZY1dSRVJFUkU5RGJiZitnSVZtL1loRXJlM3BnM2F6cXFWdkdGUnpsM0tCVUtTdytOaUlpb3dERWdWc1NvRkZid2NxeUZteS8veUxXUFdzckF2ZVFvZUR2V051UElpSWlJM2p5U0pDRWxKUVVPRGc2V0hncFJrWFl6Smhhck4yeEMxMDRkTVc3VWNGaGI4ZGNFSWlKNnU3R29maEhrYlZKaGZVNmJKQ0lpeWsxZ1lDQmF0R2dCRnhjWERCdzRNRS9uSmljbjQrVEprNWcyYlJxbVRadFdTQ00wVEtGUWlGZEJlZnIwS2ViT25ZdjA5SFM5dHVuVHA4UEp5UWxPVGs0SUR3OS83WHRObmp3WkhUcDB3TGh4NDdCdTNUcGtaV1hsMkcvWXNHSDQrT09Qc1dQSERqeDY5Q2pQOTRtUGp6ZjRXYVdtcHNyYVg3eDRrZWQ3QU1DdFc3Y3dac3dZekprekIrdlhyOWNiYTJKaUlvNGRPNWF2YXhjRldaS0VSY3RYbzVLM040TmhSRVJVYlBCUHV5TEkxSlVtLytOdWhzRVFFUkc5Z1p5ZG5YSDI3RmtBd0tGRGg1Q1VsQVJIUjBkWkg3VmFqVXVYTHVIV3JWdUlqWTNGOWV2WGNlM2FOVnk5ZWhVWkdSa0FBSlZLaFZHalJxRnk1Y29BZ011WEw2TmV2WG9GTms1Smt2SjhUbDZDWk5ycng4ZkhvMzM3OXJoMjdScCsrKzAzaElhR3dzWEZSZlJMUzB0RFVsSVNBTTNuWXVyOS9QejhFQlVWcFhkOC8vNzlpSTZPeHJGang5Q29VU044K3VtbmVuMWV2bnlKNzcvL0hxbXBxZGk1Y3lkKytPRUg5T3JWSzlkNy9mVFRUM3JIc2dlNHN2ZlIvaHkxRGg0OHFQY2NxRlFxZE8zYUZXcTFHcjYrdm5CeGNVR0ZDaFh3NVpkZm9rR0RCZ0NBVTZkT1llUEdqZUtjM3IxN2krMm5UNStpVTZkT3VIVHBFbWJObW9VdnYveXlRQU9aNWhBUitROXV4c1JpM3F6cERJWVJFVkd4d1QveGlpQnZSK01Cc2RoWGx5RkJnZ0p2MWwrNGlJaUlDb3VUazVNSTZ1aEtTVW1CazVPVDdOajgrZk14ZlBod05HN2MyT0ExMVdvMWxpMWJoazJiTmhYb1dNMHRNVEVSang4L0JnQ2NPSEVDTFZ1MnhOOS8vNTFqMzRZTkc0cnRuVHQzNXZsZWQrN2NRWFIwdE5qdjA2ZFBqdjFDUTBPUm1xcXBtZXJvNklqT25Uc2J2RzczN3QyTjN0dFluLzc5KytzZHM3VzFSV3BxS2k1ZXZJaGJ0MjRCQVA3KysyOXMzcnhaOURsLy9yelk5dlgxUmRteVpjWCt2SG56OE9lZmZ3SUFGaXhZZ092WHIrTzc3NzU3bzZicFhvL1VCRFdyVnZHMThFaUlpSWpNaHdHeElzalJxaVRjN0x6eE9QVldybjBTTXg3alJYbzhTdGw0bUhGa1JFUkV4WU9MaXd2cTE2K1B4bzBibzJYTGxybjI4L1B6aysybnBhVWhMaTdPNUhaZDVjcVZNM284UGo1ZTFyWjQ4V0s5L3A5Ly9ybmVzYXBWcStMWFgzOUZ5NVl0OGZ6NWMxU3BVaVhYZ0ZodXFsV3Joclp0MndJQXZ2NzZhNzMyVjY5ZUFRQisrZVVYMmZGYXRXckpzc2lxVmFzR0FBZ0tDaExIQWdJQ2tKV1ZKYTZoWld0ckMydHI2enlOTTc4T0h6NHN0djM4L0ZDaFFnV3hmK2JNR2JIZHJGa3oyWG5MbHkvSC9mdjNzVy9mUGdDYVFOLzQ4ZU94ZGV2V1FoNXh3VWxPU1FFQWVKVGo5QU1pSWlvK0dCQXJvbnljNmhvTWlBR2FhWk9sU2pNZ1JrUkVCR2l5ZjFKVFU1R1JrWUZIang2aGZQbnlvdTNQUC85RTZkS2x4ZFRIT25YMHM3RjM3ZHFGU3BVcW9YTGx5bkIxZFRYcG50bW5DMmFmVW1tc1hkZkRody96ZEJ3QXBrNmRxbmNzcDRBWUFOU3NXUk1IRHg3RXhvMGJzWDM3ZHN5ZVBWdTBIVDkrWEdRNURSbzBTQVRoYXRTb0lmbzBidHdZNjlldkI1QnpRTXpaMlRuSCs3WnYzMTYyTDBrU29xT2pjZUxFQ1hGczc5NjkyTHQzcjk2NUd6ZHV4S2hSb3dBQXdjSEJldTBKQ1FrWU4yNmMyTS9lSnlNakEwT0hEaFg3bXpkdjFzdmNVcWxVQURTQkxLMU9uVHFKN1NkUG51RDY5ZXRpUDN0QXpNYkdCcnQzNzhhZ1FZTVFFaEtDMnJWclkrblNwWHBqZlJOd05Va2lJaXBPR0JBcm9pbzUxc1VmVDM0MjJPZm15ejlRcjNRbmczMklpSWlLaTAyYk5pRXdNQkR6NXMxRHBVcVY4UCt6ZDkveE5kN3RIOEEvNStSazcwZ2tRZ2hGakNCYW0xYjk3TkdXMHFLaEtLcHFSVlZ0dGFwR3BmWm9xNlEyVmJSMmVleTlJa1lpUkRPRTdMM1B1SDkvSExubE9NbkpDY25KOEhtL1h2ZVRlMXpudnE5em9oNjU4djFlMzgyYk53TlFUM3VzVjY4ZUxsNjhDQmNYRjB5Yk5nMU5temJWR20zVnYzLy9Vc2o2OVJSMTlGVHIxcTNSdW5WckFNQ01HVFBFWWx0MGRMUllFT3ZkdXpjOFBUMGhsVXJGQW1KeFc3dDJyVjc5MC9LK3YveW1POGJFeEdES2xDa0Z4bVJuWjJ2MEwrdmZ2NzlHNzdTODd0NjlLKzZ2V0xFQ0sxYXN5RGR1OU9qUkdEMTZkSUU1QndRRWFCUlV0Mnpaa20vdVJFUkVWTHBZRUN1ajlGbHBNampsVXFFeFJFUkViNUlqUjQ0Z0xDd01ZV0ZodUhUcEVscTNibzN0MjdmajBhTkhBSUE5ZS9iZzg4OC9MN2JHK0lVMVQzK1ZCdmhUcDA3VkdHSDBLbzMzODZOU3FYRHYzajAwYXRRSUFMQjM3MTRNR3paTUt5NjNENWVscGFYV0ZFWjkyZHZidzhURUJBQ1FrNU9EeE1SRThWcHljakorL2ZWWHZlN3pjc0Z2K2ZMbFdqRUxGaXpRT2pkMDZGQnh2MSsvZnVMK2hBa1ROT0pzYlcwTExId1JFUkZSeGNhQ1dCbmxZbDRMWmtaV3lGSVcvQS9SK093bmlNOStna3FtMVFxTUlTSWllaE5rWjJjak5UVVZnd2NQeHA0OWV3QUFTNWN1eGZyMTZ6Rm56aHd4cmtlUEhtalZxaFhpNHVLMDdwSGZPUUNRU3FWd2NIQW9rYnhmZHUzYU5TeGJ0a3pqM0RmZmZJTnZ2LzBXcnE2dVd2SDVGY3NLS3NLTkd6Y092LzMyR3padTNQaEtJNWI4L1B3MCtuN3BzbnYzYm5UcTFBa0FjUHIwYVhUbzBFRzg5dlBQUHlNMU5SV0F1aUQxNE1FRGpaVWZQVHc4OFBUcFV3QVFpMnE1Sms2Y3FQTzVQajQrWXE3NmNIWjJGZ3RpTldyVTBMcXVVQ2dRR1JrcEhsZXFWRWxyZ1liQ0ZEV2VpSWlJRElNRnNUSktBaWxxV2pWRllQSTVuWEhCS1pmUTJxbmdKY3FKaUlqZUJEdDI3TkFhN2JSdjN6Nk52bEFBY1Bqd1lUZzVPUUVBbmoxN3BuRXQ5L3pMYkcxdGtaU1VsTysxNG15cW41aVlpSUVEQjBLaFVHaWMvL25ubjdGMjdWcDgrZVdYR3NVOVFQOFJhSWNPSGNMYXRXc0JBSU1IRDhiVHAwODFWa3JNdTRyaW4zLytxVldVSzA1NVYrejgrdXV2NGV5czJjZzliNUhQVUEzMUFlVDdmZG04ZWJQR242dlRwMC9EMDlQVFlEa1JFUkZSeVpHV2RnSlVNQStiTm9YR1BPQzBTU0lpb2xJVEZCU2tzYjFjZ0N2c2VxN3M3R3owN2RzWElTRWgrUmE1c3JPenNYMzdka2lsci9aUHQ1NDllMnBNRjV3K2ZicEd3Mzg3T3p0eE16YzN6L2NlOWVyVnc1Z3hZekJtekpoWHlpSFhuVHQzTUhIaVJEZzRPR2hOWVFTZ1VSQXNxQ0RtN3U2T1c3ZHU0ZGF0VzNCM2R5L3dXYzdPemhBRVFXdlRoeUFJR2xNMFc3VnF4V0lZRVJGUkJjSVJZbVdZaDAyclFtTWVwbHlCU2xCQkttRnRrNGlJM2x5ZW5wNllOR21TeGpsZlgxK3grREYyN0ZpWW1wb1crM1ByMWF1bmNaeWRuVjJrNjdrT0h6NHNycnJvN2UyTnJWdTNpdGRXcmx5SjhlUEhZL2JzMmJDenM5TjRuVnd1MTdwWFFVV2s1Y3VYUXhBRXJGeTVFbXZYcnRXWWpsaS9mdjE4WDVOWFlhdE01cFdlbmk2T3FudTVENW1Ua3hOOGZYM2g2dXFLZHUzYTRkeTVjK0txbGkrL3A1ZW5UT1l5TlRXRmw1ZVh1Sy9MeXlQdTlIWGd3QUhjdm4xYlBMNTgrYkxlSS9KTVRVMlJsWlgxU3M4bElpSWl3MkJCckF5cmJGNEx0aWFWa1p3VFUyQk1waklWRVJuM1VNT3lrUUV6SXlJaUtsdWFOV3VHWnMyYWFaeGJ2bnc1bEVvbEFHRCsvUGxheGFTWFY1a1VCQUZSVVZHb1VxV0t4amxkSGp4NDhGclhjM1hvMEFFeW1ReW1wcVpZdkhpeFJrRnMzTGh4Y0haMkZwdmQ1L1hUVHovcGRmOWNLMWFzUUk4ZVBkQzFhMWR4RmM2UzBMdDM3d0t2Q1lLQUFRTUdZUGZ1M1FEVUswTWVQMzVjSFAyV2s1TWp4cjd1bE1ubzZPaFh1b2RDb2NEVXFWTmY2OWxFUkVSVXRyRWdWb1pKSUlHSFRSdGNqZHV2TXk0NDVSSUxZa1JFOU1iVE5YckgzdDVlNDNqTW1ER1lPWE9tZUd4a1pGUmllZW5EenM0T0xWdTJSTisrZmZOdG52L3BwNS9tKzdwcDA2WVYrVmxkdTNiVk9wZTM4TGQ2OVdxTUd6ZXV5UGZWbDBRaVFmWHExY1hqa3lkUFl0bXlaWmc4ZVRJQS9RcGlEeDQ4S05JS25rVzFiTm15Zkl1WkwvZUVlem1uWENVeEdwR0lpSWlLRitmWmxYRjFiVm9YR2hQTVBtSkVSRVJGbHA2ZUx1N2IydHJxOVJvdkw2OThlMUxsYmhrWkdmamtFL1ZpTnpObXpOQVorL0xvczBtVEptSDgrUEhGOXdienNYTGxTcHc3ZDA3cjJaczNieGEzSzFldWlPZHpSOWdCNnBVYkpSSkpzUlNpRml4WWdJWU5HNHJIczJiTnd0MjdkeUVJZ2w0OXhIUlJxVlRpdnBPVEV4NCtmS2kxNlJJWUdJaTVjK2ZtZTIzeTVNbGFmZUdDZ29Jd2ZQaHdqYmpwMDZjWE9XOGlJaUl5TEk0UUsrUHE2dEZITERUdE5ySlZHVENWV2hnZ0l5SWlvckpweUpBaEdzZC8vUEdIV1BnWk9IQ2dSaitxVnExYUlUNCtYanpXdHlBV0h4K1BrSkFRdEdqUkFnRFFxMWN2OGRyV3JWc3hiZG8wN05tekJ3RHd3dzgvUUtWU1llSENoVnIzdVgzN05yWnQyNGE1YytlS1Rlejc5T21ESjArZXdNWEZCYkd4c2ZrK1B5TWpBK1BIajhlZVBYdHc0c1FKTkdqUVFDdG15NVl0Q0FrSjBWcVJNamVubUpnWU5HdldUS001L3NzcmRPYktyMGVaUHY3OTkxOTA2dFFKZ0hwbHhnNGRPbWhjTnpVMXhjYU5HOUdtVFJ1b1ZDcGtaMmRqN05peE9INzh1RVpjUVQzRWJHeHN4Q21rKy9idFEwcEtpbmd0TlRWVjNMZXdzRUR0MnJYMXpqc3pNeE1EQmd4QVptYW1lTTdMeXd2Ky92NEExTk5YR3pkdWpPYk5tNHZYL2Z6OE1HWEtGUEc0YmR1Mld2M3NpSWlJcU96aENMRXl6a3BtajJvV3VodmRLZ1VGUWxLdkd5Z2pJaUtpc21uRmloVzRjK2NPM25yckxjeWZQMTlqUmNZbFM1YWdhZE9tQ0FrSndmTGx5ekZvMENBRUJ3ZUwxL1V0aUczYnRnMHRXN1pFelpvMXNXYk5HaHc2ZEVqY3NyS3lzSGp4WXJGWUJnQS8vdmdqRmkxYXBIR1BEaDA2d012TEMwdVhMc1gyN2RzMXJvMFlNUUxWcWxYRDBxVkxrWldWQlU5UFQ3aTR1TURGeFFYUjBkSG8wcVVMVnE1Y2lXZlBudUg5OTkvSG5UdDN4TmVxVkNwTW5qd1puMy8rT2ViTm00Y2pSNDVvM0RzNk9ob3hNVEZGZXI5NUMwMk5HalVxbGxVbWM3VnMyUktqUm8wUzkzLzk5VmV0QWx4Qkk4U3FWS2tpam1qTDIvTU5BUDc3N3o5eFB5d3NUQnpWbG5mTGp5QUkrT0tMTHhBUUVDQ2U4L2IyeHRtelo4V2lXbVptSnJwMTY0YWJOMjhDQUJZdlhveGh3NGFKaFZkWFYxZnMyYk1ITWhsLzUweEVSRlRXc1NCV0RuRGFKQkVSVWVFT0hqeUltemR2WXZiczJiaDE2NWJHdGNtVEo4UEh4d2ZuejU4WEN6cG56cHdScjcrOEdtUkJkdXpZQVFBSURRMUZSa2FHMW5VYkd4c2NQMzRjalJzM0JxRHVUV1pyYTR1Z29DQnhLbCtUSmszRStIWHIxb243Q1FrSk9IbnlKS0tqbzdGa3lSSThmZm9VMGRIUjRpWUlBbjcvL1hlNHVia0JBR0pqWS9GLy8vZC91SFBuRGdSQlFIWjJOZzRkT2dSQVhkejUvUFBQOGV6Wk0vSCtlVmRNYk5La0NZWU9IU3BPM1p3d1lZSjQ3ZHExYXhBRUFXbHBhWWlMaXhQUGQrM2FGYXRYcnhaWG1pd09QL3p3QXhZdFdvVHo1OCtqVHAwNldxdHd2c3FVeVV1WFh1M2ZSRk9uVHNYT25UdkY0MnJWcW1IVnFsV3d0cmJHbjMvK0NSc2JHd0RxNzlONzc3Mkh6cDA3WStyVXFXSXhyRktsU3ZqMzMzKzFDblJFUkVSVU5yRWdWZzU0MkxZcE5PWkJ5bVVEWkVKRVJGUjIvZlhYWHdBQU16TXpjYnBlcmpsejVvaWpvclp2MzQ0alI0N2c3Ny8vRnErLzg4NDdoZDQvSkNRRWx5K3IvLzlXS3BWaTRNQ0IrY2JaMnRyaTZOR2o4UFQweElFREJ6QjY5R2dNSGp3WTllclZ3NnBWcXpCZ3dBQXg5c2FORzdoeDQ0YVlmMjcvckRwMTZtaU1OTXRWdDI1ZG5EdDNEdTd1N2dEVVBiN1MwOVB4M1hmZlllellzWmd4WTRZNE9pa3VMZzVEaGd3UkN6WjVpNFFlSGg0YUk2WldyRmdoWG12ZXZMbDRQbTh2TENjbnAwSS9vNkt5dDdmSGxDbFR4Snl6c3JJMHJoYzBaVEszcWI1RUl0RnFmcDg3WlJWUWovRGFzbVdMMXZheXVYUG5Zc21TSlJyUC9mUFBQOFhGR0pvMGFZSkRodzdCd2tMZG5pSTlQUjBuVHB3UTQ5M2MzSERtekpsOHA3QVNFUkZSMmNTQ1dEbFEwOG9MeGxMZHF4VkZaNFlnS1NmYVFCa1JFUkdWTFZGUlVUaDQ4Q0FBZFYrdjNNSkZMbWRuWjNFVnc2cFZxMkxac21YaTlFRUFhTmFzV2FIUHlEdWFxMzM3OXFoV3Jackc5YnpOM0t0VXFZTGJ0MitqWjgrZXlNN094cDA3ZC9EdzRVT01IejhlWjg2Y1FldldMMFovLy9ycnJ3Q0FEUnMyaU9kZTdvY0d2RmdKc2thTkdqaDkralRhdEdtRHMyZlBvbFdyVmpoMzdoeCsvLzEzREI0OFdHTWx4SC8vL1ZjYzBaVmJlQU1nam1BclRON3BnM2xYaGl4TTU4NmR4WUxWeS8zRGRIbjgrTEhHOGN2Zng4SmN1M1lOcDA2ZEVvOTlmSHd3YU5BZ3JlMWxML2N1VzdObURWcTJiQ2tlSnlZbTR2TGx5N0N5c3NyM3VhNnVycmgvLzM2K293YUppSWlvYkdLRGczSkFKakZCYmV2bUNFdytyelB1YnRJcHRLczhRR2NNRVJGUlJiUnUzVHJrNU9RQUFBWU1HSURnNEdDTkZSSUJZTUtFQ2JDMXRVWHYzcjAxcGkwNk96dWpYYnQyT3UrZm1abUozMy8vWFR6T1hWWFF5TWhJZk02ZmYvNkpyNy8rV2h6dEpKVktFUjhmang5Ly9GRmpLdUFISDN3QUt5c3JjV3JmamgwNzRPM3RqZXZYMWYxQVpUS1oyT1JlSXBHSWhiQkRodzdoaXkrK2dGUXFSWTBhTlhEaHdnVmtaV1ZoNTg2ZHVIcjFLZ0IxMFd6WHJsMFlQSGd3YnQyNmhjNmRPK1Bqano4R29DNFdBZXBwaUkwYk45Wm9CSC95NUVueCtVT0dESUdMaXdzQVlOT21UV0pNN3FxUUwzK3VyK3JJa1NPNGNlTUdySzJ0WVdKaWdxU2tKSTJpb0ZRcWhhT2pZNzZ2emR0VVA1ZGNMc2ZvMGFQRjQ3cDE2K1k3OGkvdmxNcmNFV2pkdW5YRHhZc1hBUUR6NXMzRGlCRWpJSmZMOGUrLy8yTHIxcTNZdDIrZjF1aTF2SzVjdVlKUFAvMFVabVptZU8rOTkvRHV1KytpWmN1V2FOU29rZmhaRWhFUlVkbkNnbGc1VWRlbWRhRUZzWURFRXl5SUVSSFJHOG5MeXd0Tm1qUkJiR3dzQmcwYXBGVzhNRE16ZzVtWkdZWU9IWXF1WGJzaUlTRkJ2RFpreUpCQ202Q25wcWFpWjgrZTJMVnJGNnl0cmRHM2IxOEFRTTJhTmZIbzBTTUE2b0piM2w1YytXblZxaFVhTkdpQXlwVXJZOUdpUmVqZnZ6K0dEUnVHNk9ob05HN2NHQUVCQWZqb280L2c2dW9LQUhCeGNSSDdnSTBjT1JJalI0N1VlZi9XclZ1alljT0cyTGh4SXk1Y3VJQXhZOFpBSXBFZ0tpb0tvYUdoQUlENjlldkR3c0pDbzltL2o0K1BXQkFiTzNZc21qVnJodERRVUN4ZHVoUUFZR2RuaHgwN2RtRFRwazBJQ3dzVFgyZGtaS1F6SDEza2NqbG16WnBWNFBVbVRab1UybFEvbHlBSUdERmloTVlvdVBIangwTWlrYUJMbHk0SURRMkZrWkVSNUhLNVJ0UDkzS21uSFR0MnhPelpzekYxNmxSMDZkSUZuMy8rT1E0ZE9xVHg1eVN2TGwyNm9GdTNibGl5WkFtaW9xTEU4MWxaV1RoKy9MZzQ0c3pJeUFnQkFRR2NTa2xFUkZRR3NTQldUbmpZRk41SExDVDFPdElVaWJDUzJSc2dJeUlpb3JLalQ1OCs2TjI3TjRLQ2d2REZGMStJdmI0QTljZ21Nek16QUVCZ1lLQkdRY2ZVMUZSYzZWQ1h5cFVyWTh1V0xWaThlREg4L2YzRis0MGVQUnFUSmszU0swZGpZMk94d09UbzZJanc4SEJ4eGNPR0RSdmk5dTNidUhyMUtxeXRyY1hYREI4K0hBc1dMTkRyL2xLcEZBc1hMZ1FBTkczYUZFMmJOaFd2blQvLzRwZHFYbDVlZXQxdjJiSmw0alRRSGoxNklEdzhITnUyYmRPSXlUczlNNi85Ky9lamZmdjI0ck0vK09BRHJaaDMzMzFYWXdSY1hoS0pCSFBtek5FNi8vRGhRd0RhdmNYOC9mM3h6ei8vaU1mMTZ0WERsMTkrQ1VCZHpNdDkzY3U4dmIwQnFLZk0rdnI2WXVMRWlRZ01ETVRPblR1MVZyd0UxQ1BKcGs2ZEtyNjNrU05IWXMyYU5WaTFhaFVpSXlPMTRzZU1HY05pR0JFUlVSbkZnbGc1NFd4ZUMzWW1Ma2pLaVNvd1JvQUtkNU5Pb1pYanh3Yk1qSWlJcUd5UVNDU29YNzgrYXRldWpWdTNic0hhMmhxTkd6ZUdyNit2R05POGVYUGN2WHNYWDMzMUZYYnQyb1U1YythZ1ZxMWFlai9EMWRWVkhMMEZBQk1uVGtTVktsV3dmZnQyaEllSGE2MlNDQURXMXRabzJMQWh4bzBicHpHRkw3Y1lsdGZMamZUbnpwMkx5cFVyWSsvZXZZaUppZEhvVTVaTEpwT2hidDI2bURCaGdsaW95Uy92Z1FNSDR0aXhZM29YeEJZc1dJRDQrSGpzMkxFRG8wYU53cjE3OTdCdDJ6WklKQkpZV2xyQzA5TlRZNVJaWHBhV2xyQ3pzd09nTHY3VnFGRkRLOGJlM2g3dTd1NElEUTJGc2JFeHpNM05ZVzl2RDA5UFQ0d1pNd2JkdW5YVGVrM3Qyclh6ZlY3VHBrM3g0TUVEZlBmZGQ5aXlaUXYrK09NUGNYU1pwNmVuUnFOOVFMMUF3TmRmZnkwV3pVeE1UREJ4NGtRQTZoRjBFeWRPRkp2c096bzZZdENnUVJnNWNxUldjY3ZLeWdwVHBrekJOOTk4ZzhPSEQyUDc5dTA0ZE9nUTB0UFQ0ZURna0c5Umo0aUlpTW9HaVpEZnIrV29UTm9mc1Jobm83ZnBqS2x2Mnc0ajY2dzFVRVpFUkVUbDErN2R1OUczYjErTmFYOUtwUklSRVJIaWNlNlV1b3BDcVZRaU16TlRxemw4UWtJQ1VsSlNBS2lMWjNsSFlCMCtmQmc5ZXZTQVNxV0NYQzZIaVlsSnZzVzhzaUl5TWhKVnExWVZqek16TTVHU2tnSWpJeU1ZR1JuQjFOUzAwR2I5S1NrcG1EWnRHajc0NEFOMDdOaXh3S21iK1pITDViaDgrVEtVU2lYZWYvLzlWMzBiQnJWcDZ3NXMycm9EWjQvK1hYZ3dFUkZST1NMUjhZOFdGc1RLa2NkcE43RTZhS2pPR0NPSkRQTzh6c0RjeUZwbkhCRVJFUkVSd0lJWUVSRlZYTG9LWWxKREprS3Z4OTNTQzliR2xYVEdLQVVGN2llZE1WQkdSRVJFUkVSRVJFVGxEd3RpNVloVUlvV24zZjhWR2hlUWVNSUEyUkFSRVJFUkVSRVJsVThzaUpVelRldzdGUm9UbUhJQjJhb01BMlJEUkVSRVJFUkVSRlQrc0NCV3pyeGwzUnptUmpZNll4U3FiQVFsWHpCUVJrUkVSRVJFUkVSRTVRc0xZdVdNa1VRR1Qvc09oY1lGSlA1cmdHeUlpSWlJaUlpSWlNb2ZGc1RLb2NaMmhVK2J2SjkwRmdwVnRnR3lJU0lpSWlJaUlpSXFYMlNsblFBVm5ZZE5LNWhLTFhUMkNjdFdaZUJCeW1VMHRHdHZ3TXlJaUlpMG5iMXdDZnNQSGNHOXdDQmtabWFWZGpwRVJFUkVSQ3lJbFVjeXFTa2EyTDJIV3dsSGRjYmRTRGpJZ2hnUkVaV2E1SlFVK0s1ZWoxTm56OE85dWh2ZWJkMEtWVnljSVpWeWdEcFJZWTcrK3o5WVdWbkN5dEt5eEo5MUsrQk9pVC9qVlVSR1J1TDgrZk9JaTR0RGJHd3NLbGV1aksrLy9ycFluL0g0OFdQVXFsV3JXTzlKUkVUbGcwUVFCS0cwazZDaXU1MzRML3hDSnVtTU1aSVlZMjZULzhGQ1ptdWdySWlJaU5RVUNpVys4dmtXMFRHeCtHYmNhSFI0dDIxcHAwUkVCZGkwZFFjMmJkMkJzMGYvTHUxVU5EeDkraFExYTlaRVRrNE9BTURZMkJpUmtaRndjbko2cmZ1bXBxWml3WUlGMkwxN041NCtmWXJnNEdEVXFGR2pPRkltSXFJeVJpS1JTQXE2eGwvUmxsUDFiZHRCSmpYVkdhTVU1TGlaY01SQUdSRVJFYjJ3WmVkdWhQd1hDdDhmNTdFWVJrUUZzck96SzNCcjBLQUJGQXFGR0N1WHkxR3paczBDNDdkczJaTHZNNUpWWDZLNUFBQWdBRWxFUVZTVGszSHUzRG54Mk5MU0V2djM3MGRvYUNoeWNuS3djT0ZDamZqdzhIRDA3OThmYTlhc3daMDdkOER4QTBSRUZSTUxZdVdVaWRRYzlXMEsvd0hqYXR4K0EyUkRSRVQwUW5KS0N2N1lzUnNEKy9WQm5iYzRGWW1JQ3BhY25LeHpVNmxVR3ZIcDZla0Z4bVpuYXk0bzlmRGhRL1RyMXcvT3pzNzQ4TU1QSVpmTEFRQlNxUlRmZlBPTkdMZDU4Mlk4ZmZwVVBENS8vangyNzk2TnNXUEhvbkhqeHJoOSszWUpmZ0pFUkZSYTJFT3NISHVuVWkvY1NmcWZ6cGduR2ZmeE5ETVlydVoxRFpRVkVWSFJDSUtBbS81M2NPYjhSZHk1RjRpNHVBUmtackh4ZWxHWW01bkIwZEVCalJyV1IvdDJiZkMyVnlQb0dCMWU0aTVmdXdHbFVvbldMWnFYV2c1RVZEN2tIWDExN3R3NXpKNDlHNmRQbjhidzRjUHgyMisvYWNWblptYkN3OE1EU1VsSjhQYjJobytQRHp3OFBQSzl0N0d4TWZidTNRc0F5TTdPeHJGang5Q3JWeThBd0pBaFF6Qno1a3pFeGNVaEp5Y0hxMWF0d284Ly9nZ0FPSEhpaEhnUEJ3Y0hORzdjdU5qZUx4RVJsUjBjSVZhT05iUnJEMHVaWGFGeEhDVkdSR1hWazhobitHYnE5NWd5YXo0T0h6dUppQ2RQV1F4N0JabFpXWWg0OGhTSGo1M0VsRm56OGMzVTcvRWs4bG1wNWZNc0tob0FVS3NtZS9JUWtmNk1qWTF4NXN3WkFNREdqUnR4OUtqMkFsS0xGeTlHUkVRRVVsTlQ4Y2NmZjBDcFZCWjRQM2QzZDNoNWVZbkhtemR2RnZmTnpNd3dlUEJnOGZpWFgzNUJabVltbEVvbGpoeDUwWEtrZS9mdVhBaUVpS2lDNHQvdTVaaVJ4QmpOS24xUWFOeU4rSU5RQ25JRFpFUkVwTDg3OXdJeDlwdHB1SE12c0xSVHFYQksrN1BOSGZGaGFXRlJLczhub3ZKQklwRm9iSzFidDlZWU1kYTllM2V0bUxsejU0clhNekl5MExCaFE0M3J6Wm8xMDNpR3Q3ZTN1SC9nd0FHTnFaRWpSb3dBQUxSdDJ4WkxsaXlCUkNMQnlaTW5FUlVWSmNiMDZkT24yTjgzRVJHVkRad3lXYzYxY095RE05SDVOeERObGE1SXd2MmtzMmhrMzlGQVdSRVI2ZllrOGhsbXpWdU10UFIwQU9vZmlycDM2WWp1blR1Z1JnMDNXSmlibDNLRzVVdEdaaWJDd2lKdzVOOVRPSEw4SkFSQlFGcDZPbWJOVzR6VnZqK2lXdFVxcFowaUVWR3BHRFJvRUtaUG53NjVYQTZGUW9HVksxZGkwYUpGQUlBR0RSb2dMQ3dNMWF0WEYrUFhyMTh2N2pzNE9JaFRMSW1JcU9MaENMRnlyb3A1YlZTMzlDdzA3bW84cDAwU1Vka2dDQUtXclZ3bkZzTXFPZGhqNlErejhjMjRVYWhmcnk2TFlhL0F3dHdjOWV2VnhUZmpSbUhwRDdOUnljRWVBSkNXbm81bEs5ZHhoVFFpS3BQa2NubXhiMWV1WE5GNGhvdUxDL3IxNnljZXIxbXpCbkZ4Y2VKeDNtSlljSEF3RGh3NElCNS8vdm5uTURYVnZhbzdFUkdWWHl5SVZRQXRISHNYR2hPWWZBNnA4cmhDNDRpSVN0cE4venZpVkQ2SlJJTHBreWZBcTNIaGhYM1NqMWRqVDB6N2RyellWUC9PdlVEYzlMOVR5bGtSRVdtVHlXU1F5V1J3ZDNlSHNiSHhhMjN1N3U2UXlXUXdNakxTZXM1MzMzMG43cWVscFdIZXZIbjU1ak5qeGd4eFZVdVpUQVlmSDUrU2VlTkVSRlFtc0NCV0FUUjE2QTZaVlBkdnIxU0NDdGZqRHhvb0l5S2lncDA1ZjFIYzc5NmxJNW8wYWxpSzJWUk1YbzA5MGIzTGkybnlaODVmS3NWc2lJajA1K0hoVWFSTkgxNWVYdWpkKzhVdmtOZXRXd2QvZjMrTm1PUEhqK1BQUC84VWo0Y01HWUlhTmJnd0NCRlJSY1llWWhXQXVaRTFtdGgzd28zNFF6cmpyc2J0eC9zdVF5Q0J4RUNaRVJGcHk5dm92WHZuRHFXWVNjWFd2WE1ISEQ1MkFnQnc1OTc5VXM2R2lFZy9RVUZCUllyUEhRMWJtRVdMRnVIZ3dZTlFLQlJRS0JRWU5td1lybHk1QWhNVEV5UWtKSWdOOWdIQTB0SlNvM2svRVJGVlRCd2hWa0cwY0N4OEJaem9yTWNJU3dzd1FEWkVSQVdMaTBzUTkydlVjQ3ZGVENxMnZKOXQzcytjaUtnc2UzbFZ5Y0kyZlhsNGVPRGJiNzhWai8zOS9URng0a1FvRkFwODl0bG5pSWlJRUsvTm56OGZWYXRXTGRiM1JVUkVaUTlIaUZVUXRhMmJ3Y0hVRlFuWlQzWEduWXZaQm5lckpnYktpb2hJVzJaV2xyalBCdm9sSis5bm0vY3pKeUlxeTRZTUdWS2tlRDgvUDcxanYvLytlL3o5OTkrNGYxODlhbmJ0MnJXNGN1VUtidHk0SWNhODk5NTdHRDkrZkpGeUlDS2k4b2tGc1FwQ0FpbWFWL29JeDU2dTB4bDNPL0U0ZXVWTWhMMUpGUU5sUmtSRVJFU2tuODJiTnhjcHZpZ0ZNVE16TSt6YXRRdXRXclZDK3ZPVmp2TVd3NXlkbmJGOSsvWjhHL01URVZIRnd5bVRGVWdMeDQ4SzdRK21FbFE0RjczZFFCa1JFUkVSRWVtdnBLWk01dkwwOU1TS0ZTdnl2Ylo3OTI1T2xTUWllb053aEZnRlltL2lpam8yTFJHY2NsbG4zT1c0dmVqaU9ncG1SbFlHeW95SWlJaUlTRnRhV2hwcTE2NE5LeXYxdjBzZlBIZ2dYdlB3OEVCR1JnWWlJaUlna1VoUXUzWnRTS1g1L3o2L1VxVktVQ2dVa01sMC8zaHo2TkFoekp3NU05OXJvMGFOd3NhTkc5R21UWnRYZkRkRVJGU2VjSVJZQmRPdThzQkNZN0tVYWJnU3Q4OEEyUkFSRVJFUkZlejk5OTlIYW1vcWhnOGZqdHUzYjhQUzBsSzhkdi8rZlhoNmVnSUFCRUdBc2JFeGZ2LzlkMnpZc0FFK1BqN3c5L2RIVUZBUWxpOWZqc1RFUlB6d3d3OEZQdWZSbzBmbzE2OGZldlhxaGFpb3FIeGpnb0tDMEs1ZE93d2NPQkRCd2NIRiswYUppS2pNWVVHc2dtbG8xeDZPcHRVTGpUc2J2UTBxUVdtQWpJaUlpSWlJdFBuNysrUEdqUnU0ZWZNbS9QejhZR3BxcW5GZEtwWGlyNy8rUW84ZVBRQUFWYXRXaGFlbkowNmVQSW5SbzBlaldyVnErUG5ubjlHL2YzOEVCZ1ppNGNLRkNBb0swcmpIM2J0MzhjVVhYNkJCZ3diWXUzZXZ4clg2OWV2amwxOStnYU9qbzNoT0VBVHMzTGtURFJvMHdNY2ZmNHlUSjArVzBMc25JcUxTeG9KWUJTT0JGTzJkQnhjYWw1anpGQUdKSnd5UUVSRVJFUkdSTmw5ZlgzSGZ4OGNIQURUNmdwMCtmUnFtcHFiNDY2Ky9zR3paTXZ6enp6OTQvUGl4MkhnL1BqNGVqbzZPV0xKa0NRQWdKeWNIMzMzM0hSSVNFdkRMTDcrZ2ZmdjJhTlNvRVRadDJnUzVYSzd4N0dIRGh1SGF0V3NZT1hJa2J0MjZoZmJ0MjJ0Y1Z5cVYyTGR2SHpwMTZnUjNkM2RNbWpRSkFRRUJKZkV4RUJGUktXRkJyQUpxN3ZnUkxHUzJoY2FkanZhREFNRUFHUkVSRVJFUnZSQWVIbzRkTzNZQUFLcFhyNDdCZzlXLzBNM2IxTDVEaHc2UVNxVXdNelBEcEVtVFlHWm1ocVpObXlJaUlnSUE0T0RnZ0k4Ly9oaGZmdmtsbWpadENnQUlDUWxCWUdBZ0preVlnTE5uejJvOXQyN2R1amg1OGlSKy8vMTNjWHBtdFdyVmNQcjBhZnp4eHg5d2NYSFJlazFZV0JoKy9mWFhBdnVYRVJGUitjUy8xU3NnRTZrWjJqaDlXbWhjZVBwZGhLYjVHeUFqSWlJaUlxSVhxbGV2am4zNzlzSEx5d3R6NXN3UnAwdk9uejhmSmlZbWhiN2UxTlFVdi96eUN5d3RMU0dSU0xCczJUSk1talFKTjIvZVJOdTJiYkYrL1hxTmVEYzNOMnpZc0FGMzc5N0YvLzNmLytWN3o4R0RCeU1rSkFUTGx5K0htNXViZUY0aWtXRGJ0bTFpUHpNaUlxb1l1TXBrQmRXdThnQ2NpdG9NcFNEWEdYYzYrZy9VdEdwcW9LeUlpSWlJaU5SNjllcUZuajE3UWhCZXpGajQ1Sk5QMEtwVks1dzRjUUt4c2JGUXFWUWFyekV5TW9LTGl3czZkKzZzTVpxclE0Y082TkNoZzNnOFpNZ1EvUFBQUDRpTWpNU1lNV1B3NmFlZjZsVm9zN0N3d0lRSkV6Qm16QmdjTzNZTVc3ZHVSZjM2OWZIQkJ4OFV3enNtSXFLeWhBV3hDc3JHMkFsdlYrcUJhM0VIZE1iZFRmd2Y0ck1qVU1uVVRXY2NFUkVSRVZGeGswZ2tHbjNEQVBWb3JtSERocjMydlhmdDJnVWpJNk5YZXExTUprUFBuajNSczJmUDE4NkRpSWpLSms2WnJNRGVkLzY4MEJnQkFzNUViekZBTmtSRVJFUkVodk9xeFRBaUlub3pzQ0JXZ1ZVeHI0TzZOcTBMamJzYyt4ZVNjcUlNa0JFUkVSRVJFUkVSVWVsalFheUNlOTlsU0tFeENpRUh4NTl0TUVBMlJFUkVSRVJFUkVTbGp3V3hDczdEcGpWY3pOOHFOTzVxM0Q3RVpZY2JJQ01pSWlJaUlpSWlvdExGZ2xnRko0RUU3ZlhvSmFZU1ZEZ2F1ZFlBR1JFUkVSRVJFUkVSbFM2dU12a0dlS2RTVHh4OXVnYkpPVEU2NDI0bEhFSEhLc05SeGJ5T2dUSWpJaUlpb3JMaXZXNGZsbllLRmRyWm8zK1hkZ3BFUkpRSEMySnZBSm5FQkYycWZJVTlZZk4weGdrUWNDUnlOYjZvdmNKQW1SRVJFUkZSYWZOcTdJbGhnd2FXZGhwRVJFUUd4WUxZRzZLRlkyLzhMMm9UNHJNamRNYmRUVHFGOFBTN3FHN3BhYURNaUlpSWlLZzBOVzNjQ0UwYk55cnROSWlJaUF5S1BjVGVFRVlTR2JwWEhhTlg3T0hJbFNXY0RSRlJ4U0dSU01SdDZOQ2hwWjBPRVJFUkVSSHBnUVd4TjBoVGgyNTY5UWNMVHJtTVI2bFhEWkFSRVZIeHlGdVVLdTd0ZGNsa3NpSnZ3NGNQTDRaUGhZaUlpSWlJQ3NLQzJCdEVBaWw2VkIyblYremh5RlVRSUpSd1JrUkVGWjlTcVh5bGpZaUlpSWlJU2c1N2lMMWhHdGkxUnczTFJnaEx2Nk16TGpUdE5nS1R6NktCYlhzRFpVWkVWRDRzVzdZTWlZbUorVjY3ZGVzV1pzNmNLUjR2V0xEQVVHa1JFUkVSRVZFUnNDRDJocEZBZ2g3VkptRGRneEdGeGg1OHNod2VObTFoSk9FZkV5SXFQNnBYcjQ1dDI3YmxlKzNkZDk4dE5HN0FnQUdJakl3czhQNnJWcTFDV0ZoWXZ0Y0NBZ0lRRUJBZ0hyOWNFQnN5WkFnMmI5NmM3MnVMWTNvbUVSRVJFUkhwaDVXT04xQWQ2eGFvWTlNU0QxT3U2SXlMeWd6QnVaaHRlTjk1aUlFeUl5SjZmZWJtNW1qWHJ0MHJ4NW1abVpWRVdnQ0E4UEJ3N04rL3Y4VHVUMFJFUkVSRSttRkI3QTNWbytwNHJFanhMalR1YU9SYWVObDNoWjJKaXdHeUlpSjZmWm1abVRoLy92d3J4MlZsWlpWRVdnQ0FVNmRPNGRTcFV5VjJmeUlpSWlJaTBnOExZbStvR3BhTjRHblhBWGVUZFA5Z2xxUEt4UDZJSlJqNmxxK0JNaU1pZWozaDRlRWFVeU5mTis1bG9hR2g0djRYWDN5QlRaczJpY2U2cGtRU0VSRVJFVkhad1ZVbTMyRGRxNDZGQklYM3JBbElQSUhBNU1KSFd4QVJ2VWtPSFRxa1VRd0RnSHYzN2lFcUtxckExL1R0MnhmLy9mZGZ2aHNSRVJFUkVSa09SNGk5d2FxWTEwRUx4OTY0RXJldjBOaS93aGZpdTRiN1lDdzFOVUJtUlBRcUJFR0FRcUZBVm5ZMkZISUZjdVJ5eU9WeXlCVUs5ZGZjL1J5NWVFMmh5RDh1SjBjQmhVSjlUcWxVUWxBSlVBa0NWQ29WVkNvVkJFR0FTbEJCcFZSQkpRZ1FucDlYN3d0UXFwVHFHSlVBUVZCQnFWSTl2NGVxdEQrbVlwR1FrSUNSSTBkcW5iOSsvVG84UER3d2I5NDhqQnMzRGxLcFZPdDEvdjcraGtxVGlJaUlpSWdLd0lMWUc2NVh0WW00ay9RL1pDaVNkY2JGWnovQnlhaU42T2I2dFlFeUk2cjRsRW9sMHRMVGtacWFoclQwZEdSbVppRWpNeE5aMmRuSXpNeEVabVlXTXJPZWI1bVp5TXA2Zmw0OHA5NnlzcktRa2FXT1Y2bktmc0hKUkZheWhYVVBEdzhFQlFYbGV5M3ZTbzRGeGRXdVhSc2hJU0VGM2o4bkp3ZDkrdlRCczJmUDhyMmVrcElDSHg4ZmJOdTJEWC85OVpmR3RkTHNJYlo3L3dGY3VIalZJTSs2RlhESElNOGhJaUlpSW5wVkxJaTk0U3hsZHVoVjFRZTd3K1lXR252eTJVYTg0OUFUVG1ZMURKQVpVZm1nVXFtUW1wYUcxTlEwOWRlME5LU21wV3NlNTlsUHkzTXRQU09qdE5PbkloSUVBY09HRGNQWnMyY0xqZjN2di85Z2IyOXZnS3owYytIaVZSYXFpSWlJaUlpZVkwR00wTktwRDY3RTdVTlllb0RPT0tVZ3g5N3dIekNxN2dhOWVvOFJsVmRaV1ZsSVNFeENZbkl5a3BLU2taaVVoTVRuWDVPU2twSHcvRGdwS1FuSnlTbFFDVUpwcDB4NVpHVmw0ZkxseTY4Y2w1MmRYZUJyRGgwNmhPM2J0NHZIbjN6eUNmYnMyU01lZCt2V0RTRWhJWGo0OENHKy9mWmJXRnBhYXJ5K2I5KysrT21ubi9LOWQ4MmFOUXZOK1hXc1dQSkRpZDQvcjAxYmQyRFQxaDBHZXg0UkVSRVJVVkd4SUVhUVFJcCtOV2JDOS80QUNOQTkzU280NVRKdUp4eUhsME5YQTJWSFZId3lNN01RRXh1TDJMaDRSTWZHSVRZdURyRng4WWhQU05Bb2VHWHBLSWk4S1l5TWpHQnNiQXhqbVF4R1JrYVFTQ1dRU2lTUVNxU1FHa2toa1VnZ2xUNy9LcEdLMXlWU3FUcE9LbjF4WFNxQlJDSVZ2d1lGUFNyUjNNUEN3dEM2ZGV0aWk4dXJaY3VXa0VxbFVLbFVzTGEyeHM4Ly82eFJFSE4yZHNhR0RSdlFwMDhmakJrelJ1djFWbFpXY0hkM0w5SXppWWlJaUlpbytMRWdSZ0NBcWhiMThLN3pRSnlOM2xabzdQNklKYWhuMnhabVJsWUd5SXhJUDVtWldZaU5pME5NYkJ4aW5uK05qWXRIVEd3c1lwNS9UVTh2bjFNVWpXVXltSnVidzh6TUZPYm01akEzTTRPNXVSa3N6TTFoWnZyOG5Ma1p6TTNNWVc1bUNsTXpVNWdZRzRzRkxlUG4rN25uWk1heUY5Znp4S2pQeVNBek5vWlVVbktqUUR2MStxVEU3bDNTbkp5YzBLWk5HNXcvZng0Ly9QQURxbGF0cWhWVHZYcDFYTDU4R2NiR3hsclgvUHo4NE9mblo0aFVpWWlJaUloSUJ4YkVTTlROZFF6OEU0NGpSUjZyTXk1RkhvdS9JMzdDcCs1ekRKTVlFZFFONkdOaTQvQTBLZ3BQbitYWm9xTHg5RmtVVXRQU1NqdkZmSm1abWNIYTBoSlcxbGF3dHJLQ3RaVWxySzJzWVBYOGE5NTlDd3R6bUp1Wnc4SmNYZkF5TTFOdnhqTCtWVjJXZE8zYUZVWkdSaGc3ZG15Qk1ma1Z3NGlJaUlpSXFPemdUMWtrTWpPeVFtKzN5ZmpqOFhlRnhsNk8rd3YxYmQ5RkkvdU9Cc2lNM2hUcDZSbUlmUFpNbzlDVld3Q0xpbzRwOVJVVXJhMnNZRzluQ3pzN085amIyVDdmN0dCbmF3TnJhMnV4d0dWdGJRa3JTM1doaThVc3d4RDA2T09XbFpXRmhRc1hZdkhpeFRBMU5jVytmZnZRc1dQUi93Nzc4TU1QNGUzdHJiRmlwUzVHUmtaUXFWU1FTcVY2UDhQSXlLakllUkVSRVJFUmtmNzRreHBwYU9MUUZYWGova0p3U3VFTnFYZUZ6VUYxeTBhd05hbHNnTXlvb2hBRUFRbUpTUWdMajBCWVJBUkN3NThnTkR3Y1llRlBrSkNZYVBCOEhPenQ0VmpKQVE3MjlwcEZyano3OW5aMnNMVzFZWEdyakpMTDVkaXdZUU0rL3ZoanVMcTZBbEEzcno5ejVvd1lFeGNYaDVVclYyTCsvUGtBZ0p5Y0hQVG8wUU5idDI3Rko1OW9UK0dNajQvSHpwMDdzV3ZYTHV6ZnZ4OE9EZzdpdGNhTkd3TUE3dCsvandZTkdrQXVsNHZYWGk1NktSUUsvUGpqajVnelp3NW16NTZOS1ZPbUZQZytEaDgrakRWcjFtRGZ2bjB3TVRGNWhVK0NpSWlJaUlqMHhaL3VTSU1FRXZTdFBnTkw3bjBNcFNEWEdadWhTTWIyLzZiaks0OWZJSUgrSXgvb3phQlNxZkFzT2tZc2ZJV0ZQMEZZZUFSQ0l5SU0wc3RMSXBHZ2tvTTluQndkVWRuSkVVNk9sVkRaMFJGT2VmWXJWWEpna2FzQ09IcjBLTWFORzRjSkV5YWdiZHUyK1A3Nzc1R2NuSXo0K0hpTnVPKysrdzdoNGVGWXMyWU5BSFZSYk9EQWdjakp5WUczdDdjWXQyN2RPdmo0K0NBbkp3Y0FzR25USmt5YU5FbmpYdmZ1M1lPbnB5YzhQVDB4ZVBCZ2VIdDdZL3o0OFJwRnVKaVlHSFRzMkJGbno1NEZBRXlkT2hWUG5qekJpaFVyTkFwbmNya2MwNlpOZzYrdkx3UkJnSStQRDlhdVhWdThIeElSRVJFUkVXbmdUNEtreGNtc0JqcTZmSUhqenpZVUd2c3c5U3BPUi8yQkRpNURTejR4S3JNeU03UHdPRFFVRDBQK3c2UEhqeEg4NkRFZWg0YUpCWVdTWUN5VG9ZcUxNMXlydUtDS2l3dGNYWnhSMlNtMytPVUlCM3Q3eUdTY2R2WW0yTEZqQndCMUVmYmN1WE5RS0JRRnhxNWF0UXBaV1ZuWXVIRWpBSFZ2dXZQbno2Ti8vLzZRUFMrT05tL2VYT1BQN3ZyMTYvSE5OOTlvVEpIY3RrMjlBTW5kdTNmRlVWOHZGK0drVWlrV0xWcUVybDI3SWpVMUZRQ3dldlZxeE1URVlNdVdMZUlvc1AvOTczOVl0bXlaK0xwMTY5YWhUWnMyR0RSbzBLdC9LRVJFUkVSRXBCTUxZcFN2amxWR3dEL3hHR0t5UWd1TlBSeTVFblZzV3FLYVJmMlNUNHhLWFVKaW9ycndGZklZRHgrcnYwWkVQdFdyaDFOUjJkcllvS3FyQzF4ZFhPQmFKYy9tNGdMSFNnNUY2c2xFRlZONmVqcisvdnR2OGRqWjJSbWRPblhDMHFWTDg0MlhTQ1RZc0dFRG9xS2ljT2pRSVV5ZVBCbExsaXlCdDdjM3pNM05NV1hLRkRScjFnenZ2UE1PYnR5NEFRQjQ5T2dSamg4L2pxNWR1d0pRVC92ZHZuMjd4ajBIRGh5STQ4ZVBhejJ2ZGV2V09IYnNHTHAwNllLMDV3cy83TjY5RzIzYXRFR1BIajF3N05neGZQSEZGL2pxcTYrd2Z2MTY4WFdqUjQ5R2l4WXRVTGR1M2RmL2tJaUlpSWlJU0FzTFlwUXZZNmtwQnRkYWd1V0JuMEVwRkR6YUFnQ1VnZ0piSG4rSFNRMTJ3MFJxYnFBTXlSQlNVbEp4LzhFRDNBOEtSdUNEWUR3TSthL1krM3labVptaGhsczE5VmJkRGRXclZVVlYxeXFvNHVJTVN3dUxZbjBXVlR3N2R1eEFlbnE2ZVB6Wlo1OFYycERleU1nSXUzZnZ4cTVkdXpCczJEQUF3UFhyMXhFY0hJeE5temJoZ3c4K3dMQmh3OFNDR0FEODl0dHZZa0hzNU1tVENBc0xFNis5Ly83N2NITnpLL0I1clZ1M3hqLy8vSVB1M2Jzakt5c0xNMmJNd0lRSkUrRG41NGR4NDhiaCsrKy9oN2UzTjJ4dGJaR2NuQXdBU0V0TFEvLysvWEg1OG1XWW1wb1cvWU1oSWlJaUlpS2RXQkNqQWxXMXFJY2VWY2ZqbnllK2hjYkdab1hoUU1SU2ZGSmp0Z0V5bzVLZ1VDZ1I4dDkvdVA4Z0dQY0RIK0JlMEFNOGlYeGFiUGUzczdWRmplclZVTVBORGU3VjNWRGRyU3BxdUxuQnlja1JVajFYNnlONldXNC9zRnhEaGd6Sk55NHJLd3RtWm1iaXNZV0ZoVmdNaTRtSndjT0hEd0dvcDEwK2VQQUFmbjUrbURScEVyS3pzd0VBZi8vOU4rTGk0dURvNkFoZlg4Mi9FM1B2OHpLNVhBNWpZMk1BNnFMWjNyMTdFUmtaaVpFalJ3SUFMbDI2QkFCSVNFakFxbFdyTUhqd1lPellzVU9jOHVudjc0OVZxMWJoMjIrLzFmOERJU0lpSWlJaXZiQWdSanE5Ny9JNWdsSXU0R0hLbFVKakw4WCtpWG8yYmRISXZxTUJNcVBYbFpDWWlEdjNBbkV2NkFIdUJ6NUEwTU5IeGRMenk4TGNITFZyMWNSYnRXcmlyWnJ1Y0svaEJuYzNOOWpZV0w5KzBrUjVYTGh3QWY3Ky91THhPKys4Z3laTm1nQ0ExaWl4cFV1WFlzeVlNUnFyTjZwVUtvU0dobUxHakJrYVUzNC8vUEJEMk5yYW9sZXZYdGk3ZHk4QWRRUCtuVHQzb21QSGpqaDY5S2dZYTJkbmgzNzkrdVg3ekkwYk4yTDQ4T0ZpVWF4SGp4NEExTk04Ly8zM1g3RVBHYUNlZGpsdjNqelVyRmtUOCtiTmc3R3hNV2JObWdVZkg1OVgvNENJaUlpSWlLaEFMSWlSVGhKSThabjdEMWg2dnk4eUZNbUZ4dThLbTRQcWxvMWdhMUxaQU5sUlVTUWtKc0kvNEM1dUJkekZyWUE3Q0k5NDh0cjNyT3praURwdjFjSmJOV3VpemxzMVVmdXRXcWppNHN3UlgyUVFNcGtNN2RxMXcvbno1d0ZBSEhrRkFLNnVyaHF4czJmUHh1elorbzFnelIzeE5XalFJQnc2ZEFnZmZmUVJoZ3daZ2k1ZHV1REVpUlB3OFBCQVVGQVFBR0RvMEtFd04xZFBGYTlTcFlyR2ZVYVBIbzNSbzBmcjljeE9uVHJCM2QwZE0yYk13SU1IRHpCdDJqU3h1RWRFUkVSRVJNV1BCVEVxbEsxSlpmUjNuNHROandvZnFhQVNsSWpMam1CQnJBd283Z0pZOVdwVlVhOXVIZFNwWFF0MWF0VkM3Vm8xT2VxTFNsWExsaTF4N3R3NTNMeDVFMnZYcm9XM3Q3ZDRyVisvZnRpOGVYT1I3L25aWjUraFhyMTZBSUNlUFh2aTJiTm5zTE96RTY5Mzdkb1ZnWUdCdUhidEdyWnUzWXB4NDhhSjF6NzU1QlA0K2ZrVitaa1NpUVJ6NXN3QkFKaVltR0RuenAxRnZnY1JFUkVSRVJVTkMyS2tsMFoyLzRmV1R2MXdLZmJQQW1PcVd0VEQwTGVXb1pKcHdjMmxxZVJrWm1iaDV1MEFYTGwrQXpkdnYxNEJ6TnJLQ2czcTFVV0RlaDVvVU04RDlUM3F3TWFheFM4cW05NSsrMjM4OXR0dkd1ZDY5dXlKQlFzV1lQNzgrV0lmTUYyTWpJenc2YWVmYXF6MGFHeHNyRkVNeTZ0NTgrWm8zcno1YXowVFVLK0t1V1RKRXJScDAwYXZlQ0lpSWlJaUtoNHNpSkhlUG5LYmpKRFU2NGpKQ2xXZkVHUVFWSFlRVkpab1lOTVRyU29OUTFpY0RFRnlKVExsUUtaY1FLWkMvVFZMRG1RcTFGOFZLa0FwQUVxVkFKVUFLTVhqRitkejkxVXFRQUFnQVNDVkFrWVN3RWdLR0VrbEwvYWZmNVZLWHB5WFNRRXpZOEJjSmxGL05aYkFYUGI4cXpGZ2JneVl2WFRPeWtRQ0kya3Bmc0JGSkFnQ1FzTWpjT1hhRFZ5K2ZnTUJkKzlCb1ZBVytUNVNxUlJ2MVhSSHcvb2VZZ0dzV2xWWFRudWtjbS9HakJuNCt1dXZjZlhxVmNUSHgwT2xVbW5GU0NRU09EbzZ3dFBURTFXclZpMjJaMTYvZmgySmlZbjVQaE5RVC9lc1ZxMGF2THk4TkpyOUV4RVJFUkdSWWJBZ1JocFVBcENlSXlBNUMwak9FcENTSmFpL1pnUEpXVEtvMHYyUW52SU1LbVVsQ0NwYjhYVlhJNEdyRUFESVN5UXZBYzhMWnNEei94RjBSTDQ2S3hNSmJNd0FXek1KYk13azZxK21tc2UyWm9DbGlRVFNVcWdYcFdkazRJYi9iVnk5ZmhPWHI5MUFUR3hja2U4aGt4bWhnWWNIdkJvM1F0TW1ubWhZejRNL2tGT0ZaVzl2ajY1ZHV4cjhtWjA3ZHpib000bUlpSWlJcUdoWUVIc0RaY3FCMkhRVll0TUV4S1kvMzU3dngyZW9SMjBWekJ4QUxRTmxhbmhwT1FMU2NvQ25LYm9MYTFJSlVNbENBaWRMQ1p5c25uOFY5NlV3Tnk2K25CSVNFM0grMGhXY3VYQUp0MjRIRkhrVW1MRk1oZ2IxUGVEVnlCTk5HemRDZy9vZU1ETTFMYjRFaVlpSWlJaUlpTW9aRnNRcUtJVUtlSllxSURKWmhhY3Bta1d2OUp6WEcwVkY2cEYwdWNWRXhHaGZ0elRSTEphNTJraFExVmFLS3RZU3lQU1lsaGtWRTROekZ5N2p6SVZMdUhQdlBnUkIvKytaVkNKQmcvb2VhTmJVU3l5QW1acVlGT0hkRVJFUkVSRVJFVlZzTElpVmN3S0FoQXdCa2NrQ0lwSlZpRXdXOENSWmhhalV3a1o2VVVsS3oxRVhIa01UTmM5TEpZQ0x0UVRWYktXb1pxditXdFZXQWdjTENTS2VST0xzaFVzNGMvNGlIang4VktUbjJkdmJvV1d6dDlHcTJUdG85cllYRytBVEVSRVJFUkVSNmNDQ1dEa2lBSWhKRlJDU29NTGpCQldlSkFtSVRGRWhzMlRhZGxFSlVBbnE2WmhQVTVTNEdwSG5naUlMbVhGeHlFNDBRWmFrS2t4c01wQ1QrZ3dvWUdTWVZDcUZaLzE2YU5uOEhiUnEvZzdlcWxXVFRmQ0ppSWlJaUlpSTlNU0NXQm1XcFFEK1MxQWhKRjY5UFU3Z2RNY0tTMllHY3hjUG1MdDRBUFc3QUFDVTJXbklpZ2xHWnZSRFpNVUVBMmxQMEtxcEo5NXIwd3JOMzJrS2F5dXJVazZhaUlpSTNpUXFsUXBTcVdHVzVFNU1USVNmbjU5NDdPUGpVMnozRmdRQjJkblo0dkdyTGk2a1VDZ0FxRmNzTmpJeUVzL0w1WElrSlNYQnljbnA5Ukkxc1BqNGVNaGtNdGphMmhZZVRFUlVBYkFnVm9Za1pBZ0lpbFhoVWJ3S2orUFYweDlaL25wekdabGF3ZEx0YlZpNnZRMEFrRWdBMkVqd3hGb0tzM2dwNmtrRk9GaHdWQmdSRVJHVnZBc1hMcUJmdjM3bzNiczNQdjc0WTNFMTNlenNiRFJwMGtTTXUzanhJaHdjSEhEa3lCRnMzNzRkYTlldWhmVXJ0SEtJam83R3hJa1R4ZVBpTElqZHVuVUw3N3p6am5nY0d4c0xSMGZISXQvSDJGaTlpcEtIaHdlQ2dvTEU4d2NPSE1Bbm4zd0NaMmRuOU8zYkYydldySG45cEV0UWFHZ29mSDE5c1hIalJuenl5U2ZZdkhsenNUL0R5OHRMTENEZXZYczMzNWlJaUFpNHVia1YrN09KaUFyQ2dsZ3B5bFlBRDJKVnVCZXR4TDFvZGQ4dm9vSUlBdkFrV2NDVFpDWE9QbGF2Tk9saUxVRkRaeWthT2h2Qncwa0tVLzRYVFVSRVJDWEF6ODhQVVZGUldMOStQVzdjdUNFV3hFeE1UQkFjSEN3dUFKU1ptWW5qeDQralQ1OCt5TTdPeHRXclY4S1BZMmdBQUNBQVNVUkJWTEZ2M3o0MGFOQkF2RmRDUWdKOGZYMTFQaTgrUGw3amVPYk1tVHJqaHd3WmdqcDE2dWoxWHBSS3pSVzdjd3RiK2poNjlDaXNyYTAxQ21vdjI3WnRHd0IxVWMvRHcwUHZlNy9xU0xXOGtwT1RZVnJFMWNTblQ1K09IVHQyQUZCL243Mjl2Y1h2YjJGT256Nk5EaDA2RkhnOTk4L0YzYnQzdFQ3M3ZQNzY2eTk4OXRsbkdEeDRNRmF2WGwzazkwQkU5Q3I0NDdNQkNRSVFucXpDL1NnVjdrYXJSNElwVmFXZEZaVm5VYWtDb2xLVk9QbElDU01wVUtlU0ZBMmRwV2pnSWtWMVd5bllWb3lJaUloZVYwWkdCbmJ2M2kwZWYvNzU1K0srUkNLQmhZVUYwdFBUQVFBNU9UbXdzN09EbzZNaklpTWpFUndjakRadDJtRDM3dDNvMGtYZEZpSWhJUUUvL1BCRGtYSW9MTDVkdTNaNkY4UnljODFWbE9MTGdBRURrSnljakljUEgrWjcvZG16WnpoNDhDQUF3TjdlSHNPSEQ5Zjczbm1uY2I2cW9xeE1ubXZ4NHNYWXQyOGZzckt5QUFEang0OUhRRUJBa1FxRnIyUFZxbFdZT0hFaWxFb2xmdnZ0Ti9qNysrUDA2ZE93dExRMHlQT0o2TTNGZ2xnSlU2aUFlOUVxWEgraXhKMG9GZEt5T1FxTVNvWlNCUVRGcWhBVXE4TGV1NENWcVFTTlhLUm9WczBJRFoybGtCbW01UWNSRVJGVk1CczNia1J5Y2pJQTlTaW1nUU1IYWx5M3RyWVdpMHhaV1ZsbzBhSUZybHk1Z2g0OWVpQWdJQURKeWNsWXZYcTFXQkFyYlNrcEtlSyt1Ym01M2lPemxFcWwrRnA3ZS90OFkxYXRXaVZPRFV4T1RrYWxTcFVLdlc5TVRBeHNiR3oweWtHWEtsV3F2RklSeTgzTkRhTkhqOGJQUC8rTURoMDZZUExreVhyZng4TENRbXNVM09QSGp5R1hGNzdxbDF3dWg0K1BEOWF1WFN1ZWMzRnh3Zno1ODFrTUl5S0RZRUdzQk1pVkw0cGd0NThwdVFva2xZcTBiQUdYd3BTNEZLYUV1VEhRcElvUm1ydXhPRVpFUkVUNlV5cVZHdE1iQncwYXBGWGtzYlcxUlZSVUZBQ0loYk9xVmF2aXpKa3o2TmF0R3h3ZEhiRm56eDR4dm5idDJvV09aQW9LQ2tMOSt2WEY0MWNaK1ZTUVo4K2VpZnQyZG5aNnZ5NHFLZ3FDSU1ESXlBZ09EZzVhMTVPVGs3RnUzVHJ4V0tWUzZUWHFLN2NoZjk3M0dCb2FpcG8xYTRySENvVkNvM0UvQUp3OWV4YnZ2LysrK0RwZlgxK3RtRnh6NXN6QjNMbHpDODNsMUtsVE9IWHFWS0Z4dWM5czBhS0ZSdjgwUVAzOURRa0owZm42SjArZW9ILy8vcmg0OGFKNHJuZnYzdmoxMTE5ZnFaOGJFZEdyWUVHc21PUXRndmsvVlNKTFVkb1pFYjJRS1FjdWh5dHhPZnhGY1N4MzVKaHgvdjl1SWlJaUlzTG16WnNSR2hvcUh1ZHRkSjhyYjNFb01URlIzTGV6czhPT0hUc1FGUldGdzRjUHc5cmFHcDA2ZFFLZ0xpNnRYcjI2d09jV3BZZllsMTkraWVyVnF4ZjZYbkpGUkVTSSs5SFIwVWhMUzRPVkhxdDNSMFpHQWxBWENmT3V0dm5nd1FOSUpCSTRPam9pS1NsSjd6eHl5V1RhUDVMbFRsL01sWm1acVpGamRuWTJ2dnp5UzdFdzFiRmpSd3dZTUtESXp5NE5GeTllUks5ZXZjUS9LM1oyZGxpK2ZEbUdEQmxTeXBrUjBadUdCYkhYRkphb3dwbkhTbHg3d3BGZ1ZENjhYQnhyWHMwSTdXc1pvWVk5aDQwUkVSSFJDMmxwYVZxRnFMek44UlVLQlNJakl6VkdKUzFkdWhRclY2NUVlSGc0d3NMQ05QcDFkZS9lWGFNZ1ZwUStZcnBpdTNYclZxU0NXTjRSVFNxVkNqZHUzRUQ3OXUwTGZkM2p4NDkxWG8rTGl3T2dubGI2K1BGakRCdzRFR2ZPbk1HU0pVdGdZMk9Ecjc3NkNtKy8vVFp1M0xnQkp5Y25NVDYvZ2xobVpxYkc4Ylp0MnpCcTFDanhlTUdDQlhqdzRBRUE5Y0lHaGExa0taUEpkUFpLeXp1U1RTYVRGVGpTTEQrYk4yL0dzR0hEOUk1LysrMjMwYlp0V3h3OGVCQWZmUEFCMXE5ZkQxZFhWNzFmVDBSVVhGZ1Fld1ZaQ3VCcXVCSm5IaXNSbHNTdStGUitaY3FCcy84cGNmWS9KV3JZUzlHK3BoRmFWRGVDR2Y5bUlDSWlldVBObno5Zm5BcVpLM2VxVzNoNE9KNDllNmExY3FDdTZYWjVweXFXcHV2WHIyc2NuejE3VnErQ1dHNEJ5dHJhR2pZMk51S0lNWmxNQmdjSEI4VEV4QUFBUm8wYUJSTVRFNXcvZng0QTRPWGxoYU5IajRxdkJkU0xEd0RxUlFueUt6N2xGc3R5clZpeEFsOSsrU1VrejFkTTJyaHhvOGIxcmwyN2Foem5IZFVIcUVmWTZScGxKOG16RXRPNmRlc3dZc1NJQW1OZjl2S2ZrY0tZbVpsaDM3NTlPSEhpQkxwMTYxYWsxeElSRlNmKzJGc0VZVWtxbkgyc0hsbVR6U21SVk1HRUphcndSNklLdXdMa2FGVmRQV3FzdWgxSGpWSHhNemN6UStienFTQVptWm13TURjdjVZd3Fwb3c4b3d2TTlXd1lUVVNVNjlLbFMxaTJiSm5XZVJzYkc0MitUN3BVcmx3Wjd1N3U0dWJwNlNsZTgvTHkwdGtYcktSNmlFVkVSQ0FzTEV6ajNMNTkrekJyMXF4Q1gzdm56aDBBd0pJbFMvRFZWMStKUmFTMzNub0w5Ky9meDhjZmY0eHo1ODVoMXF4WldMOStQWlJLSlV4TVROQ21UUnY4K09PUEFOU043d0dJVGVkTlRFenlmZGFUSjA4MGpnTURBM0hnd0FIMDd0MGJnSHBrVzY2Y25CeXQ5MlJJZVF0aTFhcFYweHFKWm1abXBsRTQxV2NSZzhtVEoyUCsvUG5GbHlRUlVUNVlFQ3VFU2dCdVBGSGlXTEFTb1lrY0RVWVZYN1lDT1BOWVBRTFMzVjZLcmg1R2VLZXFFYVNTd2w5THBBOUhSd2RFUEhrS0FBZ0xpMEQ5ZW5WTE9hT0tLU3pzUlk4Y1IwZnQ1czlFUkxxTUdERkNhL1FYb0M2STJkdmJJeWtwQ1ZXcVZJRzd1enNFUWNDbFM1Y0FBQzFidHNTbVRadmc3dTRPOHdKKzRiRjA2Vkt4K1g1Qml0SkRMTmVDQlFzS2pmbjc3NysxenQyNmRRdVBIajFDN2RxMWRiNzIzcjE3QU5TTjVGOG1sVXF4WmNzV25EOS9IaktaREN0WHJnUUFkT25TQlRLWlRQeDhhdFdxQmVERkZNV0NwakUrZXZSSTY5eWNPWFB3NFljZmF2UXZ5MDl1MGMxUThoYkVqaDgvcmxISUJLQzFzSUErQ3czb3Mwb2xFZEhyWWtHc0FDb0J1QnFoeE1GQUJhSlNpMjlWRzZMeUpEUlJoUTJYVlhDeFZxQlhmUmxhdUxFd1JxK3ZVY1A2WWtIc3lMK25XQkFySVVmK2ZURnRxVkhEQmpvaWlZaTA1UjNGSTVGSU5FWm8zYjU5Rzg3T3p1TG9wcnhURGhNU0VyUUtJaTlic1dLRk9OMVFYL3IwRzlPbklMWjU4K1o4ejY5Y3VWSXNZaFhrOU9uVFdMcDBLWm8wYVpMdmRXdHJhM1R2M2gzRGh3OFhwMDhPSHo0Y1I0OGVGWnZrZTNsNVFhRlFpQ084Q2lxSTNieDVVK3ZjN2R1MzRlZm5oMkhEaG1rVW9kTFMwbENuVGgzeDNKZ3hZM1MraitLV041ZktsU3NiOU5sRVJLK0Q4NkZlb2xRQjUwT1ZtSEVzRzc5ZGxiTVlSZ1FnS2xYQWIxZmxtSGtzRytkRGxWQnlzQ1M5aHZidDJvajdSNDZmaEgvQTNWTE1wbUx5RDdpTEk4ZFBpc2Z0MjdVdXhXeUlxRHhxMmJJbEFHRDA2Tkd3c0xEUXVPYm01cVl4MWE5dTNSZS8yQWdKQ2RGcUNGOVduRHAxU3FOL1dMTm16Y1Q5VFpzMmFmWHRlcG16c3pOKyt1a25yWjVmR1JrWjJMWnRHMWF0V29WTm16Ymg5OTkvQndBMGJOZ1FIMzc0SVRadDJpVEd0bTNiVm1PRVZINEZNWlZLaFd2WHJvbkh1ZDhMQUpneVpZclc2TGxaczJhSlJTbGJXMXVNSGowNjMveC8rKzAzU0NTU2ZMZThSbzRjV1dEY3k3R0Faa0hNMGRGUkkvYml4WXNRQkVIak14TUVRZVA3MExkdlh3aUNvTEV0V3JRbzMvZEFSRlNjV0JCN1RxRlNUeE9iZmpRYm02L0xFWnZHUWhqUnkyTFNCR3krTHNmMG85azQ4MWdKQlF0ajlBcmU5bXFFUmczVm93Y0VRY0NQUDYxa1Vhd1krUWZjeFk4L3JSUkhjelQyYklDM3ZScVZjbFpFVk41NGVYbkJ5OHNMdnI2K2hjYTZ1TGpBd1VFOU5WdWxVc0hmMzE5bi9KTW5UN1FLSUlJZ1lQZnUzYkMwdE16M05iLzg4b3RHN1AzNzk5R2dRUU44OWRWWDRqbGRGQW9GSms2Y0tCNmJtNXRqNzk2OTR2UFMwdEl3ZWZKa25mZnc4L1BEakJrek1HalFJTFJyMTA0OEh4RVJnVUdEQm1IbXpKbjQ4c3N2QWFoSDFTMWZ2aHhCUVVINDU1OS9BQUJObWpTQnE2dXJSc0V3djM1YVY2OWUxU2g2L2ZMTEwzQnhjUUVBeE1iR2FxdzJ1WC8vZnF4WXNVSThuajU5dXZpOU1CUmRUZld0ckt6eVBkKzBhVk14ejBPSERpRWhJYUZFY2lNaTBvVUZNUUNCTVNyTStUY2JXMjdLRVovQlFoaFJZZUl6Qkd5NUtjZmNFOWtJaW1GVmpJcEdJcEZnMHZqUnNIcitRMGg4UWlJbXo1Z0gzMVViRUJnVXJORU1udlNUa1ptSndLQmcrSzdhZ01rejVpRStJUkVBWUcxbGlXL0dmWlh2Yi9TSmlIUnAyN1l0OXUzYnAxY0RkQUI0KysyM3hmM2NmbG42eXM3T3hyZmZmb3RQUC8wVTZlbnBBSURhdFd0cmpLejY5dHR2eFZVZWYvLzlkelJ2M2h6Mzc5L0grdlhyY2VEQWdVS2ZNV2ZPSE55K2ZWczhIalZxRktwWHI0NmhRNGVLNS96OC9IRHMyTEVDNzdGcTFTb3NYTGdRMjdadHc0VUxGN1N1cDZTa1FLRlFyN3cxWWNJRWRPclVDZE9tVFJPblIzcDdld05RanlqTGxkL24rOWRmZjRuN3JxNnVhTnk0TVJZdVhDaWUyN3QzTDM3NjZTZWNPblVLM3Q3ZVlqR3dVYU5HOFBIeEtUQi9Nek16VktwVUtkOHRMeXNycXdMalhvNlZ5K1Z3Y25MQ1cyKzlKVzdHeHNiaTlkeFZOVjhtbFVyeDRZY2ZBZ0N5c3JLd2Z2MzZBdk1tSWlvcEVxRzRsbXdwaHhJekJld09VT0JhaEhiRFVDTFNYd3MzSTN6U1dBWjdjLzdRVGZxN2N5OFFzK1l0UnRyekgzNm9lRmxiV1dMZXJDbmlhRHhEMnJSMUJ6WnQzWUd6UjdXYlZ4TlIrV05sWlNVV3FncjYwZUg3NzcvSHZIbnpBQUE5ZS9iRXdZTUh4V3NwS1Ntd3NiSEo5M1VYTDE3RXlKRWpjZi8rZmZHY1ZDcEZSRVFFWEYxZDBhZFBIK3pmdngrQXVpRjkvZnIxY2VqUUlUSFcxdFlXaXhZdHdsZGZmVlZnL3J0MjdjTEFnUVBGM0cxdGJSRWNISXpLbFNzalBEd2NkZXJVUVU1T0RnREEzdDRlVjY5ZXpiZkJmcjkrL2JCMzcxNnQ4M1oyZGhnelpnd3NMQ3d3Yjk0OGRPN2NHZnYzNzhldVhidkVJcGlGaFFYQ3dzTGc2T2lJZS9mdWlTdHVObXZXVEdONnBGd3VoNXViRzZLam93R29DM2ZyMTYrSElBam8zTGt6VHA1VVQ0ZVhTQ1F3TlRVVmU1T1ptcHJpOHVYTDhQTHlLdkJ6MENYdkwwNSsvZlZYakJneDRwWHVBNmkvVC8vOTl4OEFJQzR1RHBVcVZZSk1KaE1YYWNqOVBwdzhlUktkT25VQ0FEZzRPT0RodzRjR0g5MUdSQldmUk1kdmh0L0lFV0pLRlhBc1dJR1p4N0paRENNcUJsY2psSmg1TEJ2SGd4WHNMMFo2YTlTd1BsYjcvbGdxQlp1S3JsSEQrbGkxako4dEVSbE9ibUVEVUJjNlVsTlR4V05mWDEvMDdOa1RnWUdCNHJtUWtCQU1IRGdRYmR1MjFTaUdBZXJpakt1ckt3RDFkTUZxMWFvQkFCNC9maXdXdzR5TmpURjI3Rmc4ZXZSSVp6RnMzNzU5R0R4NHNFWWhiOG1TSldMejkrclZxMlBTcEVuaXRjVEVSSFRzMkJGQlFVRmE5K3JldlR1KysrNDc3Tnk1VStPOU9EczdZOEdDQlpnK2ZUb3VYYnFFdlh2MzRzR0RCL2o2NjYvRm1LKy8vaHFPam80QWdLU2tKUEg4eXlQRXRtelpJaGJEQUhVUkx2Y3o4ZlB6ZzdPek13QjFVU20zR0Fhb2kxaXZXZ3dyYm9tSmllSytyYTF0Z1hFZE8zWkVnd2JxUlY4U0VoSjBqbTRqSWlvSmIxeEI3SEdDQ25OUFpHTlBnQUxaaXRMT2hxaml5RllBdXdNVW1Ic2lHNDhUV0JVai9WU3JXZ1craStaaThmeFo2TkcxRTl6K243MzdEbXZxZXVNQS9yMEpZUThCV1NJZ0RrVEZnVGh3MUsxVmE5ZlBQYW1EMWxiRld2ZG8xYnExN3JwcjNWdHJiZDFWNjk0RE53N2NneTE3WnZ6K29FUmlBZ2t6ak8vbmVYaWFuSFB1dlc5dXFwSTM1N3luZkRtWTZMZzhoOTR6TVRhR1MvbHk2UGh4Rzh5WjlpTVd6SjZLOHM1TytnNkxpRXFSUm8wYUtSTSt5Y25KMkxCaGc3THY5dTNiT0hqd0lMeTh2SEQwNkZIMDdOa1RWYXRXeGZidDI1Vmpzdm9DMzg3T0RuLy8vYmZhRExQQmd3ZGo0Y0tGeW10cXNuanhZblR0MmhWcGFXbkt0aSsvL0ZKWjV5dkRwRW1UNE9ucHFYeis0c1VMTkczYUZBY1BIbFFaTjNEZ1FNeVpNd2ZkdTNkWEdaK1p0N2MzUWtORDBhRkRCOFRFeEFCSVQ1aE5talJKT1NaajloU1FYc3NzUTJwcXFzcE9tUlVyVmtUcjFxMVYraXRVcUtCMlRYTnpjN1dkUVBWRktwVXFYN2VGaFFVTURBeXlIVDlseWhUbDQwMmJObUhac21VRkdSNFJrWXJzLzRZcVFSUUFqaitTWWVldE5NajEvMjhGVVluMUpsYUJPU2RUMGJXbUJLMnJpTUZGbEtTTklBanc4YTRGSCs5YStnNkZpSWh5eWNEQUFMMTY5Y0tTSlVzQUFOT25UMGZ2M3IxaGJXMk5TNWN1QVVndnVPL2g0WUZ6NTg0cGw4OEI2Y1htbHl4Wmd1Yk5teXZiWkRJWkxseTRnSU1IRCtMZ3dZTklTRWlBczdNelhyOStEU0M5bnRmZmYvK05nSUFBOU9yVlN6bHpDZ0FpSXlNeGVQQmc3TjY5V3lYR1dyVnFZZjM2OVdxeG01cWFZdWZPbldqVXFKRnlhV2hrWkNRKytlUVQ5Ty9mSDlPbVRZT3pzN05POStIdTNidG8zNzQ5WHIxNnBXeWJNMmNPakkyTklaZkw4ZXpaTXl4Y3VGRFpsem5STjMzNmRKVmsyWkFoUXlBSUF0NjllNGU1YytkaThlTEZHbmZ3akkrUFI5KytmVEZyMWl5TUdERUNQWHIweUxLWWZVRjc4K2FOTWpGbloyY0hJSDAyVytiM1d5NlhLOS9YNWN1WG8xV3JWamh4NGdRQVlOaXdZWkJLcFJnK2ZIamhCMDlFcFU2cG1DR1dsQWFzdkpDRzdUZVpEQ01xRERJNXNQMW1HbFplVEVOU212YnhSRVJFVlB3RkJBUW9ad1NGaG9haVI0OGUyTDU5dXpLSjVlcnFpZ29WS3FCcjE2NEEwbWRPTFYyNkZOZXVYWU8xdGJYeVBES1pESFoyZHZqb280OHdhOVlzM0x4NUU4Ykd4cmh5NVFvYU4yNnNIUGZzMlRQODhNTVBLRmV1SEpvMWE0YjQrSGpzMzc4ZjFhcFZVMHVHZVhoNDRQRGh3MW5XTXF0WnN5YjI3TmtEUTBORGxmWjE2OWFoWXNXSzJMdDNyOWJYdjJuVEpqUnExRWdsR1RaeDRrU01HREVDeHNiR0VJdkZxRlNwRXE1ZnY2N3N6MWd5ZVBueVpjeWVQVnZaYm05dmo5YXRXK09ISDM2QXE2c3JacytlclpJTWMzZDNSNzE2OVZTdWYrL2VQZmo3KzhQQndRRmR1blRCcGsyYkFLUi84YVR0SnpOL2YzK2RqNG1KaVVGSVNBaFNVMU9Sbkp5c1RJZ0NVQ1lSTTkrUGpOZy8vZlJUYk55NEVVRDZKZ2taTS8wVUNnVysvLzc3YkpmQkVoSGxseEtmRUhzWkxjZTA0eW00OXBxMXdvZ0syN1ZYTWt3N25vS1hNY3hFRXhFUmxYU1ZLbFhDc0dIRGxNOHpsa2RtK09LTEx3QUFQWHIwd096WnMvSGt5Uk1NSFRvVVlyRlltYnpKa0xrT0ZRQ0l4V0k0T1RuaHpKa3pXTEJnQWNxVUthUHNrOHZsNk42OU84ek56ZUhoNGFGU1d3c0FmSHg4Y1Bic1dUZzVaYitVL09PUFA4YUJBd2ZVZGtiMDlmVkZwMDZkc2owMkppWUdNMmZPVkttZDV1L3ZqK25UcDZObHk1WWFqeEdKUk9qUm93ZGlZMlBSdVhObmxhV2RuMzMyR1h4OGZMQnc0VUxFeDhlckhOZXZYejhFQmdiaTRzV0xtRHQzcmxxZHJzVEVST3pac3dlUEhqM0tOdWI4OFBqeFl6ZzVPY0hJeUFnbUppYVlQMysrc3E5Mjdkb0FvSlpNZlBIaUJRQWdJU0VCNGVIaGNITnp3NTkvL3FtYzFXWm1acWEyckpXSXFDQ1U2SVRZNVpjeXpEaVJpckI0ZmhnbjBwZXdlQVZtbmtqQlpXNWdRVVJFVk9MTm5EbFRaUlpYQmdNREEzejc3YmNBZ1ByMTYyUHMyTEV3TlRWVjlnOGFORWl0M2xUMTZ0VXhkT2hRN042OUc0OGZQd2FRbmtRYU1XSUVuajU5aWlsVHBzRFoyUm1mZnZvcGhnd1pBaUI5SnRqeTVjdVY1L0R6ODhQWnMyZVZ5L2UwYWRPbURhNWR1NmFjZmVYczdJeGR1M1pCSXBGa2U1eVZsUlgrL2ZkZjVlNlV3NGNQeDZwVnF3Q2sxMWY3a0tPakl6WnQyb1RxMWF2RDB0SVNVNmRPVlJiWTkvWDF4YXBWcXpCanhneVZZK3JYcjQrVEowOWl3NFlOc0xTMGhGZ3N4dWpSby9Ia3lSTk1tREJCcFo2YW01c2J4bzhmcjlOcnpndHZiMitOeXpOTlRFeVVtd3A4V0c5TklwR2dhOWV1T0hMa2lETG1KazJhNFBqeDQzQnhjY0hHalJ0UnQyN2RBbytkaUVoUUZJWHFpd1hnNGdzWjFsNUpROGw4ZFVURmp5QUFBK3RMNE9zcTFuY29SRlRBMW0zZWhuV2J0K0gwNGIvMEhRb1I1UU56YzNObGJTMWRQam9rSmlaaTNMaHhXTHQyTFJJVEUyRnVibzZGQ3hkaTBLQkIyUjczL2ZmZjQvbno1L2owMDAvUnZuMTc1VTZUMlpISlpFaE9Ub2FabVpsSys0QUJBOUMrZlh0MDY5Wk42em15T3UvcTFhdFJzMlpOTkczYVZPT1lqR1dEVmF0V1ZlNUsrZlRwVTV3OGVSTDkrL2RYamt0SVNNQ2JOMjhnbDhzaGtVaGdaV1VGVzF0YnRmT2RPM2NPdlh2M3hyRmp4NVNKdFI0OWVpQTZPaG9CQVFIbzJMRmp0akVuSnlkajM3NTkyTFZyRjNyMjdJbk9uVHZuNnJYblZPZk9uWEhqeGcySXhXS1ltcHFpVXFWS0dEZHVIQm8wYUtBY1U3ZHVYVHgvL2h6ZmZ2c3RoZ3daa3VWc3ZlVGtaTFdkTjRtSThrTElhdGNXbE5DRUdKTmhSRVVUazJKRXBRTVRZa1FFcE8rS0dCSVNBbnQ3K3hLWjVNaFl5aWdTaVZSbXUrVkZTa29Lakl5TTh1VmNSY205ZS9mZzR1S2l0aHlWaUtpZ1paY1FLM0c3VERJWlJsUjBLUlRBMml2cDlUR1lGQ01pSWlyWkRBME40ZXJxcXU4d0NreEI3T1JZRXBOaHdQdk5BNGlJaXBJU1ZVUHN5aXNtdzRpS3VveWsySlZYckNsR1JFUkVSRVJFK2xGaVpvaUZ4eXV3L2lxVFlVU2EzRDI0REdKRFkxZzVWWUZWT1ErWVdqdnFOUjZGQWxoL05RMFZ5b2hnWjU3bERGWWlJaUlpSWlLaUFsRWlFbUp5QmJEbWNocFNwUHFPaEtqb2lYcCtHeGZYalZKcGs1aFk0TXQ1bDJEaDRLNm5xSUFVS2ZEYmxUU01iV0VJRVhOaVJFUkVSRVJFVkloS3hKTEpBL2VsZUJJbDEzY1lSRVhTclQ5L1VXdXpjZlBTYXpJc1EzQ2tIQWVEbU1rbUlpSWlJaUtpd2xYc1o0ZzlqWkxqNy9zRis0RTY4ZDFiaEQrNml2QkhseEgrK0NycWR2OEpEcDZOY25TT3BKaHdQRDYxQlc5dS80dW81N2VSRXY4T0FHQmtZUU1iMXhvb1Y3TWxLamZyQlpNeURybU9Nemt1RXJ1SDEwSktYSlJhMzhCZFNUcWRJeUw0T29MUGJzZWJPNmVRR1BVR2FVbHhNTFlzQzB2SFNuQnI4QmtxTitzRkkzUHJYTWVZRzBYeC9pZEd2Y0dERSt2eDV0WUp4THg5akpUNGR6QTB0WVI1V1JlNCtIU0VSOHQrTUxmTFd4SFovSGcvWTk4K3hwUHplOVRhcXpUdmc2VG8wRHpGbDhISXdnWWlzU1RYeC85MVQ0b2FEaUs0MjVTSS9Ed1JFUkVSRVJFVkE0SkNVWHlyYmlrQXpEcVJtcSt6dzlLUzR4RVJmQjNoajk4bllCSWlYNnVNNmZEakFaU3IxVXEzR09VeTNQenpGd1R1bVFOWmF2WkpETEdoQ2VyOGJ3enEvRzhza1BYT29GazY5ZXNnUEQ2MVJXT2Z0Z1JLYWtJMExxNGZqVWNuTjJjN3pzVEtEazIrWGdhM0JwL21PRDVkRlBYN3IxREljV1BuZE56YXR3Q3l0SlFzejJWZ1pBcWZIbFBnMVdtWVRuRnFrcGYzTThPaGFaL2d6YTBUdVk1QkY1Mm1IWWVEWitNOG5hT2lqUWpqV3htQ0t5ZUpTb1oxbTdkaDNlWnRPSDM0TDMySFFsUWluVDUzQVg4ZU9JUzc5NE9RbEpTczczQ0lpaFQrMjBORW1RbEMxc21WWWoxRDdINm9QRitUWVgrTXJJZm9sL2VoVU9UUE9SVnlHVTRzNkkxbmwvYnBORjZXbW9ScjI2Y2krdlVEdEFoWWw2TnJ2Ymx6TXN2a2lUWnBTWEU0Tk8wVFJBUmYxem8yS1NZY3grZjNST3VSVytIVzRMTmNYUzhyUmYzK0srUXlISi9mRTg4di82MzFYTktVUkZ6YU1BYXBpVEdvMjIxU2ptUFB5L3VaNGZIcHJRV2VETXN2VDZMa3VCOG1SM1Y3emhJaklpTEtTa3hzTEJiOHVoTC9uajZMQ3E0dStLaVJMNXdjSFNBUzhkOVBJaUtpbkNyV0NiRmpqL04zcWVTN0YzZno5WHkzL2xxWVpUSkdKRGFBWEM2RHBtMHhnODlzUi9rNmJWRzVXUytkcmlOTFM4YTUxWG1aaVRSUWN6Sk1FQ0FTaVNHWHFkNW5oVnlHazB2Nm8rdlN1L202VzJGUnYvOVh0MDNPTWhrbWxoaERscWIrRGUyTlhUTmc3OUVBNWV1MDB6bnV2TDZmQUpBUStScVgxby9KMHprSzI3RkhVbFMzTjlSM0dFUkVwWXBDb1VCU1VoSk1UVTMxSFFwcElaWEtNSExDWklTR2hXUHF4TEZvK1ZFVGZZZEVSRVJVckJYYnI1UGlVeFc0RTFKMEMrbkxaVkxjM2I5RXJkM0V5ZzV0UnUrRTMrWkkrRzJLUU5OdmxtbXN2eFQwejFxZHJ4VzRadzVpM3o3T1ZaeXZBdi9SbU9UeDdqSUIvVGFHd1c5TEZENzZkZ1ZFWXRYY3FUUWxFVGQyVHMvVk5RdERmdC8vdU5DbnVQTzMrdm1jYWpSRGx5VzM4TlhXZCtpNUtoZ1ZHbjZ1TnViQ2J5UFVrb3JaeWN2N0NhUy9OLy9NN1lMa3VNaGNuME1mN29iS2taQmFiRmR3RTFFcDhmWFhYNk5UcDA3bzFLbVRXbDlHZSsvZXZmTjBqWlNVRlBqNittTFVxRkU0ZmZvMFBxeHVjZVhLRlhUdjNoM3IxNjlIV0ZnWTVISTVWcTFhQlQ4L1A1MnZzVzdkT2pSdDJoUldWbGJvMTY5Zmp1SkxURXpFeVpNbk1XYk1HSXdabzU4dlh3UkJVUDZVRnB1MjcwVHcwMmRZTU90bkpzT0lpSWp5UWJHZElYYnJyUnp5QXZyc2JGTEdBWTZlamVGUXJRa3VyaHVWcTNQRXZINkFwSmh3dGZZbTN5eURXLzMwK2xzaUEwTlViVE1Bc1NIQnVMVnZnY280WFdkTFJiOE9Vam5XM000TjhlSFBkWTR6Y004c3RUYlB0b05RdC91UHl1Y2VyYjVDUXRSYlhOL3hzOHE0eDJlMndiZi9QSWdOVFhTK25pNks0djEvY0h3ZDVMSTBsVFpqQzF1MEhic2JFaE1MQUlDcFRUbTBITEVKZTBjMVJQU3IrOHB4c2FGUDhDcndLRng5T21xTk82L3ZKeFFLbkY3bWo4Z25nV3BkRGYzbVpsblQ3TWlNei9BcThCK1ZObDNybE9VWG1SeTQrVmFPeG03aVFyMHVFWlU4K1pVa09YVG9FTnEzYjYvU2R1TEVDUVFIQjJzY2YrREFBUUNBcmEydHpyRTRPRGdnSkNSRXBlM1BQLy9FcFV1WGNPblNKZnp6eno4SURBeFU2OSs1Y3lkMjd0eUphZE9tSVN3c0RFdVhMZ1VBZlBUUlJ4ZzBhSkRXMTJaaFlZRno1ODRCQUE0ZVBJaUVoQVNZbVptcGpKSEpaTGgyN1JxZVAzK09wMCtmNHU3ZHU3aHo1dzV1Mzc2TnRMVDBmeFBGWWpFR0R4Nk1paFVyQWdBQ0F3UGg3ZTJ0OWZxNnlrMnAyNXk4LzhXbGxHNU1iQ3cyYnR1Sm5sMitSSlZLRmZVZERoRVJVWWxRYkJOaXdaSDVQenZzbzI5WHdyRmFFMWc2VlZhMjVUWWhrN0dMNFlmSzFXeXAxbWJ2NGF2V0pwT21hcitJUW9Heks0ZEFuakZXRUZDOS9UZTR2R21DVGpFbVJMNUM2SU9McW8yQ2dEcWR4NnFOcmRIeE93VHVtZjMrV2tpZmlmUXE4RmkrRmRndnl2Zi96VzMxV2x5ZTdmeVZ5YkFNSXJFRXRiOFlpVk8vcW40WUNUNnpYWHRDTEkvdnAxeVdodE8vK3VQcGhUL1UrbHpyZlpLbkF2K0Y1VWtrRTJKRVZEVGR2SGtUM2J0M3g0c1hMNVJ0bnA2ZUdzZEdSMGZEMDlNVFFVRkJ1YnJXNnRXcmxZOG5UcHlvbHVBNWVQQ2c4bkdIRGgxZ1pHU0U1Y3VYUXlhVFllVElrV2pmdmozS2x5K3ZkbDV6YzNNa0pDU290U2NsSmNIYzNGeWxiZHEwYVJnMGFCQWFObXlZYmF3eW1ReHo1ODdGeXBVcmRYcHRsRHNYcjF5RFRDWkRvd2IxOVIwS0VSRlJpVkZzRTJMUG92TC9HejJQVnJvdk5kREcxTGFjeHZiRWQyOWg1VlJGcFMwaDZwWGFPQnZYR2xxdjhlRDRPb1FHblZjK3I5SzhOMndyMU5ZNXhoZFhENmpWMENwYjBSdG10dXEvUkJ1YVdzSEJzeEhlM2ptbDBoNzY0SHkrSmNTSzh2MlBDMzJtWVl5WHhtdG8ybkV4N09IbHJFSlZ5c3Y3S1UxSnhQSDV2ZkRxeGhHMVBxdHlIbWcyOURlZHpxTnZUOThWajIvcWlhajRLRisrdk5yTXArdzhlUEJBWTN0U1VwSmFYMVpqWlRKWmxuM2FCQVVGNGNTSjlDOWhhdFNvZ1M1ZHVxaGRNMlBHbUl1TEMrcldyUXRCWWRSeGJBQUFJQUJKUkVGVUVOQ3paMDlzM3B5K1UvVGx5NWMxSnNUeWs1V1ZGZXJXcll1R0RSdWlXYk5tV1k2cldyV3F5dk9VbEJROGUvWk01LzdNSEIwMTF5M04zUDdoYkx0WnM5Um53bzhmUHo3TGVJdXF0eUdoQUlDSzdtNTZqb1NJaUtqa0tMWUpzZWprb3YzQjJkS2hJcXhkdmZEdXhSMlY5c0RkczlCODJPL0s1MmxKc2JpNy8xZTE0NnUyR1pEdCtaTml3bkZsODBUbGN5TUxHelRvTnh0UlQyL3FIR1BVczl0cWJYYVZzLzdtc1d4RmI3V0VXUFNyM0gzN1hkRHkrLzZuSnNhb1h5U0xKUmttWlJ6VTJ1TERueU0xSVJxR1ptVTBIcFBYOTFNdVMwUE1tNGRxN1VZV05tZzMvZzhZWlhIZG9pWTZxV2ovdVNhaTRtZk5talZxeXg2elUxQTFxVDVjR3BuVmRSWXRXcVI4UEhueVpDeGZ2aHlob2FIbzE2OGZxbFNwZ25YcjN1K0NiRzV1cmt6dXBLV2x3Y1RFQk4yN2Q4Zmx5NWR4K2ZMN0wyTEdqaDBMYTJ0cjlPblRCOG5KeVVoTFMwTllXQmljbloyVlk2NWV2UW9iR3h2bDBzZmF0ZFcva05tK2ZUdmMzZDFSc1dKRmxDMWJWcWZYL2VFc3VRK1hWR3Jyenl3ME5EUkg3UUF3YXBUNlRQUGltQkRMV05wcHhzMFBpSWlJOGsyeFRZZ1ZoK0xialFjdHdxR3BIVlJxVHowK3ZRMEtoUUlOKzgxR1l0UmJuRjd4RFdKRG42Z2M1MUszQTZxMitpcmJjMTlhUHdvcENkSEs1dzM3ellHeGhXMDJSNmlMK2lCWkJBQ1dqcFd5SEc5dTU2cldGcE9INHU4RkxUL3Z2OFRVRWlseFVTcHQwYTgxSndOalF6VFhsa21NRHNreUlaYlg5OVBRMUFvdHY5K0UvWk5hcXJ6ZWxMZ283QnFtZVNhYk5tdTdhcThOMTM5N25OcUdDM21SbUZiMC8xd1RVZW5rNitzTGhVS0J5cFVySzJ1SWZWaC9LaVBKWld0cmk0aUlpQnhmSXlRa0JCczJiQUFBZUh0N28wT0hEcWhRb1FJaUl5TXhkKzVjUEhyMENCczNibFNPdjMvL1B1N2Z2Njl5ampWcjFxaWRkL0Rnd2JDMnRzYktsU3V4YnQwNlRKMDZGZTd1N2xpL2ZqMkE5Qmx0bnA2ZU9ILytQQndkSFRGKy9IaDRlM3VyemJicTNyMTdqbCtUdmtrazZodm5FQkVSRVFIRk9DRW1MYm9iVENvNVZtdUN0bU4zNGVTUy9pbzFyWUxQYk1lemkzOUNKazFSVzdMbzBlb3JOQjYwTU12WlIwRDZ6cERCWjNjcW56dDVOVWVWRm4xeUhGOWkxQnUxTmxOcnpjc1JBTURFU24zbVU1cW1tVk5GUkg3ZWYydVg2Z2k1ZDFhbExlam9HdFQ4ZERnTWpGU1g0dHorYTZIR2VOSVM0elMyNTlmN2FWZlpCL1Y2VDhQbGplTWdNakNFZlpYNkNMbC9Mc2ZuMGFjMG1iNGpJS0tTcGtPSERnVjI3bkhqeHVYcitYNysrV2NrSnljREFHYlBubzFWcTFZaE1qSjl4MkEvUHovODg4OC9lUHYyYlo2dWNlalFJVHgvL2h6UG56L0hoUXNYMEtoUkkyemR1aFdQSDZkL3diVnIxeTcwNjljdjN3cmphNXR4bDVzQytPUEdqY09jT1hQVTJvbUlpSWh5b3RnbXhBeEV4U01wVnQ3N1kzUlpjaHUzOXM3RGcrUHJsVXZ2WkduSnF1UHF0RU9kem1NMTFwL0tUSmFhaFBPL0RWYytGMHVNME9UcnBibUtMUzFKUFVGallKeDFuUld4b2JINk9aTFZpL01XSmZsMS8xMTlPcW9seEJMZmhlRElqTS9Sb045czJGYW9oYVNZY056K2V4RWVuOTZtOFJ3ZlhoUEkzL2NUQUdwMkNrREkzZFB3Yk9lUDhNZFhpMTFDVE1KNitrUlVqR1JPeW1nVEVSR1JaUkYrQUhqMDZCRldyVm9GQURBMk5zWnZ2LzJHNDhlUEEwaWY1VFIyN0ZoMDdLaTZPVXZtUkZEbXhOTGJ0Mi9WNm0ybHBLUWdMaTRPZmZ2MnhhNWR1d0FBOCtiTnc4cVZLekZseWhUbHVJNGRPOExYMTFmakRMZXNacjJKUkNMWTJOaGsrZHJ5MDVVclZ6Qi8vbnlWdGg5KytBR2pSbzFDdVhMcTlVTTFKY3NLYWxrc0VSRVJGUy9GTmlGbVppZ2dwb2pYRWNzZ1MwMkdOQ1ZKWlNuYmgyTGZQc2FyRzBkaDZWaEpZdzJxRE5kM3pVQmM2RlBsODlyL0c2dFdKRjVYYWNueGFtMWlBOE1zeDJ2cWs2V2w1T3JhaFNrLzduL1ZOZ053Yys4OHRkMHJRKzZmdzEvalA5SXBEb214aFZwYmZyNmZBQUJCUU50eGV3QUE0WSt2NXY0OGVtSXE0WWNVSXNwZitWVlVQNiswRmRwM2RuYUdvYUVoa3BPVGtaeWNyRXhhQWNDQUFRTncvUGh4UEh5b1hpdFNWOXUyYlVQLy92MVYydmJ1M1l1OWUvZXF0QjA4ZUJCMmRuWUFvRFliTGFQOVExWldWb2lPanRiWWw1OUY5ZCs5ZTRlZVBYdENLcFdxdEM5Y3VCRExseS9IMTE5L3JaTGNBNWo4SWlJaW9xd1YyNFJZR2VQaWtSQUxPcm9HRnplTWhTdzFTYVZkSkphb0pHaGlRNThnOEk4NXVIUGdWelRzTnd1ZTdmelZ6dlh1eFIzYytYdXg4bmtaWjAvVS9tSms3b01UUkdwTkNubldhOVprMGxTMU5vbXg2amJ0bS95eVhuS1pXZDhOSWRvSDVZUDh1ditHcGxab052UTNISnZURlFwRjlsTVQ3U3I3SVB6eE5iVjJpWm1seXZOOGZ6OTEwR3ZOTTQzdC95NzJVOXN3SWF1eG1lVm4vVEFBS0dQQ0R5NUVsTDhLc3FoK1ZqWEVjc1BVMUJRdFc3YkVvVU9IVk5xTmpZMHhkT2hRdEd6WlV1MllYMzlWM3hRR0FOYXRXd2NMaS9RdllZeU1qT0R2ci80N1JXSEpyNkw2S1NrcDZOeTVNNEtEZ3lFSWd0cTlUMGxKd2RhdFcvSHp6ei9uWS9SRVJFUlVraFhiaEZnRkd3SFBOWDhaV1dRRTdwbU5hOXVucXJTSnhBYW8vZVZvZUgwNkhOR3ZnaEM0Wnc1ZVhuLy95NjgwSlFIbjFnUWdLU1lNM2wzZjd6cW9VTWh4ZHRVUXlHWC9mU3NxQ0dqeXphOFFaVE9qU3h1SnNSbFM0bFdUWE5uTitKS2xxaS81azVpb3puclN1QnVqbnVUbi9RZlNsMDIyR3JrVnA1ZjVhMXh1Q2dBMmJqWFJmTmp2MkQzOGc5MjVCQUVtbHUrL1dTK0k5MU1YV2MwKzFEVDdMN3VaaWdYRjNab0pNU0xLWC83Ky9qbWFJWllUT2FraDV1am9xRExqU2xQeWJObXlaWWlMaThPR0RSdXdZTUVDQU1Dd1ljTVFHeHVyY2JuaXNHSERORjVyd29RSnlzZFdWbGJ3OS9lSGw1Y1hSbzVVL2RKbHdZSUZ5c1RTMEtGRFlXUmtwUFByMGRXSHkwUlRVbEp5MUovaDRNR0QrUGZmZndFQXZYdjN4dWJObTVWOVM1WXNRVUJBQUg3NjZTZVVLYU82ZVUxYW12cnNjQmJhSnlJaUlxQVlKOFFxMllwdzZrblJyY0FkK3VBaXJ1MVEvWlpTRUVSb00yWVhYT3FtZjFOdDc5RVE3Y2IvZ2Z0SFYrUDhtdUVxWTYvdm5BNm5HczNnV0QxOU9WN1EwVFVJZS9oK0MzV1BsbjV3ck5Za1R6RktUQ3pWbGdBbXhZUmxPVDRwV24xV2wwa1orenpGVUZEeSsvNW5xTkR3Y3poNE5zYjl3eXZ4NnVZL1NJaDRCVUVraG9XRE85eDl2MERWTmdPUkVQRlNMUjVMZTNlVjVHRkJ2SjhsUVVWYjlWbUxSRVI1OGVyVnF3STdkMDVxaUlsRTJ2OStjM2QzeCtQSGo3Rml4UW9BZ0kyTkRjYVBIdzlyYTJzMGFkSUU1OCtmejNVQitYcjE2cUZldlhvcWJZc1dMWUpNbHY2NzFMUnAwOVNTU1IvdU1xbFFLQkFTRWdJbkp5ZVZ0dXhvVzRLcTZ4TFZsaTFid3NEQUFFWkdScGd6WjQ1S1FtellzR0Z3Y0hEQWwxOStxWGJjTDcvOG90UDVpWWlJcVBRcHRnbXhXazRpaUFSQVhrUlhUZDdadjFodEI4TXFMZm9va3pHWlZXdjNOVUtETGlENHpIYVY5bHY3RmlnVE1sZTNUbGJwZTNoaVBSNmVXSzl6UEd1N21pZ2ZEOXlWdm56UTByRWk0c09mcTR5TEQxTjlubG1jaGo1cmx4bzZ4MUNZOHZ2K1oyWmlaWWU2M1g5RTNlNC9hcngyNVBQYmFtMjI3cW96eGdyaS9TenV4Q0tndGhNVFlrUlVjbVN1ZGFYTGNrcXBWSXArL2ZvaEtTbjk3L1VwVTZiQTJ0b2FVcWtVZm41K2FOKytQWDc4OGYyL1BUa3BxcTh0Qm10cmE1WG5RNFlNd2FSSms1VFB4V0w5N25wU3Brd1pOR3pZRUowN2Q5WllQTDlidDI0YWp4cy9mbnhCaDBaRVJFVEZWTEg5OUdsdUtNRExzZWlHLytHT2hBQlFybGJyTE1kWGFQaUZXbHZvZ3d2S3h3V3hGTkhhcGJwYVc4U1RHMW1PMTlSblc2R1d5dk9CdTVKMCtpbG8rWDMvYytMRmxmMXFiZVc5UDFaNVhwU1dsaFlWTlJ4RU1EUGtra2tpeWp1RlFwSGx6OFNKRTNVZXE2MzIySWZqUDVSNStkL3IxNjhoQ0lMeVI1TWZmL3dSRnk2OC83ZG54WW9WY0hSMGhKR1JFZXpzN0RCbzBLQ2MzSVk4UzBoNHY1TzBsWldWVHNmVXFWTW4yM3VhbUppSXJsMjdBZ0FtVHB5WTdkZ1A3K25Ja1NNUkVCQ1FmeStRaUlpSVNyVmlPME1NQU5wVU5zQ3R0K3FGM291QzFBVDFoRWQyQmNnMUZXcVhTN1BlRlRFLzJIczB4TjJEeTFUYVF1NmZSV3BpREF4TlZYL3hUWWwvaDdBSEY5WE80ZUxUb1VCanpDMTkzZi80OE9kNGVsRjF4eTZ4b1FuY0c2a3Y0OGhQU2RHaDJPcGZRZXU0ekRQTDhuUHNGL011cVNWSGM2cE5sV0w5MXhFUmtaclkyTmdjamJlMFZOMTg1Zjc5KzhySGJtNXVhdU96U3F4bFh0S1llUWRJUHo4L2xYRWJOMjVVSnAxNjl1d0pROFAzOVNSOWZYMFJHUm1wY2g1ZFJFWkdJamc0R0EwYU5BQUFkT3JVU2RtM2VmTm1qQjgvWHJtRDVvd1pNeUNYeXpGejVreTE4OXk4ZVJOYnRtekIxS2xUWVdLUy91L1JsMTkraVZldlhzSFIwUkhoNGVFYXI1K1ltSWlBZ0FEczJyVUx4NDRkUS9YcTZsLytiZHEwQ2NIQndXbzdVaElSRVZIcFVuU25XT21nbW9NSUZXMks1a3ZRVkZ2cndiSGZzOXloTVBqTU5yVTJNOXZ5eXNlR3BsWTYvUmdZYVM0Y25IbE1CcGU2N1NHV0dLdU1rNldsNE03ZlM5U092L1AzWXBWZEdRR2diRVZ2V0RwVzBuZzlmY3Z2K3c5a3YrRUFBS1FseGVIZlJmM1VkclNzMHF3WEpDYXFIM0lLNHYwc3ppclppbEROdm1qK1dTWWlBb0JKa3laQkVBUUVCd2NyMnpMUCtNcWNuSXFNaklRZ0NDbzF1RXhNVEZDMWFsWGxqeWFmZi82NWNxeVhseGM2ZE9nQWYzOS9USm8wQ2U3dTdubCtEWXNYTDhidDI3ZFJxVklsVEpzMlRhV3UyZHk1YytIdDdZM2c0R0FzV3JRSWZmcjB3Y09IRDVYOXVpYkV0bXpaZ29ZTkc4TGQzUjNMbGkzRGdRTUhsRC9KeWNtWU0yZU9NbGtHQUxObXpjTHMyYk5WenRHeVpVdlVxVk1IOCtiTnc5YXRXMVg2QmcwYWhQTGx5MlBldkhsSVRrNkdsNWNYSEIwZDRlam9pTkRRVUxScjF3NUxsaXpCMjdkdjBhSkZDOXkrL2I2TWdWd3V4K2pSbzlHdlh6LzgvUFBQYWp0NkVoRVJVZWxTcktka0NBQjYxakhBckg5VGkxd3RNU2V2Rm5oOGFvdEsyK3RieDNINDUwL2cwM01LeWxiMEJnUVJvbC9ldzQwOXMvRDg4dDlxNTNDcCszNlpYZDhONmdYdE5YbHo2d1FPVGZ0RXJWM1Q4UklUQzFScTJnMFAvOTJvMGg3NHh4d1lXZGpBcyswZ0NJS0FvR08vNCthZjZrVnBhLzl2ckU0eDZVTiszMzhBdUw1ekdoSWlYNk5TMCs2dzkyZ0lJL1AwZWl0Sk1lRjRkZU13YnV5YWliaXdaeXJIR0ptVmdVOHYxWjB1Z1lKNVA0c3JrUUQwcUcwQUxwWWtvcnpTcFU1WGJvNXAwcVFKV3JSb2tlTnpQM255UlBtNGJkdTIyTGR2WDdiWHJWNjlPb0tEZytIdTdxNngvOE1pOXhuRjl3SGcyMisvVlQ2ZU0yZU9jclpaNXAwajkrL2ZqK3ZYcitQNjlldW9YVnUxdHVYbzBhT3hmWHQ2TGMwaFE0Wmd5NVl0T0hYcWxMTC93OTBnczdKdFcvb1hUTStlUFVOaVlxSmF2NldsSlk0ZVBZcG16WnJoMXExYkVJdkZzTEt5UWxCUUVEdzhQQ0FTaVZDN2RtMmNQSGxTK1JvSERod0lBSWlLaXNMeDQ4Y2hsVW94ZCs1Y2RPN2NHYUdob2Nwekt4UUsvUDc3NzJqVHBnMWV2bnlKOFBCd3RHclZDaWRPbklDWGx4ZFNVbEp3NE1BQjVkaCsvZnJoMXExYktqUHFpSWlJcVBRbzFna3hBSEMzRWVIVGFnYllkMCtxZmJBV20velVDOUJxOHMvY2JocVgzMlZPVXRUc0ZJQW5aM2VxemFwNmMrY2sza3hzQVVHVVhweFdJZGU4VTZhaHFSVzhPaFY4blF5Zm5sUHc1UHdlU0ZQZTF3bFJ5R1c0dUc0VUxxMGZBd2lDeGhqTGViVkFoWWFmNTJzc1JmMytLMlJTQkovWnJpeStMNWFrZjhqSWF1YVlJSWpRK091bE1MYXcxZWwxbFZhZlZUZUFleEdkNlVsRWxNSE96azQ1c3lzeU1oSVdGaFlxU3d5QjlKcGJabWJ2Wi9ZR0JnWXFINWN2cnpyck9Dc1ZLMVlFQUx4OCtSSjM3OTdGblR0M2NPdldMUVFGQmVHdnYvNVNHVHQ0OEdEbDQ4d0pzWDc5K21rc3F2L0hIMzhBQUl5TmpkR21UUnVWdmlsVHB1RFFvVU9JaVluQjFxMWIwYWRQSDVYcitmajRhSTA5T0RnWUZ5K21sMWNRaVVUbzJiTW54b3dab3piT3lzb0todzhmUnJ0MjdUQjc5bXg4OHNrbnFGKy9QbUppWWpCczJERDA2TkVEaXhjdkJnQmN1M1lOMTY1ZGc0K1BELzc0NHcvbFJnVlZxbFJSbVdtV3djUERBMmZPbkVHTEZpM3c3Tmt6eUdReUpDUWtZTXlZTVlpS2lzTEVpUlB4MVZkZlFTcVZJaUlpQW41K2ZqaHk1RWl1a3FsRVJFUlV2Qlg3aEJnQWZGTE5BTGRENUhnU3BYazVuSzUwTFhTZU9YbVVGWnNLdGRCNDBDS2NXejFNNHpLOXJCSXhBR0JnWklhVzMyOVFXN0pYRUV5dG5kQmkrRHFjbU44TGNwbHFVbEdoa0FNYVp0NVpsZk5BcXgrMnFIZmtVWEc3LzlrdW9SUUVOUFpmaklxTnUyaU5OVDhZVzltaDE1cG51VDcrMzhWK2VIdm5sRXBiVHM1bmxNdWtYeVZiRVRwNmxvaS9ob2lvQ05CbEowUzVYSzVTckYyWFl3d01EREI4K0hBTUh6NGM3OTY5ZzQrUEQ2eXNyTEJseXhabGphclZxMWRqekpneG1ETm5EbnIxNmdVZ3ZRNVhocG8xYTJaN2pSY3ZYbURDaEFsNCtQQWhnb0tDRUJjWHA5TC80UzZRZ09vdWxwbkpaREtWUHJGWWpORFFVT3pmbjc3cFM2ZE9uV0JxYXFweWpJT0RBMGFQSG8xSmt5YkIyZGtaOCtmUFIxaFltTEsvWHIxNjJjWVBxTTVZYTk2OHVWb1NVQzUvLysreGs1TVRidDY4Q1pGSWhKU1VGTnkrZlJzcEtTa0lDQWpBN05tejBhaFJJK1VHQTJ2V3JJR1BqdzlXclZxbFBQN0RlbWpBKzEwMzNkemNjUExrU2ZUcTFRdXJWcTJDbDVjWHZ2LytlMXk2ZEFucjFxMUQ5ZXJWY2ZmdVhRREFQLy84ZzE5Ly9SWERoZzNUK3ZxSWlJaW9aQ2tSbjBSRkF1RGZRSUlweDFLUWt2ZUpZdm1tYXBzQk1MZHp4Zmsxd3hFYitrVDdBUUNjdkpxalVmOWZZTzNxVmNEUnZlZFcvMU8wSHIwRDUxWU5SZUs3dDltT2RhMzNDWnArc3d4R0ZqYUZGRjN1NmV2K2wzR3VpaVpmL3dySDZrMXpmWTZjRWdRUlRNbzQ1UHA0c1lHaFdsdGV6cWNMSXdOZ1VIMEpSUHhTbm9qeVNWWUpvc3dtVFpxRUdUTm01T2lZRERLWkRIMzY5TUhUcDA4QnBDK2xEQTRPeHJadDJ6QjA2RkFBNllrYUt5c3J1THU3NC9MbHk4cGpHelpzaU9qb2FKaWFtcXEwWnhDTHhkaXlKZXN2bXpJdmZjd2drVWcwanYwd0ViVml4UXE4ZmZzV3FhbnBHeEgxNk5FRER4OCtoRXltK3VYUThPSERZV1ZsaFMrKytFSmxTYVdEZ3dPYU5zMyszN1NrcENUOC92dnZ5dWNaeXh6RllySHlPcnQzNzhaMzMzMEhBNFAwWHo5RkloRWlJeU14YTlZc2xSMDVQLzMwVTVpYm15c1RZdHUyYlVQdjNyMXg5ZXBWQU9rSnl2Nzkrd05JWDNxYWtRZzdjT0FBQmd3WUFKRklCRGMzTjV3N2R3N0p5Y25Zdm4yNzhwNHJGQXJzMkxFRGZmdjJ4WTBiTjlDMmJWdjg3My8veS9hMUVSRVJVY2xVSWhKaUFHQm5MdUNyZWhLc3ZwUUdEVHVmNjQxejdUYm92RGdRTDY4ZHhyUEwreEFSZkIySlVXK1FsaHdQQTBNVEdKcFpvWXl6Sit3cTEwT0ZSdi9MODA1OXVlWHEweEZPaTIvaThabHRlSEZsUDZKZkJTRXBKaHhpaVJGTXJSMWhYN1VSS24zVUhlVzhXdWdsdnR6S3ovdGY2OHZSc0hiMXdzc2JoeEg5S2dqSk1XRklpWStHb1prVlRNbzR3SzZTRHlyNGZnSG4ybTBnRW12K2tFTHBCQUg0cXA0RWR1Yk1oaEZSOGFCUUtPRHY3NCtEQnc4Q1NFL0VyRnExQ2pZMk52am1tMjl3OU9oUi9QWFhYNUJLcGVqV3JSdXFWYXVtVE5SVXJsd1pucDZlS0ZPbWpESXBsU0VqcVZXdVhEbVltcHFxMU4weU1EQkFwVXFWVUsxYU5ZM0xBM09pVHAwNnFGMjdOc0xEdzlHblR4OGtKeWVyOUJzYkc4UFkyQmhmZmZVVlB2NzRZMFJGUlNuNy9QejhsRW1zck1URnhlR1RUejdCamgwN1lHRmhnYzZkT3dNQTNOM2Q4Zmp4WXdCUXpyTExqcSt2TDZwWHJ3NTdlM3ZNbmowYjNidDNSLy8rL1JFYUdvcGF0V3JoMXExYitQenp6MUd1WERrQWdLT2pJOTYrVGY4eXo5L2ZILzcrL3RtZXYxR2pScWhSb3diV3JsMkxjK2ZPWWNpUUlWd3VTVVJFVkVxVm1JUVlBTlF2TDRaTURxeTlrcnVrMk1CZFNkb0g1WUpJTElGYmcwL2gxdURUQWpsL1p1VnF0Y3IxNjVDWVdLQmF1NjlScmQzWCtSeVZib3I2L1RlMnNFV1ZGbjFRcFVXZmZJcE11N3k4bjBXVklBQUQ2MHRRdjd6MlpVcEVSRVhGM2J0M2xVWG5BV0Rod29YbzFxMGJnUFRFMVk0ZE85QzZkV3VjUDM4ZVNVbEpLcnRSOXUvZkh5WW1KcWhYcng3T256K3ZjdDY2ZGVzQ1NFK3crZm41d2R6Y0hMVnExVUt0V3JYZzZlbXBVcWZzdzZMNnMyYk4waWwyWDE5ZjFLbFRCMTk4OFFXQ2dvSXdZTUFBWmEwdkFLaFJvd2FNamROM25iNS8vejZlUDMrdTdETXlNc0kzMzN5ajlScjI5dmJZdEdrVDVzeVpnOERBUU9YNXZ2MzJXNHdjT1ZLbk9DVVNDZWJObXdjQUtGdTJMRjY4ZUtGTVZ0V29VUU0zYjk3RTVjdVhZV0Zob1R4bTRNQ0JtRDU5dWs3bkY0bEVtRGx6SmdEQTI5c2IzdDdlT2gxSFJFUkVKVk9KU29nQmdLOXIrb2ZzM0NiRmlLamdaQ1RETXY2Y0VoRVZObXRyYTdpNXVlWDRPQzh2THh3NWNnUWRPM2JFVHovOXBEYlR5ZGpZR0gvKytTZmF0R21EeVpNbm8zbno1Z2dJQ01EUm8wZVZ5eWtiTm15SUN4Y3VRQ0tSd05MU0VnMGFOTUN2di82cVBNZnk1Y3R6Rk5PNGNlTnlORjRRQkZTclZnMlZLMWZHalJzM1lHRmhnVnExYW1IQmdnWEtNZlhyMThlZE8zY3dlUEJnN05peEExT21URkVXK3RkRnVYTGxsTE8zQUdERWlCRndjbkxDMXExYjhlTEZDNVdsa1Jrc0xDeFFvMFlOREJzMlRLVjR2NmFaV3gvT2xKczZkU3JzN2UyeFo4OGVoSVdGcWRRcHkyQmdZQUFQRHc4TUh6NGN6WnMzMS9tMUVCRVJVY2ttS0JRbE0yMTA4WVdNU1RFaUhSMlo4UmxlQmY2ajBwYmZNOU9ZRENNcVBkWnQzb1oxbTdmaDlPRy90QTh1Wmw2L2ZnMW5aK2NzK3hVS2hVb2k1OW16WjZoUW9VSytYRnN1bCtQTm16Zks1N3J1WEpsYk8zZnVST2ZPblZVMkhwREpaSGo1OHFYeWVYNjlOc3BlU2Y0elJVUkVWSkNFYkdvamxMZ1pZaGw4WGNVUUNjQzZxMmxJeTNwRFFTSUNZR3haRnFZMjViUVB6Q1dKR09oZlQ0SUdMa3lHRVZIeGxsMHlERkNmMVpTZkNTT1JTRlRnU2JETU1wYUVaaVlXaTVrRUl5SWlvaEtoeENiRUFLQ0JpeGhPbGlLc3VKQ0tzSGhPRlNQS1N2Tmh2MnNmbEVzTzVnSUdOektFaXhXTEZoTVJFUkVSRVZIUklOSjNBQVhOeFVyQWo2Mk40TU1DM2tTRnpxZThHSk5hR3pFWlJsVEtaTXlTU3NpMFl5SVJFUkVSVVZGUzRoTmlBR0FpQVFiN1N0Q3pqZ1FpZmk0bktuQmlFZEN6amdTRGZTVXdrZWc3R2lJcWJFNk9EZ0NBSjArZmF4bEpSRVJFUktRZnBTSWhCZ0FDZ05hVnhSalgwaERsTEprVkl5b281U3dGakcxaGlOYVZ4ZUNmTktMU3liZStEOFJpTVM1Y3ZxTHZVSWlJaUlpSU5DbzFDYkVNRlcxRW1OekdDTjFxR2NDb1JGZFFJeXBjUmdaQXQxb0dtTnpHQ0JWdFN0MWZMVVNVaVpXbEpmcjE3SVp0dS9maVVmQVRmWWREUkVSRVJLU21WSDVxRll1QWRoNEdtUDZ4RVhlOUk4b0hEVnpFbVBHeEVkcDVHRUJjS3Y5V0lhSVA5ZTNSRFpVcnV1T0g4VC9oM3pQbjlCME9FUkVSRVpFS1FhRlFsUHJ0RjRQQzVOZ1NtSWEzc2FYK1ZoRGxpSk9sZ043ZUVuamFNUXRHUk9waVkrT3dZTmxLbkRoMUJtNnVMdkNvWEFubEhCMGdFdkh2RENyK0R2OXpBdWJtWmpBM015dndhOTI0ZFJzQWNQcndYd1YrTFNJaW9wSkV5Tmp0U1ZNZkUyTHBwSExnM0RNWkRnWkpFWm5JVzBLVW5iSm1BanBVTlVDVENtSVk4SE10RVdseCt0d0Y3RHQ0R0hmdTNVZFNVcksrd3lFcXRvcGFRdXoxNjljNGUvWXNJaUlpRUI0ZURudDdlM3ozM1hmNWVvMG5UNTZnWXNXSytYcE9JaUlxUFpnUXl3R1pITGo0UW9ZRFFWS0V4ZlBXRUdWbWJ5N2dFMDhEK0xxS3VUU1NpSWlva0t6YnZBM3JObThyY2dteE4yL2V3TjNkSGFtcHFRQUFpVVNDMTY5Znc4N09May9uall1THcvVHAwN0Z6NTA2OGVmTUdEeDgraEp1YlczNkVURVJFcFV4MkNUR1dsZitBV0FRMHFTQkdJemN4THIrVVlmOTlLVUxpbUJpajBzM0pNajBSMXNCRkRCRzNqaVFpSWlvMXlwUXBrMjIvVkNwVlBrNUxTNE83dXpzTUREUi94Rmk2ZENuNjl1MnIxaDRURTROYnQyN2hvNDgrQWdDWW1abmh6ei8veExObnp3QUFNMmZPeEtwVnE1VGpYN3g0Z2RHalI2TlpzMlpvMXF3WnZMeThrTTNuSFNJaUlvMllFTXVDU0FCOFhjVm80Q0xHdGRjeUhIa2d3N04zY24ySFJWU29LbGlMMEw2cUdIV2RtUWdqSWlJcWpXSmlZbkkwUGlFaEljdStsSlFVbGVlUEhqM0MrUEhqc1gvL2ZwaVltQ0FzTEF3U2lRUWlrUWcvL1BBREJnOGVEQUJZdjM0OUprK2VqSExseWdFQXpwNDlpNTA3ZDJMbnpwMEFnQnMzYnFCT25UbzVpcE9JaUlpTG5yUVFDVUQ5OG1KTWFtMkluOW9Zb2tWRk1ZeVlScVFTek5nQWFGRlJqTWx0RERHcHRTSHFsV2N5aklpSXFMUlNLQlRLbjlPblQ2TkZpeFlBZ0lFREI2cjBaZndrSmliQ3hjVUZGaFlXR0R4NE1JS0NncFI5Z3dZTlVqbTNSQ0xCbmoxN2tKS1NndWpvYUJ3NWNrVFo1K2ZuaDdKbHl3SUFVbE5Uc1hUcFVtWGZzV1BIbEk5dGJHeFFxMWF0QXJ3RFJFUlVVakVobGdPdVpVVG9VMWVDQloyTTBjOUhBamRyM2o0cU9TcFlpOURQUjRMNW5ZelJwNjRFTG1YNC96Y1JFUkc5SjVGSWNPclVLUURBMnJWcmNmandZYlV4YytiTXdjdVhMeEVYRjRlTkd6ZENKcE5sZWI0S0ZTcW96T3hhdjM2OThyR3hzYkhLOHNyVnExY2pLU2tKTXBrTWh3NGRVclozNk5DQk85Y1NFVkd1Y0s1VExoZ1pBTTNjeFdqbUxzYnpkM0tjZWlyRGxaY3lKS1hwT3pLaW5ER1JBUFZkeEdoZVVRdzNKc0NJaUlnb0UyMTF1VHAwNkpCdGYySmlJbXJVcUtIUzV1UGpnNnRYcnlxZjkrN2RHNEdCZ1FDQWZmdjI0YzJiTjhxbGtZTUdEY0xDaFF2UnBFa1Q5Ty9mSDRJZzRQang0d2dKQ1ZFZS8rV1hYK2JvTlJFUkVXVmdRaXlQM0t4RjZHY3RRcTg2RXR3TmxlUHFLeGtDM3pBNVJrV1hpUVNvVTA2TWV1WEZxT0VnZ2dIellFUkVSS1FuZmZyMHdZUUpFNUNXbGdhcFZJb2xTNVpnOXV6WkFJRHExYXZqK2ZQbmNIVjFWWTVmdVhLbDhyR05qUTA2ZGVwVTZERVRFVkhKd0lSWVBqRVFBYldkUktqdEpJSlV6dVFZRlMwWlNiRDY1Y1dvemlRWUVSRVI2U0F0TGY5L2lmMXcxcG1qb3lPNmRPbUNiZHUyQVFDV0xWdUdVYU5HS2V1SFpVNkdQWHo0RVB2MjdWTSs3OWV2SDR5TWpQSTlSaUlpS2gyWUVDc0FIeWJIN3YyWEhMc2RJa2RjaWtMZjRWRXBZV0Vrb0thakNQV1lCQ01pSXFKY01EQkkvNmhRdm54NXZINzlPay9uY25aMnhxdFhyelQyalJrelJwa1FpNCtQeDg4Ly80d2xTNWFvalpzNGNTTGtjcmt5dHUrLy96NVBNUkVSVWVuR2hGZ0JNeEFCdFp4RXFPVWtna0lCdkl5UjQyNm9ISGRENUhnVUtZZE1ydThJcWFRd0VBR1Z5NHBRd3lIOXg4VktCQzJsUDRpSWlJaHlwR3JWcWprYS8rREJBNjFqNnRTcGd5KysrQUovL3ZrbkFHREZpaFVZTUdDQVNzSDlvMGVQWXZmdTNjcm5mbjUrY0hOenkxRXNSRVJFbVRFaFZvZ0VJWDJuU3RjeUluU29DcVJJZ1ljUmN0d05sZUZ1cUJ4dll6bDdqSExHeVZMNEx3RW1oa2RaRVl6NEo1cUlpSWdLVUZCUVVJN3JyQktRQUFBZ0FFbEVRVlRHYXl2TW4ySDI3Tm5ZdjM4L3BGSXBwRklwK3ZmdmowdVhMc0hRMEJCUlVWRVlOR2lRY3F5Wm1SbW1UcDJhb3ppSWlJZyt4SS9QZW1Sa0FOUjBGS0dtWS9wYXRxaEVCWUxDNVFpT1RQOTVIYXVBZ2preStvOGdBT1V0QlZTMEZhR1NyUWllZGlMWW1ISUtHQkVSRVJVZVhSTmNPVlcxYWxXTUdqVktXVkEvTURBUUkwYU13T0xGaTlHclZ5KzhmUGxTT1hiYXRHbHdkbll1a0RpSWlLajBZRUtzQ0xFeEZkRFlUWXpHYm1JQVFMSVVlQmIxWDRJc1NvNG5rUXJFcHpKRFZscVlHd3FvYUN1Z2trMTZBcXlDalFqRy9CTkxSRVJFZXVUbjU1ZWo4UnMyYk5CNTdPVEprL0hYWDMvaDNyMTdBSURseTVmajBxVkx1SGJ0bW5KTXMyYk5FQkFRa0tNWWlJaUlOT0hINnlMTTJBRHd0QmZCMHo1OUJwa0NRRmk4QXNHUmNqeU5rdU5WakFLdll1VGN4YklFTUpFQTVhMUVLRzhsd1AyL0JKaTl1UURPL3lJaUlxS2laUDM2OVRrYW41T0VtTEd4TVhiczJBRmZYMThrSkNRQWdFb3l6TUhCQVZ1M2JvVllMTTVSREVSRVJKb3dJVmFNQ0FBY3pBVTRtTCtmUmFZQThDNVJvVXlPdllwUjRIV01IRy9qRkpCek1sbVJJeElBSndzQnpsWWl1RmlsLzdlOGxRQnJVeWEvaUlpSXFPZ3JxQ1dUR2J5OHZMQjQ4V0tWbW1FWmR1N2N5YVdTUkVTVWI1Z1FLK1lFcEMrMXRERVZVTXRKcEd5WHlvR1F1UFFrMmR0WUJjSVQvdnVKNTdMTHdtQnVLTURPWElDZFdmcVBrNldBOGxZaU9Gb0lNQkJwUDU2SWlJaW9LSWlQajBmbHlwVmhibTRPUUhYWHlLcFZxeUl4TVJFdlg3NkVJQWlvWExreVJDTE52K2pZMnRwQ0twWEN3Q0Q3ang4SERoekFwRW1UTlBaOTg4MDNXTHQyTFJvM2JwekxWME5FUlBRZUUySWxsSUVJS0c4bG9MeVYrcFR5cERRZ0lrR09zUDhTWkJFSml2VEhDUXBFSm5CbW1TNUVBbUQ3WDdMTDNreEFXYlAwQkZqNll4Rk1KUHFPa0lpSWlDanZXclJvQVlWQ2dZRURCeUlnSUFDMnRyYks1WXozN3QxRHAwNmQ4UExsU3lnVUNrZ2tFcXhac3dacGFXbTRmLzgrdnZycUt4Z2JHK1B3NGNQNDRZY2ZNR1BHREV5ZVBGbmpkUjQvZm94eDQ4Wmh6NTQ5V2NZU0ZCU0VwazJib252MzdwZzZkU284UER3SzVEVVRFVkhwSUNnVTNNZVEzbE1vZ1BoVUJXS1NnZGhrQldKVEZJaEp6dlE4K2IvbktVQjhTc243WDhmY1NJQ1ZFV0JsTE1EeXZ4OHI0LytlRzcxL2JtNG9vSUJYREJBUkVSRUJBTlp0M29aMW03Zmg5T0cvQ3ZXNmdZR0I4UGIyQmdEVXFGRURkKzdjZ2JtNXVUSWhwbEFva0p5Y2pNNmRPK1Bnd1lObzI3WXRkdS9lalY5KytRWFRwazJEcmEwdEprNmNpQ2xUcGlBMk5oYUdob2E0ZWZNbVBEMDlsZGU0YytjT0ZpeFlnTTJiTnlNdFRiVXdiclZxMVRCaXhBaE1tREFCRVJFUktuMWlzUmlmZmZZWmhnd1pndGF0V3hmd25TQWlvdUpLeUdhdFAyZUlrUXBCQUN5TUJGZ1lBYkRTL1A5TlhGb0VEcjcrRlI4N0RZT2dzRUZ5R3BBa1ZTQXBEVWhLUy85dnN2VDk0NlEwQlpLa1FQSi96MlVLUUNZSFpISkYrbVBsYzBDdXlOVCtYNXNDNlV0RHhhTC9mZ1JBTEJJZ0VqNW8rNjg5NDdtSkJIZ1MvQWh2WGo2RlBEVUo4clJFeUZPVDRGdlhDeCszYUFRVGlRQVRDV0JpSU1CWWtwN2tFbk01SXhFUkVSRUFZTUdDQmNySDMzLy9QUURWR21JblQ1NUU4K2JOOGNjZmYyRFpzbVVZTW1RSTd0Ky9yeXk4SHhrWmliSmx5Mkx1M0xrWVBIZ3dVbE5UTVdiTUdLeGZ2eDY3ZCsvR2xpMWJjUHIwYVkzWDd0Ky9QNVl1WFFvek16TjA2TkFCZmZyMHdhbFRwNVQ5TXBrTWUvZnV4ZDY5ZStIbTVvYk9uVHZEejg4UHRXclZLb0E3UVVSRUpSRm5pRkdPN1h3MkJSY2ovb0N4MkJ3ZG5RUFEySzRiUkVMUnpDU0ZSMFNnNTREMFg4QXlHQmlJc1g3RlVyaTZsTmRqWkVSRVJFUzYwY2NNc1JjdlhxQlNwVXFRU3FWd2RYWEZ3NGNQWVdSa0JFOVBUNVU2WXRteHNiSEJpeGN2WUdwcUNoOGZIOXk0Y1FQVnExZkg2dFdyMGFaTkd5UW5KNnNkNCtIaGdSVXJWcUJWcTFacWZaczJiY0tZTVdNUUVoS2kxbWRoWVlIejU4L0R5OHNyNXkrV2lJaEtyT3htaUJYTkxBWVZXVzhTSCtCU3hGNEFRTElzSG4rOG1JbEY5M3ZoUmNJZFBVZW1tVjNac3VqUitVdVZOcWxVaG5sTGxvRzVZQ0lpSWlMTlhGMWRzWGZ2WHRTcFV3ZFRwa3lCa1pFUkFHRGF0R2t3TkRUVWVyeVJrUkZXcjE0Tk16TXpDSUtBK2ZQblkrVElrYmgrL1RxYU5HbUNsU3RYcW94M2NYSEJxbFdyY09mT0hZM0pNQURvMjdjdmdvT0RzV2pSSXJpNHVDamJCVUhBbGkxYm1Bd2pJcUljNFF3eDBwa0NDcXg4K0RVZXhWNVM2eE1nb0pGZFYzeFNQZ0FtWWtzOVJKZTE1SlFVK0gwekZHOURRbFhheDQ0SXdDY2Z0OUZUVkVSRVJFUzYwVmNOTVNDOVRwaENvVkRaUGZMbHk1YzRkdXdZd3NQRElaZkxWY2FMeFdJNE9qcWliZHUyY0hSMHpQYmNYYnAwd2V2WHJ6Rmt5QkIwNjlaTnAwUmJCcWxVaWlOSGptRHo1czJvVnEwYWZ2cnBwNXk5TUNJaUtoV3lteUhHaEJqcDdGN01hZnoyYUdpMlk4d05yUEdsNjNoNDI3UXZwS2gwYytucWRZeWVORVdsemNMY0hKdC9Xd0hyTWxiNkNZcUlpSWhJQi9wTWlCVWttVXdHc1ZoOVIzUWlJcUw4d2lXVGxHY3loUlIvdmZ4RjY3aDQ2VHRFcGJ3cWhJaHlwbUc5dW1qVi9DT1Z0cmo0ZUN4Zjg3dWVJaUlpSWlJcTNaZ01JeUlpZldKQ2pIUnlJWHdYd3BLZmFSMW5iZWlFWmc1OUN6NmdYQmoyelNDWW1abXF0QjA1L2krdTNyaXBwNGlJaUlpSWlJaUlTQitZRUNPdGttU3hPUEptaFU1ak81VWZBWW5JcUlBanloMWJHMnNNSHVDbjFqNTd3V0xFeHlmb0lTSWlJaUlpSWlJaTBnY214RWlybzI5V0kwRWFyWFdjbTFrdDFMSDV1QkFpeXIxUE83WkhEYytxS20xaDRSRll0SHlWbmlJaUlpSWlJaUlpb3NMR2hCaGxLeUxsQmM2R2JkVnA3T2N1b3lFZ3kzcDFSWUpJRUREMmh3QklKQktWOXFNblR1TGYwMmYxRkJVUkVSRVJFUkVSRlNZRGZRZEFSZHYrVjRzZ1UwaTFqdk8yYVk4SzVyVUxJYUs4cStEcWdtLzY5OE92cTllcXRQK3laRG04YWxTRG5hMnRuaUlqSWlJaXl0cTZ6ZHYwSFVLSjFyOVBUMzJIUUVSRWhZZ0pNY3BTY054VjNIcDNUT3M0QThFUW5jcC9Yd2dSNVo4dVgzNkdjNWN1NDhiTjI4cTJ1UGg0ekpxL0dML01tQXBSMWp1ekVoRVJFZWtGRTJJRml3a3hJcUxTUlZBb0ZBcDlCMEZGandJS0xMcmZDeThUN21vZDI5cHBFRDV4RGlpRXFQSlhhRmc0dnZwMkdCSVNFbFhhQTc3MVI1ZlBQOVZUVkVSRVJFUkVSRVNVSHdRaDY5a3VyQ0ZHR2dYRm5OVXBHV1p1WUlQV2pnTUtJYUw4NTJCdmh4RkRCcXUxci9odFBSNCtEdFpEUkVSRVJFUkVSRVJVR0pnUUl6VUtLSEQwalc2N0xuWndIZ3Bqc1hrQlIxUncyclpzanBZZk5WRnBTMHRMdzQvVFp5TXVQbDVQVVJFUkVSRVJFUkZSUVdKQ2pOUThqcnVDNXdtM3RJNXpNcW1DaG1YL1Z3Z1JGUnhCRURCeTJIY29hMnVqMHY0MkpCUXo1aTJFbkN1S2lZaUlpSWlJaUVvY0pzUkl6YkUzcTNVYTk1bkxTSWlFNHYrL2tLV2xCYVpNR0FPUlNQVzFuTDkwQlZ0MjdOWlRWRVJFUkVSRVJFUlVVSXAvTm9QeTFiUDRtM2dVZDFucnVFb1c5VkRWc25FaFJGUTRhdFdvanU4RzlWZHJYN3RoTTY3ZXVLbUhpSWlJaUlpSWlJaW9vREFoUmlxT3ZWMmowN2kyVGw4WGNDU0ZyK3VYbjZuVkU1TXJGSmc2YXg3Q0l5TDBGQlVSRVJFUkVSRVI1VGNteEVqcGRXSVE3c1djMWpyT3phd21xbGcyTElTSUNwY2dDQmo3UXdCY3l6dXJ0TWZFeHVMSDZiT1JtcHFxcDhpSWlJaUlpSWlJS0Q4eElVWkt1czRPYStQME5RUUlCUnlOZnBpYW1HRDZUeE5nYkd5czBuNHY2Q0ZtelYvTUl2dEVSRVJFUkVSRUpRQVRZZ1FBQ0UwS3hxMTN4N1NPSzJkYUZkWExOQ3VFaVBTbmdxc0x4bncvVkszOStLa3pXTHRoc3g0aUlpSWlJaUlpSXFMOHhJUVlBUUNPaGF5RkF0cG5QN1YxOGkreHM4TXlhOU9pR2JyOTczTzE5azNiZCtIQUVlMkpReUlpSWlJaUlpSXF1cGdRSTBTbXZNU05xSU5heDlrYnU2Tm1tVGFGRUZIUjhOMmcvbWphU0wxVzJpOUxsbkhuU1NJaUlpSWlJcUppakFreHd2R1EzeUZYeUxXT2ErTTBDQ0toOVB3dkl4S0o4TlBZa2ZEMHFLelNMcFBKOE9PMFdYajY3TG1lSWlNaUlpSWlJaUtpdkNnOTJRM1NLQ1kxREZjaTlta2RaMlBrakxvMkhRc2hvcUxGMk5nWXM2ZitDRWQ3ZTVYMmhNUkVqUG5wWjBSR3ZkTlRaRVJFUkVSRVJFU1VXMHlJbFhJWEluWkRwcEJxSGRmYWNTQkVncmdRSWlwNmJLeXRNWGY2WkppWm1hcTBoNGFGWS9Ta0tZaU5pOU5UWkVSRVJFUkVSRVNVRzB5SWxXSXloUlFYd25kckhXZGxhSS82WlQ4cmhJaUtyZ3F1THBqeDR3U0l4YXBKd2NkUG5tTFV4Q2xJU0VqVVUyUkVSRVJFUkVSRWxGTk1pSlZpZDZKUElDNHRRdXU0Vm83OVlTQVlGa0pFUlZ2ZE9yVXc5dnRoYXUxQkR4OWh6RTlUa1pTVXJJZW9pSWlJaUlpSWlDaW5tQkFyeGM2RjdkQTZ4dHpBR2czTGRpNkVhSXFIOW0xYjRac0JmbXJ0dCsvZXg3Z3AwNUNTbXFxSHFJaUlpSWlJaUlnb0o1Z1FLNlZDazRMeE9PNksxbkcrZGwxZ0tESXVoSWlLajk3ZE91T3IzajNVMm0vY3ZJMkpVMmNpTFMxTkQxRVJFUkVSRVJFUmthNllFQ3Vsem9mdjBqcEdnQWlON0xvVVFqVEZULzgrUGRHenkvL1UyaTlmdTQ2ZlpzeUJWQ3JUUTFSRVJFUkVSRVJFcEFzbXhFcWhGSGtpcmtUK3BYVmM5VExOWUczb1ZBZ1JGVCtDSUdEd1FEOTAvcnlUV3QrNWk1Zng4NXhmbUJRaklpSWlJaUlpS3FLWUVDdUZya2NlUkxJc1h1dTRKdmJxeXdMcFBVRVFNR3l3UHpxMWI2ZldkL0xNT1V6OGVRWnJpaEVSRVJFUkVSRVZRVXlJbFRJS0tIQXViTHZXY2JaR0xxaHE2VnNJRVJWdklrSEFxSUR2MEs1VkM3VytDNWV2WXVTRXlVaElTQ3owdUlpSWlJaUlpSWdvYTB5SWxUTFA0Mi9pVGRKRHJlTWEyM1dGd1A4OWRDSVNpVEIrNUhDMC9LaUpXdCt0TzNjUk1HWUMzcjJMMWtOa1JFUkVSRVJFUktRSk14Nmx6TG53SFZySEdBaUdhRkQyaTBLSXB1UVFpOFg0YWR3b2RHamJXcTN2VWZBVERCazFEaUdoWVhxSWpJaUlpSWlJaUlnK3hJUllLUkl2ZllmQXFLTmF4OVd4K1JobUJtVUtJYUtTUlN3V1krd1BBZWorUC9WazRxdlhiekRraDdGNDl1S2xIaUlqSWlJaUlpSWlvc3lZRUN0RkxrZnNoVXlScG5VY2krbm5ua2dROEoxL2YvaC8xVmV0THp3eUVrTkhqc1A5QjlxWHJCSVJFUkVSRVJGUndXRkNySlJRUUlFTDRidTFqaXR2V2cydVpsNkZFRkhKSlFnQyt2Ym9pcEhEdm9VZ0NDcDlzWEZ4R0Q1MkVzNWR2S3luNklpSWlJaUlpSWlJQ2JGUzRrWENiVVNtdk5JNnJyRjlkd2dRdEk0ajdUNy9wQU1tanhzRnNWaXMwcDZjbkl3SlUyZGd5NDdkVUNnVWVvcU9pSWlJaUlpSXFQUmlRcXlVdUI1NVVPc1lZN0U1NnRwMEtJUm9TbzlXelQvQzdLay93dGpJU0tWZG9WQmcxYnFObUQ1dklWSlRVL1VVSFJFUkVSRVJFVkhweElSWUtTQlh5SEFqNnJEV2NRM0tmZzVEa1VraFJGUzZOS3hYRnd0blQwTVpLeXUxdm45T25NU3cwUk1RR2ZWT0Q1RVJFUkVSRVJFUmxVNU1pSlVDaitJdUlWNGFwWFZjdzdLZEN5R2EwcWxHTlUrc1hqb2ZsZHdycVBYZGYvQVEvc05HSU9qaDQwS1BpNGlJaUlpSWlLZzBZa0tzRk5CbHVhU1RTUlU0bVZRdWhHaEtMMGQ3ZXl4Zk1CZk5HamRTNjR1SWpNTFFVZU53L05RWlBVUkdSRVJFUkVSRVZMb3dJVmJDcGNsVGNDdjZ1Tlp4ZFcwN0ZrSTBaR0ppako5L0hJZXZldmRRNjB0TlRjWFVXZk93ZXQxR3lPVnlQVVJIUkVSRVJFUkVWRG93SVZiQzNZczVqUlJaZ3RaeDN0WXNwbDlZUklLQUFYMTdZZXJFc1RBeU5GVHIzN3hqTjRhUG5ZandpQWc5UkVkRVJFUkVSRVJVOGpFaFZzSmRqOUsrWE5MZDNCczJSdVVLSVJyS3JPVkhUYkJzd1J6WWxTMnIxbmZ6OWwzMC8zWTR6bDI4cklmSWlJaUlpSWlJaUVvMkpzUktzQ1JaSE81Rm45WTZycTRObDB2cWkwZmxTdmh0NlFKNFZmZFU2NHVOaThQNEtkT3haTVVhcEtXbDZTRTZJaUlpSWlJaW9wS0pDYkVTN05hN1k1QXBzaytraUFRUmF0dTBLNlNJU0JOcjZ6SllQSGNtdW5mK1FtUC83bjEvWS9EM28vSHk5ZXRDam95SWlJaUlpSWlvWkdKQ3JBUzdFWFZJNjVpcWxvMWhibUJkQ05GUWRpUUdCaGppUHdCenAvMEVLMHRMdGY1SHdVOHdjTWdJSEQ1MlFnL1JFUkVSRVJFUkVaVXNUSWlWVUxGcDRYZ1VxNzMrRkpkTEZpMis5ZXRoM1lvbDhLNWRVNjB2T1RrWk0zOVpoQm56RmlJeEtVa1AwUkVSRVJFUkVSR1ZERXlJbFZDQlVVZWhnRHpiTVJLUkViekt0Q3lraUVoWFpXMXRzSERXTkF6eTZ3T1JTUDJQNkpIai84THZtNkc0Zk8yNkhxSWpJaUlpSWlJaUt2NllFQ3VocmtjZDBEcW1ScG1XTUJLYkZVSTBsRk1pa1FqOWVuYkQwbm16WUcrbnZndGxhRmc0UmsyY2dwbS9MRUpzYkp3ZUlpUWlJaUlpSWlJcXZwZ1FLNEZpMDhMeEl1R08xbkYxYlRvVVFqU1VGelZyVk1Qdnl4ZWpXZU5HR3ZzUEh6dUJ2bDkvaDMvUG5JTkNvU2prNklpSWlJaUlpSWlLSjBIQlQ5RWx6c1h3UGRqNWZHcTJZMHpFRnBoYTUxOFlDSWFGRkJYbGhVS2h3TitIam1EWm10K1JsSlNzY2N4SGpYMHhZc2hnbExXMUtlVG9pSWlJaUlpSWlJb2VRUkNFclBvNFE2d0V1aHR6U3V1WTJ0WnRtUXdyUmdSQndHY2QyMlBqcW1Yd3JWOVA0NWd6NXkraTc5ZmZZZi9obzV3dFJrUkVSRVJFUkpRTnpoQXJZZExrS1pnVTJCUnA4cFJzeDMzanNSSlZMUnNYVWxTVW54UUtCWTZmUEkxRksxWm5XVCtzYnAxYUdEMThLSnlkSEFzNU9pSWlJaUlpSXFLaUlic1pZa3lJbFREM1k4NWd6YU1oMlk0eEVwbGltdmRwemhBcjVxSmpZckJreFJvY08zbGFZNzlFSWtHUHpsK2dkL2N1TURVeEtlVG9pSFNuVUNod1BmQTJUcDA5ajl0Mzd5TWlJZ3BKeVpxWEJsUHBabUpzakxKbGJWQ3pSalUwYjlvWWRldlVSRGEvNHhBUkVSRlJLY2VFV0NteSsvbDBuQS9mbWUyWVd0WnQ4RldsQllVVUVSVzBjeGN2WThIU0ZRaVBqTlRZYjJOdERmK3YrcUpEMjFZUWliaEttb3FXVjYvZll2NlNGYmg5OTc2K1E2RmlxR2FOYWhnWjhDM0tPenZwT3hRaUlpSWlLb0tZRUNzbEZGQmcycTEyaUU0TnpYWmN6d3JUVUwvczU0VVVGUldHaElSRXJQeDlBL1lkT0pUbG1DcVZLbUxZNEVHb1U5T3JFQ01qeXRydHUvZng0ODl6RUorUW9POVFxQmd6TnpQRHRKL0dvbWFOYXZvT2hZaUlpSWlLR0NiRVNvblhpVUdZZjY5YnRtTUVDUGcvZS9jZEhsVzF0bkg0bVpsVVFrSkpJRUFJSFFKU0JLV2pITkFqUmVVb0lBSlNsQ1pnNVhEc2lnVS9CUlRzQW9xQVlrR3hJRTFRRkFTbENsSVNlcEdxbERSSUlNbWt6UGRIWkpzaHljeUVoTWxPK04zWHhjWHN2ZGZlODA2SUNBOXJ2ZXY1cTFjbzJEZlVTMVhCbTdaR3gyaksyOU4wK01qUmZNZDA3TkJPbzRjUG9iOFlpdFd4NDMvcGdiRlBHbUdZeFdKUjl5NDNxdnROblZXelppVExmSkduOHlrcE9uejRxSll1WDZtbFAveGtiQ0JTTmloSTc3dzJnWmxpQUFBQWNFSWdkb1ZZL3RmN1ducjhIWmRqYWdZMTFjT05QdlZTUlNnT21abVpXdmpkTXMzOCtMTjhtKzc3K3ZpbzkrMDlkSGYvdmdvS0t1UGxDbkdsY3pnY0d2dkVjOFl5eWRDS0ZmVGtJdytwZVRObUw4SnpXN2ZIYU1Ma3R4UVhueUFwZS9ua2F4TmZvS2NZQUFBQURLNENNUm9LbFNJN0VuOTJPNlp4K1U2WHZRNFVMNXZOcHA0OWJ0SGNXZS9wemw2M3lXYXo1UnFUbnBHaHo3K2FyLzVEUjJyQmtxWEt5TWdzaGtweHBmcDlhN1FSaGxrc0ZqMzE2TU9FWVNpdzVzMmE2TWxISGpJQ3NPZ2R1L1Q3MXVoaXJnb0FBQUFsQllGWUtaR1VIcWNqNTJMY2pydXFYRWN2VkFNekNDNWJWZy9jTzB4ejNuOUhIZHEyem5OTTRwa3ptdkwyTk4wMWJLUVdMZjFlNlJrWlhxNFNWNkpWdjY0MVhuZnZjcU91YnRxNEdLdEJTZGE4V1JOMTczS2pjYnpxMTNYRldBMEFBQUJLRWdLeFVtTG5tZFZ1eDVUM0MxZlZNZzI4VUEzTUpESWlRaE9lZjBhdlQzeFJkV3JWekhQTWlaT245T3FiNytxdW9TTzE4THRsU2s5UDkzS1Z1SkxrM0ZHeSswMmRpN0VTbEFZNXY0ZWlkK3dzeGtvQUFBQlFraENJbFJJN0UxZTVIWE5WdVgvSklucXJYS211Ylg2MVprMTlVNDg4ZEwvS2x5dVg1NWlUcDA1cjhsdFQxWC9vU00xZi9CM0JHQzZMMk5oNDQzWE5tcEhGV0FsS2c1emZRem0vdHdBQUFBQlhDTVJLZ1l5c05PMDU2MzZaU09QeS8vSkNOVEF6cTlXcS85emNWWE5udmFjQmZlOVFRRUJBbnVOT25ZN1Y2KzlNVjc5Nzd0VTNDNWZJYnJkN3VWS1VaaW1wcWNacmRwTkVZZVg4SHNyNXZRVUFBQUM0UWlCV0NoeEkzaXg3Vm9yTE1iNVdmOVVMenJ1UEZLNDhRVUZsTkhMSVlIMDU1d01ON0h1SEFnUHpEc1pPeDhYcGphbnZxZTg5SS9UVnQ0dVVSakFHQUFBQUFDZ0ZDTVJLZ2YxbmYzTTdwa0ZJVy9sYS9iMVFEVXFTY2lFaHVuZklZSDM1MFV3TjZ0Y24zOWs2Y2ZFSmVtdjZEUFc5ZTRUbXpQMUNDWWxudkZ3cEFBQUFBQUJGaDBDc0ZOaWY1RDRRdTZvY3l5V1J2NUNRWUkyNFo1RG16ZmxBZy92M1ZWQ1pNbm1PaTA5STBBY2ZmYW83Qmc3Unk1UGYwTzY5KzcxY0tRQUFBQUFBaFVjZ1ZzS2xaWjNYMGZNeGJzZGRWYTZqRjZwQlNSY1NIS3poZHcvUXZEa2Y2SjRCL1JRVWxIY3dscDZSb1dVL3J0QzlENDNWNkRHUDZzZVZxNVNla2VIbGFnRUFBQUFBdURRRVlpWGNIOGxibGVYSWNqbW1ja0J0bGZPcjdLV0tVQm9FbHkycm9ZUHUwcGNmemRTUWdmM3pEY1lrYWNmdVBSby9hWXI2REJxbTJaL01WWHhDZ2hjckJRQUFBQUNnNEFqRVNyZ0RIdlFQcXhmY3lndVZvRFFxV3paSVF3YjIxMWR6WnVtaFVTTVVVYlZLdm1QakV4STArNU81dW1QUVVMMzR5bXZhdVh1dkZ5c0ZBQUFBQU1CelBzVmRBQXJIay81aDlZSmJlcUVTbEdaQlFXVjB4KzA5MU91Mlc3VngwMlo5OWUxaWJkejhlNTVqTXpJeXRYekZ6MXErNG1jMWJGQmZ0M2E3U1owN1hxZmdzbVc5WERVQUFBQUFBSGtqRUN2QlBPMGZWcGRBREVYRWFyR29iYXVXYXR1cXBZNGNPNjV2Rmk3VzB1VS9LU1VsTmMveHUvZnUwKzY5Ky9UbTFQZlZyazByZGIyeHM5cTJiaWxmSDM3ckFRQUFBQUFVSC81V1dvSjUyajhzMkRmTVN4WGhTbEtqZW9URzNEZFNJKzRacEtYTGY5STNDNWZvMlBFLzh4eWJucEdoMVd2V2FmV2FkUW9KRGxibmp0ZXA2NDJkMWJoUmxDd1dpNWNyQndBQUFBQmM2UWpFU2pENmg4RU1nc3FVMFIyMzlWQ3YvOXlxalp0KzE5Y0xGbW5EcHJ5WFUwclMyYVFrTFZpeVZBdVdMRlZFMVNycWNtTm5kYm1oa3lLcVZmVmUwUUFBQUFDQUt4cUJXQWxHL3pDWVNmWnl5bXZWdHRXMU9ucjh1TDc3L2tmOThOUFBPaDBYbCs4OXgvODZvZG1mek5Yc1QrYXFjYU9HNm5walo5M1E4VHFGaEFSN3NYSUFBQUFBd0pXR1FLeUVvbjhZekN3eUlrSWpoOTZ0RWZjTTB1L2JvdlhEVHl2MTg2OXJsWnFhZDY4eFNkcXhhN2QyN05xdHQ2YS9yeFpYTjlOMWJWdXJmWnZXQ3E5Y3lZdVZBd0FBQUFDdUJBUmlKUlQ5dzFBU1dLMVd0V3h4dFZxMnVGci92WCtVVnE5ZHArOS9XcW5OVzdiSjRYRGtlVTlHUnFaKzI3eEZ2MjNlb3RmZmZVLzE2OVpSaDdhdDFhRnRheldvVjVlZVl3QUFBQUNBUWlNUUs2SG9INGFTSmpBd1FGMXY3S3l1TjNiVzZiZzQvYmh5bFpZdFg2RS9EaDl4ZWQrK0F3ZTE3OEJCZmZqcDV3b0xyYWdPYmR1b1E5dld1dWJxcHZMejgvTlM5UUFBQUFDQTBvUkFySVNpZnhoS3NrcWhvZXAvUnkvMTY5MVQrdy8rb2U5L1dxbmxLMzVXUXVJWmwvZkZ4c1ViRGZrREFnTFUrdG9XNnRDMnRkcTFicW55NWNwNXFYb0FBQUFBUUVsSElGWUMwVDhNcFlYRllsSDl1blZVdjI0ZGpSNTJqN1pzajlHYTlSdjA2N29OT25ucXRNdDdVMU5UdFhyTk9xMWVzMDRXaTBWTnJtcW9saTJhcTNtekptcmNNSXJaWXdBQUFBQ0FmQkdJbFVCSHorMmdmeGhLSFp2Tlp2UWJlMmpVQ0IzNDQ1QitYYmRCYTladjFKNTkrMTNlNjNBNEZMMWpsNkozN0pJaytmcjZxbkhES0xXNHVxbWFOMjJpcXhwRnlaK0FEQUFBQUFEd053S3hFdWpvdVIxdXg5QS9EQ1daeFdKUnZUcTFWYTlPYmQwem9KOU94OFpxemZyZnRHYjlCdjIrZGJ2U016SmMzcCtlbnE2dDBUSGFHcDA5azlMWHgwZFhOWXBTaTJaTjFhSlpVd0t5VXV6TW1UUDY4ODgvVmI5K2ZmbjRtT2QvY1E2SFF5a3BLU3BUcGt4eGx3SUFBQUJBQkdJbDB0SHo3Z014bGt1aU5La1VGcWJiYisydTIyL3Rydk1wS2RxNDZYZXRXYjlSNnpadTB0bWtKTGYzcDJka2FGdjBEbTJMM3FFUFAvMWN2ajQrYXRRd1NpMmFOVkdMWmszVitLcUdCR1NseEZkZmZhWGh3NGZMejg5UFVWRlJHalJva0I1OTlORjh4K2ZjdFRRb0tFakp5Y2xGVmt0cWFxcCsrdWtuTFZ5NFVJc1hMMWE3ZHUzMDFWZGZGZXFaenozM25MNzk5bHRWckZoUm9hR2htalp0bWlwVnF1VDJ2dnZ2djErclZxMHlqdWZPbmF1bVRac1dxcGJDdVAzMjI0M1g3ZHUzMTJPUFBWWnN0UUFBQU9ES1JDQldBaDA1NTc1L1dNMmdabDZvQlBDK01vR0I2blI5QjNXNnZvTXlNek1WdlhPWDFtNzRUVnUzUjJ2dnZnUEtjampjUGlNOUkwUGJZM1pvZTh3T2ZmVFpGL0x4c2FsdTdkcHFVSyt1b3VyWFZZTjZkVlduVmszNmtKVkFLMWV1bENUWjdYWkZSMGNydzgxc3dzdHA2TkNobWp0M3JuSDh6VGZmS0NZbVJrMmFOTG5rWi83NjY2L2F2bjI3SkNra0pFU2hvYUVlM2Jka3lSSWRQbnhZa21TMVdsV25UaDJQN3NzWkdCYUV1M0J4d1lJRnhtc3p6ZVFEQUFEQWxZTS9oWll3NXpJU0ZaOTIzT1dZSUoveXF1QmYxVXNWQWNYSFpyT3BlZE1tYXQ0ME8yQTRkKzY4dHNYczBKYnQwZHE2UFVaNzl4K1F3NE9BTENNalUzdjI3ZGVlZmZ1MWFPay96NjVUcTZZYTFLdWpCdlhycVVHOXVxcFhwell6eVV6dTU1OS9kanErNFlZYmlxY1FTYU5HalhJS3hCd09oMTU2NlNXbmN3VzFiZHMyNDNXYk5tMWt0VnJkM3BPUWtHQ0VZWklVRlJXbG9LQ2dTNjZoSUhJR2F0T21UZE9vVWFPODhyNEFBQUNBT3dSaUpZd24vY05xQkRXUlJaZjJyL3BBU1JZVVZFYnQyN1JTK3piWlBmU1NrODhaQWRtV2JkSGFmL0FQandJeVNjck16TlMrQXdlMTc4QkJMZm4rUjBuWk0ydHExWWhVZy9wMUZWVXZPeVNyWDdlMkFnSUNMdHRuZ3VkMjc5NnQ0OGYvK1FlRHNMQXd0V3BWdFAwVTkrN2RxNmxUcDNvODN0L2ZYMmxwYWNieHZIbnpGQllXSnB2TjV0SDlFeVpNME9yVnE1V1FrS0NrcENURnhjVVoxd0lEQS9YNTU1L251cWRmdjM1TzUvZnQyK2QwUFRnNE9NLzdMdHdMQUFBQVhBa0l4RXFZSStmZEw1ZU1MTlBZQzVVQTVsZTJiSkE2dEcydERtMWJTNUtTa3BPMUxmcWZHV1FGQ2Nna0tTc3JTd2NQSGRiQlE0ZTFiUGtLU1pMVllsR055T3FxVmJPR0lpT3FLVElpUXBHUkVZcU1xS2FRNE9ETDhybVF0NHRuWHRudGRuWHMyREhQc2ZmZWU2OEdEeDVjNFBjNGN1U0kzbnp6elV1cVQ4citIbnJublhjOEh2Lzg4OC9yOGNjZmQ1b1pkc0hDaFF1MWNPSENYT2Y3OWV1bi92Mzc1L3ZNalJzMzVudjk0a0JzNmRMc0taUHo1czNUN05tempmTkxsaXd4WnFkMTc5N2RPRDk4K0QrRWJQY0FBQ0FBU1VSQlZIRDE3dDJiWlpBQUFBQXdQZjdFV3NKNE1rTXNNdWpTKzlNQXBWbHcyYks2cmwwYlhkZXVqU1RwYkZLU3RzZnMxTzY5Ky81ZU1ubEFpV2ZPRk9pWldRNkhEaDA1cWtOSGp1YTZGaElTck1pSUNOV29IcUhJNnRraFdXVDFDRVZVcThyU3k4dmdrMDgrY1RvK2UvYXMxcXhaaytmWWJ0MjZlYU9rRXUvQzEybkxsaTI1enVlMVhETXFLb3F2TFFBQUFFb0VBckVTeHJOQTdDb3ZWQUtVZkNIQndVNEJtY1BoME9uWU9DTWMyN3MvdTY5WVFtTEJRcklMenA1TjBvNnp1N1ZqMTI2bjh4YUxSZUdWS3FsNjliOW5sUDM5YzlVcTRRb0xyYWd5Z1lHRi9teFhtblhyMXVuZ3dZUEZYWVpwTkc3OHowemhuVHQzR2pNaGJUYWJHalpzV09EblpXVmxPUjFmYXJOOUFBQUF3Q3dJeEVxUU0vWlRPcHQrMnVXWWNuNlZGZUpieVVzVkFhV0x4V0pSNVVwaHFsd3BUTmUzYnlzcE95U0xqWXZUbm4wSGpLQnN6Lzc5U2toSXZPVDNjVGdjT25IcWxFNmNPcVZOdjIvTmRUMHdNRUJoRlVNVkZscFJZV0doQ3F0WU1mdDFhRVdGaFdhZkQ2MVlnVjB3YzNqNzdiY0xOTjVWTS9wRGh3NnBWcTFhZVY3Nzk3Ly83WEtaN1l3Wk03UnIxeTVObVRMRlpXaVVrWkdoKys2N1Q0TUhEOVoxMTEzbnN0YXRXN2ZxM0xsekNnME5OZnFSVFpvMFNZODk5bGkrOThURVpDK3ZQM3IwcUdyVXFHR2NiOWV1blg3NTVSZVg3NWNYdTkxdXZMWllMQVJpQUFBQUtQRUl4RW9RVC9xSDFTakRja21nS0Zrc0ZsVUtDMU9sc0RDbm1XU3g4ZkhhKzNkSTlzZmhJenB5N0xpT0hmOVQ2ZW5waFg3UGxKUlVIVDErWEVlUHU5NVJOaVE0MkNra0N3dXRxTkMvdzdLUTRHQ1ZDdzVXY0hDd1FvTExsdXJ3Yk8vZXZmcmlpeStNWTR2Rm9wMDdkenJOaEhydXVlYzBmdng0NDdobXpacTVucE9WbGFXUkkwZHF6cHc1V3JGaWhkcTFhMWVnT2w1KytXVTkvZlRUa3FUVHAwOXI5dXpaZWZiU3lzckswcUJCZy9UNTU1OXIxcXhaZXVhWlp6UnUzRGlYamZaWHJGamgxSnkvWHIxNmV1S0pKNHpqcDU1NlNpRWhJWG5lbDFOQmR0M01ML1J5T0J6NVhudjAwVWYxNktPUFNwTG16NS92OFhzQkFBQUEza1lnVm9JY1BlZEJRMzM2aHdHWG5jVmlVYVhRVUZVS0RUVWE5a3ZaL2NST25UcXRvOGVPNjhqZlA0NGVQNjZqeDQ3cjVDblhzenN2eGRta0pKMU5TdExCUTRmZGpnM3c5emZDc1pDUVlJVUVCNnRzVUJrRkJnU3FUSmxBQlFZRS9QMno4M0dad0VENStmdkx6ODlYL3I1Kzh2UHpsYSt2cjhlN0pIckR5eSsvN0xTa3IzdjM3cm1XQmE1YnQ4N3B1Rm16WnJtZWs1S1NvdmZmZjErUzlKLy8vRWRyMTY1Vi9mcjEzYjYvM1c3WHlKRWo5ZUdISHhyblB2bmtFOFhIeDJ2QmdnVzVRckhSbzBjYnV6eG1abWJxaFJkZTBJOC8vcWpQUHZ2TWFUWlhUc3VXTFROZTE2NWRXMzUrZnBvMGFaSng3b0VISGpBQ01WZXp0OGFQSCs4VURPWmw1Y3FWNnRTcGs4c3hBQUFBUUVsSElGYUNIRDIzMCswWStvY0J4Y2Rxc2FoS2VHVlZDYStzVnRlMmNMcVdtcGFtNDMvK2xSMlNYZmh4UERzMFMwNCtkOWxyUzAxTFUycGFtazdIeGhiSjg2eFdxL3o4L0p5Q01wdVBqNndXaXl4V3E2d1dpNnhXcTZ4V3F5d1dpMnhXcXl4V2k2eVcvSmNxWG9ydDI3ZnIwMDgvZFRwM1lZYlNCVmxaV2Rxd1lZTng3T3ZyNjdhUFZteHNyRzY1NVJhdFg3OWVGU3RXekhmY24zLytxVHZ2dkROWDgzNmJ6YVllUFhya09VT3NaOCtlK3ZMTEw1V1FrR0NjVzdObWphNisrbXJObkRsVHZYcjFjaHJ2Y0RpMGFORWk0L2kyMjI1eldUc0FBQUFBOXdqRVNnaUhIRHA2M29PRyttVWF1eDBEd1BzQy9QMVZ0M1l0MWExZHkrbTh3K0ZRNHBtek92N25YenA1K3JST25UNnRVNmRqZGZKVTlzK25Uc2NXZU9kTGI4akt5bEpxYXFwU1UxTUxmSytmajMrUjFKQ1ptYW5odzRjckl5UERPSGZqalRmbW10MjBaY3NXblQxNzFqaHUzYnExZkgxOWN6M1B4OGRIZm41K09uLyt2Q1JwMzc1OTZ0V3JsNVl2WDU3bitCOS8vRkVEQmd6UXFWT25uTTRIQndmcml5KytVUGZ1M2ZPc3UxdTNidHEwYVpONjl1eXA3ZHUzRytjVEV4UFZ1M2R2UGZ6d3czcmxsVmVNWmE3cjFxM1QwYVAvN0dMYXUzZHZKU1plZWc4N1R5MWR1bFNTTkhYcVZLZEE3b0VISHRBdHQ5eGlIT2Y4bk1PSEQxZnYzcjBsU2RkY2M0M3V2LzkrNDFxVEp0a3ptRjMxWUFNQUFBQzhoVUNzaEloUE82YnpHYTcvVWh6cUg2a3lQdVc4VkJHQW9tQ3hXRlNoZkRsVktGOU9UWlQzcktVMHUxMm4vdzdINGhNU0ZKZVFvUGo0Uk1YRngvOTluS2o0K0FTZHlSSDZYQW5lZlBOTi9mYmJiMDduWG43NVpZMGJOMDY5ZS9kVzgrYk5KVWx6NXN4eEd0TzFhOWM4bitmdjc2LzMzMzlmQXdZTU1NNnRXclZLRHo3NG9LWlBuMjZjczl2dEdqZHVuQ1pQbnB4cjk4WHExYXRyeVpJbGVmWW95eWt3TUZEcjFxM1Q4T0hETlhmdTNGeWZhOTI2ZFpvM2I1NXExcXlwZWZQbUdkZXFWS21pOXUzYjY3dnZ2c3YzMmRIUjBaS2tSWXNXNmFtbm5qTE9EeHMyVEdQR2pIRlpsNVM5SkZQS0R1NHlNakkwWk1nUXArc1BQdmlnR2pSb2tPZTlVVkZSNnRhdG0zSDh6anZ2S0RFeFVRRUJBZkx6ODFONmVycXhYUFNDdkdiUkFRQUFBSmNiZndvdElZNmU4MkIyV0JDenc0RFN5Ti9QVDlVanFxbDZSRFdYNHpJeU1wV1FtS0RFTTJlVmxKVDhkNCt4WkNYOS9mUFpwQ1FsSlNYclROSlpuVTFLVnNyNUZKMDdmMTduVTFLVW1abnBwVTlUZEk1ZnRPbkFrQ0ZEdEhIalJ2M2YvLzJmWG52dE5jMmFOVXU5ZXZYU1o1OTk1alN1UzVjdStUN3pycnZ1MHJwMTYvVE9PKzhZNTk1Nzd6MDFiOTVjbzBhTlVsWldsanAzN3F5MWE5Zm11cmQxNjlhYU8zZXVKaytlck5XclYydkxsaTE1eml5TGpZMVY0OGFOMWF0WEwwMmZQbDFObXpiVjAwOC83VFJ6YXVQR2pSbzhlTEJXclZxbC9mdjNHK2RQbkRpUlovKzJ5TWhJNDNWMGRMU2FOR21pYWRPbU9ZMjU1WlpiakZsYW52cjQ0NDkxNHNRSjQ3aHQyN2I1aG1INXVlMjIyN1I2OWVwOHIwZEVSQlRvZVFBQUFFQlJJQkFySWY1SzJlOTJUQTBDTWVDSzV1TmpNM2JFTEFpSHc2SDA5SFNkVDBuUitiOURzcFNVRk9QWWJrK1hQVDFkNmVucHNxZmJzMy9PZWM2ZS9YTkdacWF5c3JMeStPSDQrK2RNWlRrY2lvblpVeVNmOTRrbm50Qjc3NzJuYytmT0tUUTBWTGZjY292Njllc25TVHAvL3J6NjlldW5tMisrV2JFNStxYlZxbFZMclZ1M3p1K1JrcVRYWG50Tm16ZHZkbXJFLy9EREQ2dEZpeFpxMDZhTkhubmtFZDF4eHgxT3M4TkdqUnFsKys2N1Q3MTY5ZEsyYmRza1NSTW1UTkN6eno2YjYvbFBQdm1rRWhJU05IUG1UQzFmdmx5elo4L1dKNTk4b2lGRGhzaHV0MHVTYXRTb2tTdklLNmhmZnZuRjZiaGF0V3BPNFZwZWJEYWJNVU1zTGk1T2p6MzJtTlAxaS91elhXejkrdlhHYkxwUm8wWkp5dDdBSUw5QXpHS3hxRy9mdmk2ZkNRQUFBRndPQkdJbHhJblVBMjdIUkpaaGgwa0FCV2V4V1A1dWtPK244dVV1LzdMcmY5L2FwMGllVTZsU0pRMGJOa3h2dmZXV3BrMmJwcVpObXlveU1sSi8vUEdITWViaXBZVkRoZ3h4dVF1amxOMTAvN1BQUGxQejVzMTE1dS8rYlhhN1hjdVdMVk9iTm0zVXMyZFAvZC8vL1orZWV1b3BsU2xUUnUrOTk1NEdEaHlvY2VQR0dXR1lKTDM0NG92cTBxV0wyclp0YTV4YnYzNjlaczJhWlJ3Zk9YSkUyN2R2MTVneFl4UVJFYUdlUFh2S1lyRm8yYkpsaFo0NUZSUGp2RE54empyeUV4b2FhZ1NJSVNFaDZ0ZXZuekZiN3FhYmJzclY4UDlpWDMvOXRiNysrbXRKL3dSaWRlclV5ZmU5cGt5WjRqYWdCQUFBQUM0SGk0UHV0aVhDaEpnZU9wMTYyT1dZbDF1c1ZZQ3RySmNxQW9CTGt6TVErM0h4bDRWNjFzR0RCL1hLSzY4WXM1Sk9uanlwN3QyN2E4dVdMYm5HMm13MkhUeDRVRFZxMURETzVRekhnb0tDbEp5Y2JCelBuVHRYZDkxMWwvejgvUFR1dSs5cStQRGh4aldIdzZFSEgzeFFJMGVPVk5PbVRTVkphV2xwYXRHaWhYYnQybVdNcTFhdG1qWnQycVNxVmF2cTBLRkRhdGV1bmRNU3hKWXRXMnJEaGcyeVdyTjMzOXkxYTVmT25EbmpGRjc5OHNzdnVaYUhidG15UmErODhvcHgvTzY3N3hxN1lYYnYzbDNseXBWekcvemxKV2NnZHNGSEgzMms4ZVBINjlkZmYxWFZxbFZ6M1pPUmthRno1ODZwZlBueVR1Y3YvUEhpanovKzBDKy8vR0pzV2hBWUdLaXFWYXVxYWRPbWVTNHB2UlJGK1QwRkFBQ0Ewc1BpNGcvRkJHSWxRSWJEcnNjM3Q1WkRXZm1PS2U5WFJjODIrOEdMVlFIQXBTbnE4Q0lySzhzSWxDVHB6Smt6dXZYV1cvWHJyNzg2alJzOGVMQSsrdWdqcDNPdUFqRXBlNGxnejU0OTFiNTllNDlxMmJCaGd6cDA2T0RVayszcXE2L1cxMTkvclZ0dnZWVzdkKzgyenZ2NCtPaTMzMzR6bXY4WHhPTEZpOVdqUncvaitPalJvNnBldmJyVG1Fc0p4TUxEdzUwQ08wbWFQSG15N0hhN3NldGxYdXgydTU1KyttbW5jNisrK3FyYjkrdmJ0NjlULzdOTFJTQUdBQUNBdkxnS3hGZ3lXUUtjU2oza01neVRwQ3FCZGIxVURRQ1lTODR3VEpMS2xTdW51blhyT2dWaVBqNCtlZmJ6Y3NlVFVDZW5ObTNhYU5La1NYcmtrVWVNYzl1MmJWT2pSbzJVbnA2ZTY5bVhFb2JsNWVlZmYxWnFhcXFPSGoycWE2NjVScmZkZHB0U1VsSmMzaE1kSGExLy9ldGZUdU9tVEptU2E1eTd2bUg1OGVTK2xpMWJGa2tnQmdBQUFCUVVnVmdKY0NMRmZmK3c4QUFDTVFDUXBObXpaK2VhQ1hidnZmZXFibDN2L0Q3NXYvLzlUM3YyN05HTUdUT01jeGVIWWZmY2M0L0dqQm5qMGZQZWUrODlIVHg0VVBIeDhUcDkrclJPbmp5cHc0ZWRsOUFQR2pUSWVIMGh4TE5hcmZyZ2d3ODBhTkFnQlFjSE80MlBqWTNWblhmZTZSU0dQZmJZWXhvd1lJQm5IeElBQUFBbzRRakVTb0NUSGdSaXpCQURBR25seXBVYVBYcTAwN25JeUVoTm5EalJxM1U4OTl4eit2cnJyeFVmSDUvcldvVUtGVFJod2dTUG56Vmp4Z3h0M3J6WjQvRVZLbFNRSkQzd3dBT2FNV09Hbm5ubUdmMzN2Ly9WbURGakZCd2NySXlNRFBYcDAwZUhEaDB5N3JuNTVwc0xWQk1BQUFCUTBsbmREMEZ4ODJTSHlTcUI5YnhRQ1FDWTErYk5tM1g3N2JjckxTM042Zno3NzcrZmE0YlU1WExnd0FIOTk3Ly9WZjM2OWZNTXd5UXBJU0ZCVVZGUmV1cXBwM0xOOU1wTHBVcVZDbFJEY0hDd1B2amdBMk9HV2tKQ2dwNTk5bG5WcmwxYnI3enlpaDU0NEFIOS9QUFB4dmlHRFJ0cTd0eTV1WmFlWHVCd09OeitTRXBLdXFUN09uWHFWS0RQQmdBQUFCUVZab2lWQUNkUzlyc2RVeVVnNzIzdEFlQktzSExsU3QxMjIyMjVncGxubm5sRzNicDF1Nnp2dlh2M2J2M3d3dythTzNldTFxOWY3OUU5WjgrZTFZUUpFelJ4NGtTMWJkdFdmZnIwVWFkT25YVDExVmZuQ3FaeUJtTCsvdjZLakl4VVlHQ2dvcU9qamZOejU4NVY4K2JOaldzOWUvYk05WjV4Y1hGNi9QSEhuYzVWcUZCQkN4Y3VWRWhJU0VFK01nQUFBRkRpRVlpWlhJYkRydGpVb3k3SFZQQ3JLbjlia0pjcUFnQnorZWlqanpSeTVNaGNNOE51di8xMmpSOC92a2pmNjlpeFk5cTRjYU4yN3R5cDZPaG9yVjY5T3RldWpCY3JWNjZjaGd3Wm9vOC8vbGh4Y1hGTzF4d09oOWF0VzZkMTY5Wkpra0pDUXRTcVZTczFhdFJJVVZGUjZ0cTFxOGFPSGF1UkkwZXFWcTFhcWxhdG1pd1dTNjVkSnErNzdqcW5YU1lYTEZpZ05XdldhTnk0Y1ZxNWNtVyt0UTBkT2xUMTY5ZlA4OXIwNmRQZGZqMHV1UGhyWDlEN3k1WXRxNEVEQjNvOEhnQUFBQ2dzaThQaGNCUjNFY2pmbnlsN05YbkhIUzdITkNwM25VYlVuK3FsaWdDZ2NQNTlheC9qOVkrTHZ5elVzMGFPSEtuMzMzOC8xL2tiYnJoQml4WXRVcGt5WlZ6ZW4zTVg1cUNnSUNVbko3c2N2MjdkT25YbzBFR2UvSy9UWXJGbzRNQ0JldlhWVnhVZUhxN1kyRmc5OXRoait2REREejI2UHlBZ1FMdDI3Vkt0V3JWeVhiczRFRHQ2OUtoVElKYlR6ei8vckhIanhqbnR1cGxUMjdadDllNjc3K3FhYTY3SlZiKzNSRVJFNk5peFk1ZDhmMUYrVHdFQUFLRDBzTGo0UXkwOXhFek9reDBtNlI4RzRFclZyRm16WE9lNmRPbWl4WXNYdXczRExrVzdkdTAwYk5nd2wyUDgvZjAxZE9oUVJVZEhhODZjT1FvUEQ1Y2toWVdGYWRhc1dZcU9qdGJRb1VQbDcrL3Y4am1QUC81NG5tRllRWFhxMUVtLy9QS0xsaXhab3F1dXVpclg5ZDkrKzAyWm1abUZmaDhBQUFDZ0pDRVFNem1QZHBnTVlJZEpBRmVtKysrL1grUEdqVE9PaHd3Wm9vVUxGeW93TVBDeXZlZkxMNytzc21YTE9wMnoyV3pxMUttVDNucnJMUjA1Y2tRelo4NVU0OGFOODd5L2NlUEdtamx6cG80Y09hSzMzbnBMTjl4d2czeDhuRHNZUkVaRzV1cjNWVmczMzN5enRtL2ZycWxUcDZweTVjckcrVEZqeHFoVnExWkYrbDRBQUFDQTJkRkR6T1E4MldFeVBKQkFETUNWYS96NDhUcDgrTERhdEdtaisrNjdyMEQzMXEzN3orK2ZRVUdlOVdLc1ZLbVNubmppQ2ExWXNVS3RXclZTcTFhdDFLbFRKNFdHaGhib3ZTdFhycXdISDN4UUR6NzRvQklURTdWMjdWcHQyYkpGVzdkdVZiOSsvUzVMcUdlejJUUjY5R2dOR0RCQUV5Wk0wT0xGaS9YaWl5L21PWmFPQ2dBQUFDak42Q0ZtY2hOaWV1aDA2bUhYWTY1WkwzOXIwUzhOQW9ETGdYNVA1cEdWbFpWclY4dVNpTzhwQUFBQTVJVWVZaVdVWnp0TVZpTU1Bd0Jja3RJUWhnRUFBQUNYZ2o4Sm0xaDgycDl5S012bG1Db3Nsd1FBQUFBQUFDZ1FBakVUaTB0enZ3VTlnUmdBQUFBQUFFREJFSWlaV0h6YWNiZGpLZ1hVdXZ5RkFBQUFBQUFBbENJRVlpYm15UXl4VUw4SUwxUUNBQUFBQUFCUWVoQ0ltVmk4M2YwTXNWRC82bDZvQkFBQUFBQUFvUFFnRURNeGR6UEVyQmFyeXZ0VjhWSTFBQUFBQUFBQXBRT0JtRWs1NUhBYmlKWDNxeXFyeGVhbGlnQUFBQUFBQUVvSEFqR1RTc2s0cTlUTVpKZGo2QjhHQUFBQUFBQlFjQVJpSnVWUlEzMzZod0VBQUFBQUFCUVlnWmhKMFZBZkFBQUFBQURnOGlBUU15bFBab2hWSkJBREFBQUFBQUFvTUFJeGsyTEpKQUFBQUFBQXdPVkJJR1pTY1dudWwweFc5S2VwUG9DU0p6QWd3SGg5UGlXbEdDdEJhWkR6ZXlqbjl4WUFBQURnQ29HWVNibWJJZVp2TGFNZ24vSmVxZ1lBaWs1WVdFWGo5ZUhEUjR1eEVwUUdPYitIY241dkFRQUFBSzRRaUpsUWxpTkxDZlkvWFk2cDZCOGhpeXhlcWdnQWlrN1R4bzJNMTB1WHJ5ekdTbEFhNVB3ZWF0cjRxbUtzQkFBQUFDVUpnWmdKblVrL29TeEhwc3N4OUE4RFVGTDk2N3IyeHV1bFAveWtyZHRqaXJFYWxHUmJ0OGRvNlE4L0djZi91cTVkTVZZREFBQ0Frb1JBeklUaTAvNXlPNGIrWVFCS3FtdWFOelZtaVRrY0RrMlkvQmFoR0FwczYvWVlUWmo4bGh3T2h5U3BXWk9yZEUzenBzVmNGUUFBQUVvS0FqRVRTa28vN1hZTU04UUFsRlFXaTBYL2UyaTB5Z1lGU1pMaTRoUDA2TlBqOWRyYjcyblg3cjAwMmtlK3pxZWthTmZ1dlhydDdmZjA2TlBqRlJlZklFa0tMaHVrc1ErT2tzVkNLd0VBQUFCNHh1SzQ4RStyTUkzVkp6L1J0MGRmY1RsbVNMMDMxTFQ4RFY2cUNBQ0tYdlNPWFJvM2ZwS1N6NTByN2xKUWdnV1hEZEw0Y1k4NzlhWURBQUFBSk1uaTRsOU1tU0ZtUW1jOW1DRVc0bHZKQzVVQXdPWFR0SEVqdmZQYUJJSU1YTEttalJ2cDdTbDhEd0VBQUtEZ2ZJcTdBT1IyeHFOQUxNd0xsUURBNVZVOW9xcGVtL2lDZnQ4YXJWVy9ybFAwanAyS2pZMVhTbXBxY1pjR0V3b01DRkJZV0VVMWJYeVYvblZkTzEzVHZDbkxKQUVBQUhCSkNNUk15Sk1aWXNHK29WNm9CQUF1UDR2Rm9tdGJOTk8xTFpvVmR5a0FBQUFBcmhBc21UU2hzK214THErWDhTa25INHVmbDZvQkFBQUFBQUFvWFFqRVRPaXMzZlVNTVpaTEFnQUFBQUFBWERvQ01aUEp5RXBUU3VaWmwyTm9xQThBQUFBQUFIRHBDTVJNNW14Nm5Oc3h3Y3dRQXdBQUFBQUF1R1FFWWlaek52MlUyekVzbVFRQUFBQUFBTGgwQkdJbTQ2Nmh2c1NTU1FBQUFBQUFnTUlnRURPWnMrbXVHK3BMQkdJQUFBQUFBQUNGUVNCbU1wNEVZc0crb1Y2b0JBQUFBQUFBb0hRaUVETVpsa3dDQUFBQUFBQmNYZ1JpSnVQWmtrbWE2Z01BQUFBQUFGd3FBakdUY1RkRHpNOGFJSDlia0plcUFRQUFBQUFBS0gwSXhFem1YRWFDeSt2QnZtR3l5T0tsYWdBQUFBQUFBRW9mQWpHVFNjazQ2L0k2RGZVQkFBQUFBQUFLaDBETVJESWNkdG16VWwyT0tXTXI1NlZxQUFBQUFBQUFTaWNDTVJOeE56dE1rZ0o5UXJ4UUNRQUFBQUFBUU9sRklHWWk1elBkQjJKbGJBUmlBQUFBQUFBQWhVRWdaaUxNRUFNQUFBQUFBTGo4Q01STXhMTVpZdlFRQXdBQUFBQUFLQXdDTVJQeFpJWllHV2FJQVFBQUFBQUFGQXFCbUlsNE1rTXNrQjVpQUFBQUFBQUFoVUlnWmlMTUVBTUFBQUFBQUxqOENNUk1oQmxpQUFBQUFBQUFseCtCbUlrd1F3d0FBQUFBQU9EeUl4QXpFYzkybVNRUUF3QUFBQUFBS0F3Q01STnhOMFBNeCtvdkg2dS9sNm9CQUFBQUFBQW9uUWpFVENURnpRd3hab2NCQUFBQUFBQVVIb0dZaWJoYk1obEkvekFBQUFBQUFJQkNJeEF6RVhkTEpwa2hCZ0FBQUFBQVVIZ0VZaWJoVUpic1dha3V4d1FTaUFFQUFBQUFBQlFhZ1poSnBHZlozWTRKc0pYeFFpVUFBQUFBQUFDbEc0R1lTYVM3bVIwbVNiN1dRQzlVQWdBQUFBQUFVTG9SaUpsRWVsYWEyekcrVm44dlZBSUFBQUFBQUZDNkVZaVpoQ2N6eFB5c0FWNm9CQUFBQUFBQW9IUWpFRE1KejVaTUVvZ0JBQUFBQUFBVUZvR1lTYmpiWVZJaUVBTUFBQUFBQUNnS0JHSW1rZTV3MzBPTUpaTUFBQUFBQUFDRlJ5Qm1FcDR0bWFTcFBnQUFBQUFBUUdFUmlKbUVaNEZZb0JjcUFRQUFBQUFBS04wSXhFd2lQWXNsa3dBQUFBQUFBTjVBSUdZU0xKa0VBQUFBQUFEd0RnSXhrL0JrbDBrL2xrd0NBQUFBQUFBVUdvR1lTWGl5WkpJWllnQUFBQUFBQUlWSElHWVM5cXdVdDJOODZTRUdBQUFBQUFCUWFBUmlKa0ZUZlFBQUFBQUFBTzhnRURNSno1cnFFNGdCQUFBQUFBQVVGb0dZU1dRNU10eU84YlhRUXd3QUFBQUFBS0N3Q01STXdpR0gyekZXaTQ4WEtnRUFBQUFBQUNqZENNUk1Jc3VSNlhhTXhXTHhRaVVBQUFBQUFBQ2xHNEdZU1hneVE4ekNMeGNBQUFBQUFFQ2hrYkNZaENjenhLd1dmcmtBQUFBQUFBQUtpNFRGSkxLVTVjRW9sa3dDQUFBQUFBQVVGb0dZU1RnY3JnTXhpNnl5RUlnQkFBQUFBQUFVR29HWVNUamN6QkNqb1Q0QUFBQUFBRURSSUJBekNVOW1pQUVBQUFBQUFLRHdTRmxNSWt1dW0rclRVQjhBQUFBQUFLQm9rTEtZaE1QaGNIbWRHV0lBQUFBQUFBQkZnNVRGSk56TkVMTXdRd3dBQUFBQUFLQklrTEtZUkphYkhtSldmcWtBQUFBQUFBQ0tCQ21MU2JqZlpaSmZLZ0FBQUFBQWdLSkF5bUlTN25hWlpJWVlBQUFBQUFCQTBTQmxNUWxtaUFFQUFBQUFBSGdIS1l0SnVPc2h4aTZUQUFBQUFBQUFSWU9VeFNRc3NoUjNDUUFBQUFBQUFGY0VBakdUc0ZwOFhGN1BjbVI2cVJJQUFBQUFBSURTalVETUpLd1dtOHZyV1NJUUF3QUFBQUFBS0FvRVlpWmhZNFlZQUFBQUFBQ0FWeENJbVlTN0dXS1pqblF2VlFJQUFBQUFBRkM2RVlpWkJEUEVBQUFBQUFBQXZJTkF6Q1RjOWhBakVBTUFBQUFBQUNnU0JHSW1ZWlhyUU13aGh4eks4bEkxQUFBQUFBQUFwUmVCbUVtNFd6SXBTWm1PREM5VUFnQUFBQUFBVUxvUmlKbUUxWU5BakdXVEFBQUFBQUFBaFVjZ1poTHVlb2hKQkdJQUFBQUFBQUJGZ1VETUpHd2VCR0lzbVFRQUFBQUFBQ2c4QWpHVDhHeUdHSUVZQUFBQUFBQkFZUkdJbVlUTjR1dDJUQ1pMSmdFQUFBQUFBQXFOUU13a3JLS0hHQUFBQUFBQWdEY1FpSm1FSjBzbTZTRUdBQUFBQUFCUWVBUmlKdUZSRHpFUmlBRUFBQUFBQUJRV2daaEorRmo5M0k3SnlMSjdvUklBQUFBQUFJRFNqVURNSlB5c2dXN0gyTE5TdkZBSkFBQUFBQUJBNlVZZ1poSUVZZ0FBQUFBQUFONUJJR1lTL2g0RllxbGVxQVFBQUFBQUFLQjBJeEF6Q1Y5UEFyRk1ab2dCQUFBQUFBQVVGb0dZU2ZqWldESUpBQUFBQUFEZ0RRUmlKdUZKRDdGMGxrd0NBQUFBQUFBVUdvR1lTZmhaQTl5T1lZWVlBQUFBQUFCQTRSR0ltWVFuTThUU0NNUUFBQUFBQUFBS2pVRE1KRHdKeEdpcUR3QUFBQUFBVUhnRVlpYmhTVlA5ZEdhSUFRQUFBQUFBRkJxQm1FbjRXdWdoQmdBQUFBQUE0QTBFWWlaaHRWamxZL1YzT1lZZVlnQUFBQUFBQUlWSElHWWkvbTc2aURGRERBQUFBQUFBb1BBSXhFekVYV1A5OUt4VUwxVUNBQUFBQUFCUWVoR0ltWWl2MVhVZk1YYVpCQUFBQUFBQUtEeWY0aTRBLzNBM1E0d2VZc0NsaVkyTk5WNVhxRkJCTnB2TjZ6V2twbWJQOEF3SWNMK0J4dVdVbkp5c21KZ1lSVVJFS0RJeXNsaHJBUUFBQUlEaXdnd3hFd213QmJtOG5wcVo1S1ZLZ05Jakl5TkRsU3BWTW43czJyV3JXT3A0KysyM1ZhVktGUTBiTmt5clZxMHFrbWVtcGFXcGE5ZXVtalZybHR1eHg0NGRVNTA2ZFJRU0VxSjI3ZHJwOWRkZkw5QjdQZlhVVStyVHA0OCsrT0FEblRoeDRsSkxMcFQ3N3J0UGRldldWYmR1M2JSbzBhSmlxUUVBQUFCQTZXQnhPQnlPNGk0QzJXWWYrSytpRTM3Szk3clZZdFdyMTI2UlJSWXZWZ1VVSDR1bFlOL3JTNWN1VmJkdTNaek9aV1JreU5mWDF6aU9qbzVXa3laTjlOVlhYNmxQbno3NVB1dkNiNDNseTVkWGNuS3l4elZrWkdUa09wZWVucTQ2ZGVybzJMRmprcVNoUTRkcTVzeVprcVFxVmFybzVNbVRIai8vUWwwT2gwTjkrL2JWbDE5K0tVa2FOR2lRcGsrZnJqSmx5dVI3YjcxNjlYVGd3QUZKVXYzNjliVjM3MTZQMzdkQmd3YmF0MitmSk9uVFR6L1ZzODgrYXp5cklQNzY2eTlWcVZKRmtyUjc5MjYzNCt2WHJ5K2J6YWEwdERSVnExWk44Zkh4a3FTWW1CZzFidHk0d084UEFBQUE0TXBoY2ZHWFNwWk1ta2daVzRqTDYxbU9MTmt6ejh2ZnpVd3k0RXAyWVdtaVZEVExFek15TXBTWm1WbW9aM3p5eVNkR0dGYTJiRm05OU5KTGhhNHJKU1ZGYVdscHh2SEhIMytzN2R1M2ErclVxUm84ZUhDZTkrU2MyYlZ2M3o3VnExY3Z6M0dMRmkxU28wYU5qT1A5Ky9jYllaalZhbFhYcmwzMTdMUFBGdm96NUh5UC9Gd0kwRDc4OEVNakRMUFpiT3JkdTNlZTQvLzN2LzlweElnUmhhNE5BQUFBUU9sR0lHWWlnVzRDTVVrNm4zbVdRQXh3SVREd24xNThyaWJBaG9TRUtDb3F5dW5jL3YzN1hZWmZmZnYyemZQODExOS9uZWZNTUVteTIrMGFQMzY4Y2Z6a2swOGFNNlNrN0JsUTVjdVh6L2M5RHg0OHFQVDBkS1BtQzhxVUthTnZ2LzFXTDc3NG9wNS8vbms1SEE1dDI3Wk5hOWFzOFhqbVZuN2pjZ1p0a3JSZ3dRTGpkWnMyYlJRYUdxb2ZmdmhCZHJ2ZG8vZnhKUGh5SlRVMVZSTW5UalNPTXpNenRXZlBuanpIeHNYRkZlcTlBQUFBQUZ3WkNNUk1KTkFuMk8yWWxJeXpxdUJYMVF2VkFNWHZyNy8rTWw0UEhqeFl5NWN2bHlTOThNSUx1dmZlZTNPTnIxaXhvc2ZQN3RLbFM2NGxlKzZXTDM3KytlZDVuaTlidG15K2dkalVxVk4xNk5BaFNWTGR1blUxZHV4WUxWNjhXT3ZXcmRQWXNXUDF5eSsvNVB0K0w3endncDUvL25uamVQYnMyVTdYTFJhTG5uMzJXZFd2WDEvMzNIT1BubmppQ2ZYdjMxK1BQZlpZdnMrOEZCZVdaVXJTblhmZUtVbmF1WE9uZXZUb1VTVFBuekZqaG9ZUEh5Nkx4U0ovZjM5OTlkVlhUcytlTUdHQzhUVUVBQUFBZ0tKQUlHWWluczRRQTY0VUYyWlN5QlpScEFBQUlBQkpSRUZVSlNVbE9RVkh0OTEybTlNc0syOTU0SUVIOGp5ZjMweXB2Lzc2Uzg4OTk1eHhQR1BHREZrc0ZqMzg4TU02ZVBDZzNucnJMYjMyMm11NWx2alo3WGFOR1RORzA2Wk5NODQ5OTl4ejZ0V3JWNTd2MDc5L2Z6VnQybFJObWpTUmxEMHpidTNhdFJvMmJKaDI3OTZ0RzI2NFFVdVdMTW0xaFBTTEw3NVEvLzc5alpsMFgzNzVwZTY0NHc2bk1mdjI3ZE9HRFJza1pTK1h2QkNJZWN2R2pSczFZY0lFNDNqUW9FR2FNMmVPY2J4OSszWmRlKzIxUmlEWnRtMWJyOVlIQUFBQW9HUWlFRE9STWo3dUE3R1VEQUl4WEhubXpadG45QVlMRHc5WGVIaDRycDBPQXdNRFZhNWN1UUk5dDBlUEhrWnZMRW1LalkxMU9mN2RkOS8xK05rT2gwTWpSb3pRMmJQWi84ME9IejVjblR0MzFuUFBQYWVEQnc5S2tyS3lzblQ5OWRjNzNiZGp4dzROSERoUVc3ZHVOYzcxN3QzYmFhYllCU2RPbk5ERWlSUDE4c3N2RzJIWUJXbHBhVWJUL0JVclZxaFhyMTc2NnF1dmpLYjd5NWN2MStEQmc0MHdiTUNBQWJuQ01FbjY0SU1Qak5lMWF0VlN0V3JWSkVtZE8zZjJlTWZPd2l5WkhEcDBxTEZrVk1ydWxkYWhRd2VOSERsU1o4NmNVZi8rL1kwd3JIdjM3dXJVcWRNbHZ4Y0FBQUNBS3dlQm1Ja3dRd3pJMnh0dnZHRzhQbm55cEtwV3piMXMrTzY3NzlhSEgzNVlvT2R1M3J6WmFWbG1VVnF3WUlHV0xGbGlIRy9jdUZITm16Zlh6cDA3alhOVHBreFJ3NFlOSlVtSmlZbWFOR21TM25qakRhZU5BU1JwL3Z6NUdqeDRzTWFQSDY5YXRXcEprczZmUDY4ZVBYcG8wNlpOK3Zubm56Vi8vbnpWcmwzYnVLZHo1ODU2OU5GSE5XblNKRW5aTzNDMmJObFNuMzMybVpZdFc2Wm5ubm5HNkpkV3YzNTl2ZlBPTzdrK3cvbno1NTBDc1FzYnRDUW5KeXM0MlAwUzc2SVFGUldsdFd2WEtqSXlVc2VPSFpQRDRkRG8wYU1WSHgrdkJRc1dHRi9QQ2hVcWFQcjA2VjZwQ1FBQUFFREpaeTN1QXZBUGoyYUlFWWpoQ3JOa3lSTEZ4TVJjbG1kNzBvQTlPVGxaRG9mRDZVZE8rVjFyMDZhTmJEYWJjYng5KzNadDI3Yk5tTzNVczJkUGpSbzFTbkZ4Y1pvNGNhTHExcTJyaVJNbkdtR1kxV3FWbjUrZnBPeVpaQjkvL0xHaW9xTDB5Q09QS0RFeFVUTm56dFNtVFpza1NkdTJiVk9iTm0yTXBZMFh2UFRTUytyZnY3OXh2R3ZYTGwxenpUVjY4c2tualRDc1ZxMWErdW1ubi9KczdQLysrKzhiT3pzV2w1a3paK3JhYTYvVlR6LzlwQmRmZkZGUzl0ZjhxYWVlTWo2dnI2K3ZQdi84YzlXb1VhTTRTd1VBQUFCUWdqQkR6RVE4bWlIR2trbGNRVEl6TXoxdUVHKzFGaXpmVDBwS2N1cjlGUmNYbDZzcC8xTlBQV1VzZWN6UHhYM0ZRa0pDOVBMTEw2dHExYXJxMnJXcnZ2dnV1MXozMUtoUlF5Kzg4SUlHRFJxa0w3LzhNdGV1anZYcTFkTkhIMzJraWhVcjZ0NTc3elg2cDludGRrMlpNa1ZmZnZtbDl1N2RxK1RrWkQzOTlOTnlPQnc2ZmZxME9uZnVyTzNidDZ0ZXZYcVNKSnZOcHRkZWUwM3IxNi9YSDMvOElTbjN6cHVqUm8xU2hRb1ZjdFY0OXV4WnA5NWRPUVVGQlhtOFhQSmlsU3BWeW5YdXhJa1R4Z1lIRG9kRHg0NGRNNjZWTDE5ZUd6WnNrTTFtVThlT0hSVWFHcG9yeUx6cXFxdVVscGFtMU5UVVhIM1NBQUFBQUNBdkZzZkZmenRDc1VuT2lOZXpXenU1SE5PaGNsLzFydkcwZHdvQ2l0bGJiNzJsaHg5K1dGTDJMS0J0MjdZNTlhUHExYXVYNXMrZkwwbWFQSG15L3ZlLy94bkwrcVRzY0NVakkwTyt2cjdHdWVqb2FEVnAwa1NIRGgweWxoaGFyVmFscDZmbkN0WGM3VHFabDV6OXpYYnYzcTBUSjA0b1BUMWRQWHYyMUxsejUrVGo0Nk5WcTFhcFJZc1dhdFNva1E0ZlBtemNhN0ZZTkhyMGFMMzY2cXRHcnkrSHc2RVBQdmhBanp6eWlCSE92Zm5tbTNyb29ZY2taVGZHSHp4NHNPeDJ1KzY5OTE1Tm56NWRPM2JzME1xVks3Vnc0VUt0WExuU21BMldIMzkvZjNYcTFFbHQyclJSOCtiTjFhcFZLeDA3ZGt6dDJyVnpHbGUzYmwzdDM3L2Y2V3Q4S1M3OGI4ZVQ1eXhhdEVpLy8vNjc1czJicHgwN2RyZ2M2K3ZycTBhTkd1bnR0OTlXeDQ0ZEMxVWpBQUFBZ0pMUDR1SXZIY3dRTXhGUFpvalJWQjlYaXYzNzkrdkpKNTgwanNlTUdhT2pSNDhxUER4Y0ZTdFdWRkpTa3BZdFcyWmN2N2c1dlRzNUcraVhMMSsrd0RQTVBOR3dZVVBWcUZGRDExMTNuYzZkT3lkSm1qUnBrdHEzYnk5Sm1qQmhndTY2Nnk1WkxCYmRmdnZ0R2pkdW5GcTBhT0gwREl2Rm9oRWpScWhyMTY0YU5teVk3SGE3SG56d1FlTjYzNzU5VmI1OGViMzU1cHVhTUdHQ2F0V3FwU05IanVSYlU3Tm16YlJueng2bldXbHBhV242L3Z2djlmMzMzMHVTWG5ubEZZMGRPMWJseTVkWFltSmlrWDA5TGtYUG5qMk5wdmtYTkduU1JBODk5SkQyN05tam1UTm5HaldtcDZkcjE2NWR1VFlZQUFBQUFJQ0xFWWlaaU0zaUl6OXJvT3haS2ZtT29haytyaFJUcGt6UitmUG5KVWtSRVJGcTBhS0Zicm5sRmxXdlhsM3o1OC9YeXBVcmxaS1MvZDlLdFdyVjFMSmx5d0k5UCtleXUvajQrRnl6bFM2ODl3VTVKOU5lUEF2dDRuTVhaR1ZsYWRDZ1FkcXlaWXVrN1BCcTdOaXh4dlYrL2ZycDk5OS8xOTEzMyswMnhLbFJvNForK09FSG5UbHpKdGQ3ZGV6WVVWMjdkcFVrOWVuVFIxT21USEc2N3UvdnI1NDllK3FCQng1UWh3NGRkT0xFQ1UyZlBsMGZmL3l4c2VQbEJYNStmaG82ZEtoc05wdHV1T0VHN2R5NTAxak9lTEd3c0RCak9hYzcxMTkvZmI2N2VNNllNVVBEaHcrWHhXS1J2NysvdnZycUsvWG8wVU9TZE1jZGQranp6ejlYM2JwMTFhTkhEL1hyMTA5dDJyUXg3bjNwcFplMGJOa3lmZmZkZDFxOWVyWHExYXVYYStrckFBQUFBRnlNUU14a0FuMkNaYmZuSDRneFF3eFhpb2NmZmxnelo4NlV3K0hRM0xsejljNDc3eWdqSTBPSERoMVMrL2J0RlJRVVpJeTk4ODQ3Q3p6RHkxMUQvUXNON1MrVncrSFFzR0hEOU0wMzN4am5kdS9lcmNhTkd5c3BLVW5WcWxYVCt2WHJ0V3ZYTGpWdDJyVEF6ODZwZWZQbTZ0Q2hnNFlQSDY0eFk4Ym96VGZmVkdCZ29EcDI3S2hXclZycHR0dHVVNFVLRlZTelprMUoyVXRCeDQwYnAzdnV1VWViTm0zUzRzV0x0Vy9mUG0zYXRFazMzSENEUWtOREpVbi8vdmUvTlhyMGFOMTAwMDJGK2xvVXh1T1BQNjQxYTliSXg4ZEhTNWN1MWRLbFMxMk9YN2h3b1pjcUF3QUFBRkNTRVlpWlRCbGJpTTdvVkw3WG1TR0dLMFhEaGcwMWFOQWdYWFhWVmJyKyt1dlZ2bjE3aFlhR2F0cTBhVXBKU1RGbWg5bHNOdDEvLy8wRmZyN0Q0VkJVVkpUVHVUMTc5a2pLbnUyVmM0ZElLWGZ6ZkhmbkxSYUwwNUpPS1hzM3lBdXFWNjllNEpyenNuZnZYdVBIN05tejlldXZ2MnJidG0xcTBLQ0JEaDQ4cUtpb0tEMy8vUFB5OC9OeldpWjUrdlJwbzRlYWxQMzFTRTFOZFZvaU9XVElrRHliMUgvODhjZVNwRUdEQmpuMWRITm44dVRKQ2c4UEw5RG5xMUtsaXV4MnU0NGVQZXJSK01MMk53TUFBQUJ3WlNBUU14bDNmY1NZSVlZcnlhdXZ2bW9zZjdQWmJKbzZkYW9jRG9lbVQ1OXVqT25UcDQreHEySkJEQmd3UUFNR0REQ09zN0t5akJBc3I5bGg3Nzc3YnA3UHllKzhKTjEwMDAxR2VIU0J4V0pSdVhMbFZMZHVYVWxTWkdTa1V6Q1htWm1wL2Z2M0c4ZVJrWkZHZy8yOC9QREREOGJyc0xBd3RXM2IxdmdjT1hmSURBd016UGNaRndRRUJLaEtsU3BPeDNrWk9IQ2dwT3hBckNCdXYvMTI0M01EQUFBQVFIRWlFRE9aUUIvWGdkajV6TE55eUNHTG1BV0IwdS9pWGxDblRwM1NraVZMak9QQXdFQk5uRGl4U043cndvd3pLZjhncUtCR2pCaWh4bzBicTE2OWVxcFZxNWFxVkttaThQQncrZmo4ODF2dnRHblRuTzQ1Y2VLRXFsYXRhaHpQbWpWTC8vNzN2L045aitYTGx4dXZlL1RvNFRTekxXZXdsalBvS2lvWHdzbG5ubmxHdFd2WDFuZmZmYWRLbFNwSnl1N0IxcU5IRDYxWXNVS1MxTDE3ZDlXcFU2ZEkzdk5pbDdJYktBQUFBSUFyRzRHWXlRVDVsSGQ1UGN1UnFkVE1KSTkycEFSS2s0U0VCTjE4ODgxT1MrZGVlT0VGb3kvV0JmUG56NytrNTU4NWM4WjRmV0UyMVlrVEovSWNlM0ZUL2Q5KyswMGZmZlNSMXE1ZHF3MGJOaGpYcnIvKytseTdYem9jRGgwL2ZseDc5KzVWaXhZdFZMNjg2Ly9tWGJIYjdWcTVjcVZ4L0ovLy9NZnArbzgvL21pOHZsd3pzNEtDZ2hRWEY2ZTR1RGkxYXRWS0gzendnU0lqSTNYWFhYZnA5OTkvbHlSZGZmWFZtanQzYnI3TEdVK2NPR0UwN25jNEhEcDI3TmhscVJVQUFBQUFMaUFRTTVsZ24xQzNZNUxTNHdqRWNFVTVkdXlZYnIzMVZxY2VYTjI3ZDljamp6eVNhK3p0dDkvdWRCd2ZIKy9SZS96NTU1L0c2N0pseXhhb3ZtZWVlY1pZdWpobnpod05HelpNOGZIeFdyUm9rZjc4ODA4ZFAzNWNmLzc1cHc0ZVBLaDkrL1laTzFqdTJiT25VSUhZOTk5L3I2U2tKRW5aczlxNmRPbGlYUHY5OTkvMXlTZWZHTWNYQjNORlpkQ2dRWXFOamRYWXNXTjErUEJoM1hUVFRmTDE5VlY2ZXJva3FVT0hEbHE0Y0tIS2xTdVg3elBHalJ1bmNlUEdTY29PK1VhUEhuMVphZ1VBQUFDQUN3akVUQ2JZMTMwZ2RqWTlWcFVEYXJzZEI1UUdLMWV1VlAvKy9aMld4RFZwMGtTZmZ2cHBuak9PNXN5Wm8vVDBkUG42K2lvcks4dHBsMGRKQ2c0T2xpUWxKeWZyK1BIakNnZ0lrTjF1ZCtvRlZybHlaU1VsSlNraElVR0ppWWxLVEV4MGVwMVRxMWF0dEcvZlB1TjR3b1FKR2pKa2lCSVRFM1hQUGZlNC9HeUZYWm81Yjk0ODQzV25UcDJNWG1PZmYvNjVSbzRjYVRUUjkvSHhVZi8rL1F2MVhubkp5c3BTZEhTMExCYUxxbGF0cXIvKytrdVNqRERNYXJXcWRldldXcmR1blpvM2I2NXExYW9WdXVsOXc0WU5jNTJMalkwdDFETUJBQUFBWEhrSXhFeW1yQWVCV0hKNm5CY3FBWXJmWTQ4OXBzbVRKenYxamFwWHI1NSsrT0VIVmFoUUljOTc1cytmcjIrLy9UYlBhLzcrL3FwV3JacWs3RjBXOHdwWEpLbHg0OGJxMHFXTDFxOWY3N2JHVFpzMk9SMGZPSEJBMzN6empYcjI3Q2svUHovWjdmWjg3NzE0dVdkZWJycnBwbHpud3NQRGRmandZUzFZc01BNGQvUE5OMnZIamgyNi8vNzd0V3JWS3FmeGp6Lyt1RWZ2NVluTXpFeU5IRGxTTVRFeGlvbUowYmx6NS9JZG01V1ZwZGRmZjEydnYvNjZwT3dBc0dyVnFucnp6VGZWbzBjUFk5eU1HVE0wZlBodzQzang0c1ZPMTNPNnNCTW9BQUFBQUJTR3RiZ0xnTE1RRHdLeHBBd0NNVndadW5idDZyVGpZOHVXTGJWbXpScW5wdk1YYTl1MmJiN1hCZzBhSkY5ZlgwbFM3ZHExVmIxNjlUekgzWFhYWFdyZHVyVkhOZnI0K0toR2pScHEyclNwY1c3S2xDbXkyV3lxVTZlT0tsYXNxRFp0Mm1qZ3dJRWFOMjZjM24vL2ZTMWR1bFF4TVRFZVBUOC9LMWFzTUpaTFN0bExTR3ZVcUpFcm9CbzllclRHang5ZnFQZkt5V2F6eWVGd2FNT0dEVTd2WmJWYTFiVnJWeTFac2tRclY2NVVqeDQ5bkRZUGtLVFUxRlFkUG56WStOcUdoNGNyUER3ODF5NmFGU3RXVkljT0hkU2hRNGM4ZC93RUFBQUFnTUppaHBqSmVOcERETGdTM0hqampabzVjNllHRGh5b3dZTUhhK3JVcVFvS0NuSjV6N1hYWGl1ck5UdnJ0OWxzOHZQelUrWEtsZFdqUnc5Tm1qVEphV3pIamgzMXpUZmZ5R3ExS2pBd1VCRVJFUm83ZHF3NmRlcWtFeWRPYU83Y3VhcFNwWXFxVnEycUtsV3FxRnExYW9xSWlEQitqb3lNVkpVcVZXUzFXcFdhbXFwcTFhb3BLaXBLSTBhTWtNUGgwT2JObTNPRlBUbEZSVVZkMHRlbFVxVks2dDY5dTdadTNhb3Z2dmhDYTlldVZiMTY5U1JsejY1cTJiS2wwdExTOU5wcnIybmd3SUdYOUI2dS9QZS8vOVdzV2JOVXRteFpkZXpZVVRmZmZMTjY5ZXJsRkZSMjZ0UkpjWEZ4V3J4NHNWYXZYcTJOR3pkcS8vNzk2dENoZzhMRHd5WGx2MmxCKy9idDlldXZ2eHJIOWV2WE4zcXRYV2krbjFPM2J0MVlOZ2tBQUFDZ1FDeU92UGF3UjdFNWw1R29jVnM3dWh6VEpxeVgrdFo2M2pzRkFTYncyMisvcVZXclZzVmRobHV4c2JFS0N3c3I3akswZi85K1ZhNWNXU0VoUmJQNXhvVythVGFiemVqQnRtdlhMalZvMEVBMm04M2o1emdjRHFXa3BMZ01DUUVBQUFDZ3FGaGNOREVtRURNWmg3TDA2T1pybGVYSXpIZk1WZVgrcGVIMTMvWmlWUUFBQUFBQUFDV0xxMENNSG1JbVk1RlZaWDBxdWh5VGxNSFNJQUFBQUFBQWdFdEZJR1pDd1c0YTY5TkREQUFBQUFBQTROSVJpSm1RSjRHWVE2eDBCUUFBQUFBQXVCUUVZaVlVN091NktYZW1JMTJwbWNsZXFnWUFBQUFBQUtCMElSQXpvV0FmMXpQRUpKWk5BZ0FBQUFBQVhDb0NNUk55dDJSU0loQURBQUFBQUFDNFZEN0ZYUUJ5OHl3UVk2ZEpGSjhzaDBNN2QrM1JqbDI3ZFQ0bHBiakxBWXBNODJaTjFLSlowK0l1QXdBQUFNQmxSaUJtUWg0dG1jeGdoaGlLeC82RGYraWxWMS9YZ1Q4T0ZYY3BRSkViTXJBL2dSZ0FBQUJ3QlNBUU02R3lIc3dRTzhzTU1SU0RoZDk5cnplbVRsZnRtalgxd3RPUHEwRzl1cXBhSlZ4V2k2VzRTd01BQUFBQXdHTUVZaVpVenJlUzJ6R0o5aE5lcUFUNHgvNkRmK2lOcWRQVm8xdFhQVEJxdUh4OStPMERBQUFBQUZBeTBWVGZoQUo5UXVSbkRYQTVKdEgrbDVlcUFiSjdocjA4K1EzVnJsbVRNQXdBQUFBQVVPSVJpSm1RUlJhVjk2dnFja3dDTThUZ1JUdDM3ZEgrZzM5b1lMOCtoR0VBQUFBQWdCS1BRTXlreXZ0VmNYbjlqUDJrSE1yeVVqVzQwdTNZdFZ1UzFLQmUzV0t1QkFBQUFBQ0F3aU1RTTZrS2JnS3hURWVHa3RQanZWUU5yblRuVTFJa1NWV3JoQmR6SlFBQUFBQUFGQjZCbUVtNW15RW1zV3dTM3NkdWtnQUFBQUNBMG9CQXpLUThDY1RZYVJJQUFBQUFBS0RnQ01STXFvS2Jwdm9TZ1JnQUFBQUFBTUNsSUJBektjK1dUUDdsaFVvQUFBQUFBQUJLRndJeGsyTEpKQUFBQUFBQXdPVkJJR1pTZnRZQUJmbVVkem1HUUF3QUFBQUFBS0RnQ01STXpOMHNNWGFaQkFBQUFBQUFLRGdDTVJOekY0Z2xwY2NxMDVIdXBXb0FBQUFBQUFCS0J3SXhFNnZnSmhCenlLRXo5dE5lcWdZQUFBQUFBS0IwSUJBek1YYWFCQUFBQUFBQUtIb0VZaVpXM3ErcTJ6R0pCR0lBQUFBQUFBQUZRaUJtWXU2V1RFcFNYTm94TDFRQ0FBQUFBQUJRZWhDSW1WaEZ2d2kzWTJMVGpucWhFZ0FBQUFBQWdOS0RRTXpFUXZ6QzVHUDFkem1HUUF3QUFBQUFBS0JnQ01STXpDS3JRdjJydXh3VFJ5QUdBQUFBQUFCUUlBUmlKaGZtSCtueWVsSjZuTkl5ejNtcEdnQUFBQUFBZ0pLUFFNemszQVZpRW8zMUFRQUFBQUFBQ29KQXpPUkNQUWpFNkNNR0FBQUFBQURnT1FJeGsvTmtoaGlCR0FBQUFBQUFnT2NJeEV6T2t4bGlOTllIQUFBQUFBRHdISUdZeVZYMHJ5cXJ4ZlV2VTJ6cUVTOVZBd0FBQUFBQVVQSVJpSm1jemVLcjhuNVZYWTZKcGFrK0FBQUFBQUNBeHdqRVNnQjNmY1FTN1g4cHcySDNValVBQUFBQUFBQWxHNEZZQ2VDdWo1aEREc1duL2VtbGFnQUFBQUFBQUVvMkFyRVN3Sk9kSm1tc0R3QUFBQUFBNEJrQ3NSSWcxTCs2MnpHeGFUVFdCd0FBQUFBQThBU0JXQWtRRmxERDdaallWR2FJQVFBQUFBQUFlSUpBckFUd1pJYllxZFJEbDc4UUFBQUFBQUNBVW9CQXJBVHd0NVpSc0crWXl6RW5Vdzk0cVJvQUFBQ1VGaWRPbkpERllpblNIOHVXTFZOTVRFeVJQeGNBZ0tKRUlGWkNWQW1vNC9KNm92MmtVak9UdlZRTkFBQUFBQUJBeWVWVDNBWEFNK0dCZGJRdmFhUExNYWRTRDZsR1VCTXZWUVFBQUlEUzV1Njc3ODUxYnNlT0hkcTBhWk1reVdxMWFzQ0FBYkphOC85MzlZaUlpTXRXSHdBQVJZVkFySVFJRDZqcmRzekoxSU1FWWdBQUFQL1AzbjJIUjFWdWZSLy9UUkxTUTJneG9TYUJFQWdkUlJBRUJPbE5VUThDS29nZ0dJOVlLSW8wQWFsS0Z3UVVCRHdxY0FTa3ErQkJRRUFCQmFVbTlHSkNrUTRKS1NRejd4OTVzNThNS1pPRU1HbmZ6M1hOOWV5eTl0NXJCczdqc09hKzE0MXNXN3g0c2RXK3hXSlIvZnIxamYzZXZYdHIvdno1TnU5ejZOQ2hWUGU1MTRzdnZxaTR1RGhKMG93Wk0xU3VuSFhmM0VPSERxbG16WnFaVFIwQWdDeGh5bVErNGVzV2FEUG1Vc3dwTzJRQ0FBQ0Fnc3pUMDlQbzIrWGc0R0NNRHBPa0JRc1dwTnZqeTlYVk5VdlBXYkZpaFZhdVhLbVZLMWNxSmlZbXA5OEdBQUFab2lDV1QyUnVoQmlOOVFFQUFKRDNtYzFteGNmSEcvdnU3dTY1bUEwQW9EQml5bVErNFZta2hOd2NpeW9tOFZhNk1aZGlUdHN4SXdBQUFCUjBZV0ZoTm1OQ1FrSnN4dXpmdjE5ZHUzWTE5dStkUXRtc1dUTTVPanBhSFZ1eFlrVW1zd1FBSU9zb2lPVVRKcG5rNTFaSnA2UCtURGZtYWx5RUVzeHhjbkp3c1dObUFBQUFLS2o4L1B4eTVENHhNVEU2ZXZSb3V1ZFBuRGlSSTg4QkFDQ3pLSWpsSTc2dWdSa1d4Q3d5NjUrNHN5cmpGbXpIckFBQUFGQlFGUzllUExkVEFBRGdnYUNIV0Q3aTYyYTdqOWcvTk5ZSEFBQkFKaVVrSkJqYkpwUHBnVDNuc2NjZWs4VmlNVjZUSjA4MnpqVnExTWpxWFBJTEFJQUhpWUpZUHVMcld0Rm16S1ZZK29nQkFBQWdjMUkydG5kMmRrNTFQcTFDMWYwV3JoSVNFclJnd1FKai8relpzOXE0Y1dQMjNnQUFBTmxFUVN3ZjhYV3pYUkM3R01OS2t3QUFBTWljbXpkdkd0dHByZlJvTXBsc3ZyTHFndzgrc09vbkZoa1pxYlp0MitxRkYxN1FwVXVYc3ZkR0FBRElJZ3BpK1VneFp6ODVPN2hsR1BOUExGTW1BUUFBa0RtWEwxODJ0a3VVS1BGQW54VVhGNmNCQXdabzRzU0p4akUzdC8vN2JydDA2VkpWcTFaTlM1WXNlYUI1QUFBZ1VSRExWMHd5MlJ3bDlrL3NHWmt0aVhiS0NBQUFBUG5aMmJObmplMHlaY3BJa3ZidDI2ZHZ2LzFXNjlldlYxaFltUEZLYWVQR2pRb0xDOVBHalJ2MXpqdnZLQ3dzVEFjT0hFajNPWXNYTDFhVktsVTBZOFlNNDVpL3Y3OU9uRGlobDE5KzJUaDI3ZG8xdmZqaWkrcmN1Yk91WGJ1V1UyOFRBSUJVS0lqbE03YjZpQ1ZhRW5RbDdtODdaUU1BQUlEODdOQ2hROFoyWUdDZ0pDa2dJRUJqeDQ1VjE2NWR0VzNiTmxXdFdsVlZxMWExdWk0Z0lFQ2JObTNTYzg4OXB4a3pabWpyMXEwS0RzNTRwZk9VeGJmeTVjdnJwNTkrVXBreVpiUjQ4V0xObkRsVGpvNk94dm1yVjYvSzA5TXpKOTRpQUFCcG9pQ1d6MlNtajlpRm1HTjJ5QVFBQUFENTNXKy8vV1pzMTZwVlM1STBaTWdRSFR4NFVOSFIwUW9ORGRYMjdkdFRYWGZqeGczTm5EbFRVVkZSa3FRMzMzeFRtelp0U3ZjNXZYcjFVcXRXclNSSlR6MzFsUGJ1M2F2S2xTc2I1OTk2NnkzOThNTVA4dmIyVm1CZ29GYXRXcFZtazM4QUFISUtCYkY4eHMrMWtzMll5RHZoZHNnRUFBQUErZG5GaXhlMWI5OCtZNzlCZ3daYXZueTUxYlRHNGNPSHEwbVRKcW11TFZHaWhOYXZYeTl2YjI5SlNTdEhkdXZXVGFkT3BkL1BkczZjT2RxMGFaUFdyRmtqSHgrZlZPZGJ0V3FsblR0M2F2MzY5U3BWcXRUOXZEVUFBR3h5eXUwRWtEV2wzVEllaWk1SjUrOHdRZ3dBQUFBWlc3eDRzUklUazNyUGVudDd5OG5KU2ErODhvcHh2bVhMbGhvNmRLak1ack4rK2VVWHEydE5KcE5DUWtMMDdiZmZxbjM3OWtwTVROVDE2OWYxekRQUFdJMDZTeGtQQUVCZXdnaXhmS2E0UzJtNU9tYmNUK0Y4ek5FTXp3TUFBS0J3dTNMbGlxWk9uV3JzUC9mY2MvcjAwMDhWSFIwdFNYcmlpU2ZrNXVZbVQwOVBPVG82cW5uejVsYlhGeTllWEpMVXVuVnJUWjQ4MlRoKy9QaHg3ZDY5Mnc3dkFBQ0ErME5CTEo4eHlhU3k3bFV5akxrUmYwblJDVGZzbEJFQUFBRHlHMmRuWnpWdDJ0VFlmL1BOTi9YWlo1L3A4Y2NmVjcxNjliUjI3VnExYk5reXpXdWJObTJxRWlWS0dQc0RCZ3hRang0OUZCSVNvajE3OXFRcW5rbVNvNk5qdGw0QUFEd29USm5NaDhxNFZkWEoyM3N6akRrZmMweVZ2ZXJiS1NNQUFBRGtKMFdMRnRYS2xTczFlUEJnUlVaR3FrNmRPcEtrRFJzMktERXhVVVdMRmxYZHVuWGw3Kzh2azhra1IwZEhlWHA2cWtHREJ2cnd3dzlUM2Uvenp6OVhZbUtpUER3ODBueGVRa0pDbG5NOGRPaVFhdGFzbWVYckFBRElEQXBpK1ZBWjk4ejBFUXVuSUFZQUFJQU1UWmt5UlhmdTNESDJrNXZrUzFLVEprMTA1c3laVE4zSDFkWFZhajg0T0ZqSGp4Ky9yOXlxVkttaTA2ZFAzOWM5QUFCSUR3V3hmS2lzZTFXYk1aRjM2Q01HQUFBQTI5emQzWFA4bnM3T3pnb0tDcnF2ZXhRcFVrUUJBUUU1a3hBQUFQZWdoMWcrNU9kYVVRNm1qUC9vemxNUUF3QUFBQUFBU0JNRnNYekl5Y0ZGdnE0Vk00eTVGSHRLaVphN2Rzb0lBQUFBQUFBZy82QWdsaytWc2JIU1pLSWxRUmRqVHRvcEd3QUFBQUFBZ1B5RGdsZytWY1l0NDRLWWxMVFNKQUFBQUFBQUFLelJWRCtmS210amhKZ2tSZDRKMTZNbG43SkROZ0FBQU1ncFpvdEZSOEtPNm5CWXVPN0V4T1IyT2dYR0t5OTF6KzBVQUFCNUNBV3hmTXJXbEVsSk9uK0hFV0lBQUFENXlZbFRwelYrOG5TZFBIMG10MU1wY0NpSUFRQlNvaUNXVDNrNmxWRFJJajY2ZGZkeXVqR1JkOEpsa1VVbW1leVlHUUFBQUxKajdmY2JOV1BPUEFYNisydk04Q0VLRHFxazBuNitjakR4WFE0QWdKeEdRU3dmSytNZXJGczMweStJeFNUZTB2VzQ4eXJoVXRhT1dRRUFBQ0NyVHB3NnJSbHo1cWxUMnpicUgvcXFpamp4TlIwQWdBZUpwdnI1V0ZtM3FqWmp6a1Vmc2tNbUFBQUF5QzZ6eGFJSlUyWW8wTitmWWhnQUFIWkNRU3dmSyt0T1FRd0FBQ0MvT3hKMlZDZE9uZFpMM2JwUURBTUF3RTRvaU9WakZUeHEySXc1RjMzUURwa0FBQUFndXc2SGhVdVNnb01xNVhJbUFBQVVIaFRFOHJIaUxtWGs0VlFzdzVpSU8wZGt0aVRhS1NNQUFBQmsxWjJZR0VsU2FUL2ZYTTRFQUlEQ2c0SllQbWFTU1JVOGFtWVlFMitPMWNYWWszYktDQUFBQU5uRmFwSUFBTmdQQmJGOExuUFRKdWtqQmdBQUFBQUFrSXlDV0Q1bmE0U1lSQjh4QUFBQUFBQ0FsQ2lJNVhPTUVBTUFBQUFBQU1nYUNtTDVuSWRUTVpWMEtaZGh6TVdZNDRvM3g5Z3BJd0FBQUFBQWdMeU5nbGdCWUd1VW1ObGlWdVNkY0R0bEF3QUFBQUFBa0xkUkVDc0E2Q01HQUFBQUFBQ1FlUlRFQ29ETTlCRTdTeDh4QUFBQUFBQUFTUlRFQ29TeTdpRnlNR1g4UjhrSU1RQUFBQUFBZ0NRVXhBb0Fad2RYbFhZTHpqRG1XbHlrb2hLdTJ5a2pBQUFBQUFDQXZJdUNXQUdScVdtVFVRZnNrQWtBQUFBQUFFRGVSa0dzZ01oTVFleDAxRDQ3WkFJQUFBQUFBSkMzVVJBcklES3owdVFwQ21JQUFBQUFBQUFVeEFvS1g5ZEtjblgwekREbTcrakR1bXVPczFOR0FBQUFBQUFBZVJNRnNRTEN3ZVNnUU04NkdjWWtXaEpZYlJJQUFBQUFBQlI2Rk1RS2tFRFBoMjNHTUcwU0FBQUFBQUFVZGhURUNwQ0tYcGtvaU4ybUlBWUFBQUFBQUFvM0NtSUZTQVgzNm5JMEZja3c1a3pVWHpKYkV1MlVFUUFBQUFBQVFONURRYXdBY1hKd1VRV1BHaG5HeEpudjZIek1NVHRsQkFBQUFBQUFrUGRRRUN0Z0ttYW1qeGpUSmdFQUFBQUFRQ0ZHUWF5QUNmU3FhelBtTkkzMUFRQUFBQUJBSVVaQnJJQUo5S3dyazB3WnhweUsyaWVMTEhiS0NBQUFBQUFBSUcraElGYkF1RGw2cWJSYjVReGpidCs5cWl1eGY5c3BJd0FBQUFBQWdMeUZnbGdCeExSSkFBQUFBQUNBOUZFUUs0QXFlajVpTStZVUJURUFBQUFBQUZCSVVSQXJnQUk5Ylk4UU8zNXJEMzNFQUFBQUFBQkFvVVJCckFBcTV1eXJFaTVsTW95NUhuOWUxK0lpN0pRUkFBQUFBQUJBM2tGQnJJREt6TFRKWTdkMjJTRVRBQUJ3cjlqWVdNWEd4dVoyR29xS2l0S3VYYnYwOTk5YVYrelJBQUFnQUVsRVFWUXN0Z01BQUFvWENtSUZWR1d2K2paaktJZ0JBQXFTcjcvK1d0V3FWZFBUVHordHdZTUg2NisvL3NyV2ZhS2pveFVZR0NnL1B6LzUrZm5wMTE5L3pUQzJWS2xTeGlzbUprYmg0ZUdhUEhseWhzK1lOV3VXL1B6ODFLZFBIMjNidGkxYmVkNHJMaTVPYmRxMDBjS0ZDMjNHUmtSRXFHTEZpaXBhdEtnYU5teW82ZE9uWi9vNWYvMzFsM3g5ZmRXNGNXUDkrT09QOTVOeXVsNS8vWFcxYWRORzA2ZFAxOFdMRjlPTU1abE14aXU5R055ZjY5ZXZhOGFNR2NZTEFJQ0N4Q20zRThDRFVibG9BNXN4eDIvdmtkbGlsb09KdWlnQUlQL2J2bjI3d3NMQ0ZCWVdKa25xMTY5ZnR1NnpZc1VLblRselJwSlVwa3daTldpUS9uOVRMUmFMcmw2OWF1eC85OTEzNnRPbmorTGk0aFFYRjZjUkkwYWt1dWJ1M2J2NjVKTlBkUFBtVGFONDljUVRUMGlTL1B6OGRPblNwVXpuYXJGWWpQL2JvMGNQYmRxMFNaczJiZExXclZzMWI5NDh1YnU3cDNsZHVYTGw1T0RnWUZ5L2Z2MTZUWnMyTFZQUEhETm1qUDc1NXgvOTg4OC9jblIwVkhoNHVIR3VaTW1TOHZIeGthdXJxK0xpNG16ZXEyalJvcnA1ODJhcTQydlhydFg1OCtlMWFkTW0xYTlmWDM1K2ZwbktEVG5yMHFWTEdqQmdnTEgvemp2djVHSTJBQURrTEFwaUJWUXhaei81dVBycmN1elpkR1B1Sk56VStaaHdsWE92WnNmTUFBREl2dmo0ZU4yNWN5Zk5jMXUzYmpXMjY5ZXZyNGNlZWtnM2J0eEk5MTd1N3U1eWRuYTJPbVkybTYxR2Q1MC9mMTVPVHFtL0xsMitmRm1sU3BXU3lXU3lPdDY4ZVhPVkxsMWFaODZjMGNpUkl4VWNIS3pubjMvZUt1YnJyNzlXUkVSU0gwOVBUMCtOSHo4KzNSd3pLeVlteHFvQTlkVlhYK25BZ1FPYU0yZU9ldmJzbWVZMUtVZFZIVDkrWEVGQlFXbkdyVnUzVGlFaElaS2tUWnMyYWZYcTFjYTUxcTFiVzhVT0dUSkVreVpOeW5UZUxpNHVxWTd0Mzc5ZjU4K2ZseVI1ZUhpb2ZuM2JvOTZSZGRldVhiTlpCRTFaN0pXVVpvRTNwWmRmZmxtVksxZld2LzcxTDYxY3VUTGRPSXZGa3VwL094bHhjWEhKRTFPTUFRQUZDd1d4QWl5NDZHTVpGc1NrcEdtVEZNUUFBUG5Ga2lWTDlNb3JyOWlNMjdObmo0b1hMNTVoektKRmk5U3JWeStyWTRzWEw5Ymh3NGN6blU5Q1FvTFZmdW5TcGJWNjlXbzFiTmhRaVltSlJtRW5XWHg4dkQ3ODhFTmpmK2pRb1Zham55cFhycXhpeFlxbCs3eFRwMDdwN3QyN2twSkdWeVZ6ZDNmWDZ0V3JOWGJzV0kwZVBWb1dpMFg3OSsvWHpwMDdkZkxreVV5OWwvVGlrZ3R0VjY1Y1VaOCtmVEs4UjNLUlk4Q0FBYnA3OTY0V0xseW82OWV2UzVKNjkrNnQ0c1dMNi96NTgxcTZkS21SOTcwMmJOaGdiRGRxMUVoRmloVEpWUDdJbW12WHJtVzVHR3Nydm5IanhxcGN1Zkw5cEFVQWdOMHdWNjRBcSt4bGU5b2tmY1FBQUVoeTd0dzVEUnc0ME5odjFxeVpYbjc1WmIzODhzdnEzcjI3Y2R4a01zblYxVlZTVW9Fcm1ZdUxpMHdtazJyWHJxMGxTNVpvOSs3ZHFhYVl6Wmt6eDVpT1dhbFNKUTBjT0ZEcjE2L1g4T0hEZGZYcVZXM2Z2bDNoNGVGcHZycDM3MjRVdzZTa2dsNUtKcE5KSDN6d2diNzU1aHM1T3p2cmd3OCtzTXI3ZnNUSHg2dGJ0MjdHeUxaaHc0YkpZckhvNk5HanhnZzZrOG1rNTU1N1RwSTBjZUpFRFI0OFdGRlJVWklrQndjSHpabzFTMU9tVE5HcnI3NXEzTmZiMnp2VnM5YXNXV05zdDIzYlZwNmVubGI5d3BKZktaVXVYVHJObUt5TVFrTE9jWFoybG91TFM2b1JnR2tkazVKR0FxYjFBZ0RnUWFJZ1ZvQlZMbHBmSm1YOFJmQlUxSjlLTU52dThRRUFRRUVXR3h1cmJ0MjZHZjJzcWxXcnByRmp4OHJIeDBlZmZQS0oxY2lvbWpWcktpQWdRS1ZLbFZMVnFsV040M0Z4Y1Vaei9WZGZmVlV0VzdaVXFWS2xkUHIwYVVuU2hRc1hOR3JVS0NOKy92ejVNcGxNZXZ2dHR6Vmh3Z1FGQkFSby92ejVxWEtMajQvWHYvLzliNDBlUGRvNE5tclVLRDM3N0xOcHZwZnUzYnRyNzk2OUdqTm1qTXFWS3llTHhhS2RPM2NhdVQ3NTVKT0tpWW1SeFdLeGVpMWJ0c3lxZ0xSOCtYSlpMQmJWcVZOSEgzendnVFp2M2l3cHFmL1kwS0ZESlVudnYvKytNVXF1VjY5ZXFsZXZudkZadlBMS0swWUJyMzc5K25KM2Q1ZkZZakh1SXlYMWFFdnAzTGx6MnJObmo3SGZvVU9ITk44ajdsOVFVRkNxdndQM3ZwTDc4U1d6RmQrMmJWdEpTU001WTJOampZS29KUG42K3FhNXVxcUxpNHVpb3FKMDQ4WU40eFVWRldWMUxRQUFEd0pUSmdzd044ZWlLdTlSWGVlaUQ2VWJrMkNPMCtuby9abGFsUklBZ0x3bXVTbDhacVUzWXVpbGwxN1NiNy85SmtseWRIVFV6Smt6MWJOblQ1MCtmVnJmZlBPTi9QMzlqZGcyYmRxa3U0cmt2VDJYSkNreE1WRVdpMFY5Ky9iVnJWdTNKRW12dnZxcW1qZHZybEdqUnVuVXFWT1NrdnFYTlduU3hPcmF3NGNQNjZXWFhySmFNZk81NTU2ektvNGx1M2p4b2laTm1xUUpFeWFvUm8wYVZ1Zmk0dUowN05neFNkTFBQLytzWjU5OVZpdFdyRENtTFA3MDAwL3EyYk9uOFhtKytPS0wrdGUvL21WY1g2RkNCV003SWlKQ1hsNWVxWjYvYU5FaUxWcTBTS05HamRMYXRXdjE1NTkvR3VjQ0FnTGs2T2dvQndjSHEybW1OV3ZXdExySGYvLzdYMk83WExseXFsS2xpa3FWS21XTXlKT1NWajQwbTgycG51L282SmpoZEZPa2R2SGlSYzJlUFR2ZDgxbnBJZGF2WHorcnZ5ZFpFUjhmYjR3Y001bE1hZjc1QWdDUTB5aUlGWENWdlJwa1dCQ1RrcVpOVWhBREFCUm1LUXRsNDhlUFYvbnk1VldpUkFtZFBuMWFGeTVjMElVTEY0enpQWHIwU0xjZ2xwNDFhOVpZOWNiYXMyZVA2dFNwb3lOSGpoakhwazZkYW96aXVuSGpoajc2NkNQTm1ERWoxWWlhVmF0V3FXZlBudnJ3d3c4VkVCQWdTYnB6NTQ0NmRlcWtQLzc0UTF1M2J0V3FWYXNVR0Job1hOTzhlWE85Kys2Nyt1aWpqeVJKUC96d2crclZxNmNsUzVib3h4OS8xSWdSSTVTWW1DZ3BxWS9adlVXU0ZpMWFaUHE5dXJ1N0c5TkNKZWxmLy9xWFpzK2VyV1hMbGxrVk9vb1ZLNlkzM25qRDZ0ci8vT2MveG5ieWxMbVU5L3I3NzcrTjkzd3ZaMmRuSFR0MlRDVktsTWgwcm9YZHhZc1hzOVJITEtQWXRtM2JacnNnbHZMdnhiMExYUUFBOEtBd1piS0FDeTc2bU0yWTQvUVJBd0RrVThsVEZEUDdTcy9FaVJQbDVPU2swTkJRbFNwVlNwR1JrZHF6WjQ4Ky9mUlR1Ym01R1hHTkd6ZFd6Wm8xalNsaW5UdDN0cnBQa1NKRkZCRVJZVFdOTENnb1NBMGFOSkNqbzZNUmQrREFBZTNmdjkrWVV2ak1NODhvTkRSVVY2OWUxYVJKazFTcFVpVk5talRKS0lZNU9EZ1loUUt6MmF5dnZ2cEtWYXBVMGVEQmczWGp4ZzE5OGNVWCt1T1BQeVFscmRMWW9FRUQ3ZDY5MnlxMzhlUEhXL1VVQ3dzTDA4TVBQNnloUTRjYXhiQ0FnQUJ0M3J3NTFVaXI0T0JndFd2WHp0aFBPYTN4KysrLzE4YU5HNDM5YXRXcWFlWEtsWEowZEZUMzd0MzF6VGZmcUdUSmtucmlpU2RVczJaTlBmSEVFd29ORGRWdnYvMW1OZkp1MTY1ZE9uUW80eC94Rml4WUlMUFpiTFVRZ1NTVkxGbFNNVEV4bWp0M2JvYlhJMjlLdVVKcVdnc3RBQUR3SUZBUUsrQUNQT3ZJeVpUeEwyMS9SeDlXVE9JdE8yVUVBRURPdVhyMWFwWmU2UWtLQ3RLaVJZdlVvVU1IOWV2WFR5MWF0RkJvYUtqOC9mMnQvckUrWnN3WVkvdjgrZk5hdjM2OUpCblR2ZTdldmF0UFB2a2sxZjFMbHk2dE5tM2FwUG5zQ2hVcWFNeVlNZXJSbzRmS2xpMnJvVU9INnRxMWExYTViZCsrWGZ2Mzc3ZWFVaGtmSDYrcFU2ZXFkdTNhNnRldm55Wk1tR0NNZEx0OCtiS2FOMit1RXlkT0dQR09qbzZhTm0yYTFjaXhlNmVjaG9hR3ByazZwOGxrVXZ2MjdZMzlsQ3NKQmdZR3FtTEZpbGJ4elpzM1Y3OSsvZFN2WHovRnhNUW9QRHhjc2JHeGNuZDNWNjFhdFRSMzdseXIvbXVTTkd2V3JEUS9uMlJ4Y1hINjRvc3ZKS1h1TGZiTU04OUlTaHBsbC9LelE4YnExS21UWXozRUdqZHViTVFkT0hCQXJxNnU4dlQwTkk1ZHVuUkpycTZ1VnROZms5MjVjOGZZdHJVNkxBQUFPWVVwa3dWY0VRY1hCWHJWMWZGYnU5T05zY2lpNDdmMnFGYnhsbmJNREFDQXZPV2xsMTdTWjU5OUpoY1hGOFhFeEdqKy9QbFdUZTY3ZHUycUo1OTgwdGdmTUdDQTBRL3JyYmZlMHNxVkszWHExQ25ObWpWTGZmcjBVWEJ3c05YOXAwNmRxbmZmZlZkMzc5N1ZNODg4bytqb2FEazVPV25wMHFWRzBTdGw4YzFrTXVuMTExL1g1TW1UalZFejI3WnQwNElGQ3pSNDhHQ2pIOW1nUVlQazR1S2lvVU9IcW1MRml1clpzNmZpNCtQVm8wY1BWYXBVU1ljT0hkS1dMVnUwZHUxYWJkbXl4UmdObHBiMzMzOWZvMGFOVXJObXpkU2dRUVBWcVZOSGp6NzZxTXFWSzJjVmQvejRjV1A3OU9uVFZxUGZwS1FGQk9iT25hdTVjK2RxNE1DQjZ0Njl1ekZpTFdXUkpPVTlVdllQUzh2Y3VYTVZHUmtwU1hyMjJXZU40cGlVdEpEQWdnVUxkUDM2ZGIzLy92djYvUFBQTTd3WHBNbVRKeHVMU0tRbkt6M0VrbzBiTjA1bXM5bnE3M0t5dEk1SlNYM2hrbVUwa2hNQWdKeEVRYXdRQ0M3NldJWUZNVWtLdjdXVGdoZ0FJTi9KcWFiNnlWNTc3VFUxYTlaTXp6NzdyRlYvcjdKbHkxcU5ZRnE0Y0tHKy9mWmJTVW5UR2Z2MTY2ZWlSWXRxNU1pUmlvbUowY3N2djZ5dFc3Y2FJOGNrcVdyVnFxcFFvWUlhTjI2czZPaG9TZEpISDMya1JvMGFTVXFhdHZuQ0N5L0laREtwYytmT0dqbHlwT3JXclpzcS83NTkrNnBObXpicTA2ZVA0dVBqOWVhYmJ4cm51M2J0cW1MRmltbm16Sm1hT0hHaUFnSUNkTzdjdVhUZmI2MWF0WFQwNkZHclFrVmNYSncyYnR4b1RJUDgrT09QOWU2NzcxcGRWNy8rLy9VZVRUbHlMTm4zMzM5dmJPL2J0MDhSRVJIRy90R2pSOVcvZjM5amYvYnMyWXFPanM2d1VIZnIxaTFObURCQlVsS3ovWHRIMjFXclZrMU5talRSOXUzYk5YLytmSFh1M0RuTnZQQi9aczZjYVJRWU15c3ovY2JHalJ1WDVWeFM5dWhMT1kwV0FJQUhpU21UaFVCbHJ3WTJZOEp1YnBkRldmdEhCUUFBQlkzWmJOYWFOV3QwOHVSSjQ1aUhoNGZXclZzbkh4OGZTVW5Gc0w1OSt4cm5Cd3dZb0tDZ0lMMzU1cHZHNkpaZHUzYnArZWVmdDFwUjBXdzJxMGVQSHNicWkxMjdkdFhBZ1FPTjg5MjZkZFBnd1lOMTRNQUJmZmZkZDZtS1lTbFZxRkJCbXpadDBwbzFhMUlWK1pvMmJhcnZ2LzllSlVxVVVKY3VYVkpkNitMaW9tN2R1bW5IamgzYXYzKy96cHc1bzFHalJxV2E5aWdsTlRqdjNidTNwS3dWSDFPTzN0cTZkYXRSUEpTU1Zxbjg5Tk5Qalpja2hZU0V5TTNOTGQyRzZnTUhEdFRseTVjbEpSVXQ3eDJSSnNtcU1KaThRaWh5Ui9KVXpPUWVlWkxrNit0clRLKzhWOHFGRXlwVnFtU1BGQUVBb0NCV0dKUnpyeVkzeDlUTG82ZDBNLzRmbmI5ejFFNFpBUUNRTTNLcXFiNGtyVnUzVG84KytxaUdEQmxpakpncVdyU29mdnp4UjlXdFcxZFJVVkhxMzcrL1huMzFWV05WdkpDUUVJMGRPMWFTNU8zdGJZeGlrcVMxYTllcWVmUG1ScFA5UG4zNjZMdnZ2alBPaDRlSHEzcjE2cXBRb1lJZWUrd3htVXdtaFlXRnFXYk5taktaVERaZkRnNE9hZlpicWxPbmpucjM3cTFmZi8xVjc3enpqcHljbk9UbDVhVU9IVHBvOU9qUjJyVnJseVpObXFUSEgzOWNrdVRuNTZlUkkwZHE4K2JOV3I1OHVWNSsrV1UxYXRSSXpzN09ldkxKSjFXeVpFbEpzaXB1M0w1OTI5Z09Dd3V6bWtLNWJkczIvZmJiYjVuN0Evei9IQjBkVmExYU5iMzMzbnVwenYzd3d3OUdnYzNiMjl1cThKWFNjODg5cCtyVnEwdEttdXJYcmwwN280aUcxTzVkL0NINTllMjMzeG9yZk43cjg4OC90NG85Y3VTSXFsV3JwdERRMEhTTFhabHg4T0JCWTd0Mjdkclp1Z2NBQUZsRlFhd1FjREE1WkdxMXlTTTNmN0ZETmdBQTVKeWNhcXEvWWNNR1BmWFVVOXEzYjU5eHJGS2xTdnJsbDErTVp1SFBQUE9NUHYzMFUrTWYvZjcrL3RxNGNhUFZLcFI5Ky9iVkN5KzhZT3p2MkxGRHExYXRrc2xrMG84Ly9tajF6UDM3OSt2SWtTUDYrKysvNWVDUU0xL0pqaDA3cG1QSGptblJva1Y2L1BISGRmYnNXZTNmdjEvWHJsM1R0R25UTkhyMGFOV3RXemRWZjdQTGx5OHJNREJRWGJwMDBaZGZmcW1kTzNmcTVzMmJXclJva1JHVFBNMVRrbFhqK2l0WHJ1aktsU3ZHL21lZmZXWnNMMXk0VUJhTFJiLy8vcnR4ckVXTEZsWkZsV1RQUFBPTWhnOGZicFhYOGVQSDlkSkxMeG43UTRZTWtiZTNkNXJ2M2NIQndXcEszOUdqUjlXaVJRdGR1blFwL1E4TWhyaTRPQTBlUEZqUFAvKzg4V2Vkdk5oRXNzR0RCK3ZvMGFRZlVCY3VYS2hISDMxVVI0NGMwYng1ODdSbXpacHNQM3Y3OXUzR2R2ZnUzVzFPYlFZQUlDZFFFQ3NrcW5rM3RSbHo1QVlGTVFCQTRkU2hRd2QxN3R6WjJPL1pzNmYyN3Qxck5WcGwrdlRwUm5QN3FsV3JhdlBtelNwZnZueXFleTFZc0VETm16ZVhKTFZyMTg3b2w5V3FWYXRVc1NhVFNjV0tGVE9taVpVdlgxNVZxbFF4WGtGQlFWYng5NTZ2VXFXSzFmbE5tellaMjZWS2xkSmpqejJtYXRXcXljbkp5V2pDTDhtcWlKY2VWMWRYK2ZuNUdmc3BpMTRwK3p3MWFkSkVEUnMyTlBhLytPSUx6Wmt6UjA4KythUlZNY3VXWWNPR1dhMUFHQlVWcFk0ZE94ckZ0K0RnWUEwYU5DakRleno5OU5QcTJMR2pzWC93NEVIMTdOa3owemtVVnIvKytxc2VmdmhoVFowNjFUam00T0NnYmR1MnFWZXZYc2IvTm03ZHVxWDI3ZHVyWThlTzZ0T25qMUU0OC9iMnR1b0RsaFZ4Y1hGV2hlaVVQRHc4NU9IaGtlWkNEQUFBM0MrYTZoY1NWYjBiMjR3NUYzMVFVUW5YNWVuRWN0Y0FnUHdoSjV2cXo1NDlXLy84ODQ5cTFLaWhXYk5tcGVwblZiVnFWYzJZTVVPYk4yL1dnZ1VMNU9ucHFaczNieW9tSnNhcWNIVHUzRG0xYjk5ZXdjSEJHajE2dFBITXZuMzdxbnIxNmdvS0NsSkFRSUQ4L1B6azYrc3JKNmYvK3pvMmQrNWNxMmRldkhoUnBVdVhOdllYTGx5b2xpM1RYd1RucDU5K01yWTdkZXBrMVd2cnhJa1R4bmJLZkRNcnN3VVBOemMzSFQ1OFdDRWhJUm93WUlBa1dVMWR2TGVwZnFOR2pZekZCRktLaVlreGluQW1rMGxSVVZFcVVhSkVtcytzVkttU2NYMUNRb0tLRnkrdTY5ZXZ5MlF5cFJwMWh2OXo4dVJKalJneFFzdVdMVXQxem1ReXFVeVpNcEtTcGtyKzhjY2Zpb2lJMEtsVHAzVHExQ2xKVXBFaVJmVGFhNjlwMUtoUk5xY2ttODFtTFZ1MlRHdldyTkhTcFV1TkhtOWR1blRSSDMvOGtlWTFVVkZSaW95TWxLK3Y3LzI4VFFBQTBrUkJySkR3S2xKU0ZUeHE2Rnowb1hSakxMSW8vT1lPMVN2WnlZNlpBUUNRTjVRdFcxYjkrdlZUcjE2OXRIYnRXZzBjT0ZCdnZ2bW1wazZkcXMyYk4rdVBQLzdRaVJNbjFMZHZYLzN2Zi8vVHVISGp0SFBuVHJWdjMxNXIxcXlSMld4V2h3NGRqS21SbXpkdnRpbzhOV25TUkUyYU5MRjZwc1ZpVVdSa3BJNGRPNmE2ZGV1cVdMRmkyYzQvUGo1ZVc3WnNNZmFmZXVvcHEvUC8rOS8vak8zc05DNVA3aE5XcFVvVjdkcTF5K2hmdG1mUEhqazVPZW5oaHg4MllwT2I1YWNsdWFsK3N0allXS3RwcHNsOGZIejB4aHR2YU96WXNlcmZ2NzhPSERpZ2JkdTJwWG5QTzNmdVdPMnZYcjFhSFR0MlZPL2V2ZFcwcWUxUjhvVk5WRlNVK3ZidHErWExsMXV0N21reW1kSXNNdnY0K0dqZHVuVjY0b2tuckVZYWhvYUdhdHEwYVZaRjNmUmN2bnhaM2J0M040cGJBUUVCbWp0M3JsRU1jM056azRlSGg5VklSRW1hTTJlT3Z2enlTL1hwMDBlaG9hRldCV0lBQU80SFV5WUxrVXhObTd5NTNXWU1BQUI1UlhML3FzeStNcEtZbUdqMG9McDQ4YUl1WDc0c1YxZFhMVnEwU0Z1MmJOSHQyN2UxZVBGaVNWTEpraVcxYmRzMkpTUWthTjI2ZFRwOCtMQWNIQnlzQ2sxRGhnd3hpZ3ZYcmwzVGwxOStxWWtUSjZwLy8vNTY5dGxuVmFkT0hYbDZlcXBjdVhKNjhza245YzgvLzl6WFo3Rng0MGFqMmIycnE2dGF0MjV0bk51M2I1KysvdnByWS8vZXdwd3RjWEZ4T25Ma2lLU2tRa2JLd3AyWGw1ZTh2REpldkNlNzNuLy9mWFhzMkZFZmYveHhscTVyMjdhdHZ2NzZhMDJhTk9tQjVKWGZlWGg0YU9mT25WYkZzTnExYTJ2cjFxMVdjWW1KaWRxeFk0ZUdEUnVtWHIxNktUbzZXbVhMbGpYT3o1bzFTNVVyVjliMDZkT3Rlcld0V3JWS3ZYdjNWb1VLRlZJOSsvTGx5N3A3OTY3bXpadG5OVkx3dmZmZU14WndTQ2tpSWtLUmtaSDY4TU1QdFdmUG52dDUyd0FBV0tFZ1ZvaFVLMmE3SUhiMDVrNlpMWWsyNHdBQXlBdDhmSHl5OU1ySW5EbHpqRkZRWGw1ZUdqSmtpQ1JaOWNGS1h1MndidDI2UmxISllyRm8rdlRwa3FTaFE0Zkt4Y1ZGa3ZUSEgzOW8zYnAxa3FRYk4yNm9WNjllR2pac21ENzk5Rk90V3JWSysvZnZ0eHJabExKL1ZuWjgrKzIzeG5helpzMk1mbWZMbGkxVDgrYk5qWlV6blp5YzFMMTc5eXpkZStmT25ZcVBqNWVVTkhYMFh1Zk9uVE8yazBjWnBYeGwxRlIvd1lJRjZUN1gzZDFkYTlldWxhdXJxN1p1M1pwbU0zNHBhVHJudmVlNmRldVc3aFRMd3M1a01xbExseTZTSkY5Zlg4MmFOVXQ3OSs2MVdyVTBNVEZSUGo0K2F0S2tpU1pPbktqOSsvZkwxZFZWdi8vK3V4bzFhbVRFblRselJnTUhEbFNaTW1YVXRHbFRSVVZGYWY3OCtWcTBhSkhWTkZ1VHlhVFdyVnRyOGVMRjZ0dTNyMTUvL1hWanRkWjY5ZXBwNk5DaFZqbisrZWVmdW5yMXFsWERmVmFnQkFEa0pBcGloVWhaOTZyeUtwSnhmNGVZeE5zNkhmV1huVElDQUNCdnVITGxpa2FOR21Yc3YvdnV1OFpvbGE1ZHV4ckhqeDA3WmhSM1hudnROZVA0a2lWTGRQWHFWWlV0VzFhOWUvYzJqbzhiTjA1U1VoUDZlM3VTM2N2ZjMxOG1rOG5xZGUvMHNGYXRXcVdLOGZQelUxeGNuTlVxZiszYnQ5Zmh3NGZWckZremRlL2UzV3FhMjVBaFE2eWE0bWZHeXBVcmplMlVVeU9UYzJyZnZyMnhuOU1OMEZseDhNSG8xcTJiSmsyYXBGT25UcWwvLy81eWRIVFVWMTk5WlJWei9mcDFxMzFIUjBlVkxsMWEyN2R2MTdScDA2eEdDcHJOWm5YdDJsV2VucDdxMjdldmNkelQwMU52dmZXV3dzUER0V3paTWcwYk5reGZmdm1sY2I1Y3VYSmF1WEtsWEZ4Y3JJckNEei84c0VxVkttWDBHcXRRb1lJQ0FnSnk4aU1BQUJSeUZNUUtFWk1jTWpWdE11d21xMDBDQUFxWHRXdlg2c2FORzVLUy91RTllUEJnNDF4SVNJaHExS2doU1NwV3JKZ09IandvU1hydXVlZFV2SGh4QlFVRjZkVlhYMVZVVkpTa3BJSlRjaytsVTZkTzZjU0pFM0owZEZURmloVlZva1FKTldqUVFDKzk5SkpHamh5cHp6Ly9YRC84OElNT0hVcS94MmRtL1B6eno4WjBTU2xwZGNzS0ZTb1lxd0FtZS8zMTEvWGhoeDltK2Y2dnYvNjYwVFQ5eVNlZmxKUTBYVzdBZ0FHS2lJZ3dScDk1ZVhtbEtwZ2hiM3IwMFVjMVpNZ1FZeVNoSkwzNjZxdXArb0ZWcTFaTi9mdjMxNG9WSzR5RkdSd2NIRFJnd0FDZFBuMWFvMGVQVnRteVpkV3BVeWU5OGNZYmtwSVdkS2hmdjc0Ky92aGpSVVJFYU9iTW1Rb09EbGJ4NHNVMWV2Um80OTRWSzFiVTl1M2JqYW1WSFRwMFNEZmZmdjM2NWRSYkJ3QkFFazMxQzUxcTNrMjArOHAzR2NZY3Z2bUxPcFliWUtlTUFBREl2cHhhWmJKMzc5NnFYYnUyaGd3Wm9qNTkrc2pOemMzcS9JSUZDK1RtNXFZYU5Xckl3U0hwOTBSWFYxY2RPM1lzMWVwNi92NysrdmpqajFXdVhEazkvZlRUeHNpd3ZYdjNXaFVmN2xXbFNwVXN2WmRrUGo0K2F0ZXVuZjc2NnkvOTk3Ly8xYSsvL3FxZ29DQkowdnIxNjFXdlhqM0Z4Y1ZwMnJScFZ0TS9zNkpHalJwYXUzYXRoZzBicG5MbHlrbVMrdmZ2cjB1WEx1bVRUejZSbDVlWGdvS0NOSGJzMkFmV1R3d1BYbkJ3c041NDR3MmRQWHRXblRwMVV0dTJiWTJWSnROU3JGZ3hqUm8xU2lOR2pGQnNiS3h4M01uSlNidDM3MDd6bWo1OSt1aklrU002ZWZLa0ZpMWFaRFZOYyt6WXNhcGN1YkoyN2RwbDNLOUlrU0pxMHFTSmV2VG9rVVB2RWdDQUpDWkxWcjlKSWwrTFM0eldpTCthS05HU2tHSGNpSm8vcW9STCtsK0FVTGdzK25xcEZuMjlWTC84dURhM1V3RlF5SVdIaDF1dGxwaXlLWGRtekpzM3o5aHUzcng1dG90UStjbUpFeWYwMEVNUHFXalJvdmQ5cjZpb3FCeWZFbm12aElTazd5Z21rMG1Pam83cHhpV1A2Sk1rYjIvdmZEMjFzckQ5ZDlac05odUZaUUFBSGlSVEJsOFFHQ0ZXeUxnNGVxaVMxNk02ZHV1M0RPT08zTnlteGc5bHJlRXVBQUFQV3RXcVZkTnM2cDVab2FHaE9aaE4vcEE4V2l3blBPaGltS1JVVS9iU2s3Si9GZklYaW1FQWdMeUEveG9WUXBucEkzYmcrbVk3WkFJQUFBQUFBR0IvRk1RS29XckZtdGlNT1huN0QwVWxYTGNaQndBQUFBQUFrTjlRRUN1RVNybFUwRU91QVJuR1dHVFdvZXMvMnljaEFBQUFBQUFBTzZJZ1ZraFZMOWJNWnN5QjZ6ODkrRVFBQUFBQUFBRHNqS2I2aFZTdDRxMjA1ZUxpREdPTzNkNnRtTVJiY25POC8xV3BBQUFBa0xhL0RoeVNKRFZ0KzFRdVoxS3dGWlpWUEFFQW1VTkJySkNxNEZGZHhaeDlkU1ArVXJveFprdWlEdDNZcWtkTDh1VU1BSkErczhXaUkyRkhkVGdzWEhkaVluSTdIU0JIckZpOVRzN09SZVJjeFBtQlArdkNwYVR2WTYrOHhBcmZBQURZQ3dXeFFzb2tCOVVzMWxMYi8va213N2dEMTMraUlBWUFTTmVKVTZjMWZ2SjBuVHg5SnJkVEFmSTlDbUlBQU5nUEJiRkNySGFKVmpZTFl1RTNmMVZzWXBSY0hUM3RsQlVBSUw5WSsvMUd6Wmd6VDRIKy9ob3pmSWlDZ3lxcHRKK3ZIRXltM0U0TnlGY1dmYjFVaTc1ZW10dHBBQUJRcUZBUUs4UUNQT3JJcTBoSjNiNTdOZDJZUk10ZEhibTVYUStYYUdmSHpBQUFlZDJKVTZjMVk4NDhkV3JiUnYxRFgxVVJKNzVTQUFBQUlQOWdsY2xDek1Ia29KckZXdGlNWTdWSkFFQktab3RGRTZiTVVLQy9QOFV3QUFBQTVFc1V4QXE1V3NWYjJvd0p1N2xkOFdhYUpBTUFraHdKTzZvVHAwN3JwVzVkS0lZQkFBQWdYNklnVnNoVjhxb25keWZ2REdQdW11TVVmbk9ublRJQ0FPUjFoOFBDSlVuQlFaVnlPUk1BQUFBZ2V5aUlGWEtPSmlmVktOYmNadHhmMXpmWklSc0FRSDV3SnlacDFIQnBQOTljemdRQUFBRElIZ3BpeU5TMHljTTN0aWd1TWRvTzJRQUE4Z3RXa3dRQUFFQitSVUVNQ2k3Nm1Gd2RQVE9NdVd1TzA0RWJtKzJVRVFBQUFBQUF3SU5EUVF4eU1qbXJlckVuYk1idHZicmVEdGtBQUFBQUFBQThXQlRFSUVtcVhieTF6WmpqdDNicjF0M0xkc2dHQUFBQUFBRGd3YUVnQmtsU2lIZGptNnROV21UUnZtdmYyeWtqQUFBQUFBQ0FCNE9DR0NSSmpxWWlxbE84amMyNHZWYzMyQ0ViQUFBQUFBQ0FCNGVDR0F6MVNuYTBHUk41SjF3WFlrN1lJUnNBQUFBQUFJQUhnNElZRFA2ZXRWWFNwWnpOdUgyTUVnTUFBQUFBQVBrWUJURVlURExwa1V5TUV0dDdiWU1zTXRzaEl3QUFBQUFBZ0p4SFFReFdIaWxodXlCMkkvNmlUdDNlWjRkc0FBQUFBQUFBY2g0Rk1WanhjYTBnZjQrYU51UDJYbDF2aDJ3QUFBQUFBQUJ5SGdVeHBKS1phWk4vWGQra0JIT2NIYklCQUFBQUFBRElXUlRFa0VxZEVtM2xZSExNTUNZMk1VcjdyLy9QVGhrQkFBQUFBQURrSEFwaVNNWFRxYmlxRm0xc00rNjN5OHZ0a0EwQUFBQUFBRURPb2lDR05OWEx4TFRKVTFIN2RDbm1wQjJ5QVFBQUFBQUF5RGtVeEpDbTZzV2F5ZFhSMDJiY2IxZFcyQ0ViQUFBQUFBQ0FuRU5CREdrcTR1Q2loMHUwdHhuMys1VzF1a3R6ZlFBQUFBQUFrSTlRRUVPNkd2cjh5MlpNVE9KdDdiKyt5UTdaQUFBQUFBQUE1QXdLWWtoWFdmZXFxdUJSdzJiY3J6VFhCeGd2ZlE4QUFDQUFTVVJCVkFBQUFBQUErUWdGTVdRb002UEV6a1Q5cFFzeEoreVFEUUFBQUFBQXdQMmpJSVlNMVMzUkxuUE45UmtsQmdBQUFBQUE4Z2tLWXNpUXM0T2JIaW5ad1diY0gxZlhLZDRjYTRlTUFBQUFBQUFBN2c4Rk1kalVzSlR0YVpPeGlWSGFmMjJqSGJJQkFBQUFBQUM0UHhURVlGTVo5eXJ5OTZocE0yN241Zi9LSW9zZE1nSUFBQUFBQU1nK0NtTElsSVkrWFd6R25JcytwRE5SZjlraEd3QUFBQUFBZ095aklJWk1xVk9pYmFhYTYyKzk5Qjg3WkFNQUFBQUFBSkI5Rk1TUUtjNE9ycXBYc3FQTnVFUFhmOWJWdUwvdGtCRUFBQUFBQUVEMlVCQkRwbVZtMnFSRkZtMjc5TFVkc2dFQUFFQkJjT3ZXTFIwNWNrVFIwZEc1blFvQW9CQ2hJSVpNSysxV1daV0xOckFadCtmS0tzVWszckpEUmdBQUFNaE5VVkZSK3ZlLy82MHpaODVrK3g1ZmZmV1ZxbGV2TGs5UFQxV29VRUZYcmx6SnVRUUJBRWdIQlRGa1NUUGZualpqNHMyeCt2WHljanRrQXdBQWdPd3ltVXlaZm8wYk55N1Y5WHYzN2xXOWV2VTBkKzVjdFd6WlVoY3ZYc3hXSHF0WHJ6YTIrL2Z2cjFLbFNtWDdQUUVBa0ZsT3VaMEE4cGVxM28vcklkZEEvUk43T3NPNDdaZVdxSmx2VHptYWl0Z3BNd0FBQUdSSHlaSWwweTFDSFQxNk5OV3gyTmhZalI4L1hwTW1UVkpDUW9JazZlVEprMXErZkxuZWZQTk5TVkpvYUtnKysreXpWTmZPbWpWTDU4NmQwOXExYTQxakowNmNNTGJuejUrdmhRc1hwcGxMZUhoNDV0OFVBQUEyVUJCRGxwamtvQ2Q4ZTJqNTJROHpqTHQxOTdMK3ZQYWo2cFhzWktmTUFBQUFrQjJWS2xWU3c0WU4wengzYjBGczllclZHalJva0U2ZE9tVWM4L1QwMUJkZmZLSG5uMzgrVTg4N2YvNThtb1UyeWJvNEJnREFnMFJCREZsV3IyUW5mUi81aWFJVGJtUVl0KzNTVjNxa1pFZVpaTEpUWmdBQUFNaXFQWHYyYU0rZVBUYmpYbnp4UlMxWnNzVHFXTjI2ZGJWczJUSUZCd2VuZTUyL3Y3L09uajE3MzNrQ0FKQ1Q2Q0dHTEN2aTRLTEhIK3BtTXk3eVRyaE8zUDdkRGhrQkFBQWd1NFlQSHk2THhaTG1LNlgrL2Z2TDBkRlJrdVRrNUtSaHc0WnAxNjVkQ2c0T1ZtSmlZcnIzejZqaGZuclBUWDVWcVZJbFI5NGpBQUQzb2lDR2JIbmNwMnVtK29OdHZyREFEdGtBQUFBZ3U4YVBINTl1TS8yVUdqWnNxRUdEQnFsQmd3YmFzMmVQeG84ZkwyZG5aKzNldlZ2VnFsWFQ4ZVBIYytrZEFBQ1FkVXlaUkxaNEZTbXBlaVU3YXZlVlZSbkdIYnUxUzZlai9sU2daMTA3WlFZQUFJRE11SGYwMVQvLy9LUHIxNjlMa3Z6OC9PVHQ3VzJjUzI2NlAyN2NPRGs1T1JuRnNoMDdkcWhEaHc2NmRldVdXclZxcFowN2Q2cHMyYkpaeXVQZXdsdXkwNmN6WHNRSkFJRDdRVUVNMmRiVXQ0Zk5ncGdrYlR3L1Q2SEJxVmNaQWdBQVFPNDRkKzZjVnE5ZWJYVnM2ZEtsK3ZERHBJV1RldlRvb2Q2OWUxdWREdzhQVjlXcVZZMzlGU3RXcUVlUEhvcU5qWlVrWGI1OFdhZFBuODV5UVF3QWdOeEFRUXpaVnRvdFNGV0tOdExSVzc5bUdIZnMxbStNRWdNQUFNaERYbmpoQmUzY3VUUGQ4NU1uVDlia3laTlRIVS91N1RWaHdnU05IRG5TNkRQbTZlbXBEUnMycUhIanh0bk9LVEF3VUVXS0ZOR3hZOGV5ZlE4QUFES0xIbUs0TDgzOGVtWXFidVA1ZVE4NEV3QUFBRHhvVjY5ZTFWTlBQYVVSSTBZWXhUQWZIeDl0MmJKRlRaczJ2YTk3Zi8vOTk5cS9mMzlPcEFrQWdFMk1FTU45Q1M3YVVQNGVOWFUyK21DR2NZd1NBd0FBeUR0MjdOaVI1V3ZXcjErdkdqVnE2T0xGaThheHlwVXI2L3Z2djFkUVVGQk9wZ2NBd0FQSENESGNGNU5NYWxQbTM1bUtaWlFZQUFCQTNqRml4SWgwVjVlODl6Vml4QWo5OU5OUFZzV3dsaTFiYXZmdTNSVERBQUQ1RWdVeDNMY3EzbzNrNzFIVFpsenlLREVBQUFEa0xaVXFWVXJ6bGRMVXFWUDEyR09QeVdReTZiMzMzdE9QUC82bzRzV0w2K0xGaXhveVpJZ1NFeE56S1hzQUFMS09LWk80YjhtanhENC8vcnJOV0ZhY0JBQUF5SHRPbkRpUjVuR1R5V1JzT3prNTZhdXZ2dExSbzBmVm9VTUhTZEtWSzFmVXNtVkxIVDU4V0pHUmtmclBmLzRqQjRmcy9lWWVFaEtTcmVzQUFNZ09Sb2doUnpCS0RBQUFJUDlLYjZya3ZZS0Nnb3hpV0dSa3BKbzJiYXJEaHc5TGtyNzU1aHV0WGJzMnpYc0RBSkRYTUVJTU9jSWtrOXFVZlVPZkh3dTFHYnNoWXFiZXFMcElKdkhsQ0FBQUlMZVVMRmxTbFNwVmt0bHNOa1oxblR4NVVwTGs3ZTJ0VXFWS0tTRWhRVTVPVGlwWnNxVFZ0V0ZoWVdyWHJwM09uajFySEh2Ly9mZlZ1WFBuYk9jVEdCZ29aMmRuWTc5SWtTTFp2aGNBQUxZd1FndzVwa3JSaHZMM3FHVXo3bFRVUGgyOHZ0a09HUUVBQUNBOUF3WU1VSjgrZlZTK2ZIbHQyYkxGYXRwa3IxNjl0R2ZQSG5sN2UydllzR0VhTUdDQWNXN2p4bzFxMkxDaFZURnM4T0RCbWpoeFlwclA4ZmYzejFRKzMzLy92Y0xEdzQxWDJiSmxGUjhmbjgxM0J3QkF4aWlJSWNja2pSTEwzSXFUNnlLbUtjSENGeHdBQUlEYzh0VlhYMm40OE9INjVaZGYxTE5uejFSTjhiLysrbXNkT0hCQWZmcjAwYmh4NDJRMm16Vm16QmkxYjk5ZU4yL2VOT0xHamgycnlaTW5wL3VjTTJmT3lNWEZSUzR1TG5KeVNqMUJaZnYyN2RxK2ZidktseTh2czlsc0hOKzhlYk5SZEdQYUpRQWdwekZsRWprcWVaVFkyZWdER2NaZGpZdlE5a3RMMU55dmwzMFNBd0FBZ0dIaHdvWHEyN2V2TEJhTEhucm9JWTBZTVVKZmZ2bWxjZDdKeVVsdnZmV1dEaDQ4cUFVTEZtamt5SkZhdUhDaFRwOCtiUlh6NmFlZnFsKy9mcW51MzZKRkM3bTZ1aHI3c2JHeHh2YU9IVHVzWWhzM2JpeEppb2lJa0plWGx6RnRNaTR1em9qeDlmVzl6M2NNQUlBMUNtTElVY21qeERMVFMreW5DNS9yMFZKUHk5T3B1QjB5QXdBQWdDUlpMQll0V3JSSVpyTlp0V3JWVW1ob3FGcTJiR2tWRXh3Y0xFbWFPM2V1L3Y3N2I3VnUzVnB6NXN3eHpoY3JWa3pMbHk5UGRWMnlMbDI2cUV1WExsbktxMXk1Y3FwWnM2WU9IRWo5dzJxM2J0MnlkQzhBQUd5aElJWWNWNlZvUXdVWGZVekhidTNLTUM0Mk1Vb2J6OC9SY3hXRzJ5a3pBQUFBbUV3bXJWcTFTcUdob1pvM2I1N01ack1HREJnZ2s4a2tEdzhQdFdyVlNqMTY5SkNVTkFwcy9mcjFjbkp5VXNlT0hkV2dRUU1GQkFSb3hZb1ZxbFNwVXJhZTcrUGprMjVmc2RhdFcrdllzV01xVXFTSTNOM2Q1ZVBqb3padDJtamN1SEhaZnI4QUFLU0ZnaGh5bkVrbVBWMytYVTA1M0VVV21UT00vZTN5Y2pYMjZTWmZ0K3g5b1FJQUFFRFdsU3BWU2l0V3JERDJVMDVwdkZkeTM2L2c0R0Q5L1BQUENna0pzWm9PbVZYVHAwL1g5T25UMHp3M2VmTGtEUHVSQVFDUVUyaXFqd2VpdEZ0bFBlYnpyTTA0czhXc3RSRlQ3WkFSQUFCQTNtYTJXSEk3Qlp2cTFxMTdYOFV3QUFEeUNncGllR0RhbG5sRExvNGVOdVBDYnU1UStLMWY3WkFSQUFCQTN1UHU1aVpKdW5EeFVpNW5BZ0JBNFVGQkRBK01WNUdTYWxVNjlhcERhVmwxYnFJU3pIRzJBd0VBQUFxWTZpRlZKVW5IVHB6TTVVd0FBQ2c4S0lqaGdXcnErNkpLdUpTMUdYYzU5cXcyWHZqTURoa0JBQURrTGRWQ3FpaW9ZcUMrWHJaY2R4TVNjanNkQUFBS0JRcGllS0NjVE03cVZHNWdwbUszWEZ5b3lEdmhEemdqQUFDQXZNWEJaTkt3d2UvbzlObXptalZ2UGtVeEFBRHNnSUlZSHJoYXhWdXFvdWZETnVQTUZyT1duZmxBaVJhK0JBSUFnTUlscUdLZ0Jyd1JxdlUvYnRKcmJ3M1NsbDkyS1BMOGhYelJhQjhBZ1B6SUtiY1RRTUZua2tsUGwzOVgwOE82MjR5TnZCT3VyWmUrVkF1L1BuYklEQUFBSU8vbzFLNk5RcW9FYThLVUdSbzE0ZVBjVHFmQStlWEh0Ym1kQWdBZ0Q2RWdCcnNvNzFGZGpYeWUxNitYdjdVWnV6RnlybW9XYTZHSFhBTWVmR0lBQUFCNVNGREZRQzM0ZEliQ3dvL3EwSkZ3M1ltSnllMlVBQUFva0NpSXdXNDZsbnRIaDI5dTFjMzRmektNUzdERTY3OW5ScWwvMVVVeU1hc1hBQUFVTWc0bWs2cUhWRFZXbndRQUFEbVBhZ1BzeHRYUlUvK3FNREpUc2Flai90VE9mMnlQSmdNQUFBQUFBTWdxQ21Ld3ErckZubENkRW0xdHhqazd1TW5GMGQwT0dRRUFBQUFBZ01LR2doanM3dGtLNzh2ZHlUdmQ4LzRldFRTNCtuSTlXdklwTzJZRkFBQUFBQUFLQzNxSUljZFpMQmJ0Kyt1Z3R1MzRWUWNQaCtuS2xXdUtpWTI5Sjhydi83OVNPNkE0cmRPZ0I1NW5YdWJtNnFwU3BVcW9adlVRUGRHNGtSNnVVMU1ta3ltMzB3SUFBQUFBb0VDZ0lJWWNGUkY1UVZNL21hdURoOE55TzVWOExTWTJWbjlIbk5mZkVlZjEvY2JOcWxrOVJJUGVlbDNseXBiTzdkUUFBQUFBQU1qM21ES0pISFB3Y0pqNkR4eEtNZXdCNExNRkFBQUFBQ0RuTUVJTU9TSWk4b0pHZnZpUm9xS2pKVWttazBudFdyZFF1MWJONWU5Zlh1NXVicm1jWWY1eUp5WkdaOC8rclI5KzJxSWZObTJXeFdKUlZIUzBSbjc0a1daUG04aElNUUFBQUFBQTdnTUZNZHczaThXaXFaL01OWXBoSlVzVTE5REJiNmxPclJxNW5Gbis1ZTdtcHBDcXdRcXBHcXdubjNoY0U2ZDhvcXZYcmlzcU9scFRQNW1yYVpQRzBGTU1BQUFBQUlCc1lzb2s3dHUrdnc0YVUvbE1KcE9HdmZzMnhiQWNWS2RXRFEwZC9KWlJBRHQ0T0V6Ny9qcVl5MWtCQUFBQUFKQi9VUkREZmR1MjQxZGp1MTNyRnFwZHMzb3VabE13MWFsVlErMWF0ekQydCszNExSZXpBUUFBQUFBZ2Y2TWdodnVXc3RGN3UxYk5jekdUZ2kzbFozdnc4SkZjekFRQUFBQUFnUHlOZ2hqdTI1VXIxNHh0Zi8veXVaaEp3WmJ5czAzNW1RTUFBQUFBZ0t5aElJYjdGaE1iYTJ5em11U0RrL0t6VGZtWkF3QUFBQUNBcktFZ0JnQUFBQUFBZ0VLRmdoZ0FBQUFBQUFBS0ZRcGlBQUFBQUFBQUtGUW9pQUVBQUFBQUFLQlFvU0FHQUFBQUFBQ0FRb1dDR0FBQUFBQUFBQW9WQ21JQUFBQUFBQUFvVkNpSUFRQUFBQUFBb0ZDaElBWUFBQUFBQUlCQ2hZSVlBQUFBQUFBQUNoVUtZZ0FBQUFBQUFDaFVLSWdCQUFBQUFBQ2dVS0VnQmdBQUFBQUFnRUtGZ2hnQUFBQUFBQUFLRlFwaUFBQUFBQUFBS0ZRb2lBRUFBQUFBQUtCUW9TQUdBQUFBQUFDQVFvV0NHUEtzNk9oby9menp6ektiemJtZFNvWVNFaEowOE9CQm5UdDNMcmRUQVFBQUFBQUFtVUJCREhuV29rV0wxS0pGQzFXb1VFSHZ2dnV1RGg4Ky9NQ2V0V3ZYTG5YdjNsMDNidHpJOURVYk5telFZNDg5Smk4dkw5V3FWVXRUcDA1OVlQa0JBQUFBQUlDY1EwRU1lWkxaYk5iTW1UTWxTWkdSa1pveVpZcDI3dHhwbkYrd1lJRk1KbE8yWHZjNmNlS0VPblhxcEdYTGxxbHUzYnJhdlh0M3BuSXNXYktrZHUvZXJkallXRW5TcGsyYmN1Q2RBd0NBL083R2pSdTZjZU9HYnQyNlpSeTdjT0dDSWlJaUZCRVJrWXVaQVFDQVpFNjVuUUNRbGxXclZ1bkVpUlBHZmtoSWlQcjA2WlBqejdGWUxIcisrZWQxNWNvVlNkS1pNMmZVdEdsVGZmTEpKM3J0dGRlMGUvZHVYYmh3SWMxcnpXYXpuSjJkRlI4Zkwwa0tEdy9Ya2lWTDVPN3VudTd6T25mdW5PUHZBUUFBNUMzRml4ZVhsUFRqV2ZKM2pKbzFhK3JxMWF1U2tyNS9KSXVQajlmbXpadTFjdVZLdmY3NjYzcmtrVWZzbnpBQUFJVVFCVEhrT1dheldhTkhqN1k2Tm1YS0ZEazZPdWI0czB3bWs3NzU1aHM5Kyt5ekNnOFBsNVQweFRRME5GUy8vLzY3TGwrK3JMVnIxMmI2ZmkrKytHS0c1MU4rQVFZQUFQbmIyMisvcmNqSXlDeGZGeFlXcHA5Ly9sbWJOMi9XenovL3JKczNiMHFTb3FLaXRHelpNcXZZdEVhM1p3ZmZRUUFBc0VaQkRIbk9zbVhMZE9qUUlXTy9mZnYyYXQrK3ZhS2pvK1hoNFNGSmF0eTRzZWJPblp2aGZmYnUzYXNGQ3haWUhldlFvVU9xdUpDUUVPM1pzMGM5ZS9iVTZ0V3JqZU5seTVZMWZ0VUZBQUM0MThhTkczWDA2TkVzWDFldFdyVTBqeWNYeDd5OXZkTThIeFFVbE9rZkNCTVNFblR5NU1rczV3WUFRR0ZCUVF4NXlwMDdkelJzMkRCajM5WFYxZWdsMXFsVEo5MjllMWVqUm8xU3k1WXRWYlZxMVhUdnMzbnpacjM3N3J0V3g2cFZxNmFsUzVlbUdlL2w1YVdWSzFkcTBLQkJtakZqaGw1KytXV05HVE9HS1k0QUFDQmRyNy8rdWk1ZnZwenErUGp4NDIxZTYrRGdvS0NnSUQzNjZLT3FVYU9HbGkxYnB0bXpaNmRiREpPazVzMmJaOWlhSWFXb3FDZ0tZZ0FBWklDQ0dQS1VzV1BINnV6WnM4YitzR0hERkJRVXBEVnIxbWpMbGkyU3BGYXRXcWx4NDhiNjZhZWY1T3JxbXVvZWl4Y3YxbXV2dldiMDlwSWtmMzkvYmRpd1FWNWVYdWsrMjhIQlFkT25UMWVqUm8yTVF0aThlZk0wWmNvVUhUMTZWRU9IRHRYQmd3Zmw3dTZ1WmN1V0tTUWtKTlU5YnQyNnBjNmRPK3Z2di84MmpuWHUzRm1USjAvTytvY0JBQUR5dE5EUVVFVkdSaHJOOGpQYk5IL2J0bTE2NUpGSGpKSHZ1M2J0MHRDaFE5V2tTUlAxNjlkUG4zMzJXWnJYelo4L1AwZnpCd0NnTUtNZ2hqempqei8rME5TcFU0MzltalZyNnYzMzMxZHNiS3dHRGh4b0ZkdXNXYk5VeGJBclY2N290ZGRlMDNmZmZXZDF2RUtGQ3RxeVpZc0NBZ0xTZmZhT0hUc1VIQnlzaHg1NlNGMjZkREdPKy9uNVNaSW1USmlnZ3djUFNrb2F4ZGF2WHo5dDNicFZWYXBVTVdMajR1TFV0bTFicTJKWTVjcVY5ZVdYWDZwbzBhS1ovQlFBQUVCK3NHalJJdlhwMHlmVHZiazhQVDJOcHZxelo4OVd3NFlOWlRLWmRQZnVYZjMzdi84MTRpcFhycHp1UFM1Y3VHQjhON0VsSWlKQzVjdVh6MVFzQUFDRmtVTnVKd0JJMHUzYnQ5V3RXemZkdlh2WE9OYW9VU1BObmoxYnZYcjEwcWxUcDR6akRSbzAwS2hSbzR4OXM5bXN4WXNYcTJiTm1xbUtZVkxTbElHbFM1ZnE5dTNiYVQ1NzI3WnRhdDI2dFdyWHJxM05temVuR2ZQcHA1K3FkdTNheHY3Rml4ZjErT09QR3ozSHpwMDdwK2JObTJ2cjFxMUdqSWVIaDc3NzdqdUtZUUFBRkVDK3ZyNVd4VEJIUjBjRkJnYXFWYXRXYWNZLytlU1R4dmJ5NWNzMWNPQkFEUmd3UU8rOTk1NzI3dDByU1hKMmRsYlhybDNUZldicDBxVmxNcGt5OWFJWUJnQkF4aGdoaGp6QjBkRXhWUVA3dEtZTGVIbDVhY21TSlhKeVN2cXJ1MmJOR2cwZlBseUhEeDlPOTk3WHJsM1Q4T0hETlczYU5BMGFORWh2dmZXV01VWGg5OTkvVjZkT25SUVRFNk9ZbUJpMWJ0MWF3NGNQMTVneFk2eFdkWEp6YzlPcVZhdlVyRmt6blR0M1RwSjA5ZXBWUGZQTU0zcisrZWYxdi8vOVQ5ZXVYVFBpaXhjdnJuWHIxcWxHalJyWi8xQnMrSGIxR3UzOGRjOER1MzlLZng0NGFKZm5BQUNRWDlTcFUwZXpaczFTcFVxVkZCUVVwSUNBQUJVcFVrUlMyaXREVHBreVJkZXZYOWVHRFJ1c2ZnQk1GaEFRb0k4KytpaFZJU3ZsYVBSN3BXem83K0xpa3VGb2VBQUFZTTFrWVExbTNLZVdIZjl2aXVILzFpL1A5bjNlZnZ0dGZmTEpKeG5HTEZteVJPM2F0ZE9YWDM2cHp6NzdUR0ZoWWFsaVBEdzhGQm9hcXBVclYrck1tVE9wenZ2NittcllzR0Y2N2JYWGRQTGtTVDMzM0hNS0R3KzNpdW5Rb1lPKytlYWJWSTF0SXlJaTFLcFZxMVR4S1pVcFUwWWJOMjU4SU1Xd2xKOTE5V3JCZGk5VS9mTGpXcnMrRDBEZXRPanJwVnIwOVZMK2Z3S1Fqci8rK2t1UzVPVGtsT3I3d04yN2QzWHIxaTJyMFdWdWJtN0dqM1ZTVW51RzVCL2dNdkxTU3k4Wm84dGNYVjIxYTljdXViaTRaSGhOUm9zU0FRQlEwSmpTK3BYcS8yT0VHUEtNME5CUXpaNDlXNzYrdnZMejg5T3hZOGNVSFIxdG5PL2R1N2VxVnEycU1tWEtLQ1ltSnMxN3RHclZTcDk5OXBrQ0F3TTFZY0lFelo0OVcrUEhqN2NhdlhYcDBpV05IVHRXM2J0M1Y3VnExZlQ3NzcvcmxWZGUwWW9WSzR5WURSczJhT1hLbGVyZHU3ZHhMRDQrWHVIaDRhcFZxMWFHQlRGdmIyK3RYcjFhdDIvZjFpT1BQQ0puWitmNytWalNOZk5qMnl0WTVaVGtmL3dDQUFCckowNmN5TER2VjJhRmhZVVp4YW85ZS9hb2VmUG1XYm8rTmpaV2RlclVzUm5IYitFQUFDU2hoeGp5akpDUUVNWEV4T2o4K2ZNYU4yNmM3dHk1WTV5clVhT0daczJhcGJwMTY2cE5temFwcnZYeDhkR2lSWXUwYWRNbUJRWUdTa3Jxd3pGdzRFQ2RQSGxTYjcvOXRqSE5VcEptenB3cEh4OGZTVWxOYnBjdlg2NnhZOGNhVXh6ZWUrODl2ZmppaTlxMWE1ZW1USm1pamgwN3FtVEprbXJWcXBXKy9mYmJETjlIV0ZpWVJvNGNxVWFOR3NuYjIxdjE2OWRYMzc1OU5XWEtGTzNmdi8rK1B5Y0FBQUFBQUhCL0dDR0dQTVhaMlZsbnpweFJ6NTQ5alY4d1BUMDl0V0xGQ3JtN3UwdEthbkMvZWZObTNiNTlXeFVyVnRTZ1FZUDB5aXV2eU0zTkxjMTdGaXRXVERObXpGQy9mdjMwemp2dnlNWEZSUys4OEVLcXVCRWpScWhTcFVyYXNtV0xKazJhcEdiTm11bVhYMzdKTUY5WFY5Zi94OTU5eDFWWi9uOGNmeDhPQ0xpM2dPS0UzRnN6UjY1eTRjaHlrbnVsYVlwZnpjcFZqcStqcFphbWZ0TTBjK1lxMDFRd3RYS2Jtak1Ya2h1M0lpTEtPcjgvaVB2SGtZMFl3bms5SDQvejZOejNmZDNYZlIzZys0M2VYTmZuVXJObXpmVDc3Ny9yN3QyN2NhNC9ldlJJZi96eGgvNzQ0dzlKMGJ0WkFnQ0F6Q3UrY2c0SnFWQ2hnaUlqSStPY2I5aXdJVE81QUFCNHhnakU4RndKRGc1VzI3WnRqVzNKSlduQmdnVldCV1hkM053MFo4NGNtYzFtZGVqUVFXYXpPVmw5bHl0WFRuNStmbnIwNkZHODF5MFdpOTU0NHcxNWUzdExrajc5OUZQVnFsVXIzclpseXBSUjkrN2QxYmR2WHhVb1VFQ2hvYUZhc1dLRmxpMWJwdTNidDhmN3kyM2R1blZWdDI3ZFpJMFZBQUJrVEdsZDJQN0Jnd2ZLa1NQSFUvVVJIQnlzN05tenA5R0lBQURJSEFqRThOeDQvUGl4MnJWclo3V3NzSDM3OW5KMWRkV2FOV3NVR0JpbzBOQlFqUmd4UW1heldkN2Uza1o0bFZMeC9kWDE0TUdEOHZMeTBsdHZ2YVZ1M2JycHhSZGZWUFBtemJWNTgyYVpUQ1pWcmx4WnJWdTNWdHUyYlZXdFdqV3JlNTJkbmRXclZ5LzE2dFZMdDI3ZGtwK2ZuN1pzMmFMdDI3ZnJ3b1VMa21SVmp3d0FBR1JPQ2MxWVR5dUo3VG9aVyt3ZEtBRUFRRndFWW5odURCOCtYRnUyYkxFNnQzcjFhcXRpOXpWcTFOQ0lFU09leWZQOS9QeDA4K1pOVFpvMFNaTW1UZEtISDM2b2p6LytXSDM2OUZIRGhnMlZPM2R1T1RnNGFPTEVpWktpbHpOczM3N2Rxby9ZRzFpODhzb3JPbi8rdks1ZHU2WjkrL2FwY2VQR3oyVGNBQURBZGlTMnNVOXNpV3lxQlFBQVJDQ0c1MGpod29XVGJKTXZYNzVuOW54ZlgxK3I0eGRmZkZHVktsVlNwVXFWSkVsQlFVRlcxMk5xbWlYRnhjVkZyNzMyV3RvTUVnQUFQTmZDdzhPVDNkYkp5U25lTWd1SkllZ0NBQ0J0RUlqaHVmSHFxNjlxMUtoUkNWNDNtVXpLbXpldnBPaXdhdDY4ZVhIYTlPdlh6K3A0MXF4WmNuUjBUUExad2NIQjJyTm5qM0djUFh0MnZmcnFxMVp0QWdNRHJZNXo1c3laWkw4QUFNQzJPRGc0cEdsL2RuWjJDUzZUdEZnc09uUG1qSEdjVURzN096YVdCd0RnU1FSaWVHNVVyMTVkTFZ1MlZMRml4VlNzV0RFVkxWcFVMaTR1S2xTb2tQTG56Nis4ZWZNYUJmUkxsaXlwa2lWTHh1bmp5VUNzUjQ4ZXlTb2l1MzM3ZHF1LzZEWnYzanhPa0hiMDZGR3I0NkpGaXliN3N3RUFBS1JHMXF4WmRlclVLVzNkdWxXelo4OVdyVnExOU41NzcwbUszczA2ZHMyeW1PV1VZOGFNVWVIQ2hkV3VYVHNWTEZnd1hjWU5BTUR6amtBTXp3MDdPenR0MkxBaHlYWVdpeVhObHd0czJyVEo2cmhObXpaeDJ2ejg4ODlXeHkrODhFS2FqZ0VBQUdSODhXM2NFNTl6NTg3Snc4UERPSTV2RnRmRml4ZjEvZmZmYThHQ0JVYll0WDc5ZXIzeXlpdXFYcjI2b3FLaTR0eXpiOTgrVFpvMFNaSTBlUEJnTldyVVNGMjdkbFc3ZHUzWWFSSUFnRmdJeFBCY3NWZ3N1blBuamdJREEzWHQyalZkdUhCQjU4NmRzM3F0V2JNbVRRdlVSMFpHYXUzYXRjYXgyV3hXeTVZdHJkcnMzNzlmeTVjdnR6clhvRUdETkJzREFBREl2RWFQSHEzVnExZkx3Y0ZCOXZiMnNsZ3NDZ2dJTUs3YjJkbkp4Y1hGT0w1Ky9icmF0Mit2WGJ0MldRVnNUazVPNnRLbGk3Nzk5bHY5K2VlZk9uYnNtSEV0NW8rRnQyL2ZWclZxMVhUbzBDRkZSa2JxbDE5KzBTKy8vS0pCZ3dicDNYZmYxYmh4NDU3OUJ3WUFJQU1nRU1Oem8xcTFhanArL0hpU3hXalR1bmJYcjcvK3FoczNiaGpIdFd2WE5tcVZTZEV6dzdwMDZXSTFyaXBWcWxqOVZSY0FBQ0FobnA2ZVZyVytudFNsU3hlcjMyOWl5a1hFaEdFdUxpNGFNR0NBQmc0Y3FBSUZDcWhtelpxYU5XdVdWUitsU3BXU0pIbDVlY25MeTB0SGp4N1ZnZ1VMdEhqeFl0MjVjMGNoSVNIODdnSUFRQ3dFWW5odU9EczdKMnRucGcwYk51anc0Y1BKNm5QUm9rVUpGdFh2MDZlUFRDYVRWcTVjYVhYZXk4dExrdVR2NzYreFk4ZHF4WW9WY2U3bHI2c0FBQ0M1YXRTb0lUYzNOMG5SczhFY0hCems3T3lzQWdVS3FHWExsaG82ZEdpY2UyYk1tS0c3ZCsvcXJiZmVVb2NPSGF5SzliLzAwa3M2Y09DQXBPaVo3V1hMbHRYczJiT3Q3cTlVcVpKbXpKaWhxVk9uYXZYcTFWcTNicDA2ZCs3OEREOGxBQUFaQzRFWW5oc3Z2UENDZHUvZW5XaWJMRm15YVB6NDhjbnU4NTEzM2tud1dzK2VQU1hKYXJta0ZCMkluVHQzVHBVcVZWSm9hR2ljKzRZTkc2YlhYbnN0MldNQUFBQ1psNGVIUjVKMXd5cFVxS0FyVjY2a3FOOWl4WXJwMTE5L2pmZmFqQmt6OU5sbm44bHNOc3ZlUHZGZjU1MmNuTlMxYTFkMTdkbzFSYzhIQUNDekl4RERjNk4wNmRLeXQ3ZFhpUklsNU9ucEtVOVBUNVVzV1ZMdTd1N0dxMkRCZ21tNmRmalpzMmV0Q3ZRWEtsUklsU3BWa3NsazBwSWxTOVNoUXdlallLM0paTktZTVdNMFljS0VOSHMrQUFCQVNwbk5abVBuYlFBQWtEb0VZbmh1K1BqNDZOMTMzMDN5TDUxcHFXelpzZ29NRE5SdnYvMm1KVXVXeU1uSnlRakkzbmpqRFUyZE9sWHZ2ZmVlUEQwOU5YZnUzRFF0NWc4QUFBQUFBTklIZ1JpZUc4N096c2xxbDl6dHpKUExiRGFyY2VQRzhZWmRJMGFNMEFzdnZDQXZMeStyMmgwSmlWMERMUzFuc2dFQUFBQUFnTFJESUFZa0lTWDF3djdOMlcwQUFBQUFBQ0IxbU1JQ0FBQUFBQUFBbThKMEZnQUFBR1FxVVJhTC9qcDVXaWRPbnRMRGVIYU1SdXIwNnVxZDNrTUFBQ0RORUlnQkFBQWcwL0FQK0Z1VFBwMnVjMytmVCsraFpEb0VZZ0NBeklSQURBQUFBSm5DVHh0OU5XUDJYSlVvVmt6alI3K3ZGenhLeWRXbGtPeisyVUVhQUFBZ0JvRVlnQXd0SWlKQ0VSRVJ4ckdUazFNNmppWmhqeDQ5a3BUKzQzdnc0SUdPSHordXdvVUx5OTNkUGRuMzNicDFTL256NTAreTNjT0hEM1gxNmxYajJNUERJMVhqQklDVThnLzRXek5tejFYcjVzMzB6b0MrY21Dakd3QUFrQWlLNmdQSTBONTk5MTA1T3pzYnIrZlZ6Smt6NWVMaW9qNTkrdWkzMzM1TGt6NGZQMzZzWnMyYWFjR0NCVW0ydlh6NXNrcVdMS21jT1hPcWR1M2FtajU5ZXJLZlk3RllWTHQyYlZXdVhGa3paODdVM2J0M0UyejcrKysveTlQVDAzZ2xSMGhJaUp5Y25JelhrL3o5L1ZXMWFsVTFiOTVjUFh2MjFLMWJ0NUk5OXFRRUJBUm81c3laZXUrOTkxSjFmM2g0dUZhdVhKbG00d0dRT2xFV2l5Wi9Oa01saWhVakRBTUFBTW5DYndzQWJOYUtGU3ZrN1ozMjlWQXNGb3ZWY1hoNHVMNzg4a3NGQlFVWjRWV0RCZzBrU1M0dUxycCsvWHFLKzdaWUxPcldyWnY4L1B6azUrZW5YMy85VlhQbnpsWFdyRm5qdmE5SWtTS3lzN016N3Qrd1lZT21UWnVXckdkdTNMaFIvdjcra3FRaFE0YW9mUG55YXR5NGNiTEhuQlNMeGFMSG1HbnVKUUFBSUFCSlJFRlVqeDhuZUgzcDBxVTZmUGl3SktsRWlSTEptcW1XSEhmdjNsVzVjdVgwK1BGam1Vd205ZS9mWDZWS2xVcjIvWDUrZmhveVpJaE9uejZ0VzdkdWFlREFnWEhhUEh6NFVNSEJ3UW9LQ2pKZWQrN2MwZTNidDQxLzNyaHhRemR1M05ERGh3KzFZOGNPbVZqYUJhVFlYeWRQeXovZ2I0MGYvVDVoR0FBQVNCWitZd0NBWjJ6SmtpVzZmUG15SkNsNzl1eWFOR25TVS9jWkdocHFGU0l0WHJ4WVI0OGUxZXpaczlXOWUvZDQ3N2wyN1pyeC91elpzd2t1WjF5L2ZyM0tsaTFySE1lZVRkYXlaY3MwRGNPU0VoRVJvWG56NWhuSENYMjIxTWlUSjQvYXQyK3ZwVXVYeW1LeDZKdHZ2dEhreVpPVGZmK2NPWE4wK3ZScFNkTHc0Y05WdjM1OVZhaFFRVjk4OFlYR2pCbWprSkNRT09Gb1VzNmNPYVBTcFV1bjZCNEEwb21UcHlSSkwzZ2tQOVFHQUFDMmpVQU1BUDVSdUhEaFZOMzM4T0hEQkpjUmhvV0ZhY0tFQ2NieHlKRWo1ZUxpWWh4N2Vub3FkKzdjQ2ZZZEVCQ2c4UEJ3U1ZMT25EbU44MW16WnRXUFAvNm9pUk1uYXR5NGNiSllMRHB5NUloMjdkcWxjK2ZPSld2Y0NiV0xIYlR0M2J0WFc3ZHVsU1NaeldaOSt1bW54clhrekdTS3IwM2R1blcxYytmT1pJMXgyYkpsdW5MbGluRThmdng0alI4L1B0RjcvUDM5WlRhYlZhSkVpV1E5SThhVUtWTTBaY3FVSk51ZFBIbFNaY3FVMGJ4NTg3UnYzejRGQmdicTBhTkg2dGF0bS9idjM2OWF0V3Jwd1lNSEtYcDJqRDE3OWhDSUFhbndNRFJVa3VUcVVpaWRSd0lBQURJS0FqRUF6NjJwVTZkcTVNaVJLYm9ucVpDbWN1WEt4dks3SjhYTTRrcXBKVXVXcUZ1M2J2RmVtejE3dHM2ZlB5OUpLbFdxbElZTkc2WU5HelpvejU0OUdqWnNtSGJzMkpGZ3YrUEhqOWU0Y2VPTTQ0VUxGMXBkTjVsTSt2REREK1hwNmFtZVBYdnFndzgra0xlM2Q2cnJZU1UwaGhnREJneFEyYkpsRlJZV3BpeFpzcVRaTXhMeStQRmpmZmpoaDgvOE9hbVZQMzkrTFZ5NFVNMmJONWNrSFQ1OFdGT21UTkhJa1NPVk5XdFdQWHo0VUpMazZPaW9IRGx5eUdReTZlYk5tOGI5dlhyMVVvRUNCYXhlRlN0V1RKZlBBbVFXN0NZSkFBQ1NpMEFNQUdJcFU2Wk1pdHBYcjE1ZExWcTBpUGRhWUdDZ1B2cm9JK040M3J4NU1wbE04dkh4VVVCQWdMNzg4a3RObXpaTi9mcjFzN292TEN4TVE0Y08xWnc1YzR4ekgzMzBrZDU0NDQxNG4rUHQ3YTJLRlN1cVFvVUtrcUpyY3UzZXZWdDkrdlRScVZPbjFMaHhZLzM4ODg5eEN0Wi8vLzMzOHZiMk5wYjFyVnExU3UzYnR6ZXViOTY4V1pzM2I1WVVYZXRzMHFSSkNnNE9Wc1dLRlZXL2ZuM2x6SmxUcnE2dVZuMkdoSVJZQll2eHpYWXFWcXlZVHAwNlpiVXNNN2FZVUhQVXFGRzZjT0dDSk1uQndVRjU4K2FOdDcwazNiaHh3L2djSnBOSkRnNE9pYzYwaWxucUdIdU04WjJMajZPam8vRytXYk5tNnR1M3I3NzU1aHQxNzk1ZEF3WU1rSU9EZzg2ZVBTdEhSMGZsekpsVERnNE9rcVRWcTFlclE0Y094cjNKMlF3QkFBQUF3TE5CSUFZQXNjUU9SWklqb1FMdkZvdEYvZnIxMC8zNzl5VkpmZnYyVmFOR2pmVFJSeDhwSUNCQWtoUVZGYVdYWDM3WjZyNFRKMDZvYTlldVZyUFkyclZyWnpWVExNYTFhOWMwZGVwVVRaNDgyUWpEWWp4Ky9GaG56cHlSSkczYnRrMXZ2UEdHVnE5ZWJSVGQzN0psaTdwMzcyNkVTRjI2ZExFS3cwSkNRalI0OEdEamVOcTBhY3FWSzVmKzg1Ly82TUtGQzFxOGVMSHk1czJyZmZ2MktWZXVYRWE3elpzM1d3V0VwMDZkaXZmcms5RDUyRDc1NUJQai9WZGZmUlVuT0l3dFc3WnN4b3dzazhta3dvVUxXejNqMGFOSCt1aWpqOVM5ZTNlVkwxL2VhaVpoVExzbnp3VUZCV25ObWpYcTJiT243T3dTM3BUNTg4OC9WOCtlUFZXM2JsM2puSnViVzVLZkR3QUFBRUQ2U2ZnM2ZBQjR6dXpZc1NQT0svYU1tNFRhdlBMS0svLzZXTmV0VzZlZmYvN1pPTjYvZjcrcVZLbGlWYVBxODg4L04yYWszYnQzVHlOSGpsU05HalhpTE9uODRZY2YxTDE3ZDJQcHBSUmR0NngxNjliNjRvc3ZWS2RPSGYzOTk5OVc5elJxMUVnalJvd3dqamR0Mm1UMFBYWHFWTFZvMFVKaFlXR1NvdXVZelpvMXkrcitXYk5tR1R0TDJ0blo2Y3N2djFTRkNoVTBjK1pNbzAxTVNKWWFqbzZPS2wyNnRFcVhMbTFWVTAyS25wMlZMVnMyUlVSRVNKSWFObXlvTGwyNmFQSGl4UXI5cDA1UVlwNWNObnY0OEdGVnIxNWRuM3p5aVJvM2Jxd1RKMDRrMmNlREJ3L1Vva1VMOWVuVFI3VnExZEtSSTBjU2JKc3paMDZyTUF3QUFBREE4NDhaWW5ocXprNU9DbjMwU0ZKMFVkdXN6czdwUEtMTTZXR3NJTUQ1aWFWdnRxSmV2WHB4enExZXZUckpOZ25ONG9yUGs3c0N4ZzVYRXRxWmNjbVNKWEhPMWFwVlMyYXpXWkdSa1pLa28wZVBXbDEvL2ZYWE5XREFBTjIrZlZ2ejVzM1RwNTkrcWp0Mzdoalg3ZXpzWkc5dnI3Q3dNRVZGUldueDRzWDYvdnZ2Tlhqd1lJMFpNMGFMRnkvV2dRTUhKRWxIamh4UnJWcTF0SDc5ZXRXcVZjdm9ZOUtrU2JwNDhhS1dMMTh1S2JvWWZMVnExYXcrWS9IaXhiVjE2OVk0aGYxcjFLaGh2SStLaXRMZXZYdXRycmRxMVVyRmloV0xzOFEwSkNURTZqaStKYWgvL1BHSFNwUW9ZY3pNNnQrL3Y3NysrbXZqK3FsVHAzVHc0RUUxYWRKRVpyTlppeGN2MXZMbHk5VzNiMThOR1RKRVBYcjAwTFJwMDZ4bWJjWCtUREhuSHo1OHFJa1RKMnJhdEdsRytIZi8vbjFqazRERWZQZmRkOXEzYjU4azZjQ0JBNnBSbzRaR2pScWxNV1BHeU1IQlFTdFdySkMzdDNlYyt4TGJ2Uk1BQUFEQTg0TkFERTh0Zi82OHVuVDVxaVRwd29WTEtsdm1oWFFlVWVaMDRjSWw0MzMrL0FuWFVzTFRTYXlHV0xObXpZeDZVREgrK09PUGVOdTZ1cnFxV2JObTJyaHhZNXhyUllzVzFmang0OVd0V3pldFdyWEthbGRIU2ZMdzhOQ2lSWXVVTjI5ZXZmWFdXMGJoL2JDd01IMysrZWRhdFdxVnpwdzVvd2NQSG1qMDZOR3lXQ3k2ZWZPbUdqVnFwS05IanhxQmpObHMxclJwMDdSMzcxNWpCdG1UZ2QrQUFRT1VKMCtlT0dOczJMQ2g4dWZQcndjUEhxaEFnUUs2ZmZ1MnNTUXhmLzc4bWpkdm5nNGNPSkRrRXRQNHJzZUVoRkwwVEt3VksxWllYViswYUpGNjlPaWhEUnMyS0NRa1JJVUxGOWIwNmRNbFJjK2tpNHFLaXJPRU1Tb3F5bmh2TnB1MWZmdDI5ZXpaVXhjdlhqVE90Mm5UUmpObXpGQ0pFaVhrNCtPVDZMZ0hEaHlvT25YcWFQanc0ZHEyYlpzaUlpSTBZY0lFclYrL1hvc1hMMDcwM3R5NWN5c29LQ2pSTmxMQ0cwQTgrVDBDQUFBQWtQWllNb21uVnJIOC94ZkczclJsZXpxT0pIT0wvYld0V0w1Y09vNGtjenQ5K3JUVks3YUFnSUE0MTJPSE8wLzYvUFBQdFgzN2R2bjUrU2xidG15U0pIdDdleTFmdmx3ZUhoN2FzV09IVlJobU1wazBjT0JBSFRseVJIWHExRkdaTW1YMDIyKy82ZXV2djFiT25EbU5kc09IRDVlam82TkdqaHlwNWN1WEd6cytkdXZXVGFWS2xkTHg0OGMxYytaTU5XblNSRVdLRkltem5ESzJEejc0UVBuejUxZno1czMxMFVjZjZZY2ZmdERseTVkbE5wc1ZFQkNnME5CUS9menp6OGJ5UlVtYU8zZHVuR1dPcWZXLy8vM1BxTE1XbzFldlhwbzllN2JxMUttakprMmFhUDM2OWNZeVIxZFhWMDJZTUVHclY2KzJtbFVXTzBReW04MnFVS0dDQ2hRb0lFbXFVNmVPZnYzMVY2MWJ0MDRsU3BSSTl0aXFWS21pclZ1MzZzY2ZmMVRKa2lVbFJRZDRack01MVo4WEFBQUF3UE9CR1dKNGFnM3ExZEZHMytnbFNKdjh0cXB4ZzdxcVVxbENFbmNoSlE0ZlBhNU5mdisvekt0QnZkcnBPQm9rVjVreVpWUzBhRkhWcTFmUFdFcjQ4Y2NmcTA2ZE9wS2tLVk9tNk0wMzM1VEpaRkxidG0wMWR1eFlWYTFhMWFvUGs4bWtmdjM2cVZtelp1clRwNC9Dd3NLc2l0MTM2dFJKdVhQbjFoZGZmS0VwVTZhb2VQSGlWck9pbmxTcFVpV2RQbjNhS29oNy9QaXhmSDE5NWV2ckt5bTZtUDJJRVNPVUkwY09QWHIwU04yNmRUT1dIUGJ1M1Z2dDJyV1RGTDFzOG1sbU05Mi9mOStxY0g0TWk4V2lRWU1HS1N3c1RENCtQaG8vZnJ4eDdiUFBQbFB6NXMyMWI5OCtPVGs1cVhIanh2THc4RkI0ZUxqUnhtdzJxMENCQXRxeVpZdjI3Tm1qZ0lBQTllL2ZQOEZ4eERjcjhNbHpmLzMxbDc3NTVodDVlM3NyVDU0OEtsNjh1QUlEQXlVcHprNmJBQUFBQUo1L0JHSjRhdFdxVkZURjhtVjE3TVJKV1N3V1RmbnNTNDE4ZHdpaFdCbzVmUFM0cG56MnBSRThWS3BRVHRXcVZFem5VYVdQblR0M3hqbDM5ZXJWSk52Y3VuVXIyYzlJcW9iWXZuMzcxS3RYTDlXdVhWcy8vUEJEbk5wYnNVVkZSYWxidDI3Njg4OC9KVVdIVjhPR0RUT3VkKzdjV1ljT0hWS1BIajNpN0JMNXBLSkZpOHJQejA5QlFVRnhsdHJWcjE5ZnpabzFreVIxNk5CQm4zLyt1ZFYxUjBkSHZmNzY2M3JublhkVXQyNWRYYnQyVFhQbnp0WGl4WXVOSFM5alpNbVNSYjE3OXphT2ZYeDhqSUx5cFV1WDFwZGZmbWw4blJKYThwZGNFeVpNMEkwYk4rS2NMMXUyckU2ZVBLbWJOMjlxMmJKbE9uVG9rQ1NwU1pNbWV2UE5ONDN2dzZOSGp6Um8wQ0J0M3J6WjZ2dG1ieC85cjdZOGVmTEl5OHRMNDhhTlMzUnBaM3pYbmp6bjZPaW9nUU1IR3NkT1RrNEp6cEs3ZCs5ZXZPZFhyMTV0dFFrRVN5TUJBQUNBOUVNZ2hxZG1NcGswZk1qYmVtZllTRDBJQ2RIdE8zYzFZdlFFdFdqNmlsbzBhYVJpeGR3cHRKOUNEME5EZGVIQ0pXM2FzbDJiL0xZYS8rR2NJM3MyRFJzODRLbURpSXpxNVpkZlRwTTJxZlhvMFNOOStPR0hDZzhQMSsrLy82NTY5ZXBweTVZdDhiYTFXQ3pxMDZlUDFxNWRhNXc3ZGVxVXlwY3ZyK0RnWUxtNXVXbnYzcjA2ZWZLa0tsWk1XY0Q1WkpCU3BVb1YxYTFiVjMzNzl0WFFvVVAxeFJkZnlOblpXZlhyMTFmTm1qWDEybXV2S1UrZVBDcFdySmdreWNYRlJXUEhqbFhQbmoxMTRNQUJiZGl3UVdmUG50V0JBd2ZVdUhGajVjdVhUNUkwWThZTXEyV0oyYkpsVTVNbVRYVHAwaVVWS2xSSVc3WnNVYzJhTlZNMGRrbnk5L2ZYbjMvK3FSa3paa2lTQ2hZc2FCV01MVnEwU051MmJWUGZ2bjJOb05EUjBWR3paOCtXSkkwWU1VSmZmLzIxcmw2OUtqOC9QNjFhdGNxcS81aEFMSzNZNnYvZUFBQUFnTXlNUUF4cG9raGhWMDM4OEgyTm5mQ3hIb1NFeUdLeGFLUHZMOXJvKzB0NkR5M1R5SkU5bXlhTWZWOUZDck04SzcwNE9UbkoxOWRYdFd2WDFxMWJ0MVM4ZUhHcjJsNnhtVXdtYmQ2ODJlcGN6RXdyU1NwU3BFaWFqT25NbVRQR2ErSENoZHE1YzZlT0hEbWlGMTU0UVFFQkFTcGR1clRHalJ1bkxGbXlXQzJUdkhuenBsVTlMWXZGb2tlUEhobXptNjVkdTJZMW0wMlNNVk5Ma2p3OVBSVVpHYWx6NTg2bGF0d1BIand3NnE4Tkd6Wk1IM3p3Z1hHdFpzMmFxbHk1c3RxMGFhTnIxNjVKa2hvMGFLRGR1M2RyNDhhTnVuZnZub29VS1dMTURueHluRTl1ZkRCdTNEaU5HemRPbjMzMm1VYU1HQ0ZKeXA0OXU3WnQyeFluMEFzSkNWSG56cDIxWWNNRzQ5eWtTWk5TOVJrQkFBQUFQTDhJeEpCbUtwWXZxMW5UcHVqekwrZm8ySW1UNlQyY1RLVmkrYklhUHVSdHdyQm43TkNoUTNyenpUY1R2QjZ6eTJSTWtIUDI3Rm5WckZsVFk4YU1pYmQ5a3laTjR1eElhREtabEN0WExwVXFWVXFTNU83dXJ0S2xTeHZYSXlNajVlL3ZieHk3dTdzcmE5YXNDWTdKejgvUGVKOC9mMzY5OU5KTFJ0SDMyTVhxblpNeFN6UDJNa0FYRnhkVnJseFpodzhmanRQT3pzN3VxUU85NnRXckc3VysrdlRwWXhXSVNkTFdyVnVObW1aUzlPZU0vVmxqdTNMbGl0WHhrNEZZak9IRGgydlBuajFhdTNhdEhqeDRvRmRmZlZYZmYvKzltamR2TGtrNmNlS0VPbmZ1ck9QSGp4djNEQnMyVENOSGprelZad1FBQUFEdy9DSVFRNW9xVXRoVjA2YU8xNkhEeC9UYnpqMDZkdUl2M2JwMVI2R1BIcVgzMERJVVp5Y241YytmVnhYTGwxT0RlclZWclVwRmxtMHAvcHBMTVVzRUUydlR1WE5uZmYvOTkwbjIvL0RodzBSclRUMVpieXQyY0JXZmZ2MzZxWHo1OHZMdzhGRHg0c1hsNHVLaVFvVUtXUzNwbXpObmp0VTkxNjVkc3lyU3ZtREJBcjM2NnFzSlBpUDJrczNXclZ0YjdZQVllM3lwMlJXeVo4K2VXck5tamFwVXFhTHk1Y3VyVktsU0tsbXlwTnpkM2VYZzRCQ25OdHZkdTNmanJhbm03Kzh2VDA5UHEzTlpzMlpWbVRKbE5HTEVDRGs1T2NXNTU1VlhYbEh1M0xrVHJNZmw3T3lzbkRsejZ2cjE2MWJueldaemdydEFta3dtTFZteVJLMWF0ZEsyYmR0MC8vNTl0V3paVXUrODg0NXk1Y3FsVHo3NXhKaEZaektaTkhIaVJJMGVQVHJoTDVDaTY4UUJBQUFBeUhnSXhKRG1UQ2FUcWxldHBPcFZLNlgzVUpEQlZheFlVVDE2OUhqcWZscTNibTNNYUNwY3VQQlQ5NWRjTDcvOGNweWFaaGFMUlZldVhOR1pNMmRVdFdyVlJJdnlKeVVzTEV6YnQyODNqdHUwYVdOMS9aZGYvbi9KY3N5TXRKVHc4ZkdSajQrUDFia2JOMjVvLy83OU9uUG1qR3JWcXBYaVBtTjc1NTEzMUwxN2QyTUh6dGl5Wk1taXdZTUg2OXk1Y3lwYnRxd1J4TG02dXNyVjFWWFpzbVZUWkdTa3VuVHBvZ1lOR2hnRjcrTUwxMkp6ZG5iV2hnMGIxSzFiTjYxWnMwWlJVVkhHUmdFeENoVXFwQVVMRnNqTHl5dlJ2aDQrZkJoblJ1SEVpUk0xYTlZczVjaVJJemxmQWdBQUFBRHBoRUFNd0hPclpjdVdhdG15NVZQMzA2VkxGM1hwMGlYSmR2WHExVXZWem45TGxpeUpjKzdPblR0YXYzNjlybDY5cWl0WHJ1anExYXNLQ0FqUTJiTm45ZkRoUTBuUk94aytUU0RtNit1cjRPQmdTZEZCVU5PbVRZMXJodzRkc2hwWFNqY2JPSC8rdkg3NTVSY0ZCQVRvM0xsenh0aURnb0tNTnZIdDZKa1NBd1lNU1BUNmhBa1RFcjF1TnB1MVlzVUtxM3BmdVhMbFN2U2VxMWV2YXV2V3JZbk91SFJ4Y2RIZXZYdGxNcGxVdVhKbHVibTV4V2x6NjlZdGVYbDU2WTgvL3JBNi85MTMzMm45K3ZYcTBhT0htalp0cXFwVnF5cGZ2bnh5Y0hCUTA2Wk5kZXpZc1hpZkdSa1pxZkR3Y0lXR2hzckp5U2xaUzF3QkFBQUFwQjZCR0FEOG8zang0cW02TDc0WlR2ZnUzVlBQbmowVHZTK3AyVXhKV2JseXBmRytZY09HUnEyeEZTdFdxSC8vL3NieVAzdDdlM2w3ZTZlbzcvMzc5NnRmdjM2SnRzbVdMWnZWY1o0OGVWTDBqSlE2ZCs2Y2J0NjhxVnk1Y2lsYnRteHljSEJRUUVDQVJvMGFaYlNKbVFuMytQRmpuVDkvWHVmT25kUHg0OGQxK1BCaDdkKy9QMW1iQUJ3NWNzUnFBNFFjT1hLb2VQSGljbmQzVjk2OGVkVzdkMi90MkxIREtneXJVcVdLVVcvdDd0MjdtakZqaHJHTHBoUzlTMlpzRm90RkZvdEZVVkZSUmsyNkdQNysvcW1hMFFjQUFBQWcrUWpFQU9BZkZ5NWNTTE8raWhVcnBpeFpzaWdzTEN6Uk5rbHAwcVJKbkhPRkNoWFNoUXNYdEc3ZE91T2NsNWVYVHB3NG9VR0RCdW0zMzM2emF2LysrKzhuNjFteGxTMWJOc0ZyZG5aMktscTA2TDgraTJuLy92Mkpibm9nU2ErOTlwb2thZDI2ZGVyVXFWT1NmVmF1WEZtREJnMHlsazcrOWRkZmNkb0VCd2ZyMkxGak9uYnNtTEpseTZacDA2YXBlUEhpR2pkdW5Dd1dpNW8yYmFvTkd6Wm95WklsR2pwMHFOVm1CakZpNy9DWm1CZGZmSkV3REFBQUFQZ1hFSWdCd0ROZ05wdFZzbVJKM2JoeFE1NmVudkwwOUZTSkVpWGs3dTV1dkNwVXFKRHEvcmR0MjJZc2w1U2tGaTFhcUZDaFFuRm1xNzM5OXR0SkxqMk16d3N2dktBOGVmTEkwOU5UWmN1V1ZkbXlaVlc2ZEdsNWVuckt3OE5Eam82T2NZcnFseWhSUW5aMmRuSDZDZzhQMThXTEYxTThoaWZWcmwwNzBldFZxMWJWb0VHREpFa2RPM2JVMTE5L3JhMWJ0OFpwNStucHFUZmVlRU1kT25SUTllclZqZlA5Ky9jM2RxSDg2YWVmZE9iTW1UajN2djMyMnlwUW9JQUtGQ2lncGsyYjZzNmRPMXE3ZHEwY0hCelVxMWN2dmZiYWExcThlTEg4L1B4MC9QaHgzYmh4UTQ5U3NLbEl4NDRkazkwV0FBQUFRT29SaUFIQVAxSlRQMHlLcmlIV3JWdTNPT2NQSGp4b0xHT01UK25TcFZQMXZBSUZDcWhGaXhZNmZQaXd2di8rZSszZXZWc2VIaDZTcEEwYk5xaEdqUnA2L1BpeHBrMmJwcTVkdTZicUdZNk9qcnB6NTA2SzdqbDA2RkN5ZDVsTWplTEZpOHZWMWRVSTRzeG1zeHdkSGVYbTVxWldyVnBwekpneFZzdFFQL25rRTlXdFcxZmx5NWRYMWFwVlZiZHVYVFZ1M0ZoRml4Wk44Qm0xYTlkVzdkcTE5ZW1ubityR2pSdmFzMmVQamh3NW9yTm56K3I4K2ZNYU1XS0UwZmJERHorVXA2ZW4xZExSdkhuenh0bU13R0t4S0R3OFhCRVJFWXFJaUZCVVZKU3hWREptNldUTXoxN2V2SG1mK3VzRUFBQUFJR2ttUzJyL0N4Q0F6Vmk0WkxrV0xsbXUzemYvbE41RGllUFNwVXU2ZnYyNmNWeWpSbzFrM3hzVkZXVzFwREcxTmIwc0ZvdFZIU2g3Ky9UOVc0Ty92NzhLRml5b25EbHpQdFBuUkVSRTZNQ0JBOFp4elpvMVpUYWI0N1I3L1BpeC92enpUK1A0cFpkZWVxYmppaTBxS2lyZVdXdDRPcy96L3lmQU52RXpDUUFBNG1OS1pEY3Rab2dCeU5CaWxoK21ocDJkM1ZNWHRwY2trOG1VN2lGWWJER3p4WjQxZTN2N1pJVmJqbzZPLzJvSUZodGhHQUFBQUlENDhGOEtBQUFBQUFBQXNDa0VZZ0FBQUFBQUFMQXBCR0lBQUFBQUFBQ3dLUVJpQUFBQUFBQUFzQ2tFWWdBQUFBQUFBTEFwQkdJQUFBQUFBQUN3S2ZicFBRQUFHVWY5NW0zU2V3Z0FrS1Nnb0NEbHlwVXIzbXNQSHo1VTFxeFovK1VSV2J0Nzk2N3k1TW1Ucm1NQUFBQ3dkUVJpQUpKVXBWSUY5ZXJxbmQ3REFKQ0kxVCt1VjVZc0RzcmlrT1daUHl2dyt2Vm4vb3lFaEllSDY4c3Z2OVRBZ1FQbDdPeHNkZTNPblRzYU0yYU12dnZ1Ty9uNitxcHUzYnB4N3UvYnQ2LzgvZjAxZnZ4NHRXalJJc25uWGJwMFNkV3FWZE90Vzdja1NlKy8vNzZtVHAyYTZ2RXZYYnBVUTRjTzFmang0elZ3NE1CVTk1TVdDaGN1ck92L2ZDLy8rT01QVmExYU5WM0hrMW1OSGoxYUlTRWhrcVRwMDZmTFpES2wrVE1pSWlKa2I4K3Y5UUFBcElUSllyRlkwbnNRQUFBZzQvQjViN1QrUEhwTXYyLys2Vjk5YmxSVWxMeTl2YlZ5NVVwVnJGaFJxMWF0VXVuU3BZMXIxYXBWMDVFalJ5UkplZkxrMFo0OWU0enJrclIvLzM2OTlOSkxzbGdzTXB2Tk9ucjBxTXFWSzVmZzgrN2R1NmNHRFJybzZOR2prcVRxMWF0cjkrN2R5cElsZGFIamh4OStxSWtUSjBxU25KMmRkZWpRSVpVcFU4WjRWbXBtallXR2hzckp5U2xWNDhtZlA3OXUzNzR0U1RwOCtMQXFWNjZjcW42ZUJ3dVhMTmZDSmN2LzlaL0o1TWlWSzVmdTM3OHZTWXFNakpTZFhkcFVMQms3ZHF6OC9QeDA4ZUpGQlFVRjZjcVZLOHc4QkFEZ0NhWkUvaEpGRFRFQUFKQWhyRnUzVGl0WHJwUWtIVHQyVExWcTFkTEdqUnNsU1haMmRwbzdkNjRSVnQyOWUxZXRXclhTblR0M0pFVUhFWU1HRFZMTTN3R0hEeCtlYUJoMjgrWk52ZnJxcTBZWUpra0hEeDZVbzZPalRDWlRzbDZkTzNlMjZyTmZ2MzdLblR1M3BPZ2dxMmZQbm9xS2lrcWpyNDZTTmFiWUlpTWpqZmRtc3puTnhnRnJFUkVSeHZ1MG5CM201dWFtL2Z2MzY5cTFhd29ORGRXU0pVdlNyRzhBQUd3QmdSZ0FBTWdRWG4vOWRhMWN1VkxaczJlWEZGMHI3UFhYWDlmbHk1Y2xTUys5OUpJbVQ1NHNLVHA0cUZldm5oR0F6Wnc1VXdjT0hKQWtsUzFiVmhNbVRFandPWWNQSDFhdFdyVjA4T0RCTkIyL3U3dTc1czZkYXh6djI3ZFBYMzc1WlpvK0l5VUl4UDRkang4L2xoUWQycVlrRUVzcTNIeHl5ZTJRSVVNU2JmL0xMNytrNmVjQ0FDQ2pvOWdBQUFESU1EcDA2S0J5NWNxcFpjdVd1bkRoZ2laTm1xVHAwNmRyNmRLbGttUUVZR2F6V1pzMmJkS21UWnNreVpncEpra1hMMTVVc1dMRmpPTnIxNjVKaWw1Mk9YMzZkSTBlUGRvSU1hVG9JS05EaHc3RzdLNzRuRDE3VnR1MmJiTTZWN0preVRqdE9uWHFwR1hMbHVtbm42S1g5Z1VFQkVpU2N1Zk9yZURnNE9SL0lmNlIwdVdTczJiTjB1REJnK09jVDJpMjNMWnQyOVNvVWFNVWo4dFdCQVVGcVhEaHdvbTJpUWtlbzZLaWpEQTNJVmV1WEVsd1F3Z0FBSkMyQ01RQUFFQ0dVcjU4ZWUzYnQwOXo1c3pSdSsrK3E3NTkreHJGNFdORVJFVEVPUmNqSkNURUtISWU0OXk1YytyY3ViTXhpeXkycUtnbzdkeTVVNTkrK3FrNmQrNXNOY3ZuenAwNyt1U1RUN1JyMXk3am5MMjl2Y2FQSDY5Um8wYkYrL3laTTJkcTU4NmRtang1c3ZyMzcyK2NUeW9zU1VweXlzTE9talVyUlgybXRsNmFyYkJZTEhGK2xoS1RWTnVFdm9kdDI3YTFDdDRlUDM0c1IwZkhKSi8zMVZkZkpYdHNBQURZR2dJeEFBQ1FZV3phdEVrTkdqUlFvVUtGTkc3Y3VEVHJ0MGlSSXNxV0xadHg3TzN0cmNHREI2dEhqeDQ2ZS9hc3JseTVvamZmZkZOVHBrelJzR0hEVkxGaVJYMzc3YmRhdUhDaFZjaFJvVUlGelo4L1g3VnExVXJ3V1VXTEZwVy92MytHS0lEdTRPQ1Eza09BSkI4Zkh6VnMyRkFoSVNHYU9IR2kxcXhab3gwN2RzakR3OE5vYytIQ0JiVnQyMVpEaHc1VjE2NWRaVGFiQ2NRQUFFZ0VOY1FBQUVDR3NISGpSclZ1M1ZwMTZ0VFJoUXNYalBQejU4K1h4V0tKODlxeFk0ZlYvZkcxaVptUjQram9xTFZyMStybGwxL1dxbFdydEd6Wk10V3VYVnNIRGh6UWdBRURqRmxoeDQ0ZFU2OWV2VlNqUmczTm1qWExDTU1LRml5b0w3NzRRbi8rK1dlOFlaakZZbEZFUklUeHlwRWpoMUZzUFhmdTNNa3UxSjlVb2Z5azlPN2RXNEdCZ2JwMDZaTFYrZVBIanlzd01GQ0JnWUZ5Y1hFeHpoT0lwY3lUUDFzYk5td3dycFVxVlNyQm43LzQ1TXVYejNqWjJkbHAvdno1ZXVHRkYvVHh4eC9yMnJWcmF0bXlwWUtDZ2lSRkw4dnMycldyRGg4K3JKNDllNnBDaFFwYXZYcTFWUi9NOWdNQXdCb3p4QUFBd0hQdjlPblQ2dHk1c3lJakkzWGt5QkhWckZsVG16WnRVdlhxMWRQc0dYbno1dFh2di8rdTBOQlFIVDkrWENkT25ORFJvMGZsNysrdkxGbXlXTlVWZTVLam82TisvZlZYWGJ0MlRjV0xGNWVycTZzS0ZDaWdIRGx5cUdEQmd2TDE5VlczYnQzaTNKZWNaWTdKVWFGQ0JaMDRjU0paYlMwV2l4NDllbVIxcmtpUklrYnRxdGc3WHhLSVBaM1RwMDhiNzkzYzNGSjA3NjFidHhRV0ZxYkZpeGVyZCsvZU9uZnVuSEV0YTlhc0dqeDRzT3p0N1hYdjNqMUZSVVdwZS9mdU9uZnVuQUlEQTNYcTFDbDE2TkJCTDczMGtxWk5tNmJhdFd1bjJXY0NBQ0N6SUJBREFBRFB2WklsUzZwVHAwNmFQMysrSk9ubXpadHEyTENoMXExYnA4YU5HejkxLzZ0V3JkSm5uMzJteTVjdkt6QXdNTW1aTzFteVpGRmdZS0J4N3RLbFMzRm1YY1ZZc21USlU0OHZyWVdGaFZrZHh5N09IM3YzU1FLeHA3TjE2MWJqZlh5YkxDVG1xNisrMHNTSkUrUFV3bXZUcG8yKytPSUxuVHg1VWdVTEZ0VERodzhsU1R0MjdOQ1pNMmMwY2VKRXpaZ3hRMkZoWWRxN2Q2L3ExS21qamgwN2F1SENoY3FhTmV2VGZ5Z0FBRElKbGt3Q0FJRG5ub09EZytiTm02ZkpreWNiNSt6dDdWV3dZRUZKaW5jcDRjc3Z2MnpWUjN4dFlvcm8xNjFiVjRjUEg5YlZxMWZqaEdGMmRuYXFVcVdLK3ZmdnIvWHIxK3ZjdVhPNmVQR2k5dXpab3pGanhxaCsvZnB5ZG5hT2Q5d3VMaTdxMkxGam9wL3R5cFVyQ2c0T1ZuQndzQzVldktoOCtmSVoxeXBXcktoNzkrNHBPRGhZdDIvZjF2ang0N1ZyMXk2amZXcDJwcFJraENneG55OTJnZmFZcFp3U2dkalR1SFRwa3Z6OC9JempJMGVPNk1xVks4bSszOVBUMHlvTXExeTVzbng5ZmJWdTNUcXRXYk5HclZ1M3R2byt0bXpaVWp0Mzd0VEhIMzgwQ0RVWUFBQWdBRWxFUVZTc28wZVBxbUhEaHNhMXk1Y3ZFNFlCQVBBRVpvZ0JBSUFNWStUSWtjcWJONi8rODUvLzZLZWZmbEtGQ2hYU3BGODNOemQxN05oUksxYXNVS2xTcFZTK2ZIbFZxMVpOTldyVVVLMWF0WFRxMUNuVnJsMWIvL3ZmL3lSRkw0Vjc2YVdYOU5KTEwwbVN3c1BEZGVyVUtSMC9mbHduVDU3VStmUG5kZW5TSmJWdTNWb09EZzdxMEtHRG1qZHZybjM3OXFsVnExWld6NDVkelArZGQ5N1I3ZHUzSlVsbXMxa0xGaXhRcmx5NWRPREFBWFhxMUVrQkFRSGF1SEdqZHUvZUxUdTcvLys3NXZIanh5Vkp1M2J0VXIxNjlZenpwMDZkVXVuU3BlTjgzcnQzN3hydm45emRra0FzYll3ZE85YnFhM240OEdGVnIxNWRhOWFzVWQyNmRaTzh2Mm5UcHVyZHU3ZjI3Tm1qc1dQSHFsT25UcnB5NVlwYXRHaWh6WnMzUzRyK0dlbmN1Yk9XTGwycSsvZnZxMVdyVmhvOWVyVEdqaDJyN2R1M2E4R0NCUm8rZkxpbVRKbnl6RDRuQUFBWkZZRVlBQURJVVByMzc2K1dMVnVxU0pFaXhybENoUXJGYVJjZUhxNDdkKzRrMmlaMjRETjM3bHd0V0xBZzNoRG8xS2xUeG51ejJheml4WXZINmFkaXhZcXFXTEZpdkdOMmRIU1VvNk9qVWFjclBnc1hMdFNpUll1TTQ5R2pSNnRHalJxU29tY0x4WVFyKy9idDAxZGZmYVhCZ3dmSDZTTW1LSkdrcWxXckttZk9uSm85ZTdZMmI5NnNGU3RXR0xPRWJ0MjZaYlRMblR1M1ZSL2g0ZUZXbndzcHQzcjFhcXZ2WlpZc1dSUVdGcWJyMTYrcmNlUEcrdC8vL3FlZVBYc20yYytzV2JQazZPaW8wTkJRVFpreVJWT21UREUyY3NpV0xadVdMVnVtTm0zYXFFNmRPaG84ZUxBaUl5TTFZY0lFL2Zqamo1b3hZNFo2OSs2dHRtM2JLbS9ldk0vcW93SUFrR0VSaUFFQWdBeGwyclJwaW9xS1V2UG16WTBaWXRldVhZdlRidWZPblZiTEp1TnJFNXUzdDdmT25Ea1Q3N1dZV1ZzeEtsV3FsT1E0cTFldnJxVkxseWJaVG9vT3NnWU1HR0Fjdi9MS0svcm9vNCtNNDF5NWNtbkJnZ1ZxMHFTSkxCYUxSbzhlcmZidDI4dlYxZFdxbjlpN0ducDdlMnZjdUhINit1dXZKVW5mZlBPTkVhTEZybmVXUDM5K3F6NEl4SjZPcjYrdnVuZnZiaHpueTVkUHUzYnRVcytlUGJWMzcxNkZoWVdwVjY5ZU9uMzZ0TlVTNFBnRUJRWHA2NisvMXF4WnMzVHo1azNqZkxseTViUnk1VXFWTDE5ZWtqUnc0RUNWS2xWS1hidDIxYTFidDNUMDZGRTFidHhZalJvMTB0Q2hRK1hsNVNWN2UzN3RCd0FnTnY3TkNBQUFNcFE1YytiSTM5OWZJMGFNME9MRmk5VzFhOWMwNlRjZ0lNQnFWOENFUkVaR0pxdWRoNGRIc3A2N2JOa3k5ZW5UeDZyUWZVaElpSm8wYWFMZzRHRGR2MzlmOSsvZjE3MTc5NHo2WnNIQndSb3pab3krK2VZYjQ1Ni8vLzViaHc4ZmxoUmRGNnh6NTg2NmVmT21FWWhObno1ZEF3Y09sTmxzdHByeDV1N3VicndQRHcrM3FxRkdJSll5czJmUDF0Q2hRNDFRMGM3T1R0OTk5NTFLbHk2dExWdTJxRldyVnZydHQ5OGtTVk9uVG8yenVVR01sU3RYNnJ2dnZwT3ZyNi9Wc2tzcE9oejE4dkxTOHVYTDQ5elh0bTFiTFZpd3dOZ3BkUHYyN2RxK2Zic0tGaXlvVnExYWFjYU1HY3FSSTBkYWZtUUFBRElzQWpFQUFKQmhYTDU4V2Y3Ky9zWnhnd1lONU9MaUVtL2IyRE9kSkNYWXp0M2RYWC84OFVmYURmSWZ5VjJtdG5YclZqMTY5TWpxM042OWU1Tzg3OXR2djlXUUlVTlV1WEpsU2JJS1NGNTU1Ulc1dTd2TDNkMWRWYXRXMVo5Ly9xbS8vLzVicTFldlZxZE9uWFRvMENHamJibHk1WXozang4L3Rub0dnVmpLRkM1YzJBZ1U3ZXpzTkcvZVBIbDVlVW1LcnRXMmNlTkd0V3JWU3R1M2I1ZXJxNnZlZWVjZFRaczJMVTQvRnk5ZTFNOC8veHp2TTRLQ2d2VFpaNStsYUZ3M2J0elFtVE5uQ01NQUFJaUZYU1lCQUVDR0VYdlhQazlQVDdtN3UrdjY5ZXZ4dm1MWEQ1T1VZTHVZcFdqSGp4K1h4V0t4ZW9XSGg2dGF0V3BHSDdseTVWSklTRWljZGhhTFJWRlJVVmFGN3ZQa3laT3N6L1RmLy80M1RtSDdKOW5iMjZ0QWdRTHk4UEJReVpJbEpVbFJVVkVhUG55NDhYNysvUGxHKzlqMXFYcjA2R0c4Ly9UVFR4VVdGcVlkTzNZWTUySTJCcEFVSjVnakVFdVoxMTU3VGRPbVRWUE9uRG0xZHUxYTllN2QyK3A2MXF4WnRXSERCclZwMDBaK2ZuNHFVYUpFdlAzNCtQaW9aTW1TY25SMFZKY3VYVkk5SG1kblo2T0EvNmhSbzFMZER3QUFtUkV6eEFBQVFJYXhaY3NXNDMyVEprMmU2Yk1zRm9zR0RCaGdOWnZxN2JmZk5nclRQeWtvS01oWXFpYkZQME1zSUNEQTZ2aml4WXNxV3JTb0prMmFwQzFidHNqRHcwUEZpaFZUNGNLRjVlYm1wb0lGQzZwQWdRSldoZTl2M2JxbFlzV0t5Y25KU1Q0K1BwS2tSWXNXNmUrLy96YmFiTjI2VmR1MmJWTklTSWl1WHIxcW5EOTQ4S0I4Zkh4MC8vNTlTZEhGL2hzMWFtUmNEdzBOTmQ2YlRDYnFUcVhDNE1HRDFiRmp4M2czY1pDaVE3RjE2OVlsMm9lRGc0TisrdWtudWJtNUtVK2VQRVl0dW56NThsbHRpSkFRazhsa1BHdm56cDA2Y09DQXFsZXZuc0pQQWdCQTVzWnZPUUFBSUVPSWlJaVFyNit2Y2Z6cXE2OUtrbFhOcTlpZUxLcWZVTHY0M0xselIzMzY5TkdQUC81b25DdGF0R2lpczJ5ZURMdWVuQ0cyZWZObXZmWFdXMWJuMnJScEkxOWZYdzBaTWtSRGhneEoxdGp5NTgrdnp6Ly9YQzFidGpUcWZ5MVlzTUNxelpQSHNjMmRPOWQ0NytYbFpiV01MbmJoOW9TQ1B5UXRvVERzU2JFRDFDZkZGTXhQQ3pHN2xRSUFnUDlISUFZQUFES0VIVHQyNk83ZHU1S2lseEMrOHNvcmFmNk1rSkFRelpzM1Q1TW1UYkthaVpNOWUzYXRXYk5HT1hMazBLRkRoNVEzYjE3bHlaTkgyYkpsazhsazB0OS8vNjJSSTBkYTlSV3p0RkdLcmduV3JsMjdPRFc2amh3NW9xcFZxK3FERHo2UWw1ZVhpaFFwSWljbnB3VEhGeFVWcGZEd2NIWHIxazFoWVdHNmNlT0dzbWZQcnJmZmZsczdkKzVNOGVmMTl2Ylc1TW1UbFMxYk5rVkZSVm50aWttOXFiVDM0TUVEU2RGTEdVMG1VNXlaWW82T2pvbmUvL0RoUTQwWk0rYVpqUThBQUZ0Q0lBWUFBREtFdFd2WEd1L3IxcTJybkRsenBsbmZCdzRjMEZkZmZhVTFhOVlvT0RqWTZscUJBZ1gwNDQ4L0dyTnNCZzRjcUgzNzlpWGFYODZjT2RXZ1FRUGorUExseTNyNDhLRnhYS2hRSVYyL2ZsMlNGQmdZS0I4ZkgyUDVvOGxra29PRGc3SHNMYVkrV1dSa1pMeXozSDc5OVZkMTdOaFJFeVpNa0p1Ym04cVdMU3NYRnhkanVXWE1QdzhkT3FRdVhib1lmVlNyVmszdDI3ZVhpNHVMYnR5NEVhZmZ3b1VMSi9sMVE4b3NXclJJNzd6elRyelhpaFVySm1kbjUwVHZEdzBOMWFSSms1N0YwQUFBc0RrRVlnQUFJRVBZdG0yYjhUNW01NzYwNHVibXBsOSsrU1ZPR05hNmRXdk5tVFBIS2h4cTNMaHhvb0dZbloyZFpzK2ViVFhEcWxXclZzcVZLNWVDZ29MVXBFa1RyVjI3VnNPSEQ5ZlhYMzhkNTM2THhhS3dzTEJralR0WHJseXFXN2V1N08zdGRmTGtTU05FZTFKRVJJUlZHQ1pKbjMzMm1Vd21reG8wYUtCVnExYkZ1U2QyWVg2a2pkaExlSjhVczBFQ0FBRDRkeENJQVFDQURPSG8wYVBhdjMrLzFxNWRxOWRmZnozSjlnNE9Ec3FYTDEreStuWnpjOU82ZGV0VXQyNWRoWVdGcVduVHBucnZ2ZmVzQ3M3SGVQSEZGMlZ2YjYrSWlBaEowVE82c21YTEpsZFhWMVd2WGwwK1BqNVdPemRLa3BPVGs5cTFhNmZ6NTgvcnA1OStrcE9Uay83M3YvK3BlL2Z1V3JwMHFVNmRPcVU3ZCs3b3dZTUhDZzBOVlZoWW1NTER3eFVaR1duTURJc2RacGxNSnRuWjJjbkx5OHNvZko5UUdDWkZMekhkdlh1M0prMmFwTW1USjZ0ZnYzN0daNnRkdTdiV3JGa2pSMGRINWN5WlUrN3U3dXJUcDQ4R0RCaVFySzhka3E5OCtmS3FYTG15SGoxNkpEczdPems3TzZ0SWtTTHk5dlpXNTg2ZGs3dy9wVVgxQVFCQXdreVdsRlNZQlFBQU5zL252ZEg2OCtneC9iNzVwL1FlU3ByYnUzZXYzTjNkazdWYzBHS3hLREl5TXRrN01aNDZkVXBGaWhSUjl1elpuM2FZVCtYUW9VTXFYNzU4a3ZXcU1wS0ZTNVpyNFpMbDZmSXpHUk9NU25wbXUzTEcxSWR6Y0hCUXJWcTEwcnc5QUFDWmxTbVJ2eEl4UXd3QUFPQWZUODdzU296SlpFcFJBRkttVEpuVURDbk5WYXRXTGIySGtLazhxeEFzdG5yMTZqM1Q5Z0FBMkNLNzlCNEFBQURJWVA3NU8xdElyQ0x4QUFBQVFFWkNJQVlBQUZJa3h6OUwvZ0wrdnBET0l3RUFBQUJTaDBBTUFBQ2tTQkUzVjBuU252MS9wUE5JQUFBQWdOUWhFQU1BQUNrU1U0eDkrZW9mZFBaY1FEcVBCZ0FBQUVnNWl1b0RBSUJVOFNoWlFzTkdmcWhoZzk5V281ZnJwdmR3WU1NT0h6MHVTYXJmdkUwNmp5Unp5NHc3eXdJQWJCZUJHQUFBU0pYUEo0M1h0Sy9tNnFOSkgydEJVWGU5NEZGS2JpNkZaR2ZIQkhSSXEzOWNyeXhaSEpURkljc3pmMWJnOWV1U3BGNWR2Wi81c3dBQVFPWkFJQVlBQUZJbFo4NGNHamR5aEJyWHI2ZDFHemRyNTU2OUNnMTlsTjdEZ2cwakVBTUFBTWxGSUFZQUFKNUsvYnExVmI5dTdmUWVCbXpZd2lYTHRYREo4dlFlQmdBQXlFQlkwd0FBQUFBQUFBQ2JRaUFHQUFBQUFBQUFtMElnQmdBQUFBQUFBSnRDSUFZQUFBQUFBQUNiUWlBR0FBQUFBQUFBbTBJZ0JnQUFBQUFBQUp0Q0lBWUFBQUFBQUFDYlFpQUdBQUFBQUFBQW0wSWdCZ0FBQUFBQUFKdENJQVlBQUFBQUFBQ2JRaUFHQUFBQUFBQUFtMElnQmdBQUFBQUFBSnRDSUFZQUFBQUFBQUNiUWlBR0FBQUFBQUFBbTBJZ0JnQUFBQUFBQUp0Q0lBWUFBQUFBQUFDYlFpQUdBQUFBQUFBQW0wSWdCZ0FBQUFBQUFKdENJQVlBQUFBQUFBQ2JRaUFHQUFBQUFBQUFtMElnQmdBQUFBQUFBSnRDSUFZQUFBQUFBQUNiUWlBR0FBQUFBQUFBbTBJZ0JnQUFBQUFBQUp0Q0lBWUFBQUFBQUFDYlFpQUdBQUFBQUFBQW0wSWdCZ0FBQUFBQUFKdENJQVlBQUFBQUFBQ2JRaUFHQUFBQUFBQUFtMElnQmdBQUFBQUFBSnRDSUFZQUFBQUFBQUNiUWlBR0FBQUFBQUFBbTBJZ0JnQUFBRHlsc0xDdzlCNENBQUJJQWZ2MEhnQUFBQUNRVVFVSEIydnk1TWxhdEdpUjl1M2JKM2QzOXpSL3hwRWpSN1JpeFFxMWJObFN0V3ZYbHRsc2p0Tm04K2JOdW5idG1pVEpaREtwWThlT2NuWjJUdk94QUFDUVdSQ0lBUUFBQUtsZ3NWalVvRUVEL2Zubm41S2tOOTk4VTcvKytxdk1aclBxMWF1blhidDJwYXJQSnkxYXRFalRwMC9YMUtsVFZhRkNCUjA3ZHN6cSt1N2R1OVd5WlV0RlJVVkprZ29YTHF3dVhicWs0aE1CQUdBN1dESUpBQUFBcElMSlpOSi8vL3RmNDNqbnpwMmFOR2xTbWo0ak1qSlN5NWN2TjQ1YnRHaGhkVDAwTkZTOWV2VXl3akJKdW5MbGlqNysrT00wSFFjQUFKa05NOFFBQUFDQVZQTHk4bEszYnQyMGVQRmlTZExFaVJQbDVlVWxWMWRYRlN0V3pLcHRhR2lvYnR5NFlSdy9lVDArR3pkdU5KWkNTbEtQSGoyc3J2ZnAwMGRuenB5UkpKbk5aa1ZHUmhyamFOcTBxV3JXckptNkR3WUFRQ2JIRERFQUFBRGdLVXliTmsxNTgrYVZ2YjI5K3ZUcEkzZDNkeTFkdWxRTEZ5N1VzR0hEZFA3OGVaMC9mMTZMRmkyeXVpL20vTktsUytYdDdhM1ZxMWZINlh2MjdObkcrL3IxNjZ0OCtmTEc4ZFNwVTYxbWo0MGRPMWJ0MjdlWEpEMSsvRmh0MjdiVjFhdFgwL3JqQWdDUUtSQ0lBUUFBQUU4aGYvNzhXckpraVk0ZE82YTVjK2NxYjk2OEtsS2tpQm8zYml3Zkh4K2RQSGt5MGZ0bnpweXBxVk9ucW1iTm1sWkxNRStlUENsZlgxL2plTWlRSWNiNytmUG5hOVNvVWNieGl5KytxRkdqUm1uNjlPbktuVHUzSk9ucTFhdHEwcVNKQWdNRDArcWpBZ0NRYVJDSUFRQUFBRStwUllzV0tsT21qQ1RKd2NGQnpabzFNNjdObXpjdndmdHUzTGloSDM3NFFaTGs3T3lzdm4zN0d0Y21UNTVzVldTL1FZTUdrcVJ2dnZsR2I3MzFsbkd0UUlFQ1dyMTZ0UndjSEZTa1NCSE5uei9mdU9ldnYvNVMvZnIxNWUvdm53YWZFZ0NBeklOQURBQUFBRWdoUHo4LzVjK2YzK3JsNHVKaVhPL1pzNmZ4ZnZIaXhRb0xDNHUzbi9uejV4dlgrdlhyWi9UeDExOS9XUzJIbEtKM29CdzllclQ2OXUxcmhHRlpzMmJWK3ZYcjVlN3ViclJyMTY2ZFJvOGViUno3Ky91cmV2WHFXck5temROOWFBQUFNaEVDTVFBQUFDQ0Z3c0xDZFB2MmJhdlhyVnUzak91TkdqV1NtNXViSk9uV3JWdkdMTERZSWlJaU5HZk9IRW1TbzZPajNudnZQZVBhOE9IRGpRTDVNUllzV0tESmt5Y2J4MDVPVGxxN2RxMXExYW9WcCsrSkV5ZXFUNTgreHZIOSsvZjE4ODgvcC9MVEFnQ1ErUkNJQVFBQUFHbk16czVPblRwMWtzbGtVcTFhdFdSbkYvZlg3cHMzYnhyTExIdjE2cVhDaFF0TGtsYXNXS0hObXpmSGFkK3hZMGNWTEZqUU9PN1FvWU1DQXdQMTdiZmZLaW9xeWppL2QrOWVmZlBOTjZwVnE1YlJ2OGxrc2dyY0FBQ3dkZmJwUFFBQUFBQWdvMm5WcXBXeGJORmtNc1hiNXYzMzM5Zjc3Nyt2UW9VS1NWS2NrTXZWMVZWYnRtelJzV1BIbEM5ZlB1UDhrN3RSeHNpUkk0ZkdqQm1qU1pNbWFlVElrUm82ZEtnV0wxNHNTWHJ6elRlVkpVc1dTZEdCMmhkZmZDRkpldTIxMTlTelowOGRPSERBQ01jQUFBQ0JHQUFBQUpDbVB2cm9vM2hEcmREUVVLdmo0c1dMeDN2L3NHSER0SG56WmprNk91cng0OGRXMS9yMzc2LzI3ZHZyOHVYTFZ1ZmptNEVXNC8zMzMxZDRlSGd5Unc4QWdHMGdFQU1BQUFEUzBPM2J0M1hod29VazJ5WFVwbFdyVnZMeDhkSDQ4ZVAxd1FjZldGM0xraVdMWEYxZGRmNzhlYXZ6OXZhSi8xcnY0T0NRNUhnQUFMQWwxQkFEQUFBQW5pTWxTNVpVNzk2OU5XTEVpQVRieEo0NTV1am8rRzhNQ3dDQVRJVkFEQUFBQUVoRDc3Ly92bmJ0MmlXTHhXTDEyclJwazFXN0o2L0h2Q1JwM3J4NWlTNkR2SDM3dHZFK2UvYnN6K2FEQUFDUWlSR0lBUUFBQUduazZOR2pxbDI3dHZiczJmTlUvU1FXaGtuU2lSTW5qUGN4dTFNQ0FJRGtvNFlZQUFBQWtBYWlvcUpVcjE0OUJRY0hLeUFnNEprK0svWnNzM0xseWozVFp3RUFrQmt4UXd3QUFBQklwWmdsampIdmc0T0RKVWtYTDE1OFpzODhlUENnOXU3ZGF4elhyMS8vbVQwTEFJRE1pa0FNQUFBQVNLVkxseTdGT2RleVpVdDkrKzIzeitSNUVSRVJHalJva0hGc2IyK3YxMTkvL1prOEN3Q0F6SXhBREFBQUFFZ2xYMTlmcStNeFk4Wm8vZnIxeXBjdlg1by95Mkt4YU1DQUFkcTNiNTl4cmx1M2JuSnhjVW56WndFQWtOa1JpQUVBQUFDcDFLMWJONVV2WDE1MmRuYWFQMysrSms2Y0tKUEo5RXllRlJrWktVZEhSK000Zi83OG1qSmx5ak41RmdBQW1SMUY5UUVBQUlCVWNuSnkwckpseTdSLy8zNzE2ZFBubVQ3TDN0NWVYMzMxbFlvVks2WUpFeVpvN2RxMUtsU28wRE45SmdBQW1aWEpFcnNTS0FBQVFCSVdMbG11aFV1VzYvZk5QNlgzVUFCSkdlZG5NaW9xU21GaFljYXhrNU5Ua3ZkY3ZuelplTy9tNWlZN3UrZ0ZIb0dCZ1hKMWRVMzdRUUlBa0ltWUVwbTJ6UXd4QUFBQVpBcFJGb3ZzbnRGeXhiUmdaMmVYckJBc3RpSkZpc1I3bmpBTUFJQ25RdzB4QUFBQVpHaFpuWjBsU1lIWHJxZnpTQUFBUUVaQklBWUFBSUFNclh6Wk1wS2tNLzduMG5ra0FBQWdveUFRQXdBQVFJWldybXhwZVpRc29TVXJWaWs4SWlLOWh3TUFBRElBQWpFQUFBQmthSFltazBhOU8xUi9YN2lnbVhQbkVZb0JBSUFrRVlnQkFBQWd3L01vV1VML0dUUkFHemI3cWYrUTRkcisrMDVkdVJxb0tEWlVCd0FBOFdDWFNRQUFBR1FLclZzMFU5blNMMmp5WnpQMDBlUlAwbnM0bWM3dm0zOUs3eUVBQUpCbUNNUUFBQUNRYVhpVUxLSDVYODNReVZPbmRmeXZVM29ZR3ByZVF3SUFBTThoQWpFQUFBQmtLblltazhxWExXUHNQZ2tBQVBBa2FvZ0JBQUFBQUFEQXBoQ0lBUUFBQUFBQXdLWVFpQUVBQUFBQUFNQ21FSWdCQUFBQUFBREFwaENJQVFBQUFBQUF3S1lRaUFFQUFBQUFBTUNtRUlnQkFBQUFBQURBcGhDSUFRQUFBQUFBd0tZUWlBRUFBQUFBQU1DbUVJZ0JBQUFBQUFEQXBoQ0lBUUFBQUFBQXdLWVFpQUVBQUFBQUFNQ21FSWdCQUFBQUFBREFwaENJQVFBQUFBQUF3S1lRaUFFQUFBQUFBTUNtRUlnQkFBQUFBQURBcGhDSUFRQUFBQUFBd0tZUWlBRUFBQUFBQU1DbUVJZ0JBQUFBQUFEQXBoQ0lBUUFBQUFBQXdLWVFpQUVBQUFBQUFNQ21FSWdCQUFBQUFBREFwaENJQVFBQUFBQUF3S1lRaUFFQUFBQUFBTUNtRUlnQkFBQUFBQURBcGhDSUFRQUFBQUFBd0tZUWlBRUFBQUFBQU1DbUVJZ0JBQUFBQUFEQXBoQ0lBUUFBQUFBQXdLWVFpQUVBQUFBQUFNQ21FSWdCQUFBQUFBREFwaENJQVFBQUFBQUF3S2JZcC9jQUFBQUFBQ0N0M0x0M1Q1SmtaMmVubkRselNwSUNBd01WR1JrcFNTcFNwRWk2alEwQThQeGdoaGdBQUFDQVRDTlBuanpLa3llUFNwWXNhWnlyV0xHaTNOM2Q1ZTd1YnRVMkxDeE1telp0VXQrK2ZYWHc0TUYvZTZnQWdIVEVEREVBQUFBQUdZNlBqNCt1WExtUzR2dE9uanlwYmR1MmFldldyZHEyYlp1Q2dvSWtTUThlUE5DS0ZTdXMycHBNcGpRWnE4VmlTWk4rQUFCcGgwQU1BQUFBUUliajYrdXIwNmRQcC9pK2N1WEt4WHMrSmh6TGxTdFh2TmM5UER4a05wdVQ5WXlJaUFpZE8zY3V4V01EQVB4N0NNUUFBUC9YM3AzSDkzVG5leHgvLzdKdnFDR0xLS0tpQk1XMWROS3hYRFhWV3RxcXJhUzRTb2VoNkNpaG02bWxsaXFLeTZCY0VsdHRMUzNqVXRXRlRvZXFsREpJT2lGQnFDQkpVMElXK1ozN1I1cHpjMlNQRUpIWDgvRTRqOGZ2ZTg3M2ZIL2Y4L3RwS20vZjh6a0FBSlE3STBhTTBPWExsM1B0bno1OWVxSG5Pamc0S0RBd1VLMWJ0MWFUSmsyMFljTUdMVnEwS044d1RKSWVmL3h4ZVhoNEZHbHUxNjVkSXhBRGdIc2NnUmdBQUFDQWNtZjQ4T0U2Zi82ODR1TGlMRnRoOXU3ZHE1WXRXOHJUMDFPU2RPREFBYjN4eGh0cTE2NmRoZzBicGc4KytDRFA4NVl2WDE2cTh3Y0FsQzBDTVFBQUFBRGxTbGhZbUY1NjZhVWkxK2J5OHZKU1FrS0NKR25Sb2tWNjdMSEhaTFBabEpHUm9ZMGJONXI5NnRldm4rOFlQLy84cy96OC9JcjBmbkZ4Y2JrSytBTUE3aTBFWWdBQUFBREtGVjlmWDBzWTV1am9xTnExYXlzd01GQ2ZmLzU1cnY0ZE8zWlVXRmlZSkduejVzM2F2SGx6cmo0dUxpN3EyN2R2dnU5Wm8wYU5VcGc1QU9CZVFTQUdBQUFBb0Z4cDNyeTVGaTVjcUhyMTZpa3dNRkFCQVFGeWRuYVdsUGVUSWVmTW1hT2twQ1R0MkxGREdSa1p1WTRIQkFSbzFxeFp1VloxTldqUUlOODU1Q3pvNytycXFvQ0FnQkplRFFDZ0xOZ01uZ0VNQUFDS0lXenRlb1d0WGE5OXU3YVY5VlFBSUpjalI0NUlrcHljbk5Ta1NSUExzWXlNRFAzNjY2K1cxV1h1N3U1bVBURkp1bjc5dXM2ZVBWdm8rd3dZTUVBUkVSR1NKRGMzTngwNGNFQ3VycTRGbnRPd1ljTWlYd2NBNFBiWjh2cFhrdCt3UWd3QUFBQkF1UlFkSFYxZzNhK2lPbm55cEJsV0hUeDRVSTgvL25peHprOU5UVlh6NXMwTDdjZGFCQUM0ZHppVTlRUUFBQUFBQUFDQXU0a1ZZZ0FBQUFEdUN5ZFBuaXh5M3laTm1pZ3pNelBYL2c0ZE9yQ1NDd0FxQUFJeEFBQUFBUGVGMGk1c2YrM2FOVldxVk9tMnhyaDY5YXE4dkx4S2FVWUFnTkpDSUFZQUFBRGd2dUR1N241SHh5L29xWk01NVh3Q0pRRGcza1FnQmdBQUFBQkZFQmtaV2FSK0JUelVEQUJ3anlBUUF3QUFBSEJmeU1qSUtISmZOemUzUEd1SUZZU2dDd0R1SHdSaUFBQUFBTzRMenM3T3BUcWVnNE5EdnJkSkdvYWhuMzc2eVd6bjE4L0J3YUZVNXdRQUtCMEVZZ0FBQUFDUUJ3OFBEMFZHUnVxTEw3N1E0c1dMOWZ2Zi8xNFRKa3lRSktXbXBscHFsbVhmVGpseDRrVFZyRmxUdlhyMWtvK1BUNW5NR3dCUU9QNjVBZ0FBQU1COXdUQ01JbTNSMGRHVzgvSmF4WFgyN0ZuTm5qMWJRVUZCZXVLSko3Umx5eFpObkRoUkVSRVJraVM3M1o3cm5PKysrMDdUcDAvWHl5Ky9MSDkvZjNYcTFFbXJWcTNTdFd2WDdzd0ZBd0JLakJWaUFBQUFBTzViYjczMWxqNzY2Q001T3p2THljbEpobUhvOU9uVDVuRUhCd2Y1K2ZtWjdmajRlUFh1M1Z2ZmZ2dXRETU13OTd1NXVhbC8vLzRLRHcvWDRjT0hkZXpZTWZOWWRtMnhoSVFFdFdqUlFqLzg4SU15TXpPMVo4OGU3ZG16UnlOSGpsUm9hS2dtVDU1ODV5OFlBRkFrQkdJQUFBQUE3bHYxNjllMzFQcTZWZi8rL1ZXNWNtV3o3ZXZycStyVnE1dGhtSitmbjRZUEg2NlhYMzVaM3Q3ZWF0MjZ0Ull0V21RWm8xNjllcEtrcmwyN3FtdlhyanA2OUtoV3JseXBOV3ZXS0RFeFVTa3BLUW9NREx3RFZ3Y0FLQ2tDTVFBQUFBRDNyVmF0V3NuZjMxOVMxbW93WjJkbnVidTd5OXZiVzkyNmRkT1lNV055blROLy9ud2xKU1ZwMkxCaDZ0T25qNlZZZjNCd3NBNGRPaVJKY25SMFZGQlFrQll2WG13NXYyblRwcG8vZjc3ZWZmZGRmZlRSUi9yMDAwL1ZyMSsvTzNpVkFJRGlzaGs1MXdFREFBQVVJbXp0ZW9XdFhhOTl1N2FWOVZRQTRLN0x6TXpVelpzMzVlam9LQ2NuMWhjQXdMM01sbjFQZXg3NENRNEFBQUFBUmVUbzZDaEhSOGV5bmdZQTREYnhsRWtBQUFBQUFBQlVLQVJpQUFBQUFBQUFxRkFJeEFBQUFBQUFBRkNoRUlnQkFBQUFBQUNnUXFHb1BnQUFBSUJTWXpjTW5UZ1pwZU1uSTNYOXhvMnluazY1TjNoQVNGbFBBUUR1U3dSaUFBQUFBRXBGOU9rWVRaODlUNmRpWXN0Nkt2Y05BakVBdURNSXhBQUFBQURjdG0zLys1bm1MMTZxdW5YcWFNcGJyK25od0hxcTRlY3JCNXV0cktjR0FFQXVCR0lBQUFDM1NFbEpVWHA2dXFwV3JacnJXRkpTa3VMajQxV25UaDI1dTdzWGE5emp4NCtyY2VQR2VSNzc2S09QZFBYcVZUM3d3QU1LQ2dwU3c0WU5TelQzc3BhU2txSXZ2dmhDeno3NzdCMTdqNHlNRERrN085K3g4VytYM1c3WDlldlh6YmFYbDFjWnp1YnVpRDRkby9tTGwrcVp6azlwMVBBL3lkbUpYek1BQVBjMml1b0RBQUQ4WnQyNmRlcldyWnVxVjYrdVNaTW01ZGxueXBRcENnb0trb2VIaDk1NTU1MGlqeDBSRWFGV3JWcXBVNmRPaW91THN4eTdlUEdpK3ZmdnJ5RkRocWhuejU2S2pZMjluY3ZJMTY1ZHUyU3oyY3l0TkNVa0pHank1TW1xVTZlT3VuZnZyci8vL2UrbE92NlJJMGMwWWNJRUJRUUU1UHZkM0E3RE1IVG8wQ0ZObkRoUjhmSHh0elhXd1lNSFZhbFNKWE83MzlrTlF6UG16RmZkT25VSXd3QUE1UWIvdHdJQUFPWEdybDI3MUtWTGwxSWJiLy8rL1FvT0RqYmJlL2Z1MWYvKzcvOUtrbGF2WHEyWk0yZkswOVBUUFA3cnI3OXE1Y3FWWnZ2NTU1OHYwdnNrSkNTb1Y2OWVTazFOMVo0OWU5UzBhVk90V0xGQ1BYcjBrQ1RObWpWTDZlbnBadjh4WThZVStScU9IajBxRnhlWEl2ZS9VeTVjdUtCcDA2WXBNek5Ua2pSOCtIQkZSa2FXZUhYVUw3LzhvZ2NlZU1Cc2g0ZUhhOEdDQlpLa1JZc1dLVFEwVkwvNzNlL000d2NPSEZCa1pLVGF0V3VuZXZYcUZldTlybDY5cXNhTkcrdmN1WE9TSkU5UFQ3M3h4aHQ1OXYzZ2d3LzAzWGZmYWR5NGNmbXU5aXZNbTIrK3FVMmJOaFhhTHpvNnVrVGozMjBuVGtZcCtuU01wcnoxR21FWUFLRGNZSVVZQUFEQWJ3WU9IR2krVGs1TzF1Yk5teTNIbHk5ZnJxdFhyMHFTSEJ3YzFLMWJOd1VHQmhhNFpXWm15bTYzVzBLYXBLUWtEUjQ4V0ltSmlZcU1qTlRpeFlzdDd4TVZGVlhrelc2MzM4RlBwT2dlZWVRUkRSczJ6R3lmUDMrK1dDdm9KQ2sxTlZVZmZ2aWhubjc2YWZuNCtPaW5uMzR5ajczNjZxdHlkSFNVbEJWZ3paczN6M0x1aWhVck5IandZQVVHQnFwbXpTSEMxRHNBQUNBQVNVUkJWSnBLU2tyS05YNWFXcHFXTDErdWxpMWI2dno1OCtiK1NwVXFLU2dveUd3dlg3NDh6OC8xeG8wYm1qSmxpc0xDd3RTa1NSTjE2OWJORW1RVzFhVkxsM1RxMUtsQ3QvTGkrTWxJU2RMRGdjVUxJZ0VBS0V2OEV3NEFBQ2kzZkgxOWk5WGZNQXhkdW5RcDMrTnQyN2FWdjcrL0xseTRvRnExYWxucVZDVWtKR2o2OU9sbTIyNjNGeW0wTUF4RDN0N2UycjE3dDE1Ly9YWE5tVE5IVWxhQVU2bFNKWFh1M0xsRW9Zb2tlWGg0eU9tM0ZUbVptWm02Y2VOR2dmMVRVMU10N1d2WHJoWDZIc1ZaNFRWeDRrU0ZoWVhKMWRWVlE0Y08xZWpSbzR0OHJwUVZGQTRjT05BTW85YXZYMi9lSGxtblRoMzE2ZE5IR3pac2tDUXRXYkpFYjd6eGhqdzhQQ1JKWDMzMWxUbE9sU3BWY3RWL1MwMU5WY09HRFhYbXpCbEowdmp4NC9YaGh4K2F4Ly8wcHo5cDkrN2RrcVNZbUJqdDNyMWJuVHQzdG95eGVQRmkvZnp6ejJhN2V2WHFjbkZ4VVZ4Y25HclZxcFh2ZGVXOFBYWDkrdlZGL0RUS2ordS8vYm1yNFZlOC94NEJBQ2hMckJBREFBRGwxc1dMRjR1MVJVVkY1VGxPMjdadFpiUFo1T0Rnb0FzWExraVN6cDA3cHdFREJwajF0aVpObXBUbnFxT2ljblIwMU96WnM3Vm8wU0tOSFR0V1R6Lzl0RWFOR3FYdnYvOWVrdVRzN0t6RGh3L0xNQXlscEtSWUN2WWZPM1pNaG1ISU1BeE5temJOM1AvcXE2K2FnZGpXclZzdGRhdnkyckp2MGN4V1dQOWI2MTl0MkxEQlVvUHMxcTFtelpwS1RVMVZjbkt5NXN5Wm8xcTFhaFhZLzlZNlpqVnExRkRidG0zTjlxM2gwWWdSSTh6WENRa0pXclZxbFNUcDdObXpsbkR5MWlCTGt0emMzTlNyVnkvTDJQLzR4ei9NZHZmdTNlWHQ3VzIybHk5ZmJqay9KU1ZGNzczM250bjI5UFRVekpremM3MVBVZnpQLy95UCtYM20zQTRmUGx5aThlNFZQRTBTQUZDZUVJZ0JBQUFVd2RLbFM4M1hHemR1MUpJbFN4UWZINTluc0pGemM3cWxwdEtnUVlOa0dJWWVmL3h4RFJreVJLMWJ0NVlrVFo0OFdjMmJONWNrelo4LzM3TGFhL3o0OGNySXlKQWtSVVpHeXRIUlVkV3FWZE9FQ1JQdTlHWGZkVG5yc2tWRlJlbmJiNzgxMiszYnQ5ZkREejhzS1d0MVhIWjR1VzdkT3NzWWVRVmlVdFlLdHB4MXljYU1HU1BETUNSSkxpNHVDZ2tKTVk5dDM3NWRWNjVjTWR0ejU4NjFyQzU4L2ZYWDVlL3ZMMGx5Y25KU3pabzF6UzFuc0NiSmNpeDdSUnNBQUNoYkJHSUFBS0RjOHZQeks5YldvRUdEUE1lcFU2ZU9IbnJvSWJOZHFWSWxOV2pRd055OHZiM05ZdkZQUFBHRUlpTWpOV0xFQ1BuNys1dTM4QlhGeG8wYjFhaFJJODJiTjAvNzkrOVhXbHFhRGh3NG9FMmJOcGxGM05ldFc2ZTMzMzdiY3Q2dVhidlVxVk1uL2ZUVFQxcXpabzNPbmoycjdkdTNxM0xseXNYOXlPNTV2WHYzdG9TSXMyZlB0aHlmTW1XS2xpOWZyb3NYTCtxZGQ5NlIzVzYzck9ieThmRlJodzRkOGh5N2F0V3FldTIxMTh4MlJFU0VaUlZhdjM3OXpOY1pHUmxhdTNhdEpDa3VMazZ6WnMweWo5V3VYVnVob2FGbTI4L1BUM0Z4Y2VhMmJkczJ5L3ZtUFBic3M4OFc1V01BQUFCM0dEWEVBQUJBdVJVZkgxOHE0NnhidDA0Ly9mU1RHWmgxN3R6WjhoVEExTlJVelo0OVczUG16TkgwNmRQTkoxMW1abWJxelRmZjFPVEprL01jZCtiTW1lclJvNGNPSERpZ3NXUEhhdi8rL1pialM1Y3VWZnYyN2RXblR4OTk5OTEzbWpWcmxyWnUzV29lYjkyNnRXSmpZM1g1OG1YdDNidFhUWnMyVlVoSWlFSkNRdFN4WTBmTFdMMTc5elpYTytWbC9QanhadjJ5bkRaczJLQytmZnNXL0FIOTVybm5uclBVMExyVjFLbFR0V1RKRXJOZFVOLzgrUHI2cW0vZnZ1YXFyMjNidGlrcUtzcjhibktHVnBLMGUvZHV4Y1RFbU8yaFE0Y1crTlROMGFOSDYvMzMzOWZseTVjbFphMGE2OTI3dDF4Y1hQVFlZNCtwVHAwNlpwMnhJMGVPU01wYURYYjkrblZ6akRsejVzak56YTNZMTVidDVNbVRldWFaWjNMdEwya3RPUUFBVUh3RVlnQUFBSklsVEhKd3NDNmlkM056MDEvLytsZTk4c29yZXYvOTk1V1ltR2dleXhuRzNDbzVPVm1TdEdqUklrc1laclBaTkdEQUFOV3RXMWVEQncvVzExOS9yZGpZV011NUR6LzhzSGJzMktGVHAwN3BpU2VlVUVwS2l0TFMwaFFlSHE3dzhIQTVPenNyTURCUXI3MzJtZ1lOR2xUZ3RlM1lzVU56NTg3Tjg5alFvVVBWc21WTEJRWUdGamlHbFBVNStQbjU1WHY4MXRzQkMrcGJrTkRRVURNUU13eERreWRQenJNWXZXRVladEY5S2F0TzI1Ly8vT2NDeC9iMDlOU0VDUk0wZnZ4NFNWbmYwWTgvL21qZXV2cktLNi9veXBVckdqUm9rQm8wYUtCRGh3NVppdTkzNk5CQmZmcjB5WFdkQllXenQ5WktPM3o0Y0xsNmlpUUFBUGNqYnBrRUFBRGxWbDQxdXpJeU1peUIxZ2NmZkpCdmZhL2c0R0N6MzgyYk44M1hHemR1ekZYOFBTWW1ScEdSa1pveFkwYXg1L25LSzYrWXI0T0NnclJ2M3o2dFhyMWFQL3p3ZzhMRHd5MWhXSFpZOXYzMzM4dmIyMXZCd2NFNmN1U0kyclZyWnhrekl5TkQvLzczdjlXK2Zmc0MzenMyTnRhc1c1YVhxMWV2cWsrZlBwWVZVR1d0ZWZQbSt1TWYvMmkyTjJ6WW9MMTc5K2JxRng0ZXJvTUhENXJ0SGoxNkZQaTB4MnpEaHc5WGd3WU5OR1BHRE1YR3hwcGhtQ1NOSFR0V00yYk1NRmVrTlcvZVhJc1hMNWFmbjU4Y0hSMzEzLy85MzdkemFRQUE0QjdCQ2pFQUFIQmZjWEp5a3ArZm4xbHcvZXpaczBVNkwyY2dscGZVMUZUMTc5L2Y3RGQ1OG1TOS9mYmJadmhtczlsa3Q5dnpQUGZSUng5Vm16WnQxTDU5ZTAyYU5FbXVycTZTc29ybmYvNzU1MHBMUzFQZHVuWFZ1WE5ualJvMVNvMGFOYktjSHhnWXFIMzc5dW1iYjc3UmloVXJ0R2ZQSHAwL2YxNTkrdlJSM2JwMTg1M3pwVXVYOU9TVFR5b2hJVUZTMWkyWTJVKzFsS1NlUFh0cXk1WXRPbkxraUhyMDZLSHQyN2NYZUx2aDNUUmp4Z3dGQndlYlFkN0lrU04xNU1nUnM3N1lMNy84WXRaZGt5UlhWMWU5Kys2NytZNjNaODhlUzN2aHdvV3kyV3o2N3J2dkNwMUxZR0NnbGk1ZHFxKy8vbHJ4OGZHVzFXQTFhdFJRclZxMThyeUZNdnZXUzBtcVZhdFdycFdIMlFxNjFSVUFBTndaQkdJQUFPQytFeEFRWUFaaXAwK2ZMdEk1cWFtcDV1dXFWYXZLeDhkSFo4NmNNZmQ3ZUhpb1o4K2VtanQzcnZ6OC9EUnUzRGlscGFXWjV4UldVMnJQbmoxeWMzTlR3NFlOTGZzZEhCeFVxVklsdWJpNDZNc3Z2OVNYWDM1WjZGeTl2THgwOGVMRmZBTVdLZXRXd0tlZWVrci8vdmUvSlVrdFc3YlVYLy82VjB0Ujl5VkxsbWpmdm4yNmN1V0tkdS9lclJkZWVFRWJOMjZVbzZOanZ1TWFocUdVbEpROGoyVS9DVFBidFd2WENyMk8vRHo2NktNYU1tU0lWcXhZSVVrNmZ2eTR4bzhmcjNuejVzbHV0NnRmdjM2V1lPclZWMTlWdlhyMThoMnZVNmRPQmM2bHFPYlBuMjlwOSsvZlg5OS8vNzJpbzZQMXIzLzlTMUpXMGYwV0xWcFlicFU4ZXZTbytZVEw3TnBrZWJsKy9icEdqeDZ0QVFNRzZELy84ejhML0k0QkFFREpFWWdCQUlCeTY5YmFUSGxadjM1OW52V25zbzBiTjA1ejVzeXgzREk0Yk5nd3ZmdnV1MnJWcXBVaUlpSWtaVDE1OHIzMzNsT1hMbDJVbnA0dUx5OHZNM1NUSkhkMzl3TG5rUjJZUlVWRjVYazh2LzM1OGZYMXpmZll6ei8vckc3ZHVwbkJpNGVIaDlhdFc1ZXIzcG1QajQrV0wxK3VuajE3eWpBTWZmenh4K3JldmJ2V3IxK3ZTcFVxNVRuMnFWT25WTDkrL1NMTk1iOHhzaFcyTW1ybXpKbmFzbVdMa3BLU0pHV0ZVY0hCd1lxSWlOQm5uMzFtOW52d3dRZjExbHR2RldsT2Q4ckhIMytzMTE5L1haTDA0b3N2S2l3c3JFVGpKQ1ltYXVYS2xWcTVjcVY4Zkh4MDlPalJBcjlyQUFCUU12eVRFd0FBZ0tRclY2NllyMy8zdTk5SnNxNTQycnAxcTJ3Mm16cDI3S2pPblR2TFpyT3BaczJhNXZIRXhNUmNkY2RzTnB1Ky92cnJ1M1lOVXRaS3F1RGdZQjArZkZoU1ZtaTRiTmt5c3liV3JaNTc3amxMbUxSanh3NjFhZFBHY3J0ZldmSDI5alpYaUdVYk5HaVFacytlYmJhZG5aMjFhZE9tQWxlYjNRMDVWeGptZGR0cDA2Wk5GUkFRb0dIRGhoVTR6c1dMRjgzWGlZbUo1cDlGQUFCUXVnakVBQUJBdWVYcjY1dm41dTN0YmVsWHBVcVZmUHRXcmx4WmtyWGVrNCtQanlScklGYllMWkVsc1hQblRrdVIvMlBIam1uejVzM2F2SG16UHZua0U4dXhuVHQzRmpyZXVuWHI5SWMvL01GU04yMzY5T25xMzc5L2dlZE5uVHBWUFh2Mk5OdkhqaDFUOCtiTlM3ektxVFQxNk5GRG9hR2haanZuYmFxU3RHREJBajMyMkdPRmpwUGZneFVTRXhQelBaYTluVDkvUHQ5amE5ZXVsWlJWMHl4YmxTcFZjcjMvdVhQbmRPYk1HVjI2ZENuWGJaRFIwZEhtNjYrKytzcDgzYUJCQXprN094ZDZiUUFBb1BpNFpSSUFBSlJiT1ZmVDVKU1ptYW5xMWF1YkljWG8wYVAxemp2dm1NZVRrNVBsN3U1dVdjbHovUGh4ODNYdDJyVWwvWC80NHVUa3BLcFZxK1phWlJVYkcyc0phSHg4ZkZTMWFsVkxIdzhQanlKZno2UkprN1JseXhaSlVyTm16ZFM5ZS9jaW5aZWNuS3dSSTBia3VqVjArUERobHNMeitiSFpiUHJ3d3cvMTdMUFBhdmZ1M1pLeUFwNGhRNFpvKy9idDVweWtyQUx6K2QzcUdCb2Fxcmx6NTVydDBpb1dQM0hpUklXRmhaa1BCOGpXckZtelFsZGNGZVRISDM5VXg0NGQ5ZkxMTDJ2cTFLbDUzb0s3WmNzV3ZmRENDeG8yYkpqbXpwMmJiMEIxL3Z4NTgzVmhEMmlvWHIyNnBkMjBhVlA1Ky9zclBUMWQ1ODZkTS9kMzdOaXhPSmNEQUFDS2dSVmlBQURndnBLUmtTRkhSMGQxN2RyVjNMZHUzVHJMRXlCMzc5NnRCZzBhS0R3ODNBd3ZEaDA2WkI0UERBeVU5UCszd2JtN3U2dHIxNjZLakl3MHQ4OC8venhYNEZPOWVuWDk4TU1QbG42UFB2cG9rZVo5NmRJbE00eVNwRC8rOFk5RnZ1YjA5SFRMMHlNbGFlREFnVnE5ZXJXOHZMek1yVWVQSHBZK09ZOVZxMVpOa2pXRWNYUjAxRXN2dlZUa2Vkd0orL2Z2VjZ0V3JYS0ZZVkpXb0JVY0hLeWpSNDhXZTl4Ly9ldGY2dFNwa3hJVEV6VnQyalIxNzk0OTEwTUFObTdjcU9lZmYxNXBhV2xhdUhDaE9uVG9rRzhJbTdNRzNPclZxeTByeGlRcEtTbEpobUhvazA4K2tiKy92K1hQeFkwYk4zVHExQ2xMR09iaTRxTGh3NGNYKzdvQUFFRFJFSWdCQUlCeUk3OFZSNmRPbmRLTUdUUDB5Q09QNkpOUFBwRWtoWVNFbU1kalltSzBhZE1tc3gwWkdhblkyRmdOSGp4WVhicDAwWVVMRjh3bkJEN3d3QVBtQ3JIc3B5bm10Y3ByM0xoeFNrOVBseVR6RnJnVEowNW95SkFobHZDdEtOTFMwdlRpaXk5YUFwbjkrL2RyNGNLRmlveU1sSlIxRzE3TGxpM05MU2R2YjIvdDNMblRYSjAyYk5nd2hZZUg2L3IxNjBwSlNURzNuSFd1c3E4djUyYXoyYlJ6NTA3enM1czFhNWE2ZGV0V3JHc3BMWEZ4Y1JvMGFKRGF0R2xqdWFYd1ZvY09IZEovL01kL2FOQ2dRYmtlR3BDZi9mdjNxMzM3OXJwOCtiSzV6MmF6eWRYVjFkS3ZUWnMybHFlQy92T2YvMVNyVnExMDhPQkJTNy9yMTYvcnhJa1RaanNoSVVFdnZ2aGlnWFBZdUhHanVuVHBrdXZQbG9lSGg5cTFhNmVkTzNlcVVhTkdSYm9lQUFCUUFnWUFBRUF4ckZ6em9kSHVxV2ZLNUwxWHJWcGxTREszV2JObUdTMWJ0clRzKy92Zi8yNFlobUhjdkhuVHFGdTNycm5meDhmSGlJcUtNakl5TW94bXpacVorME5DUW96Rml4ZWI3VTZkT2htR1lSaVptWm1HZzRPREljbW9WNitlWlI1dnYvMjI1VDNYcjE5dmVIcDZtdTJCQXdjYWFXbHBlVjVEVWxLU1pWdTNicDBSRkJSa0dlL1dyVTZkT3NhZi8veG5ZOXUyYlVaS1NrcStuOC91M2J1TjZkT25tKzJDeHN4cmUrcXBwd3pETUF5NzNXNXMzTGl4Mk4vUHVISGpMT09WeE1tVEo0MWh3NFlaYm01dXVlYm40dUppekpzM3p4ZzFhbFNlODNkeWNqSjY5ZXBsZlBIRkYvbU92MkhEQnNQRHc4TnlYdGV1WGZQOXZoSVRFNDIyYmR0YStydTd1eHViTm0weSszejY2YWVGZnJieDhmRkYvZ3pzZHJ1Um5wNXVwS1NrR0ttcHFVWC84TXBJV2Y1TUFBQ2dJQVJpQUFDZzFKVGxMNzk5K3ZRcE5IajQ3TFBQelA1aFlXR1dZNjZ1cm9hZm41OWwzNG9WSzR5bVRadWE3UkVqUmhpblQ1KzJoR1N0V3JVeURNTXdidHk0WVF3ZVBOaHlmdS9ldlEzRE1JdzVjK1pZOXYvKzk3ODNUcHc0WVJpR1ljVEh4eHMvL3Zpajhmbm5ueHZMbGkwenhvMGJaN1J2M3o3UDBLZHExYXFHcTZ0cnZ0Zm41dVptZE8zYTFWaXlaSWtSRnhkWHJNOXY1ODZkSlE2c2lodXVGWFZ6ZFhVMUVoTVRqV1hMbGhrZE9uUXdiRFpibnYzcTE2OXZIRHg0MEp6UDVzMmJqV3JWcWhVWUlvNGRPOVk0ZXZTb1lSaUdrWmFXWm9TR2h1YnE5L3p6enh2cDZla0ZYdnVOR3plTUhqMTZXTTZ6Mld6R2UrKzlaeGlHWWZUczJkUGMzN0psUzZOeDQ4WjV6c25aMmRudzlQUTBLbGV1YkZTcFVzV29VcVdLVWJseVpjUEx5OHZ3OFBBd1hGMWREVWRIUjhzNU8zYnNLTmIzVkJZSXhBQUE5eW9DTVFBQVVHcks2cGZmTTJmTzVCdVdaQWNnZi9uTFg0d0xGeTZZNTlqdGR1T0pKNTdJOXh3dkx5OGpPVG5aZU95eHg4eDl0NjRHa3JKV2tXM2J0czJ5NGt5U0VSQVFZQ1FtSnBydjlmVFRUK2Rhc1hUaXhBbmovZmZmTDFJNDFLcFZLeU1tSnNaSVRrNDIxcXhaWXp6MzNITjVobWJaVzcxNjlZeWJOMjhXK1RPOFZ3T3hpSWlJWEt1MmNoNS8rKzIzODF3cGRlWEtGV1BvMEtIbVNyNWJ0OHFWS3h2SGp4ODN6cDA3WjFrVm1MMk5HalhLeU16TUxOTDEzN3g1MHhnNGNHQ3VNYVpObTJhODhNSUxsdmFaTTJlTUprMmEzUFpuNCszdFhhenZ0NndRaUFFQTdsVUY1V0hVRUFNQUFPVkM3ZHExTlhMa1NNcytIeDhmalJrelJnY1BIbFJzYkt6bXo1K3ZHalZxbU1kdE5wczJidHlvRmkxYTVEbm05T25UVmJseVpTMWF0RWcybTAzTm1qWExzNGo4U3krOUpKdk5abm1Tb0wrL3Z6Nzc3RE96YmxmMmt4cmJ0R2xqOXVuYnQ2K0Nnb0kwWXNRSTFheFpNOTlyYTkyNnRWYXRXcVVEQnc0b0lDQkFsU3RYMW9BQkE3UjE2MVpkdm54WjY5YXQwM1BQUFplcnh0V1VLVlBrNk9oWXdLZFdQclJvMFVJclZxeXc3SE55Y3RKTEw3MmtxS2dvVFpreUpkZTFTMUsxYXRXMGJOa3lIVHQyVFAvMVgvOGxKNmYvZjRDNmc0T0RObTdjcUVhTkdxbEdqUnFxVzdldVpleS8vZTF2V3Jod29Wbi9yVENPam80S0R3L1gwS0ZEelgwUFBmU1ErdmZ2cjFXclZxbDc5KzZ5Mld6cTE2K2ZhdGV1cllpSUNQM3RiMzlUMjdadDVlN3VYdHlQUkpMMDdMUFAzaGZmTHdBQTl5SmJZWWtaQUFCQVRtRnIxeXRzN1hydDI3WHRyci8zalJzMzFMSmxTN203dXlzME5GUzllL2VXczdOemtjNmJQWHUyMXF4Wm85allXRDM0NElNYU8zYXNSbzhlYmZicDI3ZXZubjc2YVRWdTNGaXRXN2VXcDZlbjZ0YXRxd2tUSnFoLy8vNlNwSzFidDZwUG56NEtDZ3JTMXExYnphZFI1blR0MmpVTkhEaFFYMzMxbGFLaW91VHI2eXRKbWp0M3JrSkRRMVdsU2hVOS9QRERldVNSUnhRY0hLd25uM3hTZGVyVUtkTDFKeWNuYSt2V3JWcTdkcTBTRXhNVkVSRWhtODFXcEhNbGFkZXVYZXJTcFl2WkxzNWZBd3NxYkg4N0hCd2M5TkJERDBuS2VqTG16cDA3Tlhqd1lMMzg4c3VXRUtzb3pwOC9yN1ZyMTJyZHVuWHExYXVYSmsyYVpCNUxTMHRUNTg2ZEZSMGRyZlhyMTZ0dDI3WWxtcTloR1ByTFgvNmkzYnQzNjRzdnZqQ0R6dXduVVlhR2h1WjVYbkp5c3E1ZXZhb2JOMjRvTFMxTjZlbnB1bm56cGpJeU1tUzMyNVdabVNuRE1HUzMyODN2cFdIRGhucnd3UWRMTk0rN3FTeC9KZ0FBVUJCYkFYOVJJaEFEQUFERlV0YS8vQ1lrSktoYXRXcWxQdTY1YytmazcrOWY2SXFjTDcvOFVzSEJ3WGsrZVRLbjQ4ZVBxM0hqeG1ZN0l5TkRxYW1wcWxTcFVxbk1Oek16czlpcmg5TFQwNVdZbUdpMi9mejhTbVV1cFNVbEpVV09qbzV5YzNPN0krUC8rdXV2U2s5UFYvWHExVXRsck1xVks1ZkNyTXEvc3Y2WkFBQkFmZ29LeEp6eU93QUFBSEF2dWhOaG1DVFZxbFdyU1AwNmR1eFlwSDQ1d3pCSmNuWjJMdEpxdHFJcXlhMTBMaTR1OTF3SWxwT25wK2NkSGI4MEF5ekNNQUFBeWpkcWlBRUFnQkt4czhnY0FBQUE1UlNCR0FBQUtCYVAzd3FFLzN3eHZveG5BZ0FBQUpRTWdSZ0FBQ2lXeGtFTkpVay9SWjhxNDVrQUFBQUFKVU1nQmdBQWlxVlJVQU1GUGxSWGF6ZHNWc2JObTJVOUhRQUFBS0RZQ01RQUFFQ3hPTmhzZWpOMGpHTE9uTkhDcGNzSnhRQUFBRkR1RUlnQkFJQmlDM3lvcmw0ZE9WeC8zN1ZiZjM1bG5MN2E5dytkdi9BemhmWUJBQUJRTHRnTWc3KzVBZ0NBa29rK0hhTVpjK1lyK25STVdVOEZRQm5idDJ0YldVOEJBQUFMbTgxbXkvY1lnUmdBQUxnZGRzUFF5Y2dvL2V0RXBLN2Z1RkhXMHdFZ2FkZm5YOHJMeTFOZW5wNTMvTDBPSHowbTZkNEx4SktTa3JScTFTcXpQV2JNbURLY0RRQ2dMQkNJQVFBQUFMZ2p3dGF1VjlqYTlmZGNJQllaR2FtZ29DQ3p6YTg5QUZEeEZCU0lPZDNOaVFBQUFBREE3VXBNVE5UNzc3OWZZSitFaEFSTGUrTEVpUVgySHpSb2tPclhyNi9ldlh2cjQ0OC96cmVmWVJncTRQZXJYRnhkWFpXYW1scmsvZ0NBdTROQURBQUFBRUM1a3BpWXFPblRweGZybk1MNnQyM2JWdlhyMTcrZGFRRUF5aEVDTVFBQUFBRDRqWXVMaTF4ZFhTVkphV2xwNXY3c2ZiZnl6S2RPVzBwS1N1bFBEZ0JRYWdqRUFBQUFBSlFyZ1lHQmhkWUVLMmtOc1E4Ly9GQ1NkUFBtVFRrN08wdVNmSDE5ZGZIaXhWeDlYVjFkZGUzYU5kMjhlZFBjNStTVTlTdFdjVzZyQkFEY2ZRUmlBQUFBQU1xZGl4Y3ZhdEdpUmZrZUwwNE5zV0hEaHFsMjdkb2xta2Q2ZXJxNWVzeG1zOGx1dDVkb0hBREEzVVVnQmdBQUFLRGN1WGp4WXJIcWlCWFV0M1BuemlVT3hISUdZQzR1TGlVYUF3Qnc5em1VOVFRQUFBQUFvTHpLV1dmTXc4T2pER2NDQUNnT0FqRUFBQUFBNVU3ejVzMWxHRWErMjhtVEp5MzlDK3JidG0xYnM5L1JvMGZsNXVZbUx5OHZjMTk4Zkx6YzNOems1dWFXYXg3WHIxODNYMWV0V3ZVT1hDa0E0RTdnbGtrQUFBQUE1Y3JzMmJPVm5KeGNZSi9pMUJETE5tM2FOTm50ZHN1cXIyeDU3Wk9rcEtRazgzWDE2dFVMZlE4QXdMMkJRQXdBQUFCQXViSmd3UUtkUDMrK1dPY1VwZDdZdEduVGlqMlhuMy8rMlh4ZHAwNmRZcDhQQUNnYjNESUpBQUFBQUwvSnZoVXpJeVBEM09mcjYydmVYbm1yMk5oWTgzVzlldlh1eGhRQkFLV0FRQXdBQUFCQXVSSVhGNWRuTGJCTm16YkowOU16ejNPV0xWdG02WHZpeEFrMWF0Ukl3NGNQenpmc0tvcGp4NDZacjVzMWExYWlNUUFBZHgrQkdBQUFBSUJ5TFMwdFRhR2hvWHIrK2VlVmtwSWlTUW9NREZSWVdKalpKelEwVkZGUlVaS2tsU3RYcW5YcjFqcHg0b1NXTGwycVR6Lzl0TVR2L2MwMzM1aXZRMEpDWkxQWlNqd1dBT0R1b1lZWUFBQUFnSExybi8vOHA0WU9IYW9USjA2WSt4d2NITFIzNzE3NSsvdnIwMDgvMVNlZmZLSmZmLzFWWGJ0MlZWQlFrSGJzMkdIMnJWS2xpcVVPV0hHa3BhWHBoeDkreVBOWTlrcTF2SjVNQ1FBb2U2d1FBd0FBQUZEdW5EcDFTaUVoSVdyVHBvMGxESk1rbTgwbWYzOS9TVm0zU2o3NDRJT1NwTk9uVDV0aG1MT3pzMGFOR3FYbzZHZ05IejY4d1BleTIrM2FzR0dEUWtKQ0pFa3hNVEdLaVlsUnExYXQ4ajNuMnJWcmlvcUswc1dMRjB0OGpRQ0FPNGRBREFBQUFFQzVjZTNhTllXRWhLaEJnd2Jhc0dHRHVUKy9XeFc5dmIyMWZmdDJWYTVjMmJKLytQRGhtamR2bnFwWHIxN29lMTYrZkZraElTSDY2cXV2SkVrQkFRSGF1WE9uRGgwNkpFbHlkM2ZQYzV6Rml4Y3JJQ0JBa3laTkt2RXFOQURBblVFZ0JnQUFBS0RjOFBUMDFMZmZmcXZNekV4elg3Tm16ZlQxMTE5YittVm1adW9mLy9pSDNuenpUYjM0NG90S1NVbFJ6Wm8xemVNTEZ5NVUvZnIxTlcvZVBNWEh4NXY3dDI3ZHFpRkRocWgyN2RxNTN2dnk1Y3ZLeU1qUTBxVkxOV3JVS0hQL2hBa1RWSzFhdFZ6OTQrTGlkUDc4ZVUyZE9sVUhEeDY4bmNzR0FKUXlBakVBQUFBQTVZYk5abE9mUG4wa1NiNit2bHE0Y0tFaUlpSlV0V3BWczA5bVpxYTh2YjNWcmwwN3padzVVei8rK0tQYzNOejAvZmZmNnc5LytJUFpMelkyVm1QSGpwVy92Ny9hdDIrdmE5ZXVhZm55NVFvTEM3T3M2TExaYkhyeXlTY1ZIaDZ1b1VPSGFzU0lFYkxiN1pLa1ZxMWE2WTAzM3JETThmRGh3MHBJU0xBVTNPY0psQUJ3YjZHb1BnQUFBSUJ5cFYrL2Z2THg4ZEhvMGFQbDRlRWhTVnF6Wm8ybFQxSlNrcVh0Nk9pb0dqVnE2SnR2dnRHQ0JRczBkZXBVL2ZMTEw1S3lhb1QxN2R0WFhsNWVHanAwcUhidTNDbEo4dkx5MHBBaFF6Unk1RWg1ZTN1cmFkT21pb3VMTThkODhNRUg5ZkhISDh2VjFkVlNQTDlGaXhhVzk2NWR1N1lDQWdKSzdmb0JBTGVQRldJQUFBQUF5cFhXclZ2cnRkZGVNOE13U2ZyVG4vNGtKeWZydi9jM2F0UklvMGFOMGtjZmZhVG82R2hKV1UrZ2ZQWFZWeFVURTZQSmt5ZXJaczJhZXVhWlp6Unk1RWhKMGpQUFBLTkhIMzFVNzczM251TGk0clJnd1FJOS9QRERxbHExcWlaUG5teU8vZEJERCttYmI3NHhiNjNzMXExYnZ2TWRObXhZYVYwNkFLQ1UyQXpETU1wNkVnQUFBQURLcDdDMTZ4VzJkcjMyN2RwVzFsUFJtREZqZE9iTUdUM3p6RFBxM0xteithVEpnbVJtWmlvMU5WV2VucDVGZW85eDQ4YnAxS2xUQ2dzTHM5eW1hYmZidFhyMWFoMDRjRUNwcWFtU3NwNWsyYTVkT3cwY09ERGZvdjhBZ0R2SFZzQVBYd0l4QUFBQUFDVjJMd1ZpZDRQZGJwZURBemZhQUVCNVVGQWd4azl5QUFBQUFDZ2l3akFBdUQvdzB4d0FBQUFBQUFBVkNvRVlBQUFBQUFBQUtoUUNNUUFBQUFBQUFGUW9CR0lBQUFBQUFBQ29VSnpLZWdJQUFBQUF5ci8yblo4dDZ5bmNseXJLMHpzQjRHNGpFQU1BQUFCUVlzMmJOdEhnQVNGbFBRMEFBSXJGWmhpR1VkYVRBQUFBQUFBQUFFcVR6V2F6NVhlTUdt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BQUFBQUFBQUFBQUFBQUFBQUFBQUFBQUFBQUFBQUFBQUFBQUFBQUFBQUFBQUFBQUFBQUFBQUFBQUFBQUFBQUFBQUFBQUFBQUFBQUFBQUFBQUFBQUFBQUFBQUFBQUFBQUFBQUFBQUFBQUFHVDVQL2RJRENzcHNRQUFBQUpKUkVGVTJYS1NDdFA4QUFBQUFFbEZUa1N1UW1DQyIsCiAgICJUeXBlIiA6ICJtaW5kIgp9Cg=="/>
    </extobj>
    <extobj name="C9F754DE-2CAD-44b6-B708-469DEB6407EB-2">
      <extobjdata type="C9F754DE-2CAD-44b6-B708-469DEB6407EB" data="ewogICAiRmlsZUlkIiA6ICI1NTMwNDcwODEwNCIsCiAgICJHcm91cElkIiA6ICIyOTQyNDc5NDYiLAogICAiSW1hZ2UiIDogImlWQk9SdzBLR2dvQUFBQU5TVWhFVWdBQUJNUUFBQWNVQ0FZQUFBQ241dDlJQUFBQUNYQklXWE1BQUFzVEFBQUxFd0VBbXB3WUFBQWdBRWxFUVZSNG5PemRlVnlWWmY3LzhmYzVCMFFSRlhBQlJVT0VBSFBOdEN4ekxiZk1zY3dGa3pJZEpwZXhTY3RtYW1xMEdyTnhhWFNtRkV2TkpiZHl5dFEwMjlSU1c2UnlIQTBoRkRUUjNDVTNFSUh6KzRNZjk1ZkRPZUJCaFlQY3IrZmpjUjV6N3V1Kzd2diszTllrdnIwV2k5MXV0d3NBQUFBQUFBQ29SQ3dXaTZXNGM5YnlMQVFBQUFBQUFBRHdOQUl4QUFBQUFBQUFtQXFCR0FBQUFBQUFBRXlGUUF3QUFBQUFBQUNtUWlBR0FBQUFBQUFBVXlFUUF3QUFBQUFBZ0trUWlBRUFBQUFBQU1CVUNNUUFBQUFBQUFCZ0tnUmlBQUFBQUFBQU1CVUNNUUFBQUFBQUFKZ0tnUmdBQUFBQUFBQk1oVUFNQUFBQUFBQUFwa0lnQmdBQUFBQUFBRk1oRUFNQUFBQUFBSUNwRUlnQkFBQUFBQURBVkFqRUFBQUFBQUFBWUNvRVlnQUFBQUFBQURBVkFqRUFBQUFBQUFDWUNvRVlBQUFBQUFBQVRJVkFEQUFBQUFBQUFLWkNJQVlBQUFBQUFBQlRJUkFEQUFBQUFBQ0FxUkNJQVFBQUFBQUF3RlFJeEFBQUFBQUFBR0FxQkdJQUFBQUFBQUF3RlFJeEFBQUFBQUFBbUFxQkdBQUFBQUFBQUV5RlFBd0FBQUFBQUFDbVFpQUdBQUFBQUFBQVV5RVFBd0FBQUFBQWdLa1FpQUVBQUFBQUFNQlVDTVFBQUFBQUFBQmdLZ1JpQUFBQUFBQUFNQlVDTVFBQUFBQUFBSmdLZ1JnQUFBQUFBQUJNaFVBTUFBQUFBQUFBcGtJZ0JnQUFBQUFBQUZNaEVBTUFBQUFBQUlDcEVJZ0JBQUFBQUFEQVZBakVBQUFBQUFBQVlDb0VZZ0FBQUFBQUFEQVZBakVBQUFBQUFBQ1lDb0VZQUFBQUFBQUFUSVZBREFBQUFBQUFBS1pDSUFZQUFBQUFBQUJUSVJBREFBQUFBQUNBcVJDSUFRQUFBQUFBd0ZRSXhBQUFBQUFBQUdBcUJHSUFBQUFBQUFBd0ZRSXhBQUFBQUFBQW1BcUJHQUFBQUFBQUFFeUZRQXdBQUFBQUFBQ21RaUFHQUFBQUFBQUFVeUVRQXdBQUFBQUFnS2tRaUFFQUFBQUFBTUJVQ01RQUFBQUFBQUJnS2dSaUFBQUFBQUFBTUJVdlR4Y0FBQUFBYzVvN2Q2NGtLU0FnUUlNSEQ1WWt6Wm8xUzVJVUdCaW9SeDk5MUtIL3hZc1g1ZXZyVzc1RkFnQ0FTc2xpdDl2dG5pNENBQUFBbGRlRkN4ZDA0c1FKcC9hd3NEQkpVbFJVbEpLU2tpUkpGb3ZGb2UzczJiUGFzR0dEbGk1ZHFtM2J0aWsxTlZXQmdZSEdQV0pqWTYrNnJnWU5HbWphdEdsWGZUMEFBS2pZTEFVL1dMZzZSeUFHQUFDQXNyUnk1VW9OR1RLazJQT3VBckdBZ0FEZGV1dXQycnAxcXk1ZnZtejBuVHg1c3A1Ly9ubmp1SVNmYzYrbzhITUJBRURsVTFJZ3hwUkpBQUFBbEtrYU5Xb29QRHpjcVgzLy92M0ZYblBtekJsdDJyUkprbFN0V2pVMWJ0eFlyVnExVXUvZXZWMzJiOVNva1pZc1dlSldQVjI3ZG5Xckh3QUFxTHdZSVFZQUFJQnlZYmZiZGVMRUNhV25weXM5UFYzOSt2V1Q1SHFFbUwrL3Z5Wk5tcVQyN2R1clRaczJXcmx5cFlZTkc2Wk9uVHBwK2ZMbENna0pjZWgvTlJnaEJnQkE1Y1lJTVFBQUFIak1rQ0ZEOU4xMzMrbnc0Y1BLenM0dXNXK1ZLbFdVbloydGl4Y3ZLaUFnUUJrWkdkcTRjYVBpNCtNbFNkdTNiMWVOR2pXY3JtdmN1TEZXcjE3dFZqMjMzbnByNlY4Q0FBQlVLZ1JpQUFBQUtGTkhqaHhSV2xxYWNSd1lHS2p3OEhBbEpDUTQ5VzNYcnAyMmI5K3U3T3hzUGZiWVkwN251M2Z2cnBvMWF6cTFIemh3Z0tBTEFBQzRqVUFNQUFBQVplcnBwNS9XNk5HakZSRVJvWWlJQ1BuNyswdHlQZDF4M3J4NUdqRmloQklTRXBTYm0ydTBlM3Q3cTMzNzlucmpqVGNjK2c4ZE90VGxNMWV0V21XTVJtdllzS0U2ZCs3czFLZEJnd1pYL1U0QUFPREd4aHBpQUFBQUtCZEhqeDUxT0Q1dzRJQ2svTENyWUUyd0FuYTczU0VROC9IeFVkMjZkZDErVnA4K2ZiUmh3d1pKckJVR0FJQlpsYlNHR0lFWUFBQUF5c1cxTElBZkVoS2k5UFIwU2RLSEgzNm9CeDk4OEhxVkpTay9nQU1BQUpWTFNZR1l0VHdMQVFBQUFBQUFBRHlORVdJQUFBQW9Gd1YvU1JzYUdtcE1sN3dTTHk4djVlYm1Pb3dRSyt5KysrNVRhbXJxVmRYRE5Fb0FBQ3Eza2thSXNhZytBQUFBeXRYaHc0Y1ZIUjN0VnQvQzY0aTVrcHFhcXVUazVPdFJGZ0FBTUJFQ01RQUFBSlNybkp5Y01nbXgzSm40RUIwZFRZQUdBQUFJeEFBQUFGQytybWJLcER2Y0dYV1dscGJtMXIwQUFFRGxSaUFHQUFDQWNuWHc0TUZyMm5HeU9JejhBZ0FBN2lJUUF3QUFRTG55OHZKU2VIaTRXMzJ2RkhJbEpTWHA0c1dMaW8rUFYrUEdqZlhRUXc4WjV3cEN0NmlvS0NVbEpTa2hJVUdIRHg5V256NTk1TzN0ZmZVdkFBQUFibmdFWWdBQUFDaFhJU0VoTG5kNHpNM05sYzFtTTQ0VEVoSjArKzIzUzVKRGU0SGZmdnROOCtmUDEvVHAwM1hzMkRFRkJBU29mZnYyQ2drSmNmbmN5Wk1uYSszYXRhcFRwNDRlZnZoaHhjWEZxVVdMRnRmcHJRQUF3STNFNnVrQ0FBQUFBRWthTm15WXJGYXJmSHg4VkxWcVZTTU1rNlN3c0REais5R2pSelZ5NUVpRmhJUm93b1FKT25ic21DU3BWcTFhV3JseXBmYnYzNjgxYTlZWS9hMVdxeTVkdXFTVWxCUkowc21USi9YdmYvOWJMVnUyMUoxMzNxbjMzMysvbk40UUFBQlVGQVJpQUFBQXFCQzZkT2tpdTkydTdPeHNYYnAweVdqMzgvUFR5eSsvYkJ3SEJBUm94NDRkdW5EaGdxVDh4ZlFYTFZxa2xKUVVMVjY4V0JFUkVYcmdnUWVNL28wYk41YVBqNDhTRXhPMWJkczJqUmd4UXRXclY1Y2tmZnZ0dHpwMTZsUTV2U0VBQUtnb0xIWjM5cWNHQUFBQXJ0SFlzV01sU2JWcjE5WkxMNzNrZEQ0OVBWM3Z2UE9PcFB3cGtsV3JWbFZnWUtCNjlPaWhldlhxT2ZUZHMyZVB4bzRkcTNIanhxbGZ2MzdHZW1Iang0L1hyRm16Sk9XdlZkYW1UUnN0WExoUXQ5eHlpOFAxWjgrZTFkS2xTN1Y1ODJhdFhMblM1WlJNQUFCd1k3T1VzSXNQZ1JnQUFBQXFqZHpjWE9YazVNaG1zOG5MaStWeUFRQXdNd0l4QUFBQUFBQUFtRXBKZ1JocmlBRUFBQUFBQU1CVUNNUUFBQUFBQUFCZ0tnUmlBQUFBQUFBQU1CVldHZ1VBQURDcFBMdGRpWHVUOWRQZUpGM016UFIwT1RlazFpMmI2OWFXTFR4ZEJnQUFLQ1VDTVFBQUFCUGFsNXFtVjZiUDFQNjBBNTR1NVlZMlBIWUlnUmdBQURjZ2Rwa0VBQUF3bWJVYlB0R3NPWE1WRmhxcTJKaUJpb3dJVi8zZ0lGbUwzNGdKQUFEZ2hsUFNMcE9NRUFNQUFEQ1JmYWxwbWpWbnJ2cjI2cW14bytMazdjV1Bnd0FBd0h3WUlRWUFBR0FTZVhhNzR2NDRUaGFMUlhQL05ZTXdEQUFBVkdvbGpSQmpsMGtBQUFDVFNOeWJySDJwYVlxTkdVZ1lCZ0FBVEkxQURBQUF3Q1IrMnBza1NZcU1DUGR3SlFBQUFKNUZJQVlBQUdBU0Z6TXpKVW4xZzRNOFhBa0FBSUJuRVlnQkFBQ1lETHRKQWdBQXN5TVFBd0FBQUFBQWdLa1FpQUVBQUFBQUFNQlVDTVFBQUFBQUFBQmdLZ1JpQUFBQUFBQUFNQlVDTVFBQUFBQUFBSmdLZ1JnQUFBQUFBQUJNaFVBTUFBQUFBQUFBcGtJZ0JnQUFBQUFBQUZNaEVBTUFBQUFBQUlDcEVJZ0JBQUFBQUFEQVZBakVBQUFBQUFBQVlDb0VZZ0FBQUFBQUFEQVZBakVBQUFBQUFBQ1lDb0VZQUFBQUFBQUFUSVZBREFBQUFBQUFBS1pDSUFZQUFBQUFBQUJUSVJBREFBQUFBQUNBcVJDSUFRQUFBQUFBd0ZRSXhBQUFBQUFBQUdBcUJHSUFBQUFBQUFBd0ZRSXhBQUFBQUFBQW1BcUJHQUFBQUFBQUFFeUZRQXdBQUFBQUFBQ21RaUFHQUFBQUFBQUFVeUVRQXdBQUFBQUFnS2w0ZWJvQUFBQlFNUncrZkZqZTN0NnFWNi9lZGI5M1hsNmU4dkx5akdNdnI0cjFJMGhXVnBhU2s1TlZxMVl0MWF4WlU3VnExWkxOWnZOMFdRQUFBQ2dqakJBREFBQ1NwTkdqUnlzb0tFaSt2cjZLalkxMTY1cFJvMFlabjYxYnR4YmJiK0xFaWZMMjlqWSs3amg5K3JRR0RCaGdmTTZkTytmVTU4aVJJK3JWcTVmeFNVdExreVJ0MnJSSmRydmRyZWRJMHQvKzlqZTFidDFhWVdGaENnNE8xdTdkdTkyK0ZnQUFBRGVlaXZYWHN3QUE0Sm85Kyt5elYreFRxMVl0UGZmY2N3NXQzMzc3clNRcE16TlQ5OTU3cjF2UGV2UE5ONDN2clZ1M1ZzZU9IVXRSYWNrdVhyeW85OTkvM3ppZU8zZXVhdFNvNGRESGJyZnJrMDgrTVk1UG5UcWw5OTU3VDg4Kys2d2VlT0FCTFZteXhPbWFvbmJzMktHWk0yY2F4OEhCd1pvMWExYUoxOFRGeGVudXUrOHV6ZXVZM3ViTm14VVFFS0RXclZ1NzFYL3k1TW5LeWNtUkpMMzQ0b3RsV0JrQUFEQWpBakVBQUNxWnFWT25YckZQU0VpSW5udnVPVmtzRnBmbmh3OGZydUhEaHh2SHUzZnZWdlBtemE5YmpkZEw5ZXJWSFk2VGs1UDE4c3N2UzVJKy9QQkRkZXpZVVJzMmJGQ0RCZzFjWG4vcTFDa05HalJJdWJtNVJ0dWhRNGUwZVBIaUVwL2JwVXNYQWpFM25UdDNUcU5HamRMeTVjdlZxbFVyZmYvOTkyNU5tWjA4ZWJJdVhib2t5WFVnbHB1YnE1TW5UK3JJa1NNNmVQQ2dEaHc0b0o5Ly9sbjMzbnV2K3ZmdnIwV0xGcmxWMzAwMzNhUnUzYnFWNXBVQUFFQWxRQ0FHQUFDdXlNZkh4OU1sdU9UbjUrZHdYTDkrZlczYXRFbjMzMysvVHA0OHFWMjdkbW5FaUJIYXVIR2owN1dYTDE5V1RFeU1EaDQ4V09ybmhvU0VYSFhOWnVQcjY2dWZmdnBKa3JScjF5NU5uejdkYVhSaWFmWHQyMWZyMTY5M09TMzI0TUdENnQrL3YwT2dXNUorL2ZvUmlBRUFZRUtzSVFZQVFDVmp0OXVkUHYzNjlUUE9iOTI2VmVucDZRN1gxS3RYVHpObnp0Uzk5OTZydUxnNHpadzVVMDJhTkRIT1Y0UkFyRzdkdXJKWUxNYm54UmRmbEplWGw2cFdyV3IweWNySzBoMTMzS0V0Vzdhb2J0MjZpb2lJME50dnYrMTByN3k4UE1YR3h1cnp6eitYbEIvYTdONjkyK1d2M2JsejV4UVpHV2xjTzI3Y09IWHYzcjNzWDdpU3NObHNldjMxMTQzanlaTW42NWRmZmxGV1ZsYUpuOEtLdGdjSEJ4ZTdSdHpPblR1TnFaWUFBQURGSVJBREFLQ1NTVWxKVWZ2MjdkVytmWHU5OE1JTGJsMFRFQkNnNnRXcmE5T21UZnJvbzQ5MC8vMzNLeWdveURoZkVRS3g0aFJlSTZ4Z2lsMnpaczIwYXRVcVRaNDhXVjk4OFlVKytPQURvMDl1YnE2R0R4K3U5OTU3ejJoNzY2MjNpcDBTT21iTUdQMzg4OCtTcEs1ZHUycjY5T2xsOFJxVldzZU9IZFcvZjM5SitldlhIVGh3UU5XcVZTdnhVL0RQVXBKRGUzcDZ1cG8zYjY1V3JWcXBkKy9lUnArZVBYc3FOVFZWaHc4ZmRwaVNlYzg5OTdnTU9RRUFnTGt4WlJJQWdFcm0yMisvMVhmZmZTZEpEb0hCbFhUdTNGbTFhOWZXMGFOSDFhTkhEK1hsNVJubkNvL0NLczdvMGFNMWV2Um90NTdsYXUyeUZTdFdLQ1ltcHRocklpSWlaTFBaak9NNmRlb29JeVBEb2JhcFU2ZnExVmRmVlVwS2lqSXlNb3oyYnQyNnFYLy8vc3JLeWxKTVRJeldyRm5qY08vWTJGaTNkdGJjdkhtejB5NlpLU2twaW9pSXVPSzFadmVQZi94RDRlSGgrdHZmL25iRmpRNnU1TWtubjlTVFR6NHA2Zi8rWFFvT0RsWllXSmhUMzB1WExqbU5pTHg0OGVJMVBSOEFBTno0Q01RQUFLaGtmdmpoQitON3ExYXQzTDR1TWpKU2E5YXNVZWZPbmZYZ2d3OXE1Y3FWa3ZLbnZCVmR2TjRUdnZubUc5V3BVMGVTTkhMa1NFMmFORWxQUFBHRVE1K0NJTENvWDMvOVZWTCtWTW1qUjQrV2JhRnc2ZWFiYjlhMGFkT000NEtkUFpPVGt4VVZGZVhVLzVsbm5qR21QaGJlQmRUZjMxOGZmUENCZnZubEY0ZitpWW1KbWpWcmxxcFVxYUl4WThZWTdkdTJiVk9qUm8ydTY3c0FBSUFiSDRFWUFBQ1Z6STgvL21oOEwwMGdscHVicStYTGw2dHIxNjQ2ZE9pUWpodzVJaWwvWkpZN3V3S1dwN3k4UEowK2ZkcmxPWnZOcHREUVVFVkZSU2t5TWxLUmtaSEdkRWhmWDErdFc3ZE90OTEybXdZTkdxUlBQLzFVMmRuWlR2ZElUazQydmpkczJORGxicFp3eitqUm83VjU4MmFIdHFTa0pBMGJOa3pqeDQvWGtpVkx0R0xGQ2cwZVBOaWh6N1BQUG1zRVl1UEdqWE00TjJmT0hIM3h4UmNPYlFrSkNVcElTRkQxNnRVZEFqRUFBQUJYS3RaUHR3QUE0SnJ0M0xsVFV2NVVzcmx6NThwaXNTZ3hNZEU0UDNmdVhIMzAwVWVhT0hHaXczVTJtMDAvL3ZpanZ2NzZhNGYyNHFZU0ZwNVNLVW5UcGszVEk0ODhjdFYxKy92N3U5MjNaY3VXYXRxMHFhS2pvNVdZbUdnRVZIRnhjWm85ZTdhcVZLbWlqSXdNUGY3NDR4b3pab3pEb3ZoMTY5YlZ6cDA3VmJ0MjdXTHZYM2hLNTd4NTg5U3JWNjlpejZOa2h3NGRjaGtnZnZ6eHgxcThlTEVrYWZqdzRRb1BEMWZidG0ydjIzTS8rK3d6dC9yVnExZnZ1ajBUQUFEY09BakVBQUNvWk02ZlB5OHBmN2ZKd2xQVUNpeGJ0a3lTTkdIQ0JLZHpYYnAwMGRkZmZ5Mkx4YUtnb0NERnhNVG9MMy81aTh2blpHWm1PaHdIQkFRb09EajRXc3QzeXhOUFBHRk1seHczYnB3UnVHUm1acXBLbFNwR24xV3JWbW5kdW5XYU1tV0t4bzhmcjl6Y1hEVnIxcXhVei9yREgvNVE0cFRSbmoxN0d1dUtKU1VsWGMzcm1OTEREeitzOWV2WGEvbnk1Y3JNek5TRER6Nm9IMzc0d2EyQXFtQjMwREZqeGlnK1BsNlNOR3pZTUMxYXRFaFMvbHB2QmY4L3VKTHo1OCtyWmN1V1YvY1NBQURnaGtVZ0JnQUFkUG55WlIwNGNFRERody9YSTQ4OEloOGZIMk1VMU9IRGh5Vko5ZXZYZDlodDhyZmZmbk80eDdVdWxGNmd1TkZYZGV2V2RUaTIyKzJTcEFZTkdoaHRCV3VGTFZ1MlRFdVhMcFVrWldWbEdVR2QzVzR2OVhUSG9ndXlGNVdhbWxxcSs1bk5SeDk5SkVtS2pvNTIrcldQajQvWE45OThvN1MwTktXbnAydlFvRUhhdEdtVHJOWXJiNFIrL3Z4NUxWKyszRGpPemMzVnNXUEhGQlFVcFBIangydlhybDF1MTFqdzd4SUFBRENQSy8rMEFRQUFiaWgydTExMnUxMlptWmt1ZDkzYnVuV3I3SGE3c1VDOWxCL3FoSVdGNmVhYmIxYlRwazNWcEVrVGhZV0ZPWHdTRWhJYzdsT3d4bGlCbUpnWVdTd1d0ei9YUytQR2pSM2VZKy9ldlJvMWFwVFI5c0lMTDJqSWtDSFg3WG00Zm1yV3JLbWxTNWZLWnJPcGF0V3FHajU4dUZ0aG1DUzk5ZFpiRHFIc3FsV3IxS0pGQzIzWnNxV01xZ1VBQUpVSmdSZ0FBSlhVMUtsVGxaYVdKaWwvWWZ4clZUQVZzVUI1VEErTWlvcHkrTGdTSGg1dWZEOTA2SkQ2OXUxclRKZDc3TEhIOVBlLy85MDQ3K1hsWlFTR0pYMEsrL2pqajBzOG41S1M0cklkN3JucnJydjB6My8rVTF1M2J0V3dZY01rNWE5UGw1dWJXK3cxNTgrZjE5U3BVeDNhTGwyNnBCTW5UcWg3OSs1NitPR0hkZWJNR2VOejRNQUJvMStIRGgwY3pwMDVjNlpNM2dzQUFGUnNUSmtFQUtBU09uRGdnQkVZZE9uU1JiVnExZEsrZmZ1YytxMWV2YnJFK3p6enpEUEdkWVduUzByU0R6LzhjSjJxTFY3UjBNM1Z5TExvNkdoWnJWWWpSTm0vZjc4a2FmRGd3Wm8vZjM2WjE0aHJOMkxFQ0ZXclZzMDRYcnQycmJIRHBLc2RUbDk0NFFVZFAzNWNiZHUyMWZmZmZ5OUphdDI2dFJJVEU1V2RuYTF2di8xV1BYdjJOUDZkUFhmdW5IRnRkbmEyamg0OWFoeFhyVnExVkJzNkFBQ0F5b0ZBREFDQVNzWnV0K3Z4eHg4M0ZyMS82cW1udEdEQkFvYytCdzRjVUhwNnVzTzB5YUthTld1bXFsV3JHc2RGQTdGUFB2bkUrTjZ1WFR1dFhidTJ4THFtVHAycVdiTm11ZjBlN3JKYXJhcGJ0NjZPSFR0bXRNWEd4bXJod29WYXYzNjlnb09EZGZ2dHR6dGRGeE1UbzNmZmZmZUs5Ky9kdS9kMXJSZk9ubm5tR2IzNTVwdnk5ZldWbDVlWHcxVEl3bE5pQ3h3OGVGQlNmcEJXRUlpMWF0VktJMGVPVkY1ZW5nWU5HdVMwNWx5QmhJUUVOVzNhMURodTFhcVYvdnZmLzE3SHR3RUFBRGNDQWpFQUFDcVpWMTk5Vlo5OTlwa2s2YzQ3NzFUZnZuMmRBckUzM25oRHI3MzJXb24zV2JkdW5jTk9rb1hEc1owN2QycnYzcjNHY1k4ZVBhNjR3MlJKT3pWZXJZMGJOMnJzMkxFT1lWaVRKazIwWk1rU1dTd1dMVisrWE8rKys2NUNRME8xZVBGaWRlN2MrYnJYQVBkY3Zuelo0WHZCenB5UzFMMTdkODJkTzFjWExseHd1dTd4eHg5M2Fudm9vWWUwZWZObURSMDZWR1BHakRIYUM5YU9PM255NVBVc0hRQUFWRUlFWWdBQVZDTGJ0Mi9YcEVtVEpPVlBMNXcrZmZvMTNhL3dTSjNDVTlxS2htbWVHRVhWdFd0WGx3dW9wNmFtNnVlZmYxWlVWSlFPSFRva0tYOUVVZUVBUnBKQ1FrS0tYWmVzOEc2SURSczJkQXJ6U3J0VHBabWRQWHRXanozMm1NTnVuTDE2OWRLOGVmUFVwRWtUU2ZucmVvV0VoTWhpc2NobXM4bmIyMXQxNjliVmtDRkROSGJzV0tkN2R1L2VYWC82MDU5VXMyWk5sOCtzVTZlT3c1cHVHUmtaQ2dnSWtDUjE3dHlaaGZjQkFBQ0JHQUFBbGNtYU5XdU10WmZHakJtakRoMDZ1T3czYnR3NHhjVEVsSGl2aUlnSWgwRE0xOWRYa3JSdDJ6WXRYNzdjYUwvbGxsdUtmYzYxaW82T0x2WmM0VkNqUjQ4ZVNrOVBWMkppb2lUcDczLy91OTU1NXgzajJHcTFxbVhMbGc3WHYvYmFheTVIeWRudGRvZWREdWZObTZkZXZYbzU5TG1ldTJSV2RqRXhNZnI0NDQ4ZDJqWnQycVRJeUVpMWI5OWVrWkdSOHZQejA4Q0JBMlcxV28xZjI3eThQTzNmdjE5Lyt0T2ZsSk9UWTN6R2pSdW5WcTFhNmJubm5uUDV2RDE3OWppMUZWNUQ3TUtGQzA1OWJycnBwbUxETlFBQVVEa1JpQUVBVUltTUdqVktNMmJNME0wMzM2eC8vT01ma3ZJWEVTKzZvSDdEaGczVnNHRkRoN2JzN0d5SG5TUTNiTmhnVEhQejhmRlI5ZXJWOWNzdnYyaklrQ0VPbzIrZWVPS0pzbnFkRWtkaXhjVEVhTldxVlhyKytlYzFhZElreGNmSEc2T0psaTFicGw5KytVVVpHUm1TcEJZdFdzalB6OC9wSHJtNXVUcC8vcnk4dmIxbHRWcVZrNU9qZGV2V09mUXBISTRWU0VoSU1MNDNhdFRvcXQ3TkxEcDI3S2lQUC81WVhsNWVpbytQMTRJRkMvVHR0OThxTnpkWDI3ZHYxL2J0MjkyK2w1K2ZuMmJQbmkzSmNjUmlZUzFhdENqeEh0OS8vNzFUbjFXclZtbkFnQUZ1MXdFQUFHNThCR0lBQUZRaVRabzAwZTkrOXpzOS8venphdG15cGJ5OXZYWDgrSEVqR0pKVTdJNTZMVnUyMVA3OSs0MnBoWVhYRDJ2ZXZMbXNWcXRXcjE2dDlQUjBoL2E0dUxneWVwdVN6WjQ5VzA4OTlaVGF0V3NuS1grQjlXblRwdW1YWDM2UkpHM2R1dFhvMjZOSEQ1ZjN5TXpNVkwxNjlaU2RuVjNzYytyWHIrL1Uxclp0MjJzcDNWU0dEaDJxU1pNbWFmbnk1Um93WUlDR0RSdW1OOTk4VS8vNXozK1VrcEtpczJmUEtqYzMxeGdCVmpoc0xhcGZ2MzdHU0VVQUFJQnJRU0FHQUVBbDgrNjc3OHJIeDBkK2ZuN2F2WHUzdzduUTBGQkZSa2E2dks1RGh3NUtUazQycGx3V05uSGlSRW5TazA4K3FRc1hMdWo1NTUrWHQ3ZTM1czZkS3krdnN2dHhvbWc0VW5pcVltQmdvQUlEQTQzamF0V3FhZEdpUmVyWnM2ZkRBdTVXcTFYRGhnMXplWDgvUHo5MTZOQkJtemR2ZG5uKzFsdHZWZlBtemEvbEZVenZwcHR1MHBkZmZxazc3N3hUa3VUdDdhMnhZOGU2WEJ0TXl2OW5mdm55WmVYazVEZ0VaVGs1T2FwUm84WVZuMWQ0OUo2N3dzUERTMzBOQUFDNHNSR0lBUUJReWZqNCtFaVMyclJwb3oxNzlzakx5MHVCZ1lHNjg4NDdOV1hLRklkcGtZVzFidDNhK083bDVhV1FrQkMxYXRWS1R6Lzl0RHAxNm1TYysrdGYvNm96Wjg0b0lpS2lWR3VITldyVVNIZmNjY2NWK3pWcjFxelljeU5Iaml6eDJxNWR1K3F6eno3VGhBa1R0R3ZYTHQxMDAwMmFQSGx5aWZjc1dHVGRack1aVTBPRGdvTFVxVk1uVFp3NGtmWENyb09DTU13ZEZvdEZWYXBVS2ZiZjA2SysrZVliU1ZMZHVuVWxNWG9QQUFDNHgySXZhVnc2QUFBd2paeWNIR1ZuWjh2YjI5dHBSMFpVRGd1WHJ0RENwU3YwMWNhMW5pNEZBQUNnekZsSytKdE5Sb2dCQUFCSithUEN5bkw2SXdBQUFGQlJPRytiQkFBQUFBQUFBRlJpQkdJQUFBQUFBQUF3RlFJeEFBQUFBQUFBbUFvTGhRQUFBSmpFcjhlT1NjcGZYQi9YUit1V3pYVnJ5eGFlTGdNQUFKUVNnUmdBQUlCSkhEdDJRaEtCMlBVMFBIWUlnUmdBQURjZ0FqRUFBQUNUK1dyaldrK1hBQUFBNEZFRVlnQUFsSk04dTEySmU1UDEwOTRrWGN6TTlIUTVxQ0QrOCtFNlZhbmlyU3JlVmNyOFdRVlRKZ0VBQU15T1FBd0FnSEt3THpWTnIweWZxZjFwQnp4ZENnQUFBR0I2QkdJQUFKU3h0UnMrMGF3NWN4VVdHcXFYbnYrTElpUENWVDg0U0ZhTHhkT2x3V1FXTGwzQittRUFBQUFpRUFNQW9FenRTMDNUckRsejFiZFhUNDBkRlNkdkwzN3JCUUFBQUR6TjZ1a0NBQUNvclBMc2RrMlpNVXRob2FHRVlRQUFBRUFGUWlBR0FFQVpTZHlickgycGFZcU5HVWdZQmdBQUFGUWdCR0lBQUpTUm4vWW1TWklpSThJOVhBa0FBQUNBd2dqRUFBQW9JeGN6TXlWSjlZT0RQRndKQUFBQWdNSUl4QUFBS0dQc0pna0FBQUJVTEFSaUFBQUFBQUFBTUJVQ01RQUFBQUFBQUpnS2dSZ0FBQUFBQUFCTWhVQU1BQUFBQUFBQXBrSWdCZ0FBQUFBQUFGTWhFQU1BQUFBQUFJQ3BFSWdCQUFBQUFBREFWQWpFQUFBQUFBQUFZQ29FWWdBQUFBQUFBREFWQWpFQUFBQUFBQUNZQ29FWUFBQUFBQUFBVElWQURBQUFBQUFBQUtaQ0lBWUFBQUFBQUFCVElSQURBQUFBQUFDQXFSQ0lBUUFBQUFBQXdGUUl4QUFBQUFBQUFHQXFCR0lBQUFBQUFBQXdGUUl4QUFBQUFBQUFtQXFCR0FBQUFBQUFBRXlGUUF3QUFBQUFBQUNtUWlBR0FBQUFBQUFBVXlFUUF3QUFBQUFBZ0trUWlBRUFBQUFBQU1CVUNNUUFBQUJRb2VYbTV1cmd3WU5YZGUyV0xWdjA5Tk5QNjgwMzM5U0pFeWV1YzJVQUFPQkc1ZVhwQWdBQUFGQzV4Y1hGdWQxMy92ejVEc2RuejU1VlRFeU1mdnp4UjMzMTFWZUtqSXdzMWJOWHJseXBOOTk4VXo0K1BobzBhRkNwcmdVQUFKVVhnUmdBQUFESzFJSUZDOXp1V3pnUSs5Ly8vcWNCQXdZb0pTVkZralI0OEdEOStPT1BzbGdzZXV5eHgxeGV2MmpSSW9malR6NzVSSkxVdDI5ZkJRUUVsSzV3QUFCUWFSR0lBUUFBb0Z4czNicFZFUkVSVHUzNzl1MVR4NDRkamVQYzNGek5tREZEa3laTjBxVkxseVJKVFpvMDBYdnZ2U2VMeFNKSldyeDRzY3RudEczYlZrODg4WVJUKzMvKzh4L2oycUxzZG51cDN3VUFBTnpZQ01RQUFBQlFMZ3FIWHNYNS92dnZGUmNYcDEyN2RobHQzYnAxMDN2dnZhZmF0V3VYWlhrQUFNQkVDTVFBQUFCUUxsNTc3VFUxYU5EQXFmM0lrU042K3VtbkpVbVptWmxHR0dheFdEUmh3Z1JObVRKRlhsNnVmMnhkdUhDaDJyZHZyNlpObXpxZG16UnBVckcxYk5xMFNWdTNicjJhMXdBQUFKVUFnUmdBQUFES3hZNGRPK1R2NysvVW5wR1JZWHp2MkxHakJnNGNxSysvL2xvTEZpeFF6NTQ5SlVtclZxMVNreVpOZE50dHQ3bjl2QmRmZkxIWWN6azVPUVJpQUFDWUdJRVlBQUFBeXNXNzc3N3JWcjlaczJiSjE5ZlhDTTllZSswMVBmUE1Nd29NRE5SWFgzMmxXMjY1eGEzN25EeDVVblhyMW5WcS8vWFhYOTB2R2dBQVZFcFdUeGNBQUFDQXlzMXV0enQ4K3ZUcEkwa0tDUWx4T2lkSkRSbzBrTCsvdnpJek14VWJHNnNKRXliSWJyZnIxS2xUV3JwMHFTZGZCUUFBVkJJRVlnQUFBQ2d6NDhhTms4VmljZmlzWDc5ZWtuVDQ4R0duY3dVN1FlN2N1Vk8zM1hhYmxpMWJadHpyeFJkZjFKUXBVNjZxam9JMXlnQUFBQ1FDTVFBQUFKUWhiMjl2K2ZqNHVQMlJwQmRlZUVGMzNIR0g5dTdkSzBueTlmWFZ1KysrVytJaStWY3lZOGFNNi9JK0FBQ2djbUFOTVFBQUFKU1o2ZE9uYTh5WU1lcmR1L2NWKzM3ODhjZjY4c3N2Tlh6NGNLTXRNakpTNzczM25scTFhbFdXWlFJQUFKTWhFQU1BQUVDWnVuVHBrcEtUazkzcU4yellNQzFZc0VEYnRtM1RvNDgrcXRtelo4dlB6MC9yMXExVG16WnRGQklTVWc0VkF4eEhtRE1BQUNBQVNVUkJWQUNBeW81QURBQUFBT1dtWU9IOHdncldEU3Y0L3NZYmJ5ZzFOVlVQUHZpZ0pHbmJ0bTBhT0hDZ0dqZHVyQysvL0ZKQlFVR2xmdTZFQ1JPdXZtZ0FBRkRwc0lZWUFBQUF5azF4aStnWDFxcFZLeU1NMjdWcmwzNzN1OThabzh5S3JpTTJmUGh3TlczYTlJclBmZTIxMTY3UEN3QUFnRXFCRVdJQUFBQW9VejQrUG9xSWlKRE5acE1rblR0M1RrZU9ISkVrUlVWRlNaSnljbktNUmZVTDdObXpSOTI3ZDllWk0yY2tTUzFidHRTMGFkUEtzWElBQUZCWk1VSU1BQUFBWlNvc0xFemR1M2ZYM1hmZnJaMDdkenFNMWtwS1N0TFFvVVBWcUZFakJRY0hHKzA3ZHV4UTU4NmRkZUxFQ1VsU2t5Wk50R0hEQnRXc1dkUGgzaDA2ZE5BRER6eHd4UnJzZHJ2eENRNE9WbTV1N25WNk93QUFjQ05paEJnQUFBREsxSm8xYXhRZkh5OHBmN1RZM1hmZmJaejc2cXV2TkhIaVJFblN3SUVEOWVHSEgycjkrdlVhT25Tb0xseTRJRWtLRFEzVnBrMmJYQzZvSHhjWHA0NGRPeW9oSWNIcG5MKy92Nzc1NWh0SjB1WExsK1h0N1MxSk9uWHFsRDc5OU5Qcis1SUFBT0NHd2dneEFBQUFsSm4vL3ZlL2lvMk5sU1RkZWVlZGV1V1ZWL1Rqano5S2ttdzJtenAxNnFUeDQ4ZExrdGF2WDYrNzdycEwvZnYzTjhLd2lJZ0liZG15UmFHaG9RNzNmZjMxMS9YNjY2K3JmZnYyQ2c4UFYzcDZ1dExUMHgzNmVIbDVxWDM3OW1yZnZyM0dqeDh2cTlVcUh4OGYxYWxUeDZnaE1EQ3dUTjhmQUFCVVRJd1FBd0FBUUpsWnVIQ2h6cDgvcjl0dnYxMmhvYUVLQ0Fnd3pvV0ZoVW1TcGsrZnJ2Lzk3My95OWZXVnhXSlJYbDZlSktsMTY5YmF1SEdqeTEwbHg0NGRXNm82YnJubEZ0bnRkbVZuWnp1MER4NDh1TFN2QkFBQUtnRUNNUUFBQUpTWmYvN3puOHJLeXRKZi92SVhuVDE3VnF0WHI1YlZhbFZ3Y0xCbXpKZ2hLWCtrMkxwMTYxU3RXalZsWkdTb1JZc1dhdE9talpZdFd5WS9QNzlTUGE5Qmd3YnEwS0dEVTN2TGxpMFZIUjB0bTgybWF0V3FLU0FnUUhmZmZiZisvT2MvWDVmM0JBQUFOeFlDTVFBQUFKUEpzOXRsdFZqSzVWazJtMDF2dnZtbWNaeVZsZVd5WDdWcTFTVGxyL3YxK2VlZjYrYWJiNWJWV3ZyVlBmcjM3Ni8rL2ZzN3RkOTk5OTNhdTNkdnFlOEhBQUFxSjlZUUF3QUFNQW5mL3g4Ni9YcjBtSWNyS1ZsVVZOUlZoV0VBQUFEdTRpY05BQUFBazJqV05GcVM5UE8rL1I2dUJBQUF3TE1JeEFBQUFFemlscVpSaW1nU3BxVXJWK2x5VG82bnl3RUFBUEFZQWpFQUFBQ1RzRm9zK3V1RWNVbzdlRkN2ejUxSEtBWUFBRXlMUUF3QUFNQkVJcHFFYWZ3ZlIrbWpqWjlxNUorZTF1YXZ0dW53a1YrVlo3ZDd1alFBQUlCeXd5NlRBQUFBSnRPM2QwODFqWXJVbEJtek5HbktORStYYzBNYkhqdEV3Mk9IZUxvTUFBQlFTZ1JpQUFBQUpoVFJKRXp6WjgvUzNxUms3VWxNMHNYTVRFK1hkRU5xM2JLNXAwc0FBQUJYZ1VBTVFLVng4dVJKNDN0QVFJQnNOcHNIcXlsYm1abVpxbGF0bXFmTHVHcFpXVmxLVGs1V3JWcTFWTE5tVGRXcVZhdFMvL01DS2lxcnhhSm1UYU9OM1NjQkFBRE1nalhFQUZRS09UazVxbHUzcnZIWnUzZXZSK3I0NjEvL3FvRURCMnIrL1BrNmV2Um9tVHpqL1BuemF0YXNtUjU2NkNIdDJiUEhhRDk5K3JSaVltS01UMm1kUG4xYUF3WU1NRDduenAxejZuUGt5QkgxNnRYTCtLU2xwVW1TTm0zYUpIc3AxaC82MjkvK3B0YXRXeXNzTEV6QndjSGF2WHQzcWVzRkFBQUFnS3Rsc1pmbVR6QUFVQVlzRmt1cCtuLzg4Y2ZxMWF1WFExdE9UbzY4dmIyTjQ5MjdkNnQ1OCtiNnozLytvNEVEQnhaN3I0TC9CUHI3Kyt2OCtmTnUxNUJUek01c2taR1JTa2xKa1NRdFc3Wk1FeWRPMVA3OSs5MitiNEZmZi8xVndjSEJMcytOR2pWS2I3NzVwaVNwWHIxNlNrdExrNit2cjlMVDA5V29VU09qWCtIL3ZOdnRkczJaTTBmdnZQT09Qdi84Yy9uNStUbmR0K2oxSjA2Y1VKMDZkUno2SEQ1OFdBMGJOalNPRXhJUzlNVVhYK2paWjUvVkF3ODhvQ1ZMbHFoR2pSb2x2dHVPSFR0MDExMTNLVGMzVjVMVXFGRWpkZXZXcmNScjR1TGlkUGZkZDVmWXB5SmF1SFNGRmk1ZG9hODJydlYwS1FBQUFJRHBXRXI0d3laVEpnSGNrTEt5c296dlZhdFd2ZWI3NWVUa0dBSE4xZHEzYjU4UmhsbXRWdlhzMlZNVEowNjg1dG9LVzc1OHVSR0dTZEsvL3ZVditmcjZYckd1eHg5L1hKczNiNVlrUGZMSUkvcmdndzlLSFVSS1V2WHExUjJPazVPVDlmTExMMHVTUHZ6d1EzWHMyRkViTm14UWd3WU5YRjUvNnRRcERSbzB5T0hYK3RDaFExcThlSEdKeiszU3Bjc05HWWdCQUFBQXFKZ0l4QURja0Fxdm4xWFNRTmVhTldzcUtpcktvVzNmdm4wbGhsK0RCdzkyMmY3KysrOFhPekpNa3Rhc1dXTjh2K09PTzFTN2RtMTkrdW1ueXM3T0x2YWF3cG8yYlZyaStSMDdkdWozdi8rOWNUeDA2TkFTcDBabVpHUm84dVRKZXYzMTF4MXFTRXBLMHBFalJ4UVNFdUpXWFlVVkhWbFd2MzU5YmRxMFNmZmZmNzlPbmp5cFhidDJhY1NJRWRxNGNhUFR0WmN2WDFaTVRJd09IanhZNnVkZVRhMEFBQUFBVUJ3Q01RQWU5K3V2dnhyZkgzMzBVWDMyMldlU3BKZGVla21QUC82NFUvL0F3RUMzNzkyalJ3OGxKU1U1dEFVSEIrdllzV1BGWHJOeTVVcVg3WDUrZmlVR1lxdFdyVEsrRHhvMFNKS1VtSmlvdm4zN3VsMXZjYjcvL252MTZ0WExZV1JjZkh4OGlkZEVSRVRvMUtsVHhySE5adE80Y2VNMGVmSmt0MGJWMWExYjErRjQwcVJKZXZIRkYxVzFhbFdqanF5c0xIWHIxazFidG14UjE2NWRWYXRXTGIzOTl0dE85OHJMeTFOc2JLdysvL3h6U1pLdnI2KysrKzQ3TlcvdXZEdmIrZlBuZGR0dHQrbm5uMytXSkkwYk4wN2R1M2UvWXIwQUFBQUE0QzRDTVFBZVY3Qlcxcmx6NTdSMTYxYWp2VisvZnNXdW8xV1d4bzRkNjdLOXBKRmVLU2twK3U2Nzd5VGxUNWNzQ01TdWg4MmJOK3ZCQngvVWI3Lzk1dEJlZEsydW9pRmY0VERzemp2djFKdzVjOVM2ZGV0cnJxZEdqUnBHSUhicDBpVkpVck5temJScTFTb2RQWHBVWDN6eGhhcFhyNjcrL2Z0TGtuSnpjelZpeEFpOTk5NTd4ajNlZXVzdGwyR1lKSTBaTThZSXc3cDI3YXJwMDZkZmM4MEFBQUFBVUJpQkdJQUs0NzMzM2pPQ2xxQ2dJQVVGQlRudDFGaXRXalhWcWxXclZQZnQyN2V2c2JhWEpKMDhlYkxFL3JObnp5N1YvU1ZwL3Z6NXh2ZkdqUnNiYTJoMTdkclY3UjB2WFUyWm5EbHpwcDU1NXBsaXAzaWVPM2RPYTlhczBhSkZpN1JwMHlhbjgyRmhZWHJsbFZjMFpNZ1FTZExpeFl0MTl1eFpEUmd3UVBYcjF5K3hub2lJQ05sc051TzRUcDA2eXNqSWNCaGROblhxVkwzNjZxdEtTVWxSUmthRzBkNnRXemYxNzk5ZldWbFppb21KY1poT0trbXhzYkdLalkwdDhmbFNmaGhZZUxNRUtUOThqSWlJdU9LMUFBQUFBRkFjQWpFQUZjYXNXYk9NNzhlT0hYTVoyQXdiTmt5TEZpMHExWDEvK09FSGgybVoxOXZGaXhjZEFyR0N4ZXJQbno5L3hSMFhyMlQvL3YxR0dGYXpaazJkUFh2V09EZHMyRENIRUxHb09YUG1LQzR1emlGUTJySmxpeFl0V3FRbm4zeFNhOWFzS1hFNjV6ZmZmR1BzTWpseTVFaE5talJKVHp6eGhFT2ZnbEZ4UlJYOGV1Zmw1VG1GbWdBQUFBRGdhUVJpQUNxRTlldlhhOCtlUFdWeTc4SlRCNHR6L3Z4NXA3YkN1ekNXdEhEL1cyKzlwZE9uVDE5ZGNWZnczSFBQYWQ2OGVZcU9qdFliYjd5aFRwMDZHZWVhTm0xYWJCZ201WWRZVnF2Vm9hM2cxOWh1dDZ0Um8wWnUxNUdYbDFmc085cHNOb1dHaGlvcUtrcVJrWkdLakl3MHBrUDYrdnBxM2JwMXV1MjIyelJvMEtCaU54bElUazQydmpkczJORGxicFlBQUFBQWNMMFFpQUh3dU56Y1hQMzV6MzkycTIvUmdPZEt6cDA3NXhEQW5EcDF5bWxSL3IvKzlhOE9JNjljS2JxdVdNMmFOVFZseWhTZFBYdFdyNzc2cXN0cnFsZXY3dloweWFJS0ZyUVBDUW5Sd29VTDljQUREK2o0OGVNT2ZmNzBwejlwNXN5Wnlzek0xSUFCQTlTblR4OE5HRERBT0w5aXhRb05IanhZWGw1ZXlzdkwwNFlORy9URER6OFl0UlczaHBjckxWdTJWTk9tVFJVZEhhM0V4RVFqb0lxTGk5UHMyYk5WcFVvVlpXUms2UEhISDllWU1XTVVHUm5wOEM0N2QrNVU3ZHExaTcxLzRmQngzcng1NnRXclY3SG5BUUFBQU9CYUVZZ0I4TGpaczJjck1URlJrdVR0N2ExZHUzWTVyS2ZWdjM5L3JWNjlXbEwrNHUybFVYaDBtTlZxbGIrL3YxT2Z0OTkrdThSZEp3dHFMQ3dvS0VoVHBreFJZbUtpVTFCVitIblhvbUJVMnNNUFArenl2Syt2cjdaczJhS3dzREJWclZwVmx5NWRrcmUzdHk1ZnZpeXA1SFc2dW5mdkxpOHY5MzhMZU9LSko0enBrdVBHalRNQ3Njek1URldwVXNYb3MyclZLcTFidDA1VHBrelIrUEhqbFp1YlcrcC9abi80d3grY1JvZ1Yxck5uVDJNYWFORWRSQUVBQUFEQUhRUmlBRHhxMzc1OWV1NjU1NHpqY2VQRzZkQ2hRd29LQ2xKZ1lLRE9uVHVualJzM0d1YzdkdXhZcXZzWFhrRGYzOS8vbWtPcW90cTFheWQvZjMrSEJlWExVK0hnME1mSFJ6RXhNWHJublhkS3ZNWm1zMm5DaEFuR2NYR2pyd3BHcVJVb0NPZ0tOZ3lRL20rdHNHWExsbW5wMHFXU3BLeXNMR04zVUx2ZFh1cnBqdW5wNlNXZVQwMU5MZFg5QUFBQUFLQW9BakVBSHZYYWE2L3A0c1dMa3ZLbkI5NTY2NjNxMDZlUEdqWnNxTldyVjJ2ejVzM0t6TXlVbEIvRXRHM2J0bFQzTHp4QzdQVHAwMDdoVDhHekN4UmVLOHpWR21KRnI3ZlpiT3JXclpzU0V4T0xIYTFVcDA0ZGJkMjYxYTE2TzNic1dPd3VtTjdlM29xS2luSjU3c1VYWDVTVS8ydlVxMWN2blRselJyLzk5cHZEKzNoN2V5czZPbHJqeG8xVGh3NGQzS3JIbGNhTkd4dmZVMU5UdFhmdlhvMGFOY3BvZStHRkY0eGRMUUVBQUFDZ0lpSVFBK0JSVHo3NXBCWXNXQ0M3M2E0VksxYm9qVGZlVUU1T2pnNGNPS0M3N3JyTFllcmNvRUdEU2ozQzYwb0w2aGRNOTdzVzk5NTdyMGFQSHEzdTNidGY4NzFLRWhJU1Vtem85dEpMTHhuZlgzLzlkYWMxejl4Vk5IQnpOYm9yUER6YytIN28wQ0gxN2R2WDJKVGdzY2NlMDkvLy9uZmp2SmVYVjRrYkVoUW9IRFIrL1BISEphNGhscEtTb29pSWlDdmVFd0FBQUFDS1F5QUd3S09pbzZQMXlDT1A2SlpiYmxISGpoMTExMTEzcVhidDJvcVBqMWRtWnFZeE9zeG1zK21QZi94anFlOXZ0OXVMRFhrc0ZvdHNOcHZEdWVLQ3BKSUNwdUhEaDZ0cTFhcE83UVZURng5NTVCR0hxWTFYTW1QR0RBVUZCVW1TL3ZlLy8rbVhYMzV4KzFwSit1bW5uL1RSUng5ZHNkLzk5OS92MUZZMGNITTFuVEk2T2xwV3ExVjVlWG5LemMzVi92MzdKVW1EQncvVy9QbnpTMVVyQUFBQUFIaUN4ZTdPWDkwRFFCazZmZnEwMDg2UG8wZVAxdHk1YzQzam1KZ1lyVml4d2pndU9wMHhKeWZIV0doZGtuYnYzdTF5RjhXOHZEd2pCUFB4OFRIV3U3clNvdnBGQlFVRjZlalJvdzV0QlRXRmg0ZHIzNzU5TG10MXg3NTkrNHhSV0hGeGNWcXdZRUdwcm5lWHEybWdSWDlMY0hVdU16TlRZV0ZoRHI5bXNiR3hXcmh3b1RaczJLRGc0R0RkZnZ2dFRzK0xpWW5SdSsrK2U4MTEzMGdqeEJZdVhhR0ZTMWZvcTQxclBWMEtBQUFBWURxV0V2NHdkbjFYbHdhQXExQTBERHQrL0xqV3IxOXZIRmVyVmszLytNYy9yc3V6Q2thY1NYSTVxcXNzMk8xMnhjZkhxM2J0Mm1yYnRxMk9Iejh1dTkwdXU5MnVDeGN1cUZ1M2JrYmYzcjE3cTBtVEp1VlMxOVhZdUhHaldyUm80UkNHTlduU1JFdVdMSkdYbDVlV0wxK3VPKzY0UTQwYk45YVhYMzdwd1VvQkFBQUFvSGhNbVFSUW9adzVjMGIzM1hlZkRoMDZaTFM5OU5KTENnME5kZWkzZXZYcXE3ci9iNy85Wm55dlZxMmFKRG1OOUNwUWRIUlVRa0tDRmk5ZXJLKy8vbHJmZmZkZHFaNWJ2WHAxblRwMVNxZE9uVks3ZHUwMGYvNThOV3JVU0E4Ly9MQisvUEZIU1ZLclZxMjBZc1VLaCtmZWZ2dnR4dnBjSlNrODhxcE5temE2K2VhYlMxV2ZPN3AyN2FvdFc3WTR0YWVtcHVybm4zOVdWRlNVOGMvdDRNR0REaVAycFB3MTBJcmJGS0R3V21VTkd6WjBXRHV1NkhrQUFBQUF1RlpNbVFSUVlhU25wK3YrKysvWHJsMjdqTGJldlh0ci9mcjFWNXgyZVB6NGNXUGRMYW40S1pQZmYvKzkyclZySjBtS2lJaFFTa3BLc2Zjc0dvajE3TmxUbjM3NnFTUnAvdno1K3YzdmYrK3lmOUVwa3dWbXpweXBwNTU2eWpqMjl2Ylc1Y3VYSlVrZE9uVFEyclZyblViTHVhdHdyYVZkVkwvd3RlNHNxaTlKUFhyMFVIcDZ1aElURXlWSlE0Y08xVHZ2dktQQXdFQmxaR1RJYXJYcXQ5OStrNStmM3hXZmI3ZmJIVFpMcUV5TDZqTmxFZ0FBQVBDY2txWk1Na0lNUUlXd2VmTm1EUmt5eEdFcVh2UG16YlZzMlRLWFlkaVNKVXQwK2ZKbGVYdDdLeTh2VHg5ODhJSEQrUm8xYWtpU3pwOC9yOE9IRDZ0cTFhckt6czdXN05tempUNzE2dFhUdVhQbmRPYk1HV1ZrWkNnakk4UGhlMkh0MnJWekNNOWVmZlZWRFI4KzNLMWRML1B5OHJSNzkyNVpMQmJWcjE5ZnYvNzZxeVFaWVpqVmF0WHR0OSt1Yjc3NVJxMWJ0MWFEQmcxS3ZlN1k5VkxTU0t5WW1CaXRXclZLenovL3ZDWk5tcVQ0K0hnamVGdTJiSmwrK2VVWDQ5ZXRSWXNXTHNPdzNOeGNuVDkvWHQ3ZTNySmFyY3JKeWRHNmRlc2Mrcmo2TlUxSVNEQytOMnJVNktyZURRQUFBQUFLRUlnQjhMZy8vL25QbWpGamhzT0M3aEVSRWZyMDAwOFZFQkRnOHByVnExZnJ3dzgvZEhuT3g4ZEhEUm8wa0NTZE9IRkMwZEhSTHZzMWE5Wk1QWHIwMExmZmZudkZHci8vL251SDQvMzc5K3VERHo3UWdBRURYUGJQemMzVnlKRWp0V2ZQSHUzWnMwY1hMbHdvOXQ1NWVYbWFPWE9tWnM2Y0tTbC9iYlA2OWV2clgvLzZsL3IyN1h2RjJzckw3Tm16OWRSVFR4a2o3RWFNR0tGcDA2WVp1MkJ1M2JyVjZOdWpSdytYOThqTXpGUzlldldVbloxZDdIUHExNi92MU5hMmJkdHJLUjBBQUFBQUhMQ29QZ0NQNjltenA2cFVxV0ljdDIzYlZ0dTNiM2NaakJSbzM3NTlzZWNlZWVRUlkvMnFzTEF3Tld6WTBHVy9oeDkrMk9WdWlLNTRlWG5wcHB0dVVvc1dMWXkyMTE1N3JkaitOcHROZHJ0ZDMzMzNuVU1ZWnJWYTFiTm5UNjFmdjE2Yk4yOVczNzU5NWVYbCtIY1RXVmxaT25qd29OdTFYVThGaS8wWGZBb0xEQXcwd2pBcGZ3MjJSWXNXT2EwVlpyVmFOV3pZTUpmMzkvUHpVNGNPSFlwOS9xMjMzdXB5cWlzQUFBQUFYRStNRUFQZ2NmZmNjNDhXTEZpZzJOaFlQZnJvbzVvelo0N1RvdXBGM1hiYmJjYlVPcHZOcGlwVnFxaGV2WHJxMjdldnBrNmQ2dEMzVTZkTyt1Q0REMlMxV2xXdFdqV0ZoSVRvcWFlZVVwY3VYWFQwNkZHdFdMRkN3Y0hCcWwrL3ZvS0RnOVdnUVFPRmhJUVkvOXVvVVNNRkJ3ZkxhclVxS3l0TERSbzBVRlJVbFA3d2h6L0licmNYTzcxeC9QanhldnZ0dCtYbjU2ZE9uVHJwdnZ2dVUvLysvUjJDdmk1ZHV1alVxVlA2NktPUDlOVlhYMm5IamgzYXQyK2ZPblRvNExBbVdsbHExcXhac2VkR2poeFo0clZkdTNiVlo1OTlwZ2tUSm1qWHJsMjY2YWFiTkhueTVCTHYyYmx6WjIzWnNrVTJtMDArUGo2cVhyMjZnb0tDMUtsVEowMmNPTkZqMDBVQkFBQUFtQWVMNmdPb01CSVNFaHhHSUZWVUowK2VWSjA2ZFp6YUM5YlBzdGxzeGhwbWUvZnVWV1JrcEd3Mm05djN0OXZ0eXN6TWxLK3Y3L1VwR0I3RG92b0FBQUNBNTdDb1BvQWJ3bzBRaGtseUdZWkprcisvdjFOYjA2Wk5TMzEvaThWQ0dBWUFBQUFBWllnMXhBQUFBQUFBQUdBcUJHSUFBQUFBQUFBd0ZRSXhBQUFBQUFBQW1BcUJHQUFBQUFBQUFFeUZRQXdBQUFBQUFBQ21RaUFHQUFBQUFBQUFVL0h5ZEFFQUtxNDh1MTJKZTVQMTA5NGtYY3pNOUhRNXdIV3g4Yk5OOHZPckxyL3ExY3Y4V1R2L3Q3dk1ud0VBQUFDZzlBakVBTGkwTHpWTnIweWZxZjFwQnp4ZENuRDlIZk4wQVFCd1pYUG56cFVrQlFRRWFQRGd3WktrV2JObVNaSUNBd1AxNktPUE92Uy9lUEdpZkgxOXk3ZElBQUJ1VUJhNzNXNzNkQkVBS3BhMUd6N1JyRGx6RlJZYXF0aVlnWXFNQ0ZmOTRDQlpMUlpQbHdiY1VCWXVYYUdGUzFmb3E0MXJQVjBLZ0Fyc3dvVUxPbkhpaEZON1dGaVlKQ2txS2twSlNVbVNKTXYvLzcyNG9PM3MyYlBhc0dHRGxpNWRxbTNidGlrMU5WV0JnWUhHUFdKalk2KzZyZ1lOR21qYXRHbFhmVDBBQUo1bXNSVC9oMWhHaUFGd3NDODFUYlBtekZYZlhqMDFkbFNjdkwzNHp3UUFBR1ZwM2JwMUdqSmtTS211T1g3OHVPNjU1eDV0M2JwVmx5OWZOdHJqNCtQMS9QUFBHOGZMbGkyNzZycWlvcUlJeEFBQWxSWi8wZ1ZneUxQYk5XWEdMSVdGaGhLR0FRQlFUbXJVcUtIdzhIQ245djM3OXhkN3paa3paN1JwMHlaSlVyVnExZFM0Y1dPMWF0Vkt2WHYzZHRtL1VhTkdXckpraVZ2MWRPM2ExYTErQUFEY3lQalRMZ0JENHQ1azdVdE4wMHZQLzRVd0RBQ0FjdEtuVHgvMTZkTkhkcnRkSjA2Y1VIcDZ1dExUMDlXdlg3OWlyL0gzOTlla1NaUFV2bjE3dFduVFJpdFhydFN3WWNOMDVNZ1JMVisrWENFaElRNzlEeDA2Uk5BRkFFQWgvSWtYZ09HbnZmbnJrMFJHT1A4dE5RQUFLQnREaGd6UmQ5OTlwOE9IRHlzN083dkV2bFdxVkZGMmRyWXVYcnlvZ0lBQVpXUmthT1BHallxUGo1Y2tiZCsrWFRWcTFIQzZybkhqeGxxOWVyVmI5ZHg2NjYybGZ3a0FBRzR3QkdJQURCY3pNeVZKOVlPRFBGd0pBQURtY2VUSUVhV2xwUm5IZ1lHQkNnOFBWMEpDZ2xQZmR1M2FhZnYyN2NyT3p0WmpqejNtZEw1NzkrNnFXYk9tVS91QkF3Y0l1Z0FBS0lSQURJQVRkcE1FQUtEOFBQMzAweG85ZXJRaUlpSVVFUkVoZjM5L1NmKzNvMlJoOCtiTjA0Z1JJNVNRa0tEYzNGeWozZHZiVyszYnQ5Y2JiN3poMEgvbzBLRXVuN2xxMVNwak5GckRoZzNWdVhObnB6NE5HalM0Nm5jQ0FLQ2lJeEFEQUFBQVBPaDN2L3VkSk9ubzBhUEt5c3JTMGFOSEpVbmZmUE9OcFB5d3E2QXRJQ0JBcTFldmx0MXVkd2pFZkh4OFZMZHVYYWQ3TDEyNjFPVXp6NXc1b3cwYk5raVNxbGV2WG13L0FBQXFLd0l4QUFBQW9BS29YNy8rVlY4YkVoS2k5UFIwU2RLSEgzNm9CeDk4ME8xcms1T1RYWTVHSzh4dXQxOTFiUUFBVkVSV1R4Y0FBQUFBQUFBQWxDZEdpQUVBQUFBVlNHaG9xQTRjT09CV1h5OHZMNGVwazVMMHdBTVBHQ082N3J2dlBxV21wbDVWSFVsSlNWZDFIUUFBTndJQ01RQUFBS0FDT1h6NHNLS2pvOTNxV3pRTUt5bzFOVlhKeWNuWG95d0FBQ29WQWpFQUFBQ2dBc25KeVNtVEVNdWRkY0NpbzZNSjBBQUFwa0FnQmdBQUFGUWcxenBsc2pqdWpEcExTMHR6NjE0QUFOem9DTVFBQUFDQUN1VGd3WU5YM1BYeGFqRHlDd0NBLzBNZ0JnQUFBRlFnWGw1ZUNnOFBkNnZ2bFVLdXBLUWtYYng0VWZIeDhXcmN1TEVlZXVnaDQxeEI2QllWRmFXa3BDUWxKQ1RvOE9IRDZ0T25qN3k5dmEvK0JRQUF1QUVRaUFFQUFBQVZTRWhJaU1zZEhuTnpjMld6Mll6amhJUUUzWDc3N1pMazBGN2d0OTkrMC96NTh6VjkrblFkTzNaTUFRRUJhdCsrdlVKQ1FsdytkL0xreVZxN2RxM3ExS21qaHg5K1dIRnhjV3JSb3NWMWVpc0FBQ29XcTZjTEFBQUFBSEJsdzRZTms5VnFsWStQajZwV3JXcUVZWklVRmhabWZEOTY5S2hHamh5cGtKQVFUWmd3UWNlT0haTWsxYXBWU3l0WHJ0VCsvZnUxWnMwYW83L1ZhdFdsUzVlVWtwSWlTVHA1OHFUKy9lOS9xMlhMbHJyenpqdjEvdnZ2bDlNYkFnQlFmZ2pFQUFBQWdCdEFseTVkWkxmYmxaMmRyVXVYTGhudGZuNStldm5sbDQzamdJQUE3ZGl4UXhjdVhKQ1V2NWorb2tXTGxKS1Nvc1dMRnlzaUlrSVBQUENBMGI5eDQ4Ynk4ZkZSWW1LaXRtM2JwaEVqUnFoNjllcVNwRysvL1ZhblRwMHFwemNFQUtEOE1HVVNBQUFBcUFEKytNYy9TcEpxMTY3dDhueXZYcjAwWmNvVVNmbFRKS3RXcmFyQXdFRDE2TkZEOWVyVk0vcjUrUGpvblhmZTBkaXhZelZ1M0RqMTY5ZlBXQy9zbm52dTBlN2R1eVhscjFYV3BrMGJ6Wmd4dzdpMlE0Y082dENoZzJiT25LbWxTNWRxOCtiTit2M3ZmMThtN3dzQWdDZFo3SGE3M2RORkFLZ1lGaTVkb1lWTFYraXJqV3M5WFFwUUtmRC9LUUFWVFc1dXJuSnljbVN6MmVUbHhkK05Bd0FxTjBzSjJ6Ynp1eUFBQUFCZ0VqYWJ6ZVVDL0FBQW1BMXJpQUVBQUFBQUFNQlVDTVFBQUFBQUFBQmdLZ1JpQUFBQUFBQUFNQlhXRUFNQUFBQmN5TFBibGJnM1dUL3RUZExGekV4UGwzTkRhdDJ5dVc1dDJjTFRaUUFBNElSQURBQUFBQ2hpWDJxYVhwaytVL3ZURG5pNmxCdmE4TmdoQkdJQWdBcUpRQXdBQUFBb1pPMkdUelJyemx5RmhZYnFwZWYvb3NpSWNOVVBEcEsxK0ozYkFRREFEWVpBREFBQUFQai85cVdtYWRhY3VlcmJxNmZHam9xVHR4Yy9MZ01BVUJteHFENEFBQUNnL0RYRHBzeVlwYkRRVU1Jd0FBQXFPUUl4QUFBQVFGTGkzbVR0UzAxVGJNeEF3akFBQUNvNUFqRUFBQUJBMGs5N2t5UkprUkhoSHE0RUFBQ1VOUUl4QUFBQVFOTEZ6RXhKVXYzZ0lBOVhBZ0FBeWhxQkdBQUFBRkFJdTBrQ0FGRDVFWWdCQUFBQS80KzkrNDZ2K2Z6L1AvNDhHU0xFSG9rUmlqUW9rYWhON0tLcHFnODFXNHBXYlVwUmJXMDFxaWlmVDZ0b3E2aFZvN1YzU1pVYU5XcnZ2VUpqQklsRUpEbS9QL0xMKzV1VGt5MURrc2Y5ZGp1MzI3bmU3K3Y5ZmwvbjRJWm5ydXQxQVFDQUxJVkFEQUFBQUFBQUFGa0tnUmdBQUFBQUFBQ3lGQUl4QUFBQUFBQUFaQ2tFWWdBQUFBQUFBTWhTQ01RQUFBQUFBQUNRcFJDSUFRQUFBQUFBSUVzaEVBTUFBQUFBQUVDV1FpQUdBQUFBQUFDQUxJVkFEQUFBQUFBQUFGa0tnUmdBQUFBQUFBQ3lGQUl4QUFBQUFBQUFaQ2tFWWdBQUFBQUFBTWhTQ01RQUFBQUFBQUNRcFJDSUFRQUFBQUFBSUVzaEVBTUFBQUFBQUVDV1FpQUdBQUFBQUFDQUxJVkFEQUFBQUFBQUFGa0tnUmdBQUFBQUFBQ3lGQUl4QUFBQUFBQUFaQ2tFWWdBQUFBQUFBTWhTQ01RQUFBQUFBQUNRcFJDSUFRQUFBQUFBSUVzaEVBTUFBQUFBQUVDV1FpQUdBQUFBQUFDQUxNVXV2UWNBQUFDUVZQNysvaktielNwY3VIQ2FQZlBtelp1eXQ3ZFBsV2RHUkVRb0lpTENhTnZadlZqL1JBc0pDZEhaczJlVkowOGU1YzZkVzNueTVKR3RyVzE2RHdzQUFDRFptQ0VHQUVBbTFyVnJWM2w3ZTh2YjIxdS8vZlpiblAxOGZYMk5maTFhdEpEWmJFN0RVVm9MREF6VTQ4ZVA0enpmdjM5L09UczdLMi9ldkJvNmRHaWFqS2wzNzk1eWRuWldqaHc1MUtsVHAwUmQwNnRYTCtPMWE5ZXVPUHVOR2pWSzl2YjJ4aXN4N3QrL3J6WnQyaGl2Mkw2dlc3ZHU2ZlhYWHpkZWx5OWZsaVR0MkxFalNiL0dJMGVPbEplWGwwcVZLaVVYRnhjZFAzNDgwZGNDQUFDOGlGNnNIejhDQUlBVTgrdXZ2MnJCZ2dXU3BCdzVjc2pWMVZWbnpweXg2Sk1uVHg0VktWSkVJMGFNMEo0OWV5Uko3ZHExMDltelo2M3VsemR2WHJtNHVLVDZ1TGRzMmFJZVBYcW9TcFVxc1laNER4OCsxSm8xYTR6Mzd1N3VTYnIvcDU5K21tQ2ZQSG55NkxQUFByTTR0bS9mUGtsU2NIQ3dYbnZ0dFVROWE4NmNPY1o3THk4djFhMWJOd2tqamQrVEowLzA2NisvR3UzWnMyY3JWNjVjRm4zTVpyTzJiTmxpdE8vZHU2Zmx5NWZyMDA4LzFYLys4eC85L1BQUFZ0ZkU5UGZmZjJ2NjlPbEcyOFhGUlRObXpJajNtdTdkdTh2YjJ6c3BIeWZMOC9YMVZiNTgrZVRsNVpXby91UEhqMWRZV0pna2FjeVlNYWs0TWdBQU1pY0NNUUFBVjZrc3JRQUFJQUJKUkVGVU1xRTdkKzZvZCsvZVJ2dkpreWVxWHIyNlZiOHVYYnFvY2VQR1JoZ21TY3VYTDlmeTVjdXQrbjd3d1FmNjhjY2ZKVWtCQVFHYU9uVnFpbzEzL1BqeHhyUGJ0Mjh2U2JwMjdacSsvUEpMcXdCcjRjS0ZDZ2tKa1JTNXRMQlZxMVpKZXRia3laTVQ3Rk9zV0RGOTl0bG5NcGxNc1o3djFxMmJ1blhyWnJTUEh6K3VpaFVySm1rY2FTRm56cHdXN2JObnoycmN1SEdTcE5XclY2dHUzYnJhdUhHamloWXRHdXYxOSs3ZFU3dDI3UlFlSG00Y3UzNzl1aEcweHFWQmd3WUVZb24wK1BGajllclZTMHVXTEpHbnA2Y09IanlZcUNXejQ4ZVAxOU9uVHlYRkhvaUZoNGZyN3QyN3VuWHJscTVldmFvclY2N28zTGx6ZXUyMTE5UzZkV3ZObno4L1VlTXJVYUtFR2pWcWxKU1BCQUJBaGtBZ0JnQkFKdlBreVJPMWJObFMvdjcrQ2ZhOWN1V0tCZ3dZa09SbkJBUUVhTUtFQ2NrWlhxeWlBckdXTFZ1cVlzV0tPbkhpaENScHhJZ1JxbEdqaGhvMmJDZ3BzdFpXOU5sSlpyTTUwVE5xYnR5NGtXTGpqY25Cd1NIVjd2MDhuSnljTE5wRmloVFJqaDA3OU9hYmIrcnUzYnM2ZXZTbzNuLy9mVzNldk5ucTJtZlBucWxEaHc2NmV2VnFrcDlickZpeFpJODVxOG1SSTRkT25qd3BTVHA2OUtpbVRKbGlOVHN4cVZxMGFLRU5HemJFdWl6MjZ0V3JhdDI2dFVXZ0c1K1dMVnNTaUFFQU1pVnFpQUVBa0lrRUJnYnFyYmZlMHY3OSt5VkpSWXNXMWUzYnQ3VnAweVpqdGxEZnZuMFZIaDZ1c0xBd0JRVUZLU0FnUUpMazV1YW14NDhmRytGVDd0eTU1ZXZySzdQWkxMUFpiTXdPUzAwT0RnNWF0R2lSc21YTEppbHlsc3U3Nzc2cmYvLzlWNUswYXRVcVhieDQwZWdmSGg2dW16ZHZKdW9WSmVyelJIKzFiTm5TT0w5cjF5NnI4S3h3NGNLYVBuMjZYbnZ0TlhYdjNsM1RwMDlYNmRLbExjYWQzZ29WS2lTVHlXUzh4b3daSXpzN08yWFBudDNvRXhJU29obzFhdWlQUC81UW9VS0Y1T2JtcHA5KytzbnFYaEVSRWVyVXFaTisvLzEzU1pHaHpmSGp4MlA5N2g0L2ZteXhiSFhnd0lGcTBxUko2bi9nVE1MVzFsYmZmUE9OMFI0L2ZyeXVYYnVta0pDUWVGL1J4VHp1NHVJU1o0MjRmLzc1eDFocUNRQkFWa1lnQmdCQUpqSi8vbnh0Mzc1ZFVtU0k4ZXV2djhyWjJWblZxbFdUbTV1YkpHbm16SmxhdkhpeGJHMXROV25TSkxtNnVpcGJ0bXhhdUhDaG5KeWNOSFRvVUdYUG5sMlBIajFLMFZsZ2llWHA2YWtSSTBZWWJUOC9QMzMwMFVlS2lJalFxRkdqa25YUDZFc2Z6NTgvcjVvMWE2cG16Wm9XejRsUHZuejVsRE5uVHUzWXNVUHIxNi9YbTIrK0tXZG5aK1A4aXhDSXhTVjZqYkNvSlhZVktsVFFpaFVyTkg3OGVHM2Z2dDJpVmx0NGVMaTZkZXRtc1d6MisrKy9qM05KYUo4K2ZYVHUzRGxKVXNPR0RUVmx5cFRVK0JpWld0MjZkZFc2ZFd0SmtmWHJybHk1SWtkSHgzaGZVYitXa2l5TzM3aHhReFVyVnBTbnA2ZDhmSHlNUHMyYU5kT2xTNWQwOCtaTml5V1pqUnMzampYa0JBQWdzMlBKSkFBQW1VaS9mdjEwNE1BQi9menp6NnBaczZZMmI5NXNMSWZ6OXZiV3NXUEhWS1pNR1YyOGVOR29POVNxVlNzZE9IREFvbS9ObWpWMTZOQWhWYXRXVFdQR2pGRy9mdjFVc0dCQjR6a3Z2ZlJTcXU1RStja25uMmpSb2tWR3phTnAwNmJwNTU5LzFxbFRwNHcrRXlaTTBPZWZmeDduUFVhTUdHRUVlcSsvL3JweGZOKytmY1lNdXVpQlFVTHExNit2QWdVSzZQYnQyMnJhdEtraUlpS01jOUZuWWNXbGQrL2VGblhkNGhOYjdiS2xTNWVxUTRjT2NWN2o1dVltVzF0Ym8xMndZRUVGQkFSWWpHM3k1TW1hTkdtU3pwOC9iOHdNbEtSR2pScXBkZXZXQ2drSlVZY09IWXhOQzZKMDZ0UXBVVHRyK3ZyNld1MlNlZjc4ZVNPTVJkeSsvUEpMbFNsVFJpTkhqa3h3bzRPRWZQVFJSL3JvbzQ4ay9kL3ZKUmNYRjVVcVZjcXE3OU9uVDYxbVJENTU4dVM1bmc4QVFFWkFJQVlBUUNiei9mZmZ5OFBEUTBPSER0V09IVHVzemwrNGNFRmp4NDYxT3I1MzcxNnJZNU1tVFpJa2RlalF3U0lRUzIwT0RnNmFOV3VXRGg4K3JNR0RCK3ZodzRjYU5teVljVDVQbmp6cTI3ZXZKR25BZ0FGNjlPaVJKT21MTDc2UXE2dXJIajkrck8rKys4N29INzFPMnFGRGg0ejNucDZlaVI2VHU3dTcxcXhaby9yMTY2dFZxMWI2NVpkZkpFVXVlWXRadkQ0OTdOMjcxL2cxNnRtenAwYVBIcTMrL2Z0YjlJa0tBbVB5OC9PVEZMbFU4dmJ0MjZrN1VNVHE1WmRmMWxkZmZXVzBvM2IyUEh2MnJNcVdMV3ZWZitqUW9jYlN4K2k3Z09iTm0xZS8vZmFicmwyN1p0SC8xS2xUbWpGamhySmx5NlkrZmZvWXgzZnYzaTFYVjljVS9Td0FBR1FFQkdJQUFHUXlEZzRPcWxxMWFub1A0N2sxYXRUSUtPYjkzLy8rMTZnakprbURCZzFTbmp4NUpFbXpaOC9XczJmUEpQM2ZibnR6NXN6Umd3Y1BKRVVHRGMyYU5UT3VQWHo0c1BFK0tZRlllSGk0bGl4Wm9vWU5HK3I2OWV1NmRldVdwTWlaV1luWkZUQXRSVVJFNlA3OSs3R2VzN1cxVmNtU0pWVzJiRm01dTd2TDNkM2RXQTZaSTBjT3JWdTNUbFdxVkZHN2R1MjBkZXRXaFlhR1d0M2o3Tm16eHZ2aXhZdkh1cHNsRXFkMzc5N3k5ZlcxT0hibXpCbDE2ZEpGZ3dZTjBzOC8vNnlsUzVjYXU2OUcrZlRUVDQxQWJPREFnUmJudnZ2dU8yUHBkSlFEQnc3b3dJRUR5cGt6cDBVZ0JnQkFWdlZpL2VzTkFBQ2tpQVlOR3NTN3BQSGd3WU9xVnEyYTBZNnRiMnpMOXRKYVJFU0ViR3hzTkhMa1NMM3l5aXNhTldxVUhqMTZwQ0ZEaGtpUzd0Ky9iNFJoSnBOSkxpNHVraUpud1JVcFVrUitmbjdxMTYrZnhXZjU1NTkvalA2elo4K1d5V1N5V0lvNWUvWnNyVisvM3FwZW1hMnRyUTRmUHF3OWUvWllISTlyS1dIMEpaV1M5TlZYWDZsejU4N0orUm9rUmM3OFNheEtsU3FwZlBueUtsZXVuRTZkT21VRVZOMjdkOWZNbVRPVkxWczJCUVFFcUVlUEh1clRwNDlGVWZ4Q2hRcnBuMy8rVVlFQ0JlSzhmL1R2ODRjZmZyQllraHJ6UE9KMy9mcjFXQVBFVFpzMmFjR0NCWktrYnQyNnFVeVpNaWthZEcvYnRpMVIvUW9YTHB4aXp3UUE0RVZDSUFZQVFDYjA4T0hESkFVb0wyS0E4ZWpSSTNsNWVhbHYzNzdxMmJPbjJyWnRxMWF0V3VuaXhZdkdqS1JqeDQ0Wi9XMXRiUlVhR3FyczJiTnI5dXpabWoxN3RtN2Z2bTNNSklzU0dCZ29LVElFakw1RUxjcml4WXNseVFqZG9tdlFvSUgyN05rams4a2taMmRuZGVqUXdXSXBaM1RCd2NFVzdYejU4aG1CWFdycjM3Ky9zVnh5NE1DQlJ1QVNIQnhzN09EWnYzOS9yVml4UXV2V3JkUEVpUk0xYU5BZ2hZZUhxMEtGQ2tsNjFvY2ZmaGp2a3RGbXpab1pkY1hPbkRtVG5JK1RKYjN6emp2YXNHR0RsaXhab3VEZ1lMVnExVXFIRGgxS1ZFQVZ0VHRvbno1OU5HdldMRWxTbHk1ZE5ILytmRW1SdGQ2aS9od2tKREF3VUpVcVZVcmVod0FBNEFWR0lBWUFRQ1owNHNTSjlCN0NjMXUrZkxrdVg3NnNJVU9HYVB6NDhkcXlaWXVxVjY5dVVVL3A3Ny8vTnQ2SGhZVnAyYkpsK3ZEREQ0MWpLUlZBUFh2MlRGZXVYRkczYnQzVXVYTm5PVGc0R0NIaXpaczNKVWxGaWhTeDJHM3k0Y09IRnZkNDNrTHBVZUlLTHdzVkttVFJqcHIxVjdSb1VlTllWSzJ3eFlzWGE5R2lSWktra0pBUTQzc3ltODFKWHU0WXN5QjdUSmN1WFVyUy9iS2E5ZXZYUzVMS2xTdG45ZDNQbWpWTGUvZnUxZVhMbDNYanhnMjFhOWRPTzNic2tJMU53aHZGQndZR2FzbVNKVVk3UER4Y2QrN2NrYk96c3dZTkdxU2pSNDhtZW95cHVZRUdBQURwaFVBTUFJQk1LSG9nVnE1Y09iVnMyZExpL08zYnQ0M2xXSkxpbk9VVUpiN2xjNmtsYWphTEZQa2Y4cWc2VjlIOSt1dXZGdTJaTTJkYUJHS3hpZnJQZlVoSWlGNTU1UlZkdm56WjR2eXVYYnZrN2UxdGNlelNwVXV4N3RBWDMzVlJOY2FpZE9qUUlkNWRJdU1hNS9ONjZhV1hqUGVYTGwzUzZkT24xYXRYTCtQWWlCRWoxTEZqeHhSNUZsSlc3dHk1dFdqUkl0V3JWMC8yOXZicTFxMWJvc0l3S1hKemplaWg3SW9WSzdSbHl4WXRYNzQ4dFlZTEFFQ0dRaUFHQUVBbUZEMFFlK3V0dC9UbGwxOWFuRDk0OEtCRklCYnpmSHE3Y09HQy92cnJMNlBkcFVzWDVjaVJ3NkxQcVZPbkxHYUlTZExSbzBlMVljTUdOVy9lUE1GblRKNDgyUWpEM056Y2RPSENoZWNhYzlSU3hDaHBzVHd3NXU2RHNjM3VLbE9talBIKyt2WHJhdEdpaGJGY3JtdlhydnJpaXkrTTgzWjJkb2tLNHFMUFV0dTBhVk84TmNUT256OHZOemUzQk8rSjJOV3VYVnRmZi8yMWF0ZXViZFFRaTRpSVVIaDRlSnpYQkFZR2F2TGt5UmJIbmo1OUtuOS9melZwMGtRVEprelFIMy84WVp4NytQQ2hFWnpXcVZQSG1MVUdBRUJtUmlBR0FFQW1GRDBRKytxcnIyS3RsUlZkWW1xSS9mSEhINnBmdi81emp5MHhvb2QxVXVST2ZERkY3U2dwUlJiK2p0cUZjdWpRb1dyYXRLbFJ0eW8yVjY1Y01RS0RCZzBhS0UrZVBMRUdZcXRXcllwM25FT0hEald1aTc1Y1VwSU9IVG9VNzdVcElXYm9GdHV2WTdseTVXUmpZMk9FS0JjdlhwUWt0Vy9mWGovKytHT3FqeEhQNy8zMzM1ZWpvNlBSWHJ0MnJiSERaR3c3bkk0WU1VTC8vdnV2cWxhdHFvTUhEMHFTdkx5OGRPclVLWVdHaG1yZnZuMXExcXlaOFh2MjhlUEh4cldob2FHNmZmdTIwYzZlUFh1UzZoRUNBSkJSRUlnQkFKQUpuVHg1TXNYdkdmMC81S2twTEN4TTgrYk5NOXFOR2pWU3VYTGxMUHI4L3Z2dldybHlwZEdlTm0yYUZpeFlvTjkvLzEyblQ1L1cyTEZqTlg3OCtGanZiemFiMWFOSEQ2UG8vY2NmZjZ5NWMrZGE5TGx5NVlwdTNMaWhnZ1VMeGpuT0NoVXFLSHYyN0VZN1ppQzJaY3NXNDMyMWF0VzBkdTNhT084bFJjNVltekZqUnJ4OWtzUEd4a2FGQ2hYU25UdDNqR09kT25YU3ZIbnp0R0hEQnJtNHVLaDY5ZXBXMTNYbzBFSExsaTFMOFA0K1BqNHBPbDVZR3pwMHFPYk1tYU1jT1hMSXpzN09ZaWxrOUNXeFVhNWV2U29wTWtpTENzUThQVDNWczJkUFJVUkVxRjI3ZGxZMTU2SWNPSEJBNWN1WE45cWVucDQ2Y3VSSUNuNGFBQUJlREFSaUFBQmtNcUdob1hyLy9mY3Rqb1dGaGVtbm4zN1Nnd2NQWXIwbXJocGlNMmJNME5PblR5VkpUazVPS1R2UU9LeFlzY0lvVkMvSm90NlZGRm1icTNQbnpzYlN2akpseXFoang0NHFXYktrc2J2ZXBFbVRWTDE2ZGIzMTFsdFc5NTgwYVpLMmJkc21TYXBWcTVaYXRHaGhGWWg5KysyM21qWnRXcnpqWExkdW5jVk9rdEhEc1gvKytVZW5UNTgyMmsyYk5rMnd3SDk4T3pVbTErYk5tOVd2WHorTE1LeDA2ZEw2K2VlZlpUS1p0R1RKRWkxYnRrd2xTNWJVZ2dVTDBtd0dJS3c5ZS9iTTRuMzBHWTVObWpUUjdObXpGUlFVWkhWZGp4NDlySTY5L2ZiYjh2WDExYnZ2dnFzK2Zmb1l4NlArTE4yOWV6Y2xodzRBUUlaRUlBWUFRQ2FUTFZzMmk1cGdKMCtlVlBmdTNTM0NzS1pObTJycjFxMUdPN1lhWW1GaFlab3laWXJSenBjdm42VEVMYTlNanNHREIydnExS242NzMvL2F4d3JWS2lReFlZQXQyL2ZWcU5HalN5V2RFMmZQbDIydHJhcVc3ZXUyclJwbzVVclZ5b2lJa0x0MjdmWGloVXI5T2FiYnhwOS8vcnJMNDBlUGRyNEhORS9YM0pFbjZrVGZRWmR6REF0UFdaUk5XelkwS0pPVkpSTGx5N3AzTGx6S2x1MnJLNWZ2eTRwY2taUnpDV214WW9WczZwUkZpVjZyYkxpeFl0YmhYbEozYWt5SzN2MDZKRzZkdTFxc1J2bjY2Ky9yaDkrK0VHbFM1ZVdGRm5YcTFpeFlqS1pUTEsxdFpXOXZiMEtGU3FramgwN3FsKy9mbGIzYk5La2lRWU1HS0RjdVhQSCtzeUNCUXRhMUlvTENBZ3cvbnpYcjE4LzF0ODNBQUJrTmdSaUFBQmtVcGN2WDlaWFgzMmxIMzc0d2FJQWQ5KytmZFdsU3hlTFFDdzIyN1p0VTBSRWhDVEoxdFkyemlWV0tXbmZ2bjNhdjMrLzBlN1NwWXRSclA3QWdRTnExNjZkcmx5NVlwenYwNmVQV3JSb1liUm56NTZ0di83NlMzNStmZ29KQ1ZITGxpMDFZc1FJRFI4K1hObXlaZE9hTld1TTJrdDkrdlJSblRwMVloM0h3SUVERTl3UjBzM056U0lRaXlyNnYzdjNiaTFac3NRNC9zb3JyOFQ1bk9jVmN5bHBkTkZEamFaTm0rckdqUnM2ZGVxVUpPbUxMNzdRd29VTGpiYU5qWTBxVmFwa2NmMjBhZE5pblNWbk5wc3RkanI4NFljZjRpMnFqL2gxNk5CQm16WnRzamkyWThjT3VidTdxMmJObW5KM2Q1ZVRrNVBhdG0wckd4c2I0N3VOaUlqUXhZc1hOV0RBQUlXRmhSbXZnUU1IeXRQVFU1OTk5bG1zejR0ZVh6Qks5QnBpUVVGQlZuMUtsQ2dSWjdnR0FFQkdSU0FHQUVBbUVoWVdwazJiTm1uQmdnVmF2WHExUlJCbWEydXJpUk1uNnBOUFBqSHFDa1dKaUloUTVjcVZGUllXSmljbko0V0dodXJZc1dQR2VUYzN0MWlMZDZlMDZMWERKS2w3OSs0S0NnclM1TW1UTlhueVpJV0doaHJuYXRTb29hbFRwMXIwTDFDZ2dKWXNXU0lmSHgrRmhJUW9JaUpDNDhhTjA2SkZpL1RERHorb1Y2OWVtanAxcWw1KytXVmpWbHhvYUtoVlFmM2l4WXVyZVBIaUZzZENRME10ZHBMY3VIR2pzY3pOd2NGQk9YUG0xTFZyMTlTeFkwZUwyVGY5Ky9kL2ptOGtmdkhOeE9yUW9ZTldyRmloNGNPSGEvVG8wWm8xYTVZeG0yang0c1c2ZHUyYUFnSUNKRWtlSGg2eExva05EdzlYWUdDZzdPM3RaV05qbzdDd01LMWJ0ODZpVC9Sd0xNcUJBd2VNOTY2dXJzbjZiRmxGM2JwMXRXblRKdG5aMlduV3JGbWFPM2V1OXUzYnAvRHdjUDMxMTE4V3U2MG14TW5KU1RObnpwUVVkODAvRHcrUGVPOXg4T0JCcXo0clZxeFFtelp0RWowT0FBQXlBZ0l4QUFBeWtXUEhqdWsvLy9tUE1iTXJTa0kxb214c2JGU3VYRGt0WDc0ODF2TWZmZlJSck85VFVyMTY5ZFNzV1RONWVYbHB5cFFwS2w2OHVNcVdMYXZCZ3dmcjY2Ky90dWhiczJaTmJkbXlKZGIvOURkbzBFQy8vZmFiV3JWcVpkUS9lL1Rva1NwVXFDQm5aMmU5OWRaYkdqNTh1Q3BWcWlSN2UzdjkrKysvUmpBa0tjNGQ5U3BWcXFTTEZ5OGFTd3VqMXcrcldMR2liR3hzdEdyVkt0MjRjY1BpZVBmdTNaUC9wVHlIbVRObjZ1T1BQMWExYXRVa1JSWlkvK3FycjNUdDJqVkowcTVkdTR5K1RaczJqZlVld2NIQktseTRzRVVRR1ZPUklrV3NqbFd0V3ZWNWhwNmx2UHZ1dXhvOWVyU1dMRm1pTm0zYXFFdVhMcG96WjQ1V3JseXA4K2ZQNjlHalJ3b1BEemRtZ0VVUFcyTnEyYktsTVZNUkFBREVqMEFNQUlCTTVOVlhYOVg3NzcrdkgzLzhVVkprUGJHUFB2cElvMGFOU3JBb2ZwTW1UYlI2OVdyWjJOZ29XN1pzeXBVcmwxeGRYZFdyVnk5MTZkTEY2SmNhT3lGRzE3dDNiL1hvMGNNb3JQL2xsMS9xMkxGalJzRjhIeDhmL2ZMTEwvRXU0Zkx4OGRIR2pSdjE3cnZ2NnZidDI1bzZkYXFjblowbFNjdVdMWk9EZzRPY25KeDAvUGh4aSt0S2xpd3BkM2YzV085WnAwNGRuVDE3MWxoeUdkMm9VYU1rUllhRlFVRkJHajU4dU96dDdUVjc5dXhVblZrWE14eUp2bFF4Zi83OHlwOC92OUYyZEhUVS9QbnoxYXhaTTRzQzdqWTJOaGEvdnRFNU9UbXBUcDA2OHZYMWpmVjg1Y3FWVmJGaXhlZjVDRmxlaVJJbHRIUG5UdFdxVlV1U1pHOXZyMzc5K3NWYUcweUsvRFYvOXV5WndzTENMSUt5c0xBdzVjcVZLOEhuUlorOWwxaGx5cFJKOGpVQUFMem9DTVFBQU1oa3hvOGZyOVdyVit2dHQ5L1c1NTkvcmhJbFNpVHF1dTdkdTZmYmJLYVliRzF0alhIYjI5dHJ5WklscWxHamh2cjM3NitCQXdjbXFrWlZvMGFOZE96WU1VMmRPbFh2dmZlZWNkekJ3VUZTWkhoNDRzUUoyZG5aS1gvKy9LcFZxNVltVHB4b3NTd3lPaTh2TCtPOW5aMmRpaFVySms5UFR3MGVQRmoxNnRVenpuMysrZWQ2OE9DQjNOemNrbFE3ek5YVlZUVnExRWl3WDRVS0ZlSTgxN05uejNpdmJkaXdvYlp0MjZZaFE0Ym82TkdqS2xHaWhNYVBIeC92UGFPS3JOdmEyaHBMUTUyZG5WV3ZYajJOR2pXS2VtRXBJQ29NU3d5VHlhUnMyYkxGK2ZzMHByMTc5MHFTVVFPUTJYc0FBRVF5bWVPYmR3MGdTNW0zYUtubUxWcXFQemV2VGUraEFKbENldjZaaWxudktxWUhEeDVvKy9idFJqc2oxQWRLNkRPbHRyQ3dNSVdHaHNyZTN0NXFSMFprRHZ3OUNBQkE1bUtLNXlkM3pCQURBQ0FUU2lnNHlwY3ZYNFlJd2FKTHp6Qk1pcHdWbGhZYkN3QUFBQ0QxV1c4TEJBQUFBQUFBQUdSaUJHSUFBS1NTcUJuYVFVK2VwUE5JQUFBQUFFUkhJQVlBUUNvcDRoSzVxK0dseTFmVGVTUUFBQUFBb3FNUUJnQUFxYVJtdFNxeXRiWFYzcjhQeUtOQytmUWVEb0FFK04yNUl5bXl1RDVTaGxlbGlxcGN5U085aHdFQWdCVUNNUUFBVWttZTNMbjFYc2QyK25ucGNqV3M1NjJYeTVSTzd5RUJpTWVkTy82U0NNUlNVcmRPSFFuRUFBQXZKQUl4QUFCU1VlY083YlJuL3dGOS9Oa29mZHkvdHhyV3JaUGVRd0tRZ0Q4M3IwM3ZJUUFBZ0ZSR0lBWUFRQ3F5czdQVnRBbGo5ZlhNMlJvOVliSitLdUVxZDdjeUt1cmlMQnNiU25rQ0NWbTVlcDJ5WmJOWE52dHNxZjZzcUNXVEFBQWc4eU1RQXdBZ2xlWE9uVXRqUGh1cVJ2Vzh0V2JqWnUzZXUwL0J3U0hwUFN3QUFBQWd5eUlRQXdBZ2pkU3JVMHYxNnRSSzcyRUFpTU84UlV1cEh3WUFRQmJCV2cwQUFBQUFBQUJrS1FSaUFBQUFBQUFBeUZJSXhBQUFBQUFBQUpDbEVJZ0JBQUFBQUFBZ1N5RVFBd0FBQUFBQVFKWkNJQVlBQUFBQUFJQXNoVUFNQUFBQUFBQUFXWXBkZWc4QUdaZlpiTmJoSThlMWMvY2VIVDk1V25mdjNsZHdTRWg2RHl0RGNjeWVYUVVMNXBkSGhmS3E3MTFicjNwNXlHUXlwZmV3QUFBQUFBREkxQWpFa0N3M2J2cHAydjltNmZqSjArazlsQXd0T0NSRTEyL2MwdlVidDdSeHkzWjVWQ2l2d1FONnEzaXhJdWs5TkFBQUFBQUFNaTJXVENMSmpwODhyWDRmZjBZWWxncjRiZ0VBQUFBQVNIM01FRU9TM0xqcHA1SGpKaXN3S0VpU1pES1o1Tk8wc1h5YU5GVEprcTdLNGVpWXppUE1XSjRFQit2cTFldmF0TTFYbTdadWw5bHNWbUJRa0VhT202eHZ2NTdFVERFQUFBQUFBRklCZ1JnU3pXdzJhOXIvWmhsaFdJSDgrZlRaa0FIeXFsUXhuVWVXY2VWd2RGVDVjdTRxWDg1ZGplclgwYVNwLzlPOSt3OFVHQlNrYWYrYnBhKy9IRXROTVFBQUFBQUFVaGhMSnBGb2g0OGNONWJ5bVV3bWZUNzBJOEt3Rk9SVnFhSStHekxBQ01DT256eXR3MGVPcC9Pb0FBQUFBQURJZkFqRWtHZzdkKzh4M3ZzMGJTeFBqd3JwT0pyTXlhdFNSZmswYld5MGQrN2VtNDZqQVFBQUFBQWdjeUlRUTZKRkwvVHUwNlJoT280a2M0diszUjQvZVNvZFJ3SUFBQUFBUU9aRUlJWkV1M3YzdnZHK1pFblhkQnhKNWhiOXU0MytuUU1BQUFBQWdKUkJJSVpFQ3c0Sk1kNnptMlRxaWY3ZFJ2L09BUUFBQUFCQXlpQVFBd0FBQUFBQVFKWkNJQVlBQUFBQUFJQXNoVUFNQUFBQUFBQUFXUXFCR0FBQUFBQUFBTElVQWpFQUFBQUFBQUJrS1FSaUFBQUFBQUFBeUZJSXhBQUFBQUFBQUpDbEVJZ0JBQUFBQUFBZ1N5RVFBd0FBQUFBQVFKWkNJQVlBQUFBQUFJQXNoVUFNQUFBQUFBQUFXUXFCR0FBQUFBQUFBTElVQWpFQUFBQWdBd3NQRDlmVnExZVRkZTBmZi95aHdZTUhhODZjT2ZMMzkwL2hrUUVBOE9LeVMrOEJBQUFBQUZsWjkrN2RFOTMzeHg5L3RHZy9ldlJJSFRwMDBPSERoL1hubjMvSzNkMDlTYy8rNVpkZk5HZk9IRGs0T0toZHUzWkp1aFlBZ0l5TVFBd0FBQUJJUjNQbnprMTAzK2lCMkxGang5U21UUnVkUDM5ZWt0UytmWHNkUG54WUpwTkpYYnQyamZYNitmUG5XN1MzYk5raVNXclJvb1h5NWN1WHRJRURBSkNCRVlnQkFBQUFMNEJkdTNiSnpjM042dmlGQ3hkVXQyNWRveDBlSHE2cFU2ZHE5T2pSZXZyMHFTU3BkT25TV3I1OHVVd21reVJwd1lJRnNUNmphdFdxNnQrL3Y5WHhsU3RYR3RmR1pEYWJrL3haQUFCNDBSR0lBUUFBQUMrQTZLRlhYQTRlUEtqdTNidnI2TkdqeHJGR2pScHArZkxsS2xDZ1FHb09Ed0NBVElWQURCblNvMGVQbEROblR0bmEycWJxYzhMQ3dtUm54eDhUQUFDUStxWk5tNmFpUll0YUhiOTE2NVlHRHg0c1NRb09EamJDTUpQSnBDRkRobWppeElseC9udGwzcng1cWxtenBzcVhMMjkxYnZUbzBYR09aY2VPSGRxMWExZHlQZ1lBQUJrQy85TkhoalI4K0hEOS9QUFBhdENnZ1JvM2JxeldyVnVyZVBIaUNWNTM3OTQ5K2ZyNnFrMmJOb2w2em9nUkk3UnExU3AxN3R4Wm5UdDNWc21TSlo5MzZBQUFBTEg2KysrL2xUZHZYcXZqQVFFQnh2dTZkZXVxYmR1MjJyTm5qK2JPbmF0bXpacEprbGFzV0tIU3BVdXJTcFVxaVg3ZW1ERmo0andYRmhaR0lBWUF5TlFJeEpBaGJkcTBTWThlUGRMYXRXdTFkdTFhZVhsNUpSaUlQWG55Uk0yYk45ZisvZnZWdVhObnpadzVVN2x5NVlxei82MWJ0L1MvLy8xUHdjSEJHamx5cEVhTkdxV3VYYnZxcDU5K1N1bVBBd0FBb0dYTGxpV3EzNHdaTTVRalJ3NGpQSnMyYlpxR0RoMnEvUG56Njg4Ly85UXJyN3lTcVB2Y3ZYdFhoUW9Wc2pydTUrZVgrRUVEQUpCQjJhVDNBSkExbVV5bUpMOWVldWtsU2RLNWMrZDA4ZUpGNDE1dWJtNEoxdHdJQ3d0VDI3WnR0WC8vZmtuU3dvVUxWYmx5WlIwNWNpVE9hMGFQSHEzZzRHQ2piV2RucDE2OWVqM0hwd1lBQUxCbU5wc3RYczJiTjVja0ZTdFd6T3FjSkJVdFdsUjU4K1pWY0hDd09uWHFwQ0ZEaHNoc051dmV2WHRhdEdoUmVuNFVBQUF5REFJeFpEaHIxNjYxYVBmczJUUE9YWkdpMk5uWnFVNmRPckt4K2IvZjhoY3ZYbFR0MnJXMVpNa1NxLzc3OXUyem1nazJmdng0VmE5ZTNXaUhob2JxMHFWTHlma0lBQUFBa3FTQkF3ZGEvUkJ3dzRZTmtxU2JOMi9HK2tOQ1Nmcm5uMzlVcFVvVkxWNjgyTGpYbURGak5ISGl4R1NOSTZwR0dRQUFXUVdCR0RLY2hRc1hXclNIRGgwYTc4eXk3dDI3UzVJKy8veHpyVnExU2s1T1RzYTF3Y0hCK3Z6enp4VVVGR1FjQ3dzTFU0OGVQUlFSRVdFY2E5cTBxWVlPSFdxMGZYMTlWYWxTSmIzMjJtdDYvUGh4YW4xVUFBQ1F5ZG5iMjh2QndTSFJMeW15eG1tTkdqVjArdlJwU1ZLT0hEbTBiTm15ZUl2a0oyVHExS2twOG5rQUFNZ29xQ0dHZE5Helo4OVlqKy9mdjk5aUdXUDBmZ1VLRk5EUm8wZDE3Tml4WkQvM3JiZmUwdTdkdStYajR5TS9Qei9senAxYkd6WnNVTTZjT1kwK1gzNzVwWTRmUDI2MGl4VXJwb1VMRnhvL2tmM2xsMS9Vc1dOSDQveEhIMzFFWFRFQUFKQXNVNlpNVVo4K2ZlVGo0NU5nMzAyYk5tbm56cDNxMXEyYmNjemQzVjNMbHkrWHA2ZG5hZzRUQUlCTWgwQU02V0wyN05teEh2LzAwMDh0QXJHWS9RWU1HUERjei9iMDlOVGV2WHZsNCtPai8vNzN2NnBRb1lKeDd1REJneG8zYnB6UnRyZTMxNG9WSzFTNGNHSGoyRnR2dmFYU3BVc2J5eVhuelp1bmxpMWJxbVhMbHM4OU5nQUFrUFU4ZmZwVVo4K2VUVlMvTGwyNmFPN2N1ZHE5ZTdmZWUrODl6Wnc1VTA1T1RscTNicDFlZmZWVkZTdFdMQTFHREFCQXhrY2doZ3pqM3IxN21qdDNydEYyZG5hV201dWJSWjhEQnc0b05EUlVrcFEzYjE1VnFGQkJMNy84c3RXOVNwWXNxV1BIanNuTzd2LytDTnk3ZDAvdDI3ZlhzMmZQakdNelpzeFFyVnExTEs3TmtTT0hacytlcmFaTm14ckhldlhxcGJwMTZ5cC8vdnpQOXlFQkFFQ1dGbFU0UDdyb3RWSk5KcE8rL2ZaYlhicDBTYTFhdFpJazdkNjlXMjNidHRWTEw3MmtuVHQzeXRuWk9jblBIVEprU1BJSERRQkFCa1FnaGd6am0yKyswWk1uVDR4MnJWcTF0R3JWS29zK3VYUG5OZ0l4SHg4Zmk0TDU1OCtmVi92MjdUVmp4Z3pWcTFmUElnenMzckcrQUFBZ0FFbEVRVlM3ZVBHaTJyWnRhMUVrdjA2ZE9ucjExVmUxYytkT2hZU0U2T25UcDNyNjlLbnhQdm9zc2R1M2I2dC8vLzRXaFcwQkFBQ1NLcUdOZ3FUSTJlNVJTeVNQSGoycXQ5NTZ5NWhsTm5yMGFJc1o5dEdYVjhabjJyUnB5UnN3QUFBWkZJRVkwa1ZBUUlDNmR1MXF0QWNOR3FUNjlldkgyZC9mMzEvLy9lOS9MWTVkdkhqUm9oMFVGR1JSNE43VjFkVjRmK1BHRFRWcDBrUlhyMTVWbzBhTk5HYk1HQTBmUGx3bWswbnIxNjlYbXpadDlQVHBVNHY3L2ZYWFgxYXp3K0t6Wk1rU2RlclVLVkUxUUpMaW8wK0c2NTlqeHhQdUNBQUFNaVFIQndlNXVibkoxdFpXa3ZUNDhXUGR1blZMa2xTMmJGbEprWnYrUkJYVmozTGl4QWsxYWRKRUR4NDhrQ1JWcWxSSlgzMzFWUnFPSEFDQWpJdEFET2tpSkNSRWE5YXNNZHB0MnJTSnQvK3dZY01VRUJCZ2NlekNoUXNLQ3dzelpucGR2MzdkNG56MFFPeWRkOTdSMWF0WEpVbmg0ZUVhT1hLa0RodzRvRVdMRnNuTHkwdGhZV0hQOVhtaTlPN2RXNmRPblZLT0hEbFM1SDZTVktkMjlSUzdWMElJM2dBQVNIdWxTcFZTa3laTkZCb2FxbSsrK1VacjFxd3hOdkE1YythTXZ2amlDKzNZc1VNdUxpN0dOWC8vL2JkOGZIeDAvLzU5U1ZMcDBxVzFjZU5HNWM2ZDIrTGVkZXJVVWFGQ2hiUjY5ZXA0eHhCenFXWjRlSGhLZkRRQUFGNVlCR0o0b1EwY09GQ2hvYUdhUDMrKzFibmc0R0FkUFhwVVZhcFVrU1NMblNHbHlEcGhVUll1WEtqV3JWdnI4T0hEeHJHMWE5ZXFWcTFhOHZYMWxZK1BqOWF2WHgvdldFd21reHdjSEpROWUzWTVPam9hN3g4OGVLQTdkKzVJa3E1ZXZhb0pFeVpvd29RSnlmM0lWdHI5cDZYYS9TZHRDdmJQVzdSVTh4WXRUWk5uQVFDQVNHdldyTkdzV2JNa1JjNFc4L2IyTnM3OStlZWZHalZxbENTcGJkdTJXcjE2dFRaczJLQjMzMzFYUVVGQmtpTC96Yk5qeDQ1WUMrcDM3OTVkZGV2VzFZRURCNnpPNWMyYlYzdjM3cFVrUFh2MlRQYjI5cElpNjZwdTNibzFaVDhrQUFBdkdBSXh2TkJpTHBPMHNiRlJSRVNFMGY3cnI3K01RT3pvMGFNV2ZTdFhybXk4TDFteXBIYnYzcTMzMzM5ZnYvenlpM0c4ZHUzYUtsaXdvSVlORzZhcVZhdXFSSWtTS2xpd29QTGx5NmM4ZWZMSXljbEpUazVPeXBrenB4d2RIV090NjNIKy9IbDVlbm9xT0RoWWtyUjM3MTVGUkVUSXhzYm0rYjhBQUFDUXFSMDVja1NkT25XU0ZGa2ZOZm9QMW14dGJWV3ZYajBOR2pSSTA2ZFAxNFlORzFTN2RtMGRPblRJK1BlUW01dWJ0bTNiWnZHRFFDbXk5cW9rMWF4WlUyWEtsTkdOR3pja1NkOSsrNjNSeDg3T1RqVnIxcFFrOWV2WFQ5OTk5NTNzN2UyTmVxeVMyREFJQUpCcEVZZ2h3M2p0dGRmVXZIbHpqUm8xeXFnVnRtN2RPZzBZTUVDU3RIMzdkcU92aTR1TGloY3Zibkc5bzZPamxpNWRLbmQzZDQwYk4wNWR1M2JWbkRselpES1o1TzN0YmZIVDJLUjQrZVdYTlhic1dNMmZQMThUSjA1VXk1WnBNNXNMQUFCa2ZQUG16Vk5nWUtDcVY2K3VraVZMS2wrK2ZNYTVVcVZLU1pLbVRKbWlZOGVPS1VlT0hES1pURVlZNXVYbHBjMmJOOGU2cTJTL2Z2MlNOSTVYWG5sRlpyUFpJZ3lUcFBidDJ5ZjFJd0VBa0NFUWlDSERtRHg1c2w1OTlWVnQzcnhaVzdac2tTVDk4Y2NmdW5mdm5xVElXaHBScWxhdEd1ZDl4bzRkcTdwMTY2cFJvMFlXTTc2V0xsMmE3SG9aaFFzWDFpZWZmRUlZQmdBQWt1VHJyNzlXU0VpSWhnMGJwa2VQSG1uVnFsV3lzYkdSaTR1THBrNmRLaWx5cHRpNmRldms2T2lvZ0lBQWVYaDQ2TlZYWDlYaXhZdmw1T1NVcE9jVkxWcFVkZXJVc1RwZXFWSWxsU3RYVHJhMnRuSjBkRlMrZlBuazdlMnRUejc1SkVVK0p3QUFMeG9DTWJ6UVloWjRsYVEzM25qRENNVEN3c0kwZCs1Y09UZzRXQ3lsYk5hc1daejN2SHo1c2hvM2JteTEvTEZidDI1V08wMG1WWmN1WFo3cmVnQUFrUDRpekdiWnhGSW1JVFhZMnRwcXpwdzVSanNrSkNUV2ZvNk9qcElpNjM3OS92dnZldm5sbDVOVm5xRjE2OVpxM2JxMTFYRnZiMitkUG4wNnlmY0RBQ0Nqb3NnUk1weFdyVnBaaEZuZmZQT052dnZ1TzZOdE1wblVxbFdyT0s5LysrMjNWYVpNR1kwZE81Wi8rQUVBQUVPTy94ODYrZDIrazg0amlWL1pzbVdwVlFvQXdIUGliMUprT0s2dXJucnR0ZGVNOW8wYk4zVHUzRG1qWGJObXpWaDNXWktrSjArZTZOaXhZN3A4K2JMR2pCbWpSbzBhcGZwNEFRQkF4bENoZkRsSjBya0xGOU41SkFBQUlMVVJpQ0ZEaXE5UWJGU1IvZGdjT0hEQW9rNVkvZnIxNCt3YkhCeWM0TXZCd1NGNUh3QUFBTHh3WGlsZlZtNmxTMm5STHl2MExDd3N2WWNEQUFCU0VZRVlNcVFXTFZySXk4dkw2cmlibTV2YXRtMGI1M1YvL3ZtblJidEJnd1p4OXMyZVBYdUNMd0FBa0huWW1FejZmTWhBWGI1NlZkL00vb0ZRREFDQVRJeEFEQys4b0tBZ25UaHhRdHUzYnplTzNiOS9YL2IyOWxaOVhWMWRGUmJQUDE1akJtSU5HelpNdVlFQ0FJQU16NjEwS1EzcTIwdnJOMjlWendHRDVmdm5idDI4NWFlSVdEYjZBUUFBR1JlN1RPS0ZjT3ZXTGYzKysrODZlZktreFhFWEZ4ZmR1Uk5aMkxaeTVjbzZmUGl3TGx5NG9PYk5tMXZVRFl2aTYrdXJaczJhYWMyYU5jcVRKNC9GdVdmUG5tbnYzcjFHdTBpUklpcGJ0bXdxZkJvQUFKQ1J0ZkJwcHZKbDNUVng2Z3lObnZoVmVnOG5RK3ZXcWFPNmRlcVkzc01BQU1BS2dSalMzSm8xYTdSbzBTS0xZOE9HRFl1MWIxUVlKa2xGaXhiVmdnVUwxTDkvZnoxKy9Eak8rKy9jdVZQZTN0NWF1SENoeGJMS3ZYdjNLaWdveUdqSFZ6OU1rczZjT1JQdmVVa3k4OU5pQUFBeUpiZlNwZlRqekJrNmZlYXNUcHc2b3lmQndlazlwQXpKcTFMRjlCNENBQUN4SWhCRG1qdDU4cVJXcmx5WjVPdDI3TmloRFJzMldCMnZVS0dDL3YzM1gvbjcreHZIVHB3NG9hcFZxNnBuejU0YVAzNjg4dVhMcDIzYnRsbGNGMS85TUVrcVg3NThrc2NJQUFBeUR4dVRTUlhLbHpOMm53UUFBSmtITmNTUTVseGRYUlBWejg3T1RtNXVic1lzcitCWWZqTGJ0R2xUN2RtelJ6dDM3bFNSSWtVc3pvV0hoK3U3Nzc3VHZIbnpKRW1iTjIrMk9FLzlNQUFBQUFBQXNpWm1pQ0hOeFF6RUNoWXNxTEpseTFxOXlwUXBJM3Q3ZXoxOStsUlZxMWJWaVJNbkxLN3IzcjI3WnMyYUpUczdPK1hPblZzN2QrNVU0OGFOZGYzNmRhTlA3ZHExTlhEZ1FQbjUrZW5Rb1VQRzhhSkZpOHJkM1QxMVB5Z0FBQUFBQUhnaEVZZ2h6WGw0ZUdqKy9QbEc4SlV2WDc1NCt6czRPT2lubjM1U2pSbzFaRGFibFQ5L2ZrMmZQbDN2dmZlZVJiK1hYMzVaaHc4ZlZvOGVQYlJxMVNyWjI5dnJ4eDkvbEkyTmpXN2R1cVZLbFNycDZOR2praEt1SHlaSnUzYnRTckJQNDhhTkZSb2FtbUEvQUFBQUFBRHc0aUFRUTVvclVLQ0F1blRwa3FScnFsV3JwczZkT3lzd01GQXpaODZVaTR0THJQMEtGaXlvMzM3N1RYUG56dFh0MjdlTk9tQlZxbFRSa1NOSGRPUEdEYTFjdVRMVzJXR3RXN2UyQ0xlOHZiMFRITmZiYjc5TklBWUFBQUFBUUFaRElJWU00L3Z2djVlRGcwT2krbjd3d1FleEhpOWV2TGdHRGh3WTY3a2xTNVlrZVV6SnVRWUFBQUFBQUtRdml1b2p3MGhzR0FZQUFBQUFBQkFmQWpFQUFBQUFBQUJrS1FSaUFBQUFBQUFBeUZJSXhBQUFBQUFBQUpDbEVJZ0JBQUFBQUFBZ1N5RVFBd0FBQUFBQVFKWkNJQVlBQUFBQUFJQXNoVUFNQUFBQUFBQUFXUXFCR0FBQUFBQUFBTElVQWpFQUFBQUFBQUJrS1FSaUFBQUFBQUFBeUZJSXhBQUFBQUFBQUpDbEVJZ0JBQUFBQUFBZ1N5RVFRNkk1WnM5dXZIOFNISnlPSThuY29uKzMwYjl6QUFBQUFBQ1FNZ2pFa0dnRkMrWTMzbCs5ZWowZFI1SzVSZjl1bzMvbkFBQUFBQUFnWlJDSUlkRThLcFEzM20vYTVwdU9JOG5jb24rM0hoVmVTY2VSQUFBQUFBQ1FPUkdJSWRIcWU5YzIzbS9hdWwxSGpwMUl4OUZrVGtlT25kQ21yZHVOZG4zdld1azRHZ0FBQUFBQU1pY0NNU1RhcTE0ZXhpd3hzOW1zU1ZQL1J5aVdnbzRjTzZGSlUvOG5zOWtzU2FwVThSVzk2dVdSenFNQ0FBQUFBQ0R6SVJCRG9wbE1KZzBlMEZ0T09YTktrdTdkZjZDaHc4ZnA2Mi9tNlBTWmN4VGFUNFlud2NFNmZlYWN2djVtam9ZT0g2ZDc5eDlJa25JNTVkVEgvWHZKWkRLbDh3Z0JBQUFBQU1oODdOSjdBTWhZaWhjcm9pOUdEZFBJY1pNVkdCUWtzOW1zalZ0KzE4WXR2NmYzMERLTlhFNDVOVzdrTUJVdlZpUzlod0lBQUFBQVFLYkVEREVrbVVlRjh2cjI2MGtXUmZhUk1qd3FsTmMzMC9odUFRQUFBQUJJVGN3UVE3SVVMMVpFWDM4NVZvZVBITmZPM1h0MS9PUXAzYjE3WDhFaEllazl0QXpGTVh0MkZTeVlYeDRWWGxGOTcxcDYxY3VEWlpJQUFBQUFBS1F5QWpFa204bGtVcFhLbFZTbGNxVTQrMFNZd3pYMVZCdmREcjRZZVkxTXFsR3dsZDRvUGtCT2R2blRhcWdBQUFBQUFBQUdsa3dpVmYxOWI0MFJoa21TV1didHUvdWJKaDUvVTMvZVdhUndjMWc2amc0QUFBQUFBR1JGQkdKSU5VOGpubWp6elpteG5nc0pEOVRxNjE5cDZzazJPdnRvVHhxUERBQUFBQUFBWkdVRVlrZzFmOXhlb0VmUC9PUHRjeWZra2piZC9GWm1tZE5vVkFBQUFBQUFJS3NqRUVPcWVQVE1YNzYzNXlXcWI0dmlnMlVTaGVRQkFBQUFBRURhSUJCRHF0aDg2enVGUmlTODQyVEZ2QTFWSmxlVk5CZ1JBQUJBeXJseTVZcnhTb3dUSjA0b0xJemFxUUFBdkNnSXhKRGkvSUl2YUwvL3FnVDcyWmhzOUdieFFXa3dJZ0FBa0ZFOGUvWk1ibTV1eG12NTh1WHBQYVJZbFNwVnluakZ4ZC9mWCsrLy83NktGeTh1RHc4UGJkaXdJVm5QQ2d3TWxNbGtNbDZ4aVg0K01EQXdXYzhCQUNBcnNVdnZBU0R6V1gvamE1a1ZrV0MvMm9YYXFYRDJsMUovUUFBQXBMR0lpQWhGUkNUOGQyRmkyZGxaLzVQdHlKRWpLWEp2VzF0YmVYaDRXQnpidlh1MzZ0YXRteUwzbDZSZHUzYkoyOXM3VVgzRHdzSjA4ZUwvN1ZBZEhCeWM1T2R0M3J4WlBqNCtTYjR1TG52MzdsWE5taldUZkYzKy9QbTFkZXRXM2J4NVU1STBkKzVjdFd6Wk10NXJRa0tzWjlnL2ZmbzB3VDR4KzhmOFBXTXltZVRnNEpDWVlRTUFrQ1VRaUNGRm5YdTBUNmNmN2s2d240TnRUalV0MmpzTlJnUUFRTnA3NzczM3RIang0aFM3bjlsc3ZmbE01Y3FWVStUZWVmTGtVVUJBUUlyY0t5WEVESDh5Y29oamEydXJEejc0UU9QR2paTWtiZHEwU2JkdjM1YUxpMHVjMXpnNk9pWjQzNFQ2RkN4WTBPcFlnUUlGZFBmdTNRVHZEUUJBVmtFZ2hoUmpWb1RXM2ZnNlVYMWZjL2xBVG5iNVVubEVBQUFnSlpRdFc5YWlIUklTb3F0WHJ4cHROemMzMmRyYVd2UTVlL1pzc3A3MTZORWppM2JldkhtVGRaL29uSjJkazlUZmJEYnIzMy8vVGZKenpwNDlxd29WS2xqZEswcFlXSmlLRlNzVzY3Skg2b3NCQUpDMkNNU1FZbzQvMktHYlQ4NGsyQzl2Tm1mVmMrNmNCaU1DQUFBcDRjd1p5Ny9mRHg0OHFHclZxaG50dlh2M1dzMUtpcXZXVlVKaUJsSDU4K2RQMW4yaXUzMzdkcEw2QndRRUtGOCs2eC9jZmZ2dHQrcmZ2Ny9WOGFqUGV2cjBhWVdIaDhkNzc0U1cwc1lNSDZYSVVPM2N1WFB4OW9rZVFMcTd1MXQ5LzdGOUhnQUFzaklDTWFRSXN5SzA1ZGFzUlBWOW85Z0EyZHRrM09VUEFBQWs1SjEzM3BHWGwxZXFQaU8yWlpTcDVjU0pFeGJ0NkRXK3BNakFMQ1ZtY2tuU3JWdTNMTnFQSHo5T2tmdG1GREhEUnlteXFINnVYTG5pN1JNOUFEdDA2SkNjbkp4U1o0QUFBR1FTQkdKSUVjY2Y3SkJmOFBrRSt4WExVVTVWQ2pSUGd4RUJBSkIrM25qakRiM3h4aHZwUFl3VUU3UG9ma3dwV1lBLytrd29LWEkyV3VQR2paL3JudkhWN0lwTmNzUEdjdVhLcFVsUXVYTGxTclZ0MjlabysvbjVwZm96QVFESWJBakU4TnlTTWp2c3JlS0RaWkpOS284SUFBQmtWREZubyszZnYvKzU3M25uenAzbnZvY2s5ZXZYVC8zNjlaTmtPU01ydFVNd0p5Y24rZnY3RyswLy92akRxay8wODh3T0F3QWdZUVJpZUc2Sm5SM21ucnVtWHM1ZEl3MUdCQUJBNXBYYzJsd0pxVkdqaHZidDJ4ZnJ1WFhyMWxtMEwxeTRvRUdEQmhudHhZc1hLM2Z1M0JaOVdyUm9rYXh4N04yNzE2SzlmZnQyaFlhR0tsdTJiTW02WDNwSXpLL1JnUU1IVkxWcTFUalB6NTQ5VzcxN0oyNUg3aUpGaXNSNWJ0MjZkWHJ6elRjVGRSOEFBTElTQWpFOGw4alpZZDhscW0rem9vbjdSeDBBQUpsQllHQ2dBZ01Ebi9zK1NWM3VseHBpQmlvSER4NjBhRGR0MnRTcXFINXlYTGx5eFdySjVLTkhqN1I5KzNiNStQZ2srNzZ4emVBS0N3dVRnNE9EVWVSK3pwdzU2dEdqUjdMdXYyWExGcTFkdTFidnZmZWVxbGV2bnV4eEFnQ0F0RU1naHVkeTdNRjIrUVZmU0xDZmUrNmFLdVZVT1ExR0JBREFpMkg4K1BHYVBIbnljOThuTFl2bng2VmN1WElXN1pDUUVJdDJyVnExWkd0cis5elBXYmx5WmF6SDU4K2YvMXlCV0d6czdPems0dUppRlBHL2R1MWFvcStOdVd2bDY2Ky9Ma25xMEtGRHF2MTZSZDlaOHZIanh4YWJEN2k1dVJuZmYxaFltTldtQndBQXdCcUJHSkxOckFodFRXVHRNR2FIQVFDUU1uYnQybVYxN055NWMvcmdndytNOWkrLy9LSml4WXBKa3RhdlgyOFJ6TVYydlNTckpZL1JuVDE3TnQ0eFhiaVE4QS9IRWhJUkVhRWZmdmdoMW5PLy92cXJybDY5cXBJbFN6NzNjNko3NmFXWGpHRHAwcVZMQ2ZaZnRHaVJac3lZb2NPSEQ4ZDYzc0hCUWVIaDRSYkh6cDQ5SzNkM2QwblB0OXcxK3M2U3k1Y3ZWL3YyN1kzMi92MzdsVDkvZmtuU2pSczM1T3JxbXV6bkFBQ1FWUkNJSWRrU1B6dXNGclBEQUFCSUlkN2UzbGJISGo5K2JORnUxcXlaOHViTks4a3lTSW5yK2hmQmtpVkxMSlpMZnZqaGgxcTRjS0ZDUWtJVUhoNnU4ZVBIeHhtWUpTUXhRZFRTcFV1MWRPblNPTThQSGp4WVFVRkJPblRva05XNVhMbHlxWG56NWlwWnNxUlZJSllhdGM5aXp0Q0xMOHdFQUFDeEl4QkRzaVJsZHRqcnpBNERBR1JCNzcvL3ZobzBhSkFtenpweTVJangzc25KeVFqRGtzdmIyenZlcFg4SER4NVV0V3JWakxhL3YvOXoxUkFMQ0FqUUo1OThZclJ0YlczMTZhZWZLaWdvU0V1V0xKRWt6WjA3Vng5ODhJRnExcXlaN09jOHI3aUNKMzkvZnprNE9FaUtySGtXWGZiczJlTzlwOWxzdGdqc0tsU29vSWNQSHlvb0tNaWlYL0hpeFkzM01jKzk5TkpMeHZ1WWdWelhybDJOTVZ5OGVORVlKd0FBV1IyQkdKSWxzYlBEeXVhdXJaZWN2TkpnUkFBQXZGamMzZDJOcFhLcGJmdjI3Y1o3VDAvUE5IbG1TakdiemZyZ2d3L2s1K2RuSE92Y3ViTktseTZ0UVlNR0dZR1kyV3hXMTY1ZHRYLy9mdVhKa3lkSnozQjJkbzcxZUVSRWhQejkvWTEybmp4NTRneXdjdWZPTFFjSEI3MzU1cHZxM0xtenhaTEY2Q0ZUY0hDd3hYV09qbzd4anMzRHcwTWRPM2JVQng5OElCY1hGOTI4ZVZNUEh6NjA2bmZ6NXMwNDd4SGZ1WHYzN2hudlg0UjZkQUFBdkNnSXhKQmtacG0xOWRic1JQVnRWclJYS284R0FJQ3M3ZkxseS9MMTlUWGFkZXJVU2ZTMS92Nys4dlB6VTZWS2xTeU9KN1hXVmFGQ2hlSTkzNlZMRjgyZlB6L1djOE9IRDlkdnYvMW10SjJjbkRSMjdGaEpVdFdxVmRXOGVYTnQyTEJCVW1ROXJuZmVlVWRyMTY1TlVoSC9tRVh3bzRTSGg2dGd3WUlLQ0FpUUpQWHYzMTlmZlBHRmNmN2h3NGR5ZEhTMFdQWTRiTmd3U2JJSXhLSzdmLysrOGQ3T3prNjVjdVdLZDJ4bnpwelJpQkVqOU96Wk00MFpNeVpSbndjQUFEdy9tL1FlQURLZXN3LzN5Qy80ZklMOW1CMEdBRURxR3pGaWhDSWlJb3gycTFhdEVuM3RnUU1INU9ucHFWcTFhdW43Nzc5UGplSEZhL1RvMFpvMGFaTEZzUWtUSnFoRWlSSkcrK3V2djdZSXBEWnUzS2pXclZ0YjFkRktxbWZQbnNuVzFsWnZ2UEdHY1d6eDRzVVczK1hXclZ0VnRteFp6WjgvWDJGaFlZbTY3NmxUcDR6M1JZb1VrWTFOM1AvY2Z2TGtpYkhFc1VDQkFwSWlsNCthemVZNFg2dFdyYks2VDhHQ0JiVnIxNjU0cnpPYnpRa3Uzd1FBSUNzaEVFT1MrZDZabjZoKzdDd0pBRURxV3I1OHViR2tVSklxVnF5b0dqVnFKUHI2aXhjdlNwTDI3ZHRuc1JObDJiSmw0MzNGM08zUnpjMHQzdjVGaWhTeDZCOFNFcUp1M2JwcDNMaHhGc2RidEdpaC92MzdXeHh6ZDNlMzZyZDI3Vm8xYU5BZ3p0MHQ0MW9hZVBIaVJVMmNPRkVlSGg1YXZYcTFKS2xqeDQ3RytjdVhMMnY1OHVWRys4eVpNN3B5NVlxNmRlc21IeCtmV084WlUvVFpldEhyZnNVbWVyMnh3b1VMeDlzM0tDaElZOGVPVmJ0MjdZeGpSWXNXbFNUZHZYdFhEUm8wME1jZmYyd3hRdzBBQU1TTkpaTklrcHRQenVqOG8vMEo5aXVYdTdaZWNzcFlOVXdBQUVnSlNWMXVtRmp2dnZ1dUZpMWFaTFMzYk5taUxsMjZXUFFaT1hKa2dzOFBEZzQyNmxxZE9ISENPQjY5U0g3TW5TbGppbGxVZisvZXZZa3Vxbi84K0hGMTd0eFpSNDhldFRqdTRlR2huMy8rT2RieGYvTEpKOXE5ZTdmV3IxOXZITnUvZjc4OFBUMDFldlJvOWUzYlZ6bHo1alRPUmE4TEprbGZmZldWbGk5ZmJyRkRaSTRjT1NSSlBqNCtLbFdxbEM1ZnZpeEordWlqai9UcXE2K3FkT25TK3ZYWFg0MyswWmVGeGhXNEJRWUdhdG15WlVhN1hyMTZjWDhSa3Y3OTkxL2pmVlM0RlozWmJOYWhRNGUwZE9sU0xWaXd3S0llV01PR0RiVnExU28xYWRKRUJ3NGNVSGg0dUtaUG42NDVjK2FvWThlTzZ0Q2hnK3JXclVzUmZRQUE0a0FnaGlUeHZUMC9VZjJhVWpzTUFJQlVFUjRlcmlsVHBtamt5SkVXeS9pYU4yOXVNWHNvU3N5aTdyTm16VkxQbmozbDUrZW50V3ZYR3NlamFvKzV1TGdrT0lhWXl3Y3JWS2lRWUJEbjZ1cXFsaTFiYXR5NGNYcjI3Sm5GdVpkZmZsbGJ0bXlKYzNkTWs4bWtaY3VXcVhIanh0cTNiNTl4L01tVEp4bzJiSmltVFp1bXc0Y1BxMWl4WXBKa0VaeEovMWYzS3pwN2UzdEprVHRhamhvMVN0MjZkWk1VR1ZKVnFsUkorZkxsczZnOTl0cHJyeWtnSUVBUEh6NjBDdk9pakIwN1ZuZnYzalhhelpzM3R6aHZhMnRyTEpIY3MyZVB4ZjJqZG9vOGVQQ2cvdjc3YiszZXZWdSt2cjZ4MWo5Nzg4MDM5Y3N2dnlobnpwemF0bTJiM243N2JXTmpoU2RQbm1qdTNMbWFPM2V1SEIwZFZibHlaWGw1ZWFsbXpacnEzTGx6ck9NR0FDQXJJaEJEb2owSTlkT1JCNXNUN0ZmS3FUSzF3d0FBU0FVQkFRR3FWNitlamg4L2JuSGMzZDFkOCtiTmkvV2EwcVZMVzdRSER4NnN3WU1IVy9WcjJyU3BKT25PblR0SkhsZjBtVTV4eVo0OXU4cVVLV01WaGxXdVhGbWJOMjlPY01sZ2podzVqUEJuNjlhdEZ1ZjY5Kzl2aEdIWHJsM1R5cFVyNDd4UHlaSWw5Wi8vL0VjZUhoN0dzUzVkdW1qeDRzWDYvZmZmSlVsUG56NjFDS0tjbkp6VXBrMGJIVHAwU0kwYU5iSzRYOVRNdFBuejUydnExS25HY1U5UFQ2c05Ea3FVS0dFeEV5MUtrU0pGNU9ycUtrbGF0V3FWSms2Y0dPdlk4K1RKb3krKytFTDkrdlV6QXNnOGVmSm95NVl0bWo1OXVzYU9IYXZBd0VDamYzQndzUGJzMmFPOWUvZXFaY3VXY1g0bkFBQmtSUVJpU0xRLzd5eFNoRGtpd1g2TlhMcWx3V2dBQUhneHhTd1NuMUlxVnF5b3ZIbnpxbnYzN2haaFNvVUtGYlJ4NDhZNGQzcXNVYU9HS2xldXJILysrU2ZPZS92NCtLaHMyYklwUHVhWU9uYnNLRjlmWC8zd3d3K1NJcGVCZnYvOTk4Ynl4WVE0T1RscHc0WU5HanQyckNaTm1xVHc4SEMxYnQxYUkwYU1NUHFVS0ZGQ2ZmdjIxYmZmZm1zY0sxeTRzTjU1NXgyOTg4NDdGa3M5bzBUTlFHdlNwSWtPSHo1c2RYN0NoQW5LblR1M3ZMeXNmK0JYdTNadFNWTDkrdlhsNnVxcTY5ZXZTNHJjRENCbVFmMTMzbmxIRXlaTXNMcEgzNzU5amZkZmZQR0ZEaDQ4YUJINmxTeFpVaDkrK0tINjl1MGI2eXc2VzF0YkRSa3lSTjI2ZGRPMzMzNnJuMzc2U2RldVhUUE9mL2JaWjBiZ0NRQUFJcG5NY1JWQkFLSUpEbitzY1VlYjZHbkVrM2o3RmM3K2tvWlZYQzBUK3pWa1NQTVdMZFc4UlV2MTUrYTFDWGNHQUtTYnNXUEhhdXpZc1hydnZmZjB6VGZmS0ZldVhQSDJ2M1hybGo3NzdEUDk4Y2NmOHZQelUwUkVoR3h0YlZXb1VDRTFiOTVjVTZaTVVlN2N1ZE5rN0lHQmdhcGJ0NjQrL3ZqajUxckNkK1RJRVUyZE9sWGZmZmVkMWRpRGc0TlZwVW9WT1RvNmFzaVFJV3JUcG8yeFJESSt3Y0hCbWpKbGloWXVYS2dyVjY2b2VQSGkrdmpqankwSy9SY3FWRWlCZ1lIS256Ky9hdFdxcGVuVHB4dXp1eTVjdUNCdmIyOTkrdW1uR2pod29OWDluejE3cG1uVHBtbmp4bzN5OS9lWHM3T3pXcmR1cmY3OSsxc3NPYjE3OTY0Ky9QQkRlWHA2eXNmSFI5V3JWMDlTYmJxbzJtUGJ0bTNUclZ1M05HUEdETm5hMmliNmVnQUFNZ3RUUEgrQkVvZ2hVWGJjbnFmMU42WW4ySzlkeWRHcVdlanROQmdSVWdPQkdBQmtIS2RPbmRJcnI3eVMzc05JRnJQWm5HcWJEMFM1ZCsrZUNoUW9rS3JQZUpHZUN3QUFyTVVYaURHTkJ3a0tOei9UbjNjV0pkalB5UzYvcWhaNE13MUdCQUFBTW1vWUpxWGVUcHpScFZjb1JSZ0dBRURHUUNDR0JCMit2MG1QbnZrbjJLK3U4enV5czJGcmJ3QUFBQUFBOEdJakVFTzh6RExyajl2ekUreVh6U2E3YWhleTN1b2RBQUFBQUFEZ1JVTWdobmlkZmJoSGZzRVhFdXhYdldBcjViU3ozdlVJQUFBQUFBRGdSVU1naG5qdCtuZEpnbjFNc2xGOTUrVHZFZ1VBQUFBQUFKQ1dDTVFRcC90UGIrck13OTBKOXF1VTd6VVZjQ2llQmlNQ0FBQUFBQUI0ZmdSaWlOTWUveFV5eTV4Z3Y0WXVYVk4vTUFBQUFBQUFBQ25FTHIwSGdCZFRtRGxVKysvK2xtQy8wazZ2cWtUT2lta3dJZ0FBbmsrRTJheFRwOC9xNU9remVoSWNuTjdEQVRJTXIwb1ZWYm1TUjNvUEF3Q0FGRVVnaGxnZHZiOU5RV0VCQ2ZhcjYveHVHb3dHQUlEbmMrSFNaVTJZTWwwWEwxOUo3NkVBR1U2M1RoMEp4QUFBbVE2QkdHTDFsLyt5QlB2a3RpK2tpbmticHNGb0FBQkl2clVidDJqR2Q3TlZxbVJKalIwK1RPNXVaVlRFeFZrMkpsTjZEdzBBQUFEcGhFQU1WbTQ5T2FzcmdVY1M3RmVyVUJ2Wm12Z3RCQUI0Y1YyNGRGa3p2cHV0RnE4M1U3OWUzV1Z2eDk5YkFBQUFvS2crWXZHWC8vSUUrOWlZYkZTclVKczBHQTBBQU1rVFlUWnI0dFFaS2xXeUpHRVlBQUFBTEJDSXdVSkllS0FPM1Z1ZllEK1B2STJWMjc1UUdvd0lBSURrT1hYNnJDNWN1cXhPSGRvU2hnRUFBTUFDZ1Jnc0hMeTNUcUVSQ2UrOFZhZHcrelFZRFFBQXlYZnk5QmxKa3J0Ym1YUWVDUUFBQUY0MEJHSXdtR1ZPMUhKSjUreWxWU1pYdFRRWUVRQUF5ZmNrT1BJSFBFVmNuTk41SkFBQUFIalJFSWpCY09ueElkMEp2cGhndnpxRjI4c2tkdVlDQUdRTTdDWUpBQUNBbUFqRVlQakxmMW1DZmJMWk9LcHFnUlpwTUJvQUFBQUFBSURVUVNBR1NWSlFXSUNPUDlpUllMOHFCZDVVZGx1bk5CZ1JBQUFBQUFCQTZpQVFneVRwbi91YkZHNStsbUEvaXVrREFBQUFBSUNNamtBTWtxUy83NjVPc0UrcC84ZmVmWWMxZGJaL0FQK0dCTUlJSUNnS0FnS0tpZ08zVml2TzFwKzdRNnZpM3JOYXJmcGF1NXpRVnV0NjFlS3MybFp0SFZWclZkd1RyZHRhQjFBSHVGRlVSRFlCenU4UHJweVhrSkRCU0FoK1A5ZVZxem5uM09lY094RUszSG1lKzFFMFJHVzdHaWJJaG9pSWlJaUlpSWlvNUxBZ1JuaWM5aThlcGticWpYdmJyYmNKc2lFaUlpSWlJaUlpS2xrc2lCRXVQUDlEYjR5dFZJRjZMdSthSUJzaUlpSWlJaUlpb3BMRmd0Z2JMbHZJd3FVWGUvVEdOWFR0REdzcnVRa3lJaUlpSWp5Y3RmSUFBQ0FBU1VSQlZDSWlJaUlxV1N5SXZlRnVKcDVFY2xhQzNyaG1GZDQzUVRaRVJFUkVSRVJFUkNXUEJiRTNuQ0hUSlN2YStxR0tRNkFKc2lFaUlpSWlJaUlpS25rc2lMM0Jrck5lNG1iaVNiMXh6U3A4QUFra0pzaUlpSWlJaUlpSWlLamtzU0QyQnJ2MFlnOXloR3lkTVJKWW9VbjViaWJLaUlpSWlJaUlpSWlvNUxFZzlvWVNJT0Q4ODExNjR3S2NXOExKMnMwRUdSRVJFUkVSRVJFUm1RWUxZbStvUjZtUmVKSjJXMjhjbStrVEVSRVJFUkVSVVZuRGd0Z2J5cERSWVhaU0o5UXAxN2Jra3lFaUlpSWlJaUlpTWlFV3hONUEyWUlTbDErRzY0MXJYTDRMWkJJYkUyUkVSRVJFUkVSRVJHUTZMSWk5Z2Y1OWZSYXBXWWw2NDVwVitNQUUyUkFSRVJFUkVSRVJtUllMWW0rZ0t5LzM2NDN4c1BPSHAzMHRFMlJEUkVSRVJFUkVSR1JhTElpOVliSnlNbkR0MVZHOWNVMHJ2QThKSkNiSWlJaUlpSWlJaUlqSXRGZ1FlOE5FSmtZZ0l6dEZaNHdFRWpSeTdXS2lqSWlJaUlpSWlJaUlUSXNGc1RmTWxZUURlbU9xT1RhQms3V2JDYkloSWlJaUlpSWlJakk5RnNUZUlKazVhYmo1NnJqZXVJYXVuVW8rR1NJaUlpSWlJaUlpTTJGQjdBMXk4OVVKWk9hazY0eXhrbGlobmtzSEUyVkVSRVJFUkVSRVJHUjZMSWk5UVF4WlhiS0dVd3M0eU1xWklCc2lJaUlpSWlJaUl2TmdRZXdOa1o2ZGpNakVDTDF4RFYwN215QWJJaUlpSWlJaUlpTHpZVUhzRFhIOTFURmtDWms2WTZRU2F3U1dhMitpaklpSWlJaUlpSWlJekVObTdnVElOQXlaTGxuYnVSVnNwUW9UWkVORVJFUkVWRFN2WHIwQ0FGaFpXY0hKeVFrQThPVEpFMlJuWndNQXZMeTh6SlliRVJHVmZod2g5Z1pJeVhxRjZOZG45TVp4ZFVraUlpSWlzaFF1TGk1d2NYRkIxYXBWeFgyQmdZSHc5dmFHdDdlM1dteG1aaWJDdzhNeFlzUUlYTHAweWRTcEVoRlJLY1FSWW0rQWE2K09Ja2ZJMWhsalkyV0wydVhhbUNnaklpSWlJaUxEVEp3NEVZOGVQVEw2dk1qSVNCdzllaFJIamh6QjBhTkhrWmlZQ0FCSVRrN0diNy85cGhZcmtVaUtKVmRCRUlybE9rUkVWUEpZRUhzRC9QM3lnTjZZT3VYYXdzYkt6Z1RaRUJFUkVSRVo3c0NCQTRpT2pqYjZ2TnExYTJ2ZHJ5cU9PVHM3YXozdTcrOFBxVlJxMEQyeXNySnc1ODRkbzNNaklpTHpZMEdzakV2TFRzTHRwUE42NHhxNWRqRkJOa1JFUkVSRXhoazdkaXppNCtNMTlvZUdodW85MThyS0N2NysvbWphdENucTFxMkwzMzc3RGN1WEx5K3dHQVlBN2RxMWc3Mjl2VUc1SlNjbnN5QkdSR1NoV0JBcjR5SVRUK21kTG1rclZhQ204OXNteW9pSWlJaUl5SEJqeG96Qm8wZVA4UERoUTdXSFBpZE9uRURqeG8zaDRPQUFBRGg3OWl3Ky8veHp0R3JWQ3FOR2pjS3FWYXUwbnJkbXpacGl6WitJaUVvbkZzVEt1T3V2anVtTkNTelhIaktKalFteUlTSWlJaUl5M1ByMTZ6RjgrSENEZTNNcEZBcThlUEVDQUxCOCtYSzBhTkVDRW9rRVNxVVNXN1pzRWVPcVY2OWU0RFdlUEhrQ2QzZDNnKzczOE9GRGpRYitSRVJrR1ZnUUs4T3loRXhFdmpxbE42NmV5N3NteUlhSWlJaUl5RGlWS2xWU0s0WkpwVkpVcVZJRi92NytPSFRva0VaOCsvYnRzWDc5ZWdEQXRtM2JzRzNiTm8wWUd4c2I5T25UcDhCN2VuaDRGRVBtUkVSVTJyRWdWb2JkZm4wQkdUbXBPbU5zckd4Unc2bUZpVElpSWlJaUlqSmNnd1lOc0d6Wk1sU3JWZzMrL3Y3dzlmV0Z0YlUxQU8wclF5NVlzQUFKQ1FuWXUzY3ZsRXFseG5GZlgxL01temRQWTFSWHpabzFDOHdoYjBOL3VWd09YMS9mUXI0YUlpSXFUVmdRSzhPdXZUcXFONmFtYzB0WVc4bE5rQTBSRVJFUmtYRXFWNjZNOGVQSGF6MTI1Y29WQUlCTTlyOC9hVnhkWGJGejUwNG9sVXE4ZnYxYWJYU1puWjJkMkU4TUFGSlRVM0gvL24wQXdLNWR1d3JNWWNDQUFiaDA2UktBM0NMY2xpMWJJSmRyLy8wNUtpb0tBQkFRRUdESXl5TWlJak5pUWF5TUVwQmpjUDh3SWlJaUlxTFM3UGJ0MnpyN2Zoa3FNakpTTEZhZFAzOGU3ZHExTStyODlQUjBOR2pRUUcrY29UM1BpSWpJZkt6TW5RQ1ZqUHNwTjVDa2ZLNHp4a3BpaGRyT3JVMlVFUkVSRVJFUkVSRlI2Y0FSWW1YVTlRVDkweVdyS1pyQVh1WnNnbXlJaUlpSWlJcFBaR1Nrd2JGMTY5WkZkbmEyeHY2MmJkdHlKQmNSMFJ1TUJiRXl5cEQrWVhWZE9GMlNpSWlJaUN4UGNUZTJUMDVPaHFPalk1R3VrWlNVQklWQ1VVd1pFUkZSU1dOQnJBeDZsaDZMWitreGV1UHFsak91WndJUkVSRVJVV2xnWjJkWG90Zlh0ZXBrWG5sWG9DUWlJc3ZDZ2xnWlpFZ3pmUy83V25DeDhUQkJOa1JFUkVSRWxrVzFXcVErRW9ta2hETWhJcUtTd29KWUdXUklRWXpUSlltSWlJaklVaW1WU29OamJXMXR0ZllRMDRXRkxpS2lzbzhGc1RJbVNma0M5NUt2Nm8wTExNZUNHQkVSRVJGWkptdHI2Mks5bnBXVlZZSFRKQVZCd0wvLy9pdHVGeFJuWldWVnJEa1JFVkhKWWtHc2pJbDZmUm9DZEsrV1UxN3VCWGM3ZnhObFJFUkVSRVJVdXRuYjJ5TXFLZ3BIamh4QldGZ1kzbnJyTFV5Yk5nMEFrSjZlcnRhelREV2Q4cXV2dm9LbnB5ZDY5dXlKaWhVcm1pVnZJaUlxUEg2TVVjWkVKVWJvamFsYnJqMGs0REJ3SWlJaUlySk1naUFZOUxoOSs3YmFlZHBHY2QyL2Z4L2ZmLzg5YXRXcWhYZmZmUmM3ZHV6QVYxOTloVXVYTGdFQWNuSnlOTTQ1ZCs0Y1FrTkRNVzdjT0ZTdVhCa2RPblRBVHovOWhPVGs1Sko1d1VSRVZPdzRRcXdNeVJGeUVQMzZMNzF4WEYyU2lJaUlpTXFhTDcvOEV0dTNiNGUxdFRWa01oa0VRY0RkdTNmRjQxWldWbkIzZHhlM256NTlpbzgrK2dpblQ1K0dJUHh2aG9XdHJTMzY5KytQRFJzMjRNcVZLN2gyN1pwNFROVmI3TVdMRjJqVXFCRXVYNzZNN094c0hENThHSWNQSDhiSEgzK01xVk9uWXRhc1dTWC9nb21JcUVoWUVDdERIcVRlUUdwV29zNFlPNmtqL0JRTlRKUVJFUkVSRVpGcFZLOWVYYTNYVjM3OSsvZUhrNU9UdUYycFVpVlVxRkJCTElhNXU3dGp6Smd4R0RkdUhOemMzTkMwYVZNc1g3NWM3UnJWcWxVREFIVHAwZ1ZkdW5UQlAvLzhnM1hyMXVHWFgzN0J5NWN2a1pLU0FuOS90aVloSXJJRUxJaVZJWVpNbDZ6aDFBSldFcWtKc2lFaUlpSWlNcDBtVFpxZ2N1WEtBSEpIZzFsYlc4UE96ZzV1Ym03bzJyVXJKazJhcEhIT2tpVkxrSkNRZ0ZHalJxRlhyMTVxemZxYk4yK09peGN2QWdDa1VpbHExYXFGc0xBd3RmUHIxYXVISlV1VzRMdnZ2c1AyN2R2eHh4OS9JRGc0dUFSZkpSRVJGUmNXeE1xUTZOZG45TVlFT0xjMFFTWkVSRVJFUk1YSDM5OWZiVnFqTm5YcjFzV2pSNCtNdXE2UGp3K09Ieit1OWRpU0pVdXdZTUVDU0tWU3lHUzYvMnl5dGJYRmdBRURNR0RBQUtQdVQwUkU1c09DV0JtUm1wV0llOG5YOU1ZRk9MRWdSa1JFUkVTa2oxUXFoVlRLbVJWRVJHVVZWNWtzSS81OWZSWUNORmZBeWN2RHJqcWNiYmdrTkJFUkVSRVJFUkc5MlZnUUt5T2lYcC9XRzhQcGtrUkVSRVJFUkVSRUxJaVZDUUlFUkNVYVVoQUxNa0UyUkVSRVJFUkVSRVNsR3d0aVpjQ1R0RnQ0cll6WEdXTmpaWWVxaW9ZbXlvaUlpSWlJaUlpSXFQUmlVLzB5d0pEUllkV2Qzb0pVWXEwM2pvaUlpSWpJRURtQ2dKdVIwYmdSR1lYVXREUnpwMU5tREIzUTE5d3BFQkc5RVZnUUt3TU1LWWpWNG5SSklpSWlJaW9tdCsvR0lQVDd4YmdURTJ2dVZNb2NGc1NJaUV5REJURUxsNUdUaXBqa3kzcmphanE5YllKc2lJaUlpS2lzMjczdkFKYUVyWVNmanc5bWYva1phdmhYZzRkN0pWaEpKT1pPallpSXlHQXNpRm00MjY4dklGdkkwaG5qWnV1RDhuSXZFMlZFUkVSRVJHWFY3YnN4V0JLMkV0MDdkY1Q0TVNOZ0xlT2ZFMFJFWkpuWVZOL0MzVW82cHpjbXdJblRKWW1JaUlpb2FISUVBZDhzV0FJL0h4OFd3NGlJeU9LeElHYmhiaWRkMEJ2RC9tRkVSRVJFVkZRM0k2TngrMjRNQmdUM1lqR01pSWdzSGd0aUZpd2w2eFVlcDBicmpKRktyRkhWc2JHSk1pSWlJaUtpc3VwR1pCUUFvSVovTlROblFrUkVWSFFzaUZtd3UwbVg5TWI0S3VyQnhzcldCTmtRRVJFUlVWbVdtcFlHQVBCd3IyVG1USWlJaUlxT0JURUxac2gwU1gvSFppYkloSWlJaUlqZUZGeE5rb2lJeWdJV3hDelk3YVR6ZW1OWUVDTWlJaUlpSWlJaVVzZUNtSVZLemtyQWs3VGJPbU5rVm5MNEtBSk5sQkVSRVJFUkVSRVJrV1ZnUWN4QzNVbTZxRGZHVDlFQU1vbU5DYkloSWlJaUlpSWlJckljTEloWktFT21TMWJuZEVraUlpSWlJaUlpSWcwc2lGbW8yd2FNRVBOM2JHcUNUSWlJaUlpSWlJaUlMQXNMWWhZb1Nma0NUOVB1Nkl5eHNiS0R0ME5kRTJWRVJFUkVSRVJFUkdRNVdCQ3pRSGVTTHVpTnFlcllDRktKekFUWkVCRVJFUkVSRVJGWkZoYkVMSkJoMHlYWlA0eUlpSWlJaUlpSVNCc1d4Q3lRSVEzMTJUK01pSWlJaUlpSWlFZzdGc1Fzekd0bFBKNmx4K3FNc1pVcTRHVmZ5elFKRVJFUkVSRVJFUkZaR0JiRUxFeE04aFc5TVZVVmpXRWxrWm9nR3lJaUlpSWlJaUlpeThPQ21JV0pUYjZxTjZhNkU2ZExFaEVSRVJFUkVSRVZoQVV4Q3hPYi9MZmVtR3FPVFV5UUNSRVJFUkVSRVJHUlpXSkJ6SUprNVdUZ1lXcWt6aGdiSzF0VXRxdHBvb3lJaUlpSWlJaUlpQ3dQQzJJVzVFSHFUV1FMV1RwanFqalVZLzh3SWlJaUlpSWlJaUlkV0JDeklJYjBEL05WMURkQkprUkVSRVJFUkVSRWxvc0ZNUXRpU1A4d1AwVURFMlJDUkVSRVJFUkVSR1M1V0JDekVBSUV4QmhRRU9NSU1TSWlJaUlpSWlJaTNWZ1FzeEF2TXg0aE9ldWx6cGhLZHRWZ0ozVXlVVVpFUkVSRVJFUkVSSmFKQlRFTFlkQjBTUWVPRGlNaUlpSWlJaUlpMG9jRk1RdGgySFJKOWc4aklpSWlJaUlpSXRLSEJURUxjUy9sSDcweExJZ1JFUkVSRVJFUkVlbkhncGdGeU1oT3dlUFVmM1hHMk11YzRXYnJZNktNaUlpSWlJaUlpSWdzRnd0aUZ1Qit5blVJeU5FWjQrdlFBQkpJVEpRUkVSRVJFUkVSRVpIbFlrSE1Bc1NtWE5VYjQ2ZGdRMzBpSWlJaUlpSWlJa093SUdZQllwUDFGOFRZUDR5SWlJaUlpSWlJeURBeWN5ZEF1Z2tROENEbGhzNFlLNGtWdkIzcW1pZ2pJdlBJeXNwQ1ZsYVd1RzFyYTJ2R2JLZ3dZbU5qeGVlK3ZyNTY0NjlmdjQ2QWdBRElaTWIvcUVwUFQwZDBkRFNjblozaDVPUUVaMmRuU0tWU282OWpTbm0vdmd2em1vc2lQVDFkZkM2WHl5R1JjQW8rRVJFUkVaVnRIQ0ZXeWlWbVBrTnkxa3VkTVpYdEFtQmp4ZUlBbFcxVHAwNkZuWjJkK0xBa1NxVVMvdjcrNG1QcjFxM21UcWxBa3lkUHh2LzkzLzloL1BqeFdMWnNHWEp5dFBjdkhENThPUHIxNjRjTkd6YmcyYk5uQmwzYno4OVBmQlFrUGo0ZXc0WU5nNWVYRndJREE3RjM3OTVDdlk2dnYvNGFEUm8wZ0orZkg5emQzWEh0MnJWQ1hTZS8yYk5ubzFPblR1alVxUk9HRGgxYUxOZFVzYmEyRmg5eGNYSEZlbTE5OG41dlhiMnFmMVF5RVpHcFpXZG40NGNmZmtCTVRJeFI1MDJkT2xWODNMbHpwNFN5SXlJaVM4UVJZcVhjdzlTYmVtTzhIZXFZSUJNaXkvWGJiNytoYjkrK3hYNWRRUkFNaXN2S3lsTDdKVHd0TGMzb2UrM2Z2eCtkTzNjMityeUMvUFhYWDJqZXZMbkcvdDI3ZCtQT25UczRkT2dRbWpWcmhna1RKbWpFSkNVbFlmUG16VWhQVDhldnYvNktyVnUzb2xldlhzV1NsNnVyS3c0ZVBJaEhqeDRCQUg3ODhVZTgvLzc3Umwzai9QbnpXTHg0c2JqdDd1Nk9KVXVXNkR4bnhJZ1JDQW9LMG52dEV5ZE80Tml4WXdDQUJnMUtmcXI2L2Z2MzBiNTkrMEtkZS9Ub1VWU3BVZ1U3ZCs3RWl4Y3ZERDV2NTg2ZHVIanhvczZZRVNOR0ZDb25JcUxDdUhqeElrYU1HSUdyVjYraWVmUG1PSFhxbE1FamFSY3VYQ2crNzlhdEc2cFZxNlkxTGkwdERRa0pDWGp4NGdXZVAzK081OCtmSXlnb0NCNGVIc1h5R29pSXFQUmhRYXlVZTVoaVFFSE12cllKTWlHaXdzckl5RkRibHN2bFpzcEV0d2NQSHFnVjdvS0RnN1hHN2R5NVU1eGk1K0RnZ0s1ZHV4WmJEbEtwRk1PSEQ4ZWNPWE1BQU9IaDRZaUxpNE83dTd0QjU3OTQ4UUs5ZS9kR2RuYTJ1Ty9CZ3dmNDZhZWZkSjdYdG0xYmd3cGlyMSsvRnA4N09EamcrZlBuQnVXbGphT2pvOTZ2aGN6TXpFS1BhTWpNekFTUU82ck5tRkZmcXZkZUZ4YkVpTWlVVWxKU3hQK1BuVDE3RnFHaG9aZzVjMmFScjl1dVhUdEVSa2JpMWF0WEdqK3JBU0FzTEF4NzkrNDFhclN5b1IrV0VSR1IrYkVnVnNvOVNOWGRQd3pnQ0RFaVkzbDZlaGJxdk5UVVZDUWtKQmg5WHQ0aUNnQ1VLMWV1VVBmUHExS2xTa2JGQzRKUTROVEc1T1JrQU1DZVBYdlU5Z2NHQmlJcUtrcmNEZ2dJQUFDMTRsTG56cDJSazVNalhrTkZMcGZEMnRwYWIxN1IwZEdvVTBmOS8yRjUvNWpJeXNxQ3A2ZW4xcDVXZVh0dUFibFRVNE9EZzNIdjNqMjk5ODNQMEsrSnZQK1dwMCtmaHB1Ym05SDNVbG0vZmoyR0RCbFM2UE9KaU40VWJkcTBRZS9ldmNXV0F5RWhJZWpldlRzYU5XcFVwT3RhVzF2ajZkT25CUjcvNjYrL2luUjlJaUlxM1ZnUUs4VnlHK3JySGlFbWxWakQzVTc3MEc4aVMvSGRkOS9oODg4L04rb2NmVTIvNjlldmo3Ly8vbHZyc1ljUEh4cDFMNVdOR3pkaTRNQ0JScCtYdnhEbDZ1cGFxUHZuWld5UHFWZXZYc0hGeFVYck1VZEhSNjM3TzNUb29MWXRDQUx1M0xralRoa0VnTzNidDJQNzl1MGE1NjVZc1FKanhvekI4dVhMdFU2N1ZQMzdSVVpHcW8zbTBxYWdQbWI1WXdZTUdJRERodzhEQU96dDdYSHUzRG5VcmF1NTRFaHljaklhTjI2TWYvLzlGd0F3YWRJa2pkZGFrTVRFUklQaURCVWJHNnUxcDVwcWlzNnRXN2ZVOWo5NzlneVJrWkZvM2JxMXVPL2V2WHM0ZWZJa0JnNGNxUFg3NHErLy90TDdIdWY5R2poejVnd0NBd09OZWgxRVJDVnQvdno1K09PUFA1Q1JrWUdzckN5RWhZV2haY3VXbURkdm5zSFhHRFJvRU96dDdjWHRWcTFhUVNhVFFhRlE0UFhyMStMUG13OC8vQkJWcWxSQnMyYk5zSG56WmpHK1ljT0dXb3R3ZS9iczBWbFlJeUtpMG9rRnNWTE1vSWI2OWpVZ2xlZ2ZoVUZFNmxTam5RelZ1SEhqUXZmd2V2ejRzZHAyVWxKU29hNVRHb1NGaFJrMEhjU1EwV0hGSlRzN0c4T0dEVk5ickdEMTZ0VmFpMkVBTUc3Y09MRVkxcTVkTzN6Ly9mY0czeXYvYUwrU1ptdHJpOGFORzR2Mzd0U3BFNktpb25EdzRFRzBiTmtTY1hGeGVQZmRkM0g3OW0wY09YSUV0V3JWRXYvWVU2M0UrdnZ2dnh0MXoyUEhqaGswVFhQQWdBRkd2aG9pb3NMejhmSEIrUEhqc1czYk5uenp6VGZvMTY4ZkZpNWNpT2pvYUlPdjhlREJBN1h0Njlldlk4MmFOUUJ5Vno5V2pURGVzV09IR0pPM0lQYmVlKzloMXF4Wkd0Y05DZ3BpUVl5SXlBS3hJRmFLR2RKUTM0djl3NGdLeFpoZm9BR2dRb1VLaGI2WHF2aWljdkhpUmJ6enpqdUZ2aDRBZzN0cXFSamEwOFRGeFFVMk5qWUFjbnRRNVowaW1waVlLUDdob0kraEJiR0FnSUFpOVZ0SlQwOUhjSEF3L3ZqakQ3WDlBd1lNTUtoZ2MrellNWTFjYjkyNkJYOS9mNDFZcFZJcDlrNERnQmt6Wm1EMjdObUZ6RHhYYkd5c3p1TmVYbDY0ZVBFaWtwT1QwYlZyVjV3OGVSSUFNR3JVS0Z5L2ZoMExGeTdFN2R1M0FlUk9aYTFUcHc1KytlVVgxS3BWUzd5R3NhTWF2L3p5UzRQaVdCQWpJbE9iTldzV1FrSkN4SUovVVJuYW1KK0lpTW9tL2hRb3hReHFxTS8rWVZRR25UcDFTbVBmMHFWTHNXM2JOcDB4czJiTndwRWpSMG8wdDhLNGZ2MjYydmE1YytlS2ZNMlMraVI2NjlhdGVQZmRkd0VBeDQ4ZlI3dDI3Y1JqaXhjdkZrZTNPVHM3SXpvNkdnNE9EdUx4bWpWcmlxUGhWRVcxOGVQSFkvejQ4UURVcDdrV1Y5UGhuSndjbzZlUEZsYis2WkpPVGs1RnZxYXZyNi80WHVSOWY1NDhlU0lXUFJNU0V0QzVjMmZ4NjZaOCtmTFl0bTBiSkJJSjVzMmJCNGxFSW81eXUzSGpCcG8yYllxVksxZXlZRVZFWlk1Q29WRGJuanAxS3FaT25ZcnIxNi9qd29VTEdEcDBxTVk1ZWYvZmV1ellNYlJ0MjFiYzd0aXhvemdxVExXNk1mQy9VZVNEQnc5V3U5YnMyYk9ML0VFSUVSR1ZIaXlJbFdJR05kVG5DREVxZzdTdDlwZS9UNVcyR0dOR2NlVXZ5T1Q5aGJtZ0VVSWJOMjQwK1BwNTVXL0tlK1RJRVdSbVpvcEZJMHV4Y3VWSzhmbTRjZU0wR3Z2bmZVK05uVEtwcnljY0FGeTRjQUZObWpSUjIyZHZiNDgvLy93VGpSczNSdS9ldlhIdzRFRnhkY1c4OG80STlQTHlVaXZrNVQ5ZWtQelRKVzF0YmRWR2pCbERMcGNiOUpvRlFWQXJoams2T21MZnZuMzQrZWVmeFpqdnZ2c090V3JWd3BneFk1Q1ptWW1VbEJRTUhUb1VEUm8wMEpnMkdoNGVqdWJObXlNcEtRa3paODdFK3ZYcnhYekdqaDJMeVpNbnc5SFJFWm1abWZqaGh4OFFIeCtQdVhQblFpcVY0dXpaczRXZU5reEVWRmgzNzk1RjdkcWF2KytxL3YrN2J0MDZqQjgvSHBtWm1mRDI5aFkvMURIRW5UdDN0RTRSVi8xTTREUklJcUt5alFXeFVvb045WWxLbHE0ZVloMDdkdFFvNkZ5NGNLRlE5NG1OamRXWU12bjY5V3NjT1hLa1NNVUZiU09zc3JLeUlKZkx4YWJBcTFhdHdxaFJvd3A5ai95dVhidUdiNy85RmovOTlCTW1UcHlvOWY0cStncGlCdzRjd083ZHV6Rm8wQ0EwYTlhc1NIbTV1Ym5oeXBVcktGKytmSUV4ZVl0UGE5YXNRYWRPblFvOFhwRDhCYkc4bzkrTWRmcjBhYno5OXR0NjR5UVNDYVpObTRaZXZYckIzdDRlNGVIaGFOYXNHZDU2NnkweEppUWtCRU9IRGtXMWF0WFFvMGNQdkh6NUV1dldyZFBhUTAwcWxlTG5uMzlHYUdnb25qMTdCaHNiR3d3Yk5neGZmUEVGdkwyOWtaV1ZoZDkrK3cwelo4N0UzYnQzQVFCUlVWSFlzbVdMeHNnTUlpSlR5TW5KUVVaR2h0WmpnaURneHg5L1JGcGFHZ0NnWDc5K3VITGxTcUZYazlhbVk4ZU9ScmNwSUNJaXk4Q0NXQ25GaHZwRUpVdlhpQ0JWSVNBdmZhdjBGVVRiQ293QXNHSERobUlmYlNPVHllRHU3aTVPVzd4Ly83N1IxMGhKU2NHclY2OEE1SzdHbUplYm14c1dMVnFFeXBVckl5Z29DS2RPblZMN0kwR3BWSXJQODQ5K3l6K3RVVldRQ2c0T0x0TDB5ZXpzYk5TcFk5elU4WkVqUjJxTUVNc3JiMEUwS2lwSzNGK2NLMHpxdWo4QW5EeDVFcTlmdjhhSUVTUFFvMGNQTEYyNkZQWHExVVBMbGkwTFBLZDE2OVk0ZCs0Y3pwdzVvOVkzYk1xVUtlTHppUk1uSWpJeVV0eFdLcFZZczJZTlZxOWVyWE0xei9qNGVGU3BVZ1V6Wjg0MDVPVVJFWm1FUkNMQnVuWHIwS0JCQTZTbnB5TStQaDU5Ky9iRnNXUEhJSlZLOVo2djZzRTRkKzVjekpneFE5eGZYTlA2aVlpb2RHTkJySlF5cEtHK3R6MzdoeEdWWmprNU9RVTJvZi85OTk5eDc5NDkrUGo0Rk9zOWZYMTl4WUtZdHNLZVBoOTg4RUdCeHdSQlFIQndzTGlhNDRBQkEzRHc0RUZZV1ZrQmdOcFVSVlZCYWVQR2pWaXlaQWt1WDc2czlacHl1VnlqMkJnZEhZMGFOV29BMEQ5eVN4QUVveGRJZVBqd29jN2pCYjF2eGJuQ3BHb2xTQUJJVFUzVjZDdlhwMDhmTkd2V0RIWHExTkhhRXljdmJTUEJRa05EQWVRVzlCWXNXQ0R1OS9UMHhPVEprOFZ0UVJBS0xQWTJhOVlNalJzM3hudnZ2U2RPVjlLMnVob1JVVW55OS9lSElBaUlpNHVEaDRlSHh2R2FOV3RpOXV6WitPeXp6d0RrOWhpZFBYczI1c3laWTlEMUJVSEFoZzBiQ2p4dXlBaml2SnlkbmNVUGxvaUlxSFN6TW5jQ3BKMGhEZlc5SE5nL2pNcW1pSWdJalllcXlLTXI1dm56NXdiZlF4QUV0VWRldDI3ZHdzYU5HMkZ0YlkzV3JWdmp4WXNYS0ZldW5OR3ZZL1BteldyVEpVZU9IQ211akpXZG5ZMlFrQkNqcjZraWtVaTBQczZjT1NQRy9QcnJyd1hHU1NRU1RKMDYxZWg3VnFsU1JkdytjdVFJRmk1Y0tHNXJLNGlkUG4wYWx5NWQwbmlQSFIwZEVSd2NEQjhmSDQyQ1RHbnRyZGE5ZTNlTnJ4dERIOHVYTDFlN2xxb2d0bW5USmpnN082TjkrL1lhOXhNRUFTa3BLWWlPanRaNDVLWHR1TFk0QUJneVpBZ09IejZNYTlldVlmSGl4ZkQxOWRXSWFkKytQUTRjT0lCQmd3Wmg5ZXJWNk5xMXE5aTBuNGlvTkpveVpRb2FOMjRzYmh2VDMzSFBuajBhSDRRTUhqd1lwMCtmTHJiOGlJaW9kT0lJc1ZLS0RmWHBUZGFxVmF0aWlTbXM5UFIwekpneEEwcWxFaWRQbmtSUVVCQU9IVHBrMURWZXZYcUZhZE9taWR0U3FSVFRwMDlIU2tvS05tL2VEQUQ0OGNjZk1YejRjRFJ2M3J4WTh5OUpJU0VoQ0E4UHg0MGJ1ZitQK3ZycnI5RzVjMmZVcVZOSGF3K3hnbFppakkrUGgxd3VCNkM5V2IwdWdpQ0luOWpMWkRLRHByYmsvWVEvUER4Y1p3K3hnaFpWS0lyOGpmNVZVeVlyVnF5bzlyNnBLQlFLQkFZR0Ztc09xdXMrZmZvVW4zenlDVzdlL044SEwzSzVISDM2OU1Ha1NaUFFzR0ZES0pWS3pKczNUeXhXVHBzMkRkZXZYOGZxMWF2RmZ6Y2lvdEpDS3BWaTdkcTFhTnEwS2ViT25ZdnAwNmNiZk82MzMzNnJzZS9ubjMvRzl1M2JzV3ZYTGd3ZlBsenRXRVpHaHRvaU8vbVA1eDBCVEVSRXBSc0xZcVhVbzFUZFU0RFlVSitvNU5qYTJ1TEFnUU5vMGFJRm5qOS9EbDlmM3dJTE85b0lnb0RodzRmanlaTW40cjZCQXdlaWF0V3ErUFRUVDhXQ21DQUlHREprQ002ZE93ZG5aMmVqY3N5L3dxTktUazRPNHVQanhXMW5aK2NDQzB6YVh0T2hRNGZFRmJxT0h6K09kdTNhcVIyWHkrWDQ4Y2NmOGZiYmI0dU5qc2VQSDQrREJ3K3F4YWxHZWJtNnVxSmJ0MjRZT0hBZyt2VHBvM1lkRlZVelpCVTdPenV0K2FvRUJnYWliOSsrR0Q1OGVJazNPazVQVDllYmp6NkNJR2lNVmxEOXdWU3paazBBZ0pXVmxWb1ByK2pvYUZTdVhGazhYMlhVcUZGYXArRys5ZFpiT0hic1dJRzVQbnIwQ0t0WHI4YnExYXZWK3JuNStQaGcxS2hSR0RseUpOemMzSkNWbFlYRXhFU2twcVppNmRLbDZOZXZILzc1NXg4QXVYOGczcjE3Rnp0MzdqUnFSVmNpSWxObzBLQUJMbDY4aVByMTY0djdrcEtTMUdMeVQzL2N0V3VYdUJKMDNwV0RyYXlza0pxYWl2ZmVldzlIamh4Uld3VGwrZlBuYWdXeHRXdlhGdnRySVNJaTAyQkJyQlJLeVhxRjE4cDRuVEZzcUU5VWVKY3ZYMGEvZnYwS1BLNXFxcTRhSFhQcjFpMDBiZG9VWDMzMWxVSFgvL0xMTDdGanh3NXhXNkZRWVBiczJRQ0FKazJhb0d2WHJ0aTdkeStBM01KSHYzNzlzSHYzYm9NYUFLdmtiMUt2a3AyZGpRb1ZLb2o5U3laTW1JQzVjK2VLeHhNVEUyRm5aMWVrYVlsdnZmVVdSbzhlalJVclZ1Q3R0OTdDbWpWcjFCcnFBLzhiSWZiWlo1K0pmVjN5RnNUeWV2bnlmd3VJeUdReU9EbzY2cngvVkZRVXZ2cnFLeWlWU3JXZVZzSEJ3ZGl5Wll2ZS9JdDdNUU5ENUMzNnlXUXk4ZjMzOXZiR2loVXI4TUVISDZqMXhsSDFaY3ZyMjIrL0xiQW4zYmx6NTlDL2YzOXMzYm9WTXBubWovYWVQWHRxOUNtVFNDU1FTcVg0NFljZk1ILytmS1NtcG1yOE8rWVhFUkdCdDk5K0crSGg0YWhXalIvS0VGSHA0dUxpZ3RldlgwT2hVQ0E3T3h2TGxpMVRPNTUvOU5aLy92TWZBRUNMRmkzdytQRmozTHQzRHdDd2J0MDZEQnMyREFFQkFZaUlpTUMrZmZ2RWMvSi9pSlAvZDRQSmt5ZkQxZFcxMkY0VEVSR1ZIQmJFU3FHNHROdDZZenp0YXBvZ0V5THowRFlGYnRLa1NmanZmLytyTThiUWdraHFhcXBScTB5cVZxRXl4TXlaTXpXbVg0U0docXIxM2xxMGFCRU9IVG9rVHFQYnQyOGZldlRvZ1MxYnR1aWRMcWlMVXFtRXRiVTF1blRwSW81QzI3UnBFMmJQbmkwV1dBNGVQSWhwMDZaaDVzeVpHREJnZ05iaWlTRkNRMFBoNCtPREtWT21RQ2FUcVJXMWdQOFZ4QXlSZCtxZWg0ZUhpcFZjWmdBQUlBQkpSRUZVMW1LUVNtcHFxbGlvTEYrK3ZKRlptMC9lVVFwNS95Q1RTQ1FZTTJhTTN2Ty8vZlpiZlBIRkZ3QnllOUhsTFl6MTZkTUhXN1pzd2M2ZE85R3JWeS84OXR0dkd0TWF4NDRkcTFFUUV3UkI1OElMRW9rRWNya2M5dmIyc0xPelEySmlJcEtUa3lHVlNvczhhbzZJcUNTMGI5OGVkKzdjQVpENy83Qzh2eXRJcFZKVXIxNWRMYjVxMWFxNGZmczJCZzhlclBhemUvRGd3WkRKWkdqZnZqMjZkKytPUzVjdUZYaFAxU0ltS2tPR0RHRkJqSWpJUXJBZ1ZnbzlNYUFnNW1GZlhXOE1rYVVJREF6RTRNR0RpM3lkN3QyN3c4dkxDMER1YW5xbWxKNmVqckZqeDJxc1ZOVzllM2RNbURCQmJWK05HalV3Wjg0Y3RSNG51M2Z2UnR1MmJiRng0MGF0L2FzSzZwTjE1ODRkYk5teUJiLysraXRtekppQlhyMTZvVy9mdm1KQkxDWW1CbHUzYmtWd2NEQ0EzTkZWc2JHeEdEcDBLRFp0Mm1SMGJ6UVZGeGNYY2VTWDZ2WG5aY3dJdEdQSGpvblBWZjkrQmNuYmI2eGl4WXBxeHp3OVBjVXBpUG5sTFlCNmVYbUpQYnkwSGMvTDF0WVdDUWtKT25NeVJONXJHTk5mSmlzckMxT25UaFdMd1ZXclZzV2lSWXZVQ21MLy9lOS9jZUxFQ2NURnhXSFhybDFvMjdZdHRtelpvbGFFRFE0T3h2WHIxNkZRS0hEanhnM0k1WEowNmRJRmpvNk9jSEJ3d0lRSkU4UytjQXNYTHNTWU1XTmdaMmVISFR0MndOM2RIUzFidGtSTVRBdysrK3d6TEYrK1hPTzlKeUlxYVhtbmxRTzVJNkx6ajZ4Kzk5MTN4WUpZL3ArYmZmcjAwVmdnNS8zMzM4ZjU4K2ZSdDI5ZmpRK3ordmZ2WDF5cEV4RlJLY1dDV0Nsa3lBZ3hEenNXeEtqczZOcTFLN3AyN1ZyazYvVHYzOStnWDJDRGdvSU1hc1NlWDk2ZUlYbGR1M1lOQXdjT3hOV3JWOVgyQndZRzR1ZWZmOWE2WlB1MGFkTVFFUkdCUFh2MmlQdk9uVHVIK3ZYclkrYk1tZmo0NDQvVmlqWjUrNElCd1B6NTg3RjE2MWExVDYxVmhaYk9uVHZEejg4UE1URXhBSUNKRXllaVVhTkdxRnExS243Ly9YY3gzczNOVFNPdkRoMDZGUGo2ZGNrLzBpaC8wYWVnOXpzNU9WbHRWRi9yMXExMTN1ZlpzMmZpYzFXUExaV0ZDeGVxclhxWjk5NTVSNTJ0V2JOR1oxUDkvQXF6d21oK2taR1JSbC92NGNPSEdEaHdJSTRmUHc0Z2R4cmx6ei8vRElWQ29SWlh2bng1Yk51MkRlM2J0NGRTcWNUWnMyZlJvRUVEaElTRVlQVG8wWkJLcFpETDVSZ3laQWhtejU2TmJkdTJ3ZDdlSGtPSERoVlh0OHg3VFh0N2U5amIyeU04UEJ5OWUvZEdUazRPL1B6ODBMOS9mNFNHaHJJWVJrUW10M3YzYmt5Wk1rVnRYNU1tVFRCOStuUjA2dFJKN01QWm9rVUxyRnExU2kzT3hjVUZIMzMwRVJZdlhxeHgzZmJ0MitQamp6L1cyU2YwNHNXTGF0dlBuejlYKy9sWm1OOG5pSWlvZEdCQnJCUjZrblpMYjR3N0MySkVoZWJyNjF1bzgxSlNValQyaFlTRVlNNmNPUnE5bDZwWHI0NERCdzRVV1B5UVNDVFlzbVVMM25ubkhadzllMWJjbjVxYWlzOCsrd3dMRnk3RTVjdVh4WkZ1ZVF0bkFOUkdaNm1vcGlsS3BWTE1tREVEUTRjT0JaQmJSS3BYcng1Y1hGelVlbytwbXVjYkt6dzhISmN1WFlLam95TnNiR3p3NnRVcnRUOUFyS3lzeEticnIxNjlRbUppb2theFVHWDI3Tmw0L3Z5NXVKMi9NQ3FWU3NVcGttZk9uRkhMWDl1L1kzWjJOcEtUazJGdGJRMHJLeXRrWldYaHp6Ly9WSXZSTmlYendvVUw0bk52YisrQ1hucUJIang0Z0tOSGo4TE96ZzYydHJhUVNxV1FTcVY0K2ZJbGR1N2NpZlBuejR1eFZhdFdGWitydm03eVQ4czlmUGd3eG84Zmo4VEVSSEhmdkhuejBMSmxTNjMzRHdvS3dvOC8vb2doUTRZZ0p5Y0hDUWtKbURObkRqNzg4RU5jdlhvVnk1Y3Z4NzU5KzlUK2NJdUtpa0w3OXUyUms1T2pNZVVWeUcwMnJTb1V4c1RFSUNRa0JDRWhJV2pUcGcxR2pCaUJuajE3Y3Vva0VaVzRtemR2NHYzMzN4ZTNWVDhYL3Y3N2J3UUhCME1pa2FCU3BVcHdjbktDUkNLQmo0OFBySzJ0WVcxdERSc2JHMWhaV2VIOCtmTm8zcnc1c3JPemtaV1ZoYXlzTENpVlNwdzZkVXFqMEVaRVJHOE9Gc1JLR1FHQzNvS1lvM1Y1S0dRdUpzcUlxT3hSTmMwdER0V3FWZE1vaGpWczJCRDc5Ky9YTzVMRzN0NGVodzRkUXMrZVBUVldhWnd3WVlKWURMdC8vejYyYjk5ZTRIVjhmSHp3d1FjZklEQXdVTnczZVBCZ2JOcTBDWWNQSHdhUXUweDgzbUtTUXFIQVJ4OTlaTmlMekVlcFZPTHJyNzh1OEhqOSt2WEY0dHlWSzFmRVVVZ3FxcEZ2R3pac3dJSUZDOVRPeTEvd3FWS2xpdHBJTnhVUER3K3RoYXUwdERSVXJGaFI3TSttVGQ3bTlTcE5talFwTU40UU1wa01RNFlNTVNpMmUvZnU0dlB6NTg4aktDaElJNlpMbHk3NDhNTVB4U200bjMvK09hWk9uYXJ6dWdNSERrUk9UZzVHakJpQjdPeHNiTnEwQ1V1V0xNSDgrZlBWNHJwMTY0YkpreWRqd0lBQldMSmtDVjYrZklrWEwxNkl4MVVGdzFXclZ1R0xMNzdBOTk5L2ozWHIxb21OcEUrY09JRVRKMDRBQUFZTUdHRFFheVlpS3F6YXRXdWpkdTNhdUhuekpyeTl2YkZ2M3o1TW56NWRYSnhHRUFURXhjVVZ1TmhNUVpvM2I2NzNBekpkbzRkMXhZd2VQUm9yVjY0MEtoOGlJaks5Z2pzWGsxa2taajVEZW5heXpoaE9seVFxUGZyMjdZdVJJMGVLMi8zNzkwZEVSSVRCMDhvVUNnWDI3dDJMcjc3NlN1eUYwcU5IRDdWVnE2cFVxWUtQUC81WTdieUtGU3RpMHFSSk9ILytQR0pqWTdGa3lSSzFRbzlxQkZxalJvMjAzamMwTkZUckZKRmR1M1loSVNFQkNRa0pHaU9yVkZxMWFsWGdId2tTaVVSdDVjY0dEUnBveEtpV3IyL1RwbzFhVVd2Um9rVWFvN2NLV2cwMC8vdWhvbEFvQ2h4RkJlUVdLK3ZXclZ2ZzhjTHk4UEJBclZxMTlNYTFiTmtTdzRZTkU3ZWJOR21pMFFQbjdiZmZocXVySzlhdlg0K1pNMmRpM0xoeCtPYWJid3pLWS9EZ3dUaDQ4Q0RtenAyTGQ5NTVCeE1tVEJEN3VkV3JWdy9oNGVINDg4OC8wYTVkTzJSbVp1TFdyVnRxeFRBQUNBZ0lFSi83K1BoZytmTGx1SFBuRGo3NTVCT3hXWDl3Y0RDTFlVUmtNZ01HRElDWGx4ZU9IeitPdW5YcllzK2VQZmo5OTkvUnUzZHYxS3BWQ3hVcVZJQ1RreFBzN2UwaGw4c05XclY1NE1DQkpzaWNpSWhLTTQ0UUsyWFlQNHlvNUJXMjM4ZkdqUnUxL2dLOWFORWlYTGh3QVpNblR5N1VMOWd5bVF4ejU4NUZ6NTQ5c1dEQkFvU0ZoV25Feko4L0gwZU9ISUdkblIybVRwMktqejc2U085S2pxNnVyb2lJaU1EMzMzK1BYMzc1QmJHeHNmRHk4c0xreVpNMUd2MnJPRGc0aU5NOEsxU29BQjhmSDQwWUZ4Y1grUHI2SWpZMkZ0YlcxckN6czRPTGl3dnExcTJManovK1dLMC9sNHVMQ3lwVXFJRGs1R1M0dXJxaVJZc1dZaDhYUHo4L0hEMTZGRUZCUVpnK2ZickdTRElnZDlWT2hVS0JmZnYySVQ0K0hwVXFWVUtQSGowS3pCL0lMYlFkUDM1YzdKM2w0T0NBU3BVcW9YWHIxcGd4WTRaQm4vZ1hSc3VXTGRWNmhhazRPanFpZHUzYTZOT25EejcrK0dPMUJRZmtjamw4ZlgwUkV4TURGeGNYTkcvZUhNdVdMUk9QNXkwdUdxcGR1M1pvMTY0ZGdOd0ZCR2JPbklscTFhcWhWNjllYWdYSHVuWHI0c1NKRStLcWtaNmVuaGc3ZHF6V1BtNGVIaDc0NzMvL2l5bFRwbUR4NHNXWVBYdTIwWGtSRVJYV3dJRUQwYk5uVDdVcDV6MTY5RUNQSGoxMG5wZDNpbVJXVnBiYXRtcHF2NHFycXl1U2s5VS9sQjQrZkhpaDh0VTI4cGVJaUVvZmljQk9rS1hLc2JnTitQUGhJcDB4Zlh4bjQ2MEtINW9vSTNxVHJOLzRLOVp2L0JVbjkrODJkeW9hSGp4NGdLZFBuNHJieGt4eHk4bkpVWnRDWjJ0clc2Z2NCRUVRKzFrQnVZV3N2TWRLcXRDaTh1TEZDNVF2WDc1RTcyRU9aZlYxR1NvbkowZHJYek1xdXRMOC96UWlTOFR2S1NJaXNqUVNIWCtrY1lSWUtXTklRMzJPRUtNM2tiZTNkNkdhblFPNVBaRUtXd1RMU3lLUnFCWEI4aDhyYVdXMWFGUldYNWVoV0F3aklpSWlJakk5L2haZXl1aWJNaW1CQk81MjFVeVVEYjFwVkVXZGxOUlVNMmRDUkVSRVJFUkVWSEpZRUN0RmNvUWN4S1hmMVJuakt2ZUNqUldYdWFlUzRlRmVDUUJ3TjZiNFZtRWtJaUlpSWlJaUttMVlFQ3RGWG1ROFFGWk9oczZZeXB3dVNTV29lZFBHa0VxbCtPdjhCWE9uUWtSRVJFUkVSRlJpV0JBclJkZy9qTXpOMmNrSmcvcjJ4cS9iZCtMV0hkMmpGWW1JaUlpSWlJZ3NGWnZxbHlMNitvY0JnSWM5QzJKVXNnWUc5OGFaY3hjdytmTVptRHhoTE5xMWFtbnVsSWlJaUtnVU9ubjZMK3phRzQ0YmtWRklTMHMzZHpwbEJsZnhKQ0l5RFJiRVNoRjkvY01Bd04zTzN3U1owSnRNSnBOaVllaHNMUHBoSldhR3pzTzZLdDZvNFY4TmxkMHJjVFU4SWlxeS9ZZU9RcUZ3Z01MQm9jVHZkZVdmYXlWK0Q2STNVZUxyMTFpMGZDV09uWXlBYnhWdnRHclJIQjc4UFlHSWlDd01DMktsU0h4NnJNN2pVb2sxM09RK3BrbUczbWhPVG82WTlmbC8wTDUxRVA3WXR4OFJmNTNsSjc5RVZIeWVtanNCSWlxS0tWL014Tk5uOFpqOTVXY2NTVTVFUkJhTEJiRlNRb0NBK0hUZEsvdFZzSzBDSzRuVVJCa1JBYTFidGtEcmxpM01uUVlSVWFHczMvZ3IxbS84MWR4cGtKa2tKQ1RBeGNYRjNHbVVTWGRpWXJGNjZVSlVyMWJWM0trUUVSRVZHZ3RpcFVTUzhqa3ljOUoweGxUazZEQWlJcUl5SVNRa1JIemVxRkVqZE9uU3hhanprNU9UaXpVZm1Vd0dXMXZiWXIybU9XM2F0QW1USmszQzdObXpNVzdjT0xQbTR1bnBpYWRQYzRkRlhyaHdBUTBiTmpSclBrV1JrWkc3R25yZmp6NWtNWXlJaUN3ZUMyS2x4RE05MHlVQndNMldCVEVpSWlKTEp3Z0N2djc2YTNGNzNMaHhSaGZFSEIwZGl6V25qaDA3WXYvKy9lSzJSQ0lwMXVzZk8zWU1iZHUyQlFEODl0dHY2TnUzYjdGZUg4aDlYd0ZneG93Wm1EdDNMZ0JnNnRTcGFOKytQUUlDQWdBQXIxNjlLdFNvc2JTMHRFSVhERE15TXBDZG5RMEFGdDlqNjhIanh3Q0FGczJhbWprVElpS2lvclBzbjhwbGlMN3BrZ0FMWWtSRVJHV0JVcWxVMjViTDVXYktwR3dhT1hJa3lwVXJCeUMza0RWa3lCRGs1T1FVMi9VbEVvbmVSMTZxWWhnQVNLV1czZm9pT1NrRkFGRFZqNytURWhHUjVlTUlzVkxpZWNaOXZURVZiZjFNa0FrUkVSR1ZwUFIwOVVWSzdPenN6SlJKNmVEcDZWbW84MUpUVTVHUWtLQ3gzOXZiR3l0WHJrUndjREFBNE55NWMxaTZkQ2ttVFpwVXBEd0xxeXdWeEZRYzdPM05uUUlSRVZHUnNTQldTbkRLSkJFUjBadmg5ZXZYYXR1Rm1mNllsSlFFQURoNjlDaGF0MjRObVV6OVY3clBQdnNNWVdGaEd2RjVQWHYyREs5ZXZVS05HalUwenI5eTVZck8rKy9jdVJOejVzd1J0OCtmUHc5cmErc0M0LzM5L1FzODl2RGhRNTMzS3NqR2pSc3hjT0JBcmNmNjlPbUR6WnMzWS9mdTNRQ0F1M2Z2QWdES2xTdW45YjNReDlqcGtzdVhMOGVFQ1JNMDl0ZXVYVnRyL05HalI5R3VYVHVqOHlJaUlxTENZMEdzbE5BM1pkSldxb0NEakNzbEVSRVJsV2JKeWNuNCsrKy9kY2FvaWpNcVQ1OCtSVVJFaE41ckJ3WUd3dG5aR1VEdXRMMUpreVpoN2RxMW1EQmhBcFl1WGFvV203ODRwVkFvMUxZRlFjRFlzV01SRVJHQitmUG5helNlYjlDZ2djNWNUcHc0SVQ2WHlXUm8yclJvUGFWVVBiNE0xYmh4WTNUdTNGbG56TEpseXhBUkVZRnZ2dmtHbzBlUEZ2Zm5meStNcGVwVnBzdnk1Y3VOdXFhTmpVMWgweUVpSXFKQ1lrR3NGTWdSc3ZFaTQ0SE9tSXEydnBDZ2VCdmNFaEVSVWZHS2lvcENxMWF0akRwbnlaSWxXTEpraWQ2NHZJM3BmLzc1WjZ4ZHV4WkFidUduU1pNbUdEUm9rTUgzREFrSndjR0RCd0VBNDhlUHg4dVhMOVVhL2V1VGQ2cGlVUXRNQUJBZEhXMVVmSVVLRmZUR1ZLbFNCYmR2M3k1VUUzMVQwelc2am9pSWlFb0dtK3FYQWdtWmo1RXRaT21NNFhSSklpSWlVaGt6Wmd6KzcvLytUMjM3NnRXckJwMjdaODhlekpvMVM5eXVXN2V1MGYyMTR1TGl4T2VxVVd1bGdTQUl5TXJLRWgrT2pvN0l5c3I5SGF0Y3VYSUdOY1EzcEZHK1BzT0dEY09USjAvdzRJSDZCNTdYcjEvSGt5ZFA4T1RKRTdpN3U0djdXUkFqSWlJeVBZNFFLd1dlR2JMQ3BKd0ZNU0lpSXNvbGtVaXdZY01HQkFZRzRzV0xGMGhMUzBPdlhyMXc2ZElsblQzSnJsNjlpcjU5KzRxckxsYXNXQkY3OXV4Uk95YzJObGJ2L2YvOTkxL3h1YTJ0clVIbjJOblpvVktsU2xxUDVaK0dtTGNBZGV2V0xhMDl5RFp1M0tpeGI5T21UVnI3aWhreXpkRVFkZXZXeFkwYk53eUtGUVJCWXdFRkx5OHZzWUNZZCtWTEZzU0lpSWhNandXeFVrQmYvekFnZDhva0VSRVJsVzVObWpUUlczeHAwNllOVHA0OEtXN2IyOXZqNmRPblJrODk5UER3UUZoWUdQcjA2UU1ndDNBMGV2Um9iTjY4V1d2OHZYdjMwS1ZMRnlRbkp3UElMVkR0MnJVTFBqN3FIN3I1K1JtM3FuVjBkTFJCNTd6enpqczRmUGl3MW1PNmVvaDE3TmhSbzJCMDRjSUZvM0kwbDh6TVRMWHR2TTM1ODY0K3lZSVlFUkdSNmJFZ1Znbzh6ekJnaEJnTFlrUkVSQll2SXlORG81aVRtcHFLSFR0MkdOVURUS1YzNzk3WXRtMGJ0bS9mRGdENDQ0OC9DdXpITldYS0ZEeCsvQmhBYmlQOHJWdTNva1dMRmtiZnN5VG82aUdXZnhFQ1FMMllaS2hIang2SnhjcUVoQVEwYk5nUUwxNjhBSkM3WU1HcFU2Y2dsVXFSbVptSjVjdVg0OTEzMzBXOWV2V012azllcWFtcDRuTXJLeXZJNVhKeFd6V1ZFMkJCaklpSXlCellRNndVTUdUS1pBWGJLaWJJaElpSWlFclM3dDI3a1phV0JnQ1FTcVhpL3Z5clJCcmpoeDkrZ0t1cks1bzNiNDYvLy80Yk5XdlcxQnEzWWNNR3ZQLysrd0NBTld2V29GdTNib1crWjJuVnExY3Z4TWZIWTgrZVBSckhIQndjb0ZBb29GQW84UFhYWDR2Rk1LbFVpblhyMXNIWjJSbFJVVkZvMnJRcFpzNmNpY21USjhQZTNsNDhCOGp0QVNZSWdzYXFvRkZSVVJBRVFlMEI2RjU4Z0FVeElpSWk4K0lJc1ZKQTM1UkpKMnMzeUszc1RaUU5FUkVSbFpTd3NERHgrWHZ2dlllWW1CajgvZmZmdUhUcEV2YnQyNGN1WGJyb3ZVYmVodllxVzdac1FhMWF0U0NWU2hFWEY2YzJNaW52T1N0V3JFQ2ZQbjNRcmwwN2pldlkyTmpBMWRWVm94RjhmcU5HalVKNGVMamFQaWNuSjF5NGNBSDI5Z1gvdnBKM3VtQisrbnFJblR0M0RrT0hEa1dMRmkyd2MrZE9sQ3RYVHV0MTVISTU1SEs1emtiLzY5ZXZ4MDgvL1NSdWYvbmxsMmpTcEFrQW9IcjE2bUtoNnR5NWMvamhoeDh3WWNJRWpXdnMzNzlmZk42d1lVTTRPVGtoTEN3TSsvZnZ4MisvL1NhK0Q4K2ZQeGZqOHVlc1ZDckY1eXlJRVJFUm1SNExZbWFXSldUaVZlWVRuVEhzSDBaRVJHVDVEaDQ4aU9QSGo0dmJnd2NQeHNPSER6RisvSGdBd0tlZmZvcDMzbmxIYlZxZE5oNGVIa2JmMjVCejNucnJMWnc5ZXhaZVhsNEZ4ang1OGtUdE5haThmdjBhTzNic3dQVHAwNDNPVFovMDlIVE1tREVEU3FVU0owK2VSRkJRRUE0ZE9sU29hKzNmdng5anhvd1J0OTk1NXgzTW5EbFQzSFoyZHNhNmRldlFvVU1IQ0lLQUw3LzhFaDk5OUpIRys1ZDNCRnJmdm4weGE5WXNyRjY5R2dEdzQ0OC9pa1cwdk1YRkNoVXFxRjJEQlRFaUlpTHo0cFJKTTN1VkdRY0J1cHZ2Y3Jva0VSR1JaVXRLU3NMbzBhUEY3Wm8xYTZKNzkrNFlNbVFJeXBjdkR5QjM1Y1l2dnZqQ1hDa2FaT3JVcWVLVVQydHJhN1ZwbDNQbnpzV2RPM2VLL1o2MnRyWTRjT0NBV0ZEeTlmV0ZrNU9UMGRmWnZIa3pQdnp3UTdWRzl5a3BLZWpRb1FPYU5XdUdnSUFBVks1Y0dkMjdkeGRIckNVbEplR3JyNzVTdTQ1cVZCK1EyeGNzT0RoWTdkOTI4ZUxGWW8renFLZ29jYiszdDdmNFhLbFVxbzJLWTBHTWlJakk5RmdRTTdPWEdZLzF4cmphZUpvZ0V5SWlJaW9KZ2lCZytQRGhpSTJORmZkOTk5MTNzTEt5Z29PREE2Wk9uU3J1WDdSb0VUWnQybVNHTFBVTEN3dFRXOEZ5MEtCQldMeDRzZGdMTFRVMUZUMTY5RUJLU29wUjE3MTgrVElDQWdMVUhubDE3TmdSM2JwMUU0dE10MjdkUXRPbVRZM08vOGlSSTBoUFQxZmJkL2JzV1J3OWVoUVhMbHhBZEhRMG5qeDVJaGI4VkRaczJJQ3JWNitLMjcvKytxdjQvSjEzM29HM3R6Y2FOV3FFaGcwYkFzZ3RtS2tXT2JoOCtiSVlXN3QyYmZGNVJrYUcyajFZRUNNaUlqSTlGc1RNTENIVGdJS1l2TElKTWlFaUlxS1M4T21ubjJMYnRtM2lkcmR1M2ZEQkJ4K0kyNU1tVFlLZm41KzRQWFRvVVB6KysrOEZYaTkvODNadGo0a1RKeHA5enRtelp3dTg1OHFWSzhXcG5RRGc0dUtDYjc3NUJ2NysvbXBURVAvNTV4OTA2OVlOeWNuSmhyMDV5QzJrUlVkSHF6M3l1bnYzTHFLam84VUc5YmR2MzlhNUttVkJRa0pDTkJyYjV5ZVR5ZURtNWdaL2YzOVVyVm9WQUpDVGs0TXBVNmFJejlldVhTdkdEeGt5Ukh3K2VQQmc4Zm4zMzMrUHpNeE1uRHAxU3R6WHZIbHo4WG4rd2h3TFlrUkVSS2JISG1KbWxwQ2h1MzhZQUxqYXNDQkdSRVJrYVhKeWNqQjI3Rml4dHhRQVZLeFlFY3VXTFVOd2NERGVmdnR0ZlBMSko3QzF0Y1dxVmF2UXNXTkhDSUlBcFZLSlBuMzY0TnR2djhWLy92TWZNNzRDSUMwdERWT25UbFZiREVBaWtXRERoZzJvV0xFaWdOeXBrbi84OFFjZVBud0lBRGgrL0RoYXRteUo3ZHUzbzNyMTZtYkorKzdkdTJyYjkrL2ZSNVVxVlJBYUdvcERodzdCMzk4ZlBqNCs4UFQwUk9YS2xWR3hZa1c0dWJtcE5iNS8vdnc1Zkh4OFlHdHJLeFlZZi9ycEo4VEV4SWd4UjQ0Y3dkR2pSNUdTa29MSGovLzNJZWVsUzVjd2NlSkV2SDc5R2tCdXMvOTI3ZHFKeC9PT1FwTklKSkRKK0NzNUVSR1JxZkducjVtOU5HQ0VtQXNMWWtSRVJCWWxQajRlL2Z2M1YyditibTF0alhYcjFxRlBuejQ0Zi80OHRtN2RDaWNuSnd3Wk1nUWRPblRBbENsVHNHREJBZ0JBZG5ZMnBrMmJoaU5Iam1ENTh1WHc5L2MzK1dzNGV2UW94bzBicHpFYWEvNzgrWGp2dmZmRWJSY1hGL3p5eXkvbzBLR0R1RUxqUC8vOGd3WU5HdUNMTDc3QXA1OStxblAxeWFDZ0lJMVZKZzJ4Y2VOR3JmdjM3OStQVWFOR3FlMTc3NzMzY09EQUFYenl5U2Y0NUpOUERMcCtoUW9Wc0hEaFFuVHQybFhzLzdWdTNUcTFtUHpiZWExY3VWSjgzcVZMRnpnNk9vcmI4Zkh4NG5OZDd3MFJFUkdWSEJiRXpDeEJ6d3FUVW9rTVRqWVZkTVlRRVJGUjZiRjM3MTZNSGowYWp4NDlFdmRKSkJLc1hic1dYYnQyeFlZTkczRCsvSGtJZ29BUkkwYkF6czRPZmZyMHdYZmZmWWNiTjI0Z1BEeGNQTy9BZ1FPb1c3Y3VoZzhmanNtVEo2TmF0V29sbnYvRml4Y3haODRjL1Bubm54ckg1czJicDlielRLVnQyN1pZdlhvMWhnOGZMaGEzVWxOVDhkVlhYMkh4NHNVWU9YSWsrdlhyaDhEQVFJMXpmWDE5QzVXbnRsNWxaOCtlUmMrZVBUVjZkRjI5ZWhVTkd6YkU5T25UMGFWTEYzaDVlY0hXMXJiQWErZms1RUNwVkdMZ3dJSEl6TXpFczJmUG9GQW9NSGJzV0VSRVJCaWRhOSsrZmZITk45L0F3Y0VCT1RrNWFuM2k4aGJLaUlpSXlIUllFRE16ZlUzMVhXd3FROEpXYjBSRVJCYmh4eDkveElnUkl6VDJMMTI2RklNR0RRSUFyRisvSGxGUlViaCsvVHF5czdNeFlNQUErUHY3bzNIanh0aTJiUnU2ZGV1RzQ4ZVBpK2RtWkdRZ0xDd01EUm8wS1BHQ1dHSmlJajc4OEVOeCtxT0tRcUhBMnJWcjBhZFBud0xQSFRwMEtBQmcxS2hSNGtneEFIang0Z1crKys0N1ZLeFlVV3RCN042OWU4V1VQZkR3NFVPa3BxYUsyNVVxVmNMVHAwOEJBRStlUE1IRWlSUEY2WThTaVFUVzF0YVFTQ1FBY3Z1czVlVGtJRHM3Vyt1SXRlUEhqNk4zNzk2WU0yY09LbGV1akZxMWFzSGQzVjJjYnFuNjcrWExsOUcvZjMveEdvMGFOY0pISDMwRWQzZDNQSHYyVE9PNm5wNWNQSW1JaU1nY1dCQXpveHdoRzRuS09KMHhMbklQRTJWRFJFUkVSVFZvMENCczNyd1pSNDhlQlFCWVdWbGg1Y3FWR0RseXBCaWpVQ2p3KysrL28wbVRKa2hKU1VGb2FDZ2FOMjRNQUhCd2NNQytmZnN3WU1BQTdOaXhRenhuOHVUSmF0Y29LYzdPenRpOWV6ZUNnb0xFd2xLTEZpMndZY01HMUtoUlErLzVRNGNPaGIrL1AvcjE2NmRXVkpzNmRTbysvZlRURXN0YnBWdTNibkIyZGtaaVlpSTZkT2lBSFR0MllNcVVLV3A5M0ZRRVFVQm1acVpCMTNWMmRrYkxsaTBoazhrUUdSa3BGdEh5eThyS1VpdUdBY0NDQlFzZ2tValFwazBidGNVVlZQSTI1aWNpSWlMVDRkQWpNMHBVUGtPT2tLTXp4dFdHbnhvU0VSRlpDbXRyYTJ6ZnZoMysvdjZ3dDdmSHRtM2J0QmF5YXRTb2dRMGJObUR2M3IyWU5tMmEyakU3T3p0czM3NGQzM3p6RGF5dHJkR2hRd2ZNbnovZlZDOEJEUnMyeEtwVnErRG01b1lWSzFZZ0lpTENvR0tZU3F0V3JYRHo1azFNbmp3WnRyYTI2TjI3dDg3OERWa0JVOXZqbDE5KzBiaVdyYTB0ZXZic2lmYnQyMlAzN3QxUUtCUll0V29WSWlJaU1IYnNXTFJyMXc3MTY5ZEh0V3JWVUxseVpWU29VQUhPenM1UUtCU3dzN09EcmEwdDVISzUrTEMxdFlXOXZUMjZkT2tpTnI0dnFCZ0c1SzVTZWViTUdjeVlNUU15bVV5OEo1QmJXTFN5c29LZG5SMHFWYXFFSmsyYVlNV0tGV3FyZHhJUkVaSHBTSVRDZERHbFluRTMrVEtXUnczUkdkUEo4MlA4bjhkbzB5UkVSRVJVaHF6ZitDdldiL3dWSi9mdk52bTliOXk0Z2ZUMGRISGtWMkZkdTNZTm5wNmVjSFYxTmVxOHFLZ294TWJHaXR1ZE9uVXkrdDVwYVdtd3M3TXorcnk4NHVMaVVLNWNPYlYrWFRrNU9Xb2pzM1QxOHRKRkVBUmtaMmVMMjZxQ1ZWUlVGTHk4dktCUUtBcVpkZkc0ZlBreTZ0U3BBN2xjYnRZOGl0UEVhVi9peWovWHpQSTlSVVJFVkJnU0haOWtjY3FrR2IzTWVLUTN4cFVyVEJJUkVWbWNPblhxRk10MXRQWGNNa1JBUUFBQ0FnS0tkTytpRnNNQXdOM2RYV09mbFpWVm9ZdGdlVWtrRXJFSWxsZFJYM2R4YWRTb2tibFRJQ0lpSWgwNFpkS005SzB3Q1FDdWNrNlpKQ0lpS2d6VkI0SXBlWnFzRXhFUkVSRUJMSWlaVllLZUZTWUJ3TVdHVGZXSmlJZ0t3OE85RWdEZ2JrenhyV0pJUkVSRVJHVURDMkptOUZMUENERXJpUlRPMWhWTmxBMFJFVkhaMHJ4cFkwaWxVdngxL29LNVV5RWlJaUtpVW9ZRk1UTkt5TlE5UXF5Y2pUdXNKRklUWlVORVJGUzJPRHM1WVZEZjN2aDErMDdjdW5QWDNPa1FFUkVSVVNuQ2dwaVpDQkNRa0tGN2hCZ2I2aE1SRVJYTndPRGU4Sy9xaDhtZno4Q3hVNmZOblE0UkVSRVJsUkpjWmRKTTBySmVJMHZJMUJsVHprWnpaU1lpSWlJeW5Fd214Y0xRMlZqMHcwck1ESjJIZFZXOFVjTy9HaXE3VjRLVkZUOFhKTXUzZWV2dmtFcWxrRXBMZmxaQlVuSnlpZCtEaUlqSVZGZ1FNNVBYeXVkNlk5Zy9qSWlJcU9pY25Cd3g2L1Avb0gzcklQeXhiejhpL2pxTHRMUjBjNmRGUkVSRVJHYkVncGlaSkJsUUVIT3lxV0NDVElpSWlONE1yVnUyUU91V0xjeWRCcEhGbWpqdFMxejU1NXE1MHpES2t5ZFBrSjJkalVxVmNsZWRmZnIwS1NRU0NUdzlQYzJjbWVYS3lNakF0V3ZYY1BIaVJkU3FWUXR0MnJRcDB2VnUzNzROQUxDeXNrTFZxbFVOT2ljMk5oWUFJSlBKNE9YbFZhajdwcVdsd2M3T3pxRFlSNDhlUVJBRXRhOGpLeXNyVks1Y2RsdmNGUFY3SnpFeEVVNU9UcEJJSkNXWnBtang0c1ZvMUtnUldyUm9BUnNiRzZQUEZ3U2hXSE5kdTNZdG9xS2lBQUN0V3JYQysrKy9yelh1NnRXcldMRmlCUUNnUW9VS0NBa0owUnIzSm40Tm1nTG5DcGpKYTJXODNoZ25hemNUWkVKRVJFUkVWUGJjdkhrVGxTdFhSdjM2OWFGVUtyRnk1VXA0ZTNzak9EallMUG4wNzk4ZlFVRkJDQW9LRW90SG9IQWdBQUFnQUVsRVFWUkFsaVlqSXdNZUhoNW8yclFweG80ZGk5RFFVS092a1pDUW9MWmR2WHAxVks5ZUhmWHExVFA0R241K2Z2RHo4ME5RVUpCUjl6NSsvRGc2ZGVvRVB6OC9PRGc0SUNJaXdxRHordmZ2RDI5dmIvend3dy9JenM1R3c0WU40ZW5waVN0WHJoaDFmMlBrNU9UZzBhTkgrT3V2dnhBVEUxTmk5OUhHa08rZDVPUmt0R3JWQ212WHJ0VTQvK1RKa3loWHJoeGtNaG5xMXEyTDdPenNFczAzTGk0T2t5ZFBSdHUyYmVIcTZvcUhEeDhhZE42ZVBYdnd3UWNmd00vUEQvMzY5VFA0ZnBtWm1manJyNy93OWRkZlk4MmFOUnJITDE2OGlOR2pSMlBod29WWXNtUUpxbFdyVnVDMXZ2NzZhNnhhdFFxclZxM1NXWkF6eDlmZ200QWp4TXpFa0NtVExJZ1JFUkVSRVJYT29rV0xBQUFqUjQ2RW5aMGRsaTVkQ2dDWU9IR2lXbHh4amdwWnNXSUZ4b3daQXdBSUNBaFFPeFlURTRQTXpOd2V3aDA2ZElCY0xnY0F5T1Z5bkR0M3pxRFJTa3FsRWpLWkRCRVJFV2pWcWxXeDVmM3R0OTlpK3ZUcGV1UGtjam02ZE9tQ1RaczJBUUNPSGoyS3AwK2ZpcU5XOUxsOSt6WnExS2lCZ0lBQXpKbzFDNzE3OXpib3ZQVDAzR251VmxaV2hScjlvMUs5ZW5VY1BueFlMTkJzM3J6Wm9LTGF4SWtUY2VMRUNTeGJ0Z3lmZlBJSlJvOGVqZERRVUN4YXRBaS8vUEpMb2ZOUktwVUlDd3ZEczJmUEVCOGZqN2k0T01URnhlSHg0OGVJaTRzVDg1dzhlVElXTGx4WTZQc1lTOS8zamlBSUdEeDRNQ0lpSWhBUkVZRnQyN1poL2ZyMTRtaWxlZlBtQWNndDZzbGtNbnoyMldkNjd5bVZTc1h6L1AzOURjNzE5dTNiT0hEZ2dManQ1K2RuOEtoQmhVS0JQLzc0QXdEdy9QbHpwS2VudzliV1ZpM20wcVZMdUgvL1BtSmlZaEFaR1lucjE2L2o3Ny8vRnI4bVBUMDlNWFRvVU1oa3VhV1ZWNjllSVRnNEdEazVPUUNBN094c0JBWUdhdHc3TWpJU2QrL2V4WjkvL2ludUN3a0owUmdoRmg0ZWprNmRPcFhZMStBYlR5Q3oySFYvdnZEcGhVQ2RqK2ZwOTgyZEpoRVJFUkdSSUFpQzhNbC92aEJhZGV4dTdqUU04dlRwVThIVzFsYVF5V1RDZ3djUGhOMjdkd3NBaENwVnFnaFpXVmxxc1FDSzdiRml4UXFqcnl1WHk0VzB0RFNEWXBWS3BTQUlnbkRxMUtsaXpmdmJiNzhWQkVFUU9uYnNXS3pYVlQxVU5tellJTzdidFd1WDJ2dms0T0JRNEwrbktxWm16WnBxMno0K1BtSk1VbEpTc2VjOVpjb1VRUkFFSVNzclMvRDE5UlVBQ0R0MzdoUWVQMzRzV0Z0YkM5Ylcxc0tqUjQrSzhKVXFDQTRPRG5yemFOT21qYUJVS28xK3Z3dkRrTytkWjgrZUNZR0JnV3IzOVBmM0Y1UktwWERnd0lGQ3ZkZFNxVlRNd2RpdnJaNDllNHJiMzMzM1hZR3Z6Wml2a1VxVktobWN5L2J0MndWQkVJVEV4RVNoZWZQbUJwMnpmLzkrd2MzTlRXOWNlSGk0SUFnbCt6Vlkxa0VIVHBrMEUwTjZpRGx5aEJnUkVSRVJrZEhDd3NLUW5wNk9uajE3d3N2TEM0c1hMd1lBZlB6eHh5WlprYk1vSkJJSmF0YXNLVDdLa3RPblQ0dlBQL2pnQTdYUmVTa3BLWkJJSkdxUFNaTW1tU05ORFZLcEZPUEhqd2VRMjZ2S3c4TUR2WHYzaGxLcHhMSmx5NHAwYlQ4L1A2Mzd2Ynk4MExselo0d2FOUW85ZXZRbzBqMk1ZY2ozanB1Ykc4NmRPNGRodzRZQnlQMmFYYng0TVpLU2tqQml4SWhDM1ZlaFVCVHF2T1RrWklTSGg0dmJYM3p4QldReW1jYWpzTDNtdEpISlpLaFJvd1o2OSs2TlJZc1dvVjY5ZXJoMzd4NmFObTJLczJmUEFnRHM3ZTBSSGg2TzFxMWJBd0NHRFJ1R1c3ZHU0ZGF0VzRpS2lrSklTQWppNDNQYktGV3JWZzJuVDU5R2xTcFZBQUFUSmt3UVkxWG5sK1RYNEp0TW9xOWlSaVVqTEhvNGJpZGRLUEM0clZTQmJ4cWVNV0ZHUkVSRVJFUUZVelhWUDdsL3Q3bFQwU2s5UFIxVnFsUkJmSHc4enB3NUF3Y0hCOVN2WHgvMjl2WjQrUEFoWEZ4YzFPS1QvNSs5TzQrUDZYei94LythbWV5TFdCS1JJQWxSUWV4cVYyODdLVnJlbGxMN1dsdnRSZEVmYWxjN3RkUVNhWnFpYUZxS29ENm9yYlFhaWlRdFdleXhTOGlleWZuOU1kKzUzM015eWN3a2twbVExN09QZVR6T09mZDl6cmxuY3Fia2N0M1gvZXBWcnRlU0pBa2xTNVlVMDUvMjdkdUhEaDA2NU5yZnpzNU9USjNLcmxxMWF2am5uMzhBQU9IaDRhaGJ0NjVzek5vcGs3YTJ0bUk2RmlDZjBwbmJsTW1YTDEvcTNjL1oyVmxzSHoxNkZFMmJ5aGNWNmRDaEE4NmZQdy9nZjFNbU8zWHFKSnQrVmxDMHYzSjZlWG5oenAwN0pwODNZY0lFckY2OVdud0dmbjUraUlxS0V2dmUzdDZpd1A2clY2L0VlM1p6YzhQSWtTTmZlOXd0V3JSQXAwNmRBR2lLeEZlb1VBR3ZYcjNDWDMvOUJiVmFqWVlORzZKVXFWSzRjK2NPSEIwZDgzV1BVNmRPSVQwOUhhNnVydmptbTIrd2FkTW1BTUJYWDMyRnFWT25pbjZabVptd3RyWVcrOWtEdTdwMXV2TDdLMzVldnp1QVpucGtjbkl5cGsyYmhnOC8vQkRIang4SEFEUnAwZ1JuejU2RlVxbkU1TW1UUldCdHpabzFHRDkrUEFCZzgrYk5Zb3J4bkRsek1IZnUzRnpIMXI5L2Z6RlZWL3M5QUlDZ29DQU1IanpZNkh0emQzZkg3ZHUzOGVXWFh3TFFGS20vZCs4ZUdqVnFKUHI4K09PUEtGKytQQm8zYmd4bloyZE1uejVkUEd2VzF0WUlDd3REeFlvVjRlUGpJL3RaQUpydm9JK1BENTQ5ZXdhVlNvVzllL2VpYTlldWFOMjZOVTZmUGcyVlNvVlRwMDdobTIrK3djR0RCMUdyVmkzNCtmbGh5NVl0T0g3OE9ONTc3ejEwNzk0ZEJ3NGNnRUtod0xsejU5Q2tTUlBaUFFyckdYemJLUXpNaTJjTk1Rc3hWbFMvaERWWG1DUWlJaUlpeXF2ZzRHQThmdndZalJvMVF0T21UVVVXeThDQkEzUDhoZDVRWmtwaVlxSUloZ0ZBMmJKbFRjNWtTVXhNeFAzNzk4Vyt0bjRZb0ZrbFVWdXJ5TVhGSmNkeDVZV3hNZG5iMit2MVVTcjFKd3NkT0hDZzBBcWdoNGVIaTJCWW16WnRSRjJsTld2V0FOQUVITWFNR1NNN0o3OHJXSll0V3hZOWV2UkFVbElTQUtCbno1N2krSVlORy9UNmp4a3pCbzhlUFFJQTdOMjdWeHpYclMvbTR1S0NRWU1HNGV1dnY4YnExYXNSRkJTRTVzMmI0K3pac3dnTURCVFpPM21sK3g1ZFhGeE1QaTh6TTFPMm5UMUFreDk1L2U0QXdMQmh3ekI1OG1RTUdqUUlVNlpNUVd4c0xCNDhlSUJ0MjdaQnFWVGk4ZVBIMkxGamgraS9mdjE2ZlBUUlIzQjNkMGRNVEF6czdPemc3T3lNS1ZPbTVHdk0yZ0NpS1d4c2JMQmd3UUwwNjljUHUzYnRnb3VMQzRLRGcrSHU3bzdvNkdnc1g3NGNrWkdSZVBic0dVNmRPaVU3VjZsVW9rMmJOcmxlMjluWkdTTkhqc1NLRlNzUUhCeU1idDI2QVFCMjd0eUp1blhyb25YcjFtalVxQkVtVDU2TXAwK2Y0dVRKay9qcXE2OHdac3dZc2FERTk5OS9qNlpObTZKMTY5Wm8zTGl4M2owSzZ4a3MxaXc2bWJNWSsveXZwZ2JyaDMwZE5kVFNReVFpSWlJaUV0NkVHbUpaV1ZsU2pSbzFKQUJTU0VpSTlQRGhROG5XMWxZQ0lFVkVST1Q1ZWpkdjNwVFY4N2wyN1pySjV3WUhCNXRVUzJqUW9FR3lHbUlxbFVxYU1HR0NlT24yemEyR1dFNTAyMCtmUHEzWDNyeDVjOUd1clNGV21DNWN1Q0ExYTlaTUFpQkZSa2JxamJNZ2E0ajUrL3RML3Y3KythcGxaZWh6allxS2toUUtoV1JqWXlNOWVQQkEyck5uajZpZnBWYXI4L3laZlAvOTkxTDU4dVhGeTluWldkemJ4Y1ZGMXBhOWhwZ3VRMjJteXV0M1I2MVdTMXUyYkpGY1hWMGxBSkpTcVpSaVltS2twS1FrOGJ3OWV2UW94NXBhbFNwVmtzNmNPU05Ka2lROWYvNWN1blRwa3RIeDlldlhUKzk3Y1Bic1dYRk1xVlJLYVdscG92K2NPWE5FVzNCd3NPeGEzMzc3cldnYlBIaXdKRW1TMUw1OWUzRnMvdno1b3EvMm1LMnRyZEV4M3J4NVV6cDU4dVJyUDNmWm4zZGRCZjBNRmdlRzRtSE1FTE9Bakt3MHBLcHpUODBHbUNGR1JFUkVSSlJYWVdGaGlJaUlRUG55NWRHclZ5OHNXclFJYVdscDZOQ2hBNnBYcjU3bjY5MitmVnUyWDdwMDZZSWFhcTdVYXJYSW1yS1VnbHA1OC9UcDB5TExLalkyRmcwYk5vU2JtMXVPV1QzcDZlazUxZ3hidlhwMWdZeWxJUGo1K2FGVHAwNDRmUGd3Tm16WWdEbHo1c0RiMnhzM2I5N0UvdjM3UlZhUXFaS1NrbkR2M3IwYzJ4SVNFcENRa0ZBUXd6WkpYcjQ3NTgrZng3aHg0L0RYWDMrSlkxbFpXZGk1Y3lkbXpwd0pmMzkvckY2OUdvc1hMeGFaZDg3T3ptalVxQkdPSHorTzJOaFl0R2pSQWdFQkFSZ3laQWphdG0yck41NTI3ZG9CMEV5ejNiNTllNDVqbmpObmp1eitjWEZ4cUZxMUtnRGd3WU1Ib3MzRHd3TUFVS2RPSFVSSFI4dXVzV1BIRHV6WnMwZGtFd0thS2NSTGxpeVJUYWRPUzB2TE5STno4T0RCV0w5K1BYeDlmZUhyNjV0am40SlMwTTlnY2NlQW1BVVlteTRKc0tBK0VSRVJFVkZlclZ5NUVvQm1DbHhXVmhZMmJ0d0lBTGtXWjg5cjRNZlQwOU5vbjhhTkc0dkMybHBidG16Ukt6WmVVRUduTjhXeFk4ZXdiZHUyWE5zek1qSnlEQVRtTnlDMmI5OCtwS1NrQUFEcTFhc0hRQk1ZT1hUb2tGN2Y5OTkvWHdSUXdzUEREVjUzNHNTSk9IejRNRFp0Mm9TWk0yZGkzTGh4K095eno3Qnk1Y28zT2hpUmwrL084ZVBIWmNFd1IwZEhqQjgvSGc4ZlBzUjc3NzJIQ3hjdUlDTWpRN1RiMmRsaDE2NWRvaWFidG5iZDRjT0hSVUY4THk4dnJGNjlHdDI3ZHhmM0FKRHJ3aElIRGh6QXI3LytLanQyN2RvMUVSQ0xqWTBWeDMxOGZBQm9BcEM2Z1MrdDdNZVNrNU56dkdkTzV3S1ExZnpUNWVucEtkNUhYaGdMM3IrdHo2QWxNQ0JtQWFhc01Na01NU0lpSWlJaTAxMjllaFcvL3ZvcjdPenNNSExrU096Y3VSTVBIejVFMWFwVlJXRjBTeGt4WWdSR2pCaGhVbDhiR3h1a3BhV0pmVk1DWjhiNjZCYmd6eXN2THk5UjhCL1FaQzdGeDhlTC9ld0JDKzNDQVphV1V5QkZvVkNJMm0zWmoydnBMbmFRay9idDI2TjY5ZXFJakl4RVNFZ0loZzhmanJsejUrTDA2ZE80ZE9rU0dqUm9ZUElZaHc4ZkxnS2xmLy85TityVXFTUGFjaXFxWDFqeSt0MFpNV0lFNXMrZmovVDBkTFJ2M3g1YnRteUJsNWNYbWpWcnBoY01ybFdyRnJadjM0NTMzMzBYQUhEaXhBbDg4Y1VYV0x0MnJldzVUMGhJeURGVExDZTUxVXM3Zi82OFdKSHo2dFdyQURTTFZIaDdld01BQmd3WUlGWjIxUHIyMjIvRm9oUWpSNDRza0Zwc1d2ZnYzODlYWnFveEJma01GbmY2bFJTcDBDV2FGQkJqaGhnUkVSRVJrYW0wR1M3OSsvZUhxNnVyeURZYVAzNThrYy9HMGkxelU5VEdHaElTZ3Fpb0tQRmF2SGl4ckYyM0xTb3FLdGZyYk4yNkZaSWs2YjIwSEIwZERiWWJvN3Y0UVU0TEJnRC9DMUJrZitrdWZtQ01RcUVRcXlTdVdiTUdKVXVXRktzY3JsaXh3dVRyWkxkOCtYSzlZN2xsSkJXMHZINTMzTjNkTVdUSUVHemV2QmxIang2RnQ3YzNGQXFGV0JIVTNkMGRIMzMwRVg3NjZTZGN2bnhaQk1NQVRZQnEyYkpsaUkyTnhkS2xTOUd5WlVzNE9EaGc1TWlSS0ZHaVJKN0dYYlZxVlF3Y09GRHNhMWRJalltSkVVRmJmMzkvc1NMbG5EbHpzSDc5ZXRsTGR4cjBpaFVyWkcyNmJHMXQ5WjVKN2JHdFc3Zm1hZHl2cTdDZXdlS0lHV0lXWU1xVXlSSTJESWdSRVJFUkVabEsrNHQ3OWlDS29hQ0ticDJoN0NJakkzTmNWZTdISDM5RTA2Wk5jejNQeHNaRzc5amF0V3N4WU1BQTJUSGRWZnQwZ3puYVg5NHBiM1JYeDFTcFZCWWNTZDVkdlhvVklTRWhzbVA3OXUzRDh1WExzWHYzN255dnRtbXEvSHgzdEhYZ2NncVlQWHo0RUx0Mzc4YnUzYnROdW45eWNuS2VubnR0OXQ4WFgzeUIzcjE3NCt6WnM0aU9qc2JWcTFkeDQ4WU5FUmdEZ0diTm1vbnQrUGg0VVU4c0o4N096cko5M2ZkdjZqT2x1NXBzNWNxVmNmRGdRWlBPeTRtdHJXMit6eVhUOFArMkZtQmFoaGluVEJJUkVSRVJtV3J5NU1rSURBeEVTRWdJRmk5ZWpFbVRKbUhRb0VGWXUzWXR4bzRkbStNdjd1WEtsY3YxZWdzWExzengrTnExYTBXZEkxUEZ4Y1hoenovL3pMVmR0MlpSWm1ZbVpzK2VuYWZyYTZkODZkTDk1ZjdvMGFONlFid09IVHFJV2s2RzlPdlhUMi9LcEs1cTFhcVpQTTVxMWFybE9xVXlLU2xKNzJmMDRZY2Y0cWVmZmpMcDJycWZvYTJ0TFo0K2ZTcnFXQmtLZkdZWEh4OXY4TG1RSkVsa1VFMmFOQWt2WHJ6QWpoMDdBRUEyeGRGVWtpUmgzTGh4c3FBb0FESDFzRjI3ZGxpM2JwMWVEYnFDbEovdlRrRlNLQlI1bXFwNDdkbzFXUUN0YytmT1dMdDJMUUJnNDhhTitPMjMzMFJiaHc0ZDhqMHUzZUNXcWNHcDU4K2ZpKzNYL2R4MHA1VHFLdWhuc0RoalFNd0NraktmRyszamJGWEdEQ01oSWlJaUlubzcxS3haRXgwN2RzU1JJMGV3YWRNbVRKOCtIZE9uVDhlTkd6ZHc4T0JCZE9uU3hlUnJYYjU4R2Q5ODg0M1lIejU4dUpnV2RmTGtTV3pldkJtZmZQS0p5ZGRidVhLbG1KYVdFOTFmb3RQUzBuSU54dVVtdDlYdnRPenQ3Zlg2NURhdE1MdnNLMjFtVjFScWhqMTkrbFJzT3pzN28yUEhqcmgwNlZLK3JtVW9NeW9zTEF4UlVWRW9XN1lzUHY3NFk2eFpzd1pKU1VsbzFhb1Y2dGV2bitkN3JWeTVVZ1J3bEVxbENJeloyTmdnUFQwZG1abVpHRDE2dEt4SWZVRXJxTzlPNWNxVlRRcHNaV1JrSUNZbTVuV0hMZlR0MjFjRXhEWnMyQ0FDU2M3T3ptamZ2cjNvNStUa2hGbXpac25PWGI5K3ZRanlUcHMyVFRiK3hNUkVzVzNxZE00N2QrNkk3ZWpvNk5ldUlaYlRzMWpRejJCeHhocGlGcENjYVhqNVhBV1VzTGR5TnRpSGlJaUlpSWprcGt5WkFrRHpTekVBakIwN0ZrRGVWaXA4K1BBaGV2YnNLYkpEdkx5OHNHN2RPbGx4OFFrVEp1RHMyYk1GTmV3OFpUQzlMY2FPSFN0K1BvQ21VSHIyWTNtaFd3ZE10eTVVUWRNK1MyUEdqSUZLcFJLMXByVFBYbDc4My8vOUgyYk1tQUZBazRIVXUzZHYwVFpqeGd3MGFkSUVnS1pXbG01YllTaUk3ODZSSTBkazllUUdEUnFFUG4zNm9FK2ZQZ2dORFJYSDg3UHlvaUZObWpRUks0bnFabFgxNjlkUHRvaUNrNU1UaGc4ZmpzREFRRHgvL2h5OWUvZEd5WklsUmZ2QWdRTng3OTQ5UEhyMENBc1dMSkN0Vk9udTdtN1NXUDcrKysvWGZUdEdGZVF6V053eElHWUJ4Z0ppRGxZbG9PQ1Bob2lJaUlnb1Q5cTNiNC9hdFdzalBqNGV1M2J0d3VqUm8yRnZiNC9qeDQvajJyVnJScysvZGVzVzJyUnBnK2pvYUhGczdkcTFzTE96dzhxVkswWDJTRnBhR2dJQ0FuRHk1TWxjcjlXL2YzOVpjWGpkVlEvRHc4UEY4UjA3ZHNpeXJKbzFhNGJ3OEhEeHNyVFRwMC9MM2tkZ1lLQ3NQYjlGOExNWExyZXhzY214bUxtcGJ0eTRJYlk5UFQyeGJOa3k3Tm16UnpaVjlKMTMzc0h1M2J1eFo4OGUyVXQzT3FLaFZTWWpJaUp3OU9oUjJOblpZY3lZTWRpN2R5L3UzTGtEUHo4L2RPN2NPYzlqam9tSkVhdEhmdnJwcDJJMVJFQ1QzWFRvMENHMGE5Y09ZV0ZoS0ZPbWNHY1F2ZTUzSjd0NzkrNWg1c3labURkdkh1Yk5teWVyOFZZWXNrOHpWcWxVbUR4NXNsNi80T0JnM0w5L0h4czJiTUQxNjlkbGJiTm16Y0tPSFR1d2JkczJYTDkrSFJjdlhoUnRWYXBVTVdrY0owNmNFTnU2ZFFLemZ6OENBd01oU1JKT256NHRqbW0vYXptdGtLcFYwTTlnY2Nlb2l3VWtxeE1OdGp0WTVXMTFEU0lpSWlJaTB0RCtFcng2OVdxVUtWTkdGTE5mdFdxVndmTU9IanlJaGcwYklpSWlRaHdiTTJZTVB2endRd0JBOWVyVk1YZnVYTkgyOHVWTHRHL2ZIc3VXTGN2eGwzMkZRaUY3NlFhOTZ0V3JKNDRQSGp4WVZzdXJWcTFhcUZ1M3JuaVJhWFNEaDc2K3ZtalRwZzE2OXV5Sm4zLytHVFZxMUFDZ0Nab0ZCUVdoVmF0VzZObXpKN3AzNzQ3bzZHaFJmOG5MeXdzSERoekk5Ujdhekp4Ky9mckJ6YzFOUEZPVEowL09WNzJvLy83M3Y3QzJ0b2FucDZmZVZENUFFMUE1ZHV3WUtsV3FwTmVtKzJ6bHBmNldJZm45N3VSRU43Qlp2bng1K1B2N0Y4Z1lBV0R2M3IxWXZIZ3h4b3daQTBCVGYwNzdNOVJTS3BXSWpJeVVIY3ZNekJSVG9hMnRyUkVRRUNCci8rS0xMNkJTcVpDVmxZV0ZDeGZLbm9WYXRXb1pIVmRTVWhMMjc5OHY5clZaYThEL2ZsNWFRNFlNZ1VLaHdIdnZ2U2VPdmZmZWUzci9yOGl1b0ovQjRvNEJNUXN3bWlHbWNqSFRTSWlJaUlpSTNpNTkrL2FGaDRjSHdzUERjZXJVS1V5Y09CRUtoUUxmZi84OUhqL1dYKzM5d1lNSEdEQmdBTHAwNlNKcjc5S2xpeWhjclRWanhneDg4TUVIWWo4ek14UFRwMDlIdlhyMUVCb2FxbGNZM1JUcDZlbjQ1WmRmeEg2alJvM3lmSTNzd2Jmc3Z4aHJmOUhXZlJYa2xNK0NrcEdSZ2ZqNGVMM2oydXlhcUtpb1hEOWozY3ljbWpWcmltMDNOemVjT0hFQ0RSczJCQUFjT25SSUJEZnIxNitQR1RObUlETXpFMTVlWGpoKy9EZ3FWS2lRNC9XZlBuMks3Nzc3RG9DbWtQbTVjK2R3OGVKRnVMbTVZZURBZ2ZsNnY2VkxsMGFyVnEyd2RldFcyZFE5UzhucmR3Y0Eyclp0SzE0T0RnNEFnQzFidG1EWnNtV2l6NzE3OTFDalJnMU1tREFCWVdGaHNMT3p3L3o1ODhWTE42QjM5KzVkL1B6eno3TDlSbzBhSVRRMFZEYk9tVE5uNHZEaHc0aUtpa0tMRmkzMEFwa1pHUm5vMGFPSGJNcm5kOTk5aDd0Mzd3SUFBZ0lDOUQ1elB6OC9kTy9lSFFxRkFrbEpTVGgyN0pob2E5R2loZEhQYi9QbXphTHVtSStQVDQ2QnpOZFJHTTlnY2NlQW1BVVluekxKZ0JnUkVSRVJVWDdZMk5qZzAwOC9CYURKcHFoZXZUbzZkZXFFMU5SVWJOcTBTZlJMU2tyQzFLbFRVYVZLRmZGTHBsYXZYcjJ3Yjk4KzJVcDJnQ2JyWk5ldVhXalRwbzNzK05XclYvSGYvLzRYbFN0WHh0S2xTd0ZvZnJuV2ZkblkySWorUGo0KzR2ajU4K2Z4NU1rVGNmMk9IVHVLb0U5K3Bxb1Z0T3pCdENGRGhzamFEUVhpOHFwRGh3N3c4UEFRKzlxVi9SNC9mb3lVbEJSSWtvU3dzRERScmwwWUlEdzhISEZ4Y1FBMFUrWGVmZmRkMlhYTGxpMkx3NGNQbzNIanhnQ0FKMCtlWU42OGVhTGVrNk9qSTlhdVhXdXc5dGptelp1UmtwS0NEaDA2d04vZlgyVG1qQmt6UmxhbktxODJidHlvbDZsa0thWitkM1Q5K3V1dk9IcjBLRmF2WG8yZE8zZWlRWU1HR0RseXBGN2dNaW9xQ212WHJrVkFRQUFxVmFxRTgrZlBvM1RwMGhnNGNDQlVLcFhvZCtUSUVYVHIxazNzSnlVbDRZOC8vcEN0SXFyMTdOa3oxSzlmSDVjdlh4YkhxbGF0S3I2M21abVptRFJwRXRxMWE0Znc4SEI4K2VXWG90K0FBUVB3NE1FRFBIcjBTSGJOMmJObjQ4eVpNeWhYcnB4NEQyNXVibnFydEdZWEZ4Y251MzZQSGoxazdaR1JrYktNdFVXTEZpRXlNaEloSVNIaVdFaElDQ0lqSTNOZDViU3duc0hpakFFeE0xTkxtVWpMMHY4eTYzS3dzdnkvRGhBUkVSRVJ2YWxHalJvRlIwZEg3TisvSHpFeE1aZzBhUklBVGZCQld5emZ3Y0VCY1hGeHNsKzBsVW9sdnZ6eVMremV2VnNXd05KbGIyK1BRNGNPb1gvLy9ucHRUNTQ4UWF0V3JRQkFWbHc4S2lwS2xpMmlMVEFlR1JrcEN3QjE3TmdScnE2dXNMR3hnWU9EQTJyWHJpM2FGQXFGTEhEd05zcWVoYVBObHV2V3JSc2NIQnlnVkNwbGRaTEtsaTBMNEgrRjRMWFgrUEhISDdGczJUSk1uRGdSM2J0M1I0MGFOVkN1WERsY3VIQWh4L3NtSlNXaFc3ZHVLRk9tREJ3Y0hPRHQ3WTA2ZGVwZysvYnRBRFRaUnRwN1RKbzBDYmR1M1VKb2FLaW80L1E2ZkgxOTgzV2VidDIyZ2x5QjBwVHZ6dkhqeHpGMjdGajA2dFVMRFJvMGdJdUxDMnJWcW9XcFU2ZmlyNy8rRXRjcVZhb1VacytlclJlZ1RFMU54YUZEaHpCMjdGaDRlM3VqWHIxNm1EOS9QZ0NnWXNXS3VZN054Y1VGNzc3N0x2cjE2NGVhTldzaU1URVJLU2twb3IxVnExYTRlUEVpdnZ2dU8xblcyZkhqeHpGcjFpd01IejRjNzd6ekRpcFdySWpCZ3dmRDA5TlRuSzlVS21Gblo0YzZkZW9nTVRFUlc3WnNFZWRuRDlybEpETXpVL3cvdzhyS0N1UEdqWk8xVjZ0V0RkV3FWUlA3SGg0ZXFGYXRHcnk4dk1TeDBOQlFyRnk1VW1SSmFqUHVnTUo5Qm9zeksrTmRxQ0NsR0trZkJuREtKQkVSRVJIUjZ5aFZxaFNHREJtQzlldlhZODJhTlZpelpnMXExcXlKYTlldVlmZnUzUmd3WUFBVUNnVysvZlpiM0x4NUUxZXVYSUdmbng4Q0F3T05ab0lBbXN5bDRPQmd0Ry9mSGxPbVRNR1RKMCtnVXFtd2UvZHVrWVZraXRqWVdGbTlvT25UcDhQVzFoYWVucDY0YytlT3JHLzkrdlZ6emNCNi92eTV5ZmZVQ2dnSXdPKy8vMjYwbjVlWEYrenQ3VTIrcnFINlI1VXJWelo0YnZQbXplSHA2UWw3ZTN1MGF0VktySFRZc0dGRG5EdDNUcTkvOSs3ZEFRQXRXN2JFZDk5OWg5VFVWUFRyMXc5Ly9mV1gzblJYTFQ4L1AzVHExQWxObWpUQnlaTW5jZWpRSWRsbm5aS1NndHUzYnlNMU5SVTllL1lFQU96WnN3ZjM3dDFEOWVyVjBiRmpSMHlkT2hWcXRScERodzRWUWJtM2hTbmZIVjlmWDJ6WnNzVmdJQzRnSUFEcjE2OUg1Y3FWTVgvK2ZNVEd4bUx2M3IzNDRZY2Y4T2VmZjhyNlhyNThXUVROdkwyOVViVnFWWkZCcWQydVdyV3FMSE1xTWpJUzllclZFNnRLZnZycHAxaXhZZ1dzcmEzeDBVY2ZvWFRwMHVqVHB3K2VQWHVHa2lWTFl2djI3U2hYcmh3Ky8veHp4TVhGWWVqUW9iSkZNWm8xYXlZeXk2S2lvcUJRS0NCSkV1enM3REJod2dTam4xdVZLbFZ3NE1BQnRHN2RHb01HRFlLUGo0K3BIN2tRRVJFaHEyR29YV1VVS0Y3UG9GbEpaRllQVTJLa1NYL1VNdmdLdTdmQjBzTWtJaUlpSXBJWi85bE02YjJPWFMwOURKTkZSMGRMU3FWU2NuWjJsaElTRXFTdFc3ZEtBS1Q2OWV2TCt0MjRjVU5hc1dLRmxKNmVucS83UEh2MlRKb3paNDYwZWZObWcvMzgvUHdrQUJJQUtUdzhYQnlQaTR1VEdqUm9JSFhyMWswYzY5V3JsMVM1Y21YSng4ZEhldWVkZDZSdTNicEovLzc3cit5OWpSMDdWcnp5WTgyYU5kS0VDUk9rQ1JNbVNMLysrcXVzemRIUlViek9uVHVYcCt1V0tWTkd2SDcvL1hlai9iV2ZpYU9qWTY1OXRtM2JKdm9Ca01xVUtTTk5uanhaeXNqSUVIM09uajByMWFoUlEwcEtTcEx1M3IwcldWbFpTVzV1YmxMYnRtMmxhZE9tU1h2MzdwWGk0K056dkg1MGRMUVVFaElpVFowNlZRb0lDSkI4ZlgxbFA4K0dEUnRLQUtUTm16ZExpWW1KVW9rU0pTU0ZRaUZGUmtibTRaTXhidnIwNmVJOWZ2WFZWM3J0NTgrZkY2L3NIang0SUY2dnk1VHZ6c2lSSTJVL0U0VkNJZm43KzB0VHAwNlZybHk1WXZUNkN4Y3VsR3JXckNrQmtHeHRiYVhidDIvbmVaeFRwa3lSdkx5OHBFT0hEdVhZZnV2V0xhbHQyN2JTeG8wYjlkcG16Wm9sK2Z2N1M0MGJONWFHRGgwcTNibHpSOVorOE9CQnlkSFJVWm8zYjU3ZXVTcVZTbEtwVkRrK3MvdjM3NWNTRWhJa1NaS2tpUk1uaXUrQ1ZvOGVQYVFlUFhwSUowNmNrQ1JKa2lJakk4V3hoUXNYU2dDazBxVkxTKzNhdFpOdTNMZ2h6alBYTS9nMk1oUVBVeGpyUUFVcjd0VmxySTB5WFBDdXU5Y012RmYyWXpPTmlJaUlpSWpJdUFuVFppSDg3NnY0TFd5LzhjNUZoRnF0aGlSSnNwcENBUFJxZzVuRDBhTkhSY0h0OXUzYnc4WGxmN05DVWxOVDhmTGxTN2k1dVpsOVhKYjI0c1VMQUpvcG9icWZpUzYxV28zVTFGU29WQ3JZMk5pSTJtSFpwYWVuaTJsckNRa0p1VjR2cjdJL041bVptWVV5aGZYNTgrZElTTkRVbXk1ZHVqUktsQ2hSb05mUEMyUGZuZGpZV0d6ZnZoMWVYbDd3OC9ORDdkcTE4N1V3d0pVclYzRGp4ZzJSalpjWEwxKytoRktwaEtPam84RitraVRscTc1ZFJFUUUvUHo4ekRaVk9Tc3JDNUlrNVhnL2N6MkRieU9GZ1I4K0EySm1GcEZ3Q2x0dmZHcXdUNzlLaTlHZ1RHZURmWWlJaUlpSXpFa2JFRHQ1K0djb1g3TjRPaEVSa1RrWUNvaXhxRUJCMjBVQUFDQUFTVVJCVkw2WkpXY2FyeUhteUtMNlJFUkVSRlRFV0Z0ck1oTWV4RCswOEVpSWlJaGVId05pWm1aS1FNekJpa1gxaVlpSWlLaG9jWE4xQlFEOGV6UGF3aU1oSWlKNmZReUltVm15T3NGb0h3Y3J5ODBWSnlJaUlpTEtpWnViSmlEMjNhNDl5UGgvOVd5SWlJamVWQXlJbVZseXBna0JNUlV6eElpSWlJaW9hTkVXWVltOWRRdnJObTFoVUl5SWlONW9ESWlabWJHQW1BSUsyS21jelRRYUlpSWlJcUs4bVRSMkZINEpPNHBQeGsvQmlkL080Tjc5QjhqaU9sMUVSUFNHTWY5Nnc4VmNpdHB3RFRFN2xST1VDc1lwaVlpSWlLaG82aHJRRWRYOXFtTFI4dFdZczJpWnBZZERSRVJtOUZ2WWZrc1BvY0F3SUdabWFlcGtnKzIyS2djempZU0lpSWlJS0grcVZLNkVyVit2Um1UVVA3Z1dFWVhrbEJSTEQ0bUlpQ2hQR0JBenMvUXN3Mzlac0ZFeUlFWkVSRVJFUlo5U29ZQi85V3J3cjE3TjBrTWhJaUxLTTg3Tk16UGpBVEY3TTQyRWlJaUlpSWlJaUtoNFlrRE16SXdGeERobGtvaUlpSWlJaUlpb2NERWdabWJHYW9neFE0eUlpSWlJaUlpSXFIQXhJR1ptekJBaklpSWlJaUlpSXJJc0JzVE1TQzFsUWkxbEd1ekREREVpSWlJaUlpSWlvc0xGZ0pnWkdjc09Bd0JicmpKSlJFUkVSRVJFUkZTb0dCQXpJMlAxd3dCbWlCRVJFUkVSRVJFUkZUWUd4TXpJcEF3eDFoQWpJaUlpSWlJaUlpcFVESWlaa1NrQk1XYUlFUkVSRVJFUkVSRVZMZ2JFek1pa2dCZ3p4SWlJaUlpSWlJaUlDaFVEWW1hVXJtYUdHQkVSRVJFUkVSR1JwVEVnWmtacFdjYUw2bk9WU1NJaUlpSWlJaUtpd3NXQW1CbVpObVdTR1dKRVJFUkVSRVJFUklXSkFURXpNbTNLcEowWlJrSkVSRVJFUkVSRVZId3hJR1pHYWluRGFCK1Z3c29NSXlFaUlpSWlJaUlpS3I0WUVETWp0WlJwdEkrU0FURWlJaUlpSWlJaW9rTEZnSmdaWlVGdHRJOEtLak9NaElpSWlJaUlpSWlvK0dKQXpJeXlKT01CTWFYQzJnd2pJU0lpSWlJaUlpSXF2aGdRTXlOVEFtSXFCVFBFaUlpSWlJaUlpSWdLRXdOaVptUktVWDNXRUNNaUlpSWlJaUlpS2x3TWlKbVJhUmxpRElnUkVSRVJFUkVSRVJVbUJzVE1TRzFTRFRGT21TUWlJaUlpSWlJaUtrd01pSmtSTThTSWlJaUlpSWlJaUN5UEFURXp5a0ttMFQ2c0lVWkVSRVJFUkVSRVZMZ1lFRE1qdFdROElNWU1NU0lpSWlJaUlpS2l3c1dBbUJtWk1tV1NOY1NJaUlpSWlJaUlpQW9YQTJKbVpDd2dwbFFvb1lEQ1RLTWhJaUlpSWlJaUlpcWVHQkF6b3l3alV5YVY0SFJKSWlJaUlpSWlJcUxDeG9DWUdhbU5aSWl4ZmhnUkVSRVJFUkVSVWVGalFNeU1zbUE0SUtaUThNZEJSRVJFUkVSRVJGVFlHSUV4SjBreTBweGxwb0VRRVJFUkVSRVJFUlZmRElpWmtiRU1NR01aWkVSRVJFUkVSRVJFOVBvWUVETWpwVUpsc0QyTEdXSkVSRVJFUkxsS1QwKzM5QkNJaU9ndHdTcnVacVEwRW4rVW1DRkdSRVJFUktUbjVjdVhXTFJvRVlLQ2duRGh3Z1ZVckZpeHdPOXg1Y29WN05xMUM1MDdkMGJUcGsyaFV1bi9ZM1pZV0JqaTQrTUJBQXFGQXIxNzk0YTl2WDJCajRXSWlBb2ZBMkptcERTeWlxUmtwTVlZRVJFUkVWRnhJMGtTL3ZPZi95QThQQndBOFBISEgrUGt5Wk5RcVZSbzBhSUZ6cDQ5bTY5clpoY1VGSVJWcTFaaHlaSWxxRm16SnE1ZXZTcHJQM2Z1SERwMzdveXNMTTJzanZMbHk2TmZ2Mzc1ZUVkRVJGUVVjTXFrR1JtcklTYjl2LytJaUlpSWlFaERvVkJnd1lJRll2L01tVE5ZdUhCaGdkNURyVlpqNTg2ZFlqOGdJRURXbnBLU2dpRkRob2hnR0FEY3UzY1BTNWN1TGRCeEVCR1IrVEJEekl5VU1GeERETkNzTktrd1VtdU1pSWlJaUtnNGVmLzk5ekZnd0FBRUJ3Y0RBT2JQbjQvMzMzOGZIaDRlOFBiMmx2Vk5TVW5CbzBlUHhINzI5cHdjT25SSVRJVUVnRUdEQnNuYWh3MGJobi8vL1JjQW9GS3BvRmFyeFRnNmRPaUFoZzBiNXUrTkVSR1J4VEJEekl5VVJqTEVBSzQwU1VSRVJFU1VrNVVyVjZKMDZkS3dzckxDc0dIRFVMRmlSWVNFaENBd01CQ1RKMDlHWEZ3YzR1TGlFQlFVSkR0UGV6d2tKQVI5Ky9iRjNyMTc5YTY5WWNNR3NkMnlaVXY0Ky91TC9TVkxsc2l5eDc3NDRndjA3TmtUQUpDV2xvWnUzYnJoL3YzN0JmMTJpWWlva0RFZ1prWUtFejV1cmpSSlJFUkVSS1RQMWRVVjMzMzNIYTVldllwTm16YWhkT25TcUZDaEF0cTBhWU1KRXlZZ01qTFM0UG5yMXEzRGtpVkwwTEJoUTlrVXpNaklTQnc1Y2tUc2p4OC9YbXh2M2JvVk0yZk9GUHVOR2pYQ3pKa3pzV3JWS3BRc1dSSUFjUC8rZmJSdjN4NFBIandvcUxkS1JFUm13SUNZR2FtTUZOVUhBQWtNaUJFUkVSRVI1U1FnSUFEVnFsVURBRmhiVzZOang0NmliY3VXTGJtZTkralJJNFNHaGdJQTdPM3RNWHo0Y05HMmFORWlXWkg5Ly96blB3Q0FiZHUyWWVUSWthTE56YzBOZS9mdWhiVzFOU3BVcUlDdFc3ZUtjeUlpSXRDeVpVdmN2SG16QU40bEVSR1pBd05pWm1Tc3FENmdxU0ZHUkVSRVJFVEEwYU5INGVycUtudVZLMWRPdEE4ZVBGaHNCd2NISXowOVBjZnJiTjI2VmJTTkdERkNYQ01pSWtJMkhSTFFyRUE1YTlZc0RCOCtYQVRESEJ3Y2NPREFBVlNzV0ZIMDY5R2pCMmJObWlYMmI5NjhpUVlOR21EZnZuMnY5NmFKaU1nc0dCQXpJMU9LNm1kSnJDRkdSRVJFUkFRQTZlbnBlUHIwcWV6MTVNa1QwZDY2ZFd0NGVub0NBSjQ4ZVNLeXdIUmxabVppNDhhTkFBQmJXMXRNbXpaTnRFMlpNa1VVeU5mYXZuMDdGaTFhSlBidDdPenc0NDgvb25IanhuclhuajkvUG9ZTkd5YjJFeE1UY2ZEZ3dYeStXeUlpTWljR3hNekl0S0w2ekJBaklpSWlJaktGVXFuRVJ4OTlCSVZDZ2NhTkcwT3AxUC83OXVQSGo4VTB5eUZEaHFCOCtmSUFnRjI3ZGlFc0xFeXZmKy9ldlZHMmJGbXgzNnRYTHp4NDhBQTdkdXhBVnRiLy9xNysrKysvWTl1MmJXamN1TEc0dmtLaGtBWGNpSWlvNkRKZTFJb0tqRUpoUEVPTVV5YUppSWlJaURTNmRPa2lwaTBxRklvYysweWZQaDNUcDArSHU3czdBT2dGdVR3OFBIRHMyREZjdlhvVlpjcVVFY2V6cjBhcDVlenNqTm16WjJQaHdvWDQvUFBQTVhIaVJBUUhCd01BUHY3NFk5alkyQURRQk5UV3JGa0RBUGp3d3c4eGVQQmcvUG5ubnlJNFJrUkVSUnNEWW1ha01tSEtKSXZxRXhFUkVSRVpOMmZPbkJ5RFdpa3BLYko5SHgrZkhNK2ZQSGt5d3NMQ1lHdHJpN1MwTkZuYko1OThncDQ5ZStMdTNidXk0emxsb0dsTm56NGRHUmtaSm82ZWlJZ3NqUUV4TXpLbHFINW1WczZGUUltSWlJaUk2SCtlUG4yS1c3ZHVHZTJYVzU4dVhicGd3b1FKbURkdkhtYk1tQ0ZyczdHeGdZZUhCK0xpNG1USHJhd00vL3BrYlcxdGREeEVSRlEwc0lhWUdWa3BqUDhCbVo2VmFvYVJFQkVSRVJFVmI1VXJWOGJRb1VQeDJXZWY1ZHBITjNQTTF0YldITU1pSWlJellVRE1qS3lWOWtiN3BHZWxHTzFEUkVSRVJGVGNUWjgrSFdmUG5vVWtTYkxYNGNPSFpmMnl0MnRmQUxCbHl4YUQweUNmUG4wcXRwMmNuQXJualJBUmtVVXdJR1pHTmlvR3hJaUlpSWlJWHRmZmYvK05wazJiNHZ6NTg2OTFIVVBCTUFDNGZ2MjYyTmF1VGtsRVJHOEgxaEF6SXh0bWlCRVJFUkVSdlphc3JDeTBhTkVDTDErK1JFeE1US0hlU3pmYnJFYU5Hb1Y2THlJaU1pOW1pSm1SamRMT2FKOTBOUU5pUkVSRVJFUzZ0Rk1jdGRzdlg3NEVBTnkrZmJ2UTdubnAwaVg4L3Z2dllyOWx5NWFGZGk4aUlqSS9Cc1RNaUJsaVJFUkVSRVI1ZCtmT0hiMWpuVHQzeG80ZE93cmxmcG1abVJnN2Rxell0N0t5UXZmdTNRdmxYa1JFWkJrTWlKbVJhUUV4cmpKSlJFUkVSS1RyeUpFanN2M1pzMmZqd0lFREtGT21USUhmUzVJa2pCbzFDaGN1WEJESEJnd1lnSExseWhYNHZZaUl5SElZRURNams2Wk1Na09NaUlpSWlFaG13SUFCOFBmM2gxS3B4TmF0V3pGLy9ud29GSXBDdVpkYXJZYXRyYTNZZDNWMXhlTEZpd3ZsWGtSRVpEa3NxbTlHWEdXU2lJaUlpQ2p2N096czhQMzMzK1BpeFlzWU5teFlvZDdMeXNvS1gzLzlOYnk5dmZIbGwxL2l4eDkvaEx1N2U2SGVrNGlJekU4aDZWYW9wRUtWbVBFWWM2KzBOZGlubGZzZ2ZGQnhpcGxHUkVSRVJFUmttc0R2ZGlMd3U1MzRMV3kvcFlkaVVGWldGdExUMDhXK25aM3hXUnAzNzk0VjI1NmVubEFxTlJOcEhqeDRBQThQajRJZkpCRVJtWVhDUURveE04VE1pRVgxaVlpSWlPaE5wZjJkSWlrNUdZNE9EaFllVGU2VVNxVkpRVEJkRlNwVXlQRTRnMkZFUkc4djFoQXpJd2JFaUlpSWlPaE41VkZPTTIwd0p2YVdoVWRDUkVUMCtoZ1FNeU9sUWdXVnd0cGdId2JFaUlpSWlLZ29hdEt3QVZRcUZjNWYvTVBTUXlFaUlucHRESWlabWJFc01RYkVpSWlJaUtnb2NpbFJBZ1A3OXNiT3ZhRzRFUjFqNmVFUUVSRzlGZ2JFek16V3lFcVQ2V29HeElpSWlJaW9hQnJRcHplcVZLNkV5Wi8vZnpoeCtxeWxoME5FUkpSdkxLcHZadFpLd3dVK1U5UXZ6VFFTSWlJaUlxSzhzYkpTWWNYQ2VWajU5U2JNV2JnVTI3MHFvbW9WWDNpV2N4Y3JNOUxyR2RLL3I2V0hRRVJVTERBZ1ptWjJLaWVEN1VtWkw4dzBFaUlpSWlLaXZDdFJ3aGx6UC84TWJWcTJ3TStId25EbS9POUlTVW0xOUxEZUdneUlFUkdaQndOaVp1YWdjakhZbnF4T05OTklpSWlJaUlqeXIyWHpwbWpadkttbGgwRkVSSlF2ekdzMk0wY3J3d0d4ekt3MHBHZnhYOWlJaUlpSWlJaUlpQW9MQTJKbTVtQlYwbWlmWkU2YkpDSWlJaUlpSWlJcU5BeUltWm1qU1FHeEJET01oSWlJaUlpSWlJaW9lR0pBek13Y2pFeVpCSUFrTlFOaVJFUkVSRVJFUkVTRmhRRXhNek10UTR4VEpvbUlpSWlJaUlpSUNnc0RZbVptV2cweFpvZ1JFUkVSRVJFUkVSVVdCc1RNekZGbHdwUkpCc1NJaUlpSWlJaUlpQW9OQTJKbVpzcVV5U1JPbVNRaUlpSWlJaUlpS2pRTWlKbVpLVVgxazFsVW40aUlpSWlJaUlpbzBEQWdabWEyS2tjb0ZTcURmVmhVbjRpSWlJaUlpSWlvOERBZ1ptWUtLSXhPbTJRTk1TSWlJaUlpSWlLaXdzT0FtQVVZVzJtU3Ewd1NFUkVSRVJFUkVSVWVCc1Fzd05oS2s2OHluNWxwSkVSRVJFUkVSRVJFeFE4RFloWmdiTXBrY21ZQ01yTFN6RFFhSWlJaUlpSWlJcUxpaFFFeEMzQzJkalhhSnpIamtSbEdRa1JFUkVSRVJFUlUvREFnWmdFbGJkeU45bm1Sem9BWUVSRVJFUkVSRVZGaFlFRE1BbHlzeXhydGs4QU1NU0lpSWlJaUlpS2lRc0dBbUFXNG1KQWhscEQrMEF3aklTSWlJaUlpSWlJcWZoZ1Fzd0JUcGt3bVpEQWdSa1JFUkVSRVJFUlVHQmdRc3dDVHBreXloaGdSRVJFUkVSRVJVYUZnUU13Q2JGV09zRk01R2V6REdtSkVSRVJFUkVSRVJJV0RBVEVMTVZaSGpCbGlSRVJFUkVSRVJFU0Znd0V4Q3lscGJTUWdsdkVJRXJMTU5Cb2lJaUlpSWlJaW91S0RBVEVMTVZaWVAwdFM0MVhHY3pPTmhvaUlpSWlJaUlpbytHQkF6RUtNVFprRVdFZU1pSWlJaUlpSWlLZ3dNQ0JtSWNhbVRBS3NJMFpFUkVSRVJFUkVWQmdZRUxNUUY1dXlSdnNrWkR3MHcwaUlpSWlJaUlpSWlJb1hCc1FzeEpRcGs4L1Q0ODB3RWlJaUlpSWlJaUtpNG9VQk1Rc3haY3JrazlUYlpoZ0pFUkVSRVJFUkVWSHh3b0NZaGRoYmxZQ04wczVnbnlkcERJZ1JFUkVSRVJFUkVSVTBCc1FzUkFFRnl0aFdOTmpuU2VwdFNKRE1OQ0lpSWlJaUlpSWlvdUtCQVRFTGNyWHpNdGllbHBXTVZ4blB6RFFhSWlJaUlpSWlJcUxpZ1FFeEMzS3pOUndRQXpodGtvaUlpSWlJaUlpb29GbFplZ0RGbWF1ZHQ5RStUMUp2bzVKVFBUT01ob2lJaUlqSWNyS3lzcUJVbXVmZjY1OC9mNDZnb0NDeFAzSGl4QUs3dGlSSlNFdExFL3QyZG9ickJ1Y21Nek1UQUtCUUtLQlNxY1R4akl3TXZIanhBbTV1YnE4M1VETjcrdlFwckt5czRPTGlZdW1oRUJFQllJYVlSYmthcVNFR0FJL1RicGxoSkVSRVJFUkVsblAyN0ZtVUwxOGVvMGVQeHJGang4VHh0TFEwVkt0V1RieWVQZE9VRXpsOCtEQUdEQmlBbHk5ZjV1dCtEeDgreEtSSms4U3JJSVdIaDhQZTNsNjhuang1a3EvcldGdGJ3OXJhR3Y3Ky9yTGpQLy84TThxV0xZdHk1Y3BoN05peEJUSGtRaFVYRjRmeDQ4ZkR5OHNMRXlaTUtKUjcxSzFiRnpWcjFrVE5talZ6N1hQbnpwMUN1VGNSdmJtWUlXWkJicmJHTThRZXAzTEtKQkVSRVJHOTNZS0NnaEFmSDQ5Tm16YmgwcVZMYU4rK1BRREF4c1lHLy83N0x5UkpzOUJVU2tvS2poNDlpdTdkdXlNdExRMFhMMTVFYUdnb2F0U29JYTcxN05renJGeTUwdUQ5bmo1OUt0dWZQWHUyd2Y2REJnM0NPKys4WTlKN1VhdlZzbjFyYTJ1VHpnT0FzTEF3T0RzN28wR0RCcm4yQ1FrSkFhQUo2dm41K1psODdmeG1xdWxLU0VpQXJhMXRuczZaT1hNbWR1N2NDVUR6Yys3WHI1LzQrUnB6OHVSSnRHN2RPdGQyN1hOeDdkbzF2YzlkMTQ4Ly9vaVBQLzRZQXdZTXdQcjE2L1A4SG9qbzdjU0FtQVdWc0hHRGpkSU82Vm1wdWZaaERURWlJaUlpZXBzbEp5ZmpoeDkrRVBzREJ3NFUyd3FGQWc0T0RraEtTZ0lBcEtlbm8yVEprbkIxZGNXOWUvZnc3Ny8vb2xtelp2amhoeC9Rb1VNSEFKcUEyTUtGQy9NMEJtUDlXN1JvWVhKQVREdFdyYndFWC9yMDZZT0VoQVRjdUhFangvWUhEeDdnbDE5K0FRQ1VLbFVLdzRZTk0vbmF1dE00ODBzYmdNcUxwVXVYSWpRMEZLbXBtdDk1eG84Zmo3Ly8vanRQZ2NMWHNXN2RPa3lhTkFscXRScGJ0MjdGNWN1WGNmTGtTVGc2T3BybC9rUlVkSEhLcEFVcG9JQ3JrY0w2VDFKdlEwTGUvK0FoSWlJaUlub1RiTnUyRFFrSkNRQTBXVXg5Ky9hVnRUczdPNHZ0MU5SVU5HclVDQmN1WEVEdDJyVUJhTEtXMXE5ZmI3NEJHNUdZbUNpMjdlM3RUYzdNVXF2VjR0eFNwVXJsMkdmZHVuV2l0bGhDUWdMS2xDa0RPenM3Z3kvZDhid09EdytQZkFXeEtsYXNpTkdqUndNQVdyZHVqWlVyVjVwOEhRY0hCL2o1K2NsZXBwNmJrWkdCc1dQSFl2ejQ4U0o3ckZ5NWNwZy9mejZEWVVRRWdCbGlGdWRxNTRYN0tmL20ycDZXbFl4WEdjL2diRjNHaktNaUlpSWlJaXA4YXJWYU5yMnhmLy8rS0ZORy92ZGVGeGNYeE1mSEE0QUluSlV2WHg2blRwMUNwMDZkNE9ycWlqMTc5b2orVmFwVU1ackpGQlVWaGVyVnE0djkvR1ErNWViQmd3ZGl1MlRKa2lhZkZ4OGZEMG1Tb0ZLcFVMcDBhYjMyaElRRWJOeTRVZXhuWldXWmxQV2xMY2l2K3g3ajR1SlFxVklsc1orWm1Ta3IzQThBdi8zMkcxcTFhaVhPVzdseXBWNGZyYmx6NTJMZXZIbEd4M0xpeEFtY09ISENhRC90UFJzMWFvU29xQ2haVzVVcVZSQWRIVzN3L0x0MzcrS2pqejdDdVhQbnhMRnUzYnBoeTVZdGNIVjFOWHAvSWlvZUdCQ3pNR01aWW9CbTJpUURZa1JFUkVUMHR0bXhZd2ZpNHVMRWZrNEY3bldEUTgrZlB4ZmJKVXVXeE02ZE94RWZINDlEaHc3QjJka1o3ZHExQTZBSkxobktHc3RMRGJHUkkwZkN5OHY0MzltMWRJdTNQM3o0RUs5ZXZZS1RrNVBSOCs3ZHV3ZEFFeVRVWFczem4zLytnVUtoZ0t1cksxNjhlR0h5T0xTc3JQUi81ZE5PWDlSS1NVbVJqVEV0TFEwalI0NFVnYW0yYmR1aVQ1OCtlYjYzSlp3N2R3NWR1blFSejBySmtpV3hldlZxREJvMHlNSWpJNktpaGdFeEMzT3pNeUVnbG5vYmxaenFtV0UwUkVSRVJFVG04ZXJWSzcxQWxHNXgvTXpNVE55N2QwK1dsZlRWVjE5aDdkcTF1SDM3Tm03ZHVpV3IxeFVRRUNBTGlPV2xqcGlodnAwNmRjcFRRRXczb3lrckt3dVhMbDNDZi83ekg2UG54Y1RFR0d6WHJsWnBaMmVIbUpnWTlPM2JGNmRPbmNLeVpjdFFva1FKakJvMUN2WHIxOGVsUzVmZzV1WW0rdWNVRUV0SlNaSHRoNFNFNEpOUFBoSDdDeFlzd0QvLy9BTkFzN0RCMTE5L2JYQnNWbFpXQm11bDZXYXlXVmxaNVpwcGxwTWRPM1pneUpBaEp2ZXZYNzgrbWpkdmpsOSsrUVZkdTNiRnBrMmI0T25wYWZMNVJGUjhzSWFZaGJtYXN0SmsyaTB6aklTSWlJaUl5SHptejU4dnBrSnEzYjE3RjgyYk4wZkZpaFZoWjJjSEh4OGZuRGx6UnJTZk9IRUNZV0ZoaUlpSTBDdGVyenRWMFpMKy9QTlAyZjV2di8xbTBubmFBSlN6c3pQS2x5OHZqbHRaV2FGczJiSmkvNU5QUG9HTmpZMzRYT3JXcll0Ly8vMVhuQXRvRmg4QU5Jc1M1QlI4MGdiTHROYXNXU09iVXJsdDJ6WlplOGVPSGVIajR5TmUyYzJlUFJ1cHFhbTV2blJ0M0xqUllOL3MvYk0vSThiWTJka2hORFFVaHc4Znh2NzkreGtNSTZKY01VUE13a3pKRUh1VUdsZjRBeUVpSWlJaU1wUHo1ODlqeFlvVmVzZExsQ2docS90a1NObXlaV1ZCbXBvMWE0cTJ1blhyR3F3TFZsZzF4TzdjdVlOYnQrVC9tQjBhR29vdnZ2akM2TGxYcjE0RkFDeGJ0Z3lqUm8yQ1FxRUFBUGo2K2lJaUlnTC8vZTkvY2ZyMGFYenh4UmZZdEdrVDFHbzFiR3hzMEt4Wk15eGV2QmlBcHZBOW9Da29EMml5dTNKeTkrNWQyWDVrWkNSKy92bG5kT3ZXRFlBbXMwMHJQVDFkN3oyWmsyNUFyRUtGQ25xWmFIWjJkcUpvdm5iZm1NOCsrd3p6NTg4dnVFRVMwUnVKQVRFTGM3WjJoWTNTSHVsWktibjJ1WitjZTlGOUlpSWlJcUkzemZEaHcyVkJESzBTSlVxZ1ZLbFNlUEhpQlR3OFBPRGo0d05Ka25EKy9Ia0FRT1BHalJFWUdBZ2ZIeC9ZMjl2bmVPMnZ2dnBLRk4vUFRWNXFpR2t0V0xEQWFKLzkrL2ZySFFzUEQ4Zk5temRScFVvVmcrZGV2MzRkZ0thUWZIWktwUkxCd2NFNGMrWU1yS3lzc0hidFdnQkFodzRkWUdWbEpUNmZ5cFVyQS9qZkZNWGNwakhldkhsVDc5amN1WFB4d1FjZnlPcVg1VVFiZERNWDNZRFkwYU5IWllGTUFIb0xDNWl5MElBMllFaEV4UnNEWWhhbWdFS3owbVR5UDduMmVacDJCMmxaeWJCVk9waHhaRVJFUkVSRWhVTTNpMGVoVU1neXRLNWN1UUozZDNlUjNmVGJiNytKR2x6UG5qM1RDNGhrdDJiTkdsR2czbFNtMUJzekpTQzJZOGVPSEkrdlhidFdCTEZ5Yy9Ma1NYejExVmVvVTZkT2p1M096czRJQ0FqQXNHSEQ4T2pSSXdEQXNHSERFQllXSnFZWjFxMWJGNW1abVNMREs3ZUEyRjkvL2FWMzdNcVZLd2dLQ3NLUUlVTmtRYWhYcjE3aG5YZmVFY2ZHamgxcjhIMFVOTjJ4NkU0ZEpTSjZYYXdoVmdTVXMvTTEyQzVCUW55SzRhV0ZpWWlJaUlqZUZJMGJOd1lBakI0OUdnNE84bi8wclZpeG9teXFYOVdxVmNWMmRIUzBYa0g0b3VMRWlST3krbUh2dnZ1dTJBNE1ETlNyMjVXZHU3czdsaTlmcmxmekt6azVHU0VoSVZpM2JoMENBd094ZmZ0MkFJQy92ejgrK09BREJBWUdpcjdObXplWFpVamxGQkRMeXNyQ0gzLzhJZmExUHdzQW1ENTl1bDcyM0JkZmZDR0NVaTR1TGhnOWVuU080OSs2ZFNzVUNrV09MMTBqUm96SXRWLzJ2b0E4SU9icTZpcnJlKzdjT1VpU0pQdk1KRW1TL1J4NjlPZ0JTWkprcnlWTGx1VDRIb2lvZUdGQXJBandkUEF6MnNkUUJoa1JFUkVSMFp1a2J0MjZxRnUzTGxhdVhHbTBiN2x5NVZDNmRHa0FtbURPNWN1WERmYS9lL2V1WGdCRWtpVDg4TU1QY0hSMHpQR2NiNzc1UnRZM0lpSUNOV3JVd0toUm84UXhRekl6TXpGcDBpU3hiMjl2ajMzNzlvbjd2WHIxQ3A5OTlwbkJhd1FGQldIV3JGbm8zNzgvV3JSb0lZN2Z1WE1IL2Z2M3grelpzekZ5NUVnQW1xeTYxYXRYSXlvcUNnY09IQUFBMUtsVEI1NmVucktBWVU3MXRDNWV2Q2dMZW4zenpUY29WNjRjQU9EeDQ4ZXkxU1ovK3VrbnJGbXpSdXpQbkRsVC9Dek14VkJSZlNjbnB4eVAxNnRYVDR6ejRNR0RlUGJzV2FHTWpZamViQXlJRlFHbUJNUWVwTENPR0JFUkVSRzlIWm8zYjQ3UTBGQ1RDcUFEUVAzNjljVzJ0bDZXcWRMUzBqQjE2bFQwN3QxYnJFeFpwVW9WV1diVjFLbFR4U3FQMjdkdlI4T0dEUkVSRVlGTm16Ymg1NTkvTm5xUHVYUG40c3FWSzJML2swOCtnWmVYRndZUEhpeU9CUVVGNGNpUkk3bGVZOTI2ZFZpMGFCRkNRa0p3OXV4WnZmYkV4RVJrWm1ZQ0FDWk1tSUIyN2RyaDg4OC9GOU1qKy9YckIwQ1RVYWFWMCtmNzQ0OC9pbTFQVDAvVXJsMGJpeFl0RXNmMjdkdUg1Y3VYNDhTSkUralhyNThJQnRhcVZRc1RKMDdNZGZ4MmRuWW9VNlpNamk5ZFRrNU91ZmJMM2pjakl3TnVibTd3OWZVVkwydHJhOUd1WFZVek82VlNpUTgrK0FBQWtKcWFpazJiTnVVNmJpSXF2aGdRS3dJODdkOHgydWNlTThTSWlJaUk2QzNoNys4UEh4OGZrL3MzYTlaTWJQL2YvLzJmckMweE1USFg4ODZkTzRmNjlldkxWclJVS3BVNGRlb1VCZzhlTEZaVlRFeE14UHZ2djQ4dVhicGcyTEJoSW5EbTR1S0NCdzhlR0J6Yjd0MjdaUUVsRnhjWGZQNzU1d0NBYWRPbWllbWZraVNoYjkrK09SYTBCNURyNTFHeVpFbk1talVMQ3hjdWhLMnRMYnAwNllMbHk1ZmorKysvRjBYOEhSd2NNR1RJRUFEQXk1Y3Z4Ym5aQTJJWkdSbjQ5dHR2eFg3WHJsMEJBSU1IRDBiYnRtM0Y4V25UcHVIOTk5OFh3VFZiVzF0OCsrMjN1YTVhQ1FEOSsvZkhreWRQY256cFdyVnFWYTc5c3ZlMXRyYkdqUnMzY1BQbVRmR3FVS0dDYUM5Um9vVEI4V2l0V0xHQ1dXSkVwSWNCc1NMQTJkb1ZUbGFsRFBaNWtISURFZ3BtT1dnaUlpSWlvamRKdTNidHhQYng0OGRsUVorVksxZWljK2ZPaUl5TUZNZWlvNlBSdDI5Zk5HL2VIQkVSRWJKcktSUUtlSHA2QXRCTUY5UUdXR0ppWW5EdzRFRUFta0RNdUhIamNQUG1UWXdhTlNyWGNZV0dobUxBZ0FHeUtaWExsaTBUeGQrOXZMd3daY29VMGZiOCtYTzBiZHNXVVZGUmV0Y0tDQWpBdEduVHNHdlhMdGw3Y1hkM3g0SUZDekJ6NWt5Y1AzOGUrL2J0d3ovLy9JTXhZOGFJUG1QR2pJR3JxeXNBNE1XTEYrSjQ5b0JZY0hBd0hqNThLUFo3OXV3cFBwT2dvQ0M0dTdzRDBBVHZ0SVg2QVdETGxpMm9XN2R1cnArRE9UMS8vbHhzdTdpNDVOcXZiZHUycUZHakJnRE5ZZ3lHc3R1SXFIaGlRS3dJVUVCaGROcGtxdm9WbnFjWi90Y3BJaUlpSXFLM1VkT21UVVhBSnpVMUZVRkJRYUx0NnRXck9IVG9FR3JXckltalI0K2liOSsrOFBQenc2NWR1MFNmbklxMUE0Q2JteHNPSERpZ2wyazBhdFFvckZxMVN0d3pKMnZXckVHdlhyMlFrWkVoam5YdjNsM1UrZEthUFhzMnFsV3JKdlp2Mzc2TkZpMWE0TkNoUTdKK3c0WU53OUtsUy9IUlJ4L0ordXVxVjY4ZUhqNThpSUNBQUNRa0pBRFFCTXhtejU0dCtzVEd4b3B0ZTN0N3NaMmVuaTViS2JOeTVjcXlyTEQwOVBRY3M5U2NuSnowVmdLMWxNek1UUEcrbloyZFlXVmxaYkQvM0xsenhYWndjREMrL3Zycndod2VFYjFoR0JBcklqenNxeHJ0d3pwaVJFUkVSRlFjV1ZsWjRlT1BQeGI3Q3hZc0VKbENGeTVjQUtBcHVGKzFhbFdjUFhzV2FyVmE5SzFUcHc1T25qd3B1NTVhcmNhWk0yY3djK1pNREI0OEdFbEpTU2hmdnJ4b1g3ZHVIZDU1NXgyc1dyVktsbEVGQUUrZlBrV3ZYcjB3Y2VKRTJYMXExNjZOSFR0MjZJM2R3Y0ZCcjZELzA2ZFAwYmx6Wnd3ZE9oVDM3dDB6K1hPNGZ2MDZtalZyaHR1M2I0dGpTNWN1aFoyZEhiS3lzaEFURTROVnExYUpOdDFBMzRJRkMyVEJzckZqeDBLaFVPRDU4K2Y0L1BQUDRlL3ZMejVMWGE5ZXZjS0FBUU5RczJaTmJOMjZGYTlldlRKNXZBWHQvdjM3SWpEbjV1WUdRSlBOcHZ0enlNckt3aSsvL0lJeFk4YWdWNjllYU5PbWpXajc5Tk5QWllzRUVGSHh4b0JZRVZIZWhNTDY5MUpZUjR5SWlJaUlpcWZ4NDhlTGpLQ0hEeCtpVDU4KzJMVnJsd2dvZVhsNXdjZkhCNzE2OVFLZ3laeGF0MjRkTGwyNmhGS2wvbGVlUksxV3c4M05EZSs5OXg0V0wxNk1LMWV1d003T3lnandHUUFBSUFCSlJFRlVEbi84OFllc1ZsbGNYQndtVDU0TVQwOVB0R3paRXE5ZXZjSXZ2L3lDNnRXclkrL2V2Ykt4VmExYUZXRmhZYm5XdEtwVnF4YjI3ZHVuVjRNck1EQVFsU3RYUm1ob3FOSDNIeHdjaktaTm0rTHUzYnZpMkt4WnN6QnAwaVRZMmRsQnBWTEIxOWNYZi8zMWwyalhUaG04ZVBFaWxpeFpJbzZYTFZzV2JkdTJ4ZVRKaytIbDVZVWxTNWJJVnFlc1ZLa1MzbjMzWGRuOUl5SWlNR0xFQ0xpN3U2Tm56NTRJRGc0R29NbStNL2JTTldMRUNKUFBTVWhJUUh4OFBOTFQwNUdhbW9xMWE5ZUs2MmdEbUxxZmgzYnNYYnQyRmJYU3RtL2ZMakw5SkVuQ3hJa1REVTZESmFMaWd3R3hJc0xUbEF5eFpHYUlFUkVSRVZIeDVPdnJpMDgvL1ZUc2E2ZEhhbWtMNVBmcDB3ZExsaXhCVEV3TXhvMGJCNVZLSllJM1dycDFxQUJBcFZMQnc4TURwMCtmeHNxVksxR3laRW5SbHBXVmhZOCsrZ2hPVGs2b1dyV3FyTFlXQURSbzBBQm56cHlCaDRlSHdmRjM3TmdSQnc4ZTFGc1pzVW1USnVqU3BZdkJjeE1TRXJCbzBTSlo3YlFSSTBaZ3dZSUZhTjI2ZFk3bktKVks5T25UQjRtSmllalJvNGRzYXVjSEgzeUFCZzBhWU5XcVZYb1pYd01IRHNUbHk1ZngrKysvWTlteVpYcDF1cEtUazdGdjN6N2N1SEhENEpnTHdzMmJOK0hoNFFGYlcxdlkyOXZMRmtlb1U2Y09BT2dGRTdYWmMwbEpTWGo4K0RHOHZiM3gwMDgvd2NuSkNRRGc2T2lvTjYyVmlJb25Cc1NLaUxMMmxhQlVxQXoydWM4TU1TSWlJaUlxeGhZdFdpVEw0dEt5c3JMQzZOR2pBUUFOR3piRTlPblQ0ZURnSU5xSER4K3VWMitxUm8wYUdEZHVIUGJ1M1N0V2ZsUXFsWmcwYVJKaVkyTXhkKzVjbEM5ZkhsMjdkc1hZc1dNQmFETEJObXpZSUs0eGFOQWduRGx6Umt6Zk02WmR1M2E0ZE9tU3lMNHFYNzQ4OXV6WkEydHJhNFBudWJpNDRNU0pFNmhTcFFvQVlNS0VDZGk4ZVRNQVRYMjE3TXFWSzRmZzRHRFVxRkVESlVxVXdMeDU4MFNCL1NaTm1tRHo1czFZdUhDaDdKeUdEUnZpNU1tVENBb0tRb2tTSmFCU3FmRFpaNThoSmlZR00yZk9sTlZUOC9iMkZpdHBGcVo2OWVxSlFKWXVlM3Q3c2FoQTlucHIxdGJXNk5XckY0NGNPU0xHM0x4NWN4dy9maHdWSzFiRXQ5OStpL3IxNnhmNjJJbW82Rk5JUmFFNklnRUF2cnJlQXc5U2N2K1hGZ1VVV0Z6L2Q5Z283WFB0UTBSRVJFVDBKbkZ5Y2tKU1VoSUFtRlM0UFRrNUdUTm16TUMyYmR1UW5Kd01KeWNuckZxMUNzT0hEemQ0M3NTSkUzSHIxaTEwN2RvVm5UcDFFaXROR3FKV3E1R2FtaXFyL3dVQVE0Y09SYWRPbmRDN2QyK2oxOGp0dXQ5ODh3MXExYXFGRmkxYTVOaEhPMjNRejg5UHJFb1pHeHVMa3lkUFlzaVFJYUpmVWxJUzd0Ky9qNnlzTEZoYlc4UEZ4UVZseXBUUnU5N1pzMmZScjE4Ly9QcnJyeUt3MXFkUEg3eDQ4UUxqeDQvSCsrKy9iM0RNcWFtcCtQbm5uN0Zueng3MDdkc1hQWHIweU5kN3o2c2VQWG9nUER3Y0twVUtEZzRPOFBYMXhZd1pNOUNvVVNQUnAzNzkrcmgxNnhaR2p4Nk5zV1BINXBxdGw1cWFxcmZ5SmhHOTNSUzVyYW9DQnNTS2xKRFltYmowOUJlRGZTWlVENEczWXkwempZaUlpSWlJcUdoS1QwOUhmSHc4eXBZdCsxWUdPYlJUR1pWS3BTemI3WFdrcGFYQjF0YTJRSzVWbEVSRVJLQml4WXA2MDFHSmlBd0Z4RGhsc2dneHBZN1k3YVNyWmhnSkVSRVJFVkhSWm1OakF5OHZyN2N5R0Fab011ZWNuSndLTEJnRzRLME1oZ0dhNmE4TWhoRlJYakVnVm9SNE9oZ1BpTjE2ZGNVTUl5RWlJaUlpSWlJaWVuc3hJRmFFZU5yN0dlMFR5NEFZRVJFUkVSRVJFZEZyWVVDc0NIRzJMb05TTm9hTGV6NVB2NC9Fak1kbUdoRVJFUkVSRVJFUjBkdUhBYkVpcHBKVEhhTjk0cGdsUmtSRVJFUkVSRVNVYjFhV0hnREorVGpWeFYvUERodnNFL2ZxQ21xWGFtZW1FUkVSRVJGUmNaSWxTWWlJL0FmWEk2T1FuSkppNmVFUUZSbEQrdmUxOUJDSXFBQXhJRmJFK0ppU0laWjAyUXdqSVNJaUlxTGk1bVpNTEJaK3RRclJzWEdXSGdwUmtjT0FHTkhiaFFHeElzYkR2aXBzbEhaSXowck50YytkcEFoa1N1bXdVdGlZY1dSRVJFUkU5RGJiZitnSVZtL1loRXJlM3BnM2F6cXFWdkdGUnpsM0tCVUtTdytOaUlpb3dERWdWc1NvRkZid2NxeUZteS8veUxXUFdzckF2ZVFvZUR2V051UElpSWlJM2p5U0pDRWxKUVVPRGc2V0hncFJrWFl6Smhhck4yeEMxMDRkTVc3VWNGaGI4ZGNFSWlKNnU3R29maEhrYlZKaGZVNmJKQ0lpeWsxZ1lDQmF0R2dCRnhjWERCdzRNRS9uSmljbjQrVEprNWcyYlJxbVRadFdTQ00wVEtGUWlGZEJlZnIwS2ViT25ZdjA5SFM5dHVuVHA4UEp5UWxPVGs0SUR3OS83WHRObmp3WkhUcDB3TGh4NDdCdTNUcGtaV1hsMkcvWXNHSDQrT09Qc1dQSERqeDY5Q2pQOTRtUGp6ZjRXYVdtcHNyYVg3eDRrZWQ3QU1DdFc3Y3dac3dZekprekIrdlhyOWNiYTJKaUlvNGRPNWF2YXhjRldaS0VSY3RYbzVLM040TmhSRVJVYlBCUHV5TEkxSlVtLytOdWhzRVFFUkc5Z1p5ZG5YSDI3RmtBd0tGRGg1Q1VsQVJIUjBkWkg3VmFqVXVYTHVIV3JWdUlqWTNGOWV2WGNlM2FOVnk5ZWhVWkdSa0FBSlZLaFZHalJxRnk1Y29BZ011WEw2TmV2WG9GTms1Smt2SjhUbDZDWk5ycng4ZkhvMzM3OXJoMjdScCsrKzAzaElhR3dzWEZSZlJMUzB0RFVsSVNBTTNuWXVyOS9QejhFQlVWcFhkOC8vNzlpSTZPeHJGang5Q29VU044K3VtbmVuMWV2bnlKNzcvL0hxbXBxZGk1Y3lkKytPRUg5T3JWSzlkNy9mVFRUM3JIc2dlNHN2ZlIvaHkxRGg0OHFQY2NxRlFxZE8zYUZXcTFHcjYrdm5CeGNVR0ZDaFh3NVpkZm9rR0RCZ0NBVTZkT1llUEdqZUtjM3IxN2krMm5UNStpVTZkT3VIVHBFbWJObW9VdnYveXlRQU9aNWhBUitROXV4c1JpM3F6cERJWVJFVkd4d1QveGlpQnZSK01Cc2RoWGx5RkJnZ0p2MWwrNGlJaUlDb3VUazVNSTZ1aEtTVW1CazVPVDdOajgrZk14ZlBod05HN2MyT0ExMVdvMWxpMWJoazJiTmhYb1dNMHRNVEVSang4L0JnQ2NPSEVDTFZ1MnhOOS8vNTFqMzRZTkc0cnRuVHQzNXZsZWQrN2NRWFIwdE5qdjA2ZFBqdjFDUTBPUm1xcXBtZXJvNklqT25Uc2J2RzczN3QyTjN0dFluLzc5KytzZHM3VzFSV3BxS2k1ZXZJaGJ0MjRCQVA3KysyOXMzcnhaOURsLy9yelk5dlgxUmRteVpjWCt2SG56OE9lZmZ3SUFGaXhZZ092WHIrTzc3NzU3bzZicFhvL1VCRFdyVnZHMThFaUlpSWpNaHdHeElzalJxaVRjN0x6eE9QVldybjBTTXg3alJYbzhTdGw0bUhGa1JFUkV4WU9MaXd2cTE2K1B4bzBibzJYTGxybjI4L1B6aysybnBhVWhMaTdPNUhaZDVjcVZNM284UGo1ZTFyWjQ4V0s5L3A5Ly9ybmVzYXBWcStMWFgzOUZ5NVl0OGZ6NWMxU3BVaVhYZ0ZodXFsV3Joclp0MndJQXZ2NzZhNzMyVjY5ZUFRQisrZVVYMmZGYXRXckpzc2lxVmFzR0FBZ0tDaExIQWdJQ2tKV1ZKYTZoWld0ckMydHI2enlOTTc4T0h6NHN0djM4L0ZDaFFnV3hmK2JNR2JIZHJGa3oyWG5MbHkvSC9mdjNzVy9mUGdDYVFOLzQ4ZU94ZGV2V1FoNXh3VWxPU1FFQWVKVGo5QU1pSWlvK0dCQXJvbnljNmhvTWlBR2FhWk9sU2pNZ1JrUkVCR2l5ZjFKVFU1R1JrWUZIang2aGZQbnlvdTNQUC85RTZkS2x4ZFRIT25YMHM3RjM3ZHFGU3BVcW9YTGx5bkIxZFRYcG50bW5DMmFmVW1tc1hkZkRody96ZEJ3QXBrNmRxbmNzcDRBWUFOU3NXUk1IRHg3RXhvMGJzWDM3ZHN5ZVBWdTBIVDkrWEdRNURSbzBTQVRoYXRTb0lmbzBidHdZNjlldkI1QnpRTXpaMlRuSCs3WnYzMTYyTDBrU29xT2pjZUxFQ1hGczc5NjkyTHQzcjk2NUd6ZHV4S2hSb3dBQXdjSEJldTBKQ1FrWU4yNmMyTS9lSnlNakEwT0hEaFg3bXpkdjFzdmNVcWxVQURTQkxLMU9uVHFKN1NkUG51RDY5ZXRpUDN0QXpNYkdCcnQzNzhhZ1FZTVFFaEtDMnJWclkrblNwWHBqZlJOd05Va2lJaXBPR0JBcm9pbzUxc1VmVDM0MjJPZm15ejlRcjNRbmczMklpSWlLaTAyYk5pRXdNQkR6NXMxRHBVcVY4UCt6ZDkveE5kN3RIOEEvNStSazcwZ2tRZ2hGakNCYW0xYjk3TkdXMHFLaEtLcHFSVlZ0dGFwR3BmWm9xNlEyVmJSMmVleTlJa1lpUkRPRTdMM1B1SDkvSExubE9NbkpDY25KOEhtL1h2ZVRlMXpudnE5em9oNjU4djFlMzgyYk53TlFUM3VzVjY4ZUxsNjhDQmNYRjB5Yk5nMU5temJWR20zVnYzLy9Vc2o2OVJSMTlGVHIxcTNSdW5WckFNQ01HVFBFWWx0MGRMUllFT3ZkdXpjOFBUMGhsVXJGQW1KeFc3dDJyVjc5MC9LK3YveW1POGJFeEdES2xDa0Z4bVJuWjJ2MEwrdmZ2NzlHNzdTODd0NjlLKzZ2V0xFQ0sxYXN5RGR1OU9qUkdEMTZkSUU1QndRRWFCUlV0Mnpaa20vdVJFUkVWTHBZRUN1ajlGbHBNampsVXFFeFJFUkViNUlqUjQ0Z0xDd01ZV0ZodUhUcEVscTNibzN0MjdmajBhTkhBSUE5ZS9iZzg4OC9MN2JHK0lVMVQzK1ZCdmhUcDA3VkdHSDBLbzMzODZOU3FYRHYzajAwYXRRSUFMQjM3MTRNR3paTUt5NjNENWVscGFYV0ZFWjkyZHZidzhURUJBQ1FrNU9EeE1SRThWcHljakorL2ZWWHZlN3pjc0Z2K2ZMbFdqRUxGaXpRT2pkMDZGQnh2MSsvZnVMK2hBa1ROT0pzYlcwTExId1JFUkZSeGNhQ1dCbmxZbDRMWmtaV3lGSVcvQS9SK093bmlNOStna3FtMVFxTUlTSWllaE5rWjJjak5UVVZnd2NQeHA0OWV3QUFTNWN1eGZyMTZ6Rm56aHd4cmtlUEhtalZxaFhpNHVLMDdwSGZPUUNRU3FWd2NIQW9rYnhmZHUzYU5TeGJ0a3pqM0RmZmZJTnZ2LzBXcnE2dVd2SDVGY3NLS3NLTkd6Y092LzMyR3padTNQaEtJNWI4L1B3MCtuN3BzbnYzYm5UcTFBa0FjUHIwYVhUbzBFRzg5dlBQUHlNMU5SV0F1aUQxNE1FRGpaVWZQVHc4OFBUcFV3QVFpMnE1Sms2Y3FQTzVQajQrWXE3NmNIWjJGZ3RpTldyVTBMcXVVQ2dRR1JrcEhsZXFWRWxyZ1liQ0ZEV2VpSWlJRElNRnNUSktBaWxxV2pWRllQSTVuWEhCS1pmUTJxbmdKY3FKaUlqZUJEdDI3TkFhN2JSdjN6Nk52bEFBY1Bqd1lUZzVPUUVBbmoxN3BuRXQ5L3pMYkcxdGtaU1VsTysxNG15cW41aVlpSUVEQjBLaFVHaWMvL25ubjdGMjdWcDgrZVdYR3NVOVFQOFJhSWNPSGNMYXRXc0JBSU1IRDhiVHAwODFWa3JNdTRyaW4zLytxVldVSzA1NVYrejgrdXV2NGV5czJjZzliNUhQVUEzMUFlVDdmZG04ZWJQR242dlRwMC9EMDlQVFlEa1JFUkZSeVpHV2RnSlVNQStiTm9YR1BPQzBTU0lpb2xJVEZCU2tzYjFjZ0N2c2VxN3M3R3owN2RzWElTRWgrUmE1c3JPenNYMzdka2lsci9aUHQ1NDllMnBNRjV3K2ZicEd3Mzg3T3p0eE16YzN6L2NlOWVyVnc1Z3hZekJtekpoWHlpSFhuVHQzTUhIaVJEZzRPR2hOWVFTZ1VSQXNxQ0RtN3U2T1c3ZHU0ZGF0VzNCM2R5L3dXYzdPemhBRVFXdlRoeUFJR2xNMFc3VnF4V0lZRVJGUkJjSVJZbVdZaDAyclFtTWVwbHlCU2xCQkttRnRrNGlJM2x5ZW5wNllOR21TeGpsZlgxK3grREYyN0ZpWW1wb1crM1ByMWF1bmNaeWRuVjJrNjdrT0h6NHNycnJvN2UyTnJWdTNpdGRXcmx5SjhlUEhZL2JzMmJDenM5TjRuVnd1MTdwWFFVV2s1Y3VYUXhBRXJGeTVFbXZYcnRXWWpsaS9mdjE4WDVOWFlhdE01cFdlbmk2T3FudTVENW1Ua3hOOGZYM2g2dXFLZHUzYTRkeTVjK0txbGkrL3A1ZW5UT1l5TlRXRmw1ZVh1Sy9MeXlQdTlIWGd3QUhjdm4xYlBMNTgrYkxlSS9KTVRVMlJsWlgxU3M4bElpSWl3MkJCckF5cmJGNEx0aWFWa1p3VFUyQk1waklWRVJuM1VNT3lrUUV6SXlJaUtsdWFOV3VHWnMyYWFaeGJ2bnc1bEVvbEFHRCsvUGxheGFTWFY1a1VCQUZSVVZHb1VxV0t4amxkSGp4NDhGclhjM1hvMEFFeW1ReW1wcVpZdkhpeFJrRnMzTGh4Y0haMkZwdmQ1L1hUVHovcGRmOWNLMWFzUUk4ZVBkQzFhMWR4RmM2UzBMdDM3d0t2Q1lLQUFRTUdZUGZ1M1FEVUswTWVQMzVjSFAyV2s1TWp4cjd1bE1ubzZPaFh1b2RDb2NEVXFWTmY2OWxFUkVSVXRyRWdWb1pKSUlHSFRSdGNqZHV2TXk0NDVSSUxZa1JFOU1iVE5YckgzdDVlNDNqTW1ER1lPWE9tZUd4a1pGUmllZW5EenM0T0xWdTJSTisrZmZOdG52L3BwNS9tKzdwcDA2WVYrVmxkdTNiVk9wZTM4TGQ2OVdxTUd6ZXV5UGZWbDBRaVFmWHExY1hqa3lkUFl0bXlaWmc4ZVRJQS9RcGlEeDQ4S05JS25rVzFiTm15Zkl1WkwvZUVlem1uWENVeEdwR0lpSWlLRitmWmxYRjFiVm9YR2hQTVBtSkVSRVJGbHA2ZUx1N2IydHJxOVJvdkw2OThlMUxsYmhrWkdmamtFL1ZpTnpObXpOQVorL0xvczBtVEptSDgrUEhGOXdienNYTGxTcHc3ZDA3cjJaczNieGEzSzFldWlPZHpSOWdCNnBVYkpSSkpzUlNpRml4WWdJWU5HNHJIczJiTnd0MjdkeUVJZ2w0OXhIUlJxVlRpdnBPVEV4NCtmS2kxNlJJWUdJaTVjK2ZtZTIzeTVNbGFmZUdDZ29Jd2ZQaHdqYmpwMDZjWE9XOGlJaUl5TEk0UUsrUHE2dEZITERUdE5ySlZHVENWV2hnZ0l5SWlvckpweUpBaEdzZC8vUEdIV1BnWk9IQ2dSaitxVnExYUlUNCtYanpXdHlBV0h4K1BrSkFRdEdqUkFnRFFxMWN2OGRyV3JWc3hiZG8wN05tekJ3RHd3dzgvUUtWU1llSENoVnIzdVgzN05yWnQyNGE1YytlS1Rlejc5T21ESjArZXdNWEZCYkd4c2ZrK1B5TWpBK1BIajhlZVBYdHc0c1FKTkdqUVFDdG15NVl0Q0FrSjBWcVJNamVubUpnWU5HdldUS001L3NzcmRPYktyMGVaUHY3OTkxOTA2dFFKZ0hwbHhnNGRPbWhjTnpVMXhjYU5HOUdtVFJ1b1ZDcGtaMmRqN05peE9INzh1RVpjUVQzRWJHeHN4Q21rKy9idFEwcEtpbmd0TlRWVjNMZXdzRUR0MnJYMXpqc3pNeE1EQmd4QVptYW1lTTdMeXd2Ky92NEExTk5YR3pkdWpPYk5tNHZYL2Z6OE1HWEtGUEc0YmR1Mld2M3NpSWlJcU96aENMRXl6a3BtajJvV3VodmRLZ1VGUWxLdkd5Z2pJaUtpc21uRmloVzRjK2NPM25yckxjeWZQMTlqUmNZbFM1YWdhZE9tQ0FrSndmTGx5ekZvMENBRUJ3ZUwxL1V0aUczYnRnMHRXN1pFelpvMXNXYk5HaHc2ZEVqY3NyS3lzSGp4WXJGWUJnQS8vdmdqRmkxYXBIR1BEaDA2d012TEMwdVhMc1gyN2RzMXJvMFlNUUxWcWxYRDBxVkxrWldWQlU5UFQ3aTR1TURGeFFYUjBkSG8wcVVMVnE1Y2lXZlBudUg5OTkvSG5UdDN4TmVxVkNwTW5qd1puMy8rT2ViTm00Y2pSNDVvM0RzNk9ob3hNVEZGZXI5NUMwMk5HalVxbGxVbWM3VnMyUktqUm8wUzkzLzk5VmV0QWx4Qkk4U3FWS2tpam1qTDIvTU5BUDc3N3o5eFB5d3NUQnpWbG5mTGp5QUkrT0tMTHhBUUVDQ2U4L2IyeHRtelo4V2lXbVptSnJwMTY0YWJOMjhDQUJZdlhveGh3NGFKaFZkWFYxZnMyYk1ITWhsLzUweEVSRlRXc1NCV0RuRGFKQkVSVWVFT0hqeUltemR2WXZiczJiaDE2NWJHdGNtVEo4UEh4d2ZuejU4WEN6cG56cHdScjcrOEdtUkJkdXpZQVFBSURRMUZSa2FHMW5VYkd4c2NQMzRjalJzM0JxRHVUV1pyYTR1Z29DQnhLbCtUSmszRStIWHIxb243Q1FrSk9IbnlKS0tqbzdGa3lSSThmZm9VMGRIUjRpWUlBbjcvL1hlNHVia0JBR0pqWS9GLy8vZC91SFBuRGdSQlFIWjJOZzRkT2dSQVhkejUvUFBQOGV6Wk0vSCtlVmRNYk5La0NZWU9IU3BPM1p3d1lZSjQ3ZHExYXhBRUFXbHBhWWlMaXhQUGQrM2FGYXRYcnhaWG1pd09QL3p3QXhZdFdvVHo1OCtqVHAwNldxdHd2c3FVeVV1WFh1M2ZSRk9uVHNYT25UdkY0MnJWcW1IVnFsV3d0cmJHbjMvK0NSc2JHd0RxNzlONzc3Mkh6cDA3WStyVXFXSXhyRktsU3ZqMzMzKzFDblJFUkVSVU5yRWdWZzU0MkxZcE5PWkJ5bVVEWkVKRVJGUjIvZlhYWHdBQU16TXpjYnBlcmpsejVvaWpvclp2MzQ0alI0N2c3Ny8vRnErLzg4NDdoZDQvSkNRRWx5K3IvLzlXS3BWaTRNQ0IrY2JaMnRyaTZOR2o4UFQweElFREJ6QjY5R2dNSGp3WTllclZ3NnBWcXpCZ3dBQXg5c2FORzdoeDQ0YVlmMjcvckRwMTZtaU1OTXRWdDI1ZG5EdDNEdTd1N2dEVVBiN1MwOVB4M1hmZlllellzWmd4WTRZNE9pa3VMZzVEaGd3UkN6WjVpNFFlSGg0YUk2WldyRmdoWG12ZXZMbDRQbTh2TENjbnAwSS9vNkt5dDdmSGxDbFR4Snl6c3JJMHJoYzBaVEszcWI1RUl0RnFmcDg3WlJWUWovRGFzbVdMMXZheXVYUG5Zc21TSlJyUC9mUFBQOFhGR0pvMGFZSkRodzdCd2tMZG5pSTlQUjBuVHB3UTQ5M2MzSERtekpsOHA3QVNFUkZSMmNTQ1dEbFEwOG9MeGxMZHF4VkZaNFlnS1NmYVFCa1JFUkdWTFZGUlVUaDQ4Q0FBZFYrdjNNSkZMbWRuWjNFVnc2cFZxMkxac21YaTlFRUFhTmFzV2FIUHlEdWFxMzM3OXFoV3Jackc5YnpOM0t0VXFZTGJ0MitqWjgrZXlNN094cDA3ZC9EdzRVT01IejhlWjg2Y1FldldMMFovLy9ycnJ3Q0FEUnMyaU9kZTdvY0d2RmdKc2thTkdqaDkralRhdEdtRHMyZlBvbFdyVmpoMzdoeCsvLzEzREI0OFdHTWx4SC8vL1ZjYzBaVmJlQU1nam1BclRON3BnM2xYaGl4TTU4NmR4WUxWeS8zRGRIbjgrTEhHOGN2Zng4SmN1M1lOcDA2ZEVvOTlmSHd3YU5BZ3JlMWxML2N1VzdObURWcTJiQ2tlSnlZbTR2TGx5N0N5c3NyM3VhNnVycmgvLzM2K293YUppSWlvYkdLRGczSkFKakZCYmV2bUNFdytyelB1YnRJcHRLczhRR2NNRVJGUlJiUnUzVHJrNU9RQUFBWU1HSURnNEdDTkZSSUJZTUtFQ2JDMXRVWHYzcjAxcGkwNk96dWpYYnQyT3UrZm1abUozMy8vWFR6T1hWWFF5TWhJZk02ZmYvNkpyNy8rV2h6dEpKVktFUjhmang5Ly9GRmpLdUFISDN3QUt5c3JjV3JmamgwNzRPM3RqZXZYMWYxQVpUS1oyT1JlSXBHSWhiQkRodzdoaXkrK2dGUXFSWTBhTlhEaHdnVmtaV1ZoNTg2ZHVIcjFLZ0IxMFd6WHJsMFlQSGd3YnQyNmhjNmRPK1Bqano4R29DNFdBZXBwaUkwYk45Wm9CSC95NUVueCtVT0dESUdMaXdzQVlOT21UV0pNN3FxUUwzK3VyK3JJa1NPNGNlTUdySzJ0WVdKaWdxU2tKSTJpb0ZRcWhhT2pZNzZ2emR0VVA1ZGNMc2ZvMGFQRjQ3cDE2K1k3OGkvdmxNcmNFV2pkdW5YRHhZc1hBUUR6NXMzRGlCRWpJSmZMOGUrLy8yTHIxcTNZdDIrZjF1aTF2SzVjdVlKUFAvMFVabVptZU8rOTkvRHV1KytpWmN1V2FOU29rZmhaRWhFUlVkbkNnbGc1VWRlbWRhRUZzWURFRXl5SUVSSFJHOG5MeXd0Tm1qUkJiR3dzQmcwYXBGVzhNRE16ZzVtWkdZWU9IWXF1WGJzaUlTRkJ2RFpreUpCQ202Q25wcWFpWjgrZTJMVnJGNnl0cmRHM2IxOEFRTTJhTmZIbzBTTUE2b0piM2w1YytXblZxaFVhTkdpQXlwVXJZOUdpUmVqZnZ6K0dEUnVHNk9ob05HN2NHQUVCQWZqb280L2c2dW9LQUhCeGNSSDdnSTBjT1JJalI0N1VlZi9XclZ1alljT0cyTGh4SXk1Y3VJQXhZOFpBSXBFZ0tpb0tvYUdoQUlENjlldkR3c0pDbzltL2o0K1BXQkFiTzNZc21qVnJodERRVUN4ZHVoUUFZR2RuaHgwN2RtRFRwazBJQ3dzVFgyZGtaS1F6SDEza2NqbG16WnBWNFBVbVRab1UybFEvbHlBSUdERmloTVlvdVBIangwTWlrYUJMbHk0SURRMkZrWkVSNUhLNVJ0UDkzS21uSFR0MnhPelpzekYxNmxSMDZkSUZuMy8rT1E0ZE9xVHg1eVN2TGwyNm9GdTNibGl5WkFtaW9xTEU4MWxaV1RoKy9MZzQ0c3pJeUFnQkFRR2NTa2xFUkZRR3NTQldUbmpZRk41SExDVDFPdElVaWJDUzJSc2dJeUlpb3JLalQ1OCs2TjI3TjRLQ2d2REZGMStJdmI0QTljZ21Nek16QUVCZ1lLQkdRY2ZVMUZSYzZWQ1h5cFVyWTh1V0xWaThlREg4L2YzRis0MGVQUnFUSmszU0swZGpZMk94d09UbzZJanc4SEJ4eGNPR0RSdmk5dTNidUhyMUtxeXRyY1hYREI4K0hBc1dMTkRyL2xLcEZBc1hMZ1FBTkczYUZFMmJOaFd2blQvLzRwZHFYbDVlZXQxdjJiSmw0alRRSGoxNklEdzhITnUyYmRPSXlUczlNNi85Ky9lamZmdjI0ck0vK09BRHJaaDMzMzFYWXdSY1hoS0pCSFBtek5FNi8vRGhRd0RhdmNYOC9mM3h6ei8vaU1mMTZ0WERsMTkrQ1VCZHpNdDkzY3U4dmIwQnFLZk0rdnI2WXVMRWlRZ01ETVRPblR1MVZyd0UxQ1BKcGs2ZEtyNjNrU05IWXMyYU5WaTFhaFVpSXlPMTRzZU1HY05pR0JFUlVSbkZnbGc1NFd4ZUMzWW1Ma2pLaVNvd1JvQUtkNU5Pb1pYanh3Yk1qSWlJcUd5UVNDU29YNzgrYXRldWpWdTNic0hhMmhxTkd6ZUdyNit2R05POGVYUGN2WHNYWDMzMUZYYnQyb1U1YythZ1ZxMWFlai9EMWRWVkhMMEZBQk1uVGtTVktsV3dmZnQyaEllSGE2MlNDQURXMXRabzJMQWh4bzBicHpHRkw3Y1lsdGZMamZUbnpwMkx5cFVyWSsvZXZZaUppZEhvVTVaTEpwT2hidDI2bURCaGdsaW95Uy92Z1FNSDR0aXhZM29YeEJZc1dJRDQrSGpzMkxFRG8wYU53cjE3OTdCdDJ6WklKQkpZV2xyQzA5TlRZNVJaWHBhV2xyQ3pzd09nTHY3VnFGRkRLOGJlM2g3dTd1NElEUTJGc2JFeHpNM05ZVzl2RDA5UFQ0d1pNd2JkdW5YVGVrM3Qyclh6ZlY3VHBrM3g0TUVEZlBmZGQ5aXlaUXYrK09NUGNYU1pwNmVuUnFOOVFMMUF3TmRmZnkwV3pVeE1UREJ4NGtRQTZoRjBFeWRPRkp2c096bzZZdENnUVJnNWNxUldjY3ZLeWdwVHBrekJOOTk4ZzhPSEQyUDc5dTA0ZE9nUTB0UFQ0ZURna0c5Umo0aUlpTW9HaVpEZnIrV29UTm9mc1Jobm83ZnBqS2x2Mnc0ajY2dzFVRVpFUkVUbDErN2R1OUczYjErTmFYOUtwUklSRVJIaWNlNlV1b3BDcVZRaU16TlRxemw4UWtJQ1VsSlNBS2lMWjNsSFlCMCtmQmc5ZXZTQVNxV0NYQzZIaVlsSnZzVzhzaUl5TWhKVnExWVZqek16TTVHU2tnSWpJeU1ZR1JuQjFOUzAwR2I5S1NrcG1EWnRHajc0NEFOMDdOaXh3S21iK1pITDViaDgrVEtVU2lYZWYvLzlWMzBiQnJWcDZ3NXMycm9EWjQvK1hYZ3dFUkZST1NMUjhZOFdGc1RLa2NkcE43RTZhS2pPR0NPSkRQTzh6c0RjeUZwbkhCRVJFUkVSd0lJWUVSRlZYTG9LWWxKREprS3Z4OTNTQzliR2xYVEdLQVVGN2llZE1WQkdSRVJFUkVSRVJFVGxEd3RpNVloVUlvV24zZjhWR2hlUWVNSUEyUkFSRVJFUkVSRVJsVThzaUpVelRldzdGUm9UbUhJQjJhb01BMlJEUkVSRVJFUkVSRlQrc0NCV3pyeGwzUnptUmpZNll4U3FiQVFsWHpCUVJrUkVSRVJFUkVSRTVRc0xZdVdNa1VRR1Qvc09oY1lGSlA1cmdHeUlpSWlJaUlpSWlNb2ZGc1RLb2NaMmhVK2J2SjkwRmdwVnRnR3lJU0lpSWlJaUlpSXFYMlNsblFBVm5ZZE5LNWhLTFhUMkNjdFdaZUJCeW1VMHRHdHZ3TXlJaUlpMG5iMXdDZnNQSGNHOXdDQmtabWFWZGpwRVJFUkVSQ3lJbFVjeXFTa2EyTDJIV3dsSGRjYmRTRGpJZ2hnUkVaV2E1SlFVK0s1ZWoxTm56OE85dWh2ZWJkMEtWVnljSVpWeWdEcFJZWTcrK3o5WVdWbkN5dEt5eEo5MUsrQk9pVC9qVlVSR1J1TDgrZk9JaTR0RGJHd3NLbGV1aksrLy9ycFluL0g0OFdQVXFsV3JXTzlKUkVUbGcwUVFCS0cwazZDaXU1MzRML3hDSnVtTU1aSVlZMjZULzhGQ1ptdWdySWlJaU5RVUNpVys4dmtXMFRHeCtHYmNhSFI0dDIxcHAwUkVCZGkwZFFjMmJkMkJzMGYvTHUxVU5EeDkraFExYTlaRVRrNE9BTURZMkJpUmtaRndjbko2cmZ1bXBxWml3WUlGMkwxN041NCtmWXJnNEdEVXFGR2pPRkltSXFJeVJpS1JTQXE2eGwvUmxsUDFiZHRCSmpYVkdhTVU1TGlaY01SQUdSRVJFYjJ3WmVkdWhQd1hDdDhmNTdFWVJrUUZzck96SzNCcjBLQUJGQXFGR0N1WHkxR3paczBDNDdkczJaTHZNNUpWWDZLNUFBQWdBRWxFUVZTVGszSHUzRG54Mk5MU0V2djM3MGRvYUNoeWNuS3djT0ZDamZqdzhIRDA3OThmYTlhc3daMDdkOER4QTBSRUZSTUxZdVdVaWRRYzlXMEsvd0hqYXR4K0EyUkRSRVQwUW5KS0N2N1lzUnNEKy9WQm5iYzRGWW1JQ3BhY25LeHpVNmxVR3ZIcDZla0Z4bVpuYXk0bzlmRGhRL1RyMXcvT3pzNzQ4TU1QSVpmTEFRQlNxUlRmZlBPTkdMZDU4Mlk4ZmZwVVBENS8vangyNzk2TnNXUEhvbkhqeHJoOSszWUpmZ0pFUkZSYTJFT3NISHVuVWkvY1NmcWZ6cGduR2ZmeE5ETVlydVoxRFpRVkVWSFJDSUtBbS81M2NPYjhSZHk1RjRpNHVBUmtackh4ZWxHWW01bkIwZEVCalJyV1IvdDJiZkMyVnlQb0dCMWU0aTVmdXdHbFVvbldMWnFYV2c1RVZEN2tIWDExN3R3NXpKNDlHNmRQbjhidzRjUHgyMisvYWNWblptYkN3OE1EU1VsSjhQYjJobytQRHp3OFBQSzl0N0d4TWZidTNRc0F5TTdPeHJGang5Q3JWeThBd0pBaFF6Qno1a3pFeGNVaEp5Y0hxMWF0d284Ly9nZ0FPSEhpaEhnUEJ3Y0hORzdjdU5qZUx4RVJsUjBjSVZhT05iUnJEMHVaWGFGeEhDVkdSR1hWazhobitHYnE5NWd5YXo0T0h6dUppQ2RQV1F4N0JabFpXWWg0OGhTSGo1M0VsRm56OGMzVTcvRWs4bG1wNWZNc0tob0FVS3NtZS9JUWtmNk1qWTF4NXN3WkFNREdqUnR4OUtqMkFsS0xGeTlHUkVRRVVsTlQ4Y2NmZjBDcFZCWjRQM2QzZDNoNWVZbkhtemR2RnZmTnpNd3dlUEJnOGZpWFgzNUJabVltbEVvbGpoeDUwWEtrZS9mdVhBaUVpS2lDNHQvdTVaaVJ4QmpOS24xUWFOeU4rSU5RQ25JRFpFUkVwTDg3OXdJeDlwdHB1SE12c0xSVHFYQksrN1BOSGZGaGFXRlJLczhub3ZKQklwRm9iSzFidDlZWU1kYTllM2V0bUxsejU0clhNekl5MExCaFE0M3J6Wm8xMDNpR3Q3ZTN1SC9nd0FHTnFaRWpSb3dBQUxSdDJ4WkxsaXlCUkNMQnlaTW5FUlVWSmNiMDZkT24yTjgzRVJHVkRad3lXYzYxY095RE05SDVOeERObGE1SXd2MmtzMmhrMzlGQVdSRVI2ZllrOGhsbXpWdU10UFIwQU9vZmlycDM2WWp1blR1Z1JnMDNXSmlibDNLRzVVdEdaaWJDd2lKdzVOOVRPSEw4SkFSQlFGcDZPbWJOVzR6VnZqK2lXdFVxcFowaUVWR3BHRFJvRUtaUG53NjVYQTZGUW9HVksxZGkwYUpGQUlBR0RSb2dMQ3dNMWF0WEYrUFhyMTh2N2pzNE9JaFRMSW1JcU9MaENMRnlyb3A1YlZTMzlDdzA3bW84cDAwU1Vka2dDQUtXclZ3bkZzTXFPZGhqNlErejhjMjRVYWhmcnk2TFlhL0F3dHdjOWV2VnhUZmpSbUhwRDdOUnljRWVBSkNXbm81bEs5ZHhoVFFpS3BQa2NubXhiMWV1WE5GNGhvdUxDL3IxNnljZXIxbXpCbkZ4Y2VKeDNtSlljSEF3RGh3NElCNS8vdm5uTURYVnZhbzdFUkdWWHl5SVZRQXRISHNYR2hPWWZBNnA4cmhDNDRpSVN0cE4venZpVkQ2SlJJTHBreWZBcTNIaGhYM1NqMWRqVDB6N2RyellWUC9PdlVEYzlMOVR5bGtSRVdtVHlXU1F5V1J3ZDNlSHNiSHhhMjN1N3U2UXlXUXdNakxTZXM1MzMzMG43cWVscFdIZXZIbjU1ak5qeGd4eFZVdVpUQVlmSDUrU2VlTkVSRlFtc0NCV0FUUjE2QTZaVlBkdnIxU0NDdGZqRHhvb0l5S2lncDA1ZjFIYzc5NmxJNW8wYWxpSzJWUk1YbzA5MGIzTGkybnlaODVmS3NWc2lJajA1K0hoVWFSTkgxNWVYdWpkKzhVdmtOZXRXd2QvZjMrTm1PUEhqK1BQUC84VWo0Y01HWUlhTmJnd0NCRlJSY1llWWhXQXVaRTFtdGgzd28zNFF6cmpyc2J0eC9zdVF5Q0J4RUNaRVJGcHk5dm92WHZuRHFXWVNjWFd2WE1ISEQ1MkFnQnc1OTc5VXM2R2lFZy9RVUZCUllyUEhRMWJtRVdMRnVIZ3dZTlFLQlJRS0JRWU5td1lybHk1QWhNVEV5UWtKSWdOOWdIQTB0SlNvM2svRVJGVlRCd2hWa0cwY0N4OEJaem9yTWNJU3dzd1FEWkVSQVdMaTBzUTkydlVjQ3ZGVENxMnZKOXQzcytjaUtnc2UzbFZ5Y0kyZlhsNGVPRGJiNzhWai8zOS9URng0a1FvRkFwODl0bG5pSWlJRUsvTm56OGZWYXRXTGRiM1JVUkVaUTlIaUZVUXRhMmJ3Y0hVRlFuWlQzWEduWXZaQm5lckpnYktpb2hJVzJaV2xyalBCdm9sSis5bm0vY3pKeUlxeTRZTUdWS2tlRDgvUDcxanYvLytlL3o5OTkrNGYxODlhbmJ0MnJXNGN1VUtidHk0SWNhODk5NTdHRDkrZkpGeUlDS2k4b2tGc1FwQ0FpbWFWL29JeDU2dTB4bDNPL0U0ZXVWTWhMMUpGUU5sUmtSRVJFU2tuODJiTnhjcHZpZ0ZNVE16TSt6YXRRdXRXclZDK3ZPVmp2TVd3NXlkbmJGOSsvWjhHL01URVZIRnd5bVRGVWdMeDQ4SzdRK21FbFE0RjczZFFCa1JFUkVSRWVtdnBLWk01dkwwOU1TS0ZTdnl2Ylo3OTI1T2xTUWllb053aEZnRlltL2lpam8yTFJHY2NsbG4zT1c0dmVqaU9ncG1SbFlHeW95SWlJaUlTRnRhV2hwcTE2NE5LeXYxdjBzZlBIZ2dYdlB3OEVCR1JnWWlJaUlna1VoUXUzWnRTS1g1L3o2L1VxVktVQ2dVa01sMC8zaHo2TkFoekp3NU05OXJvMGFOd3NhTkc5R21UWnRYZkRkRVJGU2VjSVJZQmRPdThzQkNZN0tVYWJnU3Q4OEEyUkFSRVJFUkZlejk5OTlIYW1vcWhnOGZqdHUzYjhQUzBsSzhkdi8rZlhoNmVnSUFCRUdBc2JFeGZ2LzlkMnpZc0FFK1BqN3c5L2RIVUZBUWxpOWZqc1RFUlB6d3d3OEZQdWZSbzBmbzE2OGZldlhxaGFpb3FIeGpnb0tDMEs1ZE93d2NPQkRCd2NIRiswYUppS2pNWVVHc2dtbG8xeDZPcHRVTGpUc2J2UTBxUVdtQWpJaUlpSWlJdFBuNysrUEdqUnU0ZWZNbS9QejhZR3BxcW5GZEtwWGlyNy8rUW84ZVBRQUFWYXRXaGFlbkowNmVQSW5SbzBlaldyVnErUG5ubjlHL2YzOEVCZ1ppNGNLRkNBb0swcmpIM2J0MzhjVVhYNkJCZ3diWXUzZXZ4clg2OWV2amwxOStnYU9qbzNoT0VBVHMzTGtURFJvMHdNY2ZmNHlUSjArVzBMc25JcUxTeG9KWUJTT0JGTzJkQnhjYWw1anpGQUdKSnd5UUVSRVJFUkdSTmw5ZlgzSGZ4OGNIQURUNmdwMCtmUnFtcHFiNDY2Ky9zR3paTXZ6enp6OTQvUGl4MkhnL1BqNGVqbzZPV0xKa0NRQWdKeWNIMzMzM0hSSVNFdkRMTDcrZ2ZmdjJhTlNvRVRadDJnUzVYSzd4N0dIRGh1SGF0V3NZT1hJa2J0MjZoZmJ0MjJ0Y1Z5cVYyTGR2SHpwMTZnUjNkM2RNbWpRSkFRRUJKZkV4RUJGUktXRkJyQUpxN3ZnUkxHUzJoY2FkanZhREFNRUFHUkVSRVJFUnZSQWVIbzRkTzNZQUFLcFhyNDdCZzlXLzBNM2IxTDVEaHc2UVNxVXdNelBEcEVtVFlHWm1ocVpObXlJaUlnSUE0T0RnZ0k4Ly9oaGZmdmtsbWpadENnQUlDUWxCWUdBZ0preVlnTE5uejJvOXQyN2R1amg1OGlSKy8vMTNjWHBtdFdyVmNQcjBhZnp4eHg5d2NYSFJlazFZV0JoKy9mWFhBdnVYRVJGUitjUy8xU3NnRTZrWjJqaDlXbWhjZVBwZGhLYjVHeUFqSWlJaUlxSVhxbGV2am4zNzlzSEx5d3R6NXN3UnAwdk9uejhmSmlZbWhiN2UxTlFVdi96eUN5d3RMU0dSU0xCczJUSk1talFKTjIvZVJOdTJiYkYrL1hxTmVEYzNOMnpZc0FGMzc5N0YvLzNmLytWN3o4R0RCeU1rSkFUTGx5K0htNXViZUY0aWtXRGJ0bTFpUHpNaUlxb1l1TXBrQmRXdThnQ2NpdG9NcFNEWEdYYzYrZy9VdEdwcW9LeUlpSWlJaU5SNjllcUZuajE3UWhCZXpGajQ1Sk5QMEtwVks1dzRjUUt4c2JGUXFWUWFyekV5TW9LTGl3czZkKzZzTVpxclE0Y082TkNoZzNnOFpNZ1EvUFBQUDRpTWpNU1lNV1B3NmFlZjZsVm9zN0N3d0lRSkV6Qm16QmdjTzNZTVc3ZHVSZjM2OWZIQkJ4OFV3enNtSXFLeWhBV3hDc3JHMkFsdlYrcUJhM0VIZE1iZFRmd2Y0ck1qVU1uVVRXY2NFUkVSRVZGeGswZ2tHbjNEQVBWb3JtSERocjMydlhmdDJnVWpJNk5YZXExTUprUFBuajNSczJmUDE4NkRpSWpLSms2WnJNRGVkLzY4MEJnQkFzNUViekZBTmtSRVJFUkVodk9xeFRBaUlub3pzQ0JXZ1ZVeHI0TzZOcTBMamJzYyt4ZVNjcUlNa0JFUkVSRVJFUkVSVWVsalFheUNlOTlsU0tFeENpRUh4NTl0TUVBMlJFUkVSRVJFUkVTbGp3V3hDczdEcGpWY3pOOHFOTzVxM0Q3RVpZY2JJQ01pSWlJaUlpSWlvdExGZ2xnRko0RUU3ZlhvSmFZU1ZEZ2F1ZFlBR1JFUkVSRVJFUkVSbFM2dU12a0dlS2RTVHh4OXVnYkpPVEU2NDI0bEhFSEhLc05SeGJ5T2dUSWpJaUlpb3JMaXZXNGZsbllLRmRyWm8zK1hkZ3BFUkpRSEMySnZBSm5FQkYycWZJVTlZZk4weGdrUWNDUnlOYjZvdmNKQW1SRVJFUkZSYWZOcTdJbGhnd2FXZGhwRVJFUUd4WUxZRzZLRlkyLzhMMm9UNHJNamRNYmRUVHFGOFBTN3FHN3BhYURNaUlpSWlLZzBOVzNjQ0UwYk55cnROSWlJaUF5S1BjVGVFRVlTR2JwWEhhTlg3T0hJbFNXY0RSRlJ4U0dSU01SdDZOQ2hwWjBPRVJFUkVSSHBnUVd4TjBoVGgyNTY5UWNMVHJtTVI2bFhEWkFSRVZIeHlGdVVLdTd0ZGNsa3NpSnZ3NGNQTDRaUGhZaUlpSWlJQ3NLQzJCdEVBaWw2VkIyblYremh5RlVRSUpSd1JrUkVGWjlTcVh5bGpZaUlpSWlJU2c1N2lMMWhHdGkxUnczTFJnaEx2Nk16TGpUdE5nS1R6NktCYlhzRFpVWkVWRDRzVzdZTWlZbUorVjY3ZGVzV1pzNmNLUjR2V0xEQVVHa1JFUkVSRVZFUnNDRDJocEZBZ2g3VkptRGRneEdGeGg1OHNod2VObTFoSk9FZkV5SXFQNnBYcjQ1dDI3YmxlKzNkZDk4dE5HN0FnQUdJakl3czhQNnJWcTFDV0ZoWXZ0Y0NBZ0lRRUJBZ0hyOWNFQnN5WkFnMmI5NmM3MnVMWTNvbUVSRVJFUkhwaDVXT04xQWQ2eGFvWTlNU0QxT3U2SXlMeWd6QnVaaHRlTjk1aUlFeUl5SjZmZWJtNW1qWHJ0MHJ4NW1abVpWRVdnQ0E4UEJ3N04rL3Y4VHVUMFJFUkVSRSttRkI3QTNWbytwNHJFanhMalR1YU9SYWVObDNoWjJKaXdHeUlpSjZmWm1abVRoLy92d3J4MlZsWlpWRVdnQ0FVNmRPNGRTcFV5VjJmeUlpSWlJaTBnOExZbStvR3BhTjRHblhBWGVUZFA5Z2xxUEt4UDZJSlJqNmxxK0JNaU1pZWozaDRlRWFVeU5mTis1bG9hR2g0djRYWDN5QlRaczJpY2U2cGtRU0VSRVJFVkhad1ZVbTMyRGRxNDZGQklYM3JBbElQSUhBNU1KSFd4QVJ2VWtPSFRxa1VRd0RnSHYzN2lFcUtxckExL1R0MnhmLy9mZGZ2aHNSRVJFUkVSa09SNGk5d2FxWTEwRUx4OTY0RXJldjBOaS93aGZpdTRiN1lDdzFOVUJtUlBRcUJFR0FRcUZBVm5ZMkZISUZjdVJ5eU9WeXlCVUs5ZGZjL1J5NWVFMmh5RDh1SjBjQmhVSjlUcWxVUWxBSlVBa0NWQ29WVkNvVkJFR0FTbEJCcFZSQkpRZ1FucDlYN3d0UXFwVHFHSlVBUVZCQnFWSTl2NGVxdEQrbVlwR1FrSUNSSTBkcW5iOSsvVG84UER3d2I5NDhqQnMzRGxLcFZPdDEvdjcraGtxVGlJaUlpSWdLd0lMWUc2NVh0WW00ay9RL1pDaVNkY2JGWnovQnlhaU42T2I2dFlFeUk2cjRsRW9sMHRMVGtacWFoclQwZEdSbVppRWpNeE5aMmRuSXpNeEVabVlXTXJPZWI1bVp5TXA2Zmw0OHA5NnlzcktRa2FXT1Y2bktmc0hKUkZheWhYVVBEdzhFQlFYbGV5M3ZTbzRGeGRXdVhSc2hJU0VGM2o4bkp3ZDkrdlRCczJmUDhyMmVrcElDSHg4ZmJOdTJEWC85OVpmR3RkTHNJYlo3L3dGY3VIalZJTSs2RlhESElNOGhJaUlpSW5wVkxJaTk0U3hsZHVoVjFRZTd3K1lXR252eTJVYTg0OUFUVG1ZMURKQVpVZm1nVXFtUW1wYUcxTlEwOWRlME5LU21wV3NlNTlsUHkzTXRQU09qdE5PbkloSUVBY09HRGNQWnMyY0xqZjN2di85Z2IyOXZnS3owYytIaVZSYXFpSWlJaUlpZVkwR00wTktwRDY3RTdVTlllb0RPT0tVZ3g5N3dIekNxN2dhOWVvOFJsVmRaV1ZsSVNFeENZbkl5a3BLU2taaVVoTVRuWDVPU2twSHcvRGdwS1FuSnlTbFFDVUpwcDB4NVpHVmw0ZkxseTY4Y2w1MmRYZUJyRGgwNmhPM2J0NHZIbjN6eUNmYnMyU01lZCt2V0RTRWhJWGo0OENHKy9mWmJXRnBhYXJ5K2I5KysrT21ubi9LOWQ4MmFOUXZOK1hXc1dQSkRpZDQvcjAxYmQyRFQxaDBHZXg0UkVSRVJVVkd4SUVhUVFJcCtOV2JDOS80QUNOQTkzU280NVRKdUp4eUhsME5YQTJWSFZId3lNN01RRXh1TDJMaDRSTWZHSVRZdURyRng4WWhQU05Bb2VHWHBLSWk4S1l5TWpHQnNiQXhqbVF4R1JrYVFTQ1dRU2lTUVNxU1FHa2toa1VnZ2xUNy9LcEdLMXlWU3FUcE9LbjF4WFNxQlJDSVZ2d1lGUFNyUjNNUEN3dEM2ZGV0aWk4dXJaY3VXa0VxbFVLbFVzTGEyeHM4Ly82eFJFSE4yZHNhR0RSdlFwMDhmakJrelJ1djFWbFpXY0hkM0w5SXppWWlJaUlpbytMRWdSZ0NBcWhiMThLN3pRSnlOM2xabzdQNklKYWhuMnhabVJsWUd5SXhJUDVtWldZaU5pME5NYkJ4aW5uK05qWXRIVEd3c1lwNS9UVTh2bjFNVWpXVXltSnVidzh6TUZPYm01akEzTTRPNXVSa3N6TTFoWnZyOG5Ma1p6TTNNWVc1bUNsTXpVNWdZRzRzRkxlUG4rN25uWk1heUY5Znp4S2pQeVNBek5vWlVVbktqUUR2MStxVEU3bDNTbkp5YzBLWk5HNXcvZng0Ly9QQURxbGF0cWhWVHZYcDFYTDU4R2NiR3hsclgvUHo4NE9mblo0aFVpWWlJaUloSUJ4YkVTTlROZFF6OEU0NGpSUjZyTXk1RkhvdS9JMzdDcCs1ekRKTVlFZFFONkdOaTQvQTBLZ3BQbitYWm9xTHg5RmtVVXRQU1NqdkZmSm1abWNIYTBoSlcxbGF3dHJLQ3RaVWxySzJzWVBYOGE5NTlDd3R6bUp1Wnc4SmNYZkF5TTFOdnhqTCtWVjJXZE8zYUZVWkdSaGc3ZG15Qk1ma1Z3NGlJaUlpSXFPemdUMWtrTWpPeVFtKzN5ZmpqOFhlRnhsNk8rd3YxYmQ5RkkvdU9Cc2lNM2hUcDZSbUlmUFpNbzlDVld3Q0xpbzRwOVJVVXJhMnNZRzluQ3pzN085amIyVDdmN0dCbmF3TnJhMnV4d0dWdGJRa3JTM1doaThVc3d4RDA2T09XbFpXRmhRc1hZdkhpeFRBMU5jVytmZnZRc1dQUi93Nzc4TU1QNGUzdHJiRmlwUzVHUmtaUXFWU1FTcVY2UDhQSXlLakllUkVSRVJFUmtmNzRreHBwYU9MUUZYWGova0p3U3VFTnFYZUZ6VUYxeTBhd05hbHNnTXlvb2hBRUFRbUpTUWdMajBCWVJBUkN3NThnTkR3Y1llRlBrSkNZYVBCOEhPenQ0VmpKQVE3MjlwcEZyano3OW5aMnNMVzFZWEdyakpMTDVkaXdZUU0rL3ZoanVMcTZBbEEzcno5ejVvd1lFeGNYaDVVclYyTCsvUGtBZ0p5Y0hQVG8wUU5idDI3Rko1OW9UK0dNajQvSHpwMDdzV3ZYTHV6ZnZ4OE9EZzdpdGNhTkd3TUE3dCsvandZTkdrQXVsNHZYWGk1NktSUUsvUGpqajVnelp3NW16NTZOS1ZPbUZQZytEaDgrakRWcjFtRGZ2bjB3TVRGNWhVK0NpSWlJaUlqMHhaL3VTSU1FRXZTdFBnTkw3bjBNcFNEWEdadWhTTWIyLzZiaks0OWZJSUgrSXgvb3phQlNxZkFzT2tZc2ZJV0ZQMEZZZUFSQ0l5SU0wc3RMSXBHZ2tvTTluQndkVWRuSkVVNk9sVkRaMFJGT2VmWXJWWEpna2FzQ09IcjBLTWFORzRjSkV5YWdiZHUyK1A3Nzc1R2NuSXo0K0hpTnVPKysrdzdoNGVGWXMyWU5BSFZSYk9EQWdjakp5WUczdDdjWXQyN2RPdmo0K0NBbkp3Y0FzR25USmt5YU5FbmpYdmZ1M1lPbnB5YzhQVDB4ZVBCZ2VIdDdZL3o0OFJwRnVKaVlHSFRzMkJGbno1NEZBRXlkT2hWUG5qekJpaFVyTkFwbmNya2MwNlpOZzYrdkx3UkJnSStQRDlhdVhWdThIeElSRVJFUkVXbmdUNEtreGNtc0JqcTZmSUhqenpZVUd2c3c5U3BPUi8yQkRpNURTejR4S3JNeU03UHdPRFFVRDBQK3c2UEhqeEg4NkRFZWg0YUpCWVdTWUN5VG9ZcUxNMXlydUtDS2l3dGNYWnhSMlNtMytPVUlCM3Q3eUdTY2R2WW0yTEZqQndCMUVmYmN1WE5RS0JRRnhxNWF0UXBaV1ZuWXVIRWpBSFZ2dXZQbno2Ti8vLzZRUFMrT05tL2VYT1BQN3ZyMTYvSE5OOTlvVEpIY3RrMjlBTW5kdTNmRlVWOHZGK0drVWlrV0xWcUVybDI3SWpVMUZRQ3dldlZxeE1URVlNdVdMZUlvc1AvOTczOVl0bXlaK0xwMTY5YWhUWnMyR0RSbzBLdC9LRVJFUkVSRXBCTUxZcFN2amxWR3dEL3hHR0t5UWd1TlBSeTVFblZzV3FLYVJmMlNUNHhLWFVKaW9ycndGZklZRHgrcnYwWkVQdFdyaDFOUjJkcllvS3FyQzF4ZFhPQmFKYy9tNGdMSFNnNUY2c2xFRlZONmVqcisvdnR2OGRqWjJSbWRPblhDMHFWTDg0MlhTQ1RZc0dFRG9xS2ljT2pRSVV5ZVBCbExsaXlCdDdjM3pNM05NV1hLRkRScjFnenZ2UE1PYnR5NEFRQjQ5T2dSamg4L2pxNWR1d0pRVC92ZHZuMjd4ajBIRGh5STQ4ZVBhejJ2ZGV2V09IYnNHTHAwNllLMDV3cy83TjY5RzIzYXRFR1BIajF3N05neGZQSEZGL2pxcTYrd2Z2MTY4WFdqUjQ5R2l4WXRVTGR1M2RmL2tJaUlpSWlJU0FzTFlwUXZZNmtwQnRkYWd1V0JuMEVwRkR6YUFnQ1VnZ0piSG4rSFNRMTJ3MFJxYnFBTXlSQlNVbEp4LzhFRDNBOEtSdUNEWUR3TSthL1krM3labVptaGhsczE5VmJkRGRXclZVVlYxeXFvNHVJTVN3dUxZbjBXVlR3N2R1eEFlbnE2ZVB6Wlo1OFYycERleU1nSXUzZnZ4cTVkdXpCczJEQUF3UFhyMXhFY0hJeE5temJoZ3c4K3dMQmh3OFNDR0FEODl0dHZZa0hzNU1tVENBc0xFNis5Ly83N2NITnpLL0I1clZ1M3hqLy8vSVB1M2Jzakt5c0xNMmJNd0lRSkUrRG41NGR4NDhiaCsrKy9oN2UzTjJ4dGJaR2NuQXdBU0V0TFEvLysvWEg1OG1XWW1wb1cvWU1oSWlJaUlpS2RXQkNqQWxXMXFJY2VWY2ZqbnllK2hjYkdab1hoUU1SU2ZGSmp0Z0V5bzVLZ1VDZ1I4dDkvdVA4Z0dQY0RIK0JlMEFNOGlYeGFiUGUzczdWRmplclZVTVBORGU3VjNWRGRyU3BxdUxuQnlja1JVajFYNnlONldXNC9zRnhEaGd6Sk55NHJLd3RtWm1iaXNZV0ZoVmdNaTRtSndjT0hEd0dvcDEwK2VQQUFmbjUrbURScEVyS3pzd0VBZi8vOU4rTGk0dURvNkFoZlg4Mi9FM1B2OHpLNVhBNWpZMk1BNnFMWjNyMTdFUmtaaVpFalJ3SUFMbDI2QkFCSVNFakFxbFdyTUhqd1lPellzVU9jOHVudjc0OVZxMWJoMjIrLzFmOERJU0lpSWlJaXZiQWdSanE5Ny9JNWdsSXU0R0hLbFVKakw4WCtpWG8yYmRISXZxTUJNcVBYbFpDWWlEdjNBbkV2NkFIdUJ6NUEwTU5IeGRMenk4TGNITFZyMWNSYnRXcmlyWnJ1Y0svaEJuYzNOOWpZV0w5KzBrUjVYTGh3QWY3Ky91THhPKys4Z3laTm1nQ0ExaWl4cFV1WFlzeVlNUnFyTjZwVUtvU0dobUxHakJrYVUzNC8vUEJEMk5yYW9sZXZYdGk3ZHk4QWRRUCtuVHQzb21QSGpqaDY5S2dZYTJkbmgzNzkrdVg3ekkwYk4yTDQ4T0ZpVWF4SGp4NEExTk04Ly8zM1g3RVBHYUNlZGpsdjNqelVyRmtUOCtiTmc3R3hNV2JObWdVZkg1OVgvNENJaUlpSWlLaEFMSWlSVGhKSThabjdEMWg2dnk4eUZNbUZ4dThLbTRQcWxvMWdhMUxaQU5sUlVTUWtKc0kvNEM1dUJkekZyWUE3Q0k5NDh0cjNyT3praURwdjFjSmJOV3VpemxzMVVmdXRXcWppNHN3UlgyUVFNcGtNN2RxMXcvbno1d0ZBSEhrRkFLNnVyaHF4czJmUHh1elorbzFnelIzeE5XalFJQnc2ZEFnZmZmUVJoZ3daZ2k1ZHV1REVpUlB3OFBCQVVGQVFBR0RvMEtFd04xZFBGYTlTcFlyR2ZVYVBIbzNSbzBmcjljeE9uVHJCM2QwZE0yYk13SU1IRHpCdDJqU3h1RWRFUkVSRVJNV1BCVEVxbEsxSlpmUjNuNHROandvZnFhQVNsSWpMam1CQnJBd283Z0pZOVdwVlVhOXVIZFNwWFF0MWF0VkM3Vm8xT2VxTFNsWExsaTF4N3R3NTNMeDVFMnZYcm9XM3Q3ZDRyVisvZnRpOGVYT1I3L25aWjUraFhyMTZBSUNlUFh2aTJiTm5zTE96RTY5Mzdkb1ZnWUdCdUhidEdyWnUzWXB4NDhhSjF6NzU1QlA0K2ZrVitaa1NpUVJ6NXN3QkFKaVltR0RuenAxRnZnY1JFUkVSRVJVTkMyS2tsMFoyLzRmV1R2MXdLZmJQQW1PcVd0VEQwTGVXb1pKcHdjMmxxZVJrWm1iaDV1MEFYTGwrQXpkdnYxNEJ6TnJLQ2czcTFVV0RlaDVvVU04RDlUM3F3TWFheFM4cW05NSsrMjM4OXR0dkd1ZDY5dXlKQlFzV1lQNzgrV0lmTUYyTWpJenc2YWVmYXF6MGFHeHNyRkVNeTZ0NTgrWm8zcno1YXowVFVLK0t1V1RKRXJScDAwYXZlQ0lpSWlJaUtoNHNpSkhlUG5LYmpKRFU2NGpKQ2xXZkVHUVFWSFlRVkpab1lOTVRyU29OUTFpY0RFRnlKVExsUUtaY1FLWkMvVFZMRG1RcTFGOFZLa0FwQUVxVkFKVUFLTVhqRitkejkxVXFRQUFnQVNDVkFrWVN3RWdLR0VrbEwvYWZmNVZLWHB5WFNRRXpZOEJjSmxGL05aYkFYUGI4cXpGZ2JneVl2WFRPeWtRQ0kya3Bmc0JGSkFnQ1FzTWpjT1hhRFZ5K2ZnTUJkKzlCb1ZBVytUNVNxUlJ2MVhSSHcvb2VZZ0dzV2xWWFRudWtjbS9HakJuNCt1dXZjZlhxVmNUSHgwT2xVbW5GU0NRU09EbzZ3dFBURTFXclZpMjJaMTYvZmgySmlZbjVQaE5RVC9lc1ZxMGF2THk4TkpyOUV4RVJFUkdSWWJBZ1JocFVBcENlSXlBNUMwak9FcENTSmFpL1pnUEpXVEtvMHYyUW52SU1LbVVsQ0NwYjhYVlhJNEdyRUFESVN5UXZBYzhMWnNEei94RjBSTDQ2S3hNSmJNd0FXek1KYk13azZxK21tc2UyWm9DbGlRVFNVcWdYcFdkazRJYi9iVnk5ZmhPWHI5MUFUR3hja2U4aGt4bWhnWWNIdkJvM1F0TW1ubWhZejRNL2tGT0ZaVzl2ajY1ZHV4cjhtWjA3ZHpib000bUlpSWlJcUdoWUVIc0RaY3FCMkhRVll0TUV4S1kvMzU3dngyZW9SMjBWekJ4QUxRTmxhbmhwT1FMU2NvQ25LYm9MYTFJSlVNbENBaWRMQ1p5c25uOFY5NlV3Tnk2K25CSVNFM0grMGhXY3VYQUp0MjRIRkhrVW1MRk1oZ2IxUGVEVnlCTk5HemRDZy9vZU1ETTFMYjRFaVlpSWlJaUlpTW9aRnNRcUtJVUtlSllxSURKWmhhY3Bta1d2OUp6WEcwVkY2cEYwdWNWRXhHaGZ0elRSTEphNTJraFExVmFLS3RZU3lQU1lsaGtWRTROekZ5N2p6SVZMdUhQdlBnUkIvKytaVkNKQmcvb2VhTmJVU3l5QW1acVlGT0hkRVJFUkVSRVJFVlZzTElpVmN3S0FoQXdCa2NrQ0lwSlZpRXdXOENSWmhhalV3a1o2VVVsS3oxRVhIa01UTmM5TEpZQ0x0UVRWYktXb1pxditXdFZXQWdjTENTS2VST0xzaFVzNGMvNGlIang4VktUbjJkdmJvV1d6dDlHcTJUdG85cllYRytBVEVSRVJFUkVSNmNDQ1dEa2lBSWhKRlJDU29NTGpCQldlSkFtSVRGRWhzMlRhZGxFSlVBbnE2WmhQVTVTNEdwSG5naUlMbVhGeHlFNDBRWmFrS2t4c01wQ1QrZ3dvWUdTWVZDcUZaLzE2YU5uOEhiUnEvZzdlcWxXVFRmQ0ppSWlJaUlpSTlNU0NXQm1XcFFEK1MxQWhKRjY5UFU3Z2RNY0tTMllHY3hjUG1MdDRBUFc3QUFDVTJXbklpZ2xHWnZSRFpNVUVBMmxQMEtxcEo5NXIwd3JOMzJrS2F5dXJVazZhaUlpSTNpUXFsUXBTcVdHVzVFNU1USVNmbjU5NDdPUGpVMnozRmdRQjJkblo0dkdyTGk2a1VDZ0FxRmNzTmpJeUVzL0w1WElrSlNYQnljbnA5Ukkxc1BqNGVNaGtNdGphMmhZZVRFUlVBYkFnVm9Za1pBZ0lpbFhoVWJ3S2orUFYweDlaL25wekdabGF3ZEx0YlZpNnZRMEFrRWdBMkVqd3hGb0tzM2dwNmtrRk9GaHdWQmdSRVJHVnZBc1hMcUJmdjM3bzNiczNQdjc0WTNFMTNlenNiRFJwMGtTTXUzanhJaHdjSEhEa3lCRnMzNzRkYTlldWhmVXJ0SEtJam83R3hJa1R4ZVBpTElqZHVuVUw3N3p6am5nY0d4c0xSMGZISXQvSDJGaTlpcEtIaHdlQ2dvTEU4d2NPSE1Bbm4zd0NaMmRuOU8zYkYydldySG45cEV0UWFHZ29mSDE5c1hIalJuenl5U2ZZdkhsenNUL0R5OHRMTENEZXZYczMzNWlJaUFpNHVia1YrN09KaUFyQ2dsZ3B5bFlBRDJKVnVCZXR4TDFvZGQ4dm9vSUlBdkFrV2NDVFpDWE9QbGF2Tk9saUxVRkRaeWthT2h2Qncwa0tVLzRYVFVSRVJDWEF6ODhQVVZGUldMOStQVzdjdUNFV3hFeE1UQkFjSEN3dUFKU1ptWW5qeDQralQ1OCt5TTdPeHRXclY4S1BZMmdBQUNBQVNVUkJWTEZ2M3o0MGFOQkF2RmRDUWdKOGZYMTFQaTgrUGw3amVPYk1tVHJqaHd3WmdqcDE2dWoxWHBSS3pSVzdjd3RiK2poNjlDaXNyYTAxQ21vdjI3WnRHd0IxVWMvRHcwUHZlNy9xU0xXOGtwT1RZVnJFMWNTblQ1K09IVHQyQUZCL243Mjl2Y1h2YjJGT256Nk5EaDA2RkhnOTk4L0YzYnQzdFQ3M3ZQNzY2eTk4OXRsbkdEeDRNRmF2WGwzazkwQkU5Q3I0NDdNQkNRSVFucXpDL1NnVjdrYXJSNElwVmFXZEZaVm5VYWtDb2xLVk9QbElDU01wVUtlU0ZBMmRwV2pnSWtWMVd5bllWb3lJaUloZVYwWkdCbmJ2M2kwZWYvNzU1K0srUkNLQmhZVUYwdFBUQVFBNU9UbXdzN09EbzZNaklpTWpFUndjakRadDJtRDM3dDNvMGtYZEZpSWhJUUUvL1BCRGtYSW9MTDVkdTNaNkY4UnljODFWbE9MTGdBRURrSnljakljUEgrWjcvZG16WnpoNDhDQUF3TjdlSHNPSEQ5Zjczbm1uY2I2cW9xeE1ubXZ4NHNYWXQyOGZzckt5QUFEang0OUhRRUJBa1FxRnIyUFZxbFdZT0hFaWxFb2xmdnZ0Ti9qNysrUDA2ZE93dExRMHlQT0o2TTNGZ2xnSlU2aUFlOUVxWEgraXhKMG9GZEt5T1FxTVNvWlNCUVRGcWhBVXE4TGV1NENWcVFTTlhLUm9WczBJRFoybGtCbW01UWNSRVJGVk1CczNia1J5Y2pJQTlTaW1nUU1IYWx5M3RyWVdpMHhaV1ZsbzBhSUZybHk1Z2g0OWVpQWdJQURKeWNsWXZYcTFXQkFyYlNrcEtlSyt1Ym01M2lPemxFcWwrRnA3ZS90OFkxYXRXaVZPRFV4T1RrYWxTcFVLdlc5TVRBeHNiR3oweWtHWEtsV3F2RklSeTgzTkRhTkhqOGJQUC8rTURoMDZZUExreVhyZng4TENRbXNVM09QSGp5R1hGNzdxbDF3dWg0K1BEOWF1WFN1ZWMzRnh3Zno1ODFrTUl5S0RZRUdzQk1pVkw0cGd0NThwdVFva2xZcTBiQUdYd3BTNEZLYUV1VEhRcElvUm1ydXhPRVpFUkVUNlV5cVZHdE1iQncwYXBGWGtzYlcxUlZSVUZBQ0loYk9xVmF2aXpKa3o2TmF0R3h3ZEhiRm56eDR4dm5idDJvV09aQW9LQ2tMOSt2WEY0MWNaK1ZTUVo4K2VpZnQyZG5aNnZ5NHFLZ3FDSU1ESXlBZ09EZzVhMTVPVGs3RnUzVHJ4V0tWUzZUWHFLN2NoZjk3M0dCb2FpcG8xYTRySENvVkNvM0UvQUp3OWV4YnZ2LysrK0RwZlgxK3RtRnh6NXN6QjNMbHpDODNsMUtsVE9IWHFWS0Z4dWM5czBhS0ZSdjgwUVAzOURRa0owZm42SjArZW9ILy8vcmg0OGFKNHJuZnYzdmoxMTE5ZnFaOGJFZEdyWUVHc21PUXRndmsvVlNKTFVkb1pFYjJRS1FjdWh5dHhPZnhGY1N4MzVKaHgvdjl1SWlJaUlzTG16WnNSR2hvcUh1ZHRkSjhyYjNFb01URlIzTGV6czhPT0hUc1FGUldGdzRjUHc5cmFHcDA2ZFFLZ0xpNnRYcjI2d09jV3BZZllsMTkraWVyVnF4ZjZYbkpGUkVTSSs5SFIwVWhMUzRPVkhxdDNSMFpHQWxBWENmT3V0dm5nd1FOSUpCSTRPam9pS1NsSjd6eHl5V1RhUDVMbFRsL01sWm1acVpGamRuWTJ2dnp5UzdFdzFiRmpSd3dZTUtESXp5NE5GeTllUks5ZXZjUS9LM1oyZGxpK2ZEbUdEQmxTeXBrUjBadUdCYkhYRkphb3dwbkhTbHg3d3BGZ1ZENjhYQnhyWHMwSTdXc1pvWVk5aDQwUkVSSFJDMmxwYVZxRnFMek44UlVLQlNJakl6VkdKUzFkdWhRclY2NUVlSGc0d3NMQ05QcDFkZS9lWGFNZ1ZwUStZcnBpdTNYclZxU0NXTjRSVFNxVkNqZHUzRUQ3OXUwTGZkM2p4NDkxWG8rTGl3T2dubGI2K1BGakRCdzRFR2ZPbk1HU0pVdGdZMk9Ecjc3NkNtKy8vVFp1M0xnQkp5Y25NVDYvZ2xobVpxYkc4Ylp0MnpCcTFDanhlTUdDQlhqdzRBRUE5Y0lHaGExa0taUEpkUFpLeXp1U1RTYVRGVGpTTEQrYk4yL0dzR0hEOUk1LysrMjMwYlp0V3h3OGVCQWZmUEFCMXE5ZkQxZFhWNzFmVDBSVVhGZ1Fld1ZaQ3VCcXVCSm5IaXNSbHNTdStGUitaY3FCcy84cGNmWS9KV3JZUzlHK3BoRmFWRGVDR2Y5bUlDSWlldVBObno5Zm5BcVpLM2VxVzNoNE9KNDllNmExY3FDdTZYWjVweXFXcHV2WHIyc2NuejE3VnErQ1dHNEJ5dHJhR2pZMk51S0lNWmxNQmdjSEI4VEV4QUFBUm8wYUJSTVRFNXcvZng0QTRPWGxoYU5IajRxdkJkU0xEd0RxUlFueUt6N2xGc3R5clZpeEFsOSsrU1VrejFkTTJyaHhvOGIxcmwyN2Foem5IZFVIcUVmWTZScGxKOG16RXRPNmRlc3dZc1NJQW1OZjl2S2ZrY0tZbVpsaDM3NTlPSEhpQkxwMTYxYWsxeElSRlNmKzJGc0VZVWtxbkgyc0hsbVR6U21SVk1HRUphcndSNklLdXdMa2FGVmRQV3FzdWgxSGpWSHhNemN6UStienFTQVptWm13TURjdjVZd3Fwb3c4b3d2TTlXd1lUVVNVNjlLbFMxaTJiSm5XZVJzYkc0MitUN3BVcmx3Wjd1N3U0dWJwNlNsZTgvTHkwdGtYcktSNmlFVkVSQ0FzTEV6ajNMNTkrekJyMXF4Q1gzdm56aDBBd0pJbFMvRFZWMStKUmFTMzNub0w5Ky9meDhjZmY0eHo1ODVoMXF4WldMOStQWlJLSlV4TVROQ21UUnY4K09PUEFOU043d0dJVGVkTlRFenlmZGFUSjA4MGpnTURBM0hnd0FIMDd0MGJnSHBrVzY2Y25CeXQ5MlJJZVF0aTFhcFYweHFKWm1abXBsRTQxV2NSZzhtVEoyUCsvUG5GbHlRUlVUNVlFQ3VFU2dCdVBGSGlXTEFTb1lrY0RVWVZYN1lDT1BOWVBRTFMzVjZLcmg1R2VLZXFFYVNTd2w5THBBOUhSd2RFUEhrS0FBZ0xpMEQ5ZW5WTE9hT0tLU3pzUlk4Y1IwZnQ1czlFUkxxTUdERkNhL1FYb0M2STJkdmJJeWtwQ1ZXcVZJRzd1enNFUWNDbFM1Y0FBQzFidHNTbVRadmc3dTRPOHdKKzRiRjA2Vkt4K1g1Qml0SkRMTmVDQlFzS2pmbjc3NysxenQyNmRRdVBIajFDN2RxMWRiNzIzcjE3QU5TTjVGOG1sVXF4WmNzV25EOS9IaktaREN0WHJnUUFkT25TQlRLWlRQeDhhdFdxQmVERkZNV0NwakUrZXZSSTY5eWNPWFB3NFljZmF2UXZ5MDl1MGMxUThoYkVqaDgvcmxISUJLQzFzSUErQ3czb3Mwb2xFZEhyWWtHc0FDb0J1QnFoeE1GQUJhSlNpMjlWRzZMeUpEUlJoUTJYVlhDeFZxQlhmUmxhdUxFd1JxK3ZVY1A2WWtIc3lMK25XQkFySVVmK2ZURnRxVkhEQmpvaWlZaTA1UjNGSTVGSU5FWm8zYjU5Rzg3T3p1TG9wcnhURGhNU0VyUUtJaTlic1dLRk9OMVFYL3IwRzlPbklMWjU4K1o4ejY5Y3VWSXNZaFhrOU9uVFdMcDBLWm8wYVpMdmRXdHJhM1R2M2gzRGh3OFhwMDhPSHo0Y1I0OGVGWnZrZTNsNVFhRlFpQ084Q2lxSTNieDVVK3ZjN2R1MzRlZm5oMkhEaG1rVW9kTFMwbENuVGgzeDNKZ3hZM1MraitLV041ZktsU3NiOU5sRVJLK0Q4NkZlb2xRQjUwT1ZtSEVzRzc5ZGxiTVlSZ1FnS2xYQWIxZmxtSGtzRytkRGxWQnlzQ1M5aHZidDJvajdSNDZmaEgvQTNWTE1wbUx5RDdpTEk4ZFBpc2Z0MjdVdXhXeUlxRHhxMmJJbEFHRDA2Tkd3c0xEUXVPYm01cVl4MWE5dTNSZS8yQWdKQ2RGcUNGOVduRHAxU3FOL1dMTm16Y1Q5VFpzMmFmWHRlcG16c3pOKyt1a25yWjVmR1JrWjJMWnRHMWF0V29WTm16Ymg5OTkvQndBMGJOZ1FIMzc0SVRadDJpVEd0bTNiVm1PRVZINEZNWlZLaFd2WHJvbkh1ZDhMQUpneVpZclc2TGxaczJhSlJTbGJXMXVNSGowNjMveC8rKzAzU0NTU2ZMZThSbzRjV1dEY3k3R0Faa0hNMGRGUkkvYml4WXNRQkVIak14TUVRZVA3MExkdlh3aUNvTEV0V3JRbzMvZEFSRlNjV0JCN1RxRlNUeE9iZmpRYm02L0xFWnZHUWhqUnkyTFNCR3krTHNmMG85azQ4MWdKQlF0ajlBcmU5bXFFUmczVm93Y0VRY0NQUDYxa1Vhd1krUWZjeFk4L3JSUkhjelQyYklDM3ZScVZjbFpFVk41NGVYbkJ5OHNMdnI2K2hjYTZ1TGpBd1VFOU5WdWxVc0hmMzE5bi9KTW5UN1FLSUlJZ1lQZnUzYkMwdE16M05iLzg4b3RHN1AzNzk5R2dRUU44OWRWWDRqbGRGQW9GSms2Y0tCNmJtNXRqNzk2OTR2UFMwdEl3ZWZKa25mZnc4L1BEakJrek1HalFJTFJyMTA0OEh4RVJnVUdEQm1IbXpKbjQ4c3N2QWFoSDFTMWZ2aHhCUVVINDU1OS9BQUJObWpTQnE2dXJSc0V3djM1YVY2OWUxU2g2L2ZMTEwzQnhjUUVBeE1iR2FxdzJ1WC8vZnF4WXNVSThuajU5dXZpOU1CUmRUZld0ckt6eVBkKzBhVk14ejBPSERpRWhJYUZFY2lNaTBvVUZNUUNCTVNyTStUY2JXMjdLRVovQlFoaFJZZUl6Qkd5NUtjZmNFOWtJaW1GVmpJcEdJcEZnMHZqUnNIcitRMGg4UWlJbXo1Z0gzMVViRUJnVXJORU1udlNUa1ptSndLQmcrSzdhZ01rejVpRStJUkVBWUcxbGlXL0dmWlh2Yi9TSmlIUnAyN1l0OXUzYnAxY0RkQUI0KysyM3hmM2NmbG42eXM3T3hyZmZmb3RQUC8wVTZlbnBBSURhdFd0cmpLejY5dHR2eFZVZWYvLzlkelJ2M2h6Mzc5L0grdlhyY2VEQWdVS2ZNV2ZPSE55K2ZWczhIalZxRktwWHI0NmhRNGVLNS96OC9IRHMyTEVDNzdGcTFTb3NYTGdRMjdadHc0VUxGN1N1cDZTa1FLRlFyN3cxWWNJRWRPclVDZE9tVFJPblIzcDdld05RanlqTGxkL24rOWRmZjRuN3JxNnVhTnk0TVJZdVhDaWUyN3QzTDM3NjZTZWNPblVLM3Q3ZVlqR3dVYU5HOFBIeEtUQi9Nek16VktwVUtkOHRMeXNycXdMalhvNlZ5K1Z3Y25MQ1cyKzlKVzdHeHNiaTlkeFZOVjhtbFVyeDRZY2ZBZ0N5c3JLd2Z2MzZBdk1tSWlvcEVxRzRsbXdwaHhJekJld09VT0JhaEhiRFVDTFNYd3MzSTN6U1dBWjdjLzdRVGZxN2N5OFFzK1l0UnRyekgzNm9lRmxiV1dMZXJDbmlhRHhEMnJSMUJ6WnQzWUd6UjdXYlZ4TlIrV05sWlNVV3FncjYwZUg3NzcvSHZIbnpBQUE5ZS9iRXdZTUh4V3NwS1Ntd3NiSEo5M1VYTDE3RXlKRWpjZi8rZmZHY1ZDcEZSRVFFWEYxZDBhZFBIK3pmdngrQXVpRjkvZnIxY2VqUUlUSFcxdFlXaXhZdHdsZGZmVlZnL3J0MjdjTEFnUVBGM0cxdGJSRWNISXpLbFNzalBEd2NkZXJVUVU1T0RnREEzdDRlVjY5ZXpiZkJmcjkrL2JCMzcxNnQ4M1oyZGhnelpnd3NMQ3d3Yjk0OGRPN2NHZnYzNzhldVhidkVJcGlGaFFYQ3dzTGc2T2lJZS9mdWlTdHVObXZXVEdONnBGd3VoNXViRzZLam93R29DM2ZyMTYrSElBam8zTGt6VHA1VVQ0ZVhTQ1F3TlRVVmU1T1ptcHJpOHVYTDhQTHlLdkJ6MENYdkwwNSsvZlZYakJneDRwWHVBNmkvVC8vOTl4OEFJQzR1RHBVcVZZSk1KaE1YYWNqOVBwdzhlUktkT25VQ0FEZzRPT0RodzRjR0g5MUdSQldmUk1kdmh0L0lFV0pLRlhBc1dJR1p4N0paRENNcUJsY2psSmg1TEJ2SGd4WHNMMFo2YTlTd1BsYjcvbGdxQlp1S3JsSEQrbGkxako4dEVSbE9ibUVEVUJjNlVsTlR4V05mWDEvMDdOa1RnWUdCNHJtUWtCQU1IRGdRYmR1MjFTaUdBZXJpakt1ckt3RDFkTUZxMWFvQkFCNC9maXdXdzR5TmpURjI3Rmc4ZXZSSVp6RnMzNzU5R0R4NHNFWWhiOG1TSldMejkrclZxMlBTcEVuaXRjVEVSSFRzMkJGQlFVRmE5K3JldlR1KysrNDc3Tnk1VStPOU9EczdZOEdDQlpnK2ZUb3VYYnFFdlh2MzRzR0RCL2o2NjYvRm1LKy8vaHFPam80QWdLU2tKUEg4eXlQRXRtelpJaGJEQUhVUkx2Y3o4ZlB6ZzdPek13QjFVU20zR0Fhb2kxaXZXZ3dyYm9tSmllSytyYTF0Z1hFZE8zWkVnd2JxUlY4U0VoSjBqbTRqSWlvSmIxeEI3SEdDQ25OUFpHTlBnQUxaaXRMT2hxaml5RllBdXdNVW1Ic2lHNDhUV0JVai9WU3JXZ1craStaaThmeFo2TkcxRTl6K243MzdEbXZxZXVNQS9yMEpZUThCV1NJZ0RrVEZnVGh3MUsxVmE5ZlBQYW1EMWxiRld2ZG8xYnExN3JwcjNWdHJiZDFWNjk0RE53N2NneTE3WnZ6K29FUmlBZ2t6ak8vbmVYaWFuSFB1dlc5dXFwSTM1N3luZkRtWTZMZzhoOTR6TVRhR1MvbHk2UGh4Rzh5WjlpTVd6SjZLOHM1TytnNkxpRXFSUm8wYUtSTSt5Y25KMkxCaGc3THY5dTNiT0hqd0lMeTh2SEQwNkZIMDdOa1RWYXRXeGZidDI1Vmpzdm9DMzg3T0RuLy8vYmZhRExQQmd3ZGo0Y0tGeW10cXNuanhZblR0MmhWcGFXbkt0aSsvL0ZKWjV5dkRwRW1UNE9ucHFYeis0c1VMTkczYUZBY1BIbFFaTjNEZ1FNeVpNd2ZkdTNkWEdaK1p0N2MzUWtORDBhRkRCOFRFeEFCSVQ1aE5talJKT1NaajloU1FYc3NzUTJwcXFzcE9tUlVyVmtUcjFxMVYraXRVcUtCMlRYTnpjN1dkUVBWRktwVXFYN2VGaFFVTURBeXlIVDlseWhUbDQwMmJObUhac21VRkdSNFJrWXJzLzRZcVFSUUFqaitTWWVldE5NajEvMjhGVVluMUpsYUJPU2RUMGJXbUJLMnJpTUZGbEtTTklBanc4YTRGSCs5YStnNkZpSWh5eWNEQUFMMTY5Y0tTSlVzQUFOT25UMGZ2M3IxaGJXMk5TNWN1QVVndnVPL2g0WUZ6NTg0cGw4OEI2Y1htbHl4Wmd1Yk5teXZiWkRJWkxseTRnSU1IRCtMZ3dZTklTRWlBczdNelhyOStEU0M5bnRmZmYvK05nSUFBOU9yVlN6bHpDZ0FpSXlNeGVQQmc3TjY5V3lYR1dyVnFZZjM2OVdxeG01cWFZdWZPbldqVXFKRnlhV2hrWkNRKytlUVQ5Ty9mSDlPbVRZT3pzN05POStIdTNidG8zNzQ5WHIxNnBXeWJNMmNPakkyTklaZkw4ZXpaTXl4Y3VGRFpsem5STjMzNmRKVmsyWkFoUXlBSUF0NjllNGU1YytkaThlTEZHbmZ3akkrUFI5KytmVEZyMWl5TUdERUNQWHIweUxLWWZVRjc4K2FOTWpGbloyY0hJSDAyVytiM1d5NlhLOS9YNWN1WG8xV3JWamh4NGdRQVlOaXdZWkJLcFJnK2ZIamhCMDlFcFU2cG1DR1dsQWFzdkpDRzdUZVpEQ01xRERJNXNQMW1HbFplVEVOU212YnhSRVJFVlB3RkJBUW9ad1NGaG9haVI0OGUyTDU5dXpLSjVlcnFpZ29WS3FCcjE2NEEwbWRPTFYyNkZOZXVYWU8xdGJYeVBES1pESFoyZHZqb280OHdhOVlzM0x4NUU4Ykd4cmh5NVFvYU4yNnNIUGZzMlRQODhNTVBLRmV1SEpvMWE0YjQrSGpzMzc4ZjFhcFZVMHVHZVhoNDRQRGh3MW5XTXF0WnN5YjI3TmtEUTBORGxmWjE2OWFoWXNXSzJMdDNyOWJYdjJuVEpqUnExRWdsR1RaeDRrU01HREVDeHNiR0VJdkZxRlNwRXE1ZnY2N3N6MWd5ZVBueVpjeWVQVnZaYm05dmo5YXRXK09ISDM2QXE2c3JacytlclpJTWMzZDNSNzE2OVZTdWYrL2VQZmo3KzhQQndRRmR1blRCcGsyYkFLUi84YVR0SnpOL2YzK2RqNG1KaVVGSVNBaFNVMU9Sbkp5c1RJZ0NVQ1lSTTkrUGpOZy8vZlJUYk55NEVVRDZKZ2taTS8wVUNnVysvLzc3YkpmQkVoSGxseEtmRUhzWkxjZTA0eW00OXBxMXdvZ0syN1ZYTWt3N25vS1hNY3hFRXhFUmxYU1ZLbFhDc0dIRGxNOHpsa2RtK09LTEx3QUFQWHIwd096WnMvSGt5Uk1NSFRvVVlyRlltYnpKa0xrT0ZRQ0l4V0k0T1RuaHpKa3pXTEJnQWNxVUthUHNrOHZsNk42OU84ek56ZUhoNGFGU1d3c0FmSHg4Y1Bic1dUZzVaYitVL09PUFA4YUJBd2ZVZGtiMDlmVkZwMDZkc2owMkppWUdNMmZPVkttZDV1L3ZqK25UcDZObHk1WWFqeEdKUk9qUm93ZGlZMlBSdVhObmxhV2RuMzMyR1h4OGZMQnc0VUxFeDhlckhOZXZYejhFQmdiaTRzV0xtRHQzcmxxZHJzVEVST3pac3dlUEhqM0tOdWI4OFBqeFl6ZzVPY0hJeUFnbUppYVlQMysrc3E5Mjdkb0FvSlpNZlBIaUJRQWdJU0VCNGVIaGNITnp3NTkvL3FtYzFXWm1acWEyckpXSXFDQ1U2SVRZNVpjeXpEaVJpckI0ZmhnbjBwZXdlQVZtbmtqQlpXNWdRVVJFVk9MTm5EbFRaUlpYQmdNREEzejc3YmNBZ1ByMTYyUHMyTEV3TlRWVjlnOGFORWl0M2xUMTZ0VXhkT2hRN042OUc0OGZQd2FRbmtRYU1XSUVuajU5aWlsVHBzRFoyUm1mZnZvcGhnd1pBaUI5SnRqeTVjdVY1L0R6ODhQWnMyZVZ5L2UwYWRPbURhNWR1NmFjZmVYczdJeGR1M1pCSXBGa2U1eVZsUlgrL2ZkZjVlNlV3NGNQeDZwVnF3Q2sxMWY3a0tPakl6WnQyb1RxMWF2RDB0SVNVNmRPVlJiWTkvWDF4YXBWcXpCanhneVZZK3JYcjQrVEowOWl3NFlOc0xTMGhGZ3N4dWpSby9Ia3lSTk1tREJCcFo2YW01c2J4bzhmcjlOcnpndHZiMitOeXpOTlRFeVVtd3A4V0c5TklwR2dhOWV1T0hMa2lETG1KazJhNFBqeDQzQnhjY0hHalJ0UnQyN2RBbytkaUVoUUZJWHFpd1hnNGdzWjFsNUpROGw4ZFVURmp5QUFBK3RMNE9zcTFuY29SRlRBMW0zZWhuV2J0K0gwNGIvMEhRb1I1UU56YzNObGJTMWRQam9rSmlaaTNMaHhXTHQyTFJJVEUyRnVibzZGQ3hkaTBLQkIyUjczL2ZmZjQvbno1L2owMDAvUnZuMTc1VTZUMlpISlpFaE9Ub2FabVpsSys0QUJBOUMrZlh0MDY5Wk42em15T3UvcTFhdFJzMlpOTkczYVZPT1lqR1dEVmF0V1ZlNUsrZlRwVTV3OGVSTDkrL2RYamt0SVNNQ2JOMjhnbDhzaGtVaGdaV1VGVzF0YnRmT2RPM2NPdlh2M3hyRmp4NVNKdFI0OWVpQTZPaG9CQVFIbzJMRmp0akVuSnlkajM3NTkyTFZyRjNyMjdJbk9uVHZuNnJYblZPZk9uWEhqeGcySXhXS1ltcHFpVXFWS0dEZHVIQm8wYUtBY1U3ZHVYVHgvL2h6ZmZ2c3RoZ3daa3VWc3ZlVGtaTFdkTjRtSThrTElhdGNXbE5DRUdKTmhSRVVUazJKRXBRTVRZa1FFcE8rS0dCSVNBbnQ3K3hLWjVNaFl5aWdTaVZSbXUrVkZTa29Lakl5TTh1VmNSY205ZS9mZzR1S2l0aHlWaUtpZ1paY1FLM0c3VERJWlJsUjBLUlRBMml2cDlUR1lGQ01pSWlyWkRBME40ZXJxcXU4d0NreEI3T1JZRXBOaHdQdk5BNGlJaXBJU1ZVUHN5aXNtdzRpS3VveWsySlZYckNsR1JFUkVSRVJFK2xGaVpvaUZ4eXV3L2lxVFlVU2EzRDI0REdKRFkxZzVWWUZWT1ErWVdqdnFOUjZGQWxoL05RMFZ5b2hnWjU3bERGWWlJaUlpSWlLaUFsRWlFbUp5QmJEbWNocFNwUHFPaEtqb2lYcCtHeGZYalZKcGs1aFk0TXQ1bDJEaDRLNm5xSUFVS2ZEYmxUU01iV0VJRVhOaVJFUkVSRVJFVkloS3hKTEpBL2VsZUJJbDEzY1lSRVhTclQ5L1VXdXpjZlBTYXpJc1EzQ2tIQWVEbU1rbUlpSWlJaUtpd2xYc1o0ZzlqWkxqNy9zRis0RTY4ZDFiaEQrNml2QkhseEgrK0NycWR2OEpEcDZOY25TT3BKaHdQRDYxQlc5dS80dW81N2VSRXY4T0FHQmtZUU1iMXhvb1Y3TWxLamZyQlpNeURybU9Nemt1RXJ1SDEwSktYSlJhMzhCZFNUcWRJeUw0T29MUGJzZWJPNmVRR1BVR2FVbHhNTFlzQzB2SFNuQnI4QmtxTitzRkkzUHJYTWVZRzBYeC9pZEd2Y0dERSt2eDV0WUp4THg5akpUNGR6QTB0WVI1V1JlNCtIU0VSOHQrTUxmTFd4SFovSGcvWTk4K3hwUHplOVRhcXpUdmc2VG8wRHpGbDhISXdnWWlzU1RYeC85MVQ0b2FEaUs0MjVTSS9Ed1JFUkVSRVJFVkE0SkNVWHlyYmlrQXpEcVJtcSt6dzlLUzR4RVJmQjNoajk4bllCSWlYNnVNNmZEakFaU3IxVXEzR09VeTNQenpGd1R1bVFOWmF2WkpETEdoQ2VyOGJ3enEvRzhza1BYT29GazY5ZXNnUEQ2MVJXT2Z0Z1JLYWtJMExxNGZqVWNuTjJjN3pzVEtEazIrWGdhM0JwL21PRDVkRlBYN3IxREljV1BuZE56YXR3Q3l0SlFzejJWZ1pBcWZIbFBnMVdtWVRuRnFrcGYzTThPaGFaL2d6YTBUdVk1QkY1Mm1IWWVEWitNOG5hT2lqUWpqV3htQ0t5ZUpTb1oxbTdkaDNlWnRPSDM0TDMySFFsUWluVDUzQVg4ZU9JUzc5NE9RbEpTczczQ0lpaFQrMjBORW1RbEMxc21WWWoxRDdINm9QRitUWVgrTXJJZm9sL2VoVU9UUE9SVnlHVTRzNkkxbmwvYnBORjZXbW9ScjI2Y2krdlVEdEFoWWw2TnJ2Ymx6TXN2a2lUWnBTWEU0Tk8wVFJBUmYxem8yS1NZY3grZjNST3VSVytIVzRMTmNYUzhyUmYzK0srUXlISi9mRTg4di82MzFYTktVUkZ6YU1BYXBpVEdvMjIxU2ptUFB5L3VaNGZIcHJRV2VETXN2VDZMa3VCOG1SM1Y3emhJaklpTEtTa3hzTEJiOHVoTC9uajZMQ3E0dStLaVJMNXdjSFNBUzhkOVBJaUtpbkNyV0NiRmpqL04zcWVTN0YzZno5WHkzL2xxWVpUSkdKRGFBWEM2RHBtMHhnODlzUi9rNmJWRzVXUytkcmlOTFM4YTUxWG1aaVRSUWN6Sk1FQ0FTaVNHWHFkNW5oVnlHazB2Nm8rdlN1L202VzJGUnYvOVh0MDNPTWhrbWxoaERscWIrRGUyTlhUTmc3OUVBNWV1MDB6bnV2TDZmQUpBUStScVgxby9KMHprSzI3RkhVbFMzTjlSM0dFUkVwWXBDb1VCU1VoSk1UVTMxSFFwcElaWEtNSExDWklTR2hXUHF4TEZvK1ZFVGZZZEVSRVJVckJYYnI1UGlVeFc0RTFKMEMrbkxaVkxjM2I5RXJkM0V5ZzV0UnUrRTMrWkkrRzJLUU5OdmxtbXN2eFQwejFxZHJ4VzRadzVpM3o3T1ZaeXZBdi9SbU9UeDdqSUIvVGFHd1c5TEZENzZkZ1ZFWXRYY3FUUWxFVGQyVHMvVk5RdERmdC8vdU5DbnVQTzMrdm1jYWpSRGx5VzM4TlhXZCtpNUtoZ1ZHbjZ1TnViQ2J5UFVrb3JaeWN2N0NhUy9OLy9NN1lMa3VNaGNuME1mN29iS2taQmFiRmR3RTFFcDhmWFhYNk5UcDA3bzFLbVRXbDlHZSsvZXZmTjBqWlNVRlBqNittTFVxRkU0ZmZvMFBxeHVjZVhLRlhUdjNoM3IxNjlIV0ZnWTVISTVWcTFhQlQ4L1A1MnZzVzdkT2pSdDJoUldWbGJvMTY5Zmp1SkxURXpFeVpNbk1XYk1HSXdabzU4dlh3UkJVUDZVRnB1MjcwVHcwMmRZTU90bkpzT0lpSWp5UWJHZElYYnJyUnp5QXZyc2JGTEdBWTZlamVGUXJRa3VyaHVWcTNQRXZINkFwSmh3dGZZbTN5eURXLzMwK2xzaUEwTlViVE1Bc1NIQnVMVnZnY280WFdkTFJiOE9Vam5XM000TjhlSFBkWTR6Y004c3RUYlB0b05RdC91UHl1Y2VyYjVDUXRSYlhOL3hzOHE0eDJlMndiZi9QSWdOVFhTK25pNks0djEvY0h3ZDVMSTBsVFpqQzF1MEhic2JFaE1MQUlDcFRUbTBITEVKZTBjMVJQU3IrOHB4c2FGUDhDcndLRng5T21xTk82L3ZKeFFLbkY3bWo4Z25nV3BkRGYzbVpsblQ3TWlNei9BcThCK1ZObDNybE9VWG1SeTQrVmFPeG03aVFyMHVFWlU4K1pVa09YVG9FTnEzYjYvU2R1TEVDUVFIQjJzY2YrREFBUUNBcmEydHpyRTRPRGdnSkNSRXBlM1BQLy9FcFV1WGNPblNKZnp6eno4SURBeFU2OSs1Y3lkMjd0eUphZE9tSVN3c0RFdVhMZ1VBZlBUUlJ4ZzBhSkRXMTJaaFlZRno1ODRCQUE0ZVBJaUVoQVNZbVptcGpKSEpaTGgyN1JxZVAzK09wMCtmNHU3ZHU3aHo1dzV1Mzc2TnRMVDBmeFBGWWpFR0R4Nk1paFVyQWdBQ0F3UGg3ZTJ0OWZxNnlrMnAyNXk4LzhXbGxHNU1iQ3cyYnR1Sm5sMitSSlZLRmZVZERoRVJVWWxRYkJOaXdaSDVQenZzbzI5WHdyRmFFMWc2VlZhMjVUWWhrN0dMNFlmSzFXeXAxbWJ2NGF2V0pwT21hcitJUW9Heks0ZEFuakZXRUZDOS9UZTR2R21DVGpFbVJMNUM2SU9McW8yQ2dEcWR4NnFOcmRIeE93VHVtZjMrV2tpZmlmUXE4RmkrRmRndnl2Zi96VzMxV2x5ZTdmeVZ5YkFNSXJFRXRiOFlpVk8vcW40WUNUNnpYWHRDTEkvdnAxeVdodE8vK3VQcGhUL1UrbHpyZlpLbkF2K0Y1VWtrRTJKRVZEVGR2SGtUM2J0M3g0c1hMNVJ0bnA2ZUdzZEdSMGZEMDlNVFFVRkJ1YnJXNnRXcmxZOG5UcHlvbHVBNWVQQ2c4bkdIRGgxZ1pHU0U1Y3VYUXlhVFllVElrV2pmdmozS2x5K3ZkbDV6YzNNa0pDU290U2NsSmNIYzNGeWxiZHEwYVJnMGFCQWFObXlZYmF3eW1ReHo1ODdGeXBVcmRYcHRsRHNYcjF5RFRDWkRvd2IxOVIwS0VSRlJpVkZzRTJMUG92TC9HejJQVnJvdk5kREcxTGFjeHZiRWQyOWg1VlJGcFMwaDZwWGFPQnZYR2xxdjhlRDRPb1FHblZjK3I5SzhOMndyMU5ZNXhoZFhENmpWMENwYjBSdG10dXEvUkJ1YVdzSEJzeEhlM2ptbDBoNzY0SHkrSmNTSzh2MlBDMzJtWVl5WHhtdG8ybkV4N09IbHJFSlZ5c3Y3S1UxSnhQSDV2ZkRxeGhHMVBxdHlIbWcyOURlZHpxTnZUOThWajIvcWlhajRLRisrdk5yTXArdzhlUEJBWTN0U1VwSmFYMVpqWlRKWmxuM2FCQVVGNGNTSjlDOWhhdFNvZ1M1ZHVxaGRNMlBHbUl1TEMrcldyUXRCWWRSeGJBQUFJQUJKUkVGVUVOQ3paMDlzM3B5K1UvVGx5NWMxSnNUeWs1V1ZGZXJXcll1R0RSdWlXYk5tV1k2cldyV3F5dk9VbEJROGUvWk01LzdNSEIwMTF5M04zUDdoYkx0WnM5Um53bzhmUHo3TGVJdXF0eUdoQUlDSzdtNTZqb1NJaUtqa0tMWUpzZWprb3YzQjJkS2hJcXhkdmZEdXhSMlY5c0RkczlCODJPL0s1MmxKc2JpNy8xZTE0NnUyR1pEdCtaTml3bkZsODBUbGN5TUxHelRvTnh0UlQyL3FIR1BVczl0cWJYYVZzLzdtc1d4RmI3V0VXUFNyM0gzN1hkRHkrLzZuSnNhb1h5U0xKUmttWlJ6VTJ1TERueU0xSVJxR1ptVTBIcFBYOTFNdVMwUE1tNGRxN1VZV05tZzMvZzhZWlhIZG9pWTZxV2ovdVNhaTRtZk5talZxeXg2elUxQTFxVDVjR3BuVmRSWXRXcVI4UEhueVpDeGZ2aHlob2FIbzE2OGZxbFNwZ25YcjN1K0NiRzV1cmt6dXBLV2x3Y1RFQk4yN2Q4Zmx5NWR4K2ZMN0wyTEdqaDBMYTJ0cjlPblRCOG5KeVVoTFMwTllXQmljbloyVlk2NWV2UW9iR3h2bDBzZmF0ZFcva05tK2ZUdmMzZDFSc1dKRmxDMWJWcWZYL2VFc3VRK1hWR3Jyenl3ME5EUkg3UUF3YXBUNlRQUGltQkRMV05wcHhzMFBpSWlJOGsyeFRZZ1ZoK0xialFjdHdxR3BIVlJxVHowK3ZRMEtoUUlOKzgxR1l0UmJuRjd4RFdKRG42Z2M1MUszQTZxMitpcmJjMTlhUHdvcENkSEs1dzM3ellHeGhXMDJSNmlMK2lCWkJBQ1dqcFd5SEc5dTU2cldGcE9INHU4RkxUL3Z2OFRVRWlseFVTcHQwYTgxSndOalF6VFhsa21NRHNreUlaYlg5OVBRMUFvdHY5K0UvWk5hcXJ6ZWxMZ283QnFtZVNhYk5tdTdhcThOMTM5N25OcUdDM21SbUZiMC8xd1RVZW5rNitzTGhVS0J5cFVySzJ1SWZWaC9LaVBKWld0cmk0aUlpQnhmSXlRa0JCczJiQUFBZUh0N28wT0hEcWhRb1FJaUl5TXhkKzVjUEhyMENCczNibFNPdjMvL1B1N2Z2Njl5ampWcjFxaWRkL0Rnd2JDMnRzYktsU3V4YnQwNlRKMDZGZTd1N2xpL2ZqMkE5Qmx0bnA2ZU9ILytQQndkSFRGKy9IaDRlM3VyemJicTNyMTdqbCtUdmtrazZodm5FQkVSRVFIRk9DRW1MYm9iVENvNVZtdUN0bU4zNGVTUy9pbzFyWUxQYk1lemkzOUNKazFSVzdMbzBlb3JOQjYwTU12WlIwRDZ6cERCWjNjcW56dDVOVWVWRm4xeUhGOWkxQnUxTmxOcnpjc1JBTURFU24zbVU1cW1tVk5GUkg3ZWYydVg2Z2k1ZDFhbExlam9HdFQ4ZERnTWpGU1g0dHorYTZIR2VOSVM0elMyNTlmN2FWZlpCL1Y2VDhQbGplTWdNakNFZlpYNkNMbC9Mc2ZuMGFjMG1iNGpJS0tTcGtPSERnVjI3bkhqeHVYcitYNysrV2NrSnljREFHYlBubzFWcTFZaE1qSjl4MkEvUHovODg4OC9lUHYyYlo2dWNlalFJVHgvL2h6UG56L0hoUXNYMEtoUkkyemR1aFdQSDZkL3diVnIxeTcwNjljdjN3cmphNXR4bDVzQytPUEdqY09jT1hQVTJvbUlpSWh5b3RnbXhBeEV4U01wVnQ3N1kzUlpjaHUzOXM3RGcrUHJsVXZ2WkduSnF1UHF0RU9kem1NMTFwL0tUSmFhaFBPL0RWYytGMHVNME9UcnBibUtMUzFKUFVGallKeDFuUld4b2JINk9aTFZpL01XSmZsMS8xMTlPcW9seEJMZmhlRElqTS9Sb045czJGYW9oYVNZY056K2V4RWVuOTZtOFJ3ZlhoUEkzL2NUQUdwMkNrREkzZFB3Yk9lUDhNZFhpMTFDVE1KNitrUlVqR1JPeW1nVEVSR1JaUkYrQUhqMDZCRldyVm9GQURBMk5zWnZ2LzJHNDhlUEEwaWY1VFIyN0ZoMDdLaTZPVXZtUkZEbXhOTGJ0Mi9WNm0ybHBLUWdMaTRPZmZ2MnhhNWR1d0FBOCtiTnc4cVZLekZseWhUbHVJNGRPOExYMTFmakRMZXNacjJKUkNMWTJOaGsrZHJ5MDVVclZ6Qi8vbnlWdGg5KytBR2pSbzFDdVhMcTlVTTFKY3NLYWxrc0VSRVJGUy9GTmlGbVppZ2dwb2pYRWNzZ1MwMkdOQ1ZKWlNuYmgyTGZQc2FyRzBkaDZWaEpZdzJxRE5kM3pVQmM2RlBsODlyL0c2dFdKRjVYYWNueGFtMWlBOE1zeDJ2cWs2V2w1T3JhaFNrLzduL1ZOZ053Yys4OHRkMHJRKzZmdzEvalA5SXBEb214aFZwYmZyNmZBQUJCUU50eGV3QUE0WSt2NXY0OGVtSXE0WWNVSXNwZitWVlVQNiswRmRwM2RuYUdvYUVoa3BPVGtaeWNyRXhhQWNDQUFRTncvUGh4UEh5b1hpdFNWOXUyYlVQLy92MVYydmJ1M1l1OWUvZXF0QjA4ZUJCMmRuWUFvRFliTGFQOVExWldWb2lPanRiWWw1OUY5ZCs5ZTRlZVBYdENLcFdxdEM5Y3VCRExseS9IMTE5L3JaTGNBNWo4SWlJaW9xd1YyNFJZR2VQaWtSQUxPcm9HRnplTWhTdzFTYVZkSkphb0pHaGlRNThnOEk4NXVIUGdWelRzTnd1ZTdmelZ6dlh1eFIzYytYdXg4bmtaWjAvVS9tSms3b01UUkdwTkNubldhOVprMGxTMU5vbXg2amJ0bS95eVhuS1pXZDhOSWRvSDVZUDh1ditHcGxab052UTNISnZURlFwRjlsTVQ3U3I3SVB6eE5iVjJpWm1seXZOOGZ6OTEwR3ZOTTQzdC95NzJVOXN3SWF1eG1lVm4vVEFBS0dQQ0R5NUVsTDhLc3FoK1ZqWEVjc1BVMUJRdFc3YkVvVU9IVk5xTmpZMHhkT2hRdEd6WlV1MllYMzlWM3hRR0FOYXRXd2NMaS9RdllZeU1qT0R2ci80N1JXSEpyNkw2S1NrcDZOeTVNNEtEZ3lFSWd0cTlUMGxKd2RhdFcvSHp6ei9uWS9SRVJFUlVraFhiaEZnRkd3SFBOWDhaV1dRRTdwbU5hOXVucXJTSnhBYW8vZVZvZUgwNkhOR3ZnaEM0Wnc1ZVhuLy95NjgwSlFIbjFnUWdLU1lNM2wzZjd6cW9VTWh4ZHRVUXlHWC9mU3NxQ0dqeXphOFFaVE9qU3h1SnNSbFM0bFdUWE5uTitKS2xxaS81azVpb3puclN1QnVqbnVUbi9RZlNsMDIyR3JrVnA1ZjVhMXh1Q2dBMmJqWFJmTmp2MkQzOGc5MjVCQUVtbHUrL1dTK0k5MU1YV2MwKzFEVDdMN3VaaWdYRjNab0pNU0xLWC83Ky9qbWFJWllUT2FraDV1am9xRExqU2xQeWJObXlaWWlMaThPR0RSdXdZTUVDQU1Dd1ljTVFHeHVyY2JuaXNHSERORjVyd29RSnlzZFdWbGJ3OS9lSGw1Y1hSbzVVL2RKbHdZSUZ5c1RTMEtGRFlXUmtwUFByMGRXSHkwUlRVbEp5MUovaDRNR0QrUGZmZndFQXZYdjN4dWJObTVWOVM1WXNRVUJBQUg3NjZTZVVLYU82ZVUxYW12cnNjQmJhSnlJaUlxQVlKOFFxMllwdzZrblJyY0FkK3VBaXJ1MVEvWlpTRUVSb00yWVhYT3FtZjFOdDc5RVE3Y2IvZ2Z0SFYrUDhtdUVxWTYvdm5BNm5HczNnV0QxOU9WN1EwVFVJZS9oK0MzV1BsbjV3ck5Za1R6RktUQ3pWbGdBbXhZUmxPVDRwV24xV2wwa1orenpGVUZEeSsvNW5xTkR3Y3poNE5zYjl3eXZ4NnVZL1NJaDRCVUVraG9XRE85eDl2MERWTmdPUkVQRlNMUjVMZTNlVjVHRkJ2SjhsUVVWYjlWbUxSRVI1OGVyVnF3STdkMDVxaUlsRTJ2OStjM2QzeCtQSGo3Rml4UW9BZ0kyTkRjYVBIdzlyYTJzMGFkSUU1OCtmejNVQitYcjE2cUZldlhvcWJZc1dMWUpNbHY2NzFMUnAwOVNTU1IvdU1xbFFLQkFTRWdJbkp5ZVZ0dXhvVzRLcTZ4TFZsaTFid3NEQUFFWkdScGd6WjQ1S1FtellzR0Z3Y0hEQWwxOStxWGJjTDcvOG90UDVpWWlJcVBRcHRnbXhXazRpaUFSQVhrUlhUZDdadjFodEI4TXFMZm9va3pHWlZXdjNOVUtETGlENHpIYVY5bHY3RmlnVE1sZTNUbGJwZTNoaVBSNmVXSzl6UEd1N21pZ2ZEOXlWdm56UTByRWk0c09mcTR5TEQxTjlubG1jaGo1cmx4bzZ4MUNZOHZ2K1oyWmlaWWU2M1g5RTNlNC9hcngyNVBQYmFtMjI3cW96eGdyaS9TenV4Q0tndGhNVFlrUlVjbVN1ZGFYTGNrcXBWSXArL2ZvaEtTbjk3L1VwVTZiQTJ0b2FVcWtVZm41K2FOKytQWDc4OGYyL1BUa3BxcTh0Qm10cmE1WG5RNFlNd2FSSms1VFB4V0w5N25wU3Brd1pOR3pZRUowN2Q5WllQTDlidDI0YWp4cy9mbnhCaDBaRVJFVEZWTEg5OUdsdUtNRExzZWlHLytHT2hBQlFybGJyTE1kWGFQaUZXbHZvZ3d2S3h3V3hGTkhhcGJwYVc4U1RHMW1PMTlSblc2R1d5dk9CdTVKMCtpbG8rWDMvYytMRmxmMXFiZVc5UDFaNVhwU1dsaFlWTlJ4RU1EUGtra2tpeWp1RlFwSGx6OFNKRTNVZXE2MzIySWZqUDVSNStkL3IxNjhoQ0lMeVI1TWZmL3dSRnk2OC83ZG54WW9WY0hSMGhKR1JFZXpzN0RCbzBLQ2MzSVk4UzBoNHY1TzBsWldWVHNmVXFWTW4yM3VhbUppSXJsMjdBZ0FtVHB5WTdkZ1A3K25Ja1NNUkVCQ1FmeStRaUlpSVNyVmlPME1NQU5wVU5zQ3R0K3FGM291QzFBVDFoRWQyQmNnMUZXcVhTN1BlRlRFLzJIczB4TjJEeTFUYVF1NmZSV3BpREF4TlZYL3hUWWwvaDdBSEY5WE80ZUxUb1VCanpDMTkzZi80OE9kNGVsRjF4eTZ4b1FuY0c2a3Y0OGhQU2RHaDJPcGZRZXU0ekRQTDhuUHNGL011cVNWSGM2cE5sV0w5MXhFUmtaclkyTmdjamJlMFZOMTg1Zjc5KzhySGJtNXVhdU96U3F4bFh0S1llUWRJUHo4L2xYRWJOMjVVSnAxNjl1d0pROFAzOVNSOWZYMFJHUm1wY2g1ZFJFWkdJamc0R0EwYU5BQUFkT3JVU2RtM2VmTm1qQjgvWHJtRDVvd1pNeUNYeXpGejVreTE4OXk4ZVJOYnRtekIxS2xUWVdLUy91L1JsMTkraVZldlhzSFIwUkhoNGVFYXI1K1ltSWlBZ0FEczJyVUx4NDRkUS9YcTZsLytiZHEwQ2NIQndXbzdVaElSRVZIcFVuU25XT21nbW9NSUZXMks1a3ZRVkZ2cndiSGZzOXloTVBqTU5yVTJNOXZ5eXNlR3BsWTYvUmdZYVM0Y25IbE1CcGU2N1NHV0dLdU1rNldsNE03ZlM5U092L1AzWXBWZEdRR2diRVZ2V0RwVzBuZzlmY3Z2K3c5a3YrRUFBS1FseGVIZlJmM1VkclNzMHF3WEpDYXFIM0lLNHYwc3ppclppbEROdm1qK1dTWWlBb0JKa3laQkVBUUVCd2NyMnpMUCtNcWNuSXFNaklRZ0NDbzF1RXhNVEZDMWFsWGxqeWFmZi82NWNxeVhseGM2ZE9nQWYzOS9USm8wQ2U3dTdubCtEWXNYTDhidDI3ZFJxVklsVEpzMlRhV3UyZHk1YytIdDdZM2c0R0FzV3JRSWZmcjB3Y09IRDVYOXVpYkV0bXpaZ29ZTkc4TGQzUjNMbGkzRGdRTUhsRC9KeWNtWU0yZU9NbGtHQUxObXpjTHMyYk5WenRHeVpVdlVxVk1IOCtiTnc5YXRXMVg2QmcwYWhQTGx5MlBldkhsSVRrNkdsNWNYSEIwZDRlam9pTkRRVUxScjF3NUxsaXpCMjdkdjBhSkZDOXkrL2I2TWdWd3V4K2pSbzlHdlh6LzgvUFBQYWp0NkVoRVJVZWxTcktka0NBQjYxakhBckg5VGkxd3RNU2V2Rm5oOGFvdEsyK3RieDNINDUwL2cwM01LeWxiMEJnUVJvbC9ldzQwOXMvRDg4dDlxNTNDcCszNlpYZDhONmdYdE5YbHo2d1FPVGZ0RXJWM1Q4UklUQzFScTJnMFAvOTJvMGg3NHh4d1lXZGpBcyswZ0NJS0FvR08vNCthZjZrVnBhLzl2ckU0eDZVTiszMzhBdUw1ekdoSWlYNk5TMCs2dzkyZ0lJL1AwZWl0Sk1lRjRkZU13YnV5YWliaXdaeXJIR0ptVmdVOHYxWjB1Z1lKNVA0c3JrUUQwcUcwQUxwWWtvcnpTcFU1WGJvNXAwcVFKV3JSb2tlTnpQM255UlBtNGJkdTIyTGR2WDdiWHJWNjlPb0tEZytIdTdxNngvOE1pOXhuRjl3SGcyMisvVlQ2ZU0yZU9jclpaNXAwajkrL2ZqK3ZYcitQNjlldW9YVnUxdHVYbzBhT3hmWHQ2TGMwaFE0Wmd5NVl0T0hYcWxMTC93OTBnczdKdFcvb1hUTStlUFVOaVlxSmF2NldsSlk0ZVBZcG16WnJoMXExYkVJdkZzTEt5UWxCUUVEdzhQQ0FTaVZDN2RtMmNQSGxTK1JvSERod0lBSWlLaXNMeDQ4Y2hsVW94ZCs1Y2RPN2NHYUdob2Nwekt4UUsvUDc3NzJqVHBnMWV2bnlKOFBCd3RHclZDaWRPbklDWGx4ZFNVbEp3NE1BQjVkaCsvZnJoMXExYktqUHFpSWlJcVBRbzFna3hBSEMzRWVIVGFnYllkMCtxZmJBV20velVDOUJxOHMvY2JocVgzMlZPVXRUc0ZJQW5aM2VxemFwNmMrY2sza3hzQVVHVVhweFdJZGU4VTZhaHFSVzhPaFY4blF5Zm5sUHc1UHdlU0ZQZTF3bFJ5R1c0dUc0VUxxMGZBd2lDeGhqTGViVkFoWWFmNTJzc1JmMytLMlJTQkovWnJpeStMNWFrZjhqSWF1YVlJSWpRK091bE1MYXcxZWwxbFZhZlZUZUFleEdkNlVsRWxNSE96azQ1c3lzeU1oSVdGaFlxU3d5QjlKcGJabWJ2Wi9ZR0JnWXFINWN2cnpyck9Dc1ZLMVlFQUx4OCtSSjM3OTdGblR0M2NPdldMUVFGQmVHdnYvNVNHVHQ0OEdEbDQ4d0pzWDc5K21rc3F2L0hIMzhBQUl5TmpkR21UUnVWdmlsVHB1RFFvVU9JaVluQjFxMWIwYWRQSDVYcitmajRhSTA5T0RnWUZ5K21sMWNRaVVUbzJiTW54b3dab3piT3lzb0todzhmUnJ0MjdUQjc5bXg4OHNrbnFGKy9QbUppWWpCczJERDA2TkVEaXhjdkJnQmN1M1lOMTY1ZGc0K1BELzc0NHcvbFJnVlZxbFJSbVdtV3djUERBMmZPbkVHTEZpM3c3Tmt6eUdReUpDUWtZTXlZTVlpS2lzTEVpUlB4MVZkZlFTcVZJaUlpQW41K2ZqaHk1RWl1a3FsRVJFUlV2Qlg3aEJnQWZGTE5BTGRENUhnU3BYazVuSzUwTFhTZU9YbVVGWnNLdGRCNDBDS2NXejFNNHpLOXJCSXhBR0JnWklhVzMyOVFXN0pYRUV5dG5kQmkrRHFjbU44TGNwbHFVbEdoa0FNYVp0NVpsZk5BcXgrMnFIZmtVWEc3LzlrdW9SUUVOUFpmaklxTnUyaU5OVDhZVzltaDE1cG51VDcrMzhWK2VIdm5sRXBiVHM1bmxNdWtYeVZiRVRwNmxvaS9ob2lvQ05CbEowUzVYSzVTckYyWFl3d01EREI4K0hBTUh6NGM3OTY5ZzQrUEQ2eXNyTEJseXhabGphclZxMWRqekpneG1ETm5EbnIxNmdVZ3ZRNVhocG8xYTJaN2pSY3ZYbURDaEFsNCtQQWhnb0tDRUJjWHA5TC80UzZRZ09vdWxwbkpaREtWUHJGWWpORFFVT3pmbjc3cFM2ZE9uV0JxYXFweWpJT0RBMGFQSG8xSmt5YkIyZGtaOCtmUFIxaFltTEsvWHIxNjJjWVBxTTVZYTk2OHVWb1NVQzUvLysreGs1TVRidDY4Q1pGSWhKU1VGTnkrZlJzcEtTa0lDQWpBN05tejBhaFJJK1VHQTJ2V3JJR1BqdzlXclZxbFBQN0RlbWpBKzEwMzNkemNjUExrU2ZUcTFRdXJWcTJDbDVjWHZ2LytlMXk2ZEFucjFxMUQ5ZXJWY2ZmdVhRREFQLy84ZzE5Ly9SWERoZzNUK3ZxSWlJaW9aQ2tSbjBSRkF1RGZRSUlweDFLUWt2ZUpZdm1tYXBzQk1MZHp4Zmsxd3hFYitrVDdBUUNjdkpxalVmOWZZTzNxVmNEUnZlZFcvMU8wSHIwRDUxWU5SZUs3dDltT2RhMzNDWnArc3d4R0ZqYUZGRjN1NmV2K2wzR3VpaVpmL3dySDZrMXpmWTZjRWdRUlRNbzQ1UHA0c1lHaFdsdGV6cWNMSXdOZ1VIMEpSUHhTbm9qeVNWWUpvc3dtVFpxRUdUTm01T2lZRERLWkRIMzY5TUhUcDA4QnBDK2xEQTRPeHJadDJ6QjA2RkFBNllrYUt5c3J1THU3NC9MbHk4cGpHelpzaU9qb2FKaWFtcXEwWnhDTHhkaXlKZXN2bXpJdmZjd2drVWcwanYwd0ViVml4UXE4ZmZzV3FhbnBHeEgxNk5FRER4OCtoRXltK3VYUThPSERZV1ZsaFMrKytFSmxTYVdEZ3dPYU5zMyszN1NrcENUOC92dnZ5dWNaeXh6RllySHlPcnQzNzhaMzMzMEhBNFAwWHo5RkloRWlJeU14YTlZc2xSMDVQLzMwVTVpYm15c1RZdHUyYlVQdjNyMXg5ZXBWQU9rSnl2Nzkrd05JWDNxYWtRZzdjT0FBQmd3WUFKRklCRGMzTjV3N2R3N0p5Y25Zdm4yNzhwNHJGQXJzMkxFRGZmdjJ4WTBiTjlDMmJWdjg3My8veS9hMUVSRVJVY2xVSWhKaUFHQm5MdUNyZWhLc3ZwUUdEVHVmNjQxejdUYm92RGdRTDY4ZHhyUEwreEFSZkIySlVXK1FsaHdQQTBNVEdKcFpvWXl6Sit3cTEwT0ZSdi9MODA1OXVlWHEweEZPaTIvaThabHRlSEZsUDZKZkJTRXBKaHhpaVJGTXJSMWhYN1VSS24zVUhlVzhXdWdsdnR6S3ovdGY2OHZSc0hiMXdzc2JoeEg5S2dqSk1XRklpWStHb1prVlRNbzR3SzZTRHlyNGZnSG4ybTBnRW12K2tFTHBCQUg0cXA0RWR1Yk1oaEZSOGFCUUtPRHY3NCtEQnc4Q1NFL0VyRnExQ2pZMk52am1tMjl3OU9oUi9QWFhYNUJLcGVqV3JSdXFWYXVtVE5SVXJsd1pucDZlS0ZPbWpESXBsU0VqcVZXdVhEbVltcHFxMU4weU1EQkFwVXFWVUsxYU5ZM0xBM09pVHAwNnFGMjdOc0xEdzlHblR4OGtKeWVyOUJzYkc4UFkyQmhmZmZVVlB2NzRZMFJGUlNuNy9QejhsRW1zck1URnhlR1RUejdCamgwN1lHRmhnYzZkT3dNQTNOM2Q4Zmp4WXdCUXpyTExqcSt2TDZwWHJ3NTdlM3ZNbmowYjNidDNSLy8rL1JFYUdvcGF0V3JoMXExYitQenp6MUd1WERrQWdLT2pJOTYrVGY4eXo5L2ZILzcrL3RtZXYxR2pScWhSb3diV3JsMkxjK2ZPWWNpUUlWd3VTVVJFVkVxVm1JUVlBTlF2TDRaTURxeTlrcnVrMk1CZFNkb0g1WUpJTElGYmcwL2gxdURUQWpsL1p1VnF0Y3IxNjVDWVdLQmF1NjlScmQzWCtSeVZib3I2L1RlMnNFV1ZGbjFRcFVXZmZJcE11N3k4bjBXVklBQUQ2MHRRdjd6MlpVcEVSRVhGM2J0M2xVWG5BV0Rod29YbzFxMGJnUFRFMVk0ZE85QzZkV3VjUDM4ZVNVbEpLcnRSOXUvZkh5WW1KcWhYcng3T256K3ZjdDY2ZGVzQ1NFK3crZm41d2R6Y0hMVnExVUt0V3JYZzZlbXBVcWZzdzZMNnMyYk4waWwyWDE5ZjFLbFRCMTk4OFFXQ2dvSXdZTUFBWmEwdkFLaFJvd2FNamROM25iNS8vejZlUDMrdTdETXlNc0kzMzN5ajlScjI5dmJZdEdrVDVzeVpnOERBUU9YNXZ2MzJXNHdjT1ZLbk9DVVNDZWJObXdjQUtGdTJMRjY4ZUtGTVZ0V29VUU0zYjk3RTVjdVhZV0Zob1R4bTRNQ0JtRDU5dWs3bkY0bEVtRGx6SmdEQTI5c2IzdDdlT2gxSFJFUkVKVk9KU29nQmdLOXIrb2ZzM0NiRmlLamdaQ1RETXY2Y0VoRVZObXRyYTdpNXVlWDRPQzh2THh3NWNnUWRPM2JFVHovOXBEYlR5ZGpZR0gvKytTZmF0R21EeVpNbm8zbno1Z2dJQ01EUm8wZVZ5eWtiTm15SUN4Y3VRQ0tSd05MU0VnMGFOTUN2di82cVBNZnk1Y3R6Rk5PNGNlTnlORjRRQkZTclZnMlZLMWZHalJzM1lHRmhnVnExYW1IQmdnWEtNZlhyMThlZE8zY3dlUEJnN05peEExT21URkVXK3RkRnVYTGxsTE8zQUdERWlCRndjbkxDMXExYjhlTEZDNVdsa1Jrc0xDeFFvMFlOREJzMlRLVjR2NmFaV3gvT2xKczZkU3JzN2UyeFo4OGVoSVdGcWRRcHkyQmdZQUFQRHc4TUh6NGN6WnMzMS9tMUVCRVJVY2ttS0JRbE0yMTA4WVdNU1RFaUhSMlo4UmxlQmY2ajBwYmZNOU9ZRENNcVBkWnQzb1oxbTdmaDlPRy90QTh1Wmw2L2ZnMW5aK2NzK3hVS2hVb2k1OW16WjZoUW9VSytYRnN1bCtQTm16Zks1N3J1WEpsYk8zZnVST2ZPblZVMkhwREpaSGo1OHFYeWVYNjlOc3BlU2Y0elJVUkVWSkNFYkdvamxMZ1pZaGw4WGNVUUNjQzZxMmxJeTNwRFFTSUNZR3haRnFZMjViUVB6Q1dKR09oZlQ0SUdMa3lHRVZIeGxsMHlERkNmMVpTZkNTT1JTRlRnU2JETU1wYUVaaVlXaTVrRUl5SWlvaEtoeENiRUFLQ0JpeGhPbGlLc3VKQ0tzSGhPRlNQS1N2Tmh2MnNmbEVzTzVnSUdOektFaXhXTEZoTVJFUkVSRVZIUklOSjNBQVhOeFVyQWo2Mk40TU1DM2tTRnpxZThHSk5hR3pFWlJsVEtaTXlTU3NpMFl5SVJFUkVSVVZGUzRoTmlBR0FpQVFiN1N0Q3pqZ1FpZmk0bktuQmlFZEN6amdTRGZTVXdrZWc3R2lJcWJFNk9EZ0NBSjArZmF4bEpSRVJFUktRZnBTSWhCZ0FDZ05hVnhSalgwaERsTEprVkl5b281U3dGakcxaGlOYVZ4ZUNmTktMU3liZStEOFJpTVM1Y3ZxTHZVSWlJaUlpSU5DbzFDYkVNRlcxRW1OekdDTjFxR2NDb1JGZFFJeXBjUmdaQXQxb0dtTnpHQ0JWdFN0MWZMVVNVaVpXbEpmcjE3SVp0dS9maVVmQVRmWWREUkVSRVJLU21WSDVxRll1QWRoNEdtUDZ4RVhlOUk4b0hEVnpFbVBHeEVkcDVHRUJjS3Y5V0lhSVA5ZTNSRFpVcnV1T0g4VC9oM3pQbjlCME9FUkVSRVpFS1FhRlFsUHJ0RjRQQzVOZ1NtSWEzc2FYK1ZoRGxpSk9sZ043ZUVuamFNUXRHUk9waVkrT3dZTmxLbkRoMUJtNnVMdkNvWEFubEhCMGdFdkh2RENyK0R2OXpBdWJtWmpBM015dndhOTI0ZFJzQWNQcndYd1YrTFNJaW9wSkV5Tmp0U1ZNZkUyTHBwSExnM0RNWkRnWkpFWm5JVzBLVW5iSm1BanBVTlVDVENtSVk4SE10RVdseCt0d0Y3RHQ0R0hmdTNVZFNVcksrd3lFcXRvcGFRdXoxNjljNGUvWXNJaUlpRUI0ZURudDdlM3ozM1hmNWVvMG5UNTZnWXNXSytYcE9JaUlxUFpnUXl3R1pITGo0UW9ZRFFWS0V4ZlBXRUdWbWJ5N2dFMDhEK0xxS3VUU1NpSWlva0t6YnZBM3JObThyY2dteE4yL2V3TjNkSGFtcHFRQUFpVVNDMTY5Znc4N09May9uall1THcvVHAwN0Z6NTA2OGVmTUdEeDgraEp1YlczNkVURVJFcFV4MkNUR1dsZitBV0FRMHFTQkdJemN4THIrVVlmOTlLVUxpbUJpajBzM0pNajBSMXNCRkRCRzNqaVFpSWlvMXlwUXBrMjIvVkNwVlBrNUxTNE83dXpzTUREUi94Rmk2ZENuNjl1MnIxaDRURTROYnQyN2hvNDgrQWdDWW1abmh6ei8veExObnp3QUFNMmZPeEtwVnE1VGpYN3g0Z2RHalI2TlpzMlpvMXF3WnZMeThrTTNuSFNJaUlvMllFTXVDU0FCOFhjVm80Q0xHdGRjeUhIa2d3N04zY24ySFJWU29LbGlMMEw2cUdIV2RtUWdqSWlJcWpXSmlZbkkwUGlFaEljdStsSlFVbGVlUEhqM0MrUEhqc1gvL2ZwaVltQ0FzTEF3U2lRUWlrUWcvL1BBREJnOGVEQUJZdjM0OUprK2VqSExseWdFQXpwNDlpNTA3ZDJMbnpwMEFnQnMzYnFCT25UbzVpcE9JaUlpTG5yUVFDVUQ5OG1KTWFtMkluOW9Zb2tWRk1ZeVlScVFTek5nQWFGRlJqTWx0RERHcHRTSHFsV2N5aklpSXFMUlNLQlRLbjlPblQ2TkZpeFlBZ0lFREI2cjBaZndrSmliQ3hjVUZGaFlXR0R4NE1JS0NncFI5Z3dZTlVqbTNSQ0xCbmoxN2tKS1NndWpvYUJ3NWNrVFo1K2ZuaDdKbHl3SUFVbE5Uc1hUcFVtWGZzV1BIbEk5dGJHeFFxMWF0QXJ3RFJFUlVVakVobGdPdVpVVG9VMWVDQloyTTBjOUhBamRyM2o0cU9TcFlpOURQUjRMNW5ZelJwNjRFTG1YNC96Y1JFUkc5SjVGSWNPclVLUURBMnJWcmNmandZYlV4YytiTXdjdVhMeEVYRjRlTkd6ZENKcE5sZWI0S0ZTcW96T3hhdjM2OThyR3hzYkhLOHNyVnExY2pLU2tKTXBrTWh3NGRVclozNk5DQk85Y1NFVkd1Y0s1VExoZ1pBTTNjeFdqbUxzYnpkM0tjZWlyRGxaY3lKS1hwT3pLaW5ER1JBUFZkeEdoZVVRdzNKc0NJaUlnb0UyMTF1VHAwNkpCdGYySmlJbXJVcUtIUzV1UGpnNnRYcnlxZjkrN2RHNEdCZ1FDQWZmdjI0YzJiTjhxbGtZTUdEY0xDaFF2UnBFa1Q5Ty9mSDRJZzRQang0d2dKQ1ZFZS8rV1hYK2JvTlJFUkVXVmdRaXlQM0t4RjZHY3RRcTg2RXR3TmxlUHFLeGtDM3pBNVJrV1hpUVNvVTA2TWV1WEZxT0VnZ2dIellFUkVSS1FuZmZyMHdZUUpFNUNXbGdhcFZJb2xTNVpnOXV6WkFJRHExYXZqK2ZQbmNIVjFWWTVmdVhLbDhyR05qUTA2ZGVwVTZERVRFVkhKd0lSWVBqRVFBYldkUktqdEpJSlV6dVFZRlMwWlNiRDY1Y1dvemlRWUVSRVI2U0F0TGY5L2lmMXcxcG1qb3lPNmRPbUNiZHUyQVFDV0xWdUdVYU5HS2V1SFpVNkdQWHo0RVB2MjdWTSs3OWV2SDR5TWpQSTlSaUlpS2gyWUVDc0FIeWJIN3YyWEhMc2RJa2RjaWtMZjRWRXBZV0Vrb0thakNQV1lCQ01pSXFKY01EQkkvNmhRdm54NXZINzlPay9uY25aMnhxdFhyelQyalJrelJwa1FpNCtQeDg4Ly80d2xTNWFvalpzNGNTTGtjcmt5dHUrLy96NVBNUkVSVWVuR2hGZ0JNeEFCdFp4RXFPVWtna0lCdkl5UjQyNm9ISGRENUhnVUtZZE1ydThJcWFRd0VBR1Z5NHBRd3lIOXg4VktCQzJsUDRpSWlJaHlwR3JWcWprYS8rREJBNjFqNnRTcGd5KysrQUovL3ZrbkFHREZpaFVZTUdDQVNzSDlvMGVQWXZmdTNjcm5mbjUrY0hOenkxRXNSRVJFbVRFaFZvZ0VJWDJuU3RjeUluU29DcVJJZ1ljUmN0d05sZUZ1cUJ4dll6bDdqSExHeVZMNEx3RW1oa2RaRVl6NEo1cUlpSWdLVUZCUVVJN3JyQktRQUFBZ0FFbEVRVlRHYXl2TW4ySDI3Tm5ZdjM4L3BGSXBwRklwK3ZmdmowdVhMc0hRMEJCUlVWRVlOR2lRY3F5Wm1SbW1UcDJhb3ppSWlJZyt4SS9QZW1Sa0FOUjBGS0dtWS9wYXRxaEVCWUxDNVFpT1RQOTVIYXVBZ2preStvOGdBT1V0QlZTMEZhR1NyUWllZGlMWW1ISUtHQkVSRVJVZVhSTmNPVlcxYWxXTUdqVktXVkEvTURBUUkwYU13T0xGaTlHclZ5KzhmUGxTT1hiYXRHbHdkbll1a0RpSWlLajBZRUtzQ0xFeEZkRFlUWXpHYm1JQVFMSVVlQmIxWDRJc1NvNG5rUXJFcHpKRFZscVlHd3FvYUN1Z2trMTZBcXlDalFqRy9CTkxSRVJFZXVUbjU1ZWo4UnMyYk5CNTdPVEprL0hYWDMvaDNyMTdBSURseTVmajBxVkx1SGJ0bW5KTXMyYk5FQkFRa0tNWWlJaUlOT0hINnlMTTJBRHd0QmZCMHo1OUJwa0NRRmk4QXNHUmNqeU5rdU5WakFLdll1VGN4YklFTUpFQTVhMUVLRzhsd1AyL0JKaTl1UURPL3lJaUlxS2laUDM2OVRrYW41T0VtTEd4TVhiczJBRmZYMThrSkNRQWdFb3l6TUhCQVZ1M2JvVllMTTVSREVSRVJKb3dJVmFNQ0FBY3pBVTRtTCtmUmFZQThDNVJvVXlPdllwUjRIV01IRy9qRkpCek1sbVJJeElBSndzQnpsWWl1RmlsLzdlOGxRQnJVeWEvaUlpSXFPZ3JxQ1dUR2J5OHZMQjQ4V0tWbW1FWmR1N2N5YVdTUkVTVWI1Z1FLK1lFcEMrMXRERVZVTXRKcEd5WHlvR1F1UFFrMmR0WUJjSVQvdnVKNTdMTHdtQnVLTURPWElDZFdmcVBrNldBOGxZaU9Gb0lNQkJwUDU2SWlJaW9LSWlQajBmbHlwVmhibTRPUUhYWHlLcFZxeUl4TVJFdlg3NkVJQWlvWExreVJDTE52K2pZMnRwQ0twWEN3Q0Q3ang4SERoekFwRW1UTlBaOTg4MDNXTHQyTFJvM2JwekxWME5FUlBRZUUySWxsSUVJS0c4bG9MeVYrcFR5cERRZ0lrR09zUDhTWkJFSml2VEhDUXBFSm5CbW1TNUVBbUQ3WDdMTDNreEFXYlAwQkZqNll4Rk1KUHFPa0lpSWlDanZXclJvQVlWQ2dZRURCeUlnSUFDMnRyYks1WXozN3QxRHAwNmQ4UExsU3lnVUNrZ2tFcXhac3dacGFXbTRmLzgrdnZycUt4Z2JHK1B3NGNQNDRZY2ZNR1BHREV5ZVBGbmpkUjQvZm94eDQ4Wmh6NTQ5V2NZU0ZCU0VwazJib252MzdwZzZkU284UER3SzVEVVRFVkhwSUNnVTNNZVEzbE1vZ1BoVUJXS1NnZGhrQldKVEZJaEp6dlE4K2IvbktVQjhTc243WDhmY1NJQ1ZFV0JsTE1EeXZ4OHI0LytlRzcxL2JtNG9vSUJYREJBUkVSRUJBTlp0M29aMW03Zmg5T0cvQ3ZXNmdZR0I4UGIyQmdEVXFGRURkKzdjZ2JtNXVUSWhwbEFva0p5Y2pNNmRPK1Bnd1lObzI3WXRkdS9lalY5KytRWFRwazJEcmEwdEprNmNpQ2xUcGlBMk5oYUdob2E0ZWZNbVBEMDlsZGU0YytjT0ZpeFlnTTJiTnlNdFRiVXdiclZxMVRCaXhBaE1tREFCRVJFUktuMWlzUmlmZmZZWmhnd1pndGF0V3hmd25TQWlvdUpLeUdhdFAyZUlrUXBCQUN5TUJGZ1lBYkRTL1A5TlhGb0VEcjcrRlI4N0RZT2dzRUZ5R3BBa1ZTQXBEVWhLUy85dnN2VDk0NlEwQlpLa1FQSi96MlVLUUNZSFpISkYrbVBsYzBDdXlOVCtYNXNDNlV0RHhhTC9mZ1JBTEJJZ0VqNW8rNjg5NDdtSkJIZ1MvQWh2WGo2RlBEVUo4clJFeUZPVDRGdlhDeCszYUFRVGlRQVRDV0JpSU1CWWtwN2tFbk01SXhFUkVSRUFZTUdDQmNySDMzLy9QUURWR21JblQ1NUU4K2JOOGNjZmYyRFpzbVVZTW1RSTd0Ky9yeXk4SHhrWmliSmx5Mkx1M0xrWVBIZ3dVbE5UTVdiTUdLeGZ2eDY3ZCsvR2xpMWJjUHIwYVkzWDd0Ky9QNVl1WFFvek16TjA2TkFCZmZyMHdhbFRwNVQ5TXBrTWUvZnV4ZDY5ZStIbTVvYk9uVHZEejg4UHRXclZLb0E3UVVSRUpSRm5pRkdPN1h3MkJSY2ovb0N4MkJ3ZG5RUFEySzRiUkVMUnpDU0ZSMFNnNTREMFg4QXlHQmlJc1g3RlVyaTZsTmRqWkVSRVJFUzYwY2NNc1JjdlhxQlNwVXFRU3FWd2RYWEZ3NGNQWVdSa0JFOVBUNVU2WXRteHNiSEJpeGN2WUdwcUNoOGZIOXk0Y1FQVnExZkg2dFdyMGFaTkd5UW5KNnNkNCtIaGdSVXJWcUJWcTFacWZaczJiY0tZTVdNUUVoS2kxbWRoWVlIejU4L0R5OHNyNXkrV2lJaEtyT3htaUJYTkxBWVZXVzhTSCtCU3hGNEFRTElzSG4rOG1JbEY5M3ZoUmNJZFBVZW1tVjNac3VqUitVdVZOcWxVaG5sTGxvRzVZQ0lpSWlMTlhGMWRzWGZ2WHRTcFV3ZFRwa3lCa1pFUkFHRGF0R2t3TkRUVWVyeVJrUkZXcjE0Tk16TXpDSUtBK2ZQblkrVElrYmgrL1RxYU5HbUNsU3RYcW94M2NYSEJxbFdyY09mT0hZM0pNQURvMjdjdmdvT0RzV2pSSXJpNHVDamJCVUhBbGkxYm1Bd2pJcUljNFF3eDBwa0NDcXg4K0RVZXhWNVM2eE1nb0pGZFYzeFNQZ0FtWWtzOVJKZTE1SlFVK0gwekZHOURRbFhheDQ0SXdDY2Z0OUZUVkVSRVJFUzYwVmNOTVNDOVRwaENvVkRaUGZMbHk1YzRkdXdZd3NQRElaZkxWY2FMeFdJNE9qcWliZHUyY0hSMHpQYmNYYnAwd2V2WHJ6Rmt5QkIwNjlaTnAwUmJCcWxVaWlOSGptRHo1czJvVnEwYWZ2cnBwNXk5TUNJaUtoV3lteUhHaEJqcDdGN01hZnoyYUdpMlk4d05yUEdsNjNoNDI3UXZwS2gwYytucWRZeWVORVdsemNMY0hKdC9Xd0hyTWxiNkNZcUlpSWhJQi9wTWlCVWttVXdHc1ZoOVIzUWlJcUw4d2lXVGxHY3loUlIvdmZ4RjY3aDQ2VHRFcGJ3cWhJaHlwbUc5dW1qVi9DT1Z0cmo0ZUN4Zjg3dWVJaUlpSWlJcTNaZ01JeUlpZldKQ2pIUnlJWHdYd3BLZmFSMW5iZWlFWmc1OUN6NmdYQmoyelNDWW1abXF0QjA1L2krdTNyaXBwNGlJaUlpSWlJaUlTQitZRUNPdGttU3hPUEptaFU1ak81VWZBWW5JcUlBanloMWJHMnNNSHVDbjFqNTd3V0xFeHlmb0lTSWlJaUlpSWlJaTBnY214RWlybzI5V0kwRWFyWFdjbTFrdDFMSDV1QkFpeXIxUE83WkhEYytxS20xaDRSRll0SHlWbmlJaUlpSWlJaUlpb3NMR2hCaGxLeUxsQmM2R2JkVnA3T2N1b3lFZ3kzcDFSWUpJRUREMmh3QklKQktWOXFNblR1TGYwMmYxRkJVUkVSRVJFUkVSRlNZRGZRZEFSZHYrVjRzZ1UwaTFqdk8yYVk4SzVyVUxJYUs4cStEcWdtLzY5OE92cTllcXRQK3laRG04YWxTRG5hMnRuaUlqSWlJaXl0cTZ6ZHYwSFVLSjFyOVBUMzJIUUVSRWhZZ0pNY3BTY054VjNIcDNUT3M0QThFUW5jcC9Yd2dSNVo4dVgzNkdjNWN1NDhiTjI4cTJ1UGg0ekpxL0dML01tQXBSMWp1ekVoRVJFZWtGRTJJRml3a3hJcUxTUlZBb0ZBcDlCMEZGandJS0xMcmZDeThUN21vZDI5cHBFRDV4RGlpRXFQSlhhRmc0dnZwMkdCSVNFbFhhQTc3MVI1ZlBQOVZUVkVSRVJFUkVSRVNVSHdRaDY5a3VyQ0ZHR2dYRm5OVXBHV1p1WUlQV2pnTUtJYUw4NTJCdmh4RkRCcXUxci9odFBSNCtEdFpEUkVSRVJFUkVSRVJVR0pnUUl6VUtLSEQwalc2N0xuWndIZ3Bqc1hrQlIxUncyclpzanBZZk5WRnBTMHRMdzQvVFp5TXVQbDVQVVJFUkVSRVJFUkZSUVdKQ2pOUThqcnVDNXdtM3RJNXpNcW1DaG1YL1Z3Z1JGUnhCRURCeTJIY29hMnVqMHY0MkpCUXo1aTJFbkN1S2lZaUlpSWlJaUVvY0pzUkl6YkUzcTNVYTk1bkxTSWlFNHYrL2tLV2xCYVpNR0FPUlNQVzFuTDkwQlZ0MjdOWlRWRVJFUkVSRVJFUlVVSXAvTm9QeTFiUDRtM2dVZDFucnVFb1c5VkRWc25FaFJGUTRhdFdvanU4RzlWZHJYN3RoTTY3ZXVLbUhpSWlJaUlpSWlJaW9vREFoUmlxT3ZWMmowN2kyVGw4WGNDU0ZyK3VYbjZuVkU1TXJGSmc2YXg3Q0l5TDBGQlVSRVJFUkVSRVI1VGNteEVqcGRXSVE3c1djMWpyT3phd21xbGcyTElTSUNwY2dDQmo3UXdCY3l6dXJ0TWZFeHVMSDZiT1JtcHFxcDhpSWlJaUlpSWlJS0Q4eElVWkt1czRPYStQME5RUUlCUnlOZnBpYW1HRDZUeE5nYkd5czBuNHY2Q0ZtelYvTUl2dEVSRVJFUkVSRUpRQVRZZ1FBQ0UwS3hxMTN4N1NPSzJkYUZkWExOQ3VFaVBTbmdxc0x4bncvVkszOStLa3pXTHRoc3g0aUlpSWlJaUlpSXFMOHhJUVlBUUNPaGF5RkF0cG5QN1YxOGkreHM4TXlhOU9pR2JyOTczTzE5azNiZCtIQUVlMkpReUlpSWlJaUlpSXF1cGdRSTBTbXZNU05xSU5heDlrYnU2Tm1tVGFGRUZIUjhOMmcvbWphU0wxVzJpOUxsbkhuU1NJaUlpSWlJcUppakFreHd2R1EzeUZYeUxXT2ErTTBDQ0toOVB3dkl4S0o4TlBZa2ZEMHFLelNMcFBKOE9PMFdYajY3TG1lSWlNaUlpSWlJaUtpdkNnOTJRM1NLQ1kxREZjaTlta2RaMlBrakxvMkhRc2hvcUxGMk5nWXM2ZitDRWQ3ZTVYMmhNUkVqUG5wWjBSR3ZkTlRaRVJFUkVSRVJFU1VXMHlJbFhJWEluWkRwcEJxSGRmYWNTQkVncmdRSWlwNmJLeXRNWGY2WkppWm1hcTBoNGFGWS9Ta0tZaU5pOU5UWkVSRVJFUkVSRVNVRzB5SWxXSXloUlFYd25kckhXZGxhSS82WlQ4cmhJaUtyZ3F1THBqeDR3U0l4YXBKd2NkUG5tTFV4Q2xJU0VqVVUyUkVSRVJFUkVSRWxGTk1pSlZpZDZKUElDNHRRdXU0Vm83OVlTQVlGa0pFUlZ2ZE9yVXc5dnRoYXUxQkR4OWh6RTlUa1pTVXJJZW9pSWlJaUlpSWlDaW5tQkFyeGM2RjdkQTZ4dHpBR2czTGRpNkVhSXFIOW0xYjRac0JmbXJ0dCsvZXg3Z3AwNUNTbXFxSHFJaUlpSWlJaUlnb0o1Z1FLNlZDazRMeE9PNksxbkcrZGwxZ0tESXVoSWlLajk3ZE91T3IzajNVMm0vY3ZJMkpVMmNpTFMxTkQxRVJFUkVSRVJFUmthNllFQ3Vsem9mdjBqcEdnQWlON0xvVVFqVEZULzgrUGRHenkvL1UyaTlmdTQ2ZlpzeUJWQ3JUUTFSRVJFUkVSRVJFcEFzbXhFcWhGSGtpcmtUK3BYVmM5VExOWUczb1ZBZ1JGVCtDSUdEd1FEOTAvcnlUV3QrNWk1Zng4NXhmbUJRaklpSWlJaUlpS3FLWUVDdUZya2NlUkxJc1h1dTRKdmJxeXdMcFBVRVFNR3l3UHpxMWI2ZldkL0xNT1V6OGVRWnJpaEVSRVJFUkVSRVZRVXlJbFRJS0tIQXViTHZXY2JaR0xxaHE2VnNJRVJWdklrSEFxSUR2MEs1VkM3VytDNWV2WXVTRXlVaElTQ3owdUlpSWlJaUlpSWdvYTB5SWxUTFA0Mi9pVGRKRHJlTWEyM1dGd1A4OWRDSVNpVEIrNUhDMC9LaUpXdCt0TzNjUk1HWUMzcjJMMWtOa1JFUkVSRVJFUktRSk14Nmx6TG53SFZySEdBaUdhRkQyaTBLSXB1UVFpOFg0YWR3b2RHamJXcTN2VWZBVERCazFEaUdoWVhxSWpJaUlpSWlJaUlnK3hJUllLUkl2ZllmQXFLTmF4OVd4K1JobUJtVUtJYUtTUlN3V1krd1BBZWorUC9WazRxdlhiekRraDdGNDl1S2xIaUlqSWlJaUlpSWlvc3lZRUN0RkxrZnNoVXlScG5VY2krbm5ua2dROEoxL2YvaC8xVmV0THp3eUVrTkhqc1A5QjlxWHJCSVJFUkVSRVJGUndXRkNySlJRUUlFTDRidTFqaXR2V2cydVpsNkZFRkhKSlFnQyt2Ym9pcEhEdm9VZ0NDcDlzWEZ4R0Q1MkVzNWR2S3luNklpSWlJaUlpSWlJQ2JGUzRrWENiVVNtdk5JNnJyRjlkd2dRdEk0ajdUNy9wQU1tanhzRnNWaXMwcDZjbkl3SlUyZGd5NDdkVUNnVWVvcU9pSWlJaUlpSXFQUmlRcXlVdUI1NVVPc1lZN0U1NnRwMEtJUm9TbzlXelQvQzdLay93dGpJU0tWZG9WQmcxYnFObUQ1dklWSlRVL1VVSFJFUkVSRVJFVkhweElSWUtTQlh5SEFqNnJEV2NRM0tmZzVEa1VraFJGUzZOS3hYRnd0blQwTVpLeXUxdm45T25NU3cwUk1RR2ZWT0Q1RVJFUkVSRVJFUmxVNU1pSlVDaitJdUlWNGFwWFZjdzdLZEN5R2EwcWxHTlUrc1hqb2ZsZHdycVBYZGYvQVEvc05HSU9qaDQwS1BpNGlJaUlpSWlLZzBZa0tzRk5CbHVhU1RTUlU0bVZRdWhHaEtMMGQ3ZXl4Zk1CZk5HamRTNjR1SWpNTFFVZU53L05RWlBVUkdSRVJFUkVSRVZMb3dJVmJDcGNsVGNDdjZ1Tlp4ZFcwN0ZrSTBaR0ppako5L0hJZXZldmRRNjB0TlRjWFVXZk93ZXQxR3lPVnlQVVJIUkVSRVJFUkVWRG93SVZiQzNZczVqUlJaZ3RaeDN0WXNwbDlZUklLQUFYMTdZZXJFc1RBeU5GVHIzN3hqTjRhUG5ZandpQWc5UkVkRVJFUkVSRVJVOGpFaFZzSmRqOUsrWE5MZDNCczJSdVVLSVJyS3JPVkhUYkJzd1J6WWxTMnIxbmZ6OWwzMC8zWTR6bDI4cklmSWlJaUlpSWlJaUVvMkpzUktzQ1JaSE81Rm45WTZycTRObDB2cWkwZmxTdmh0NlFKNFZmZFU2NHVOaThQNEtkT3haTVVhcEtXbDZTRTZJaUlpSWlJaW9wS0pDYkVTN05hN1k1QXBzaytraUFRUmF0dTBLNlNJU0JOcjZ6SllQSGNtdW5mK1FtUC83bjEvWS9EM28vSHk5ZXRDam95SWlJaUlpSWlvWkdKQ3JBUzdFWFZJNjVpcWxvMWhibUJkQ05GUWRpUUdCaGppUHdCenAvMEVLMHRMdGY1SHdVOHdjTWdJSEQ1MlFnL1JFUkVSRVJFUkVaVXNUSWlWVUxGcDRYZ1VxNzMrRkpkTEZpMis5ZXRoM1lvbDhLNWRVNjB2T1RrWk0zOVpoQm56RmlJeEtVa1AwUkVSRVJFUkVSR1ZERXlJbFZDQlVVZWhnRHpiTVJLUkViekt0Q3lraUVoWFpXMXRzSERXTkF6eTZ3T1JTUDJQNkpIai84THZtNkc0Zk8yNkhxSWpJaUlpSWlJaUt2NllFQ3VocmtjZDBEcW1ScG1XTUJLYkZVSTBsRk1pa1FqOWVuYkQwbm16WUcrbnZndGxhRmc0UmsyY2dwbS9MRUpzYkp3ZUlpUWlJaUlpSWlJcXZwZ1FLNEZpMDhMeEl1R08xbkYxYlRvVVFqU1VGelZyVk1Qdnl4ZWpXZU5HR3ZzUEh6dUJ2bDkvaDMvUG5JTkNvU2prNklpSWlJaUlpSWlLSjBIQlQ5RWx6c1h3UGRqNWZHcTJZMHpFRnBoYTUxOFlDSWFGRkJYbGhVS2h3TitIam1EWm10K1JsSlNzY2N4SGpYMHhZc2hnbExXMUtlVG9pSWlJaUlpSWlJb2VRUkNFclBvNFE2d0V1aHR6U3V1WTJ0WnRtUXdyUmdSQndHY2QyMlBqcW1Yd3JWOVA0NWd6NXkraTc5ZmZZZi9obzV3dFJrUkVSRVJFUkpRTnpoQXJZZExrS1pnVTJCUnA4cFJzeDMzanNSSlZMUnNYVWxTVW54UUtCWTZmUEkxRksxWm5XVCtzYnAxYUdEMThLSnlkSEFzNU9pSWlJaUlpSXFLaUlic1pZa3lJbFREM1k4NWd6YU1oMlk0eEVwbGltdmRwemhBcjVxSmpZckJreFJvY08zbGFZNzlFSWtHUHpsK2dkL2N1TURVeEtlVG9pSFNuVUNod1BmQTJUcDA5ajl0Mzd5TWlJZ3BKeVpxWEJsUHBabUpzakxKbGJWQ3pSalUwYjlvWWRldlVSRGEvNHhBUkVSRlJLY2VFV0NteSsvbDBuQS9mbWUyWVd0WnQ4RldsQllVVUVSVzBjeGN2WThIU0ZRaVBqTlRZYjJOdERmK3YrcUpEMjFZUWliaEttb3FXVjYvZll2NlNGYmg5OTc2K1E2RmlxR2FOYWhnWjhDM0tPenZwT3hRaUlpSWlLb0tZRUNzbEZGQmcycTEyaUU0TnpYWmN6d3JUVUwvczU0VVVGUldHaElSRXJQeDlBL1lkT0pUbG1DcVZLbUxZNEVHb1U5T3JFQ01qeXRydHUvZng0ODl6RUorUW9POVFxQmd6TnpQRHRKL0dvbWFOYXZvT2hZaUlpSWlLR0NiRVNvblhpVUdZZjY5YnRtTUVDUGcvZS9jZEhsVzF0bkg0bVpsVVFrSkpJRUFJSFFKU0JLV2pITkFqUmVVb0lBSlNsQ1pnNVhEc2lnVS9CUlRzQW9xQVlrR3hJRTFRRkFTbENsSVNlcEdxbERSSUlNbWt6UGRIWkpzaHljeUVoTWxPK04zWHhjWHN2ZGZlODA2SUNBOXJ2ZXY1cTFjbzJEZlVTMVhCbTdaR3gyaksyOU4wK01qUmZNZDA3TkJPbzRjUG9iOFlpdFd4NDMvcGdiRlBHbUdZeFdKUjl5NDNxdnROblZXelppVExmSkduOHlrcE9uejRxSll1WDZtbFAveGtiQ0JTTmloSTc3dzJnWmxpQUFBQWNFSWdkb1ZZL3RmN1ducjhIWmRqYWdZMTFjT05QdlZTUlNnT21abVpXdmpkTXMzOCtMTjhtKzc3K3ZpbzkrMDlkSGYvdmdvS0t1UGxDbkdsY3pnY0d2dkVjOFl5eWRDS0ZmVGtJdytwZVRObUw4SnpXN2ZIYU1Ma3R4UVhueUFwZS9ua2F4TmZvS2NZQUFBQURLNENNUm9LbFNJN0VuOTJPNlp4K1U2WHZRNFVMNXZOcHA0OWJ0SGNXZS9wemw2M3lXYXo1UnFUbnBHaHo3K2FyLzVEUjJyQmtxWEt5TWdzaGtweHBmcDlhN1FSaGxrc0ZqMzE2TU9FWVNpdzVzMmE2TWxISGpJQ3NPZ2R1L1Q3MXVoaXJnb0FBQUFsQllGWUtaR1VIcWNqNTJMY2pydXFYRWN2VkFNekNDNWJWZy9jTzB4ejNuOUhIZHEyem5OTTRwa3ptdkwyTk4wMWJLUVdMZjFlNlJrWlhxNFNWNkpWdjY0MVhuZnZjcU91YnRxNEdLdEJTZGE4V1JOMTczS2pjYnpxMTNYRldBMEFBQUJLRWdLeFVtTG5tZFZ1eDVUM0MxZlZNZzI4VUEzTUpESWlRaE9lZjBhdlQzeFJkV3JWekhQTWlaT245T3FiNytxdW9TTzE4THRsU2s5UDkzS1Z1SkxrM0ZHeSswMmRpN0VTbEFZNXY0ZWlkK3dzeGtvQUFBQlFraENJbFJJN0UxZTVIWE5WdVgvSklucXJYS211Ylg2MVprMTlVNDg4ZEwvS2x5dVg1NWlUcDA1cjhsdFQxWC9vU00xZi9CM0JHQzZMMk5oNDQzWE5tcEhGV0FsS2c1emZRem0vdHdBQUFBQlhDTVJLZ1l5c05PMDU2MzZaU09QeS8vSkNOVEF6cTlXcS85emNWWE5udmFjQmZlOVFRRUJBbnVOT25ZN1Y2KzlNVjc5Nzd0VTNDNWZJYnJkN3VWS1VaaW1wcWNacmRwTkVZZVg4SHNyNXZRVUFBQUM0UWlCV0NoeEkzaXg3Vm9yTE1iNVdmOVVMenJ1UEZLNDhRVUZsTkhMSVlIMDU1d01ON0h1SEFnUHpEc1pPeDhYcGphbnZxZTg5SS9UVnQ0dVVSakFHQUFBQUFDZ0ZDTVJLZ2YxbmYzTTdwa0ZJVy9sYS9iMVFEVXFTY2lFaHVuZklZSDM1MFV3TjZ0Y24zOWs2Y2ZFSmVtdjZEUFc5ZTRUbXpQMUNDWWxudkZ3cEFBQUFBQUJGaDBDc0ZOaWY1RDRRdTZvY3l5V1J2NUNRWUkyNFo1RG16ZmxBZy92M1ZWQ1pNbm1PaTA5STBBY2ZmYW83Qmc3Unk1UGYwTzY5KzcxY0tRQUFBQUFBaFVjZ1ZzS2xaWjNYMGZNeGJzZGRWYTZqRjZwQlNSY1NIS3poZHcvUXZEa2Y2SjRCL1JRVWxIY3dscDZSb1dVL3J0QzlENDNWNkRHUDZzZVZxNVNla2VIbGFnRUFBQUFBdURRRVlpWGNIOGxibGVYSWNqbW1ja0J0bGZPcjdLV0tVQm9FbHkycm9ZUHUwcGNmemRTUWdmM3pEY1lrYWNmdVBSby9hWXI2REJxbTJaL01WWHhDZ2hjckJRQUFBQUNnNEFqRVNyZ0RIdlFQcXhmY3lndVZvRFFxV3paSVF3YjIxMWR6WnVtaFVTTVVVYlZLdm1QakV4STArNU81dW1QUVVMMzR5bXZhdVh1dkZ5c0ZBQUFBQU1CelBzVmRBQXJIay81aDlZSmJlcUVTbEdaQlFXVjB4KzA5MU91Mlc3VngwMlo5OWUxaWJkejhlNTVqTXpJeXRYekZ6MXErNG1jMWJGQmZ0M2E3U1owN1hxZmdzbVc5WERVQUFBQUFBSGtqRUN2QlBPMGZWcGRBREVYRWFyR29iYXVXYXR1cXBZNGNPNjV2Rmk3VzB1VS9LU1VsTmMveHUvZnUwKzY5Ky9UbTFQZlZyazByZGIyeHM5cTJiaWxmSDM3ckFRQUFBQUFVSC81V1dvSjUyajhzMkRmTVN4WGhTbEtqZW9URzNEZFNJKzRacEtYTGY5STNDNWZvMlBFLzh4eWJucEdoMVd2V2FmV2FkUW9KRGxibmp0ZXA2NDJkMWJoUmxDd1dpNWNyQndBQUFBQmM2UWpFU2pENmg4RU1nc3FVMFIyMzlWQ3YvOXlxalp0KzE5Y0xGbW5EcHJ5WFUwclMyYVFrTFZpeVZBdVdMRlZFMVNycWNtTm5kYm1oa3lLcVZmVmUwUUFBQUFDQUt4cUJXQWxHL3pDWVNmWnl5bXZWdHRXMU9ucjh1TDc3L2tmOThOUFBPaDBYbCs4OXgvODZvZG1mek5Yc1QrYXFjYU9HNm5walo5M1E4VHFGaEFSN3NYSUFBQUFBd0pXR1FLeUVvbjhZekN3eUlrSWpoOTZ0RWZjTTB1L2JvdlhEVHl2MTg2OXJsWnFhZDY4eFNkcXhhN2QyN05xdHQ2YS9yeFpYTjlOMWJWdXJmWnZXQ3E5Y3lZdVZBd0FBQUFDdUJBUmlKUlQ5dzFBU1dLMVd0V3h4dFZxMnVGci92WCtVVnE5ZHArOS9XcW5OVzdiSjRYRGtlVTlHUnFaKzI3eEZ2MjNlb3RmZmZVLzE2OVpSaDdhdDFhRnRheldvVjVlZVl3QUFBQUNBUWlNUUs2SG9INGFTSmpBd1FGMXY3S3l1TjNiVzZiZzQvYmh5bFpZdFg2RS9EaDl4ZWQrK0F3ZTE3OEJCZmZqcDV3b0xyYWdPYmR1b1E5dld1dWJxcHZMejgvTlM5UUFBQUFDQTBvUkFySVNpZnhoS3NrcWhvZXAvUnkvMTY5MVQrdy8rb2U5L1dxbmxLMzVXUXVJWmwvZkZ4c1ViRGZrREFnTFUrdG9XNnRDMnRkcTFicW55NWNwNXFYb0FBQUFBUUVsSElGWUMwVDhNcFlYRllsSDl1blZVdjI0ZGpSNTJqN1pzajlHYTlSdjA2N29OT25ucXRNdDdVMU5UdFhyTk9xMWVzMDRXaTBWTnJtcW9saTJhcTNtekptcmNNSXJaWXdBQUFBQ0FmQkdJbFVCSHorMmdmeGhLSFp2Tlp2UWJlMmpVQ0IzNDQ1QitYYmRCYTladjFKNTkrMTNlNjNBNEZMMWpsNkozN0pJaytmcjZxbkhES0xXNHVxbWFOMjJpcXhwRnlaK0FEQUFBQUFEd053S3hFdWpvdVIxdXg5QS9EQ1daeFdKUnZUcTFWYTlPYmQwem9KOU94OFpxemZyZnRHYjlCdjIrZGJ2U016SmMzcCtlbnE2dDBUSGFHcDA5azlMWHgwZFhOWXBTaTJaTjFhSlpVd0t5VXV6TW1UUDY4ODgvVmI5K2ZmbjRtT2QvY1E2SFF5a3BLU3BUcGt4eGx3SUFBQUJBQkdJbDB0SHo3Z014bGt1aU5La1VGcWJiYisydTIyL3Rydk1wS2RxNDZYZXRXYjlSNnpadTB0bWtKTGYzcDJka2FGdjBEbTJMM3FFUFAvMWN2ajQrYXRRd1NpMmFOVkdMWmszVitLcUdCR1NseEZkZmZhWGh3NGZMejg5UFVWRlJHalJva0I1OTlORjh4K2ZjdFRRb0tFakp5Y2xGVmt0cWFxcCsrdWtuTFZ5NFVJc1hMMWE3ZHUzMDFWZGZGZXFaenozM25MNzk5bHRWckZoUm9hR2htalp0bWlwVnF1VDJ2dnZ2djErclZxMHlqdWZPbmF1bVRac1dxcGJDdVAzMjI0M1g3ZHUzMTJPUFBWWnN0UUFBQU9ES1JDQldBaDA1NTc1L1dNMmdabDZvQlBDK01vR0I2blI5QjNXNnZvTXlNek1WdlhPWDFtNzRUVnUzUjJ2dnZnUEtjampjUGlNOUkwUGJZM1pvZTh3T2ZmVFpGL0x4c2FsdTdkcHFVSyt1b3VyWFZZTjZkVlduVmszNmtKVkFLMWV1bENUWjdYWkZSMGNydzgxc3dzdHA2TkNobWp0M3JuSDh6VGZmS0NZbVJrMmFOTG5rWi83NjY2L2F2bjI3SkNra0pFU2hvYUVlM2Jka3lSSWRQbnhZa21TMVdsV25UaDJQN3NzWkdCYUV1M0J4d1lJRnhtc3p6ZVFEQUFEQWxZTS9oWll3NXpJU0ZaOTIzT1dZSUoveXF1QmYxVXNWQWNYSFpyT3BlZE1tYXQ0ME8yQTRkKzY4dHNYczBKYnQwZHE2UFVaNzl4K1F3NE9BTENNalUzdjI3ZGVlZmZ1MWFPay96NjVUcTZZYTFLdWpCdlhycVVHOXVxcFhwell6eVV6dTU1OS9kanErNFlZYmlxY1FTYU5HalhJS3hCd09oMTU2NlNXbmN3VzFiZHMyNDNXYk5tMWt0VnJkM3BPUWtHQ0VZWklVRlJXbG9LQ2dTNjZoSUhJR2F0T21UZE9vVWFPODhyNEFBQUNBT3dSaUpZd24vY05xQkRXUlJaZjJyL3BBU1JZVVZFYnQyN1JTK3piWlBmU1NrODhaQWRtV2JkSGFmL0FQandJeVNjck16TlMrQXdlMTc4QkJMZm4rUjBuWk0ydHExWWhVZy9wMUZWVXZPeVNyWDdlMkFnSUNMdHRuZ3VkMjc5NnQ0OGYvK1FlRHNMQXd0V3BWdFAwVTkrN2RxNmxUcDNvODN0L2ZYMmxwYWNieHZIbnpGQllXSnB2TjV0SDlFeVpNME9yVnE1V1FrS0NrcENURnhjVVoxd0lEQS9YNTU1L251cWRmdjM1TzUvZnQyK2QwUFRnNE9NLzdMdHdMQUFBQVhBa0l4RXFZSStmZEw1ZU1MTlBZQzVVQTVsZTJiSkE2dEcydERtMWJTNUtTa3BPMUxmcWZHV1FGQ2Nna0tTc3JTd2NQSGRiQlE0ZTFiUGtLU1pMVllsR055T3FxVmJPR0lpT3FLVElpUXBHUkVZcU1xS2FRNE9ETDhybVF0NHRuWHRudGRuWHMyREhQc2ZmZWU2OEdEeDVjNFBjNGN1U0kzbnp6elV1cVQ4citIbnJublhjOEh2Lzg4OC9yOGNjZmQ1b1pkc0hDaFF1MWNPSENYT2Y3OWV1bi92Mzc1L3ZNalJzMzVudjk0a0JzNmRMc0taUHo1czNUN05tempmTkxsaXd4WnFkMTc5N2RPRDk4K0QrRWJQY0FBQ0FBU1VSQlZIRDE3dDJiWlpBQUFBQXdQZjdFV3NKNE1rTXNNdWpTKzlNQXBWbHcyYks2cmwwYlhkZXVqU1RwYkZLU3RzZnMxTzY5Ky81ZU1ubEFpV2ZPRk9pWldRNkhEaDA1cWtOSGp1YTZGaElTck1pSUNOV29IcUhJNnRraFdXVDFDRVZVcThyU3k4dmdrMDgrY1RvK2UvYXMxcXhaaytmWWJ0MjZlYU9rRXUvQzEybkxsaTI1enVlMVhETXFLb3F2TFFBQUFFb0VBckVTeHJOQTdDb3ZWQUtVZkNIQndVNEJtY1BoME9uWU9DTWMyN3MvdTY5WVFtTEJRcklMenA1TjBvNnp1N1ZqMTI2bjh4YUxSZUdWS3FsNjliOW5sUDM5YzlVcTRRb0xyYWd5Z1lHRi9teFhtblhyMXVuZ3dZUEZYWVpwTkc3OHowemhuVHQzR2pNaGJUYWJHalpzV09EblpXVmxPUjFmYXJOOUFBQUF3Q3dJeEVxUU0vWlRPcHQrMnVXWWNuNlZGZUpieVVzVkFhV0x4V0pSNVVwaHFsd3BUTmUzYnlzcE95U0xqWXZUbm4wSGpLQnN6Lzc5U2toSXZPVDNjVGdjT25IcWxFNmNPcVZOdjIvTmRUMHdNRUJoRlVNVkZscFJZV0doQ3F0WU1mdDFhRVdGaFdhZkQ2MVlnVjB3YzNqNzdiY0xOTjVWTS9wRGh3NnBWcTFhZVY3Nzk3Ly83WEtaN1l3Wk03UnIxeTVObVRMRlpXaVVrWkdoKys2N1Q0TUhEOVoxMTEzbnN0YXRXN2ZxM0xsekNnME5OZnFSVFpvMFNZODk5bGkrOThURVpDK3ZQM3IwcUdyVXFHR2NiOWV1blg3NTVSZVg3NWNYdTkxdXZMWllMQVJpQUFBQUtQRUl4RW9RVC9xSDFTakRja21nS0Zrc0ZsVUtDMU9sc0RDbm1XU3g4ZkhhKzNkSTlzZmhJenB5N0xpT0hmOVQ2ZW5waFg3UGxKUlVIVDErWEVlUHU5NVJOaVE0MkNra0N3dXRxTkMvdzdLUTRHQ1ZDdzVXY0hDd1FvTExsdXJ3Yk8vZXZmcmlpeStNWTR2Rm9wMDdkenJOaEhydXVlYzBmdng0NDdobXpacTVucE9WbGFXUkkwZHF6cHc1V3JGaWhkcTFhMWVnT2w1KytXVTkvZlRUa3FUVHAwOXI5dXpaZWZiU3lzckswcUJCZy9UNTU1OXIxcXhaZXVhWlp6UnUzRGlYamZaWHJGamgxSnkvWHIxNmV1S0pKNHpqcDU1NlNpRWhJWG5lbDFOQmR0M01ML1J5T0J6NVhudjAwVWYxNktPUFNwTG16NS92OFhzQkFBQUEza1lnVm9JY1BlZEJRMzM2aHdHWG5jVmlVYVhRVUZVS0RUVWE5a3ZaL2NST25UcXRvOGVPNjhqZlA0NGVQNjZqeDQ3cjVDblhzenN2eGRta0pKMU5TdExCUTRmZGpnM3c5emZDc1pDUVlJVUVCNnRzVUJrRkJnU3FUSmxBQlFZRS9QMno4M0dad0VENStmdkx6ODlYL3I1Kzh2UHpsYSt2cjhlN0pIckR5eSsvN0xTa3IzdjM3cm1XQmE1YnQ4N3B1Rm16WnJtZWs1S1NvdmZmZjErUzlKLy8vRWRyMTY1Vi9mcjEzYjYvM1c3WHlKRWo5ZUdISHhyblB2bmtFOFhIeDJ2QmdnVzVRckhSbzBjYnV6eG1abWJxaFJkZTBJOC8vcWpQUHZ2TWFUWlhUc3VXTFROZTE2NWRXMzUrZnBvMGFaSng3b0VISGpBQ01WZXp0OGFQSCs4VURPWmw1Y3FWNnRTcGs4c3hBQUFBUUVsSElGYUNIRDIzMCswWStvY0J4Y2Rxc2FoS2VHVlZDYStzVnRlMmNMcVdtcGFtNDMvK2xSMlNYZmh4UERzMFMwNCtkOWxyUzAxTFUycGFtazdIeGhiSjg2eFdxL3o4L0p5Q01wdVBqNndXaXl4V3E2d1dpNnhXcTZ4V3F5d1dpMnhXcXl4V2k2eVcvSmNxWG9ydDI3ZnIwMDgvZFRwM1lZYlNCVmxaV2Rxd1lZTng3T3ZyNjdhUFZteHNyRzY1NVJhdFg3OWVGU3RXekhmY24zLytxVHZ2dkROWDgzNmJ6YVllUFhya09VT3NaOCtlK3ZMTEw1V1FrR0NjVzdObWphNisrbXJObkRsVHZYcjFjaHJ2Y0RpMGFORWk0L2kyMjI1eldUc0FBQUFBOXdqRVNnaUhIRHA2M29PRyttVWF1eDBEd1BzQy9QMVZ0M1l0MWExZHkrbTh3K0ZRNHBtek92N25YenA1K3JST25UNnRVNmRqZGZKVTlzK25Uc2NXZU9kTGI4akt5bEpxYXFwU1UxTUxmSytmajMrUjFKQ1ptYW5odzRjckl5UERPSGZqalRmbW10MjBaY3NXblQxNzFqaHUzYnExZkgxOWN6M1B4OGRIZm41K09uLyt2Q1JwMzc1OTZ0V3JsNVl2WDU3bitCOS8vRkVEQmd6UXFWT25uTTRIQndmcml5KytVUGZ1M2ZPc3UxdTNidHEwYVpONjl1eXA3ZHUzRytjVEV4UFZ1M2R2UGZ6d3czcmxsVmVNWmE3cjFxM1QwYVAvN0dMYXUzZHZKU1plZWc4N1R5MWR1bFNTTkhYcVZLZEE3b0VISHRBdHQ5eGlIT2Y4bk1PSEQxZnYzcjBsU2RkY2M0M3V2LzkrNDFxVEp0a3ptRjMxWUFNQUFBQzhoVUNzaEloUE82YnpHYTcvVWh6cUg2a3lQdVc4VkJHQW9tQ3hXRlNoZkRsVktGOU9UWlQzcktVMHUxMm4vdzdINGhNU0ZKZVFvUGo0Uk1YRngvOTluS2o0K0FTZHlSSDZYQW5lZlBOTi9mYmJiMDduWG43NVpZMGJOMDY5ZS9kVzgrYk5KVWx6NXN4eEd0TzFhOWM4bitmdjc2LzMzMzlmQXdZTU1NNnRXclZLRHo3NG9LWlBuMjZjczl2dEdqZHVuQ1pQbnB4cjk4WHExYXRyeVpJbGVmWW95eWt3TUZEcjFxM1Q4T0hETlhmdTNGeWZhOTI2ZFpvM2I1NXExcXlwZWZQbUdkZXFWS21pOXUzYjY3dnZ2c3YzMmRIUjBaS2tSWXNXNmFtbm5qTE9EeHMyVEdQR2pIRlpsNVM5SkZQS0R1NHlNakkwWk1nUXArc1BQdmlnR2pSb2tPZTlVVkZSNnRhdG0zSDh6anZ2S0RFeFVRRUJBZkx6ODFONmVycXhYUFNDdkdiUkFRQUFBSmNiZndvdElZNmU4MkIyV0JDenc0RFN5Ti9QVDlVanFxbDZSRFdYNHpJeU1wV1FtS0RFTTJlVmxKVDhkNCt4WkNYOS9mUFpwQ1FsSlNYclROSlpuVTFLVnNyNUZKMDdmMTduVTFLVW1abnBwVTlUZEk1ZnRPbkFrQ0ZEdEhIalJ2M2YvLzJmWG52dE5jMmFOVXU5ZXZYU1o1OTk1alN1UzVjdStUN3pycnZ1MHJwMTYvVE9PKzhZNTk1Nzd6MDFiOTVjbzBhTlVsWldsanAzN3F5MWE5Zm11cmQxNjlhYU8zZXVKaytlck5XclYydkxsaTE1eml5TGpZMVY0OGFOMWF0WEwwMmZQbDFObXpiVjAwOC83VFJ6YXVQR2pSbzhlTEJXclZxbC9mdjNHK2RQbkRpUlovKzJ5TWhJNDNWMGRMU2FOR21pYWRPbU9ZMjU1WlpiakZsYW52cjQ0NDkxNHNRSjQ3aHQyN2I1aG1INXVlMjIyN1I2OWVwOHIwZEVSQlRvZVFBQUFFQlJJQkFySWY1SzJlOTJUQTBDTWVDSzV1TmpNM2JFTEFpSHc2SDA5SFNkVDBuUitiOURzcFNVRk9QWWJrK1hQVDFkNmVucHNxZmJzMy9PZWM2ZS9YTkdacWF5c3JMeStPSDQrK2RNWlRrY2lvblpVeVNmOTRrbm50Qjc3NzJuYytmT0tUUTBWTGZjY292Njllc25TVHAvL3J6NjlldW5tMisrV2JFNStxYlZxbFZMclZ1M3p1K1JrcVRYWG50Tm16ZHZkbXJFLy9EREQ2dEZpeFpxMDZhTkhubmtFZDF4eHgxT3M4TkdqUnFsKys2N1Q3MTY5ZEsyYmRza1NSTW1UTkN6eno2YjYvbFBQdm1rRWhJU05IUG1UQzFmdmx5elo4L1dKNTk4b2lGRGhzaHV0MHVTYXRTb2tTdklLNmhmZnZuRjZiaGF0V3BPNFZwZWJEYWJNVU1zTGk1T2p6MzJtTlAxaS91elhXejkrdlhHYkxwUm8wWkp5dDdBSUw5QXpHS3hxRy9mdmk2ZkNRQUFBRndPQkdJbHhJblVBMjdIUkpaaGgwa0FCV2V4V1A1dWtPK244dVV1LzdMcmY5L2FwMGllVTZsU0pRMGJOa3h2dmZXV3BrMmJwcVpObXlveU1sSi8vUEdITWViaXBZVkRoZ3h4dVF1amxOMTAvN1BQUGxQejVzMTE1dS8rYlhhN1hjdVdMVk9iTm0zVXMyZFAvZC8vL1orZWV1b3BsU2xUUnUrOTk1NEdEaHlvY2VQR0dXR1lKTDM0NG92cTBxV0wyclp0YTV4YnYzNjlaczJhWlJ3Zk9YSkUyN2R2MTVneFl4UVJFYUdlUFh2S1lyRm8yYkpsaFo0NUZSUGp2RE54empyeUV4b2FhZ1NJSVNFaDZ0ZXZuekZiN3FhYmJzclY4UDlpWDMvOXRiNysrbXRKL3dSaWRlclV5ZmU5cGt5WjRqYWdCQUFBQUM0SGk0UHV0aVhDaEpnZU9wMTYyT1dZbDF1c1ZZQ3RySmNxQW9CTGt6TVErM0h4bDRWNjFzR0RCL1hLSzY4WXM1Sk9uanlwN3QyN2E4dVdMYm5HMm13MkhUeDRVRFZxMURETzVRekhnb0tDbEp5Y2JCelBuVHRYZDkxMWwvejgvUFR1dSs5cStQRGh4aldIdzZFSEgzeFFJMGVPVk5PbVRTVkphV2xwYXRHaWhYYnQybVdNcTFhdG1qWnQycVNxVmF2cTBLRkRhdGV1bmRNU3hKWXRXMnJEaGcyeVdyTjMzOXkxYTVmT25EbmpGRjc5OHNzdnVaYUhidG15UmErODhvcHgvTzY3N3hxN1lYYnYzbDNseXBWekcvemxKV2NnZHNGSEgzMms4ZVBINjlkZmYxWFZxbFZ6M1pPUmthRno1ODZwZlBueVR1Y3YvUEhpanovKzBDKy8vR0pzV2hBWUdLaXFWYXVxYWRPbWVTNHB2UlJGK1QwRkFBQ0Ewc1BpNGcvRkJHSWxRSWJEcnNjM3Q1WkRXZm1PS2U5WFJjODIrOEdMVlFIQXBTbnE4Q0lySzhzSWxDVHB6Smt6dXZYV1cvWHJyNzg2alJzOGVMQSsrdWdqcDNPdUFqRXBlNGxnejU0OTFiNTllNDlxMmJCaGd6cDA2T0RVayszcXE2L1cxMTkvclZ0dnZWVzdkKzgyenZ2NCtPaTMzMzR6bXY4WHhPTEZpOVdqUncvaitPalJvNnBldmJyVG1Fc0p4TUxEdzUwQ08wbWFQSG15N0hhN3NldGxYdXgydTU1KyttbW5jNisrK3FyYjkrdmJ0NjlULzdOTFJTQUdBQUNBdkxnS3hGZ3lXUUtjU2oza01neVRwQ3FCZGIxVURRQ1lTODR3VEpMS2xTdW51blhyT2dWaVBqNCtlZmJ6Y3NlVFVDZW5ObTNhYU5La1NYcmtrVWVNYzl1MmJWT2pSbzJVbnA2ZTY5bVhFb2JsNWVlZmYxWnFhcXFPSGoycWE2NjVScmZkZHB0U1VsSmMzaE1kSGExLy9ldGZUdU9tVEptU2E1eTd2bUg1OGVTK2xpMWJGa2tnQmdBQUFCUVVnVmdKY0NMRmZmK3c4QUFDTVFDUXBObXpaK2VhQ1hidnZmZXFibDN2L0Q3NXYvLzlUM3YyN05HTUdUT01jeGVIWWZmY2M0L0dqQm5qMGZQZWUrODlIVHg0VVBIeDhUcDkrclJPbmp5cHc0ZWRsOUFQR2pUSWVIMGh4TE5hcmZyZ2d3ODBhTkFnQlFjSE80MlBqWTNWblhmZTZSU0dQZmJZWXhvd1lJQm5IeElBQUFBbzRRakVTb0NUSGdSaXpCQURBR25seXBVYVBYcTAwN25JeUVoTm5EalJxM1U4OTl4eit2cnJyeFVmSDUvcldvVUtGVFJod2dTUG56Vmp4Z3h0M3J6WjQvRVZLbFNRSkQzd3dBT2FNV09Hbm5ubUdmMzN2Ly9WbURGakZCd2NySXlNRFBYcDAwZUhEaDB5N3JuNTVwc0xWQk1BQUFCUTBsbmREMEZ4ODJTSHlTcUI5YnhRQ1FDWTErYk5tM1g3N2JjckxTM042Zno3NzcrZmE0YlU1WExnd0FIOTk3Ly9WZjM2OWZNTXd5UXBJU0ZCVVZGUmV1cXBwM0xOOU1wTHBVcVZDbFJEY0hDd1B2amdBMk9HV2tKQ2dwNTk5bG5WcmwxYnI3enlpaDU0NEFIOS9QUFB4dmlHRFJ0cTd0eTV1WmFlWHVCd09OeitTRXBLdXFUN09uWHFWS0RQQmdBQUFCUVZab2lWQUNkUzlyc2RVeVVnNzIzdEFlQktzSExsU3QxMjIyMjVncGxubm5sRzNicDF1Nnp2dlh2M2J2M3d3dythTzNldTFxOWY3OUU5WjgrZTFZUUpFelJ4NGtTMWJkdFdmZnIwVWFkT25YVDExVmZuQ3FaeUJtTCsvdjZLakl4VVlHQ2dvcU9qamZOejU4NVY4K2JOaldzOWUvYk05WjV4Y1hGNi9QSEhuYzVWcUZCQkN4Y3VWRWhJU0VFK01nQUFBRkRpRVlpWlhJYkRydGpVb3k3SFZQQ3JLbjlia0pjcUFnQnorZWlqanpSeTVNaGNNOE51di8xMmpSOC92a2pmNjlpeFk5cTRjYU4yN3R5cDZPaG9yVjY5T3RldWpCY3JWNjZjaGd3Wm9vOC8vbGh4Y1hGTzF4d09oOWF0VzZkMTY5Wkpra0pDUXRTcVZTczFhdFJJVVZGUjZ0cTFxOGFPSGF1UkkwZXFWcTFhcWxhdG1pd1dTNjVkSnErNzdqcW5YU1lYTEZpZ05XdldhTnk0Y1ZxNWNtVyt0UTBkT2xUMTY5ZlA4OXIwNmRQZGZqMHV1UGhyWDlEN3k1WXRxNEVEQjNvOEhnQUFBQ2dzaThQaGNCUjNFY2pmbnlsN05YbkhIUzdITkNwM25VYlVuK3FsaWdDZ2NQNTlheC9qOVkrTHZ5elVzMGFPSEtuMzMzOC8xL2tiYnJoQml4WXRVcGt5WlZ6ZW4zTVg1cUNnSUNVbko3c2N2MjdkT25YbzBFR2UvSy9UWXJGbzRNQ0JldlhWVnhVZUhxN1kyRmc5OXRoait2REREejI2UHlBZ1FMdDI3Vkt0V3JWeVhiczRFRHQ2OUtoVElKYlR6ei8vckhIanhqbnR1cGxUMjdadDllNjc3K3FhYTY3SlZiKzNSRVJFNk5peFk1ZDhmMUYrVHdFQUFLRDBzTGo0UXkwOXhFek9reDBtNlI4RzRFclZyRm16WE9lNmRPbWl4WXNYdXczRExrVzdkdTAwYk5nd2wyUDgvZjAxZE9oUVJVZEhhODZjT1FvUEQ1Y2toWVdGYWRhc1dZcU9qdGJRb1VQbDcrL3Y4am1QUC81NG5tRllRWFhxMUVtLy9QS0xsaXhab3F1dXVpclg5ZDkrKzAyWm1abUZmaDhBQUFDZ0pDRVFNem1QZHBnTVlJZEpBRmVtKysrL1grUEdqVE9PaHd3Wm9vVUxGeW93TVBDeXZlZkxMNytzc21YTE9wMnoyV3pxMUttVDNucnJMUjA1Y2tRelo4NVU0OGFOODd5L2NlUEdtamx6cG80Y09hSzMzbnBMTjl4d2czeDhuRHNZUkVaRzV1cjNWVmczMzN5enRtL2ZycWxUcDZweTVjckcrVEZqeHFoVnExWkYrbDRBQUFDQTJkRkR6T1E4MldFeVBKQkFETUNWYS96NDhUcDgrTERhdEdtaisrNjdyMEQzMXEzN3orK2ZRVUdlOVdLc1ZLbVNubmppQ2ExWXNVS3RXclZTcTFhdDFLbFRKNFdHaGhib3ZTdFhycXdISDN4UUR6NzRvQklURTdWMjdWcHQyYkpGVzdkdVZiOSsvUzVMcUdlejJUUjY5R2dOR0RCQUV5Wk0wT0xGaS9YaWl5L21PWmFPQ2dBQUFDak42Q0ZtY2hOaWV1aDA2bUhYWTY1WkwzOXIwUzhOQW9ETGdYNVA1cEdWbFpWclY4dVNpTzhwQUFBQTVJVWVZaVdVWnp0TVZpTU1Bd0Jja3RJUWhnRUFBQUNYZ2o4Sm0xaDgycDl5S012bG1Db3Nsd1FBQUFBQUFDZ1FBakVUaTB0enZ3VTlnUmdBQUFBQUFFREJFSWlaV0h6YWNiZGpLZ1hVdXZ5RkFBQUFBQUFBbENJRVlpYm15UXl4VUw4SUwxUUNBQUFBQUFCUWVoQ0ltVmk4M2YwTXNWRC82bDZvQkFBQUFBQUFvUFFnRURNeGR6UEVyQmFyeXZ0VjhWSTFBQUFBQUFBQXBRT0JtRWs1NUhBYmlKWDNxeXFyeGVhbGlnQUFBQUFBQUVvSEFqR1RTc2s0cTlUTVpKZGo2QjhHQUFBQUFBQlFjQVJpSnVWUlEzMzZod0VBQUFBQUFCUVlnWmhKMFZBZkFBQUFBQURnOGlBUU15bFBab2hWSkJBREFBQUFBQUFvTUFJeGsyTEpKQUFBQUFBQXdPVkJJR1pTY1dudWwweFc5S2VwUG9DU0p6QWd3SGg5UGlXbEdDdEJhWkR6ZXlqbjl4WUFBQURnQ29HWVNibWJJZVp2TGFNZ24vSmVxZ1lBaWs1WVdFWGo5ZUhEUjR1eEVwUUdPYitIY241dkFRQUFBSzRRaUpsUWxpTkxDZlkvWFk2cDZCOGhpeXhlcWdnQWlrN1R4bzJNMTB1WHJ5ekdTbEFhNVB3ZWF0cjRxbUtzQkFBQUFDVUpnWmdKblVrL29TeEhwc3N4OUE4RFVGTDk2N3IyeHV1bFAveWtyZHRqaXJFYWxHUmJ0OGRvNlE4L0djZi91cTVkTVZZREFBQ0Frb1JBeklUaTAvNXlPNGIrWVFCS3FtdWFOelZtaVRrY0RrMlkvQmFoR0FwczYvWVlUWmo4bGh3T2h5U3BXWk9yZEUzenBzVmNGUUFBQUVvS0FqRVRTa28vN1hZTU04UUFsRlFXaTBYL2UyaTB5Z1lGU1pMaTRoUDA2TlBqOWRyYjcyblg3cjAwMmtlK3pxZWthTmZ1dlhydDdmZjA2TlBqRlJlZklFa0tMaHVrc1ErT2tzVkNLd0VBQUFCNHh1SzQ4RStyTUkzVkp6L1J0MGRmY1RsbVNMMDMxTFQ4RFY2cUNBQ0tYdlNPWFJvM2ZwS1N6NTByN2xKUWdnV1hEZEw0Y1k4NzlhWURBQUFBSk1uaTRsOU1tU0ZtUW1jOW1DRVc0bHZKQzVVQXdPWFR0SEVqdmZQYUJJSU1YTEttalJ2cDdTbDhEd0VBQUtEZ2ZJcTdBT1IyeHFOQUxNd0xsUURBNVZVOW9xcGVtL2lDZnQ4YXJWVy9ybFAwanAyS2pZMVhTbXBxY1pjR0V3b01DRkJZV0VVMWJYeVYvblZkTzEzVHZDbkxKQUVBQUhCSkNNUk15Sk1aWXNHK29WNm9CQUF1UDR2Rm9tdGJOTk8xTFpvVmR5a0FBQUFBcmhBc21UU2hzK214THErWDhTa25INHVmbDZvQkFBQUFBQUFvWFFqRVRPaXMzZlVNTVpaTEFnQUFBQUFBWERvQ01aUEp5RXBUU3VaWmwyTm9xQThBQUFBQUFIRHBDTVJNNW14Nm5Oc3h3Y3dRQXdBQUFBQUF1R1FFWWlaek52MlUyekVzbVFRQUFBQUFBTGgwQkdJbTQ2Nmh2c1NTU1FBQUFBQUFnTUlnRURPWnMrbXVHK3BMQkdJQUFBQUFBQUNGUVNCbU1wNEVZc0crb1Y2b0JBQUFBQUFBb0hRaUVETVpsa3dDQUFBQUFBQmNYZ1JpSnVQWmtrbWE2Z01BQUFBQUFGd3FBakdUY1RkRHpNOGFJSDlia0plcUFRQUFBQUFBS0gwSXhFem1YRWFDeSt2QnZtR3l5T0tsYWdBQUFBQUFBRW9mQWpHVFNjazQ2L0k2RGZVQkFBQUFBQUFLaDBETVJESWNkdG16VWwyT0tXTXI1NlZxQUFBQUFBQUFTaWNDTVJOeE56dE1rZ0o5UXJ4UUNRQUFBQUFBUU9sRklHWWk1elBkQjJKbGJBUmlBQUFBQUFBQWhVRWdaaUxNRUFNQUFBQUFBTGo4Q01STXhMTVpZdlFRQXdBQUFBQUFLQXdDTVJQeFpJWllHV2FJQVFBQUFBQUFGQXFCbUlsNE1rTXNrQjVpQUFBQUFBQUFoVUlnWmlMTUVBTUFBQUFBQUxqOENNUk1oQmxpQUFBQUFBQUFseCtCbUlrd1F3d0FBQUFBQU9EeUl4QXpFYzkybVNRUUF3QUFBQUFBS0F3Q01STnhOMFBNeCtvdkg2dS9sNm9CQUFBQUFBQW9uUWpFVENURnpRd3hab2NCQUFBQUFBQVVIb0dZaWJoYk1obEkvekFBQUFBQUFJQkNJeEF6RVhkTEpwa2hCZ0FBQUFBQVVIZ0VZaWJoVUpic1dha3V4d1FTaUFFQUFBQUFBQlFhZ1poSnBHZlozWTRKc0pYeFFpVUFBQUFBQUFDbEc0R1lTYVM3bVIwbVNiN1dRQzlVQWdBQUFBQUFVTG9SaUpsRWVsYWEyekcrVm44dlZBSUFBQUFBQUZDNkVZaVpoQ2N6eFB5c0FWNm9CQUFBQUFBQW9IUWpFRE1KejVaTUVvZ0JBQUFBQUFBVUZvR1lTYmpiWVZJaUVBTUFBQUFBQUNnS0JHSW1rZTV3MzBPTUpaTUFBQUFBQUFDRlJ5Qm1FcDR0bWFTcFBnQUFBQUFBUUdFUmlKbUVaNEZZb0JjcUFRQUFBQUFBS04wSXhFd2lQWXNsa3dBQUFBQUFBTjVBSUdZU0xKa0VBQUFBQUFEd0RnSXhrL0JrbDBrL2xrd0NBQUFBQUFBVUdvR1lTWGl5WkpJWllnQUFBQUFBQUlWSElHWVM5cXdVdDJOODZTRUdBQUFBQUFCUWFBUmlKa0ZUZlFBQUFBQUFBTzhnRURNSno1cnFFNGdCQUFBQUFBQVVGb0dZU1dRNU10eU84YlhRUXd3QUFBQUFBS0N3Q01STXdpR0gyekZXaTQ4WEtnRUFBQUFBQUNqZENNUk1Jc3VSNlhhTXhXTHhRaVVBQUFBQUFBQ2xHNEdZU1hneVE4ekNMeGNBQUFBQUFFQ2hrYkNZaENjenhLd1dmcmtBQUFBQUFBQUtpNFRGSkxLVTVjRW9sa3dDQUFBQUFBQVVGb0dZU1RnY3JnTXhpNnl5RUlnQkFBQUFBQUFVR29HWVNUamN6QkNqb1Q0QUFBQUFBRURSSUJBekNVOW1pQUVBQUFBQUFLRHdTRmxNSWt1dW0rclRVQjhBQUFBQUFLQm9rTEtZaE1QaGNIbWRHV0lBQUFBQUFBQkZnNVRGSk56TkVMTXdRd3dBQUFBQUFLQklrTEtZUkphYkhtSldmcWtBQUFBQUFBQ0tCQ21MU2JqZlpaSmZLZ0FBQUFBQWdLSkF5bUlTN25hWlpJWVlBQUFBQUFCQTBTQmxNUWxtaUFFQUFBQUFBSGdIS1l0SnVPc2h4aTZUQUFBQUFBQUFSWU9VeFNRc3NoUjNDUUFBQUFBQUFGY0VBakdUc0ZwOFhGN1BjbVI2cVJJQUFBQUFBSURTalVETUpLd1dtOHZyV1NJUUF3QUFBQUFBS0FvRVlpWmhZNFlZQUFBQUFBQ0FWeENJbVlTN0dXS1pqblF2VlFJQUFBQUFBRkM2RVlpWkJEUEVBQUFBQUFBQXZJTkF6Q1RjOWhBakVBTUFBQUFBQUNnU0JHSW1ZWlhyUU13aGh4eks4bEkxQUFBQUFBQUFwUmVCbUVtNFd6SXBTWm1PREM5VUFnQUFBQUFBVUxvUmlKbUUxWU5BakdXVEFBQUFBQUFBaFVjZ1poTHVlb2hKQkdJQUFBQUFBQUJGZ1VETUpHd2VCR0lzbVFRQUFBQUFBQ2c4QWpHVDhHeUdHSUVZQUFBQUFBQkFZUkdJbVlUTjR1dDJUQ1pMSmdFQUFBQUFBQXFOUU13a3JLS0hHQUFBQUFBQWdEY1FpSm1FSjBzbTZTRUdBQUFBQUFCUWVBUmlKdUZSRHpFUmlBRUFBQUFBQUJRV2daaEorRmo5M0k3SnlMSjdvUklBQUFBQUFJRFNqVURNSlB5c2dXN0gyTE5TdkZBSkFBQUFBQUJBNlVZZ1poSUVZZ0FBQUFBQUFONUJJR1lTL2g0RllxbGVxQVFBQUFBQUFLQjBJeEF6Q1Y5UEFyRk1ab2dCQUFBQUFBQVVGb0dZU2ZqWldESUpBQUFBQUFEZ0RRUmlKdUZKRDdGMGxrd0NBQUFBQUFBVUdvR1lTZmhaQTl5T1lZWVlBQUFBQUFCQTRSR0ltWVFuTThUU0NNUUFBQUFBQUFBS2pVRE1KRHdKeEdpcUR3QUFBQUFBVUhnRVlpYmhTVlA5ZEdhSUFRQUFBQUFBRkJxQm1FbjRXdWdoQmdBQUFBQUE0QTBFWWlaaHRWamxZL1YzT1lZZVlnQUFBQUFBQUlWSElHWWkvbTc2aURGRERBQUFBQUFBb1BBSXhFekVYV1A5OUt4VUwxVUNBQUFBQUFCUWVoR0ltWWl2MVhVZk1YYVpCQUFBQUFBQUtEeWY0aTRBLzNBM1E0d2VZc0NsaVkyTk5WNVhxRkJCTnB2TjZ6V2twbWJQOEF3SWNMK0J4dVdVbkp5c21KZ1lSVVJFS0RJeXNsaHJBUUFBQUlEaXdnd3hFd213QmJtOG5wcVo1S1ZLZ05Jakl5TkRsU3BWTW43czJyV3JXT3A0KysyM1ZhVktGUTBiTmt5clZxMHFrbWVtcGFXcGE5ZXVtalZybHR1eHg0NGRVNTA2ZFJRU0VxSjI3ZHJwOWRkZkw5QjdQZlhVVStyVHA0OCsrT0FEblRoeDRsSkxMcFQ3N3J0UGRldldWYmR1M2JSbzBhSmlxUUVBQUFCQTZXQnhPQnlPNGk0QzJXWWYrSytpRTM3Szk3clZZdFdyMTI2UlJSWXZWZ1VVSDR1bFlOL3JTNWN1VmJkdTNaek9aV1JreU5mWDF6aU9qbzVXa3laTjlOVlhYNmxQbno3NVB1dkNiNDNseTVkWGNuS3l4elZrWkdUa09wZWVucTQ2ZGVybzJMRmprcVNoUTRkcTVzeVprcVFxVmFybzVNbVRIai8vUWwwT2gwTjkrL2JWbDE5K0tVa2FOR2lRcGsrZnJqSmx5dVI3YjcxNjlYVGd3QUZKVXYzNjliVjM3MTZQMzdkQmd3YmF0MitmSk9uVFR6L1ZzODgrYXp5cklQNzY2eTlWcVZKRmtyUjc5MjYzNCt2WHJ5K2J6YWEwdERSVnExWk44Zkh4a3FTWW1CZzFidHk0d084UEFBQUE0TXBoY2ZHWFNwWk1ta2daVzRqTDYxbU9MTmt6ejh2ZnpVd3k0RXAyWVdtaVZEVExFek15TXBTWm1WbW9aM3p5eVNkR0dGYTJiRm05OU5KTGhhNHJKU1ZGYVdscHh2SEhIMytzN2R1M2ErclVxUm84ZUhDZTkrU2MyYlZ2M3o3VnExY3Z6M0dMRmkxU28wYU5qT1A5Ky9jYllaalZhbFhYcmwzMTdMUFBGdm96NUh5UC9Gd0kwRDc4OEVNakRMUFpiT3JkdTNlZTQvLzN2LzlweElnUmhhNE5BQUFBUU9sR0lHWWlnVzRDTVVrNm4zbVdRQXh3SVREd24xNThyaWJBaG9TRUtDb3F5dW5jL3YzN1hZWmZmZnYyemZQODExOS9uZWZNTUVteTIrMGFQMzY4Y2Z6a2swOGFNNlNrN0JsUTVjdVh6L2M5RHg0OHFQVDBkS1BtQzhxVUthTnZ2LzFXTDc3NG9wNS8vbms1SEE1dDI3Wk5hOWFzOFhqbVZuN2pjZ1p0a3JSZ3dRTGpkWnMyYlJRYUdxb2ZmdmhCZHJ2ZG8vZnhKUGh5SlRVMVZSTW5UalNPTXpNenRXZlBuanpIeHNYRkZlcTlBQUFBQUZ3WkNNUk1KTkFuMk8yWWxJeXpxdUJYMVF2VkFNWHZyNy8rTWw0UEhqeFl5NWN2bHlTOThNSUx1dmZlZTNPTnIxaXhvc2ZQN3RLbFM2NGxlKzZXTDM3KytlZDVuaTlidG15K2dkalVxVk4xNk5BaFNWTGR1blUxZHV4WUxWNjhXT3ZXcmRQWXNXUDF5eSsvNVB0K0w3endncDUvL25uamVQYnMyVTdYTFJhTG5uMzJXZFd2WDEvMzNIT1BubmppQ2ZYdjMxK1BQZlpZdnMrOEZCZVdaVXJTblhmZUtVbmF1WE9uZXZUb1VTVFBuekZqaG9ZUEh5Nkx4U0ovZjM5OTlkVlhUcytlTUdHQzhUVUVBQUFBZ0tKQUlHWWluczRRQTY0VUYyWlN5QlpScEFBQUlBQkpSRUZVSlNVbE9RVkh0OTEybTlNc0syOTU0SUVIOGp5ZjMweXB2Lzc2Uzg4OTk1eHhQR1BHREZrc0ZqMzg4TU02ZVBDZzNucnJMYjMyMm11NWx2alo3WGFOR1RORzA2Wk5NODQ5OTl4ejZ0V3JWNTd2MDc5L2Z6VnQybFJObWpTUmxEMHpidTNhdFJvMmJKaDI3OTZ0RzI2NFFVdVdMTW0xaFBTTEw3NVEvLzc5alpsMFgzNzVwZTY0NHc2bk1mdjI3ZE9HRFJza1pTK1h2QkNJZWN2R2pSczFZY0lFNDNqUW9FR2FNMmVPY2J4OSszWmRlKzIxUmlEWnRtMWJyOVlIQUFBQW9HUWlFRE9STWo3dUE3R1VEQUl4WEhubXpadG45QVlMRHc5WGVIaDRycDBPQXdNRFZhNWN1UUk5dDBlUEhrWnZMRW1LalkxMU9mN2RkOS8xK05rT2gwTWpSb3pRMmJQWi84ME9IejVjblR0MzFuUFBQYWVEQnc5S2tyS3lzblQ5OWRjNzNiZGp4dzROSERoUVc3ZHVOYzcxN3QzYmFhYllCU2RPbk5ERWlSUDE4c3N2RzJIWUJXbHBhVWJUL0JVclZxaFhyMTc2NnF1dmpLYjd5NWN2MStEQmc0MHdiTUNBQWJuQ01FbjY0SU1Qak5lMWF0VlN0V3JWSkVtZE8zZjJlTWZPd2l5WkhEcDBxTEZrVk1ydWxkYWhRd2VOSERsU1o4NmNVZi8rL1kwd3JIdjM3dXJVcWRNbHZ4Y0FBQUNBS3dlQm1Ja3dRd3pJMnh0dnZHRzhQbm55cEtwV3piMXMrTzY3NzlhSEgzNVlvT2R1M3J6WmFWbG1VVnF3WUlHV0xGbGlIRy9jdUZITm16Zlh6cDA3alhOVHBreFJ3NFlOSlVtSmlZbWFOR21TM25qakRhZU5BU1JwL3Z6NUdqeDRzTWFQSDY5YXRXcEprczZmUDY4ZVBYcG8wNlpOK3Zubm56Vi8vbnpWcmwzYnVLZHo1ODU2OU5GSE5XblNKRW5aTzNDMmJObFNuMzMybVpZdFc2Wm5ubm5HNkpkV3YzNTl2ZlBPTzdrK3cvbno1NTBDc1FzYnRDUW5KeXM0MlAwUzc2SVFGUldsdFd2WEtqSXlVc2VPSFpQRDRkRG8wYU1WSHgrdkJRc1dHRi9QQ2hVcWFQcjA2VjZwQ1FBQUFFREpaeTN1QXZBUGoyYUlFWWpoQ3JOa3lSTEZ4TVJjbG1kNzBvQTlPVGxaRG9mRDZVZE8rVjFyMDZhTmJEYWJjYng5KzNadDI3Yk5tTzNVczJkUGpSbzFTbkZ4Y1pvNGNhTHExcTJyaVJNbkdtR1kxV3FWbjUrZnBPeVpaQjkvL0xHaW9xTDB5Q09QS0RFeFVUTm56dFNtVFpza1NkdTJiVk9iTm0yTXBZMFh2UFRTUytyZnY3OXh2R3ZYTGwxenpUVjY4c2tualRDc1ZxMWErdW1ubi9KczdQLysrKzhiT3pzV2w1a3paK3JhYTYvVlR6LzlwQmRmZkZGUzl0ZjhxYWVlTWo2dnI2K3ZQdi84YzlXb1VhTTRTd1VBQUFCUWdqQkR6RVE4bWlIR2trbGNRVEl6TXoxdUVHKzFGaXpmVDBwS2N1cjlGUmNYbDZzcC8xTlBQV1VzZWN6UHhYM0ZRa0pDOVBMTEw2dHExYXJxMnJXcnZ2dnV1MXozMUtoUlF5Kzg4SUlHRFJxa0w3LzhNdGV1anZYcTFkTkhIMzJraWhVcjZ0NTc3elg2cDludGRrMlpNa1ZmZnZtbDl1N2RxK1RrWkQzOTlOTnlPQnc2ZmZxME9uZnVyTzNidDZ0ZXZYcVNKSnZOcHRkZWUwM3IxNi9YSDMvOElTbjN6cHVqUm8xU2hRb1ZjdFY0OXV4WnA5NWRPUVVGQlhtOFhQSmlsU3BWeW5YdXhJa1R4Z1lIRG9kRHg0NGRNNjZWTDE5ZUd6WnNrTTFtVThlT0hSVWFHcG9yeUx6cXFxdVVscGFtMU5UVVhIM1NBQUFBQUNBdkZzZkZmenRDc1VuT2lOZXpXenU1SE5PaGNsLzFydkcwZHdvQ2l0bGJiNzJsaHg5K1dGTDJMS0J0MjdZNTlhUHExYXVYNXMrZkwwbWFQSG15L3ZlLy94bkwrcVRzY0NVakkwTyt2cjdHdWVqb2FEVnAwa1NIRGgweWxoaGFyVmFscDZmbkN0WGM3VHFabDV6OXpYYnYzcTBUSjA0b1BUMWRQWHYyMUxsejUrVGo0Nk5WcTFhcFJZc1dhdFNva1E0ZlBtemNhN0ZZTkhyMGFMMzY2cXRHcnkrSHc2RVBQdmhBanp6eWlCSE92Zm5tbTNyb29ZY2taVGZHSHp4NHNPeDJ1KzY5OTE1Tm56NWRPM2JzME1xVks3Vnc0VUt0WExuU21BMldIMzkvZjNYcTFFbHQyclJSOCtiTjFhcFZLeDA3ZGt6dDJyVnpHbGUzYmwzdDM3L2Y2V3Q4S1M3OGI4ZVQ1eXhhdEVpLy8vNjc1czJicHgwN2RyZ2M2K3ZycTBhTkd1bnR0OTlXeDQ0ZEMxVWpBQUFBZ0pMUDR1SXZIY3dRTXhGUFpvalJWQjlYaXYzNzkrdkpKNTgwanNlTUdhT2pSNDhxUER4Y0ZTdFdWRkpTa3BZdFcyWmN2N2c1dlRzNUcraVhMMSsrd0RQTVBOR3dZVVBWcUZGRDExMTNuYzZkT3lkSm1qUnBrdHEzYnk5Sm1qQmhndTY2Nnk1WkxCYmRmdnZ0R2pkdW5GcTBhT0gwREl2Rm9oRWpScWhyMTY0YU5teVk3SGE3SG56d1FlTjYzNzU5VmI1OGViMzU1cHVhTUdHQ2F0V3FwU05IanVSYlU3Tm16YlJueng2bldXbHBhV242L3Z2djlmMzMzMHVTWG5ubEZZMGRPMWJseTVkWFltSmlrWDA5TGtYUG5qMk5wdmtYTkduU1JBODk5SkQyN05tam1UTm5HaldtcDZkcjE2NWR1VFlZQUFBQUFJQ0xFWWlaaU0zaUl6OXJvT3haS2ZtT29haytyaFJUcGt6UitmUG5KVWtSRVJGcTBhS0Zicm5sRmxXdlhsM3o1OC9YeXBVcmxaS1MvZDlLdFdyVjFMSmx5d0k5UCtleXUvajQrRnl6bFM2ODl3VTVKOU5lUEF2dDRuTVhaR1ZsYWRDZ1FkcXlaWXVrN1BCcTdOaXh4dlYrL2ZycDk5OS8xOTEzMyswMnhLbFJvNForK09FSG5UbHpKdGQ3ZGV6WVVWMjdkcFVrOWVuVFIxT21USEc2N3UvdnI1NDllK3FCQng1UWh3NGRkT0xFQ1UyZlBsMGZmL3l4c2VQbEJYNStmaG82ZEtoc05wdHV1T0VHN2R5NTAxak9lTEd3c0RCak9hYzcxMTkvZmI2N2VNNllNVVBEaHcrWHhXS1J2NysvdnZycUsvWG8wVU9TZE1jZGQranp6ejlYM2JwMTFhTkhEL1hyMTA5dDJyUXg3bjNwcFplMGJOa3lmZmZkZDFxOWVyWHExYXVYYStrckFBQUFBRnlNUU14a0FuMkNaYmZuSDRneFF3eFhpb2NmZmxnelo4NlV3K0hRM0xsejljNDc3eWdqSTBPSERoMVMrL2J0RlJRVVpJeTk4ODQ3Q3p6RHkxMUQvUXNON1MrVncrSFFzR0hEOU0wMzN4am5kdS9lcmNhTkd5c3BLVW5WcWxYVCt2WHJ0V3ZYTGpWdDJyVEF6ODZwZWZQbTZ0Q2hnNFlQSDY0eFk4Ym96VGZmVkdCZ29EcDI3S2hXclZycHR0dHVVNFVLRlZTelprMUoyVXRCeDQwYnAzdnV1VWViTm0zUzRzV0x0Vy9mUG0zYXRFazMzSENEUWtOREpVbi8vdmUvTlhyMGFOMTAwMDJGK2xvVXh1T1BQNjQxYTliSXg4ZEhTNWN1MWRLbFMxMk9YN2h3b1pjcUF3QUFBRkNTRVlpWlRCbGJpTTdvVkw3WG1TR0dLMFhEaGcwMWFOQWdYWFhWVmJyKyt1dlZ2bjE3aFlhR2F0cTBhVXBKU1RGbWg5bHNOdDEvLy8wRmZyN0Q0VkJVVkpUVHVUMTc5a2pLbnUyVmM0ZElLWGZ6ZkhmbkxSYUwwNUpPS1hzM3lBdXFWNjllNEpyenNuZnZYdVBIN05tejlldXZ2MnJidG0xcTBLQ0JEaDQ4cUtpb0tEMy8vUFB5OC9OeldpWjUrdlJwbzRlYWxQMzFTRTFOZFZvaU9XVElrRHliMUgvODhjZVNwRUdEQmpuMWRITm44dVRKQ2c4UEw5RG5xMUtsaXV4MnU0NGVQZXJSK01MMk53TUFBQUJ3WlNBUU14bDNmY1NZSVlZcnlhdXZ2bW9zZjdQWmJKbzZkYW9jRG9lbVQ1OXVqT25UcDQreHEySkJEQmd3UUFNR0REQ09zN0t5akJBc3I5bGg3Nzc3YnA3UHllKzhKTjEwMDAxR2VIU0J4V0pSdVhMbFZMZHVYVWxTWkdTa1V6Q1htWm1wL2Z2M0c4ZVJrWkZHZy8yOC9QREREOGJyc0xBd3RXM2IxdmdjT1hmSURBd016UGNaRndRRUJLaEtsU3BPeDNrWk9IQ2dwT3hBckNCdXYvMTI0M01EQUFBQVFIRWlFRE9aUUIvWGdkajV6TE55eUNHTG1BV0IwdS9pWGxDblRwM1NraVZMak9QQXdFQk5uRGl4U043cndvd3pLZjhncUtCR2pCaWh4bzBicTE2OWVxcFZxNWFxVkttaThQQncrZmo4ODF2dnRHblRuTzQ1Y2VLRXFsYXRhaHpQbWpWTC8vNzN2L045aitYTGx4dXZlL1RvNFRTekxXZXdsalBvS2lvWHdzbG5ubmxHdFd2WDFuZmZmYWRLbFNwSnl1N0IxcU5IRDYxWXNVS1MxTDE3ZDlXcFU2ZEkzdk5pbDdJYktBQUFBSUFyRzRHWXlRVDVsSGQ1UGN1UnFkVE1KSTkycEFSS2s0U0VCTjE4ODgxT1MrZGVlT0VGb3kvV0JmUG56NytrNTU4NWM4WjRmV0UyMVlrVEovSWNlM0ZUL2Q5KyswMGZmZlNSMXE1ZHF3MGJOaGpYcnIvKytseTdYem9jRGgwL2ZseDc5KzVWaXhZdFZMNjg2Ly9tWGJIYjdWcTVjcVZ4L0ovLy9NZnArbzgvL21pOHZsd3pzNEtDZ2hRWEY2ZTR1RGkxYXRWS0gzendnU0lqSTNYWFhYZnA5OTkvbHlSZGZmWFZtanQzYnI3TEdVK2NPR0UwN25jNEhEcDI3TmhscVJVQUFBQUFMaUFRTTVsZ24xQzNZNUxTNHdqRWNFVTVkdXlZYnIzMVZxY2VYTjI3ZDljamp6eVNhK3p0dDkvdWRCd2ZIKy9SZS96NTU1L0c2N0pseXhhb3ZtZWVlY1pZdWpobnpod05HelpNOGZIeFdyUm9rZjc4ODA4ZFAzNWNmLzc1cHc0ZVBLaDkrL1laTzFqdTJiT25VSUhZOTk5L3I2U2tKRW5aczlxNmRPbGlYUHY5OTkvMXlTZWZHTWNYQjNORlpkQ2dRWXFOamRYWXNXTjErUEJoM1hUVFRmTDE5VlY2ZXJva3FVT0hEbHE0Y0tIS2xTdVg3elBHalJ1bmNlUEdTY29PK1VhUEhuMVphZ1VBQUFDQUN3akVUQ2JZMTMwZ2RqWTlWcFVEYXJzZEI1UUdLMWV1VlAvKy9aMld4RFZwMGtTZmZ2cHBuak9PNXN5Wm8vVDBkUG42K2lvcks4dHBsMGRKQ2c0T2xpUWxKeWZyK1BIakNnZ0lrTjF1ZCtvRlZybHlaU1VsSlNraElVR0ppWWxLVEV4MGVwMVRxMWF0dEcvZlB1TjR3b1FKR2pKa2lCSVRFM1hQUGZlNC9HeUZYWm81Yjk0ODQzV25UcDJNWG1PZmYvNjVSbzRjYVRUUjkvSHhVZi8rL1F2MVhubkp5c3BTZEhTMExCYUxxbGF0cXIvKytrdVNqRERNYXJXcWRldldXcmR1blpvM2I2NXExYW9WdXVsOXc0WU5jNTJMalkwdDFETUJBQUFBWEhrSXhFeW1yQWVCV0hKNm5CY3FBWXJmWTQ4OXBzbVRKenYxamFwWHI1NSsrT0VIVmFoUUljOTc1cytmcjIrLy9UYlBhLzcrL3FwV3JacWs3RjBXOHdwWEpLbHg0OGJxMHFXTDFxOWY3N2JHVFpzMk9SMGZPSEJBMzN6empYcjI3Q2svUHovWjdmWjg3NzE0dVdkZWJycnBwbHpud3NQRGRmandZUzFZc01BNGQvUE5OMnZIamgyNi8vNzd0V3JWS3FmeGp6Lyt1RWZ2NVluTXpFeU5IRGxTTVRFeGlvbUowYmx6NS9JZG01V1ZwZGRmZjEydnYvNjZwT3dBc0dyVnFucnp6VGZWbzBjUFk5eU1HVE0wZlBodzQzang0c1ZPMTNPNnNCTW9BQUFBQUJTR3RiZ0xnTE1RRHdLeHBBd0NNVndadW5idDZyVGpZOHVXTGJWbXpScW5wdk1YYTl1MmJiN1hCZzBhSkY5ZlgwbFM3ZHExVmIxNjlUekgzWFhYWFdyZHVyVkhOZnI0K0toR2pScHEyclNwY1c3S2xDbXkyV3lxVTZlT0tsYXNxRFp0Mm1qZ3dJRWFOMjZjM24vL2ZTMWR1bFF4TVRFZVBUOC9LMWFzTUpaTFN0bExTR3ZVcUpFcm9CbzllclRHang5ZnFQZkt5V2F6eWVGd2FNT0dEVTd2WmJWYTFiVnJWeTFac2tRclY2NVVqeDQ5bkRZUGtLVFUxRlFkUG56WStOcUdoNGNyUER3ODF5NmFGU3RXVkljT0hkU2hRNGM4ZC93RUFBQUFnTUppaHBqSmVOcERETGdTM0hqampabzVjNllHRGh5b3dZTUhhK3JVcVFvS0NuSjV6N1hYWGl1ck5UdnJ0OWxzOHZQelUrWEtsZFdqUnc5Tm1qVEphV3pIamgzMXpUZmZ5R3ExS2pBd1VCRVJFUm83ZHF3NmRlcWtFeWRPYU83Y3VhcFNwWXFxVnEycUtsV3FxRnExYW9xSWlEQitqb3lNVkpVcVZXUzFXcFdhbXFwcTFhb3BLaXBLSTBhTWtNUGgwT2JObTNPRlBUbEZSVVZkMHRlbFVxVks2dDY5dTdadTNhb3Z2dmhDYTlldVZiMTY5U1JsejY1cTJiS2wwdExTOU5wcnIybmd3SUdYOUI2dS9QZS8vOVdzV2JOVXRteFpkZXpZVVRmZmZMTjY5ZXJsRkZSMjZ0UkpjWEZ4V3J4NHNWYXZYcTJOR3pkcS8vNzk2dENoZzhMRHd5WGx2MmxCKy9idDlldXZ2eHJIOWV2WE4zcXRYV2krbjFPM2J0MVlOZ2tBQUFDZ1FDeU92UGF3UjdFNWw1R29jVnM3dWh6VEpxeVgrdFo2M2pzRkFTYncyMisvcVZXclZzVmRobHV4c2JFS0N3c3I3akswZi85K1ZhNWNXU0VoUmJQNXhvVythVGFiemVqQnRtdlhMalZvMEVBMm04M2o1emdjRHFXa3BMZ01DUUVBQUFDZ3FGaGNOREVtRURNWmg3TDA2T1pybGVYSXpIZk1WZVgrcGVIMTMvWmlWUUFBQUFBQUFDV0xxMENNSG1JbVk1RlZaWDBxdWh5VGxNSFNJQUFBQUFBQWdFdEZJR1pDd1c0YTY5TkREQUFBQUFBQTROSVJpSm1RSjRHWVE2eDBCUUFBQUFBQXVCUUVZaVlVN091NktYZW1JMTJwbWNsZXFnWUFBQUFBQUtCMElSQXpvV0FmMXpQRUpKWk5BZ0FBQUFBQVhDb0NNUk55dDJSU0loQURBQUFBQUFDNFZEN0ZYUUJ5OHl3UVk2ZEpGSjhzaDBNN2QrM1JqbDI3ZFQ0bHBiakxBWXBNODJaTjFLSlowK0l1QXdBQUFNQmxSaUJtUWg0dG1jeGdoaGlLeC82RGYraWxWMS9YZ1Q4T0ZYY3BRSkViTXJBL2dSZ0FBQUJ3QlNBUU02R3lIc3dRTzhzTU1SU0RoZDk5cnplbVRsZnRtalgxd3RPUHEwRzl1cXBhSlZ4V2k2VzRTd01BQUFBQXdHTUVZaVpVenJlUzJ6R0o5aE5lcUFUNHgvNkRmK2lOcWRQVm8xdFhQVEJxdUh4OStPMERBQUFBQUZBeTBWVGZoQUo5UXVSbkRYQTVKdEgrbDVlcUFiSjdocjA4K1EzVnJsbVRNQXdBQUFBQVVPSVJpSm1RUlJhVjk2dnFja3dDTThUZ1JUdDM3ZEgrZzM5b1lMOCtoR0VBQUFBQWdCS1BRTXlreXZ0VmNYbjlqUDJrSE1yeVVqVzQwdTNZdFZ1UzFLQmUzV0t1QkFBQUFBQ0F3aU1RTTZrS2JnS3hURWVHa3RQanZWUU5yblRuVTFJa1NWV3JoQmR6SlFBQUFBQUFGQjZCbUVtNW15RW1zV3dTM3NkdWtnQUFBQUNBMG9CQXpLUThDY1RZYVJJQUFBQUFBS0RnQ01STXFvS2Jwdm9TZ1JnQUFBQUFBTUNsSUJBektjK1dUUDdsaFVvQUFBQUFBQUJLRndJeGsyTEpKQUFBQUFBQXdPVkJJR1pTZnRZQUJmbVVkem1HUUF3QUFBQUFBS0RnQ01STXpOMHNNWGFaQkFBQUFBQUFLRGdDTVJOekY0Z2xwY2NxMDVIdXBXb0FBQUFBQUFCS0J3SXhFNnZnSmhCenlLRXo5dE5lcWdZQUFBQUFBS0IwSUJBek1YYWFCQUFBQUFBQUtIb0VZaVpXM3ErcTJ6R0pCR0lBQUFBQUFBQUZRaUJtWXU2V1RFcFNYTm94TDFRQ0FBQUFBQUJRZWhDSW1WaEZ2d2kzWTJMVGpucWhFZ0FBQUFBQWdOS0RRTXpFUXZ6QzVHUDFkem1HUUF3QUFBQUFBS0JnQ01STXpDS3JRdjJydXh3VFJ5QUdBQUFBQUFCUUlBUmlKaGZtSCtueWVsSjZuTkl5ejNtcEdnQUFBQUFBZ0pLUFFNemszQVZpRW8zMUFRQUFBQUFBQ29KQXpPUkNQUWpFNkNNR0FBQUFBQURnT1FJeGsvTmtoaGlCR0FBQUFBQUFnT2NJeEV6T2t4bGlOTllIQUFBQUFBRHdISUdZeVZYMHJ5cXJ4ZlV2VTJ6cUVTOVZBd0FBQUFBQVVQSVJpSm1jemVLcjhuNVZYWTZKcGFrK0FBQUFBQUNBeHdqRVNnQjNmY1FTN1g4cHcySDNValVBQUFBQUFBQWxHNEZZQ2VDdWo1aEREc1duL2VtbGFnQUFBQUFBQUVvMkFyRVN3Sk9kSm1tc0R3QUFBQUFBNEJrQ3NSSWcxTCs2MnpHeGFUVFdCd0FBQUFBQThBU0JXQWtRRmxERDdaallWR2FJQVFBQUFBQUFlSUpBckFUd1pJYllxZFJEbDc4UUFBQUFBQUNBVW9CQXJBVHd0NVpSc0crWXl6RW5Vdzk0cVJvQUFBQ1VGaWRPbkpERllpblNIOHVXTFZOTVRFeVJQeGNBZ0tKRUlGWkNWQW1vNC9KNm92MmtVak9UdlZRTkFBQUFBQUJBeWVWVDNBWEFNK0dCZGJRdmFhUExNYWRTRDZsR1VCTXZWUVFBQUlEUzV1Njc3ODUxYnNlT0hkcTBhWk1reVdxMWFzQ0FBYkphOC85MzlZaUlpTXRXSHdBQVJZVkFySVFJRDZqcmRzekoxSU1FWWdBQUFQL1AzbjJIUjFWdWZSLy9UUkxTUTJneG9TYUJFQWdkUlJBRUJPbE5VUThDS29nZ0dJOVlLSW8wQWFsS0Z3UVVCRHdxY0FTa3ErQkJRRUFCQmFVbTlHSkNrUTRKS1NRejd4OTVzNThNS1pPRU1HbmZ6M1hOOWV5eTl0NXJCczdqc09hKzE0MXNXN3g0c2RXK3hXSlIvZnIxamYzZXZYdHIvdno1TnU5ejZOQ2hWUGU1MTRzdnZxaTR1RGhKMG93Wk0xU3VuSFhmM0VPSERxbG16WnFaVFIwQWdDeGh5bVErNGVzV2FEUG1Vc3dwTzJRQ0FBQ0Fnc3pUMDlQbzIrWGc0R0NNRHBPa0JRc1dwTnZqeTlYVk5VdlBXYkZpaFZhdVhLbVZLMWNxSmlZbXA5OEdBQUFab2lDV1QyUnVoQmlOOVFFQUFKRDNtYzFteGNmSEcvdnU3dTY1bUEwQW9EQml5bVErNFZta2hOd2NpeW9tOFZhNk1aZGlUdHN4SXdBQUFCUjBZV0ZoTm1OQ1FrSnN4dXpmdjE5ZHUzWTE5dStkUXRtc1dUTTVPanBhSFZ1eFlrVW1zd1FBSU9zb2lPVVRKcG5rNTFaSnA2UCtURGZtYWx5RUVzeHhjbkp3c1dObUFBQUFLS2o4L1B4eTVENHhNVEU2ZXZSb3V1ZFBuRGlSSTg4QkFDQ3pLSWpsSTc2dWdSa1d4Q3d5NjUrNHN5cmpGbXpIckFBQUFGQlFGUzllUExkVEFBRGdnYUNIV0Q3aTYyYTdqOWcvTk5ZSEFBQkFKaVVrSkJqYkpwUHBnVDNuc2NjZWs4VmlNVjZUSjA4MnpqVnExTWpxWFBJTEFJQUhpWUpZUHVMcld0Rm16S1ZZK29nQkFBQWdjMUkydG5kMmRrNTFQcTFDMWYwV3JoSVNFclJnd1FKai8relpzOXE0Y1dQMjNnQUFBTmxFUVN3ZjhYV3pYUkM3R01OS2t3QUFBTWljbXpkdkd0dHByZlJvTXBsc3ZyTHFndzgrc09vbkZoa1pxYlp0MitxRkYxN1FwVXVYc3ZkR0FBRElJZ3BpK1VneFp6ODVPN2hsR1BOUExGTW1BUUFBa0RtWEwxODJ0a3VVS1BGQW54VVhGNmNCQXdabzRzU0p4akUzdC8vN2JydDA2VkpWcTFaTlM1WXNlYUI1QUFBZ1VSRExWMHd5MlJ3bDlrL3NHWmt0aVhiS0NBQUFBUG5aMmJObmplMHlaY3BJa3ZidDI2ZHZ2LzFXNjlldlYxaFltUEZLYWVQR2pRb0xDOVBHalJ2MXpqdnZLQ3dzVEFjT0hFajNPWXNYTDFhVktsVTBZOFlNNDVpL3Y3OU9uRGlobDE5KzJUaDI3ZG8xdmZqaWkrcmN1Yk91WGJ1V1UyOFRBSUJVS0lqbE03YjZpQ1ZhRW5RbDdtODdaUU1BQUlEODdOQ2hROFoyWUdDZ0pDa2dJRUJqeDQ1VjE2NWR0VzNiTmxXdFdsVlZxMWExdWk0Z0lFQ2JObTNTYzg4OXB4a3pabWpyMXEwS0RzNTRwZk9VeGJmeTVjdnJwNTkrVXBreVpiUjQ4V0xObkRsVGpvNk94dm1yVjYvSzA5TXpKOTRpQUFCcG9pQ1d6MlNtajlpRm1HTjJ5QVFBQUFENTNXKy8vV1pzMTZwVlM1STBaTWdRSFR4NFVOSFIwUW9ORGRYMjdkdFRYWGZqeGczTm5EbFRVVkZSa3FRMzMzeFRtelp0U3ZjNXZYcjFVcXRXclNSSlR6MzFsUGJ1M2F2S2xTc2I1OTk2NnkzOThNTVA4dmIyVm1CZ29GYXRXcFZtazM4QUFISUtCYkY4eHMrMWtzMll5RHZoZHNnRUFBQUErZG5GaXhlMWI5OCtZNzlCZ3daYXZueTUxYlRHNGNPSHEwbVRKcW11TFZHaWhOYXZYeTl2YjI5SlNTdEhkdXZXVGFkT3BkL1BkczZjT2RxMGFaUFdyRmtqSHgrZlZPZGJ0V3FsblR0M2F2MzY5U3BWcXRUOXZEVUFBR3h5eXUwRWtEV2wzVEllaWk1SjUrOHdRZ3dBQUFBWlc3eDRzUklUazNyUGVudDd5OG5KU2ErODhvcHh2bVhMbGhvNmRLak1ack4rK2VVWHEydE5KcE5DUWtMMDdiZmZxbjM3OWtwTVROVDE2OWYxekRQUFdJMDZTeGtQQUVCZXdnaXhmS2E0UzJtNU9tYmNUK0Y4ek5FTXp3TUFBS0J3dTNMbGlxWk9uV3JzUC9mY2MvcjAwMDhWSFIwdFNYcmlpU2ZrNXVZbVQwOVBPVG82cW5uejVsYlhGeTllWEpMVXVuVnJUWjQ4MlRoKy9QaHg3ZDY5Mnc3dkFBQ0ErME5CTEo4eHlhU3k3bFV5akxrUmYwblJDVGZzbEJFQUFBRHlHMmRuWnpWdDJ0VFlmL1BOTi9YWlo1L3A4Y2NmVjcxNjliUjI3VnExYk5reXpXdWJObTJxRWlWS0dQc0RCZ3hRang0OUZCSVNvajE3OXFRcW5rbVNvNk5qdGw0QUFEd29USm5NaDhxNFZkWEoyM3N6akRrZmMweVZ2ZXJiS1NNQUFBRGtKMFdMRnRYS2xTczFlUEJnUlVaR3FrNmRPcEtrRFJzMktERXhVVVdMRmxYZHVuWGw3Kzh2azhra1IwZEhlWHA2cWtHREJ2cnd3dzlUM2Uvenp6OVhZbUtpUER3ODBueGVRa0pDbG5NOGRPaVFhdGFzbWVYckFBRElEQXBpK1ZBWjk4ejBFUXVuSUFZQUFJQU1UWmt5UlhmdTNESDJrNXZrUzFLVEprMTA1c3laVE4zSDFkWFZhajg0T0ZqSGp4Ky9yOXlxVkttaTA2ZFAzOWM5QUFCSUR3V3hmS2lzZTFXYk1aRjM2Q01HQUFBQTI5emQzWFA4bnM3T3pnb0tDcnF2ZXhRcFVrUUJBUUU1a3hBQUFQZWdoMWcrNU9kYVVRNm1qUC9vemxNUUF3QUFBQUFBU0JNRnNYekl5Y0ZGdnE0Vk00eTVGSHRLaVphN2Rzb0lBQUFBQUFBZy82QWdsaytWc2JIU1pLSWxRUmRqVHRvcEd3QUFBQUFBZ1B5RGdsZytWY1l0NDRLWWxMVFNKQUFBQUFBQUFLelJWRCtmS210amhKZ2tSZDRKMTZNbG43SkROZ0FBQU1ncFpvdEZSOEtPNm5CWXVPN0V4T1IyT2dYR0t5OTF6KzBVQUFCNUNBV3hmTXJXbEVsSk9uK0hFV0lBQUFENXlZbFRwelYrOG5TZFBIMG10MU1wY0NpSUFRQlNvaUNXVDNrNmxWRFJJajY2ZGZkeXVqR1JkOEpsa1VVbW1leVlHUUFBQUxKajdmY2JOV1BPUEFYNisydk04Q0VLRHFxazBuNitjakR4WFE0QWdKeEdRU3dmSytNZXJGczMweStJeFNUZTB2VzQ4eXJoVXRhT1dRRUFBQ0NyVHB3NnJSbHo1cWxUMnpicUgvcXFpamp4TlIwQWdBZUpwdnI1V0ZtM3FqWmp6a1Vmc2tNbUFBQUF5QzZ6eGFJSlUyWW8wTitmWWhnQUFIWkNRU3dmSyt0T1FRd0FBQ0MvT3hKMlZDZE9uZFpMM2JwUURBTUF3RTRvaU9WakZUeHEySXc1RjMzUURwa0FBQUFndXc2SGhVdVNnb01xNVhJbUFBQVVIaFRFOHJIaUxtWGs0VlFzdzVpSU8wZGt0aVRhS1NNQUFBQmsxWjJZR0VsU2FUL2ZYTTRFQUlEQ2c0SllQbWFTU1JVOGFtWVlFMitPMWNYWWszYktDQUFBQU5uRmFwSUFBTmdQQmJGOExuUFRKdWtqQmdBQUFBQUFrSXlDV0Q1bmE0U1lSQjh4QUFBQUFBQ0FsQ2lJNVhPTUVBTUFBQUFBQU1nYUNtTDVuSWRUTVpWMEtaZGh6TVdZNDRvM3g5Z3BJd0FBQUFBQWdMeU5nbGdCWUd1VW1ObGlWdVNkY0R0bEF3QUFBQUFBa0xkUkVDc0E2Q01HQUFBQUFBQ1FlUlRFQ29ETTlCRTdTeDh4QUFBQUFBQUFTUlRFQ29TeTdpRnlNR1g4UjhrSU1RQUFBQUFBZ0NRVXhBb0Fad2RYbFhZTHpqRG1XbHlrb2hLdTJ5a2pBQUFBQUFDQXZJdUNXQUdScVdtVFVRZnNrQWtBQUFBQUFFRGVSa0dzZ01oTVFleDAxRDQ3WkFJQUFBQUFBSkMzVVJBcklES3owdVFwQ21JQUFBQUFBQUFVeEFvS1g5ZEtjblgwekREbTcrakR1bXVPczFOR0FBQUFBQUFBZVJNRnNRTEN3ZVNnUU04NkdjWWtXaEpZYlJJQUFBQUFBQlI2Rk1RS2tFRFBoMjNHTUcwU0FBQUFBQUFVZGhURUNwQ0tYcGtvaU4ybUlBWUFBQUFBQUFvM0NtSUZTQVgzNm5JMEZja3c1a3pVWHpKYkV1MlVFUUFBQUFBQVFONURRYXdBY1hKd1VRV1BHaG5HeEpudjZIek1NVHRsQkFBQUFBQUFrUGRRRUN0Z0ttYW1qeGpUSmdFQUFBQUFRQ0ZHUWF5QUNmU3FhelBtTkkzMUFRQUFBQUJBSVVaQnJJQUo5S3dyazB3WnhweUsyaWVMTEhiS0NBQUFBQUFBSUcraElGYkF1RGw2cWJSYjVReGpidCs5cWl1eGY5c3BJd0FBQUFBQWdMeUZnbGdCeExSSkFBQUFBQUNBOUZFUUs0QXFlajVpTStZVUJURUFBQUFBQUZCSVVSQXJnQUk5Ylk4UU8zNXJEMzNFQUFBQUFBQkFvVVJCckFBcTV1eXJFaTVsTW95NUhuOWUxK0lpN0pRUkFBQUFBQUJBM2tGQnJJREt6TFRKWTdkMjJTRVRBQUJ3cjlqWVdNWEd4dVoyR29xS2l0S3VYYnYwOTk5YVYrelJBQUFnQUVsRVFWUXN0Z01BQUFvWENtSUZWR1d2K2paaktJZ0JBQXFTcjcvK1d0V3FWZFBUVHordHdZTUg2NisvL3NyV2ZhS2pveFVZR0NnL1B6LzUrZm5wMTE5L3pUQzJWS2xTeGlzbUprYmg0ZUdhUEhseWhzK1lOV3VXL1B6ODFLZFBIMjNidGkxYmVkNHJMaTVPYmRxMDBjS0ZDMjNHUmtSRXFHTEZpaXBhdEtnYU5teW82ZE9uWi9vNWYvMzFsM3g5ZmRXNGNXUDkrT09QOTVOeXVsNS8vWFcxYWRORzA2ZFAxOFdMRjlPTU1abE14aXU5R055ZjY5ZXZhOGFNR2NZTEFJQ0N4Q20zRThDRFVibG9BNXN4eDIvdmtkbGlsb09KdWlnQUlQL2J2bjI3d3NMQ0ZCWVdKa25xMTY5ZnR1NnpZc1VLblRselJwSlVwa3daTldpUS9uOVRMUmFMcmw2OWF1eC85OTEzNnRPbmorTGk0aFFYRjZjUkkwYWt1dWJ1M2J2NjVKTlBkUFBtVGFONDljUVRUMGlTL1B6OGRPblNwVXpuYXJGWWpQL2JvMGNQYmRxMFNaczJiZExXclZzMWI5NDh1YnU3cDNsZHVYTGw1T0RnWUZ5L2Z2MTZUWnMyTFZQUEhETm1qUDc1NXgvOTg4OC9jblIwVkhoNHVIR3VaTW1TOHZIeGthdXJxK0xpNG16ZXEyalJvcnA1ODJhcTQydlhydFg1OCtlMWFkTW0xYTlmWDM1K2ZwbktEVG5yMHFWTEdqQmdnTEgvemp2djVHSTJBQURrTEFwaUJWUXhaei81dVBycmN1elpkR1B1Sk56VStaaHdsWE92WnNmTUFBREl2dmo0ZU4yNWN5Zk5jMXUzYmpXMjY5ZXZyNGNlZWtnM2J0eEk5MTd1N3U1eWRuYTJPbVkybTYxR2Q1MC9mMTVPVHFtL0xsMitmRm1sU3BXU3lXU3lPdDY4ZVhPVkxsMWFaODZjMGNpUkl4VWNIS3pubjMvZUt1YnJyNzlXUkVSU0gwOVBUMCtOSHo4KzNSd3pLeVlteHFvQTlkVlhYK25BZ1FPYU0yZU9ldmJzbWVZMUtVZFZIVDkrWEVGQlFXbkdyVnUzVGlFaElaS2tUWnMyYWZYcTFjYTUxcTFiVzhVT0dUSkVreVpOeW5UZUxpNHVxWTd0Mzc5ZjU4K2ZseVI1ZUhpb2ZuM2JvOTZSZGRldVhiTlpCRTFaN0pXVVpvRTNwWmRmZmxtVksxZld2LzcxTDYxY3VUTGRPSXZGa3VwL094bHhjWEhKRTFPTUFRQUZDd1d4QWl5NDZHTVpGc1NrcEdtVEZNUUFBUG5Ga2lWTDlNb3JyOWlNMjdObmo0b1hMNTVoektKRmk5U3JWeStyWTRzWEw5Ymh3NGN6blU5Q1FvTFZmdW5TcGJWNjlXbzFiTmhRaVltSlJtRW5XWHg4dkQ3ODhFTmpmK2pRb1Zham55cFhycXhpeFlxbCs3eFRwMDdwN3QyN2twSkdWeVZ6ZDNmWDZ0V3JOWGJzV0kwZVBWb1dpMFg3OSsvWHpwMDdkZkxreVV5OWwvVGlrZ3R0VjY1Y1VaOCtmVEs4UjNLUlk4Q0FBYnA3OTY0V0xseW82OWV2UzVKNjkrNnQ0c1dMNi96NTgxcTZkS21SOTcwMmJOaGdiRGRxMUVoRmloVEpWUDdJbW12WHJtVzVHR3Nydm5IanhxcGN1Zkw5cEFVQWdOMHdWNjRBcSt4bGU5b2tmY1FBQUVoeTd0dzVEUnc0ME5odjFxeVpYbjc1WmIzODhzdnEzcjI3Y2R4a01zblYxVlZTVW9Fcm1ZdUxpMHdtazJyWHJxMGxTNVpvOSs3ZHFhYVl6Wmt6eDVpT1dhbFNKUTBjT0ZEcjE2L1g4T0hEZGZYcVZXM2Z2bDNoNGVGcHZycDM3MjRVdzZTa2dsNUtKcE5KSDN6d2diNzU1aHM1T3p2cmd3OCtzTXI3ZnNUSHg2dGJ0MjdHeUxaaHc0YkpZckhvNk5HanhnZzZrOG1rNTU1N1RwSTBjZUpFRFI0OFdGRlJVWklrQndjSHpabzFTMU9tVE5HcnI3NXEzTmZiMnp2VnM5YXNXV05zdDIzYlZwNmVubGI5d3BKZktaVXVYVHJObUt5TVFrTE9jWFoybG91TFM2b1JnR2tkazVKR0FxYjFBZ0RnUWFJZ1ZvQlZMbHBmSm1YOFJmQlUxSjlLTU52dThRRUFRRUVXR3h1cmJ0MjZHZjJzcWxXcnByRmp4OHJIeDBlZmZQS0oxY2lvbWpWcktpQWdRS1ZLbFZMVnFsV040M0Z4Y1Vaei9WZGZmVlV0VzdaVXFWS2xkUHIwYVVuU2hRc1hOR3JVS0NOKy92ejVNcGxNZXZ2dHR6Vmh3Z1FGQkFSby92ejVxWEtMajQvWHYvLzliNDBlUGRvNE5tclVLRDM3N0xOcHZwZnUzYnRyNzk2OUdqTm1qTXFWS3llTHhhS2RPM2NhdVQ3NTVKT0tpWW1SeFdLeGVpMWJ0c3lxZ0xSOCtYSlpMQmJWcVZOSEgzendnVFp2M2l3cHFmL1kwS0ZESlVudnYvKytNVXF1VjY5ZXFsZXZudkZadlBMS0swWUJyMzc5K25KM2Q1ZkZZakh1SXlYMWFFdnAzTGx6MnJObmo3SGZvVU9ITk44ajdsOVFVRkNxdndQM3ZwTDc4U1d6RmQrMmJWdEpTU001WTJOampZS29KUG42K3FhNXVxcUxpNHVpb3FKMDQ4WU40eFVWRldWMUxRQUFEd0pUSmdzd044ZWlLdTlSWGVlaUQ2VWJrMkNPMCtuby9abGFsUklBZ0x3bXVTbDhacVUzWXVpbGwxN1NiNy85SmtseWRIVFV6Smt6MWJOblQ1MCtmVnJmZlBPTi9QMzlqZGcyYmRxa3U0cmt2VDJYSkNreE1WRVdpMFY5Ky9iVnJWdTNKRW12dnZxcW1qZHZybEdqUnVuVXFWT1NrdnFYTlduU3hPcmF3NGNQNjZXWFhySmFNZk81NTU2ektvNGx1M2p4b2laTm1xUUpFeWFvUm8wYVZ1Zmk0dUowN05neFNkTFBQLytzWjU5OVZpdFdyRENtTFA3MDAwL3EyYk9uOFhtKytPS0wrdGUvL21WY1g2RkNCV003SWlKQ1hsNWVxWjYvYU5FaUxWcTBTS05HamRMYXRXdjE1NTkvR3VjQ0FnTGs2T2dvQndjSHEybW1OV3ZXdExySGYvLzdYMk83WExseXFsS2xpa3FWS21XTXlKT1NWajQwbTgycG51L282SmpoZEZPa2R2SGlSYzJlUFR2ZDgxbnBJZGF2WHorcnZ5ZFpFUjhmYjR3Y001bE1hZjc1QWdDUTB5aUlGWENWdlJwa1dCQ1RrcVpOVWhBREFCUm1LUXRsNDhlUFYvbnk1VldpUkFtZFBuMWFGeTVjMElVTEY0enpQWHIwU0xjZ2xwNDFhOVpZOWNiYXMyZVA2dFNwb3lOSGpoakhwazZkYW96aXVuSGpoajc2NkNQTm1ERWoxWWlhVmF0V3FXZlBudnJ3d3c4VkVCQWdTYnB6NTQ0NmRlcWtQLzc0UTF1M2J0V3FWYXNVR0Job1hOTzhlWE85Kys2Nyt1aWpqeVJKUC96d2crclZxNmNsUzVib3h4OS8xSWdSSTVTWW1DZ3BxWS9adlVXU0ZpMWFaUHE5dXJ1N0c5TkNKZWxmLy9xWFpzK2VyV1hMbGxrVk9vb1ZLNlkzM25qRDZ0ci8vT2MveG5ieWxMbVU5L3I3NzcrTjkzd3ZaMmRuSFR0MlRDVktsTWgwcm9YZHhZc1hzOVJITEtQWXRtM2JacnNnbHZMdnhiMExYUUFBOEtBd1piS0FDeTc2bU0yWTQvUVJBd0RrVThsVEZEUDdTcy9FaVJQbDVPU2swTkJRbFNwVlNwR1JrZHF6WjQ4Ky9mUlR1Ym01R1hHTkd6ZFd6Wm8xalNsaW5UdDN0cnBQa1NKRkZCRVJZVFdOTENnb1NBMGFOSkNqbzZNUmQrREFBZTNmdjkrWVV2ak1NODhvTkRSVVY2OWUxYVJKazFTcFVpVk5talRKS0lZNU9EZ1loUUt6MmF5dnZ2cEtWYXBVMGVEQmczWGp4ZzE5OGNVWCt1T1BQeVFscmRMWW9FRUQ3ZDY5MnlxMzhlUEhXL1VVQ3dzTDA4TVBQNnloUTRjYXhiQ0FnQUJ0M3J3NTFVaXI0T0JndFd2WHp0aFBPYTN4KysrLzE4YU5HNDM5YXRXcWFlWEtsWEowZEZUMzd0MzF6VGZmcUdUSmtucmlpU2RVczJaTlBmSEVFd29ORGRWdnYvMW1OZkp1MTY1ZE9uUW80eC94Rml4WUlMUFpiTFVRZ1NTVkxGbFNNVEV4bWp0M2JvYlhJMjlLdVVKcVdnc3RBQUR3SUZBUUsrQUNQT3ZJeVpUeEwyMS9SeDlXVE9JdE8yVUVBRURPdVhyMWFwWmU2UWtLQ3RLaVJZdlVvVU1IOWV2WFR5MWF0RkJvYUtqOC9mMnQvckUrWnN3WVkvdjgrZk5hdjM2OUpCblR2ZTdldmF0UFB2a2sxZjFMbHk2dE5tM2FwUG5zQ2hVcWFNeVlNZXJSbzRmS2xpMnJvVU9INnRxMWExYTViZCsrWGZ2Mzc3ZWFVaGtmSDYrcFU2ZXFkdTNhNnRldm55Wk1tR0NNZEx0OCtiS2FOMit1RXlkT0dQR09qbzZhTm0yYTFjaXhlNmVjaG9hR3ByazZwOGxrVXZ2MjdZMzlsQ3NKQmdZR3FtTEZpbGJ4elpzM1Y3OSsvZFN2WHovRnhNUW9QRHhjc2JHeGNuZDNWNjFhdFRSMzdseXIvbXVTTkd2V3JEUS9uMlJ4Y1hINjRvc3ZKS1h1TGZiTU04OUlTaHBsbC9LelE4YnExS21UWXozRUdqZHViTVFkT0hCQXJxNnU4dlQwTkk1ZHVuUkpycTZ1VnROZms5MjVjOGZZdHJVNkxBQUFPWVVwa3dWY0VRY1hCWHJWMWZGYnU5T05zY2lpNDdmMnFGYnhsbmJNREFDQXZPV2xsMTdTWjU5OUpoY1hGOFhFeEdqKy9QbFdUZTY3ZHUycUo1OTgwdGdmTUdDQTBRL3JyYmZlMHNxVkszWHExQ25ObWpWTGZmcjBVWEJ3c05YOXAwNmRxbmZmZlZkMzc5N1ZNODg4bytqb2FEazVPV25wMHFWRzBTdGw4YzFrTXVuMTExL1g1TW1UalZFejI3WnQwNElGQ3pSNDhHQ2pIOW1nUVlQazR1S2lvVU9IcW1MRml1clpzNmZpNCtQVm8wY1BWYXBVU1ljT0hkS1dMVnUwZHUxYWJkbXl4UmdObHBiMzMzOWZvMGFOVXJObXpkU2dRUVBWcVZOSGp6NzZxTXFWSzJjVmQvejRjV1A3OU9uVFZxUGZwS1FGQk9iT25hdTVjK2RxNE1DQjZ0Njl1ekZpTFdXUkpPVTlVdllQUzh2Y3VYTVZHUmtwU1hyMjJXZU40cGlVdEpEQWdnVUxkUDM2ZGIzLy92djYvUFBQTTd3WHBNbVRKeHVMU0tRbkt6M0VrbzBiTjA1bXM5bnE3M0t5dEk1SlNYM2hrbVUwa2hNQWdKeEVRYXdRQ0M3NldJWUZNVWtLdjdXVGdoZ0FJTi9KcWFiNnlWNTc3VFUxYTlaTXp6NzdyRlYvcjdKbHkxcU5ZRnE0Y0tHKy9mWmJTVW5UR2Z2MTY2ZWlSWXRxNU1pUmlvbUowY3N2djZ5dFc3Y2FJOGNrcVdyVnFxcFFvWUlhTjI2czZPaG9TZEpISDMya1JvMGFTVXFhdHZuQ0N5L0laREtwYytmT0dqbHlwT3JXclpzcS83NTkrNnBObXpicTA2ZVA0dVBqOWVhYmJ4cm51M2J0cW1MRmltbm16Sm1hT0hHaUFnSUNkTzdjdVhUZmI2MWF0WFQwNkZHclFrVmNYSncyYnR4b1RJUDgrT09QOWU2NzcxcGRWNy8rLy9VZVRUbHlMTm4zMzM5dmJPL2J0MDhSRVJIRy90R2pSOVcvZjM5amYvYnMyWXFPanM2d1VIZnIxaTFObURCQlVsS3ovWHRIMjFXclZrMU5talRSOXUzYk5YLytmSFh1M0RuTnZQQi9aczZjYVJRWU15c3ovY2JHalJ1WDVWeFM5dWhMT1kwV0FJQUhpU21UaFVCbHJ3WTJZOEp1YnBkRldmdEhCUUFBQlkzWmJOYWFOV3QwOHVSSjQ1aUhoNGZXclZzbkh4OGZTVW5Gc0w1OSt4cm5Cd3dZb0tDZ0lMMzU1cHZHNkpaZHUzYnArZWVmdDFwUjBXdzJxMGVQSHNicWkxMjdkdFhBZ1FPTjg5MjZkZFBnd1lOMTRNQUJmZmZkZDZtS1lTbFZxRkJCbXpadDBwbzFhMUlWK1pvMmJhcnZ2LzllSlVxVVVKY3VYVkpkNitMaW9tN2R1bW5IamgzYXYzKy96cHc1bzFHalJxV2E5aWdsTlRqdjNidTNwS3dWSDFPTzN0cTZkYXRSUEpTU1Zxbjg5Tk5Qalpja2hZU0V5TTNOTGQyRzZnTUhEdFRseTVjbEpSVXQ3eDJSSnNtcU1KaThRaWh5Ui9KVXpPUWVlWkxrNit0clRLKzhWOHFGRXlwVnFtU1BGQUVBb0NCV0dKUnpyeVkzeDlUTG82ZDBNLzRmbmI5ejFFNFpBUUNRTTNLcXFiNGtyVnUzVG84KytxaUdEQmxpakpncVdyU29mdnp4UjlXdFcxZFJVVkhxMzcrL1huMzFWV05WdkpDUUVJMGRPMWFTNU8zdGJZeGlrcVMxYTllcWVmUG1ScFA5UG4zNjZMdnZ2alBPaDRlSHEzcjE2cXBRb1lJZWUrd3htVXdtaFlXRnFXYk5taktaVERaZkRnNE9hZlpicWxPbmpucjM3cTFmZi8xVjc3enpqcHljbk9UbDVhVU9IVHBvOU9qUjJyVnJseVpObXFUSEgzOWNrdVRuNTZlUkkwZHE4K2JOV3I1OHVWNSsrV1UxYXRSSXpzN09ldkxKSjFXeVpFbEpzaXB1M0w1OTI5Z09Dd3V6bWtLNWJkczIvZmJiYjVuN0Evei9IQjBkVmExYU5iMzMzbnVwenYzd3d3OUdnYzNiMjl1cThKWFNjODg5cCtyVnEwdEttdXJYcmwwN280aUcxTzVkL0NINTllMjMzeG9yZk43cjg4OC90NG85Y3VTSXFsV3JwdERRMEhTTFhabHg4T0JCWTd0Mjdkclp1Z2NBQUZsRlFhd1FjREE1WkdxMXlTTTNmN0ZETmdBQTVKeWNhcXEvWWNNR1BmWFVVOXEzYjU5eHJGS2xTdnJsbDErTVp1SFBQUE9NUHYzMFUrTWYvZjcrL3RxNGNhUFZLcFI5Ky9iVkN5KzhZT3p2MkxGRHExYXRrc2xrMG84Ly9tajF6UDM3OSt2SWtTUDYrKysvNWVDUU0xL0pqaDA3cG1QSGptblJva1Y2L1BISGRmYnNXZTNmdjEvWHJsM1R0R25UTkhyMGFOV3RXemRWZjdQTGx5OHJNREJRWGJwMDBaZGZmcW1kTzNmcTVzMmJXclJva1JHVFBNMVRrbFhqK2l0WHJ1aktsU3ZHL21lZmZXWnNMMXk0VUJhTFJiLy8vcnR4ckVXTEZsWkZsV1RQUFBPTWhnOGZicFhYOGVQSDlkSkxMeG43UTRZTWtiZTNkNXJ2M2NIQndXcEszOUdqUjlXaVJRdGR1blFwL1E4TWhyaTRPQTBlUEZqUFAvKzg4V2Vkdk5oRXNzR0RCK3ZvMGFRZlVCY3VYS2hISDMxVVI0NGMwYng1ODdSbXpacHNQM3Y3OXUzR2R2ZnUzVzFPYlFZQUlDZFFFQ3NrcW5rM3RSbHo1QVlGTVFCQTRkU2hRd2QxN3R6WjJPL1pzNmYyN3Qxck5WcGwrdlRwUm5QN3FsV3JhdlBtelNwZnZueXFleTFZc0VETm16ZVhKTFZyMTg3b2w5V3FWYXRVc1NhVFNjV0tGVE9taVpVdlgxNVZxbFF4WGtGQlFWYng5NTZ2VXFXSzFmbE5tellaMjZWS2xkSmpqejJtYXRXcXljbkp5V2pDTDhtcWlKY2VWMWRYK2ZuNUdmc3BpMTRwK3p3MWFkSkVEUnMyTlBhLytPSUx6Wmt6UjA4KythUlZNY3VXWWNPR1dhMUFHQlVWcFk0ZE94ckZ0K0RnWUEwYU5DakRleno5OU5QcTJMR2pzWC93NEVIMTdOa3owemtVVnIvKytxc2VmdmhoVFowNjFUam00T0NnYmR1MnFWZXZYc2IvTm03ZHVxWDI3ZHVyWThlTzZ0T25qMUU0OC9iMnR1b0RsaFZ4Y1hGV2hlaVVQRHc4NU9IaGtlWkNEQUFBM0MrYTZoY1NWYjBiMjR3NUYzMVFVUW5YNWVuRWN0Y0FnUHdoSjV2cXo1NDlXLy84ODQ5cTFLaWhXYk5tcGVwblZiVnFWYzJZTVVPYk4yL1dnZ1VMNU9ucHFaczNieW9tSnNhcWNIVHUzRG0xYjk5ZXdjSEJHajE2dFBITXZuMzdxbnIxNmdvS0NsSkFRSUQ4L1B6azYrc3JKNmYvK3pvMmQrNWNxMmRldkhoUnBVdVhOdllYTGx5b2xpM1RYd1RucDU5K01yWTdkZXBrMVd2cnhJa1R4bmJLZkRNcnN3VVBOemMzSFQ1OFdDRWhJUm93WUlBa1dVMWR2TGVwZnFOR2pZekZCRktLaVlreGluQW1rMGxSVVZFcVVhSkVtcytzVkttU2NYMUNRb0tLRnkrdTY5ZXZ5MlF5cFJwMWh2OXo4dVJKalJneFFzdVdMVXQxem1ReXFVeVpNcEtTcGtyKzhjY2Zpb2lJMEtsVHAzVHExQ2xKVXBFaVJmVGFhNjlwMUtoUk5xY2ttODFtTFZ1MlRHdldyTkhTcFV1TkhtOWR1blRSSDMvOGtlWTFVVkZSaW95TWxLK3Y3LzI4VFFBQTBrUkJySkR3S2xKU0ZUeHE2Rnowb1hSakxMSW8vT1lPMVN2WnlZNlpBUUNRTjVRdFcxYjkrdlZUcjE2OXRIYnRXZzBjT0ZCdnZ2bW1wazZkcXMyYk4rdVBQLzdRaVJNbjFMZHZYLzN2Zi8vVHVISGp0SFBuVHJWdjMxNXIxcXlSMld4V2h3NGRqS21SbXpkdnRpbzhOV25TUkUyYU5MRjZwc1ZpVVdSa3BJNGRPNmE2ZGV1cVdMRmkyYzQvUGo1ZVc3WnNNZmFmZXVvcHEvUC8rOS8vak8zc05DNVA3aE5XcFVvVjdkcTF5K2hmdG1mUEhqazVPZW5oaHg4MllwT2I1YWNsdWFsK3N0allXS3RwcHNsOGZIejB4aHR2YU96WXNlcmZ2NzhPSERpZ2JkdTJwWG5QTzNmdVdPMnZYcjFhSFR0MlZPL2V2ZFcwcWUxUjhvVk5WRlNVK3ZidHErWExsMXV0N21reW1kSXNNdnY0K0dqZHVuVjY0b2tuckVZYWhvYUdhdHEwYVZaRjNmUmN2bnhaM2J0M040cGJBUUVCbWp0M3JsRU1jM056azRlSGg5VklSRW1hTTJlT3Z2enlTL1hwMDBlaG9hRldCV0lBQU80SFV5WUxrVXhObTd5NTNXWU1BQUI1UlhML3FzeStNcEtZbUdqMG9McDQ4YUl1WDc0c1YxZFhMVnEwU0Z1MmJOSHQyN2UxZVBGaVNWTEpraVcxYmRzMkpTUWthTjI2ZFRwOCtMQWNIQnlzQ2sxRGhnd3hpZ3ZYcmwzVGwxOStxWWtUSjZwLy8vNTY5dGxuVmFkT0hYbDZlcXBjdVhKNjhza245YzgvLzl6WFo3Rng0MGFqMmIycnE2dGF0MjV0bk51M2I1KysvdnByWS8vZXdwd3RjWEZ4T25Ma2lLU2tRa2JLd3AyWGw1ZTh2REpldkNlNzNuLy9mWFhzMkZFZmYveHhscTVyMjdhdHZ2NzZhMDJhTk9tQjVKWGZlWGg0YU9mT25WYkZzTnExYTJ2cjFxMVdjWW1KaWRxeFk0ZUdEUnVtWHIxNktUbzZXbVhMbGpYT3o1bzFTNVVyVjliMDZkT3Rlcld0V3JWS3ZYdjNWb1VLRlZJOSsvTGx5N3A3OTY3bXpadG5OVkx3dmZmZU14WndTQ2tpSWtLUmtaSDY4TU1QdFdmUG52dDUyd0FBV0tFZ1ZvaFVLMmE3SUhiMDVrNlpMWWsyNHdBQXlBdDhmSHl5OU1ySW5EbHpqRkZRWGw1ZUdqSmtpQ1JaOWNGS1h1MndidDI2UmxISllyRm8rdlRwa3FTaFE0Zkt4Y1ZGa3ZUSEgzOW8zYnAxa3FRYk4yNm9WNjllR2pac21ENzk5Rk90V3JWSysvZnZ0eHJabExKL1ZuWjgrKzIzeG5helpzMk1mbWZMbGkxVDgrYk5qWlV6blp5YzFMMTc5eXpkZStmT25ZcVBqNWVVTkhYMFh1Zk9uVE8yazBjWnBYeGwxRlIvd1lJRjZUN1gzZDFkYTlldWxhdXJxN1p1M1pwbU0zNHBhVHJudmVlNmRldVc3aFRMd3M1a01xbExseTZTSkY5Zlg4MmFOVXQ3OSs2MVdyVTBNVEZSUGo0K2F0S2tpU1pPbktqOSsvZkwxZFZWdi8vK3V4bzFhbVRFblRselJnTUhEbFNaTW1YVXRHbFRSVVZGYWY3OCtWcTBhSkhWTkZ1VHlhVFdyVnRyOGVMRjZ0dTNyMTUvL1hWanRkWjY5ZXBwNk5DaFZqbisrZWVmdW5yMXFsWERmVmFnQkFEa0pBcGloVWhaOTZyeUtwSnhmNGVZeE5zNkhmV1huVElDQUNCdnVITGxpa2FOR21Yc3YvdnV1OFpvbGE1ZHV4ckhqeDA3WmhSM1hudnROZVA0a2lWTGRQWHFWWlV0VzFhOWUvYzJqbzhiTjA1U1VoUDZlM3VTM2N2ZjMxOG1rOG5xZGUvMHNGYXRXcVdLOGZQelUxeGNuTlVxZiszYnQ5Zmh3NGZWckZremRlL2UzV3FhMjVBaFE2eWE0bWZHeXBVcmplMlVVeU9UYzJyZnZyMnhuOU1OMEZseDhNSG8xcTJiSmsyYXBGT25UcWwvLy81eWRIVFVWMTk5WlJWei9mcDFxMzFIUjBlVkxsMWEyN2R2MTdScDA2eEdDcHJOWm5YdDJsV2VucDdxMjdldmNkelQwMU52dmZXV3dzUER0V3paTWcwYk5reGZmdm1sY2I1Y3VYSmF1WEtsWEZ4Y3JJckNEei84c0VxVkttWDBHcXRRb1lJQ0FnSnk4aU1BQUJSeUZNUUtFWk1jTWpWdE11d21xMDBDQUFxWHRXdlg2c2FORzVLUy91RTllUEJnNDF4SVNJaHExS2doU1NwV3JKZ09IandvU1hydXVlZFV2SGh4QlFVRjZkVlhYMVZVVkpTa3BJSlRjaytsVTZkTzZjU0pFM0owZEZURmloVlZva1FKTldqUVFDKzk5SkpHamh5cHp6Ly9YRC84OElNT0hVcS94MmRtL1B6eno4WjBTU2xwZGNzS0ZTb1lxd0FtZS8zMTEvWGhoeDltK2Y2dnYvNjYwVFQ5eVNlZmxKUTBYVzdBZ0FHS2lJZ3dScDk1ZVhtbEtwZ2hiM3IwMFVjMVpNZ1FZeVNoSkwzNjZxdXArb0ZWcTFaTi9mdjMxNG9WSzR5RkdSd2NIRFJnd0FDZFBuMWFvMGVQVnRteVpkV3BVeWU5OGNZYmtwSVdkS2hmdjc0Ky92aGpSVVJFYU9iTW1Rb09EbGJ4NHNVMWV2Um80OTRWSzFiVTl1M2JqYW1WSFRwMFNEZmZmdjM2NWRSYkJ3QkFFazMxQzUxcTNrMjArOHAzR2NZY3Z2bUxPcFliWUtlTUFBREl2cHhhWmJKMzc5NnFYYnUyaGd3Wm9qNTkrc2pOemMzcS9JSUZDK1RtNXFZYU5Xckl3U0hwOTBSWFYxY2RPM1lzMWVwNi92NysrdmpqajFXdVhEazkvZlRUeHNpd3ZYdjNXaFVmN2xXbFNwVXN2WmRrUGo0K2F0ZXVuZjc2NnkvOTk3Ly8xYSsvL3FxZ29DQkowdnIxNjFXdlhqM0Z4Y1ZwMnJScFZ0TS9zNkpHalJwYXUzYXRoZzBicG5MbHlrbVMrdmZ2cjB1WEx1bVRUejZSbDVlWGdvS0NOSGJzMkFmV1R3d1BYbkJ3c041NDR3MmRQWHRXblRwMVV0dTJiWTJWSnROU3JGZ3hqUm8xU2lOR2pGQnNiS3h4M01uSlNidDM3MDd6bWo1OSt1aklrU002ZWZLa0ZpMWFaRFZOYyt6WXNhcGN1YkoyN2RwbDNLOUlrU0pxMHFTSmV2VG9rVVB2RWdDQUpDWkxWcjlKSWwrTFM0eldpTCthS05HU2tHSGNpSm8vcW9STCtsK0FVTGdzK25xcEZuMjlWTC84dURhM1V3RlF5SVdIaDF1dGxwaXlLWGRtekpzM3o5aHUzcng1dG90UStjbUpFeWYwMEVNUHFXalJvdmQ5cjZpb3FCeWZFbm12aElTazd5Z21rMG1Pam83cHhpV1A2Sk1rYjIvdmZEMjFzckQ5ZDlac05odUZaUUFBSGlSVEJsOFFHQ0ZXeUxnNGVxaVMxNk02ZHV1M0RPT08zTnlteGc5bHJlRXVBQUFQV3RXcVZkTnM2cDVab2FHaE9aaE4vcEE4V2l3blBPaGltS1JVVS9iU2s3Si9GZklYaW1FQWdMeUEveG9WUXBucEkzYmcrbVk3WkFJQUFBQUFBR0IvRk1RS29XckZtdGlNT1huN0QwVWxYTGNaQndBQUFBQUFrTjlRRUN1RVNybFUwRU91QVJuR1dHVFdvZXMvMnljaEFBQUFBQUFBTzZJZ1ZraFZMOWJNWnN5QjZ6ODkrRVFBQUFBQUFBRHNqS2I2aFZTdDRxMjA1ZUxpREdPTzNkNnRtTVJiY25POC8xV3BBQUFBa0xhL0RoeVNKRFZ0KzFRdVoxS3dGWlpWUEFFQW1VTkJySkNxNEZGZHhaeDlkU1ArVXJveFprdWlEdDNZcWtkTDh1VU1BSkErczhXaUkyRkhkVGdzWEhkaVluSTdIU0JIckZpOVRzN09SZVJjeFBtQlArdkNwYVR2WTYrOHhBcmZBQURZQ3dXeFFzb2tCOVVzMWxMYi8va213N2dEMTMraUlBWUFTTmVKVTZjMWZ2SjBuVHg5SnJkVEFmSTlDbUlBQU5nUEJiRkNySGFKVmpZTFl1RTNmMVZzWXBSY0hUM3RsQlVBSUw5WSsvMUd6Wmd6VDRIKy9ob3pmSWlDZ3lxcHRKK3ZIRXltM0U0TnlGY1dmYjFVaTc1ZW10dHBBQUJRcUZBUUs4UUNQT3JJcTBoSjNiNTdOZDJZUk10ZEhibTVYUStYYUdmSHpBQUFlZDJKVTZjMVk4NDhkV3JiUnYxRFgxVVJKNzVTQUFBQUlQOWdsY2xDek1Ia29KckZXdGlNWTdWSkFFQktab3RGRTZiTVVLQy9QOFV3QUFBQTVFc1V4QXE1V3NWYjJvd0p1N2xkOFdhYUpBTUFraHdKTzZvVHAwN3JwVzVkS0lZQkFBQWdYNklnVnNoVjhxb25keWZ2REdQdW11TVVmbk9ublRJQ0FPUjFoOFBDSlVuQlFaVnlPUk1BQUFBZ2V5aUlGWEtPSmlmVktOYmNadHhmMXpmWklSc0FRSDV3SnlacDFIQnBQOTljemdRQUFBRElIZ3BpeU5TMHljTTN0aWd1TWRvTzJRQUE4Z3RXa3dRQUFFQitSVUVNQ2k3Nm1Gd2RQVE9NdVd1TzA0RWJtKzJVRVFBQUFBQUF3SU5EUVF4eU1qbXJlckVuYk1idHZicmVEdGtBQUFBQUFBQThXQlRFSUVtcVhieTF6WmpqdDNicjF0M0xkc2dHQUFBQUFBRGd3YUVnQmtsU2lIZGptNnROV21UUnZtdmYyeWtqQUFBQUFBQ0FCNE9DR0NSSmpxWWlxbE84amMyNHZWYzMyQ0ViQUFBQUFBQ0FCNGVDR0F6MVNuYTBHUk41SjF3WFlrN1lJUnNBQUFBQUFJQUhnNElZRFA2ZXRWWFNwWnpOdUgyTUVnTUFBQUFBQVBrWUJURVlURExwa1V5TUV0dDdiWU1zTXRzaEl3QUFBQUFBZ0p4SFFReFdIaWxodXlCMkkvNmlUdDNlWjRkc0FBQUFBQUFBY2g0Rk1WanhjYTBnZjQrYU51UDJYbDF2aDJ3QUFBQUFBQUJ5SGdVeHBKS1phWk4vWGQra0JIT2NIYklCQUFBQUFBRElXUlRFa0VxZEVtM2xZSExNTUNZMk1VcjdyLy9QVGhrQkFBQUFBQURrSEFwaVNNWFRxYmlxRm0xc00rNjN5OHZ0a0EwQUFBQUFBRURPb2lDR05OWEx4TFRKVTFIN2RDbm1wQjJ5QVFBQUFBQUF5RGtVeEpDbTZzV2F5ZFhSMDJiY2IxZFcyQ0ViQUFBQUFBQ0FuRU5CREdrcTR1Q2loMHUwdHhuMys1VzF1a3R6ZlFBQUFBQUFrSTlRRUVPNkd2cjh5MlpNVE9KdDdiKyt5UTdaQUFBQUFBQUE1QXdLWWtoWFdmZXFxdUJSdzJiY3J6VFhCeGd2ZlE4QUFDQUFTVVJCVkFBQUFBQUErUWdGTVdRb002UEV6a1Q5cFFzeEoreVFEUUFBQUFBQXdQMmpJSVlNMVMzUkxuUE45UmtsQmdBQUFBQUE4Z2tLWXNpUXM0T2JIaW5ad1diY0gxZlhLZDRjYTRlTUFBQUFBQUFBN2c4Rk1kalVzSlR0YVpPeGlWSGFmMjJqSGJJQkFBQUFBQUM0UHhURVlGTVo5eXJ5OTZocE0yN241Zi9LSW9zZE1nSUFBQUFBQU1nK0NtTElsSVkrWFd6R25JcytwRE5SZjlraEd3QUFBQUFBZ095aklJWk1xVk9pYmFhYTYyKzk5Qjg3WkFNQUFBQUFBSkI5Rk1TUUtjNE9ycXBYc3FQTnVFUFhmOWJWdUwvdGtCRUFBQUFBQUVEMlVCQkRwbVZtMnFSRkZtMjc5TFVkc2dFQUFFQkJjT3ZXTFIwNWNrVFIwZEc1blFvQW9CQ2hJSVpNSysxV1daV0xOckFadCtmS0tzVWszckpEUmdBQUFNaE5VVkZSK3ZlLy82MHpaODVrK3g1ZmZmV1ZxbGV2TGs5UFQxV29VRUZYcmx6SnVRUUJBRWdIQlRGa1NUUGZualpqNHMyeCt2WHljanRrQXdBQWdPd3ltVXlaZm8wYk55N1Y5WHYzN2xXOWV2VTBkKzVjdFd6WlVoY3ZYc3hXSHF0WHJ6YTIrL2Z2cjFLbFNtWDdQUUVBa0ZsT3VaMEE4cGVxM28vcklkZEEvUk43T3NPNDdaZVdxSmx2VHptYWl0Z3BNd0FBQUdSSHlaSWwweTFDSFQxNk5OV3gyTmhZalI4L1hwTW1UVkpDUW9JazZlVEprMXErZkxuZWZQTk5TVkpvYUtnKysreXpWTmZPbWpWTDU4NmQwOXExYTQxakowNmNNTGJuejUrdmhRc1hwcGxMZUhoNDV0OFVBQUEyVUJCRGxwamtvQ2Q4ZTJqNTJROHpqTHQxOTdMK3ZQYWo2cFhzWktmTUFBQUFrQjJWS2xWU3c0WU4wengzYjBGczllclZHalJva0U2ZE9tVWM4L1QwMUJkZmZLSG5uMzgrVTg4N2YvNThtb1UyeWJvNEJnREFnMFJCREZsV3IyUW5mUi81aWFJVGJtUVl0KzNTVjNxa1pFZVpaTEpUWmdBQUFNaXFQWHYyYU0rZVBUYmpYbnp4UlMxWnNzVHFXTjI2ZGJWczJUSUZCd2VuZTUyL3Y3L09uajE3MzNrQ0FKQ1Q2Q0dHTEN2aTRLTEhIK3BtTXk3eVRyaE8zUDdkRGhrQkFBQWd1NFlQSHk2THhaTG1LNlgrL2Z2TDBkRlJrdVRrNUtSaHc0WnAxNjVkQ2c0T1ZtSmlZcnIzejZqaGZuclBUWDVWcVZJbFI5NGpBQUQzb2lDR2JIbmNwMnVtK29OdHZyREFEdGtBQUFBZ3U4YVBINTl1TS8yVUdqWnNxRUdEQnFsQmd3YmFzMmVQeG84ZkwyZG5aKzNldlZ2VnFsWFQ4ZVBIYytrZEFBQ1FkVXlaUkxaNEZTbXBlaVU3YXZlVlZSbkdIYnUxUzZlai9sU2daMTA3WlFZQUFJRE11SGYwMVQvLy9LUHIxNjlMa3Z6OC9PVHQ3VzJjUzI2NlAyN2NPRGs1T1JuRnNoMDdkcWhEaHc2NmRldVdXclZxcFowN2Q2cHMyYkpaeXVQZXdsdXkwNmN6WHNRSkFJRDdRVUVNMmRiVXQ0Zk5ncGdrYlR3L1Q2SEJxVmNaQWdBQVFPNDRkKzZjVnE5ZWJYVnM2ZEtsK3ZERHBJV1RldlRvb2Q2OWUxdWREdzhQVjlXcVZZMzlGU3RXcUVlUEhvcU5qWlVrWGI1OFdhZFBuODV5UVF3QWdOeEFRUXpaVnRvdFNGV0tOdExSVzc5bUdIZnMxbStNRWdNQUFNaERYbmpoQmUzY3VUUGQ4NU1uVDlia3laTlRIVS91N1RWaHdnU05IRG5TNkRQbTZlbXBEUnMycUhIanh0bk9LVEF3VUVXS0ZOR3hZOGV5ZlE4QUFES0xIbUs0TDgzOGVtWXFidVA1ZVE4NEV3QUFBRHhvVjY5ZTFWTlBQYVVSSTBZWXhUQWZIeDl0MmJKRlRaczJ2YTk3Zi8vOTk5cS9mMzlPcEFrQWdFMk1FTU45Q1M3YVVQNGVOWFUyK21DR2NZd1NBd0FBeUR0MjdOaVI1V3ZXcjErdkdqVnE2T0xGaThheHlwVXI2L3Z2djFkUVVGQk9wZ2NBd0FQSENESGNGNU5NYWxQbTM1bUtaWlFZQUFCQTNqRml4SWgwVjVlODl6Vml4QWo5OU5OUFZzV3dsaTFiYXZmdTNSVERBQUQ1RWdVeDNMY3EzbzNrNzFIVFpsenlLREVBQUFEa0xaVXFWVXJ6bGRMVXFWUDEyR09QeVdReTZiMzMzdE9QUC82bzRzV0w2K0xGaXhveVpJZ1NFeE56S1hzQUFMS09LWk80YjhtanhENC8vcnJOV0ZhY0JBQUF5SHRPbkRpUjVuR1R5V1JzT3prNTZhdXZ2dExSbzBmVm9VTUhTZEtWSzFmVXNtVkxIVDU4V0pHUmtmclBmLzRqQjRmcy9lWWVFaEtTcmVzQUFNZ09Sb2doUnpCS0RBQUFJUDlLYjZya3ZZS0Nnb3hpV0dSa3BKbzJiYXJEaHc5TGtyNzU1aHV0WGJzMnpYc0RBSkRYTUVJTU9jSWtrOXFVZlVPZkh3dTFHYnNoWXFiZXFMcElKdkhsQ0FBQUlMZVVMRmxTbFNwVmt0bHNOa1oxblR4NVVwTGs3ZTJ0VXFWS0tTRWhRVTVPVGlwWnNxVFZ0V0ZoWVdyWHJwM09uajFySEh2Ly9mZlZ1WFBuYk9jVEdCZ29aMmRuWTc5SWtTTFp2aGNBQUxZd1FndzVwa3JSaHZMM3FHVXo3bFRVUGgyOHZ0a09HUUVBQUNBOUF3WU1VSjgrZlZTK2ZIbHQyYkxGYXRwa3IxNjl0R2ZQSG5sN2UydllzR0VhTUdDQWNXN2p4bzFxMkxDaFZURnM4T0RCbWpoeFlwclA4ZmYzejFRKzMzLy92Y0xEdzQxWDJiSmxGUjhmbjgxM0J3QkF4aWlJSWNja2pSTEwzSXFUNnlLbUtjSENGeHdBQUlEYzh0VlhYMm40OE9INjVaZGYxTE5uejFSTjhiLysrbXNkT0hCQWZmcjAwYmh4NDJRMm16Vm16QmkxYjk5ZU4yL2VOT0xHamgycnlaTW5wL3VjTTJmT3lNWEZSUzR1TG5KeVNqMUJaZnYyN2RxK2ZidktseTh2czlsc0hOKzhlYk5SZEdQYUpRQWdwekZsRWprcWVaVFkyZWdER2NaZGpZdlE5a3RMMU55dmwzMFNBd0FBZ0dIaHdvWHEyN2V2TEJhTEhucm9JWTBZTVVKZmZ2bWxjZDdKeVVsdnZmV1dEaDQ4cUFVTEZtamt5SkZhdUhDaFRwOCtiUlh6NmFlZnFsKy9mcW51MzZKRkM3bTZ1aHI3c2JHeHh2YU9IVHVzWWhzM2JpeEppb2lJa0plWGx6RnRNaTR1em9qeDlmVzl6M2NNQUlBMUNtTElVY21qeERMVFMreW5DNS9yMFZKUHk5T3B1QjB5QXdBQWdDUlpMQll0V3JSSVpyTlp0V3JWVW1ob3FGcTJiR2tWRXh3Y0xFbWFPM2V1L3Y3N2I3VnUzVnB6NXN3eHpoY3JWa3pMbHk5UGRWMnlMbDI2cUV1WExsbktxMXk1Y3FwWnM2WU9IRWo5dzJxM2J0MnlkQzhBQUd5aElJWWNWNlZvUXdVWGZVekhidTNLTUM0Mk1Vb2J6OC9SY3hXRzJ5a3pBQUFBbUV3bXJWcTFTcUdob1pvM2I1N01ack1HREJnZ2s4a2tEdzhQdFdyVlNqMTY5SkNVTkFwcy9mcjFjbkp5VXNlT0hkV2dRUU1GQkFSb3hZb1ZxbFNwVXJhZTcrUGprMjVmc2RhdFcrdllzV01xVXFTSTNOM2Q1ZVBqb3padDJtamN1SEhaZnI4QUFLU0ZnaGh5bkVrbVBWMytYVTA1M0VVV21UT00vZTN5Y2pYMjZTWmZ0K3g5b1FJQUFFRFdsU3BWU2l0V3JERDJVMDVwdkZkeTM2L2c0R0Q5L1BQUENna0pzWm9PbVZYVHAwL1g5T25UMHp3M2VmTGtEUHVSQVFDUVUyaXFqd2VpdEZ0bFBlYnpyTTA0czhXc3RSRlQ3WkFSQUFCQTNtYTJXSEk3Qlp2cTFxMTdYOFV3QUFEeUNncGllR0RhbG5sRExvNGVOdVBDYnU1UStLMWY3WkFSQUFCQTN1UHU1aVpKdW5EeFVpNW5BZ0JBNFVGQkRBK01WNUdTYWxVNjlhcERhVmwxYnFJU3pIRzJBd0VBQUFxWTZpRlZKVW5IVHB6TTVVd0FBQ2c4S0lqaGdXcnErNkpLdUpTMUdYYzU5cXcyWHZqTURoa0JBQURrTGRWQ3FpaW9ZcUMrWHJaY2R4TVNjanNkQUFBS0JRcGllS0NjVE03cVZHNWdwbUszWEZ5b3lEdmhEemdqQUFDQXZNWEJaTkt3d2UvbzlObXptalZ2UGtVeEFBRHNnSUlZSHJoYXhWdXFvdWZETnVQTUZyT1duZmxBaVJhK0JBSUFnTUlscUdLZ0Jyd1JxdlUvYnRKcmJ3M1NsbDkyS1BMOGhYelJhQjhBZ1B6SUtiY1RRTUZua2tsUGwzOVgwOE82MjR5TnZCT3VyWmUrVkF1L1BuYklEQUFBSU8vbzFLNk5RcW9FYThLVUdSbzE0ZVBjVHFmQStlWEh0Ym1kQWdBZ0Q2RWdCcnNvNzFGZGpYeWUxNitYdjdVWnV6RnlybW9XYTZHSFhBTWVmR0lBQUFCNVNGREZRQzM0ZEliQ3dvL3EwSkZ3M1ltSnllMlVBQUFva0NpSXdXNDZsbnRIaDI5dTFjMzRmektNUzdERTY3OW5ScWwvMVVVeU1hc1hBQUFVTWc0bWs2cUhWRFZXbndRQUFEbVBhZ1BzeHRYUlUvK3FNREpUc2Flai90VE9mMnlQSmdNQUFBQUFBTWdxQ21Ld3ErckZubENkRW0xdHhqazd1TW5GMGQwT0dRRUFBQUFBZ01LR2doanM3dGtLNzh2ZHlUdmQ4LzRldFRTNCtuSTlXdklwTzJZRkFBQUFBQUFLQzNxSUljZFpMQmJ0Kyt1Z3R1MzRWUWNQaCtuS2xXdUtpWTI5Sjhydi83OVNPNkE0cmRPZ0I1NW5YdWJtNnFwU3BVcW9adlVRUGRHNGtSNnVVMU1ta3ltMzB3SUFBQUFBb0VDZ0lJWWNGUkY1UVZNL21hdURoOE55TzVWOExTWTJWbjlIbk5mZkVlZjEvY2JOcWxrOVJJUGVlbDNseXBiTzdkUUFBQUFBQU1qM21ES0pISFB3Y0pqNkR4eEtNZXdCNExNRkFBQUFBQ0RuTUVJTU9TSWk4b0pHZnZpUm9xS2pKVWttazBudFdyZFF1MWJONWU5Zlh1NXVicm1jWWY1eUp5WkdaOC8rclI5KzJxSWZObTJXeFdKUlZIUzBSbjc0a1daUG04aElNUUFBQUFBQTdnTUZNZHczaThXaXFaL01OWXBoSlVzVTE5REJiNmxPclJxNW5Gbis1ZTdtcHBDcXdRcXBHcXdubjNoY0U2ZDhvcXZYcmlzcU9scFRQNW1yYVpQRzBGTU1BQUFBQUlCc1lzb2s3dHUrdnc0YVUvbE1KcE9HdmZzMnhiQWNWS2RXRFEwZC9KWlJBRHQ0T0V6Ny9qcVl5MWtCQUFBQUFKQi9VUkREZmR1MjQxZGp1MTNyRnFwZHMzb3VabE13MWFsVlErMWF0ekQydCszNExSZXpBUUFBQUFBZ2Y2TWdodnVXc3RGN3UxYk5jekdUZ2kzbFozdnc4SkZjekFRQUFBQUFnUHlOZ2hqdTI1VXIxNHh0Zi8veXVaaEp3WmJ5czAzNW1RTUFBQUFBZ0t5aElJYjdGaE1iYTJ5em11U0RrL0t6VGZtWkF3QUFBQUNBcktFZ0JnQUFBQUFBZ0VLRmdoZ0FBQUFBQUFBS0ZRcGlBQUFBQUFBQUtGUW9pQUVBQUFBQUFLQlFvU0FHQUFBQUFBQ0FRb1dDR0FBQUFBQUFBQW9WQ21JQUFBQUFBQUFvVkNpSUFRQUFBQUFBb0ZDaElBWUFBQUFBQUlCQ2hZSVlBQUFBQUFBQUNoVUtZZ0FBQUFBQUFDaFVLSWdCQUFBQUFBQ2dVS0VnQmdBQUFBQUFnRUtGZ2hnQUFBQUFBQUFLRlFwaUFBQUFBQUFBS0ZRb2lBRUFBQUFBQUtCUW9TQUdBQUFBQUFDQVFvV0NHUEtzNk9oby9menp6ektiemJtZFNvWVNFaEowOE9CQm5UdDNMcmRUQVFBQUFBQUFtVUJCREhuV29rV0wxS0pGQzFXb1VFSHZ2dnV1RGg4Ky9NQ2V0V3ZYTG5YdjNsMDNidHpJOURVYk5telFZNDg5Smk4dkw5V3FWVXRUcDA1OVlQa0JBQUFBQUlDY1EwRU1lWkxaYk5iTW1UTWxTWkdSa1pveVpZcDI3dHhwbkYrd1lJRk1KbE8yWHZjNmNlS0VPblhxcEdYTGxxbHUzYnJhdlh0M3BuSXNXYktrZHUvZXJkallXRW5TcGsyYmN1Q2RBd0NBL083R2pSdTZjZU9HYnQyNlpSeTdjT0dDSWlJaUZCRVJrWXVaQVFDQVpFNjVuUUNRbGxXclZ1bkVpUlBHZmtoSWlQcjA2WlBqejdGWUxIcisrZWQxNWNvVlNkS1pNMmZVdEdsVGZmTEpKM3J0dGRlMGUvZHVYYmh3SWMxcnpXYXpuSjJkRlI4Zkwwa0tEdy9Ya2lWTDVPN3VudTd6T25mdW5PUHZBUUFBNUMzRml4ZVhsUFRqV2ZKM2pKbzFhK3JxMWF1U2tyNS9KSXVQajlmbXpadTFjdVZLdmY3NjYzcmtrVWZzbnpBQUFJVVFCVEhrT1dheldhTkhqN1k2Tm1YS0ZEazZPdWI0czB3bWs3NzU1aHM5Kyt5ekNnOFBsNVQweFRRME5GUy8vLzY3TGwrK3JMVnIxMmI2ZmkrKytHS0c1MU4rQVFZQUFQbmIyMisvcmNqSXlDeGZGeFlXcHA5Ly9sbWJOMi9XenovL3JKczNiMHFTb3FLaXRHelpNcXZZdEVhM1p3ZmZRUUFBc0VaQkRIbk9zbVhMZE9qUUlXTy9mZnYyYXQrK3ZhS2pvK1hoNFNGSmF0eTRzZWJPblp2aGZmYnUzYXNGQ3haWUhldlFvVU9xdUpDUUVPM1pzMGM5ZS9iVTZ0V3JqZU5seTVZMWZ0VUZBQUM0MThhTkczWDA2TkVzWDFldFdyVTBqeWNYeDd5OXZkTThIeFFVbE9rZkNCTVNFblR5NU1rczV3WUFRR0ZCUVF4NXlwMDdkelJzMkRCajM5WFYxZWdsMXFsVEo5MjllMWVqUm8xU3k1WXRWYlZxMVhUdnMzbnpacjM3N3J0V3g2cFZxNmFsUzVlbUdlL2w1YVdWSzFkcTBLQkJtakZqaGw1KytXV05HVE9HS1k0QUFDQmRyNy8rdWk1ZnZwenErUGp4NDIxZTYrRGdvS0NnSUQzNjZLT3FVYU9HbGkxYnB0bXpaNmRiREpPazVzMmJaOWlhSWFXb3FDZ0tZZ0FBWklDQ0dQS1VzV1BINnV6WnM4YitzR0hERkJRVXBEVnIxbWpMbGkyU3BGYXRXcWx4NDhiNjZhZWY1T3JxbXVvZWl4Y3YxbXV2dldiMDlwSWtmMzkvYmRpd1FWNWVYdWsrMjhIQlFkT25UMWVqUm8yTVF0aThlZk0wWmNvVUhUMTZWRU9IRHRYQmd3Zmw3dTZ1WmN1V0tTUWtKTlU5YnQyNnBjNmRPK3Z2di84MmpuWHUzRm1USjAvTytvY0JBQUR5dE5EUVVFVkdSaHJOOGpQYk5IL2J0bTE2NUpGSGpKSHZ1M2J0MHRDaFE5V2tTUlAxNjlkUG4zMzJXWnJYelo4L1AwZnpCd0NnTUtNZ2hqempqei8rME5TcFU0MzltalZyNnYzMzMxZHNiS3dHRGh4b0ZkdXNXYk5VeGJBclY2N290ZGRlMDNmZmZXZDF2RUtGQ3RxeVpZc0NBZ0xTZmZhT0hUc1VIQnlzaHg1NlNGMjZkREdPKy9uNVNaSW1USmlnZ3djUFNrb2F4ZGF2WHo5dDNicFZWYXBVTVdMajR1TFV0bTFicTJKWTVjcVY5ZVdYWDZwbzBhS1ovQlFBQUVCK3NHalJJdlhwMHlmVHZiazhQVDJOcHZxelo4OVd3NFlOWlRLWmRQZnVYZjMzdi84MTRpcFhycHp1UFM1Y3VHQjhON0VsSWlKQzVjdVh6MVFzQUFDRmtVTnVKd0JJMHUzYnQ5V3RXemZkdlh2WE9OYW9VU1BObmoxYnZYcjEwcWxUcDR6akRSbzAwS2hSbzR4OXM5bXN4WXNYcTJiTm1xbUtZVkxTbElHbFM1ZnE5dTNiYVQ1NzI3WnRhdDI2dFdyWHJxM05temVuR2ZQcHA1K3FkdTNheHY3Rml4ZjErT09QR3ozSHpwMDdwK2JObTJ2cjFxMUdqSWVIaDc3NzdqdUtZUUFBRkVDK3ZyNVd4VEJIUjBjRkJnYXFWYXRXYWNZLytlU1R4dmJ5NWNzMWNPQkFEUmd3UU8rOTk1NzI3dDByU1hKMmRsYlhybDNUZldicDBxVmxNcGt5OWFJWUJnQkF4aGdoaGp6QjBkRXhWUVA3dEtZTGVIbDVhY21TSlhKeVN2cXJ1MmJOR2cwZlBseUhEeDlPOTk3WHJsM1Q4T0hETlczYU5BMGFORWh2dmZXV01VWGg5OTkvVjZkT25SUVRFNk9ZbUJpMWJ0MWF3NGNQMTVneFk2eFdkWEp6YzlPcVZhdlVyRmt6blR0M1RwSjA5ZXBWUGZQTU0zcisrZWYxdi8vOVQ5ZXVYVFBpaXhjdnJuWHIxcWxHalJyWi8xQnMrSGIxR3UzOGRjOER1MzlLZng0NGFKZm5BQUNRWDlTcFUwZXpaczFTcFVxVkZCUVVwSUNBQUJVcFVrUlMyaXREVHBreVJkZXZYOWVHRFJ1c2ZnQk1GaEFRb0k4KytpaFZJU3ZsYVBSN3BXem83K0xpa3VGb2VBQUFZTTFrWVExbTNLZVdIZjl2aXVILzFpL1A5bjNlZnZ0dGZmTEpKeG5HTEZteVJPM2F0ZE9YWDM2cHp6NzdUR0ZoWWFsaVBEdzhGQm9hcXBVclYrck1tVE9wenZ2NittcllzR0Y2N2JYWGRQTGtTVDMzM0hNS0R3KzNpdW5Rb1lPKytlYWJWSTF0SXlJaTFLcFZxMVR4S1pVcFUwWWJOMjU4SU1Xd2xKOTE5V3JCZGk5VS9mTGpXcnMrRDBEZXRPanJwVnIwOVZMK2Z3S1Fqci8rK2t1UzVPVGtsT3I3d04yN2QzWHIxaTJyMFdWdWJtN0dqM1ZTVW51RzVCL2dNdkxTU3k4Wm84dGNYVjIxYTljdXViaTRaSGhOUm9zU0FRQlEwSmpTK3BYcS8yT0VHUEtNME5CUXpaNDlXNzYrdnZMejg5T3hZOGNVSFIxdG5PL2R1N2VxVnEycU1tWEtLQ1ltSnMxN3RHclZTcDk5OXBrQ0F3TTFZY0lFelo0OVcrUEhqN2NhdlhYcDBpV05IVHRXM2J0M1Y3VnExZlQ3NzcvcmxWZGUwWW9WSzR5WURSczJhT1hLbGVyZHU3ZHhMRDQrWHVIaDRhcFZxMWFHQlRGdmIyK3RYcjFhdDIvZjFpT1BQQ0puWitmNytWalNOZk5qMnl0WTVaVGtmL3dDQUFCckowNmN5TER2VjJhRmhZVVp4YW85ZS9hb2VmUG1XYm8rTmpaV2RlclVzUm5IYitFQUFDU2hoeGp5akpDUUVNWEV4T2o4K2ZNYU4yNmM3dHk1WTV5clVhT0daczJhcGJwMTY2cE5temFwcnZYeDhkR2lSWXUwYWRNbUJRWUdTa3Jxd3pGdzRFQ2RQSGxTYjcvOXRqSE5VcEptenB3cEh4OGZTVWxOYnBjdlg2NnhZOGNhVXh6ZWUrODl2ZmppaTlxMWE1ZW1USm1pamgwN3FtVEprbXJWcXBXKy9mYmJETjlIV0ZpWVJvNGNxVWFOR3NuYjIxdjE2OWRYMzc1OU5XWEtGTzNmdi8rK1B5Y0FBQUFBQUhCL0dDR0dQTVhaMlZsbnpweFJ6NTQ5alY4d1BUMDl0V0xGQ3JtN3UwdEthbkMvZWZObTNiNTlXeFVyVnRTZ1FZUDB5aXV2eU0zTkxjMTdGaXRXVERObXpGQy9mdjMwemp2dnlNWEZSUys4OEVLcXVCRWpScWhTcFVyYXNtV0xKazJhcEdiTm11bVhYMzdKTUY5WFY5Zi94OTU5eDFWWi9uOGNmeDhPQ0xpM2dPS0UzRnN6UjY1eTRjaHlrbnVsYVlwZnpjcFZqcStqcFphbWZ0TTBjK1lxMDFRd3RYS2Jtak1Ya2h1M0lpTEtPcjgvaVB2SGtZMFl3bms5SDQvejZOejNmZDNYZlIzZys0M2VYTmZuVXJObXpmVDc3Ny9yN3QyN2NhNC9ldlJJZi96eGgvNzQ0dzlKMGJ0WkFnQ0F6Q3UrY2c0SnFWQ2hnaUlqSStPY2I5aXdJVE81QUFCNHhnakU4RndKRGc1VzI3WnRqVzNKSlduQmdnVldCV1hkM053MFo4NGNtYzFtZGVqUVFXYXpPVmw5bHl0WFRuNStmbnIwNkZHODF5MFdpOTU0NHcxNWUzdExrajc5OUZQVnFsVXIzclpseXBSUjkrN2QxYmR2WHhVb1VFQ2hvYUZhc1dLRmxpMWJwdTNidDhmN3kyM2R1blZWdDI3ZFpJMFZBQUJrVEdsZDJQN0Jnd2ZLa1NQSFUvVVJIQnlzN05tenA5R0lBQURJSEFqRThOeDQvUGl4MnJWclo3V3NzSDM3OW5KMWRkV2FOV3NVR0JpbzBOQlFqUmd4UW1heldkN2Uza1o0bFZMeC9kWDE0TUdEOHZMeTBsdHZ2YVZ1M2JycHhSZGZWUFBtemJWNTgyYVpUQ1pWcmx4WnJWdTNWdHUyYlZXdFdqV3JlNTJkbmRXclZ5LzE2dFZMdDI3ZGtwK2ZuN1pzMmFMdDI3ZnJ3b1VMa21SVmp3d0FBR1JPQ2MxWVR5dUo3VG9aVyt3ZEtBRUFRRndFWW5odURCOCtYRnUyYkxFNnQzcjFhcXRpOXpWcTFOQ0lFU09leWZQOS9QeDA4K1pOVFpvMFNaTW1UZEtISDM2b2p6LytXSDM2OUZIRGhnMlZPM2R1T1RnNGFPTEVpWktpbHpOczM3N2Rxby9ZRzFpODhzb3JPbi8rdks1ZHU2WjkrL2FwY2VQR3oyVGNBQURBZGlTMnNVOXNpV3lxQlFBQVJDQ0c1MGpod29XVGJKTXZYNzVuOW54ZlgxK3I0eGRmZkZHVktsVlNwVXFWSkVsQlFVRlcxMk5xbWlYRnhjVkZyNzMyV3RvTUVnQUFQTmZDdzhPVDNkYkp5U25lTWd1SkllZ0NBQ0J0RUlqaHVmSHFxNjlxMUtoUkNWNDNtVXpLbXpldnBPaXdhdDY4ZVhIYTlPdlh6K3A0MXF4WmNuUjBUUExad2NIQjJyTm5qM0djUFh0MnZmcnFxMVp0QWdNRHJZNXo1c3laWkw4QUFNQzJPRGc0cEdsL2RuWjJDUzZUdEZnc09uUG1qSEdjVURzN096YVdCd0RnU1FSaWVHNVVyMTVkTFZ1MlZMRml4VlNzV0RFVkxWcFVMaTR1S2xTb2tQTG56Nis4ZWZNYUJmUkxsaXlwa2lWTHh1bmp5VUNzUjQ4ZXlTb2l1MzM3ZHF1LzZEWnYzanhPa0hiMDZGR3I0NkpGaXliN3N3RUFBS1JHMXF4WmRlclVLVzNkdWxXelo4OVdyVnExOU41NzcwbUszczA2ZHMyeW1PV1VZOGFNVWVIQ2hkV3VYVHNWTEZnd1hjWU5BTUR6amtBTXp3MDdPenR0MkxBaHlYWVdpeVhObHd0czJyVEo2cmhObXpaeDJ2ejg4ODlXeHkrODhFS2FqZ0VBQUdSODhXM2NFNTl6NTg3Snc4UERPSTV2RnRmRml4ZjEvZmZmYThHQ0JVYll0WDc5ZXIzeXlpdXFYcjI2b3FLaTR0eXpiOTgrVFpvMFNaSTBlUEJnTldyVVNGMjdkbFc3ZHUzWWFSSUFnRmdJeFBCY3NWZ3N1blBuamdJREEzWHQyalZkdUhCQjU4NmRzM3F0V2JNbVRRdlVSMFpHYXUzYXRjYXgyV3hXeTVZdHJkcnMzNzlmeTVjdnR6clhvRUdETkJzREFBREl2RWFQSHEzVnExZkx3Y0ZCOXZiMnNsZ3NDZ2dJTUs3YjJkbkp4Y1hGT0w1Ky9icmF0Mit2WGJ0MldRVnNUazVPNnRLbGk3Nzk5bHY5K2VlZk9uYnNtSEV0NW8rRnQyL2ZWclZxMVhUbzBDRkZSa2JxbDE5KzBTKy8vS0pCZ3dicDNYZmYxYmh4NDU3OUJ3WUFJQU1nRU1Oem8xcTFhanArL0hpU3hXalR1bmJYcjcvK3FoczNiaGpIdFd2WE5tcVZTZEV6dzdwMDZXSTFyaXBWcWxqOVZSY0FBQ0FobnA2ZVZyVytudFNsU3hlcjMyOWl5a1hFaEdFdUxpNGFNR0NBQmc0Y3FBSUZDcWhtelpxYU5XdVdWUitsU3BXU0pIbDVlY25MeTB0SGp4N1ZnZ1VMdEhqeFl0MjVjMGNoSVNIODdnSUFRQ3dFWW5odU9EczdKMnRucGcwYk51anc0Y1BKNm5QUm9rVUpGdFh2MDZlUFRDYVRWcTVjYVhYZXk4dExrdVR2NzYreFk4ZHF4WW9WY2U3bHI2c0FBQ0M1YXRTb0lUYzNOMG5SczhFY0hCems3T3lzQWdVS3FHWExsaG82ZEdpY2UyYk1tS0c3ZCsvcXJiZmVVb2NPSGF5SzliLzAwa3M2Y09DQXBPaVo3V1hMbHRYczJiT3Q3cTlVcVpKbXpKaWhxVk9uYXZYcTFWcTNicDA2ZCs3OEREOGxBQUFaQzRFWW5oc3Z2UENDZHUvZW5XaWJMRm15YVB6NDhjbnU4NTEzM2tud1dzK2VQU1hKYXJta0ZCMkluVHQzVHBVcVZWSm9hR2ljKzRZTkc2YlhYbnN0MldNQUFBQ1psNGVIUjVKMXd5cFVxS0FyVjY2a3FOOWl4WXJwMTE5L2pmZmFqQmt6OU5sbm44bHNOc3ZlUHZGZjU1MmNuTlMxYTFkMTdkbzFSYzhIQUNDekl4RERjNk4wNmRLeXQ3ZFhpUklsNU9ucEtVOVBUNVVzV1ZMdTd1N0dxMkRCZ21tNmRmalpzMmV0Q3ZRWEtsUklsU3BWa3NsazBwSWxTOVNoUXdlallLM0paTktZTVdNMFljS0VOSHMrQUFCQVNwbk5abVBuYlFBQWtEb0VZbmh1K1BqNDZOMTMzMDN5TDUxcHFXelpzZ29NRE5SdnYvMm1KVXVXeU1uSnlRakkzbmpqRFUyZE9sWHZ2ZmVlUEQwOU5YZnUzRFF0NWc4QUFBQUFBTklIZ1JpZUc4N096c2xxbDl6dHpKUExiRGFyY2VQRzhZWmRJMGFNMEFzdnZDQXZMeStyMmgwSmlWMERMUzFuc2dFQUFBQUFnTFJESUFZa0lTWDF3djdOMlcwQUFBQUFBQ0IxbU1JQ0FBQUFBQUFBbThKMEZnQUFBR1FxVVJhTC9qcDVXaWRPbnRMRGVIYU1SdXIwNnVxZDNrTUFBQ0RORUlnQkFBQWcwL0FQK0Z1VFBwMnVjMytmVCsraFpEb0VZZ0NBeklSQURBQUFBSm5DVHh0OU5XUDJYSlVvVmt6alI3K3ZGenhLeWRXbGtPeisyVUVhQUFBZ0JvRVlnQXd0SWlKQ0VSRVJ4ckdUazFNNmppWmhqeDQ5a3BUKzQzdnc0SUdPSHordXdvVUx5OTNkUGRuMzNicDFTL256NTAreTNjT0hEM1gxNmxYajJNUERJMVhqQklDVThnLzRXek5tejFYcjVzMzB6b0MrY21Dakd3QUFrQWlLNmdQSTBONTk5MTA1T3pzYnIrZlZ6Smt6NWVMaW9qNTkrdWkzMzM1TGt6NGZQMzZzWnMyYWFjR0NCVW0ydlh6NXNrcVdMS21jT1hPcWR1M2FtajU5ZXJLZlk3RllWTHQyYlZXdVhGa3paODdVM2J0M0UyejcrKysveTlQVDAzZ2xSMGhJaUp5Y25JelhrL3o5L1ZXMWFsVTFiOTVjUFh2MjFLMWJ0NUk5OXFRRUJBUm81c3laZXUrOTkxSjFmM2g0dUZhdVhKbG00d0dRT2xFV2l5Wi9Oa01saWhVakRBTUFBTW5DYndzQWJOYUtGU3ZrN1ozMjlWQXNGb3ZWY1hoNHVMNzg4a3NGQlFVWjRWV0RCZzBrU1M0dUxycCsvWHFLKzdaWUxPcldyWnY4L1B6azUrZW5YMy85VlhQbnpsWFdyRm5qdmE5SWtTS3lzN016N3Qrd1lZT21UWnVXckdkdTNMaFIvdjcra3FRaFE0YW9mUG55YXR5NGNiTEhuQlNMeGFMSG1HbnVKUUFBSUFCSlJFRlVqeDhuZUgzcDBxVTZmUGl3SktsRWlSTEptcW1XSEhmdjNsVzVjdVgwK1BGam1Vd205ZS9mWDZWS2xVcjIvWDUrZmhveVpJaE9uejZ0VzdkdWFlREFnWEhhUEh6NFVNSEJ3UW9LQ2pKZWQrN2MwZTNidDQxLzNyaHhRemR1M05ERGh3KzFZOGNPbVZqYUJhVFlYeWRQeXovZ2I0MGYvVDVoR0FBQVNCWitZd0NBWjJ6SmtpVzZmUG15SkNsNzl1eWFOR25TVS9jWkdocHFGU0l0WHJ4WVI0OGUxZXpaczlXOWUvZDQ3N2wyN1pyeC91elpzd2t1WjF5L2ZyM0tsaTFySE1lZVRkYXlaY3MwRGNPU0VoRVJvWG56NWhuSENYMjIxTWlUSjQvYXQyK3ZwVXVYeW1LeDZKdHZ2dEhreVpPVGZmK2NPWE4wK3ZScFNkTHc0Y05WdjM1OVZhaFFRVjk4OFlYR2pCbWprSkNRT09Gb1VzNmNPYVBTcFV1bjZCNEEwb21UcHlSSkwzZ2tQOVFHQUFDMmpVQU1BUDVSdUhEaFZOMzM4T0hEQkpjUmhvV0ZhY0tFQ2NieHlKRWo1ZUxpWWh4N2Vub3FkKzdjQ2ZZZEVCQ2c4UEJ3U1ZMT25EbU44MW16WnRXUFAvNm9pUk1uYXR5NGNiSllMRHB5NUloMjdkcWxjK2ZPSld2Y0NiV0xIYlR0M2J0WFc3ZHVsU1NaeldaOSt1bW54clhrekdTS3IwM2R1blcxYytmT1pJMXgyYkpsdW5MbGluRThmdng0alI4L1B0RjcvUDM5WlRhYlZhSkVpV1E5SThhVUtWTTBaY3FVSk51ZFBIbFNaY3FVMGJ4NTg3UnYzejRGQmdicTBhTkg2dGF0bS9idjM2OWF0V3Jwd1lNSEtYcDJqRDE3OWhDSUFhbndNRFJVa3VUcVVpaWRSd0lBQURJS0FqRUF6NjJwVTZkcTVNaVJLYm9ucVpDbWN1WEt4dks3SjhYTTRrcXBKVXVXcUZ1M2J2RmVtejE3dHM2ZlB5OUpLbFdxbElZTkc2WU5HelpvejU0OUdqWnNtSGJzMkpGZ3YrUEhqOWU0Y2VPTTQ0VUxGMXBkTjVsTSt2REREK1hwNmFtZVBYdnFndzgra0xlM2Q2cnJZU1UwaGhnREJneFEyYkpsRlJZV3BpeFpzcVRaTXhMeStQRmpmZmpoaDgvOE9hbVZQMzkrTFZ5NFVNMmJONWNrSFQ1OFdGT21UTkhJa1NPVk5XdFdQWHo0VUpMazZPaW9IRGx5eUdReTZlYk5tOGI5dlhyMVVvRUNCYXhlRlN0V1RKZlBBbVFXN0NZSkFBQ1NpMEFNQUdJcFU2Wk1pdHBYcjE1ZExWcTBpUGRhWUdDZ1B2cm9JK040M3J4NU1wbE04dkh4VVVCQWdMNzg4a3RObXpaTi9mcjFzN292TEN4TVE0Y08xWnc1YzR4ekgzMzBrZDU0NDQxNG4rUHQ3YTJLRlN1cVFvVUtrcUpyY3UzZXZWdDkrdlRScVZPbjFMaHhZLzM4ODg5eEN0Wi8vLzMzOHZiMk5wYjFyVnExU3UzYnR6ZXViOTY4V1pzM2I1WVVYZXRzMHFSSkNnNE9Wc1dLRlZXL2ZuM2x6SmxUcnE2dVZuMkdoSVJZQll2eHpYWXFWcXlZVHAwNlpiVXNNN2FZVUhQVXFGRzZjT0dDSk1uQndVRjU4K2FOdDcwazNiaHh3L2djSnBOSkRnNE9pYzYwaWxucUdIdU04WjJMajZPam8vRytXYk5tNnR1M3I3NzU1aHQxNzk1ZEF3WU1rSU9EZzg2ZVBTdEhSMGZsekpsVERnNE9rcVRWcTFlclE0Y094cjNKMlF3QkFBQUF3TE5CSUFZQXNjUU9SWklqb1FMdkZvdEYvZnIxMC8zNzl5VkpmZnYyVmFOR2pmVFJSeDhwSUNCQWtoUVZGYVdYWDM3WjZyNFRKMDZvYTlldVZyUFkyclZyWnpWVExNYTFhOWMwZGVwVVRaNDgyUWpEWWp4Ky9GaG56cHlSSkczYnRrMXZ2UEdHVnE5ZWJSVGQzN0psaTdwMzcyNkVTRjI2ZExFS3cwSkNRalI0OEdEamVOcTBhY3FWSzVmKzg1Ly82TUtGQzFxOGVMSHk1czJyZmZ2MktWZXVYRWE3elpzM1d3V0VwMDZkaXZmcms5RDUyRDc1NUJQai9WZGZmUlVuT0l3dFc3WnN4b3dzazhta3dvVUxXejNqMGFOSCt1aWpqOVM5ZTNlVkwxL2VhaVpoVExzbnp3VUZCV25ObWpYcTJiT243T3dTM3BUNTg4OC9WOCtlUFZXM2JsM2puSnViVzVLZkR3QUFBRUQ2U2ZnM2ZBQjR6dXpZc1NQT0svYU1tNFRhdlBMS0svLzZXTmV0VzZlZmYvN1pPTjYvZjcrcVZLbGlWYVBxODg4L04yYWszYnQzVHlOSGpsU05HalhpTE9uODRZY2YxTDE3ZDJQcHBSUmR0NngxNjliNjRvc3ZWS2RPSGYzOTk5OVc5elJxMUVnalJvd3dqamR0Mm1UMFBYWHFWTFZvMFVKaFlXR1NvdXVZelpvMXkrcitXYk5tR1R0TDJ0blo2Y3N2djFTRkNoVTBjK1pNbzAxTVNKWWFqbzZPS2wyNnRFcVhMbTFWVTAyS25wMlZMVnMyUlVSRVNKSWFObXlvTGwyNmFQSGl4UXI5cDA1UVlwNWNObnY0OEdGVnIxNWRuM3p5aVJvM2Jxd1RKMDRrMmNlREJ3L1Vva1VMOWVuVFI3VnExZEtSSTBjU2JKc3paMDZyTUF3QUFBREE4NDhaWW5ocXprNU9DbjMwU0ZKMFVkdXN6czdwUEtMTTZXR3NJTUQ1aWFWdnRxSmV2WHB4enExZXZUckpOZ25ONG9yUGs3c0N4ZzVYRXRxWmNjbVNKWEhPMWFwVlMyYXpXWkdSa1pLa28wZVBXbDEvL2ZYWE5XREFBTjIrZlZ2ejVzM1RwNTkrcWp0Mzdoalg3ZXpzWkc5dnI3Q3dNRVZGUldueDRzWDYvdnZ2Tlhqd1lJMFpNMGFMRnkvV2dRTUhKRWxIamh4UnJWcTF0SDc5ZXRXcVZjdm9ZOUtrU2JwNDhhS1dMMTh1S2JvWWZMVnExYXcrWS9IaXhiVjE2OVk0aGYxcjFLaGh2SStLaXRMZXZYdXRycmRxMVVyRmloV0xzOFEwSkNURTZqaStKYWgvL1BHSFNwUW9ZY3pNNnQrL3Y3NysrbXZqK3FsVHAzVHc0RUUxYWRKRVpyTlppeGN2MXZMbHk5VzNiMThOR1RKRVBYcjAwTFJwMDZ4bWJjWCtUREhuSHo1OHFJa1RKMnJhdEdsRytIZi8vbjFqazRERWZQZmRkOXEzYjU4azZjQ0JBNnBSbzRaR2pScWxNV1BHeU1IQlFTdFdySkMzdDNlYyt4TGJ2Uk1BQUFEQTg0TkFERTh0Zi82OHVuVDVxaVRwd29WTEtsdm1oWFFlVWVaMDRjSWw0MzMrL0FuWFVzTFRTYXlHV0xObXpZeDZVREgrK09PUGVOdTZ1cnFxV2JObTJyaHhZNXhyUllzVzFmang0OVd0V3pldFdyWEthbGRIU2ZMdzhOQ2lSWXVVTjI5ZXZmWFdXMGJoL2JDd01IMysrZWRhdFdxVnpwdzVvd2NQSG1qMDZOR3lXQ3k2ZWZPbUdqVnFwS05IanhxQmpObHMxclJwMDdSMzcxNWpCdG1UZ2QrQUFRT1VKMCtlT0dOczJMQ2g4dWZQcndjUEhxaEFnUUs2ZmZ1MnNTUXhmLzc4bWpkdm5nNGNPSkRrRXRQNHJzZUVoRkwwVEt3VksxWllYViswYUpGNjlPaWhEUnMyS0NRa1JJVUxGOWIwNmRNbFJjK2tpNHFLaXJPRU1Tb3F5bmh2TnB1MWZmdDI5ZXpaVXhjdlhqVE90Mm5UUmpObXpGQ0pFaVhrNCtPVDZMZ0hEaHlvT25YcWFQanc0ZHEyYlpzaUlpSTBZY0lFclYrL1hvc1hMMDcwM3R5NWN5c29LQ2pSTmxMQ0cwQTgrVDBDQUFBQWtQWllNb21uVnJIOC94ZkczclJsZXpxT0pIT0wvYld0V0w1Y09vNGtjenQ5K3JUVks3YUFnSUE0MTJPSE8wLzYvUFBQdFgzN2R2bjUrU2xidG15U0pIdDdleTFmdmx3ZUhoN2FzV09IVlJobU1wazBjT0JBSFRseVJIWHExRkdaTW1YMDIyKy82ZXV2djFiT25EbU5kc09IRDVlam82TkdqaHlwNWN1WEd6cytkdXZXVGFWS2xkTHg0OGMxYytaTU5XblNSRVdLRkltem5ESzJEejc0UVBuejUxZno1czMxMFVjZjZZY2ZmdERseTVkbE5wc1ZFQkNnME5CUS9menp6OGJ5UlVtYU8zZHVuR1dPcWZXLy8vM1BxTE1XbzFldlhwbzllN2JxMUttakprMmFhUDM2OWNZeVIxZFhWMDJZTUVHclY2KzJtbFVXTzBReW04MnFVS0dDQ2hRb0lFbXFVNmVPZnYzMVY2MWJ0MDRsU3BSSTl0aXFWS21pclZ1MzZzY2ZmMVRKa2lVbFJRZDRack01MVo4WEFBQUF3UE9CR1dKNGFnM3ExZEZHMytnbFNKdjh0cXB4ZzdxcVVxbENFbmNoSlE0ZlBhNU5mdisvekt0QnZkcnBPQm9rVjVreVpWUzBhRkhWcTFmUFdFcjQ4Y2NmcTA2ZE9wS2tLVk9tNk0wMzM1VEpaRkxidG0wMWR1eFlWYTFhMWFvUGs4bWtmdjM2cVZtelp1clRwNC9Dd3NLc2l0MTM2dFJKdVhQbjFoZGZmS0VwVTZhb2VQSGlWck9pbmxTcFVpV2RQbjNhS29oNy9QaXhmSDE5NWV2ckt5bTZtUDJJRVNPVUkwY09QWHIwU04yNmRUT1dIUGJ1M1Z2dDJyV1RGTDFzOG1sbU05Mi9mOStxY0g0TWk4V2lRWU1HS1N3c1RENCtQaG8vZnJ4eDdiUFBQbFB6NXMyMWI5OCtPVGs1cVhIanh2THc4RkI0ZUxqUnhtdzJxMENCQXRxeVpZdjI3Tm1qZ0lBQTllL2ZQOEZ4eERjcjhNbHpmLzMxbDc3NTVodDVlM3NyVDU0OEtsNjh1QUlEQXlVcHprNmJBQUFBQUo1L0JHSjRhdFdxVkZURjhtVjE3TVJKV1N3V1RmbnNTNDE4ZHdpaFdCbzVmUFM0cG56MnBSRThWS3BRVHRXcVZFem5VYVdQblR0M3hqbDM5ZXJWSk52Y3VuVXIyYzlJcW9iWXZuMzcxS3RYTDlXdVhWcy8vUEJEbk5wYnNVVkZSYWxidDI3Njg4OC9KVVdIVjhPR0RUT3VkKzdjV1ljT0hWS1BIajNpN0JMNXBLSkZpOHJQejA5QlFVRnhsdHJWcjE5ZnpabzFreVIxNk5CQm4zLyt1ZFYxUjBkSHZmNzY2M3JublhkVXQyNWRYYnQyVFhQbnp0WGl4WXVOSFM5alpNbVNSYjE3OXphT2ZYeDhqSUx5cFV1WDFwZGZmbWw4blJKYThwZGNFeVpNMEkwYk4rS2NMMXUyckU2ZVBLbWJOMjlxMmJKbE9uVG9rQ1NwU1pNbWV2UE5ONDN2dzZOSGp6Um8wQ0J0M3J6WjZ2dG1ieC85cjdZOGVmTEl5OHRMNDhhTlMzUnBaM3pYbmp6bjZPaW9nUU1IR3NkT1RrNEp6cEs3ZCs5ZXZPZFhyMTV0dFFrRVN5TUJBQUNBOUVNZ2hxZG1NcGswZk1qYmVtZllTRDBJQ2RIdE8zYzFZdlFFdFdqNmlsbzBhYVJpeGR3cHRKOUNEME5EZGVIQ0pXM2FzbDJiL0xZYS8rR2NJM3MyRFJzODRLbURpSXpxNVpkZlRwTTJxZlhvMFNOOStPR0hDZzhQMSsrLy82NTY5ZXBweTVZdDhiYTFXQ3pxMDZlUDFxNWRhNXc3ZGVxVXlwY3ZyK0RnWUxtNXVXbnYzcjA2ZWZLa0tsWk1XY0Q1WkpCU3BVb1YxYTFiVjMzNzl0WFFvVVAxeFJkZnlOblpXZlhyMTFmTm1qWDEybXV2S1UrZVBDcFdySmdreWNYRlJXUEhqbFhQbmoxMTRNQUJiZGl3UVdmUG50V0JBd2ZVdUhGajVjdVhUNUkwWThZTXEyV0oyYkpsVTVNbVRYVHAwaVVWS2xSSVc3WnNVYzJhTlZNMGRrbnk5L2ZYbjMvK3FSa3paa2lTQ2hZc2FCV01MVnEwU051MmJWUGZ2bjJOb05EUjBWR3paOCtXSkkwWU1VSmZmLzIxcmw2OUtqOC9QNjFhdGNxcS81aEFMSzNZNnYvZUFBQUFnTXlNUUF4cG9raGhWMDM4OEgyTm5mQ3hIb1NFeUdLeGFLUHZMOXJvKzB0NkR5M1R5SkU5bXlhTWZWOUZDck04SzcwNE9UbkoxOWRYdFd2WDFxMWJ0MVM4ZUhHcjJsNnhtVXdtYmQ2ODJlcGN6RXdyU1NwU3BFaWFqT25NbVRQR2ErSENoZHE1YzZlT0hEbWlGMTU0UVFFQkFTcGR1clRHalJ1bkxGbXlXQzJUdkhuenBsVTlMWXZGb2tlUEhobXptNjVkdTJZMW0wMlNNVk5Ma2p3OVBSVVpHYWx6NTg2bGF0d1BIand3NnE4Tkd6Wk1IM3p3Z1hHdFpzMmFxbHk1c3RxMGFhTnIxNjVKa2hvMGFLRGR1M2RyNDhhTnVuZnZub29VS1dMTURueHluRTl1ZkRCdTNEaU5HemRPbjMzMm1VYU1HQ0ZKeXA0OXU3WnQyeFluMEFzSkNWSG56cDIxWWNNRzQ5eWtTWk5TOVJrQkFBQUFQTDhJeEpCbUtwWXZxMW5UcHVqekwrZm8ySW1UNlQyY1RLVmkrYklhUHVSdHdyQm43TkNoUTNyenpUY1R2QjZ6eTJSTWtIUDI3Rm5WckZsVFk4YU1pYmQ5a3laTjR1eElhREtabEN0WExwVXFWVXFTNU83dXJ0S2xTeHZYSXlNajVlL3ZieHk3dTdzcmE5YXNDWTdKejgvUGVKOC9mMzY5OU5KTFJ0SDMyTVhxblpNeFN6UDJNa0FYRnhkVnJseFpodzhmanRQT3pzN3VxUU85NnRXckc3VysrdlRwWXhXSVNkTFdyVnVObW1aUzlPZU0vVmxqdTNMbGl0WHhrNEZZak9IRGgydlBuajFhdTNhdEhqeDRvRmRmZlZYZmYvKzltamR2TGtrNmNlS0VPbmZ1ck9QSGp4djNEQnMyVENOSGprelZad1FBQUFEdy9DSVFRNW9xVXRoVjA2YU8xNkhEeC9UYnpqMDZkdUl2M2JwMVI2R1BIcVgzMERJVVp5Y241YytmVnhYTGwxT0RlclZWclVwRmxtMHAvcHBMTVVzRUUydlR1WE5uZmYvOTkwbjIvL0RodzBSclRUMVpieXQyY0JXZmZ2MzZxWHo1OHZMdzhGRHg0c1hsNHVLaVFvVUtXUzNwbXpObmp0VTkxNjVkc3lyU3ZtREJBcjM2NnFzSlBpUDJrczNXclZ0YjdZQVllM3lwMlJXeVo4K2VXck5tamFwVXFhTHk1Y3VyVktsU0tsbXlwTnpkM2VYZzRCQ25OdHZkdTNmanJhbm03Kzh2VDA5UHEzTlpzMlpWbVRKbE5HTEVDRGs1T2NXNTU1VlhYbEh1M0xrVHJNZmw3T3lzbkRsejZ2cjE2MWJueldaemdydEFta3dtTFZteVJLMWF0ZEsyYmR0MC8vNTl0V3paVXUrODg0NXk1Y3FsVHo3NXhKaEZaektaTkhIaVJJMGVQVHJoTDVDaTY4UUJBQUFBeUhnSXhKRG1UQ2FUcWxldHBPcFZLNlgzVUpEQlZheFlVVDE2OUhqcWZscTNibTNNYUNwY3VQQlQ5NWRjTDcvOGNweWFaaGFMUlZldVhOR1pNMmRVdFdyVlJJdnlKeVVzTEV6YnQyODNqdHUwYVdOMS9aZGYvbi9KY3N5TXRKVHc4ZkdSajQrUDFia2JOMjVvLy83OU9uUG1qR3JWcXBYaVBtTjc1NTEzMUwxN2QyTUh6dGl5Wk1taXdZTUg2OXk1Y3lwYnRxd1J4TG02dXNyVjFWWFpzbVZUWkdTa3VuVHBvZ1lOR2hnRjcrTUwxMkp6ZG5iV2hnMGIxSzFiTjYxWnMwWlJVVkhHUmdFeENoVXFwQVVMRnNqTHl5dlJ2aDQrZkJoblJ1SEVpUk0xYTlZczVjaVJJemxmQWdBQUFBRHBoRUFNd0hPclpjdVdhdG15NVZQMzA2VkxGM1hwMGlYSmR2WHExVXZWem45TGxpeUpjKzdPblR0YXYzNjlybDY5cWl0WHJ1anExYXNLQ0FqUTJiTm45ZkRoUTBuUk94aytUU0RtNit1cjRPQmdTZEZCVU5PbVRZMXJodzRkc2hwWFNqY2JPSC8rdkg3NTVSY0ZCQVRvM0xsenh0aURnb0tNTnZIdDZKa1NBd1lNU1BUNmhBa1RFcjF1TnB1MVlzVUtxM3BmdVhMbFN2U2VxMWV2YXV2V3JZbk91SFJ4Y2RIZXZYdGxNcGxVdVhKbHVibTV4V2x6NjlZdGVYbDU2WTgvL3JBNi85MTMzMm45K3ZYcTBhT0htalp0cXFwVnF5cGZ2bnh5Y0hCUTA2Wk5kZXpZc1hpZkdSa1pxZkR3Y0lXR2hzckp5U2xaUzF3QkFBQUFwQjZCR0FEOG8zang0cW02TDc0WlR2ZnUzVlBQbmowVHZTK3AyVXhKV2JseXBmRytZY09HUnEyeEZTdFdxSC8vL3NieVAzdDdlM2w3ZTZlbzcvMzc5NnRmdjM2SnRzbVdMWnZWY1o0OGVWTDBqSlE2ZCs2Y2J0NjhxVnk1Y2lsYnRteHljSEJRUUVDQVJvMGFaYlNKbVFuMytQRmpuVDkvWHVmT25kUHg0OGQxK1BCaDdkKy9QMW1iQUJ3NWNzUnFBNFFjT1hLb2VQSGljbmQzVjk2OGVkVzdkMi90MkxIREtneXJVcVdLVVcvdDd0MjdtakZqaHJHTHBoUzlTMlpzRm90RkZvdEZVVkZSUmsyNkdQNysvcW1hMFFjQUFBQWcrUWpFQU9BZkZ5NWNTTE8raWhVcnBpeFpzaWdzTEN6Uk5rbHAwcVJKbkhPRkNoWFNoUXNYdEc3ZE91T2NsNWVYVHB3NG9VR0RCdW0zMzM2emF2LysrKzhuNjFteGxTMWJOc0ZyZG5aMktscTA2TDgraTJuLy92Mkpibm9nU2ErOTlwb2thZDI2ZGVyVXFWT1NmVmF1WEZtREJnMHlsazcrOWRkZmNkb0VCd2ZyMkxGak9uYnNtTEpseTZacDA2YXBlUEhpR2pkdW5Dd1dpNW8yYmFvTkd6Wm95WklsR2pwMHFOVm1CakZpNy9DWm1CZGZmSkV3REFBQUFQZ1hFSWdCd0ROZ05wdFZzbVJKM2JoeFE1NmVudkwwOUZTSkVpWGs3dTV1dkNwVXFKRHEvcmR0MjJZc2w1U2tGaTFhcUZDaFFuRm1xNzM5OXR0SkxqMk16d3N2dktBOGVmTEkwOU5UWmN1V1ZkbXlaVlc2ZEdsNWVuckt3OE5Eam82T2NZcnFseWhSUW5aMmRuSDZDZzhQMThXTEYxTThoaWZWcmwwNzBldFZxMWJWb0VHREpFa2RPM2JVMTE5L3JhMWJ0OFpwNStucHFUZmVlRU1kT25SUTllclZqZlA5Ky9jM2RxSDg2YWVmZE9iTW1UajN2djMyMnlwUW9JQUtGQ2lncGsyYjZzNmRPMXE3ZHEwY0hCelVxMWN2dmZiYWExcThlTEg4L1B4MC9QaHgzYmh4UTQ5U3NLbEl4NDRkazkwV0FBQUFRT29SaUFIQVAxSlRQMHlLcmlIV3JWdTNPT2NQSGp4b0xHT01UK25TcFZQMXZBSUZDcWhGaXhZNmZQaXd2di8rZSszZXZWc2VIaDZTcEEwYk5xaEdqUnA2L1BpeHBrMmJwcTVkdTZicUdZNk9qcnB6NTA2SzdqbDA2RkN5ZDVsTWplTEZpOHZWMWRVSTRzeG1zeHdkSGVYbTVxWldyVnBwekpneFZzdFFQL25rRTlXdFcxZmx5NWRYMWFwVlZiZHVYVFZ1M0ZoRml4Wk44Qm0xYTlkVzdkcTE5ZW1ubityR2pSdmFzMmVQamh3NW9yTm56K3I4K2ZNYU1XS0UwZmJERHorVXA2ZW4xZExSdkhuenh0bU13R0t4S0R3OFhCRVJFWXFJaUZCVVZKU3hWREptNldUTXoxN2V2SG1mK3VzRUFBQUFJR2ttUzJyL0N4Q0F6Vmk0WkxrV0xsbXUzemYvbE41RGllUFNwVXU2ZnYyNmNWeWpSbzFrM3hzVkZXVzFwREcxTmIwc0ZvdFZIU2g3Ky9UOVc0Ty92NzhLRml5b25EbHpQdFBuUkVSRTZNQ0JBOFp4elpvMVpUYWI0N1I3L1BpeC92enpUK1A0cFpkZWVxYmppaTBxS2lyZVdXdDRPcy96L3lmQU52RXpDUUFBNG1OS1pEY3Rab2dCeU5CaWxoK21ocDJkM1ZNWHRwY2trOG1VN2lGWWJER3p4WjQxZTN2N1pJVmJqbzZPLzJvSUZodGhHQUFBQUlENDhGOEtBQUFBQUFBQXNDa0VZZ0FBQUFBQUFMQXBCR0lBQUFBQUFBQ3dLUVJpQUFBQUFBQUFzQ2tFWWdBQUFBQUFBTEFwQkdJQUFBQUFBQUN3S2ZicFBRQUFHVWY5NW0zU2V3Z0FrS1Nnb0NEbHlwVXIzbXNQSHo1VTFxeFovK1VSV2J0Nzk2N3k1TW1Ucm1NQUFBQ3dkUVJpQUpKVXBWSUY5ZXJxbmQ3REFKQ0kxVCt1VjVZc0RzcmlrT1daUHl2dyt2Vm4vb3lFaEllSDY4c3Z2OVRBZ1FQbDdPeHNkZTNPblRzYU0yYU12dnZ1Ty9uNitxcHUzYnB4N3UvYnQ2LzgvZjAxZnZ4NHRXalJJc25uWGJwMFNkV3FWZE90Vzdja1NlKy8vNzZtVHAyYTZ2RXZYYnBVUTRjTzFmang0elZ3NE1CVTk1TVdDaGN1ck92L2ZDLy8rT01QVmExYU5WM0hrMW1OSGoxYUlTRWhrcVRwMDZmTFpES2wrVE1pSWlKa2I4K3Y5UUFBcElUSllyRlkwbnNRQUFBZzQvQjViN1QrUEhwTXYyLys2Vjk5YmxSVWxMeTl2YlZ5NVVwVnJGaFJxMWF0VXVuU3BZMXIxYXBWMDVFalJ5UkplZkxrMFo0OWU0enJrclIvLzM2OTlOSkxzbGdzTXB2Tk9ucjBxTXFWSzVmZzgrN2R1NmNHRFJybzZOR2prcVRxMWF0cjkrN2R5cElsZGFIamh4OStxSWtUSjBxU25KMmRkZWpRSVpVcFU4WjRWbXBtallXR2hzckp5U2xWNDhtZlA3OXUzNzR0U1RwOCtMQXFWNjZjcW42ZUJ3dVhMTmZDSmN2LzlaL0o1TWlWSzVmdTM3OHZTWXFNakpTZFhkcFVMQms3ZHF6OC9QeDA4ZUpGQlFVRjZjcVZLOHc4QkFEZ0NhWkUvaEpGRFRFQUFKQWhyRnUzVGl0WHJwUWtIVHQyVExWcTFkTEdqUnNsU1haMmRwbzdkNjRSVnQyOWUxZXRXclhTblR0M0pFVUhFWU1HRFZMTTN3R0hEeCtlYUJoMjgrWk52ZnJxcTBZWUpra0hEeDZVbzZPalRDWlRzbDZkTzNlMjZyTmZ2MzdLblR1M3BPZ2dxMmZQbm9xS2lrcWpyNDZTTmFiWUlpTWpqZmRtc3puTnhnRnJFUkVSeHZ1MG5CM201dWFtL2Z2MzY5cTFhd29ORGRXU0pVdlNyRzhBQUd3QmdSZ0FBTWdRWG4vOWRhMWN1VkxaczJlWEZGMHI3UFhYWDlmbHk1Y2xTUys5OUpJbVQ1NHNLVHA0cUZldm5oR0F6Wnc1VXdjT0hKQWtsUzFiVmhNbVRFandPWWNQSDFhdFdyVjA4T0RCTkIyL3U3dTc1czZkYXh6djI3ZFBYMzc1WlpvK0l5VUl4UDRkang4L2xoUWQycVlrRUVzcTNIeHl5ZTJRSVVNU2JmL0xMNytrNmVjQ0FDQ2pvOWdBQUFESU1EcDA2S0J5NWNxcFpjdVd1bkRoZ2laTm1xVHAwNmRyNmRLbGttUUVZR2F6V1pzMmJkS21UWnNreVpncEpra1hMMTVVc1dMRmpPTnIxNjVKaWw1Mk9YMzZkSTBlUGRvSU1hVG9JS05EaHc3RzdLNzRuRDE3VnR1MmJiTTZWN0preVRqdE9uWHFwR1hMbHVtbm42S1g5Z1VFQkVpU2N1Zk9yZURnNE9SL0lmNlIwdVdTczJiTjB1REJnK09jVDJpMjNMWnQyOVNvVWFNVWo4dFdCQVVGcVhEaHdvbTJpUWtlbzZLaWpEQTNJVmV1WEVsd1F3Z0FBSkMyQ01RQUFFQ0dVcjU4ZWUzYnQwOXo1c3pSdSsrK3E3NTkreHJGNFdORVJFVEVPUmNqSkNURUtISWU0OXk1YytyY3ViTXhpeXkycUtnbzdkeTVVNTkrK3FrNmQrNXNOY3ZuenAwNyt1U1RUN1JyMXk3am5MMjl2Y2FQSDY5Um8wYkYrL3laTTJkcTU4NmRtang1c3ZyMzcyK2NUeW9zU1VweXlzTE9talVyUlgybXRsNmFyYkJZTEhGK2xoS1RWTnVFdm9kdDI3YTFDdDRlUDM0c1IwZkhKSi8zMVZkZkpYdHNBQURZR2dJeEFBQ1FZV3phdEVrTkdqUlFvVUtGTkc3Y3VEVHJ0MGlSSXNxV0xadHg3TzN0cmNHREI2dEhqeDQ2ZS9hc3JseTVvamZmZkZOVHBrelJzR0hEVkxGaVJYMzc3YmRhdUhDaFZjaFJvVUlGelo4L1g3VnExVXJ3V1VXTEZwVy92MytHS0lEdTRPQ1Eza09BSkI4Zkh6VnMyRkFoSVNHYU9IR2kxcXhab3gwN2RzakR3OE5vYytIQ0JiVnQyMVpEaHc1VjE2NWRaVGFiQ2NRQUFFZ0VOY1FBQUVDR3NISGpSclZ1M1ZwMTZ0VFJoUXNYalBQejU4K1h4V0tKODlxeFk0ZlYvZkcxaVptUjQram9xTFZyMStybGwxL1dxbFdydEd6Wk10V3VYVnNIRGh6UWdBRURqRmxoeDQ0ZFU2OWV2VlNqUmczTm1qWExDTU1LRml5b0w3NzRRbi8rK1dlOFlaakZZbEZFUklUeHlwRWpoMUZzUFhmdTNNa3UxSjlVb2Z5azlPN2RXNEdCZ2JwMDZaTFYrZVBIanlzd01GQ0JnWUZ5Y1hFeHpoT0lwY3lUUDFzYk5td3dycFVxVlNyQm43LzQ1TXVYejNqWjJkbHAvdno1ZXVHRkYvVHh4eC9yMnJWcmF0bXlwWUtDZ2lSRkw4dnMycldyRGg4K3JKNDllNnBDaFFwYXZYcTFWUi9NOWdNQXdCb3p4QUFBd0hQdjlPblQ2dHk1c3lJakkzWGt5QkhWckZsVG16WnRVdlhxMWRQc0dYbno1dFh2di8rdTBOQlFIVDkrWENkT25ORFJvMGZsNysrdkxGbXlXTlVWZTVLam82TisvZlZYWGJ0MlRjV0xGNWVycTZzS0ZDaWdIRGx5cUdEQmd2TDE5VlczYnQzaTNKZWNaWTdKVWFGQ0JaMDRjU0paYlMwV2l4NDllbVIxcmtpUklrYnRxdGc3WHhLSVBaM1RwMDhiNzkzYzNGSjA3NjFidHhRV0ZxYkZpeGVyZCsvZU9uZnVuSEV0YTlhc0dqeDRzT3p0N1hYdjNqMUZSVVdwZS9mdU9uZnVuQUlEQTNYcTFDbDE2TkJCTDczMGtxWk5tNmJhdFd1bjJXY0NBQ0N6SUJBREFBRFB2WklsUzZwVHAwNmFQMysrSk9ubXpadHEyTENoMXExYnA4YU5HejkxLzZ0V3JkSm5uMzJteTVjdkt6QXdNTW1aTzFteVpGRmdZS0J4N3RLbFMzRm1YY1ZZc21USlU0OHZyWVdGaFZrZHh5N09IM3YzU1FLeHA3TjE2MWJqZlh5YkxDVG1xNisrMHNTSkUrUFV3bXZUcG8yKytPSUxuVHg1VWdVTEZ0VERodzhsU1R0MjdOQ1pNMmMwY2VKRXpaZ3hRMkZoWWRxN2Q2L3ExS21qamgwN2F1SENoY3FhTmV2VGZ5Z0FBRElKbGt3Q0FJRG5ub09EZytiTm02ZkpreWNiNSt6dDdWV3dZRUZKaW5jcDRjc3Z2MnpWUjN4dFlvcm8xNjFiVjRjUEg5YlZxMWZqaEdGMmRuYXFVcVdLK3ZmdnIvWHIxK3ZjdVhPNmVQR2k5dXpab3pGanhxaCsvZnB5ZG5hT2Q5d3VMaTdxMkxGam9wL3R5cFVyQ2c0T1ZuQndzQzVldktoOCtmSVoxeXBXcktoNzkrNHBPRGhZdDIvZjF2ang0N1ZyMXk2amZXcDJwcFJraENneG55OTJnZmFZcFp3U2dkalR1SFRwa3Z6OC9JempJMGVPNk1xVks4bSszOVBUMHlvTXExeTVzbng5ZmJWdTNUcXRXYk5HclZ1M3R2byt0bXpaVWp0Mzd0VEhIMzgwQ0RVWUFBQWdBRWxFUVZTc28wZVBxbUhEaHNhMXk1Y3ZFNFlCQVBBRVpvZ0JBSUFNWStUSWtjcWJONi8rODUvLzZLZWZmbEtGQ2hYU3BGODNOemQxN05oUksxYXNVS2xTcFZTK2ZIbFZxMVpOTldyVVVLMWF0WFRxMUNuVnJsMWIvL3ZmL3lSRkw0Vjc2YVdYOU5KTEwwbVN3c1BEZGVyVUtSMC9mbHduVDU3VStmUG5kZW5TSmJWdTNWb09EZzdxMEtHRG1qZHZybjM3OXFsVnExWld6NDVkelArZGQ5N1I3ZHUzSlVsbXMxa0xGaXhRcmx5NWRPREFBWFhxMUVrQkFRSGF1SEdqZHUvZUxUdTcvLys3NXZIanh5Vkp1M2J0VXIxNjlZenpwMDZkVXVuU3BlTjgzcnQzN3hydm45emRra0FzYll3ZE85YnFhM240OEdGVnIxNWRhOWFzVWQyNmRaTzh2Mm5UcHVyZHU3ZjI3Tm1qc1dQSHFsT25UcnB5NVlwYXRHaWh6WnMzUzRyK0dlbmN1Yk9XTGwycSsvZnZxMVdyVmhvOWVyVEdqaDJyN2R1M2E4R0NCUm8rZkxpbVRKbnl6RDRuQUFBWkZZRVlBQURJVVByMzc2K1dMVnVxU0pFaXhybENoUXJGYVJjZUhxNDdkKzRrMmlaMjRETjM3bHd0V0xBZzNoRG8xS2xUeG51ejJheml4WXZINmFkaXhZcXFXTEZpdkdOMmRIU1VvNk9qVWFjclBnc1hMdFNpUll1TTQ5R2pSNnRHalJxU29tY0x4WVFyKy9idDAxZGZmYVhCZ3dmSDZTTW1LSkdrcWxXckttZk9uSm85ZTdZMmI5NnNGU3RXR0xPRWJ0MjZaYlRMblR1M1ZSL2g0ZUZXbndzcHQzcjFhcXZ2WlpZc1dSUVdGcWJyMTYrcmNlUEcrdC8vL3FlZVBYc20yYytzV2JQazZPaW8wTkJRVFpreVJWT21UREUyY3NpV0xadVdMVnVtTm0zYXFFNmRPaG84ZUxBaUl5TTFZY0lFL2Zqamo1b3hZNFo2OSs2dHRtM2JLbS9ldk0vcW93SUFrR0VSaUFFQWdBeGwyclJwaW9xS1V2UG16WTBaWXRldVhZdlRidWZPblZiTEp1TnJFNXUzdDdmT25Ea1Q3N1dZV1ZzeEtsV3FsT1E0cTFldnJxVkxseWJaVG9vT3NnWU1HR0Fjdi9MS0svcm9vNCtNNDF5NWNtbkJnZ1ZxMHFTSkxCYUxSbzhlcmZidDI4dlYxZFdxbjlpN0ducDdlMnZjdUhINit1dXZKVW5mZlBPTkVhTEZybmVXUDM5K3F6NEl4SjZPcjYrdnVuZnZiaHpueTVkUHUzYnRVcytlUGJWMzcxNkZoWVdwVjY5ZU9uMzZ0TlVTNFBnRUJRWHA2NisvMXF4WnMzVHo1azNqZkxseTViUnk1VXFWTDE5ZWtqUnc0RUNWS2xWS1hidDIxYTFidDNUMDZGRTFidHhZalJvMTB0Q2hRK1hsNVNWN2UzN3RCd0FnTnY3TkNBQUFNcFE1YytiSTM5OWZJMGFNME9MRmk5VzFhOWMwNlRjZ0lNQnFWOENFUkVaR0pxdWRoNGRIc3A2N2JOa3k5ZW5UeDZyUWZVaElpSm8wYWFMZzRHRGR2MzlmOSsvZjE3MTc5NHo2WnNIQndSb3pab3krK2VZYjQ1Ni8vLzViaHc4ZmxoUmRGNnh6NTg2NmVmT21FWWhObno1ZEF3Y09sTmxzdHByeDV1N3VicndQRHcrM3FxRkdJSll5czJmUDF0Q2hRNDFRMGM3T1R0OTk5NTFLbHk2dExWdTJxRldyVnZydHQ5OGtTVk9uVG8yenVVR01sU3RYNnJ2dnZwT3ZyNi9Wc2tzcE9oejE4dkxTOHVYTDQ5elh0bTFiTFZpd3dOZ3BkUHYyN2RxK2Zic0tGaXlvVnExYWFjYU1HY3FSSTBkYWZtUUFBRElzQWpFQUFKQmhYTDU4V2Y3Ky9zWnhnd1lONU9MaUVtL2IyRE9kSkNYWXp0M2RYWC84OFVmYURmSWZ5VjJtdG5YclZqMTY5TWpxM042OWU1Tzg3OXR2djlXUUlVTlV1WEpsU2JJS1NGNTU1Ulc1dTd2TDNkMWRWYXRXMVo5Ly9xbS8vLzVicTFldlZxZE9uWFRvMENHamJibHk1WXozang4L3Rub0dnVmpLRkM1YzJBZ1U3ZXpzTkcvZVBIbDVlVW1LcnRXMmNlTkd0V3JWU3R1M2I1ZXJxNnZlZWVjZFRaczJMVTQvRnk5ZTFNOC8veHp2TTRLQ2d2VFpaNStsYUZ3M2J0elFtVE5uQ01NQUFJaUZYU1lCQUVDR0VYdlhQazlQVDdtN3UrdjY5ZXZ4dm1MWEQ1T1VZTHVZcFdqSGp4K1h4V0t4ZW9XSGg2dGF0V3BHSDdseTVWSklTRWljZGhhTFJWRlJVVmFGN3ZQa3laT3N6L1RmLy80M1RtSDdKOW5iMjZ0QWdRTHk4UEJReVpJbEpVbFJVVkVhUG55NDhYNysvUGxHKzlqMXFYcjA2R0c4Ly9UVFR4VVdGcVlkTzNZWTUySTJCcEFVSjVnakVFdVoxMTU3VGRPbVRWUE9uRG0xZHUxYTllN2QyK3A2MXF4WnRXSERCclZwMDBaK2ZuNHFVYUpFdlAzNCtQaW9aTW1TY25SMFZKY3VYVkk5SG1kblo2T0EvNmhSbzFMZER3QUFtUkV6eEFBQVFJYXhaY3NXNDMyVEprMmU2Yk1zRm9zR0RCaGdOWnZxN2JmZk5nclRQeWtvS01oWXFpYkZQME1zSUNEQTZ2aml4WXNxV3JTb0prMmFwQzFidHNqRHcwUEZpaFZUNGNLRjVlYm1wb0lGQzZwQWdRSldoZTl2M2JxbFlzV0t5Y25KU1Q0K1BwS2tSWXNXNmUrLy96YmFiTjI2VmR1MmJWTklTSWl1WHIxcW5EOTQ4S0I4Zkh4MC8vNTlTZEhGL2hzMWFtUmNEdzBOTmQ2YlRDYnFUcVhDNE1HRDFiRmp4M2czY1pDaVE3RjE2OVlsMm9lRGc0TisrdWtudWJtNUtVK2VQRVl0dW56NThsbHRpSkFRazhsa1BHdm56cDA2Y09DQXFsZXZuc0pQQWdCQTVzWnZPUUFBSUVPSWlJaVFyNit2Y2Z6cXE2OUtrbFhOcTlpZUxLcWZVTHY0M0xselIzMzY5TkdQUC81b25DdGF0R2lpczJ5ZURMdWVuQ0cyZWZObXZmWFdXMWJuMnJScEkxOWZYdzBaTWtSRGhneEoxdGp5NTgrdnp6Ly9YQzFidGpUcWZ5MVlzTUNxelpQSHNjMmRPOWQ0NytYbFpiV01MbmJoOW9TQ1B5UXRvVERzU2JFRDFDZkZGTXhQQ3pHN2xRSUFnUDlISUFZQUFES0VIVHQyNk83ZHU1S2lseEMrOHNvcmFmNk1rSkFRelpzM1Q1TW1UYkthaVpNOWUzYXRXYk5HT1hMazBLRkRoNVEzYjE3bHlaTkgyYkpsazhsazB0OS8vNjJSSTBkYTlSV3p0RkdLcmduV3JsMjdPRFc2amh3NW9xcFZxK3FERHo2UWw1ZVhpaFFwSWljbnB3VEhGeFVWcGZEd2NIWHIxazFoWVdHNmNlT0dzbWZQcnJmZmZsczdkKzVNOGVmMTl2Ylc1TW1UbFMxYk5rVkZSVm50aWttOXFiVDM0TUVEU2RGTEdVMG1VNXlaWW82T2pvbmUvL0RoUTQwWk0rYVpqUThBQUZ0Q0lBWUFBREtFdFd2WEd1L3IxcTJybkRsenBsbmZCdzRjMEZkZmZhVTFhOVlvT0RqWTZscUJBZ1gwNDQ4L0dyTnNCZzRjcUgzNzlpWGFYODZjT2RXZ1FRUGorUExseTNyNDhLRnhYS2hRSVYyL2ZsMlNGQmdZS0I4ZkgyUDVvOGxra29PRGc3SHNMYVkrV1dSa1pMeXozSDc5OVZkMTdOaFJFeVpNa0p1Ym04cVdMU3NYRnhkanVXWE1QdzhkT3FRdVhib1lmVlNyVmszdDI3ZVhpNHVMYnR5NEVhZmZ3b1VMSi9sMVE4b3NXclJJNzd6elRyelhpaFVySm1kbjUwVHZEdzBOMWFSSms1N0YwQUFBc0RrRVlnQUFJRVBZdG0yYjhUNW01NzYwNHVibXBsOSsrU1ZPR05hNmRXdk5tVFBIS2h4cTNMaHhvb0dZbloyZFpzK2ViVFhEcWxXclZzcVZLNWVDZ29MVXBFa1RyVjI3VnNPSEQ5ZlhYMzhkNTM2THhhS3dzTEJralR0WHJseXFXN2V1N08zdGRmTGtTU05FZTFKRVJJUlZHQ1pKbjMzMm1Vd21reG8wYUtCVnExYkZ1U2QyWVg2a2pkaExlSjhVczBFQ0FBRDRkeENJQVFDQURPSG8wYVBhdjMrLzFxNWRxOWRmZnozSjlnNE9Ec3FYTDEreStuWnpjOU82ZGV0VXQyNWRoWVdGcVduVHBucnZ2ZmVzQ3M3SGVQSEZGMlZ2YjYrSWlBaEowVE82c21YTEpsZFhWMVd2WGwwK1BqNVdPemRLa3BPVGs5cTFhNmZ6NTgvcnA1OStrcE9Uay83M3YvK3BlL2Z1V3JwMHFVNmRPcVU3ZCs3b3dZTUhDZzBOVlZoWW1NTER3eFVaR1duTURJc2RacGxNSnRuWjJjbkx5OHNvZko5UUdDWkZMekhkdlh1M0prMmFwTW1USjZ0ZnYzN0daNnRkdTdiV3JGa2pSMGRINWN5WlUrN3U3dXJUcDQ4R0RCaVFySzhka3E5OCtmS3FYTG15SGoxNkpEczdPems3TzZ0SWtTTHk5dlpXNTg2ZGs3dy9wVVgxQVFCQXdreVdsRlNZQlFBQU5zL252ZEg2OCtneC9iNzVwL1FlU3ByYnUzZXYzTjNkazdWYzBHS3hLREl5TXRrN01aNDZkVXBGaWhSUjl1elpuM2FZVCtYUW9VTXFYNzU4a3ZXcU1wS0ZTNVpyNFpMbDZmSXpHUk9NU25wbXUzTEcxSWR6Y0hCUXJWcTEwcnc5QUFDWmxTbVJ2eEl4UXd3QUFPQWZUODdzU296SlpFcFJBRkttVEpuVURDbk5WYXRXTGIySGtLazhxeEFzdG5yMTZqM1Q5Z0FBMkNLNzlCNEFBQURJWVA3NU8xdElyQ0x4QUFBQVFFWkNJQVlBQUZJa3h6OUwvZ0wrdnBET0l3RUFBQUJTaDBBTUFBQ2tTQkUzVjBuU252MS9wUE5JQUFBQWdOUWhFQU1BQUNrU1U0eDkrZW9mZFBaY1FEcVBCZ0FBQUVnNWl1b0RBSUJVOFNoWlFzTkdmcWhoZzk5V281ZnJwdmR3WU1NT0h6MHVTYXJmdkUwNmp5Unp5NHc3eXdJQWJCZUJHQUFBU0pYUEo0M1h0Sy9tNnFOSkgydEJVWGU5NEZGS2JpNkZaR2ZIQkhSSXEzOWNyeXhaSEpURkljc3pmMWJnOWV1U3BGNWR2Wi81c3dBQVFPWkFJQVlBQUZJbFo4NGNHamR5aEJyWHI2ZDFHemRyNTU2OUNnMTlsTjdEZ2cwakVBTUFBTWxGSUFZQUFKNUsvYnExVmI5dTdmUWVCbXpZd2lYTHRYREo4dlFlQmdBQXlFQlkwd0FBQUFBQUFBQ2JRaUFHQUFBQUFBQUFtMElnQmdBQUFBQUFBSnRDSUFZQUFBQUFBQUNiUWlBR0FBQUFBQUFBbTBJZ0JnQUFBQUFBQUp0Q0lBWUFBQUFBQUFDYlFpQUdBQUFBQUFBQW0wSWdCZ0FBQUFBQUFKdENJQVlBQUFBQUFBQ2JRaUFHQUFBQUFBQUFtMElnQmdBQUFBQUFBSnRDSUFZQUFBQUFBQUNiUWlBR0FBQUFBQUFBbTBJZ0JnQUFBQUFBQUp0Q0lBWUFBQUFBQUFDYlFpQUdBQUFBQUFBQW0wSWdCZ0FBQUFBQUFKdENJQVlBQUFBQUFBQ2JRaUFHQUFBQUFBQUFtMElnQmdBQUFBQUFBSnRDSUFZQUFBQUFBQUNiUWlBR0FBQUFBQUFBbTBJZ0JnQUFBQUFBQUp0Q0lBWUFBQUFBQUFDYlFpQUdBQUFBQUFBQW0wSWdCZ0FBQUFBQUFKdENJQVlBQUFBQUFBQ2JRaUFHQUFBQUFBQUFtMElnQmdBQUFBQUFBSnRDSUFZQUFBQUFBQUNiUWlBR0FBQUFBQUFBbTBJZ0JnQUFBRHlsc0xDdzlCNENBQUJJQWZ2MEhnQUFBQUNRVVFVSEIydnk1TWxhdEdpUjl1M2JKM2QzOXpSL3hwRWpSN1JpeFFxMWJObFN0V3ZYbHRsc2p0Tm04K2JOdW5idG1pVEpaREtwWThlT2NuWjJUdk94QUFDUVdSQ0lBUUFBQUtsZ3NWalVvRUVEL2Zubm41S2tOOTk4VTcvKytxdk1aclBxMWF1blhidDJwYXJQSnkxYXRFalRwMC9YMUtsVFZhRkNCUjA3ZHN6cSt1N2R1OVd5WlV0RlJVVkprZ29YTHF3dVhicWs0aE1CQUdBN1dESUpBQUFBcElMSlpOSi8vL3RmNDNqbnpwMmFOR2xTbWo0ak1qSlN5NWN2TjQ1YnRHaGhkVDAwTkZTOWV2VXl3akJKdW5MbGlqNysrT00wSFFjQUFKa05NOFFBQUFDQVZQTHk4bEszYnQyMGVQRmlTZExFaVJQbDVlVWxWMWRYRlN0V3pLcHRhR2lvYnR5NFlSdy9lVDArR3pkdU5KWkNTbEtQSGoyc3J2ZnAwMGRuenB5UkpKbk5aa1ZHUmhyamFOcTBxV3JXckptNkR3WUFRQ2JIRERFQUFBRGdLVXliTmsxNTgrYVZ2YjI5K3ZUcEkzZDNkeTFkdWxRTEZ5N1VzR0hEZFA3OGVaMC9mMTZMRmkyeXVpL20vTktsUytYdDdhM1ZxMWZINlh2MjdObkcrL3IxNjZ0OCtmTEc4ZFNwVTYxbWo0MGRPMWJ0MjdlWEpEMSsvRmh0MjdiVjFhdFgwL3JqQWdDUUtSQ0lBUUFBQUU4aGYvNzhXckpraVk0ZE82YTVjK2NxYjk2OEtsS2tpQm8zYml3Zkh4K2RQSGt5MGZ0bnpweXBxVk9ucW1iTm1sWkxNRStlUENsZlgxL2plTWlRSWNiNytmUG5hOVNvVWNieGl5KytxRkdqUm1uNjlPbktuVHUzSk9ucTFhdHEwcVNKQWdNRDArcWpBZ0NRYVJDSUFRQUFBRStwUllzV0tsT21qQ1RKd2NGQnpabzFNNjdObXpjdndmdHUzTGloSDM3NFFaTGs3T3lzdm4zN0d0Y21UNTVzVldTL1FZTUdrcVJ2dnZsR2I3MzFsbkd0UUlFQ1dyMTZ0UndjSEZTa1NCSE5uei9mdU9ldnYvNVMvZnIxNWUvdm53YWZFZ0NBeklOQURBQUFBRWdoUHo4LzVjK2YzK3JsNHVKaVhPL1pzNmZ4ZnZIaXhRb0xDNHUzbi9uejV4dlgrdlhyWi9UeDExOS9XUzJIbEtKM29CdzllclQ2OXUxcmhHRlpzMmJWK3ZYcjVlN3ViclJyMTY2ZFJvOGViUno3Ky91cmV2WHFXck5temROOWFBQUFNaEVDTVFBQUFDQ0Z3c0xDZFB2MmJhdlhyVnUzak91TkdqV1NtNXViSk9uV3JWdkdMTERZSWlJaU5HZk9IRW1TbzZPajNudnZQZVBhOE9IRGpRTDVNUllzV0tESmt5Y2J4MDVPVGxxN2RxMXExYW9WcCsrSkV5ZXFUNTgreHZIOSsvZjE4ODgvcC9MVEFnQ1ErUkNJQVFBQUFHbk16czVPblRwMWtzbGtVcTFhdFdSbkYvZlg3cHMzYnhyTExIdjE2cVhDaFF0TGtsYXNXS0hObXpmSGFkK3hZMGNWTEZqUU9PN1FvWU1DQXdQMTdiZmZLaW9xeWppL2QrOWVmZlBOTjZwVnE1YlJ2OGxrc2dyY0FBQ3dkZmJwUFFBQUFBQWdvMm5WcXBXeGJORmtNc1hiNXYzMzM5Zjc3Nyt2UW9VS1NWS2NrTXZWMVZWYnRtelJzV1BIbEM5ZlB1UDhrN3RSeHNpUkk0ZkdqQm1qU1pNbWFlVElrUm82ZEtnV0wxNHNTWHJ6elRlVkpVc1dTZEdCMmhkZmZDRkpldTIxMTlTelowOGRPSERBQ01jQUFBQ0JHQUFBQUpDbVB2cm9vM2hEcmREUVVLdmo0c1dMeDN2L3NHSER0SG56WmprNk91cng0OGRXMS9yMzc2LzI3ZHZyOHVYTFZ1ZmptNEVXNC8zMzMxZDRlSGd5Unc4QWdHMGdFQU1BQUFEUzBPM2J0M1hod29VazJ5WFVwbFdyVnZMeDhkSDQ4ZVAxd1FjZldGM0xraVdMWEYxZGRmNzhlYXZ6OXZhSi8xcnY0T0NRNUhnQUFMQWwxQkFEQUFBQW5pTWxTNVpVNzk2OU5XTEVpQVRieEo0NTV1am8rRzhNQ3dDQVRJVkFEQUFBQUVoRDc3Ly92bmJ0MmlXTHhXTDEyclJwazFXN0o2L0h2Q1JwM3J4NWlTNkR2SDM3dHZFK2UvYnN6K2FEQUFDUWlSR0lBUUFBQUduazZOR2pxbDI3dHZiczJmTlUvU1FXaGtuU2lSTW5qUGN4dTFNQ0FJRGtvNFlZQUFBQWtBYWlvcUpVcjE0OUJRY0hLeUFnNEprK0svWnNzM0xseWozVFp3RUFrQmt4UXd3QUFBQklwWmdsampIdmc0T0RKVWtYTDE1OFpzODhlUENnOXU3ZGF4elhyMS8vbVQwTEFJRE1pa0FNQUFBQVNLVkxseTdGT2RleVpVdDkrKzIzeitSNUVSRVJHalJva0hGc2IyK3YxMTkvL1prOEN3Q0F6SXhBREFBQUFFZ2xYMTlmcStNeFk4Wm8vZnIxeXBjdlg1by95Mkt4YU1DQUFkcTNiNTl4cmx1M2JuSnhjVW56WndFQWtOa1JpQUVBQUFDcDFLMWJONVV2WDE1MmRuYWFQMysrSms2Y0tKUEo5RXllRlJrWktVZEhSK000Zi83OG1qSmx5ak41RmdBQW1SMUY5UUVBQUlCVWNuSnkwckpseTdSLy8zNzE2ZFBubVQ3TDN0NWVYMzMxbFlvVks2WUpFeVpvN2RxMUtsU28wRE45SmdBQW1aWEpFcnNTS0FBQVFCSVdMbG11aFV1VzYvZk5QNlgzVUFCSkdlZG5NaW9xU21GaFljYXhrNU5Ua3ZkY3ZuelplTy9tNWlZN3UrZ0ZIb0dCZ1hKMWRVMzdRUUlBa0ltWUVwbTJ6UXd4QUFBQVpBcFJGb3ZzbnRGeXhiUmdaMmVYckJBc3RpSkZpc1I3bmpBTUFJQ25RdzB4QUFBQVpHaFpuWjBsU1lIWHJxZnpTQUFBUUVaQklBWUFBSUFNclh6Wk1wS2tNLzduMG5ra0FBQWdveUFRQXdBQVFJWldybXhwZVpRc29TVXJWaWs4SWlLOWh3TUFBRElBQWpFQUFBQmthSFltazBhOU8xUi9YN2lnbVhQbkVZb0JBSUFrRVlnQkFBQWd3L01vV1VML0dUUkFHemI3cWYrUTRkcisrMDVkdVJxb0tEWlVCd0FBOFdDWFNRQUFBR1FLclZzMFU5blNMMmp5WnpQMDBlUlAwbnM0bWM3dm0zOUs3eUVBQUpCbUNNUUFBQUNRYVhpVUxLSDVYODNReVZPbmRmeXZVM29ZR3ByZVF3SUFBTThoQWpFQUFBQmtLblltazhxWExXUHNQZ2tBQVBBa2FvZ0JBQUFBQUFEQXBoQ0lBUUFBQUFBQXdLWVFpQUVBQUFBQUFNQ21FSWdCQUFBQUFBREFwaENJQVFBQUFBQUF3S1lRaUFFQUFBQUFBTUNtRUlnQkFBQUFBQURBcGhDSUFRQUFBQUFBd0tZUWlBRUFBQUFBQU1DbUVJZ0JBQUFBQUFEQXBoQ0lBUUFBQUFBQXdLWVFpQUVBQUFBQUFNQ21FSWdCQUFBQUFBREFwaENJQVFBQUFBQUF3S1lRaUFFQUFBQUFBTUNtRUlnQkFBQUFBQURBcGhDSUFRQUFBQUFBd0tZUWlBRUFBQUFBQU1DbUVJZ0JBQUFBQUFEQXBoQ0lBUUFBQUFBQXdLWVFpQUVBQUFBQUFNQ21FSWdCQUFBQUFBREFwaENJQVFBQUFBQUF3S1lRaUFFQUFBQUFBTUNtRUlnQkFBQUFBQURBcGhDSUFRQUFBQUFBd0tZUWlBRUFBQUFBQU1DbUVJZ0JBQUFBQUFEQXBoQ0lBUUFBQUFBQXdLWVFpQUVBQUFBQUFNQ21FSWdCQUFBQUFBREFwaENJQVFBQUFBQUF3S2JZcC9jQUFBQUFBQ0N0M0x0M1Q1SmtaMmVubkRselNwSUNBd01WR1JrcFNTcFNwRWk2alEwQThQeGdoaGdBQUFDQVRDTlBuanpLa3llUFNwWXNhWnlyV0xHaTNOM2Q1ZTd1YnRVMkxDeE1telp0VXQrK2ZYWHc0TUYvZTZnQWdIVEVEREVBQUFBQUdZNlBqNCt1WExtUzR2dE9uanlwYmR1MmFldldyZHEyYlp1Q2dvSWtTUThlUE5DS0ZTdXMycHBNcGpRWnE4VmlTWk4rQUFCcGgwQU1BQUFBUUliajYrdXIwNmRQcC9pK2N1WEt4WHMrSmh6TGxTdFh2TmM5UER4a05wdVQ5WXlJaUFpZE8zY3V4V01EQVB4N0NNUUFBUC9YM3AzSDkzVG5leHgvLzdKdnFDR0xLS0tpQk1XMWROS3hYRFhWV3RxcXJhUzRTb2VoNkNpaG02bWxsaXFLeTZCY0VsdHRMUzNqVXRXRlRvZXFsREpJT2lGQnFDQkpVMElXK1ozN1I1cHpjMlNQRUpIWDgvRTRqOGZ2ZTg3M2ZIL2Y4L3RwS20vZjh6a0FBSlE3STBhTTBPWExsM1B0bno1OWVxSG5Pamc0S0RBd1VLMWJ0MWFUSmsyMFljTUdMVnEwS044d1RKSWVmL3h4ZVhoNEZHbHUxNjVkSXhBRGdIc2NnUmdBQUFDQWNtZjQ4T0U2Zi82ODR1TGlMRnRoOXU3ZHE1WXRXOHJUMDFPU2RPREFBYjN4eGh0cTE2NmRoZzBicGc4KytDRFA4NVl2WDE2cTh3Y0FsQzBDTVFBQUFBRGxTbGhZbUY1NjZhVWkxK2J5OHZKU1FrS0NKR25Sb2tWNjdMSEhaTFBabEpHUm9ZMGJONXI5NnRldm4rOFlQLy84cy96OC9JcjBmbkZ4Y2JrSytBTUE3aTBFWWdBQUFBREtGVjlmWDBzWTV1am9xTnExYXlzd01GQ2ZmLzU1cnY0ZE8zWlVXRmlZSkduejVzM2F2SGx6cmo0dUxpN3EyN2R2dnU5Wm8wYU5VcGc1QU9CZVFTQUdBQUFBb0Z4cDNyeTVGaTVjcUhyMTZpa3dNRkFCQVFGeWRuYVdsUGVUSWVmTW1hT2twQ1R0MkxGREdSa1p1WTRIQkFSbzFxeFp1VloxTldqUUlOODU1Q3pvNytycXFvQ0FnQkplRFFDZ0xOZ01uZ0VNQUFDS0lXenRlb1d0WGE5OXU3YVY5VlFBSUpjalI0NUlrcHljbk5Ta1NSUExzWXlNRFAzNjY2K1cxV1h1N3U1bVBURkp1bjc5dXM2ZVBWdm8rd3dZTUVBUkVSR1NKRGMzTngwNGNFQ3VycTRGbnRPd1ljTWlYd2NBNFBiWjh2cFhrdCt3UWd3QUFBQkF1UlFkSFYxZzNhK2lPbm55cEJsV0hUeDRVSTgvL25peHprOU5UVlh6NXMwTDdjZGFCQUM0ZHppVTlRUUFBQUFBQUFDQXU0a1ZZZ0FBQUFEdUN5ZFBuaXh5M3laTm1pZ3pNelBYL2c0ZE9yQ1NDd0FxQUFJeEFBQUFBUGVGMGk1c2YrM2FOVldxVk9tMnhyaDY5YXE4dkx4S2FVWUFnTkpDSUFZQUFBRGd2dUR1N241SHh5L29xWk01NVh3Q0pRRGcza1FnQmdBQUFBQkZFQmtaV2FSK0JUelVEQUJ3anlBUUF3QUFBSEJmeU1qSUtISmZOemUzUEd1SUZZU2dDd0R1SHdSaUFBQUFBTzRMenM3T3BUcWVnNE5EdnJkSkdvYWhuMzc2eVd6bjE4L0J3YUZVNXdRQUtCMEVZZ0FBQUFDUUJ3OFBEMFZHUnVxTEw3N1E0c1dMOWZ2Zi8xNFRKa3lRSktXbXBscHFsbVhmVGpseDRrVFZyRmxUdlhyMWtvK1BUNW5NR3dCUU9QNjVBZ0FBQU1COXdUQ01JbTNSMGRHVzgvSmF4WFgyN0ZuTm5qMWJRVUZCZXVLSko3Umx5eFpObkRoUkVSRVJraVM3M1o3cm5PKysrMDdUcDAvWHl5Ky9MSDkvZjNYcTFFbXJWcTNTdFd2WDdzd0ZBd0JLakJWaUFBQUFBTzViYjczMWxqNzY2Q001T3p2THljbEpobUhvOU9uVDVuRUhCd2Y1K2ZtWjdmajRlUFh1M1Z2ZmZ2dXRETU13OTd1NXVhbC8vLzRLRHcvWDRjT0hkZXpZTWZOWWRtMnhoSVFFdFdqUlFqLzg4SU15TXpPMVo4OGU3ZG16UnlOSGpsUm9hS2dtVDU1ODV5OFlBRkFrQkdJQUFBQUE3bHYxNjllMzFQcTZWZi8rL1ZXNWNtV3o3ZXZycStyVnE1dGhtSitmbjRZUEg2NlhYMzVaM3Q3ZWF0MjZ0Ull0V21RWm8xNjllcEtrcmwyN3FtdlhyanA2OUtoV3JseXBOV3ZXS0RFeFVTa3BLUW9NREx3RFZ3Y0FLQ2tDTVFBQUFBRDNyVmF0V3NuZjMxOVMxbW93WjJkbnVidTd5OXZiVzkyNmRkT1lNV055blROLy9ud2xKU1ZwMkxCaDZ0T25qNlZZZjNCd3NBNGRPaVJKY25SMFZGQlFrQll2WG13NXYyblRwcG8vZjc3ZWZmZGRmZlRSUi9yMDAwL1ZyMSsvTzNpVkFJRGlzaGs1MXdFREFBQVVJbXp0ZW9XdFhhOTl1N2FWOVZRQTRLN0x6TXpVelpzMzVlam9LQ2NuMWhjQXdMM01sbjFQZXg3NENRNEFBQUFBUmVUbzZDaEhSOGV5bmdZQTREYnhsRWtBQUFBQUFBQlVLQVJpQUFBQUFBQUFxRkFJeEFBQUFBQUFBRkNoRUlnQkFBQUFBQUNnUXFHb1BnQUFBSUJTWXpjTW5UZ1pwZU1uSTNYOXhvMnluazY1TjNoQVNGbFBBUUR1U3dSaUFBQUFBRXBGOU9rWVRaODlUNmRpWXN0Nkt2Y05BakVBdURNSXhBQUFBQURjdG0zLys1bm1MMTZxdW5YcWFNcGJyK25od0hxcTRlY3JCNXV0cktjR0FFQXVCR0lBQUFDM1NFbEpVWHA2dXFwV3JacnJXRkpTa3VMajQxV25UaDI1dTdzWGE5emp4NCtyY2VQR2VSNzc2S09QZFBYcVZUM3d3QU1LQ2dwU3c0WU5TelQzc3BhU2txSXZ2dmhDeno3NzdCMTdqNHlNRERrN085K3g4VytYM1c3WDlldlh6YmFYbDFjWnp1YnVpRDRkby9tTGwrcVp6azlwMVBBL3lkbUpYek1BQVBjMml1b0RBQUQ4WnQyNmRlcldyWnVxVjYrdVNaTW01ZGxueXBRcENnb0trb2VIaDk1NTU1MGlqeDBSRWFGV3JWcXBVNmRPaW91THN4eTdlUEdpK3ZmdnJ5RkRocWhuejU2S2pZMjluY3ZJMTY1ZHUyU3oyY3l0TkNVa0pHank1TW1xVTZlT3VuZnZyci8vL2UrbE92NlJJMGMwWWNJRUJRUUU1UHZkM0E3RE1IVG8wQ0ZObkRoUjhmSHh0elhXd1lNSFZhbFNKWE83MzlrTlF6UG16RmZkT25VSXd3QUE1UWIvdHdJQUFPWEdybDI3MUtWTGwxSWJiLy8rL1FvT0RqYmJlL2Z1MWYvKzcvOUtrbGF2WHEyWk0yZkswOVBUUFA3cnI3OXE1Y3FWWnZ2NTU1OHYwdnNrSkNTb1Y2OWVTazFOMVo0OWU5UzBhVk90V0xGQ1BYcjBrQ1RObWpWTDZlbnBadjh4WThZVStScU9IajBxRnhlWEl2ZS9VeTVjdUtCcDA2WXBNek5Ua2pSOCtIQkZSa2FXZUhYVUw3LzhvZ2NlZU1Cc2g0ZUhhOEdDQlpLa1JZc1dLVFEwVkwvNzNlL000d2NPSEZCa1pLVGF0V3VuZXZYcUZldTlybDY5cXNhTkcrdmN1WE9TSkU5UFQ3M3h4aHQ1OXYzZ2d3LzAzWGZmYWR5NGNmbXU5aXZNbTIrK3FVMmJOaFhhTHpvNnVrVGozMjBuVGtZcCtuU01wcnoxR21FWUFLRGNZSVVZQUFEQWJ3WU9IR2krVGs1TzF1Yk5teTNIbHk5ZnJxdFhyMHFTSEJ3YzFLMWJOd1VHQmhhNFpXWm15bTYzVzBLYXBLUWtEUjQ4V0ltSmlZcU1qTlRpeFlzdDd4TVZGVlhrelc2MzM4RlBwT2dlZWVRUkRSczJ6R3lmUDMrK1dDdm9KQ2sxTlZVZmZ2aWhubjc2YWZuNCtPaW5uMzR5ajczNjZxdHlkSFNVbEJWZ3paczN6M0x1aWhVck5IandZQVVHQnFwbXpTSEMxRHNBQUNBQVNVUkJWSnBLU2tyS05YNWFXcHFXTDErdWxpMWI2dno1OCtiK1NwVXFLU2dveUd3dlg3NDh6OC8xeG8wYm1qSmxpc0xDd3RTa1NSTjE2OWJORW1RVzFhVkxsM1RxMUtsQ3QvTGkrTWxJU2RMRGdjVUxJZ0VBS0V2OEV3NEFBQ2kzZkgxOWk5WGZNQXhkdW5RcDMrTnQyN2FWdjcrL0xseTRvRnExYWxucVZDVWtKR2o2OU9sbTIyNjNGeW0wTUF4RDN0N2UycjE3dDE1Ly9YWE5tVE5IVWxhQVU2bFNKWFh1M0xsRW9Zb2tlWGg0eU9tM0ZUbVptWm02Y2VOR2dmMVRVMU10N1d2WHJoWDZIc1ZaNFRWeDRrU0ZoWVhKMWRWVlE0Y08xZWpSbzR0OHJwUVZGQTRjT05BTW85YXZYMi9lSGxtblRoMzE2ZE5IR3pac2tDUXRXYkpFYjd6eGhqdzhQQ1JKWDMzMWxUbE9sU3BWY3RWL1MwMU5WY09HRFhYbXpCbEowdmp4NC9YaGh4K2F4Ly8wcHo5cDkrN2RrcVNZbUJqdDNyMWJuVHQzdG95eGVQRmkvZnp6ejJhN2V2WHFjbkZ4VVZ4Y25HclZxcFh2ZGVXOFBYWDkrdlZGL0RUS2ordS8vYm1yNFZlOC94NEJBQ2hMckJBREFBRGwxc1dMRjR1MVJVVkY1VGxPMjdadFpiUFo1T0Rnb0FzWExraVN6cDA3cHdFREJwajF0aVpObXBUbnFxT2ljblIwMU96WnM3Vm8wU0tOSFR0V1R6Lzl0RWFOR3FYdnYvOWVrdVRzN0t6RGh3L0xNQXlscEtSWUN2WWZPM1pNaG1ISU1BeE5temJOM1AvcXE2K2FnZGpXclZzdGRhdnkyckp2MGN4V1dQOWI2MTl0MkxEQlVvUHMxcTFtelpwS1RVMVZjbkt5NXN5Wm8xcTFhaFhZLzlZNlpqVnExRkRidG0zTjlxM2gwWWdSSTh6WENRa0pXclZxbFNUcDdObXpsbkR5MWlCTGt0emMzTlNyVnkvTDJQLzR4ei9NZHZmdTNlWHQ3VzIybHk5ZmJqay9KU1ZGNzczM250bjI5UFRVekpremM3MVBVZnpQLy95UCtYM20zQTRmUGx5aThlNFZQRTBTQUZDZUVJZ0JBQUFVd2RLbFM4M1hHemR1MUpJbFN4UWZINTluc0pGemM3cWxwdEtnUVlOa0dJWWVmL3h4RFJreVJLMWJ0NVlrVFo0OFdjMmJONWNrelo4LzM3TGFhL3o0OGNySXlKQWtSVVpHeXRIUlVkV3FWZE9FQ1JQdTlHWGZkVG5yc2tWRlJlbmJiNzgxMiszYnQ5ZkREejhzS1d0MVhIWjR1VzdkT3NzWWVRVmlVdFlLdHB4MXljYU1HU1BETUNSSkxpNHVDZ2tKTVk5dDM3NWRWNjVjTWR0ejU4NjFyQzU4L2ZYWDVlL3ZMMGx5Y25KU3pabzF6UzFuc0NiSmNpeDdSUnNBQUNoYkJHSUFBS0RjOHZQeks5YldvRUdEUE1lcFU2ZU9IbnJvSWJOZHFWSWxOV2pRd055OHZiM05ZdkZQUFBHRUlpTWpOV0xFQ1BuNys1dTM4QlhGeG8wYjFhaFJJODJiTjAvNzkrOVhXbHFhRGh3NG9FMmJOcGxGM05ldFc2ZTMzMzdiY3Q2dVhidlVxVk1uL2ZUVFQxcXpabzNPbmoycjdkdTNxM0xseXNYOXlPNTV2WHYzdG9TSXMyZlB0aHlmTW1XS2xpOWZyb3NYTCtxZGQ5NlIzVzYzck9ieThmRlJodzRkOGh5N2F0V3FldTIxMTh4MlJFU0VaUlZhdjM3OXpOY1pHUmxhdTNhdEpDa3VMazZ6WnMweWo5V3VYVnVob2FGbTI4L1BUM0Z4Y2VhMmJkczJ5L3ZtUFBic3M4OFc1V01BQUFCM0dEWEVBQUJBdVJVZkgxOHE0NnhidDA0Ly9mU1RHWmgxN3R6WjhoVEExTlJVelo0OVczUG16TkgwNmRQTkoxMW1abWJxelRmZjFPVEprL01jZCtiTW1lclJvNGNPSERpZ3NXUEhhdi8rL1pialM1Y3VWZnYyN2RXblR4OTk5OTEzbWpWcmxyWnUzV29lYjkyNnRXSmpZM1g1OG1YdDNidFhUWnMyVlVoSWlFSkNRdFN4WTBmTFdMMTc5elpYTytWbC9QanhadjJ5bkRaczJLQytmZnNXL0FIOTVybm5uclBVMExyVjFLbFR0V1RKRXJOZFVOLzgrUHI2cW0vZnZ1YXFyMjNidGlrcUtzcjhibktHVnBLMGUvZHV4Y1RFbU8yaFE0Y1crTlROMGFOSDYvMzMzOWZseTVjbFphMGE2OTI3dDF4Y1hQVFlZNCtwVHAwNlpwMnhJMGVPU01wYURYYjkrblZ6akRsejVzak56YTNZMTVidDVNbVRldWFaWjNMdEwya3RPUUFBVUh3RVlnQUFBSklsVEhKd3NDNmlkM056MDEvLytsZTk4c29yZXYvOTk1V1ltR2dleXhuRzNDbzVPVm1TdEdqUklrc1laclBaTkdEQUFOV3RXMWVEQncvVzExOS9yZGpZV011NUR6LzhzSGJzMktGVHAwN3BpU2VlVUVwS2l0TFMwaFFlSHE3dzhIQTVPenNyTURCUXI3MzJtZ1lOR2xUZ3RlM1lzVU56NTg3Tjg5alFvVVBWc21WTEJRWUdGamlHbFBVNStQbjU1WHY4MXRzQkMrcGJrTkRRVURNUU13eERreWRQenJNWXZXRVladEY5S2F0TzI1Ly8vT2NDeC9iMDlOU0VDUk0wZnZ4NFNWbmYwWTgvL21qZXV2cktLNi9veXBVckdqUm9rQm8wYUtCRGh3NVppdTkzNk5CQmZmcjB5WFdkQllXenQ5WktPM3o0Y0xsNmlpUUFBUGNqYnBrRUFBRGxWbDQxdXpJeU1peUIxZ2NmZkpCdmZhL2c0R0N6MzgyYk44M1hHemR1ekZYOFBTWW1ScEdSa1pveFkwYXg1L25LSzYrWXI0T0NnclJ2M3o2dFhyMWFQL3p3ZzhMRHd5MWhXSFpZOXYzMzM4dmIyMXZCd2NFNmN1U0kyclZyWnhrekl5TkQvLzczdjlXK2Zmc0MzenMyTnRhc1c1YVhxMWV2cWsrZlBwWVZVR1d0ZWZQbSt1TWYvMmkyTjJ6WW9MMTc5K2JxRng0ZXJvTUhENXJ0SGoxNkZQaTB4MnpEaHc5WGd3WU5OR1BHRE1YR3hwcGhtQ1NOSFR0V00yYk1NRmVrTlcvZVhJc1hMNWFmbjU4Y0hSMzEzLy85MzdkemFRQUE0QjdCQ2pFQUFIQmZjWEp5a3ArZm4xbHcvZXpaczBVNkwyY2dscGZVMUZUMTc5L2Y3RGQ1OG1TOS9mYmJadmhtczlsa3Q5dnpQUGZSUng5Vm16WnQxTDU5ZTAyYU5FbXVycTZTc29ybmYvNzU1MHBMUzFQZHVuWFZ1WE5ualJvMVNvMGFOYktjSHhnWXFIMzc5dW1iYjc3UmloVXJ0R2ZQSHAwL2YxNTkrdlJSM2JwMTg1M3pwVXVYOU9TVFR5b2hJVUZTMWkyWTJVKzFsS1NlUFh0cXk1WXRPbkxraUhyMDZLSHQyN2NYZUx2aDNUUmp4Z3dGQndlYlFkN0lrU04xNU1nUnM3N1lMNy84WXRaZGt5UlhWMWU5Kys2NytZNjNaODhlUzN2aHdvV3kyV3o2N3J2dkNwMUxZR0NnbGk1ZHFxKy8vbHJ4OGZHVzFXQTFhdFJRclZxMThyeUZNdnZXUzBtcVZhdFdycFdIMlFxNjFSVUFBTndaQkdJQUFPQytFeEFRWUFaaXAwK2ZMdEk1cWFtcDV1dXFWYXZLeDhkSFo4NmNNZmQ3ZUhpb1o4K2VtanQzcnZ6OC9EUnUzRGlscGFXWjV4UldVMnJQbmoxeWMzTlR3NFlOTGZzZEhCeFVxVklsdWJpNDZNc3Z2OVNYWDM1WjZGeTl2THgwOGVMRmZBTVdLZXRXd0tlZWVrci8vdmUvSlVrdFc3YlVYLy82VjB0Ujl5VkxsbWpmdm4yNmN1V0tkdS9lclJkZWVFRWJOMjZVbzZOanZ1TWFocUdVbEpROGoyVS9DVFBidFd2WENyMk8vRHo2NktNYU1tU0lWcXhZSVVrNmZ2eTR4bzhmcjNuejVzbHV0NnRmdjM2V1lPclZWMTlWdlhyMThoMnZVNmRPQmM2bHFPYlBuMjlwOSsvZlg5OS8vNzJpbzZQMXIzLzlTMUpXMGYwV0xWcFlicFU4ZXZTbytZVEw3TnBrZWJsKy9icEdqeDZ0QVFNRzZELy84ejhML0k0QkFFREpFWWdCQUlCeTY5YmFUSGxadjM1OW52V25zbzBiTjA1ejVzeXgzREk0Yk5nd3ZmdnV1MnJWcXBVaUlpSWtaVDE1OHIzMzNsT1hMbDJVbnA0dUx5OHZNM1NUSkhkMzl3TG5rUjJZUlVWRjVYazh2LzM1OGZYMXpmZll6ei8vckc3ZHVwbkJpNGVIaDlhdFc1ZXIzcG1QajQrV0wxK3VuajE3eWpBTWZmenh4K3JldmJ2V3IxK3ZTcFVxNVRuMnFWT25WTDkrL1NMTk1iOHhzaFcyTW1ybXpKbmFzbVdMa3BLU0pHV0ZVY0hCd1lxSWlOQm5uMzFtOW52d3dRZjExbHR2RldsT2Q4ckhIMytzMTE5L1haTDA0b3N2S2l3c3JFVGpKQ1ltYXVYS2xWcTVjcVY4Zkh4MDlPalJBcjlyQUFCUU12eVRFd0FBZ0tRclY2NllyMy8zdTk5SnNxNTQycnAxcTJ3Mm16cDI3S2pPblR2TFpyT3BaczJhNXZIRXhNUmNkY2RzTnB1Ky92cnJ1M1lOVXRaS3F1RGdZQjArZkZoU1ZtaTRiTmt5c3liV3JaNTc3amxMbUxSanh3NjFhZFBHY3J0ZldmSDI5alpYaUdVYk5HaVFacytlYmJhZG5aMjFhZE9tQWxlYjNRMDVWeGptZGR0cDA2Wk5GUkFRb0dIRGhoVTR6c1dMRjgzWGlZbUo1cDlGQUFCUXVnakVBQUJBdWVYcjY1dm41dTN0YmVsWHBVcVZmUHRXcmx4WmtyWGVrNCtQanlScklGYllMWkVsc1hQblRrdVIvMlBIam1uejVzM2F2SG16UHZua0U4dXhuVHQzRmpyZXVuWHI5SWMvL01GU04yMzY5T25xMzc5L2dlZE5uVHBWUFh2Mk5OdkhqaDFUOCtiTlM3ektxVFQxNk5GRG9hR2haanZuYmFxU3RHREJBajMyMkdPRmpwUGZneFVTRXhQelBaYTluVDkvUHQ5amE5ZXVsWlJWMHl4YmxTcFZjcjMvdVhQbmRPYk1HVjI2ZENuWGJaRFIwZEhtNjYrKytzcDgzYUJCQXprN094ZDZiUUFBb1BpNFpSSUFBSlJiT1ZmVDVKU1ptYW5xMWF1YkljWG8wYVAxemp2dm1NZVRrNVBsN3U1dVdjbHovUGh4ODNYdDJyVWwvWC80NHVUa3BLcFZxK1phWlJVYkcyc0phSHg4ZkZTMWFsVkxIdzhQanlKZno2UkprN1JseXhaSlVyTm16ZFM5ZS9jaW5aZWNuS3dSSTBia3VqVjArUERobHNMeitiSFpiUHJ3d3cvMTdMUFBhdmZ1M1pLeUFwNGhRNFpvKy9idDVweWtyQUx6K2QzcUdCb2Fxcmx6NTVydDBpb1dQM0hpUklXRmhaa1BCOGpXckZtelFsZGNGZVRISDM5VXg0NGQ5ZkxMTDJ2cTFLbDUzb0s3WmNzV3ZmRENDeG8yYkpqbXpwMmJiMEIxL3Z4NTgzVmhEMmlvWHIyNnBkMjBhVlA1Ky9zclBUMWQ1ODZkTS9kMzdOaXhPSmNEQUFDS2dSVmlBQURndnBLUmtTRkhSMGQxN2RyVjNMZHUzVHJMRXlCMzc5NnRCZzBhS0R3ODNBd3ZEaDA2WkI0UERBeVU5UCszd2JtN3U2dHIxNjZLakl3MHQ4OC8venhYNEZPOWVuWDk4TU1QbG42UFB2cG9rZVo5NmRJbE00eVNwRC8rOFk5RnZ1YjA5SFRMMHlNbGFlREFnVnE5ZXJXOHZMek1yVWVQSHBZK09ZOVZxMVpOa2pXRWNYUjAxRXN2dlZUa2Vkd0orL2Z2VjZ0V3JYS0ZZVkpXb0JVY0hLeWpSNDhXZTl4Ly9ldGY2dFNwa3hJVEV6VnQyalIxNzk0OTEwTUFObTdjcU9lZmYxNXBhV2xhdUhDaE9uVG9rRzhJbTdNRzNPclZxeTByeGlRcEtTbEpobUhvazA4K2tiKy92K1hQeFkwYk4zVHExQ2xMR09iaTRxTGh3NGNYKzdvQUFFRFJFSWdCQUlCeUk3OFZSNmRPbmRLTUdUUDB5Q09QNkpOUFBwRWtoWVNFbU1kalltSzBhZE1tc3gwWkdhblkyRmdOSGp4WVhicDAwWVVMRjh3bkJEN3d3QVBtQ3JIc3B5bm10Y3ByM0xoeFNrOVBseVR6RnJnVEowNW95SkFobHZDdEtOTFMwdlRpaXk5YUFwbjkrL2RyNGNLRmlveU1sSlIxRzE3TGxpM05MU2R2YjIvdDNMblRYSjAyYk5nd2hZZUg2L3IxNjBwSlNURzNuSFd1c3E4djUyYXoyYlJ6NTA3enM1czFhNWE2ZGV0V3JHc3BMWEZ4Y1JvMGFKRGF0R2xqdWFYd1ZvY09IZEovL01kL2FOQ2dRYmtlR3BDZi9mdjNxMzM3OXJwOCtiSzV6MmF6eWRYVjFkS3ZUWnMybHFlQy92T2YvMVNyVnExMDhPQkJTNy9yMTYvcnhJa1RaanNoSVVFdnZ2aGlnWFBZdUhHanVuVHBrdXZQbG9lSGg5cTFhNmVkTzNlcVVhTkdSYm9lQUFCUUFnWUFBRUF4ckZ6em9kSHVxV2ZLNUwxWHJWcGxTREszV2JObUdTMWJ0clRzKy92Zi8yNFlobUhjdkhuVHFGdTNycm5meDhmSGlJcUtNakl5TW94bXpacVorME5DUW96Rml4ZWI3VTZkT2htR1lSaVptWm1HZzRPREljbW9WNitlWlI1dnYvMjI1VDNYcjE5dmVIcDZtdTJCQXdjYWFXbHBlVjVEVWxLU1pWdTNicDBSRkJSa0dlL1dyVTZkT3NhZi8veG5ZOXUyYlVaS1NrcStuOC91M2J1TjZkT25tKzJDeHN4cmUrcXBwd3pETUF5NzNXNXMzTGl4Mk4vUHVISGpMT09WeE1tVEo0MWh3NFlaYm01dXVlYm40dUppekpzM3p4ZzFhbFNlODNkeWNqSjY5ZXBsZlBIRkYvbU92MkhEQnNQRHc4TnlYdGV1WGZQOXZoSVRFNDIyYmR0YStydTd1eHViTm0weSszejY2YWVGZnJieDhmRkYvZ3pzZHJ1Um5wNXVwS1NrR0ttcHFVWC84TXBJV2Y1TUFBQ2dJQVJpQUFDZzFKVGxMNzk5K3ZRcE5IajQ3TFBQelA1aFlXR1dZNjZ1cm9hZm41OWwzNG9WSzR5bVRadWE3UkVqUmhpblQ1KzJoR1N0V3JVeURNTXdidHk0WVF3ZVBOaHlmdS9ldlEzRE1JdzVjK1pZOXYvKzk3ODNUcHc0WVJpR1ljVEh4eHMvL3Zpajhmbm5ueHZMbGkwenhvMGJaN1J2M3o3UDBLZHExYXFHcTZ0cnZ0Zm41dVptZE8zYTFWaXlaSWtSRnhkWHJNOXY1ODZkSlE2c2lodXVGWFZ6ZFhVMUVoTVRqV1hMbGhrZE9uUXdiRFpibnYzcTE2OXZIRHg0MEp6UDVzMmJqV3JWcWhVWUlvNGRPOVk0ZXZTb1lSaUdrWmFXWm9TR2h1YnE5L3p6enh2cDZla0ZYdnVOR3plTUhqMTZXTTZ6Mld6R2UrKzlaeGlHWWZUczJkUGMzN0psUzZOeDQ4WjV6c25aMmRudzlQUTBLbGV1YkZTcFVzV29VcVdLVWJseVpjUEx5OHZ3OFBBd1hGMWREVWRIUjhzNU8zYnNLTmIzVkJZSXhBQUE5eW9DTVFBQVVHcks2cGZmTTJmTzVCdVdaQWNnZi9uTFg0d0xGeTZZNTlqdGR1T0pKNTdJOXh3dkx5OGpPVG5aZU95eHg4eDl0NjRHa3JKV2tXM2J0czJ5NGt5U0VSQVFZQ1FtSnBydjlmVFRUK2Rhc1hUaXhBbmovZmZmTDFJNDFLcFZLeU1tSnNaSVRrNDIxcXhaWXp6MzNITjVobWJaVzcxNjlZeWJOMjhXK1RPOFZ3T3hpSWlJWEt1MmNoNS8rKzIzODF3cGRlWEtGV1BvMEtIbVNyNWJ0OHFWS3h2SGp4ODN6cDA3WjFrVm1MMk5HalhLeU16TUxOTDEzN3g1MHhnNGNHQ3VNYVpObTJhODhNSUxsdmFaTTJlTUprMmEzUFpuNCszdFhhenZ0NndRaUFFQTdsVUY1V0hVRUFNQUFPVkM3ZHExTlhMa1NNcytIeDhmalJrelJnY1BIbFJzYkt6bXo1K3ZHalZxbU1kdE5wczJidHlvRmkxYTVEbm05T25UVmJseVpTMWF0RWcybTAzTm1qWExzNGo4U3krOUpKdk5abm1Tb0wrL3Z6Nzc3RE96YmxmMmt4cmJ0R2xqOXVuYnQ2K0Nnb0kwWXNRSTFheFpNOTlyYTkyNnRWYXRXcVVEQnc0b0lDQkFsU3RYMW9BQkE3UjE2MVpkdm54WjY5YXQwM1BQUFplcnh0V1VLVlBrNk9oWXdLZFdQclJvMFVJclZxeXc3SE55Y3RKTEw3MmtxS2dvVFpreUpkZTFTMUsxYXRXMGJOa3lIVHQyVFAvMVgvOGxKNmYvZjRDNmc0T0RObTdjcUVhTkdxbEdqUnFxVzdldVpleS8vZTF2V3Jod29Wbi9yVENPam80S0R3L1gwS0ZEelgwUFBmU1ErdmZ2cjFXclZxbDc5KzZ5Mld6cTE2K2ZhdGV1cllpSUNQM3RiMzlUMjdadDVlN3VYdHlQUkpMMDdMUFAzaGZmTHdBQTl5SmJZWWtaQUFCQVRtRnIxeXRzN1hydDI3WHRyci8zalJzMzFMSmxTN203dXlzME5GUzllL2VXczdOemtjNmJQWHUyMXF4Wm85allXRDM0NElNYU8zYXNSbzhlYmZicDI3ZXZubjc2YVRWdTNGaXRXN2VXcDZlbjZ0YXRxd2tUSnFoLy8vNlNwSzFidDZwUG56NEtDZ3JTMXExYnphZFI1blR0MmpVTkhEaFFYMzMxbGFLaW91VHI2eXRKbWp0M3JrSkRRMVdsU2hVOS9QRERldVNSUnhRY0hLd25uM3hTZGVyVUtkTDFKeWNuYSt2V3JWcTdkcTBTRXhNVkVSRWhtODFXcEhNbGFkZXVYZXJTcFl2WkxzNWZBd3NxYkg4N0hCd2M5TkJERDBuS2VqTG16cDA3Tlhqd1lMMzg4c3VXRUtzb3pwOC9yN1ZyMTJyZHVuWHExYXVYSmsyYVpCNUxTMHRUNTg2ZEZSMGRyZlhyMTZ0dDI3WWxtcTloR1ByTFgvNmkzYnQzNjRzdnZqQ0R6dXduVVlhR2h1WjVYbkp5c3E1ZXZhb2JOMjRvTFMxTjZlbnB1bm56cGpJeU1tUzMyNVdabVNuRE1HUzMyODN2cFdIRGhucnd3UWRMTk0rN3FTeC9KZ0FBVUJCYkFYOVJJaEFEQUFERlV0YS8vQ1lrSktoYXRXcWxQdTY1YytmazcrOWY2SXFjTDcvOFVzSEJ3WGsrZVRLbjQ4ZVBxM0hqeG1ZN0l5TkRxYW1wcWxTcFVxbk1Oek16czlpcmg5TFQwNVdZbUdpMi9mejhTbVV1cFNVbEpVV09qbzV5YzNPN0krUC8rdXV2U2s5UFYvWHExVXRsck1xVks1ZkNyTXEvc3Y2WkFBQkFmZ29LeEp6eU93QUFBSEF2dWhOaG1DVFZxbFdyU1AwNmR1eFlwSDQ1d3pCSmNuWjJMdEpxdHFJcXlhMTBMaTR1OTF3SWxwT25wK2NkSGI4MEF5ekNNQUFBeWpkcWlBRUFnQkt4czhnY0FBQUE1UlNCR0FBQUtCYVAzd3FFLzN3eHZveG5BZ0FBQUpRTWdSZ0FBQ2lXeGtFTkpVay9SWjhxNDVrQUFBQUFKVU1nQmdBQWlxVlJVQU1GUGxSWGF6ZHNWc2JObTJVOUhRQUFBS0RZQ01RQUFFQ3hPTmhzZWpOMGpHTE9uTkhDcGNzSnhRQUFBRkR1RUlnQkFJQmlDM3lvcmw0ZE9WeC8zN1ZiZjM1bG5MN2E5dytkdi9BemhmWUJBQUJRTHRnTWc3KzVBZ0NBa29rK0hhTVpjK1lyK25STVdVOEZRQm5idDJ0YldVOEJBQUFMbTgxbXkvY1lnUmdBQUxnZGRzUFF5Y2dvL2V0RXBLN2Z1RkhXMHdFZ2FkZm5YOHJMeTFOZW5wNTMvTDBPSHowbTZkNEx4SktTa3JScTFTcXpQV2JNbURLY0RRQ2dMQkNJQVFBQUFMZ2p3dGF1VjlqYTlmZGNJQllaR2FtZ29DQ3p6YTg5QUZEeEZCU0lPZDNOaVFBQUFBREE3VXBNVE5UNzc3OWZZSitFaEFSTGUrTEVpUVgySHpSb2tPclhyNi9ldlh2cjQ0OC96cmVmWVJncTRQZXJYRnhkWFpXYW1scmsvZ0NBdTROQURBQUFBRUM1a3BpWXFPblRweGZybk1MNnQyM2JWdlhyMTcrZGFRRUF5aEVDTVFBQUFBRDRqWXVMaTF4ZFhTVkphV2xwNXY3c2ZiZnl6S2RPVzBwS1N1bFBEZ0JRYWdqRUFBQUFBSlFyZ1lHQmhkWUVLMmtOc1E4Ly9GQ1NkUFBtVFRrN08wdVNmSDE5ZGZIaXhWeDlYVjFkZGUzYU5kMjhlZFBjNStTVTlTdFdjVzZyQkFEY2ZRUmlBQUFBQU1xZGl4Y3ZhdEdpUmZrZUwwNE5zV0hEaHFsMjdkb2xta2Q2ZXJxNWVzeG1zOGx1dDVkb0hBREEzVVVnQmdBQUFLRGN1WGp4WXJIcWlCWFV0M1BuemlVT3hISUdZQzR1TGlVYUF3Qnc5em1VOVFRQUFBQUFvTHpLV1dmTXc4T2pER2NDQUNnT0FqRUFBQUFBNVU3ejVzMWxHRWErMjhtVEp5MzlDK3JidG0xYnM5L1JvMGZsNXVZbUx5OHZjMTk4Zkx6YzNOems1dWFXYXg3WHIxODNYMWV0V3ZVT1hDa0E0RTdnbGtrQUFBQUE1Y3JzMmJPVm5KeGNZSi9pMUJETE5tM2FOTm50ZHN1cXIyeDU3Wk9rcEtRazgzWDE2dFVMZlE4QXdMMkJRQXdBQUFCQXViSmd3UUtkUDMrK1dPY1VwZDdZdEduVGlqMlhuMy8rMlh4ZHAwNmRZcDhQQUNnYjNESUpBQUFBQUwvSnZoVXpJeVBEM09mcjYydmVYbm1yMk5oWTgzVzlldlh1eGhRQkFLV0FRQXdBQUFCQXVSSVhGNWRuTGJCTm16YkowOU16ejNPV0xWdG02WHZpeEFrMWF0Ukl3NGNQenpmc0tvcGp4NDZacjVzMWExYWlNUUFBZHgrQkdBQUFBSUJ5TFMwdFRhR2hvWHIrK2VlVmtwSWlTUW9NREZSWVdKalpKelEwVkZGUlVaS2tsU3RYcW5YcjFqcHg0b1NXTGwycVR6Lzl0TVR2L2MwMzM1aXZRMEpDWkxQWlNqd1dBT0R1b1lZWUFBQUFnSExybi8vOHA0WU9IYW9USjA2WSt4d2NITFIzNzE3NSsvdnIwMDgvMVNlZmZLSmZmLzFWWGJ0MlZWQlFrSGJzMkdIMnJWS2xpcVVPV0hHa3BhWHBoeDkreVBOWTlrcTF2SjVNQ1FBb2U2d1FBd0FBQUZEdW5EcDFTaUVoSVdyVHBvMGxESk1rbTgwbWYzOS9TVm0zU2o3NDRJT1NwTk9uVDV0aG1MT3pzMGFOR3FYbzZHZ05IejY4d1BleTIrM2FzR0dEUWtKQ0pFa3hNVEdLaVlsUnExYXQ4ajNuMnJWcmlvcUswc1dMRjB0OGpRQ0FPNGRBREFBQUFFQzVjZTNhTllXRWhLaEJnd2Jhc0dHRHVUKy9XeFc5dmIyMWZmdDJWYTVjMmJKLytQRGhtamR2bnFwWHIxN29lMTYrZkZraElTSDY2cXV2SkVrQkFRSGF1WE9uRGgwNkpFbHlkM2ZQYzV6Rml4Y3JJQ0JBa3laTkt2RXFOQURBblVFZ0JnQUFBS0RjOFBUMDFMZmZmcXZNekV4elg3Tm16ZlQxMTE5YittVm1adW9mLy9pSDNuenpUYjM0NG90S1NVbFJ6Wm8xemVNTEZ5NVUvZnIxTlcvZVBNWEh4NXY3dDI3ZHFpRkRocWgyN2RxNTN2dnk1Y3ZLeU1qUTBxVkxOV3JVS0hQL2hBa1RWSzFhdFZ6OTQrTGlkUDc4ZVUyZE9sVUhEeDY4bmNzR0FKUXlBakVBQUFBQTVZYk5abE9mUG4wa1NiNit2bHE0Y0tFaUlpSlV0V3BWczA5bVpxYTh2YjNWcmwwN3padzVVei8rK0tQYzNOejAvZmZmNnc5LytJUFpMelkyVm1QSGpwVy92Ny9hdDIrdmE5ZXVhZm55NVFvTEM3T3M2TExaYkhyeXlTY1ZIaDZ1b1VPSGFzU0lFYkxiN1pLa1ZxMWE2WTAzM3JETThmRGh3MHBJU0xBVTNPY0psQUJ3YjZHb1BnQUFBSUJ5cFYrL2Z2THg4ZEhvMGFQbDRlRWhTVnF6Wm8ybFQxSlNrcVh0Nk9pb0dqVnE2SnR2dnRHQ0JRczBkZXBVL2ZMTEw1S3lhb1QxN2R0WFhsNWVHanAwcUhidTNDbEo4dkx5MHBBaFF6Unk1RWg1ZTN1cmFkT21pb3VMTThkODhNRUg5ZkhISDh2VjFkVlNQTDlGaXhhVzk2NWR1N1lDQWdKSzdmb0JBTGVQRldJQUFBQUF5cFhXclZ2cnRkZGVNOE13U2ZyVG4vNGtKeWZydi9jM2F0UklvMGFOMGtjZmZhVG82R2hKV1UrZ2ZQWFZWeFVURTZQSmt5ZXJaczJhZXVhWlp6Unk1RWhKMGpQUFBLTkhIMzFVNzczM251TGk0clJnd1FJOS9QRERxbHExcWlaUG5teU8vZEJERCttYmI3NHhiNjNzMXExYnZ2TWRObXhZYVYwNkFLQ1UyQXpETU1wNkVnQUFBQURLcDdDMTZ4VzJkcjMyN2RwVzFsUFJtREZqZE9iTUdUM3p6RFBxM0xteithVEpnbVJtWmlvMU5WV2VucDVGZW85eDQ4YnAxS2xUQ2dzTHM5eW1hYmZidFhyMWFoMDRjRUNwcWFtU3NwNWsyYTVkT3cwY09ERGZvdjhBZ0R2SFZzQVBYd0l4QUFBQUFDVjJMd1ZpZDRQZGJwZURBemZhQUVCNVVGQWd4azl5QUFBQUFDZ2l3akFBdUQvdzB4d0FBQUFBQUFBVkNvRVlBQUFBQUFBQUtoUUNNUUFBQUFBQUFGUW9CR0lBQUFBQUFBQ29VSnpLZWdJQUFBQUF5ci8yblo4dDZ5bmNseXJLMHpzQjRHNGpFQU1BQUFCUVlzMmJOdEhnQVNGbFBRMEFBSXJGWmhpR1VkYVRBQUFBQUFBQUFFcVR6V2F6NVhlTUdt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nQXFGUUF3QUFBQUFBQUFWQ29FWUFBQUFBQUFBS2hRQ01RQUFBQUFBQUZRb0JHSUFBQUFBQUFDb1VBakVBQUFBQUFBQVVLRVFpQUVBQUFBQUFLQkNJUkFEQUFBQUFBQkFoVUlnQmdBQUFBQUFBQUFBQUFBQUFBQUFBQUFBQUFBQUFBQUFBQUFBQUFBQUFBQUFBQUFBQUFBQUFBQUFBQUFBQUFBQUFBQUFBQUFBQUFBQUFBQUFBQUFBQUFBQUFBQUFBQUFBQUFBQUFBQUFBQUFBQUFBQUFHVDVQL2RJRENzcHNRQUFBQUpKUkVGVTJYS1NDdFA4QUFBQUFFbEZUa1N1UW1DQyIsCiAgICJUeXBlIiA6ICJtaW5kIgp9Cg=="/>
    </extobj>
  </extobjs>
</s:customData>
</file>

<file path=customXml/itemProps10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A000120150303A04KPBG</Template>
  <TotalTime>0</TotalTime>
  <Words>5880</Words>
  <Application>WPS 演示</Application>
  <PresentationFormat>宽屏</PresentationFormat>
  <Paragraphs>664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70" baseType="lpstr">
      <vt:lpstr>Arial</vt:lpstr>
      <vt:lpstr>宋体</vt:lpstr>
      <vt:lpstr>Wingdings</vt:lpstr>
      <vt:lpstr>Wingdings 2</vt:lpstr>
      <vt:lpstr>Calibri</vt:lpstr>
      <vt:lpstr>黑体</vt:lpstr>
      <vt:lpstr>Times New Roman</vt:lpstr>
      <vt:lpstr>文鼎中钢笔行楷</vt:lpstr>
      <vt:lpstr>楷体_GB2312</vt:lpstr>
      <vt:lpstr>希望魏碑</vt:lpstr>
      <vt:lpstr>希望粗魏碑</vt:lpstr>
      <vt:lpstr>Arial Narrow</vt:lpstr>
      <vt:lpstr>微软雅黑</vt:lpstr>
      <vt:lpstr>华文隶书</vt:lpstr>
      <vt:lpstr>新宋体</vt:lpstr>
      <vt:lpstr>汉仪文黑-55W</vt:lpstr>
      <vt:lpstr>Arial Unicode MS</vt:lpstr>
      <vt:lpstr>华文楷体</vt:lpstr>
      <vt:lpstr>楷体</vt:lpstr>
      <vt:lpstr>仿宋_GB2312</vt:lpstr>
      <vt:lpstr>仿宋</vt:lpstr>
      <vt:lpstr>NEU-BZ-S92</vt:lpstr>
      <vt:lpstr>Broadway</vt:lpstr>
      <vt:lpstr>Segoe Print</vt:lpstr>
      <vt:lpstr>Wingdings</vt:lpstr>
      <vt:lpstr>Segoe UI</vt:lpstr>
      <vt:lpstr>Wingdings 2</vt:lpstr>
      <vt:lpstr>Wingdings 3</vt:lpstr>
      <vt:lpstr>Symbol</vt:lpstr>
      <vt:lpstr>Batang</vt:lpstr>
      <vt:lpstr>Century Gothic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JILL</dc:creator>
  <cp:lastModifiedBy>Y～Hong</cp:lastModifiedBy>
  <cp:revision>135</cp:revision>
  <dcterms:created xsi:type="dcterms:W3CDTF">2016-07-21T06:13:00Z</dcterms:created>
  <dcterms:modified xsi:type="dcterms:W3CDTF">2020-03-01T08:30:42Z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新时期做好基层思想工作的思考.pptx</vt:lpwstr>
  </property>
  <property fmtid="{D5CDD505-2E9C-101B-9397-08002B2CF9AE}" pid="3" name="fileid">
    <vt:lpwstr>1126248</vt:lpwstr>
  </property>
  <property fmtid="{D5CDD505-2E9C-101B-9397-08002B2CF9AE}" pid="4" name="search_tags">
    <vt:lpwstr/>
  </property>
  <property fmtid="{D5CDD505-2E9C-101B-9397-08002B2CF9AE}" pid="5" name="KSOProductBuildVer">
    <vt:lpwstr>2052-11.1.0.9339</vt:lpwstr>
  </property>
</Properties>
</file>