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8"/>
  </p:notesMasterIdLst>
  <p:sldIdLst>
    <p:sldId id="262" r:id="rId2"/>
    <p:sldId id="260" r:id="rId3"/>
    <p:sldId id="265" r:id="rId4"/>
    <p:sldId id="266" r:id="rId5"/>
    <p:sldId id="278" r:id="rId6"/>
    <p:sldId id="689" r:id="rId7"/>
    <p:sldId id="284" r:id="rId8"/>
    <p:sldId id="285" r:id="rId9"/>
    <p:sldId id="286" r:id="rId10"/>
    <p:sldId id="287" r:id="rId11"/>
    <p:sldId id="282" r:id="rId12"/>
    <p:sldId id="528" r:id="rId13"/>
    <p:sldId id="288" r:id="rId14"/>
    <p:sldId id="1002" r:id="rId15"/>
    <p:sldId id="289" r:id="rId16"/>
    <p:sldId id="291" r:id="rId17"/>
    <p:sldId id="830" r:id="rId18"/>
    <p:sldId id="280" r:id="rId19"/>
    <p:sldId id="691" r:id="rId20"/>
    <p:sldId id="1003" r:id="rId21"/>
    <p:sldId id="831" r:id="rId22"/>
    <p:sldId id="292" r:id="rId23"/>
    <p:sldId id="832" r:id="rId24"/>
    <p:sldId id="1004" r:id="rId25"/>
    <p:sldId id="299" r:id="rId26"/>
    <p:sldId id="833" r:id="rId27"/>
    <p:sldId id="300" r:id="rId28"/>
    <p:sldId id="296" r:id="rId29"/>
    <p:sldId id="1005" r:id="rId30"/>
    <p:sldId id="834" r:id="rId31"/>
    <p:sldId id="835" r:id="rId32"/>
    <p:sldId id="836" r:id="rId33"/>
    <p:sldId id="837" r:id="rId34"/>
    <p:sldId id="838" r:id="rId35"/>
    <p:sldId id="279" r:id="rId36"/>
    <p:sldId id="839" r:id="rId37"/>
    <p:sldId id="309" r:id="rId38"/>
    <p:sldId id="840" r:id="rId39"/>
    <p:sldId id="841" r:id="rId40"/>
    <p:sldId id="538" r:id="rId41"/>
    <p:sldId id="312" r:id="rId42"/>
    <p:sldId id="313" r:id="rId43"/>
    <p:sldId id="1006" r:id="rId44"/>
    <p:sldId id="314" r:id="rId45"/>
    <p:sldId id="1007" r:id="rId46"/>
    <p:sldId id="842" r:id="rId47"/>
    <p:sldId id="844" r:id="rId48"/>
    <p:sldId id="845" r:id="rId49"/>
    <p:sldId id="316" r:id="rId50"/>
    <p:sldId id="539" r:id="rId51"/>
    <p:sldId id="339" r:id="rId52"/>
    <p:sldId id="846" r:id="rId53"/>
    <p:sldId id="847" r:id="rId54"/>
    <p:sldId id="848" r:id="rId55"/>
    <p:sldId id="321" r:id="rId56"/>
    <p:sldId id="849" r:id="rId57"/>
    <p:sldId id="324" r:id="rId58"/>
    <p:sldId id="701" r:id="rId59"/>
    <p:sldId id="850" r:id="rId60"/>
    <p:sldId id="851" r:id="rId61"/>
    <p:sldId id="852" r:id="rId62"/>
    <p:sldId id="329" r:id="rId63"/>
    <p:sldId id="1008" r:id="rId64"/>
    <p:sldId id="330" r:id="rId65"/>
    <p:sldId id="331" r:id="rId66"/>
    <p:sldId id="332" r:id="rId67"/>
    <p:sldId id="853" r:id="rId68"/>
    <p:sldId id="854" r:id="rId69"/>
    <p:sldId id="335" r:id="rId70"/>
    <p:sldId id="548" r:id="rId71"/>
    <p:sldId id="549" r:id="rId72"/>
    <p:sldId id="1009" r:id="rId73"/>
    <p:sldId id="705" r:id="rId74"/>
    <p:sldId id="707" r:id="rId75"/>
    <p:sldId id="1010" r:id="rId76"/>
    <p:sldId id="708" r:id="rId77"/>
    <p:sldId id="855" r:id="rId78"/>
    <p:sldId id="857" r:id="rId79"/>
    <p:sldId id="856" r:id="rId80"/>
    <p:sldId id="858" r:id="rId81"/>
    <p:sldId id="859" r:id="rId82"/>
    <p:sldId id="860" r:id="rId83"/>
    <p:sldId id="861" r:id="rId84"/>
    <p:sldId id="862" r:id="rId85"/>
    <p:sldId id="866" r:id="rId86"/>
    <p:sldId id="867" r:id="rId87"/>
    <p:sldId id="894" r:id="rId88"/>
    <p:sldId id="869" r:id="rId89"/>
    <p:sldId id="870" r:id="rId90"/>
    <p:sldId id="871" r:id="rId91"/>
    <p:sldId id="872" r:id="rId92"/>
    <p:sldId id="895" r:id="rId93"/>
    <p:sldId id="896" r:id="rId94"/>
    <p:sldId id="875" r:id="rId95"/>
    <p:sldId id="897" r:id="rId96"/>
    <p:sldId id="898" r:id="rId97"/>
    <p:sldId id="899" r:id="rId98"/>
    <p:sldId id="879" r:id="rId99"/>
    <p:sldId id="900" r:id="rId100"/>
    <p:sldId id="880" r:id="rId101"/>
    <p:sldId id="881" r:id="rId102"/>
    <p:sldId id="882" r:id="rId103"/>
    <p:sldId id="883" r:id="rId104"/>
    <p:sldId id="884" r:id="rId105"/>
    <p:sldId id="901" r:id="rId106"/>
    <p:sldId id="885" r:id="rId107"/>
    <p:sldId id="902" r:id="rId108"/>
    <p:sldId id="903" r:id="rId109"/>
    <p:sldId id="886" r:id="rId110"/>
    <p:sldId id="887" r:id="rId111"/>
    <p:sldId id="888" r:id="rId112"/>
    <p:sldId id="402" r:id="rId113"/>
    <p:sldId id="343" r:id="rId114"/>
    <p:sldId id="1011" r:id="rId115"/>
    <p:sldId id="344" r:id="rId116"/>
    <p:sldId id="345" r:id="rId117"/>
    <p:sldId id="346" r:id="rId118"/>
    <p:sldId id="347" r:id="rId119"/>
    <p:sldId id="348" r:id="rId120"/>
    <p:sldId id="551" r:id="rId121"/>
    <p:sldId id="904" r:id="rId122"/>
    <p:sldId id="550" r:id="rId123"/>
    <p:sldId id="349" r:id="rId124"/>
    <p:sldId id="350" r:id="rId125"/>
    <p:sldId id="905" r:id="rId126"/>
    <p:sldId id="906" r:id="rId127"/>
    <p:sldId id="907" r:id="rId128"/>
    <p:sldId id="353" r:id="rId129"/>
    <p:sldId id="710" r:id="rId130"/>
    <p:sldId id="553" r:id="rId131"/>
    <p:sldId id="1012" r:id="rId132"/>
    <p:sldId id="354" r:id="rId133"/>
    <p:sldId id="552" r:id="rId134"/>
    <p:sldId id="358" r:id="rId135"/>
    <p:sldId id="1013" r:id="rId136"/>
    <p:sldId id="908" r:id="rId137"/>
    <p:sldId id="1014" r:id="rId138"/>
    <p:sldId id="554" r:id="rId139"/>
    <p:sldId id="909" r:id="rId140"/>
    <p:sldId id="910" r:id="rId141"/>
    <p:sldId id="911" r:id="rId142"/>
    <p:sldId id="912" r:id="rId143"/>
    <p:sldId id="711" r:id="rId144"/>
    <p:sldId id="558" r:id="rId145"/>
    <p:sldId id="713" r:id="rId146"/>
    <p:sldId id="561" r:id="rId147"/>
    <p:sldId id="714" r:id="rId148"/>
    <p:sldId id="1015" r:id="rId149"/>
    <p:sldId id="913" r:id="rId150"/>
    <p:sldId id="366" r:id="rId151"/>
    <p:sldId id="1016" r:id="rId152"/>
    <p:sldId id="367" r:id="rId153"/>
    <p:sldId id="914" r:id="rId154"/>
    <p:sldId id="915" r:id="rId155"/>
    <p:sldId id="715" r:id="rId156"/>
    <p:sldId id="717" r:id="rId157"/>
    <p:sldId id="372" r:id="rId158"/>
    <p:sldId id="720" r:id="rId159"/>
    <p:sldId id="721" r:id="rId160"/>
    <p:sldId id="916" r:id="rId161"/>
    <p:sldId id="918" r:id="rId162"/>
    <p:sldId id="917" r:id="rId163"/>
    <p:sldId id="919" r:id="rId164"/>
    <p:sldId id="921" r:id="rId165"/>
    <p:sldId id="920" r:id="rId166"/>
    <p:sldId id="922" r:id="rId167"/>
    <p:sldId id="923" r:id="rId168"/>
    <p:sldId id="1017" r:id="rId169"/>
    <p:sldId id="924" r:id="rId170"/>
    <p:sldId id="574" r:id="rId171"/>
    <p:sldId id="575" r:id="rId172"/>
    <p:sldId id="576" r:id="rId173"/>
    <p:sldId id="725" r:id="rId174"/>
    <p:sldId id="726" r:id="rId175"/>
    <p:sldId id="925" r:id="rId176"/>
    <p:sldId id="926" r:id="rId177"/>
    <p:sldId id="578" r:id="rId178"/>
    <p:sldId id="1018" r:id="rId179"/>
    <p:sldId id="927" r:id="rId180"/>
    <p:sldId id="579" r:id="rId181"/>
    <p:sldId id="928" r:id="rId182"/>
    <p:sldId id="929" r:id="rId183"/>
    <p:sldId id="930" r:id="rId184"/>
    <p:sldId id="638" r:id="rId185"/>
    <p:sldId id="583" r:id="rId186"/>
    <p:sldId id="730" r:id="rId187"/>
    <p:sldId id="931" r:id="rId188"/>
    <p:sldId id="932" r:id="rId189"/>
    <p:sldId id="933" r:id="rId190"/>
    <p:sldId id="934" r:id="rId191"/>
    <p:sldId id="936" r:id="rId192"/>
    <p:sldId id="937" r:id="rId193"/>
    <p:sldId id="592" r:id="rId194"/>
    <p:sldId id="1019" r:id="rId195"/>
    <p:sldId id="829" r:id="rId196"/>
    <p:sldId id="938" r:id="rId197"/>
    <p:sldId id="593" r:id="rId198"/>
    <p:sldId id="594" r:id="rId199"/>
    <p:sldId id="595" r:id="rId200"/>
    <p:sldId id="599" r:id="rId201"/>
    <p:sldId id="647" r:id="rId202"/>
    <p:sldId id="734" r:id="rId203"/>
    <p:sldId id="939" r:id="rId204"/>
    <p:sldId id="649" r:id="rId205"/>
    <p:sldId id="648" r:id="rId206"/>
    <p:sldId id="940" r:id="rId207"/>
    <p:sldId id="650" r:id="rId208"/>
    <p:sldId id="651" r:id="rId209"/>
    <p:sldId id="605" r:id="rId210"/>
    <p:sldId id="606" r:id="rId211"/>
    <p:sldId id="607" r:id="rId212"/>
    <p:sldId id="744" r:id="rId213"/>
    <p:sldId id="609" r:id="rId214"/>
    <p:sldId id="652" r:id="rId215"/>
    <p:sldId id="748" r:id="rId216"/>
    <p:sldId id="614" r:id="rId217"/>
    <p:sldId id="750" r:id="rId218"/>
    <p:sldId id="948" r:id="rId219"/>
    <p:sldId id="949" r:id="rId220"/>
    <p:sldId id="950" r:id="rId221"/>
    <p:sldId id="1020" r:id="rId222"/>
    <p:sldId id="951" r:id="rId223"/>
    <p:sldId id="957" r:id="rId224"/>
    <p:sldId id="1022" r:id="rId225"/>
    <p:sldId id="1023" r:id="rId226"/>
    <p:sldId id="960" r:id="rId227"/>
    <p:sldId id="959" r:id="rId228"/>
    <p:sldId id="954" r:id="rId229"/>
    <p:sldId id="961" r:id="rId230"/>
    <p:sldId id="956" r:id="rId231"/>
    <p:sldId id="962" r:id="rId232"/>
    <p:sldId id="963" r:id="rId233"/>
    <p:sldId id="623" r:id="rId234"/>
    <p:sldId id="1024" r:id="rId235"/>
    <p:sldId id="964" r:id="rId236"/>
    <p:sldId id="965" r:id="rId237"/>
    <p:sldId id="966" r:id="rId238"/>
    <p:sldId id="967" r:id="rId239"/>
    <p:sldId id="968" r:id="rId240"/>
    <p:sldId id="625" r:id="rId241"/>
    <p:sldId id="630" r:id="rId242"/>
    <p:sldId id="673" r:id="rId243"/>
    <p:sldId id="969" r:id="rId244"/>
    <p:sldId id="970" r:id="rId245"/>
    <p:sldId id="971" r:id="rId246"/>
    <p:sldId id="973" r:id="rId247"/>
    <p:sldId id="974" r:id="rId248"/>
    <p:sldId id="972" r:id="rId249"/>
    <p:sldId id="975" r:id="rId250"/>
    <p:sldId id="976" r:id="rId251"/>
    <p:sldId id="977" r:id="rId252"/>
    <p:sldId id="978" r:id="rId253"/>
    <p:sldId id="941" r:id="rId254"/>
    <p:sldId id="942" r:id="rId255"/>
    <p:sldId id="943" r:id="rId256"/>
    <p:sldId id="944" r:id="rId257"/>
    <p:sldId id="945" r:id="rId258"/>
    <p:sldId id="946" r:id="rId259"/>
    <p:sldId id="947" r:id="rId260"/>
    <p:sldId id="760" r:id="rId261"/>
    <p:sldId id="761" r:id="rId262"/>
    <p:sldId id="762" r:id="rId263"/>
    <p:sldId id="764" r:id="rId264"/>
    <p:sldId id="766" r:id="rId265"/>
    <p:sldId id="979" r:id="rId266"/>
    <p:sldId id="791" r:id="rId267"/>
    <p:sldId id="980" r:id="rId268"/>
    <p:sldId id="981" r:id="rId269"/>
    <p:sldId id="776" r:id="rId270"/>
    <p:sldId id="1025" r:id="rId271"/>
    <p:sldId id="817" r:id="rId272"/>
    <p:sldId id="982" r:id="rId273"/>
    <p:sldId id="983" r:id="rId274"/>
    <p:sldId id="984" r:id="rId275"/>
    <p:sldId id="777" r:id="rId276"/>
    <p:sldId id="819" r:id="rId277"/>
    <p:sldId id="985" r:id="rId278"/>
    <p:sldId id="1026" r:id="rId279"/>
    <p:sldId id="1027" r:id="rId280"/>
    <p:sldId id="987" r:id="rId281"/>
    <p:sldId id="988" r:id="rId282"/>
    <p:sldId id="1028" r:id="rId283"/>
    <p:sldId id="989" r:id="rId284"/>
    <p:sldId id="990" r:id="rId285"/>
    <p:sldId id="447" r:id="rId286"/>
    <p:sldId id="448" r:id="rId287"/>
    <p:sldId id="991" r:id="rId288"/>
    <p:sldId id="460" r:id="rId289"/>
    <p:sldId id="462" r:id="rId290"/>
    <p:sldId id="509" r:id="rId291"/>
    <p:sldId id="992" r:id="rId292"/>
    <p:sldId id="823" r:id="rId293"/>
    <p:sldId id="824" r:id="rId294"/>
    <p:sldId id="825" r:id="rId295"/>
    <p:sldId id="993" r:id="rId296"/>
    <p:sldId id="994" r:id="rId297"/>
    <p:sldId id="678" r:id="rId298"/>
    <p:sldId id="995" r:id="rId299"/>
    <p:sldId id="827" r:id="rId300"/>
    <p:sldId id="998" r:id="rId301"/>
    <p:sldId id="828" r:id="rId302"/>
    <p:sldId id="999" r:id="rId303"/>
    <p:sldId id="1000" r:id="rId304"/>
    <p:sldId id="1001" r:id="rId305"/>
    <p:sldId id="680" r:id="rId306"/>
    <p:sldId id="681" r:id="rId307"/>
  </p:sldIdLst>
  <p:sldSz cx="23763288" cy="13322300"/>
  <p:notesSz cx="6858000" cy="9144000"/>
  <p:defaultTextStyle>
    <a:defPPr>
      <a:defRPr lang="zh-CN"/>
    </a:defPPr>
    <a:lvl1pPr algn="l" defTabSz="2117725" rtl="0" fontAlgn="base">
      <a:spcBef>
        <a:spcPct val="0"/>
      </a:spcBef>
      <a:spcAft>
        <a:spcPct val="0"/>
      </a:spcAft>
      <a:defRPr sz="4200" kern="1200">
        <a:solidFill>
          <a:schemeClr val="tx1"/>
        </a:solidFill>
        <a:latin typeface="Arial" pitchFamily="34" charset="0"/>
        <a:ea typeface="宋体" pitchFamily="2" charset="-122"/>
        <a:cs typeface="+mn-cs"/>
      </a:defRPr>
    </a:lvl1pPr>
    <a:lvl2pPr marL="1058863" indent="-601663" algn="l" defTabSz="2117725" rtl="0" fontAlgn="base">
      <a:spcBef>
        <a:spcPct val="0"/>
      </a:spcBef>
      <a:spcAft>
        <a:spcPct val="0"/>
      </a:spcAft>
      <a:defRPr sz="4200" kern="1200">
        <a:solidFill>
          <a:schemeClr val="tx1"/>
        </a:solidFill>
        <a:latin typeface="Arial" pitchFamily="34" charset="0"/>
        <a:ea typeface="宋体" pitchFamily="2" charset="-122"/>
        <a:cs typeface="+mn-cs"/>
      </a:defRPr>
    </a:lvl2pPr>
    <a:lvl3pPr marL="2117725" indent="-120332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3pPr>
    <a:lvl4pPr marL="3178175" indent="-180657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4pPr>
    <a:lvl5pPr marL="4237038" indent="-2408238" algn="l" defTabSz="2117725" rtl="0" fontAlgn="base">
      <a:spcBef>
        <a:spcPct val="0"/>
      </a:spcBef>
      <a:spcAft>
        <a:spcPct val="0"/>
      </a:spcAft>
      <a:defRPr sz="4200" kern="1200">
        <a:solidFill>
          <a:schemeClr val="tx1"/>
        </a:solidFill>
        <a:latin typeface="Arial" pitchFamily="34" charset="0"/>
        <a:ea typeface="宋体" pitchFamily="2" charset="-122"/>
        <a:cs typeface="+mn-cs"/>
      </a:defRPr>
    </a:lvl5pPr>
    <a:lvl6pPr marL="2286000" algn="l" defTabSz="914400" rtl="0" eaLnBrk="1" latinLnBrk="0" hangingPunct="1">
      <a:defRPr sz="4200" kern="1200">
        <a:solidFill>
          <a:schemeClr val="tx1"/>
        </a:solidFill>
        <a:latin typeface="Arial" pitchFamily="34" charset="0"/>
        <a:ea typeface="宋体" pitchFamily="2" charset="-122"/>
        <a:cs typeface="+mn-cs"/>
      </a:defRPr>
    </a:lvl6pPr>
    <a:lvl7pPr marL="2743200" algn="l" defTabSz="914400" rtl="0" eaLnBrk="1" latinLnBrk="0" hangingPunct="1">
      <a:defRPr sz="4200" kern="1200">
        <a:solidFill>
          <a:schemeClr val="tx1"/>
        </a:solidFill>
        <a:latin typeface="Arial" pitchFamily="34" charset="0"/>
        <a:ea typeface="宋体" pitchFamily="2" charset="-122"/>
        <a:cs typeface="+mn-cs"/>
      </a:defRPr>
    </a:lvl7pPr>
    <a:lvl8pPr marL="3200400" algn="l" defTabSz="914400" rtl="0" eaLnBrk="1" latinLnBrk="0" hangingPunct="1">
      <a:defRPr sz="4200" kern="1200">
        <a:solidFill>
          <a:schemeClr val="tx1"/>
        </a:solidFill>
        <a:latin typeface="Arial" pitchFamily="34" charset="0"/>
        <a:ea typeface="宋体" pitchFamily="2" charset="-122"/>
        <a:cs typeface="+mn-cs"/>
      </a:defRPr>
    </a:lvl8pPr>
    <a:lvl9pPr marL="3657600" algn="l" defTabSz="91440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4196">
          <p15:clr>
            <a:srgbClr val="A4A3A4"/>
          </p15:clr>
        </p15:guide>
        <p15:guide id="2" pos="7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404040"/>
    <a:srgbClr val="B32876"/>
    <a:srgbClr val="D36899"/>
    <a:srgbClr val="75AE3D"/>
    <a:srgbClr val="002E8A"/>
    <a:srgbClr val="004A60"/>
    <a:srgbClr val="006600"/>
    <a:srgbClr val="FF6600"/>
    <a:srgbClr val="7F2F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7222" autoAdjust="0"/>
  </p:normalViewPr>
  <p:slideViewPr>
    <p:cSldViewPr>
      <p:cViewPr>
        <p:scale>
          <a:sx n="35" d="100"/>
          <a:sy n="35" d="100"/>
        </p:scale>
        <p:origin x="-858" y="-408"/>
      </p:cViewPr>
      <p:guideLst>
        <p:guide orient="horz" pos="4196"/>
        <p:guide pos="748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viewProps" Target="view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2018-5-15</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xmlns=""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73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79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111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2247" y="4138549"/>
            <a:ext cx="20198795" cy="285566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564493" y="7549303"/>
            <a:ext cx="16634302" cy="3404588"/>
          </a:xfrm>
        </p:spPr>
        <p:txBody>
          <a:bodyPr/>
          <a:lstStyle>
            <a:lvl1pPr marL="0" indent="0" algn="ctr">
              <a:buNone/>
              <a:defRPr>
                <a:solidFill>
                  <a:schemeClr val="tx1">
                    <a:tint val="75000"/>
                  </a:schemeClr>
                </a:solidFill>
              </a:defRPr>
            </a:lvl1pPr>
            <a:lvl2pPr marL="1059561" indent="0" algn="ctr">
              <a:buNone/>
              <a:defRPr>
                <a:solidFill>
                  <a:schemeClr val="tx1">
                    <a:tint val="75000"/>
                  </a:schemeClr>
                </a:solidFill>
              </a:defRPr>
            </a:lvl2pPr>
            <a:lvl3pPr marL="2119122" indent="0" algn="ctr">
              <a:buNone/>
              <a:defRPr>
                <a:solidFill>
                  <a:schemeClr val="tx1">
                    <a:tint val="75000"/>
                  </a:schemeClr>
                </a:solidFill>
              </a:defRPr>
            </a:lvl3pPr>
            <a:lvl4pPr marL="3178683" indent="0" algn="ctr">
              <a:buNone/>
              <a:defRPr>
                <a:solidFill>
                  <a:schemeClr val="tx1">
                    <a:tint val="75000"/>
                  </a:schemeClr>
                </a:solidFill>
              </a:defRPr>
            </a:lvl4pPr>
            <a:lvl5pPr marL="4238244" indent="0" algn="ctr">
              <a:buNone/>
              <a:defRPr>
                <a:solidFill>
                  <a:schemeClr val="tx1">
                    <a:tint val="75000"/>
                  </a:schemeClr>
                </a:solidFill>
              </a:defRPr>
            </a:lvl5pPr>
            <a:lvl6pPr marL="5297805" indent="0" algn="ctr">
              <a:buNone/>
              <a:defRPr>
                <a:solidFill>
                  <a:schemeClr val="tx1">
                    <a:tint val="75000"/>
                  </a:schemeClr>
                </a:solidFill>
              </a:defRPr>
            </a:lvl6pPr>
            <a:lvl7pPr marL="6357366" indent="0" algn="ctr">
              <a:buNone/>
              <a:defRPr>
                <a:solidFill>
                  <a:schemeClr val="tx1">
                    <a:tint val="75000"/>
                  </a:schemeClr>
                </a:solidFill>
              </a:defRPr>
            </a:lvl7pPr>
            <a:lvl8pPr marL="7416927" indent="0" algn="ctr">
              <a:buNone/>
              <a:defRPr>
                <a:solidFill>
                  <a:schemeClr val="tx1">
                    <a:tint val="75000"/>
                  </a:schemeClr>
                </a:solidFill>
              </a:defRPr>
            </a:lvl8pPr>
            <a:lvl9pPr marL="847648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7383934-1B3B-4D29-B8DF-45C0914AEFF5}"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C7ED1F-62A3-4FF5-8D84-B1837BC81C8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3DA929-5EF4-4A32-AFB6-15DA248AA220}"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A1A82F-A2BF-485E-9440-D459EAECF17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228384" y="533511"/>
            <a:ext cx="5346740" cy="1136712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8164" y="533511"/>
            <a:ext cx="15644165" cy="113671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AA4B43-0240-4D02-875B-05810AE7D92E}"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5C0CAD-F423-454A-BD83-91E34B94B0A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EE51AA-EB2A-490C-8F47-A6064586308B}"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D746B6-4198-4AF6-A07C-49ECB1B8645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77136" y="8560812"/>
            <a:ext cx="20198795" cy="2645957"/>
          </a:xfrm>
        </p:spPr>
        <p:txBody>
          <a:bodyPr anchor="t"/>
          <a:lstStyle>
            <a:lvl1pPr algn="l">
              <a:defRPr sz="9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77136" y="5646560"/>
            <a:ext cx="20198795" cy="2914252"/>
          </a:xfrm>
        </p:spPr>
        <p:txBody>
          <a:bodyPr anchor="b"/>
          <a:lstStyle>
            <a:lvl1pPr marL="0" indent="0">
              <a:buNone/>
              <a:defRPr sz="4600">
                <a:solidFill>
                  <a:schemeClr val="tx1">
                    <a:tint val="75000"/>
                  </a:schemeClr>
                </a:solidFill>
              </a:defRPr>
            </a:lvl1pPr>
            <a:lvl2pPr marL="1059561" indent="0">
              <a:buNone/>
              <a:defRPr sz="4200">
                <a:solidFill>
                  <a:schemeClr val="tx1">
                    <a:tint val="75000"/>
                  </a:schemeClr>
                </a:solidFill>
              </a:defRPr>
            </a:lvl2pPr>
            <a:lvl3pPr marL="2119122" indent="0">
              <a:buNone/>
              <a:defRPr sz="3700">
                <a:solidFill>
                  <a:schemeClr val="tx1">
                    <a:tint val="75000"/>
                  </a:schemeClr>
                </a:solidFill>
              </a:defRPr>
            </a:lvl3pPr>
            <a:lvl4pPr marL="3178683" indent="0">
              <a:buNone/>
              <a:defRPr sz="3200">
                <a:solidFill>
                  <a:schemeClr val="tx1">
                    <a:tint val="75000"/>
                  </a:schemeClr>
                </a:solidFill>
              </a:defRPr>
            </a:lvl4pPr>
            <a:lvl5pPr marL="4238244" indent="0">
              <a:buNone/>
              <a:defRPr sz="3200">
                <a:solidFill>
                  <a:schemeClr val="tx1">
                    <a:tint val="75000"/>
                  </a:schemeClr>
                </a:solidFill>
              </a:defRPr>
            </a:lvl5pPr>
            <a:lvl6pPr marL="5297805" indent="0">
              <a:buNone/>
              <a:defRPr sz="3200">
                <a:solidFill>
                  <a:schemeClr val="tx1">
                    <a:tint val="75000"/>
                  </a:schemeClr>
                </a:solidFill>
              </a:defRPr>
            </a:lvl6pPr>
            <a:lvl7pPr marL="6357366" indent="0">
              <a:buNone/>
              <a:defRPr sz="3200">
                <a:solidFill>
                  <a:schemeClr val="tx1">
                    <a:tint val="75000"/>
                  </a:schemeClr>
                </a:solidFill>
              </a:defRPr>
            </a:lvl7pPr>
            <a:lvl8pPr marL="7416927" indent="0">
              <a:buNone/>
              <a:defRPr sz="3200">
                <a:solidFill>
                  <a:schemeClr val="tx1">
                    <a:tint val="75000"/>
                  </a:schemeClr>
                </a:solidFill>
              </a:defRPr>
            </a:lvl8pPr>
            <a:lvl9pPr marL="8476488" indent="0">
              <a:buNone/>
              <a:defRPr sz="3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E45B00-8E9A-4947-A9CD-D3C20B856E7F}"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E2D3E9-5297-41B1-A1FD-D0790274C1F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8164"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079672"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3C65B6F-5354-4BCE-A5F3-A19468E61BDF}"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9F9AA07-C8C5-4DB4-97C0-EFEC018C978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8164" y="2982099"/>
            <a:ext cx="10499579"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4" name="内容占位符 3"/>
          <p:cNvSpPr>
            <a:spLocks noGrp="1"/>
          </p:cNvSpPr>
          <p:nvPr>
            <p:ph sz="half" idx="2"/>
          </p:nvPr>
        </p:nvSpPr>
        <p:spPr>
          <a:xfrm>
            <a:off x="1188164" y="4224896"/>
            <a:ext cx="10499579"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071422" y="2982099"/>
            <a:ext cx="10503703"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6" name="内容占位符 5"/>
          <p:cNvSpPr>
            <a:spLocks noGrp="1"/>
          </p:cNvSpPr>
          <p:nvPr>
            <p:ph sz="quarter" idx="4"/>
          </p:nvPr>
        </p:nvSpPr>
        <p:spPr>
          <a:xfrm>
            <a:off x="12071422" y="4224896"/>
            <a:ext cx="10503703"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C28B229-9422-41B3-AF02-3C12EF12345F}" type="datetimeFigureOut">
              <a:rPr lang="zh-CN" altLang="en-US"/>
              <a:pPr>
                <a:defRPr/>
              </a:pPr>
              <a:t>2018-5-15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F5185E0-4B8E-4C78-A064-7033E0AB8B7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1B3C2DB-02FD-4B4A-8746-F62D88F5FDB8}" type="datetimeFigureOut">
              <a:rPr lang="zh-CN" altLang="en-US"/>
              <a:pPr>
                <a:defRPr/>
              </a:pPr>
              <a:t>2018-5-15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0FA625-1476-4401-B531-C907F0D6929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69343EF-AFC9-46C5-AC2A-F4BE48B7D74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88166" y="530425"/>
            <a:ext cx="7817958" cy="2257390"/>
          </a:xfrm>
        </p:spPr>
        <p:txBody>
          <a:bodyPr anchor="b"/>
          <a:lstStyle>
            <a:lvl1pPr algn="l">
              <a:defRPr sz="4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290786" y="530426"/>
            <a:ext cx="13284338" cy="11370214"/>
          </a:xfrm>
        </p:spPr>
        <p:txBody>
          <a:bodyPr/>
          <a:lstStyle>
            <a:lvl1pPr>
              <a:defRPr sz="7400"/>
            </a:lvl1pPr>
            <a:lvl2pPr>
              <a:defRPr sz="6500"/>
            </a:lvl2pPr>
            <a:lvl3pPr>
              <a:defRPr sz="5600"/>
            </a:lvl3pPr>
            <a:lvl4pPr>
              <a:defRPr sz="4600"/>
            </a:lvl4pPr>
            <a:lvl5pPr>
              <a:defRPr sz="4600"/>
            </a:lvl5pPr>
            <a:lvl6pPr>
              <a:defRPr sz="4600"/>
            </a:lvl6pPr>
            <a:lvl7pPr>
              <a:defRPr sz="4600"/>
            </a:lvl7pPr>
            <a:lvl8pPr>
              <a:defRPr sz="4600"/>
            </a:lvl8pPr>
            <a:lvl9pPr>
              <a:defRPr sz="4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88166" y="2787816"/>
            <a:ext cx="7817958" cy="9112824"/>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2FAF82-CA19-4D90-A309-8E55872077DD}"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DE555A-1BD3-4962-8AE4-4002217F43B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7771" y="9325610"/>
            <a:ext cx="14257973" cy="1100941"/>
          </a:xfrm>
        </p:spPr>
        <p:txBody>
          <a:bodyPr anchor="b"/>
          <a:lstStyle>
            <a:lvl1pPr algn="l">
              <a:defRPr sz="4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57771" y="1190372"/>
            <a:ext cx="14257973" cy="7993380"/>
          </a:xfrm>
        </p:spPr>
        <p:txBody>
          <a:bodyPr rtlCol="0">
            <a:normAutofit/>
          </a:bodyPr>
          <a:lstStyle>
            <a:lvl1pPr marL="0" indent="0">
              <a:buNone/>
              <a:defRPr sz="7400"/>
            </a:lvl1pPr>
            <a:lvl2pPr marL="1059561" indent="0">
              <a:buNone/>
              <a:defRPr sz="6500"/>
            </a:lvl2pPr>
            <a:lvl3pPr marL="2119122" indent="0">
              <a:buNone/>
              <a:defRPr sz="5600"/>
            </a:lvl3pPr>
            <a:lvl4pPr marL="3178683" indent="0">
              <a:buNone/>
              <a:defRPr sz="4600"/>
            </a:lvl4pPr>
            <a:lvl5pPr marL="4238244" indent="0">
              <a:buNone/>
              <a:defRPr sz="4600"/>
            </a:lvl5pPr>
            <a:lvl6pPr marL="5297805" indent="0">
              <a:buNone/>
              <a:defRPr sz="4600"/>
            </a:lvl6pPr>
            <a:lvl7pPr marL="6357366" indent="0">
              <a:buNone/>
              <a:defRPr sz="4600"/>
            </a:lvl7pPr>
            <a:lvl8pPr marL="7416927" indent="0">
              <a:buNone/>
              <a:defRPr sz="4600"/>
            </a:lvl8pPr>
            <a:lvl9pPr marL="8476488" indent="0">
              <a:buNone/>
              <a:defRPr sz="4600"/>
            </a:lvl9pPr>
          </a:lstStyle>
          <a:p>
            <a:pPr lvl="0"/>
            <a:endParaRPr lang="zh-CN" altLang="en-US" noProof="0"/>
          </a:p>
        </p:txBody>
      </p:sp>
      <p:sp>
        <p:nvSpPr>
          <p:cNvPr id="4" name="文本占位符 3"/>
          <p:cNvSpPr>
            <a:spLocks noGrp="1"/>
          </p:cNvSpPr>
          <p:nvPr>
            <p:ph type="body" sz="half" idx="2"/>
          </p:nvPr>
        </p:nvSpPr>
        <p:spPr>
          <a:xfrm>
            <a:off x="4657771" y="10426551"/>
            <a:ext cx="14257973" cy="1563519"/>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A093BA-15ED-4822-9BFC-683C68225D68}"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A36DC7-7C99-4467-8F20-9062C4EE0E0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187450" y="533400"/>
            <a:ext cx="21388388" cy="2220913"/>
          </a:xfrm>
          <a:prstGeom prst="rect">
            <a:avLst/>
          </a:prstGeom>
          <a:noFill/>
          <a:ln w="9525">
            <a:noFill/>
            <a:miter lim="800000"/>
            <a:headEnd/>
            <a:tailEnd/>
          </a:ln>
        </p:spPr>
        <p:txBody>
          <a:bodyPr vert="horz" wrap="square" lIns="211912" tIns="105956" rIns="211912" bIns="105956"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1187450" y="3108325"/>
            <a:ext cx="21388388" cy="8791575"/>
          </a:xfrm>
          <a:prstGeom prst="rect">
            <a:avLst/>
          </a:prstGeom>
          <a:noFill/>
          <a:ln w="9525">
            <a:noFill/>
            <a:miter lim="800000"/>
            <a:headEnd/>
            <a:tailEnd/>
          </a:ln>
        </p:spPr>
        <p:txBody>
          <a:bodyPr vert="horz" wrap="square" lIns="211912" tIns="105956" rIns="211912" bIns="10595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1187450" y="12347575"/>
            <a:ext cx="5545138" cy="709613"/>
          </a:xfrm>
          <a:prstGeom prst="rect">
            <a:avLst/>
          </a:prstGeom>
        </p:spPr>
        <p:txBody>
          <a:bodyPr vert="horz" lIns="211912" tIns="105956" rIns="211912" bIns="105956" rtlCol="0" anchor="ctr"/>
          <a:lstStyle>
            <a:lvl1pPr algn="l" defTabSz="2119122" fontAlgn="auto">
              <a:spcBef>
                <a:spcPts val="0"/>
              </a:spcBef>
              <a:spcAft>
                <a:spcPts val="0"/>
              </a:spcAft>
              <a:defRPr sz="2800">
                <a:solidFill>
                  <a:schemeClr val="tx1">
                    <a:tint val="75000"/>
                  </a:schemeClr>
                </a:solidFill>
                <a:latin typeface="+mn-lt"/>
                <a:ea typeface="+mn-ea"/>
              </a:defRPr>
            </a:lvl1pPr>
          </a:lstStyle>
          <a:p>
            <a:pPr>
              <a:defRPr/>
            </a:pPr>
            <a:fld id="{84592EDB-2965-457C-AFFE-41668596106F}" type="datetimeFigureOut">
              <a:rPr lang="zh-CN" altLang="en-US"/>
              <a:pPr>
                <a:defRPr/>
              </a:pPr>
              <a:t>2018-5-15</a:t>
            </a:fld>
            <a:endParaRPr lang="zh-CN" altLang="en-US"/>
          </a:p>
        </p:txBody>
      </p:sp>
      <p:sp>
        <p:nvSpPr>
          <p:cNvPr id="5" name="页脚占位符 4"/>
          <p:cNvSpPr>
            <a:spLocks noGrp="1"/>
          </p:cNvSpPr>
          <p:nvPr>
            <p:ph type="ftr" sz="quarter" idx="3"/>
          </p:nvPr>
        </p:nvSpPr>
        <p:spPr>
          <a:xfrm>
            <a:off x="8118475" y="12347575"/>
            <a:ext cx="7526338" cy="709613"/>
          </a:xfrm>
          <a:prstGeom prst="rect">
            <a:avLst/>
          </a:prstGeom>
        </p:spPr>
        <p:txBody>
          <a:bodyPr vert="horz" lIns="211912" tIns="105956" rIns="211912" bIns="105956" rtlCol="0" anchor="ctr"/>
          <a:lstStyle>
            <a:lvl1pPr algn="ctr" defTabSz="2119122" fontAlgn="auto">
              <a:spcBef>
                <a:spcPts val="0"/>
              </a:spcBef>
              <a:spcAft>
                <a:spcPts val="0"/>
              </a:spcAft>
              <a:defRPr sz="2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7030700" y="12347575"/>
            <a:ext cx="5545138" cy="709613"/>
          </a:xfrm>
          <a:prstGeom prst="rect">
            <a:avLst/>
          </a:prstGeom>
        </p:spPr>
        <p:txBody>
          <a:bodyPr vert="horz" lIns="211912" tIns="105956" rIns="211912" bIns="105956" rtlCol="0" anchor="ctr"/>
          <a:lstStyle>
            <a:lvl1pPr algn="r" defTabSz="2119122" fontAlgn="auto">
              <a:spcBef>
                <a:spcPts val="0"/>
              </a:spcBef>
              <a:spcAft>
                <a:spcPts val="0"/>
              </a:spcAft>
              <a:defRPr sz="2800">
                <a:solidFill>
                  <a:schemeClr val="tx1">
                    <a:tint val="75000"/>
                  </a:schemeClr>
                </a:solidFill>
                <a:latin typeface="+mn-lt"/>
                <a:ea typeface="+mn-ea"/>
              </a:defRPr>
            </a:lvl1pPr>
          </a:lstStyle>
          <a:p>
            <a:pPr>
              <a:defRPr/>
            </a:pPr>
            <a:fld id="{6C60C1D7-9253-4DA5-83DB-1BDAED6C58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8" r:id="rId7"/>
    <p:sldLayoutId id="2147483764" r:id="rId8"/>
    <p:sldLayoutId id="2147483765" r:id="rId9"/>
    <p:sldLayoutId id="2147483766" r:id="rId10"/>
    <p:sldLayoutId id="2147483767" r:id="rId1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Microsoft_Office_Word_97_-_2003___24.doc"/><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Microsoft_Office_Word_97_-_2003___25.doc"/><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Microsoft_Office_Word_97_-_2003___26.doc"/><Relationship Id="rId4" Type="http://schemas.openxmlformats.org/officeDocument/2006/relationships/image" Target="../media/image18.png"/></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Microsoft_Office_Word_97_-_2003___27.doc"/><Relationship Id="rId4" Type="http://schemas.openxmlformats.org/officeDocument/2006/relationships/image" Target="../media/image18.png"/></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Microsoft_Office_Word_97_-_2003___28.doc"/><Relationship Id="rId4" Type="http://schemas.openxmlformats.org/officeDocument/2006/relationships/image" Target="../media/image18.png"/></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Microsoft_Office_Word_97_-_2003___29.doc"/><Relationship Id="rId5" Type="http://schemas.openxmlformats.org/officeDocument/2006/relationships/image" Target="../media/image18.png"/><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61.jpeg"/><Relationship Id="rId7" Type="http://schemas.openxmlformats.org/officeDocument/2006/relationships/slide" Target="slide20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70.xml"/><Relationship Id="rId5" Type="http://schemas.openxmlformats.org/officeDocument/2006/relationships/slide" Target="slide122.xml"/><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zf68.TIF" TargetMode="External"/><Relationship Id="rId5" Type="http://schemas.openxmlformats.org/officeDocument/2006/relationships/image" Target="../media/image63.png"/><Relationship Id="rId4" Type="http://schemas.openxmlformats.org/officeDocument/2006/relationships/image" Target="file:///E:\&#24037;&#20316;\2017\&#21516;&#27493;\2017&#31179;\&#23398;&#32451;&#32771;\&#24517;&#20462;1\PPT\&#31532;&#19977;&#31456;\zf67.TI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file:///E:\&#24037;&#20316;\2017\&#21516;&#27493;\2017&#31179;\&#23398;&#32451;&#32771;\&#24517;&#20462;1\PPT\&#31532;&#19977;&#31456;\zf71.TIF" TargetMode="External"/><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zf70.TIF" TargetMode="External"/><Relationship Id="rId5" Type="http://schemas.openxmlformats.org/officeDocument/2006/relationships/image" Target="../media/image65.png"/><Relationship Id="rId4" Type="http://schemas.openxmlformats.org/officeDocument/2006/relationships/image" Target="file:///E:\&#24037;&#20316;\2017\&#21516;&#27493;\2017&#31179;\&#23398;&#32451;&#32771;\&#24517;&#20462;1\PPT\&#31532;&#19977;&#31456;\zf69.TIF" TargetMode="External"/></Relationships>
</file>

<file path=ppt/slides/_rels/slide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file:///E:\&#24037;&#20316;\2017\&#21516;&#27493;\2017&#31179;\&#23398;&#32451;&#32771;\&#24517;&#20462;1\PPT\&#31532;&#19977;&#31456;\F83.TIF" TargetMode="Externa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Microsoft_Office_Word_97_-_2003___30.doc"/><Relationship Id="rId4" Type="http://schemas.openxmlformats.org/officeDocument/2006/relationships/image" Target="../media/image7.png"/></Relationships>
</file>

<file path=ppt/slides/_rels/slide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file:///E:\&#24037;&#20316;\2017\&#21516;&#27493;\2017&#31179;\&#23398;&#32451;&#32771;\&#24517;&#20462;1\PPT\&#31532;&#19977;&#31456;\ZF60.TIF"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ZF59.TIF" TargetMode="External"/><Relationship Id="rId5" Type="http://schemas.openxmlformats.org/officeDocument/2006/relationships/image" Target="../media/image10.png"/><Relationship Id="rId4" Type="http://schemas.openxmlformats.org/officeDocument/2006/relationships/image" Target="file:///E:\&#24037;&#20316;\2017\&#21516;&#27493;\2017&#31179;\&#23398;&#32451;&#32771;\&#24517;&#20462;1\PPT\&#31532;&#19977;&#31456;\ZF58.TIF" TargetMode="External"/></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Microsoft_Office_Word_97_-_2003___31.doc"/><Relationship Id="rId4" Type="http://schemas.openxmlformats.org/officeDocument/2006/relationships/image" Target="../media/image18.png"/></Relationships>
</file>

<file path=ppt/slides/_rels/slide1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Microsoft_Office_Word_97_-_2003___32.doc"/><Relationship Id="rId4" Type="http://schemas.openxmlformats.org/officeDocument/2006/relationships/image" Target="../media/image18.png"/></Relationships>
</file>

<file path=ppt/slides/_rels/slide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Office_Word_97_-_2003___4.doc"/><Relationship Id="rId3" Type="http://schemas.openxmlformats.org/officeDocument/2006/relationships/image" Target="../media/image7.png"/><Relationship Id="rId7" Type="http://schemas.openxmlformats.org/officeDocument/2006/relationships/oleObject" Target="../embeddings/Microsoft_Office_Word_97_-_2003___3.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Word_97_-_2003___2.doc"/><Relationship Id="rId5" Type="http://schemas.openxmlformats.org/officeDocument/2006/relationships/oleObject" Target="../embeddings/Microsoft_Office_Word_97_-_2003___1.doc"/><Relationship Id="rId4" Type="http://schemas.openxmlformats.org/officeDocument/2006/relationships/image" Target="../media/image17.png"/><Relationship Id="rId9" Type="http://schemas.openxmlformats.org/officeDocument/2006/relationships/oleObject" Target="../embeddings/Microsoft_Office_Word_97_-_2003___5.doc"/></Relationships>
</file>

<file path=ppt/slides/_rels/slide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ZF73.TIF" TargetMode="External"/><Relationship Id="rId5" Type="http://schemas.openxmlformats.org/officeDocument/2006/relationships/image" Target="../media/image74.png"/><Relationship Id="rId4" Type="http://schemas.openxmlformats.org/officeDocument/2006/relationships/image" Target="file:///E:\&#24037;&#20316;\2017\&#21516;&#27493;\2017&#31179;\&#23398;&#32451;&#32771;\&#24517;&#20462;1\PPT\&#31532;&#19977;&#31456;\ZF72.TIF" TargetMode="Externa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file:///E:\&#24037;&#20316;\2017\&#21516;&#27493;\2017&#31179;\&#23398;&#32451;&#32771;\&#24517;&#20462;1\PPT\&#31532;&#19977;&#31456;\ZF78.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file:///E:\&#24037;&#20316;\2017\&#21516;&#27493;\2017&#31179;\&#23398;&#32451;&#32771;\&#24517;&#20462;1\PPT\&#31532;&#19977;&#31456;\ZF77.TIF" TargetMode="External"/><Relationship Id="rId4" Type="http://schemas.openxmlformats.org/officeDocument/2006/relationships/image" Target="../media/image79.png"/></Relationships>
</file>

<file path=ppt/slides/_rels/slide1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8KP27.TIF" TargetMode="External"/><Relationship Id="rId5" Type="http://schemas.openxmlformats.org/officeDocument/2006/relationships/image" Target="../media/image83.png"/><Relationship Id="rId4" Type="http://schemas.openxmlformats.org/officeDocument/2006/relationships/image" Target="file:///E:\&#24037;&#20316;\2017\&#21516;&#27493;\2017&#31179;\&#23398;&#32451;&#32771;\&#24517;&#20462;1\PPT\&#31532;&#19977;&#31456;\8KP26.TI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file:///E:\&#24037;&#20316;\2017\&#21516;&#27493;\2017&#31179;\&#23398;&#32451;&#32771;\&#24517;&#20462;1\PPT\&#31532;&#19977;&#31456;\F102.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file:///E:\&#24037;&#20316;\2017\&#21516;&#27493;\2017&#31179;\&#23398;&#32451;&#32771;\&#24517;&#20462;1\PPT\&#31532;&#19977;&#31456;\F101.TIF" TargetMode="External"/><Relationship Id="rId4" Type="http://schemas.openxmlformats.org/officeDocument/2006/relationships/image" Target="../media/image91.png"/></Relationships>
</file>

<file path=ppt/slides/_rels/slide2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Word_97_-_2003___6.doc"/><Relationship Id="rId4" Type="http://schemas.openxmlformats.org/officeDocument/2006/relationships/image" Target="../media/image8.png"/></Relationships>
</file>

<file path=ppt/slides/_rels/slide2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file:///E:\&#24037;&#20316;\2017\&#21516;&#27493;\2017&#31179;\&#23398;&#32451;&#32771;\&#24517;&#20462;1\PPT\&#31532;&#19977;&#31456;\F103.TIF" TargetMode="External"/></Relationships>
</file>

<file path=ppt/slides/_rels/slide2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__7.doc"/></Relationships>
</file>

<file path=ppt/slides/_rels/slide2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__8.doc"/></Relationships>
</file>

<file path=ppt/slides/_rels/slide2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18.png"/></Relationships>
</file>

<file path=ppt/slides/_rels/slide2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Microsoft_Office_Word_97_-_2003___33.doc"/><Relationship Id="rId4" Type="http://schemas.openxmlformats.org/officeDocument/2006/relationships/image" Target="../media/image7.png"/></Relationships>
</file>

<file path=ppt/slides/_rels/slide2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Microsoft_Office_Word_97_-_2003___34.doc"/><Relationship Id="rId4" Type="http://schemas.openxmlformats.org/officeDocument/2006/relationships/image" Target="../media/image7.png"/></Relationships>
</file>

<file path=ppt/slides/_rels/slide2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28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2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2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285.xml"/><Relationship Id="rId5" Type="http://schemas.openxmlformats.org/officeDocument/2006/relationships/slide" Target="slide253.xml"/><Relationship Id="rId4" Type="http://schemas.openxmlformats.org/officeDocument/2006/relationships/slide" Target="slide1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12.emf"/><Relationship Id="rId4" Type="http://schemas.openxmlformats.org/officeDocument/2006/relationships/image" Target="../media/image111.emf"/></Relationships>
</file>

<file path=ppt/slides/_rels/slide3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Microsoft_Office_Word_97_-_2003___35.doc"/><Relationship Id="rId5" Type="http://schemas.openxmlformats.org/officeDocument/2006/relationships/image" Target="../media/image18.png"/><Relationship Id="rId4" Type="http://schemas.openxmlformats.org/officeDocument/2006/relationships/image" Target="../media/image114.wmf"/></Relationships>
</file>

<file path=ppt/slides/_rels/slide305.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Word_97_-_2003___9.doc"/><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80.xml"/><Relationship Id="rId5" Type="http://schemas.openxmlformats.org/officeDocument/2006/relationships/slide" Target="slide40.xml"/><Relationship Id="rId4" Type="http://schemas.openxmlformats.org/officeDocument/2006/relationships/slide" Target="slide1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F74.TIF" TargetMode="External"/><Relationship Id="rId5" Type="http://schemas.openxmlformats.org/officeDocument/2006/relationships/image" Target="../media/image24.png"/><Relationship Id="rId4" Type="http://schemas.openxmlformats.org/officeDocument/2006/relationships/image" Target="file:///E:\&#24037;&#20316;\2017\&#21516;&#27493;\2017&#31179;\&#23398;&#32451;&#32771;\&#24517;&#20462;1\PPT\&#31532;&#19977;&#31456;\F73.TI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Word___1.docx"/></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19977;&#31456;\8KP18.TIF" TargetMode="External"/><Relationship Id="rId5" Type="http://schemas.openxmlformats.org/officeDocument/2006/relationships/image" Target="../media/image27.png"/><Relationship Id="rId4" Type="http://schemas.openxmlformats.org/officeDocument/2006/relationships/image" Target="file:///E:\&#24037;&#20316;\2017\&#21516;&#27493;\2017&#31179;\&#23398;&#32451;&#32771;\&#24517;&#20462;1\PPT\&#31532;&#19977;&#31456;\8KP17.TI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Word_97_-_2003___10.doc"/><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file:///E:\&#24037;&#20316;\2017\&#21516;&#27493;\2017&#31179;\&#23398;&#32451;&#32771;\&#24517;&#20462;1\PPT\&#31532;&#19977;&#31456;\F76.TI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file:///E:\&#24037;&#20316;\2017\&#21516;&#27493;\2017&#31179;\&#23398;&#32451;&#32771;\&#24517;&#20462;1\PPT\&#31532;&#19977;&#31456;\F75.TIF" TargetMode="Externa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file:///E:\&#24037;&#20316;\2017\&#21516;&#27493;\2017&#31179;\&#23398;&#32451;&#32771;\&#24517;&#20462;1\PPT\&#31532;&#19977;&#31456;\8KP20.TI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file:///E:\&#24037;&#20316;\2017\&#21516;&#27493;\2017&#31179;\&#23398;&#32451;&#32771;\&#24517;&#20462;1\PPT\&#31532;&#19977;&#31456;\8KP19.TIF" TargetMode="Externa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file:///E:\&#24037;&#20316;\2017\&#21516;&#27493;\2017&#31179;\&#23398;&#32451;&#32771;\&#24517;&#20462;1\PPT\&#31532;&#19977;&#31456;\8KP22.TI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file:///E:\&#24037;&#20316;\2017\&#21516;&#27493;\2017&#31179;\&#23398;&#32451;&#32771;\&#24517;&#20462;1\PPT\&#31532;&#19977;&#31456;\8KP21.TIF" TargetMode="Externa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Microsoft_Office_Word_97_-_2003___11.doc"/><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Word_97_-_2003___12.doc"/><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Microsoft_Office_Word_97_-_2003___13.doc"/><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Word_97_-_2003___14.doc"/></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Microsoft_Office_Word_97_-_2003___15.doc"/><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Microsoft_Office_Word_97_-_2003___16.doc"/><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Microsoft_Office_Word_97_-_2003___18.doc"/><Relationship Id="rId5" Type="http://schemas.openxmlformats.org/officeDocument/2006/relationships/image" Target="../media/image18.png"/><Relationship Id="rId4" Type="http://schemas.openxmlformats.org/officeDocument/2006/relationships/oleObject" Target="../embeddings/Microsoft_Office_Word_97_-_2003___17.doc"/></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Microsoft_Office_Word_97_-_2003___19.doc"/></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Microsoft_Office_Word_97_-_2003___20.doc"/><Relationship Id="rId4" Type="http://schemas.openxmlformats.org/officeDocument/2006/relationships/image" Target="../media/image18.png"/></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Microsoft_Office_Word_97_-_2003___21.doc"/><Relationship Id="rId4" Type="http://schemas.openxmlformats.org/officeDocument/2006/relationships/image" Target="../media/image18.png"/></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Microsoft_Office_Word_97_-_2003___22.doc"/></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Microsoft_Office_Word_97_-_2003___23.doc"/><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8168188" y="10375926"/>
            <a:ext cx="5087739" cy="1682512"/>
          </a:xfrm>
          <a:prstGeom prst="rect">
            <a:avLst/>
          </a:prstGeom>
        </p:spPr>
        <p:txBody>
          <a:bodyPr wrap="none">
            <a:spAutoFit/>
          </a:bodyPr>
          <a:lstStyle/>
          <a:p>
            <a:pPr>
              <a:lnSpc>
                <a:spcPts val="6200"/>
              </a:lnSpc>
            </a:pPr>
            <a:r>
              <a:rPr lang="zh-CN" altLang="en-US" sz="5400" b="1" dirty="0" smtClean="0">
                <a:solidFill>
                  <a:srgbClr val="404040"/>
                </a:solidFill>
                <a:latin typeface="微软雅黑" pitchFamily="34" charset="-122"/>
                <a:ea typeface="微软雅黑" pitchFamily="34" charset="-122"/>
              </a:rPr>
              <a:t>高中化学</a:t>
            </a:r>
            <a:endParaRPr lang="en-US" altLang="zh-CN" sz="5400" b="1" dirty="0" smtClean="0">
              <a:solidFill>
                <a:srgbClr val="404040"/>
              </a:solidFill>
              <a:latin typeface="微软雅黑" pitchFamily="34" charset="-122"/>
              <a:ea typeface="微软雅黑" pitchFamily="34" charset="-122"/>
            </a:endParaRPr>
          </a:p>
          <a:p>
            <a:pPr>
              <a:lnSpc>
                <a:spcPts val="6200"/>
              </a:lnSpc>
            </a:pPr>
            <a:r>
              <a:rPr lang="zh-CN" altLang="en-US" sz="4000" dirty="0" smtClean="0">
                <a:solidFill>
                  <a:srgbClr val="404040"/>
                </a:solidFill>
                <a:latin typeface="微软雅黑" pitchFamily="34" charset="-122"/>
                <a:ea typeface="微软雅黑" pitchFamily="34" charset="-122"/>
              </a:rPr>
              <a:t>必修</a:t>
            </a:r>
            <a:r>
              <a:rPr lang="en-US" altLang="zh-CN" sz="4000" dirty="0" smtClean="0">
                <a:solidFill>
                  <a:srgbClr val="404040"/>
                </a:solidFill>
                <a:latin typeface="微软雅黑" pitchFamily="34" charset="-122"/>
                <a:ea typeface="微软雅黑" pitchFamily="34" charset="-122"/>
              </a:rPr>
              <a:t>1   </a:t>
            </a:r>
            <a:r>
              <a:rPr lang="zh-CN" altLang="en-US" sz="4000" dirty="0" smtClean="0">
                <a:solidFill>
                  <a:srgbClr val="404040"/>
                </a:solidFill>
                <a:latin typeface="微软雅黑" pitchFamily="34" charset="-122"/>
                <a:ea typeface="微软雅黑" pitchFamily="34" charset="-122"/>
              </a:rPr>
              <a:t>新课标（</a:t>
            </a:r>
            <a:r>
              <a:rPr lang="en-US" altLang="zh-CN" sz="4000" dirty="0" smtClean="0">
                <a:solidFill>
                  <a:srgbClr val="404040"/>
                </a:solidFill>
                <a:latin typeface="微软雅黑" pitchFamily="34" charset="-122"/>
                <a:ea typeface="微软雅黑" pitchFamily="34" charset="-122"/>
              </a:rPr>
              <a:t>RJ</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225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898994"/>
            <a:ext cx="19716888" cy="9738820"/>
          </a:xfrm>
          <a:prstGeom prst="rect">
            <a:avLst/>
          </a:prstGeom>
        </p:spPr>
        <p:txBody>
          <a:bodyPr wrap="square">
            <a:spAutoFit/>
          </a:bodyPr>
          <a:lstStyle/>
          <a:p>
            <a:pPr>
              <a:lnSpc>
                <a:spcPts val="6900"/>
              </a:lnSpc>
            </a:pPr>
            <a:r>
              <a:rPr lang="zh-CN" altLang="en-US" sz="4400" dirty="0" smtClean="0">
                <a:solidFill>
                  <a:srgbClr val="404040"/>
                </a:solidFill>
                <a:latin typeface="微软雅黑" pitchFamily="34" charset="-122"/>
                <a:ea typeface="微软雅黑" pitchFamily="34" charset="-122"/>
              </a:rPr>
              <a:t>据现场一位围观的群众讲，早上</a:t>
            </a:r>
            <a:r>
              <a:rPr lang="en-US" altLang="en-US" sz="4400" dirty="0" smtClean="0">
                <a:solidFill>
                  <a:srgbClr val="404040"/>
                </a:solidFill>
                <a:latin typeface="微软雅黑" pitchFamily="34" charset="-122"/>
                <a:ea typeface="微软雅黑" pitchFamily="34" charset="-122"/>
              </a:rPr>
              <a:t>10</a:t>
            </a:r>
            <a:r>
              <a:rPr lang="zh-CN" altLang="en-US" sz="4400" dirty="0" smtClean="0">
                <a:solidFill>
                  <a:srgbClr val="404040"/>
                </a:solidFill>
                <a:latin typeface="微软雅黑" pitchFamily="34" charset="-122"/>
                <a:ea typeface="微软雅黑" pitchFamily="34" charset="-122"/>
              </a:rPr>
              <a:t>时多，石溪水域内突然冒起一股白烟，从漂在水面上的一个铁桶内窜出亮红色的火苗，紧接着一声巨响，蘑菇状的水柱冲天而起。“没想到水里的东西也能着火爆炸。”一位妇女惊讶地说。随后，直到中午，这个铁桶又连续爆炸了多次。爆炸腾起的白色烟雾有近</a:t>
            </a:r>
            <a:r>
              <a:rPr lang="en-US" altLang="en-US" sz="4400" dirty="0" smtClean="0">
                <a:solidFill>
                  <a:srgbClr val="404040"/>
                </a:solidFill>
                <a:latin typeface="微软雅黑" pitchFamily="34" charset="-122"/>
                <a:ea typeface="微软雅黑" pitchFamily="34" charset="-122"/>
              </a:rPr>
              <a:t>10</a:t>
            </a:r>
            <a:r>
              <a:rPr lang="zh-CN" altLang="en-US" sz="4400" dirty="0" smtClean="0">
                <a:solidFill>
                  <a:srgbClr val="404040"/>
                </a:solidFill>
                <a:latin typeface="微软雅黑" pitchFamily="34" charset="-122"/>
                <a:ea typeface="微软雅黑" pitchFamily="34" charset="-122"/>
              </a:rPr>
              <a:t>米高，还有许多白烟飘到了旁边的正大公司里面。正大公司的一名保安说，飘进公司的白烟内还有许多没有燃烧的残渣，这些灰白色的物体一遇到水就不停地冒泡，有时甚至还会突然着火，为了防止引起火灾，公司的人只好在烟尘降落的地域喷了许多水，以便引燃这些仍然没有燃烧的东西。</a:t>
            </a: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平常我们都是用水灭火，今天却要用水引火。</a:t>
            </a: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一位保安笑着说。这起惊人事件与我们要探究的金属钠的性质密切相关。那么，你知道以</a:t>
            </a:r>
            <a:r>
              <a:rPr lang="en-US" alt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a:t>
            </a:r>
            <a:r>
              <a:rPr lang="en-US" alt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alt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为代表的金属可与哪些类物质反应呢？ </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160688"/>
            <a:ext cx="10358510" cy="8786874"/>
          </a:xfrm>
          <a:prstGeom prst="rect">
            <a:avLst/>
          </a:prstGeom>
          <a:noFill/>
          <a:ln w="9525">
            <a:noFill/>
            <a:miter lim="800000"/>
            <a:headEnd/>
            <a:tailEnd/>
          </a:ln>
          <a:effectLst/>
        </p:spPr>
      </p:pic>
      <p:sp>
        <p:nvSpPr>
          <p:cNvPr id="40" name="矩形 39"/>
          <p:cNvSpPr/>
          <p:nvPr/>
        </p:nvSpPr>
        <p:spPr>
          <a:xfrm>
            <a:off x="2094638" y="3017812"/>
            <a:ext cx="8572560"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0.1 mol</a:t>
            </a:r>
            <a:r>
              <a:rPr lang="zh-CN" altLang="en-US" sz="4400" dirty="0" smtClean="0">
                <a:solidFill>
                  <a:srgbClr val="404040"/>
                </a:solidFill>
                <a:latin typeface="微软雅黑" pitchFamily="34" charset="-122"/>
                <a:ea typeface="微软雅黑" pitchFamily="34" charset="-122"/>
              </a:rPr>
              <a:t>某元素的单质直接跟氯气反应后，质量增加</a:t>
            </a:r>
            <a:r>
              <a:rPr lang="en-US" sz="4400" dirty="0" smtClean="0">
                <a:solidFill>
                  <a:srgbClr val="404040"/>
                </a:solidFill>
                <a:latin typeface="微软雅黑" pitchFamily="34" charset="-122"/>
                <a:ea typeface="微软雅黑" pitchFamily="34" charset="-122"/>
              </a:rPr>
              <a:t>7.1 g</a:t>
            </a:r>
            <a:r>
              <a:rPr lang="zh-CN" altLang="en-US" sz="4400" dirty="0" smtClean="0">
                <a:solidFill>
                  <a:srgbClr val="404040"/>
                </a:solidFill>
                <a:latin typeface="微软雅黑" pitchFamily="34" charset="-122"/>
                <a:ea typeface="微软雅黑" pitchFamily="34" charset="-122"/>
              </a:rPr>
              <a:t>，这种元素是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7" y="3446440"/>
            <a:ext cx="8764893"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A</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811157" y="4356894"/>
            <a:ext cx="9215503"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依题意质量增加</a:t>
            </a:r>
            <a:r>
              <a:rPr lang="en-US" sz="4400" dirty="0" smtClean="0">
                <a:solidFill>
                  <a:srgbClr val="A50021"/>
                </a:solidFill>
                <a:latin typeface="微软雅黑" pitchFamily="34" charset="-122"/>
                <a:ea typeface="微软雅黑" pitchFamily="34" charset="-122"/>
              </a:rPr>
              <a:t>7.1 g</a:t>
            </a:r>
            <a:r>
              <a:rPr lang="zh-CN" altLang="en-US" sz="4400" dirty="0" smtClean="0">
                <a:solidFill>
                  <a:srgbClr val="A50021"/>
                </a:solidFill>
                <a:latin typeface="微软雅黑" pitchFamily="34" charset="-122"/>
                <a:ea typeface="微软雅黑" pitchFamily="34" charset="-122"/>
              </a:rPr>
              <a:t>即</a:t>
            </a:r>
            <a:r>
              <a:rPr lang="en-US" sz="4400" i="1" dirty="0" smtClean="0">
                <a:solidFill>
                  <a:srgbClr val="A50021"/>
                </a:solidFill>
                <a:latin typeface="微软雅黑" pitchFamily="34" charset="-122"/>
                <a:ea typeface="微软雅黑" pitchFamily="34" charset="-122"/>
              </a:rPr>
              <a:t>m</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7.1 g</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mol</a:t>
            </a:r>
            <a:r>
              <a:rPr lang="zh-CN" altLang="en-US" sz="4400" dirty="0" smtClean="0">
                <a:solidFill>
                  <a:srgbClr val="A50021"/>
                </a:solidFill>
                <a:latin typeface="微软雅黑" pitchFamily="34" charset="-122"/>
                <a:ea typeface="微软雅黑" pitchFamily="34" charset="-122"/>
              </a:rPr>
              <a:t>。根据氧化还原反应中转移电子数守恒，设金属在化合物中的化合价为＋</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，则：</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金属</a:t>
            </a:r>
            <a:r>
              <a:rPr lang="en-US" sz="4400" dirty="0" smtClean="0">
                <a:solidFill>
                  <a:srgbClr val="A50021"/>
                </a:solidFill>
                <a:latin typeface="微软雅黑" pitchFamily="34" charset="-122"/>
                <a:ea typeface="微软雅黑" pitchFamily="34" charset="-122"/>
              </a:rPr>
              <a:t>) ×</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 </a:t>
            </a:r>
            <a:r>
              <a:rPr lang="en-US" sz="4400" i="1" dirty="0" smtClean="0">
                <a:solidFill>
                  <a:srgbClr val="A50021"/>
                </a:solidFill>
                <a:latin typeface="微软雅黑" pitchFamily="34" charset="-122"/>
                <a:ea typeface="微软雅黑" pitchFamily="34" charset="-122"/>
              </a:rPr>
              <a:t>a</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mol×2</a:t>
            </a:r>
            <a:r>
              <a:rPr lang="zh-CN" altLang="en-US" sz="4400" dirty="0" smtClean="0">
                <a:solidFill>
                  <a:srgbClr val="A50021"/>
                </a:solidFill>
                <a:latin typeface="微软雅黑" pitchFamily="34" charset="-122"/>
                <a:ea typeface="微软雅黑" pitchFamily="34" charset="-122"/>
              </a:rPr>
              <a:t>，解得</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b="1" dirty="0">
              <a:solidFill>
                <a:srgbClr val="A50021"/>
              </a:solidFill>
              <a:latin typeface="微软雅黑" pitchFamily="34" charset="-122"/>
              <a:ea typeface="微软雅黑" pitchFamily="34" charset="-122"/>
            </a:endParaRPr>
          </a:p>
        </p:txBody>
      </p:sp>
      <p:sp>
        <p:nvSpPr>
          <p:cNvPr id="6861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15240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62566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5668" name="Rectangle 4"/>
          <p:cNvSpPr>
            <a:spLocks noChangeArrowheads="1"/>
          </p:cNvSpPr>
          <p:nvPr/>
        </p:nvSpPr>
        <p:spPr bwMode="auto">
          <a:xfrm>
            <a:off x="0" y="11049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025312" y="3089250"/>
            <a:ext cx="3643338" cy="8501122"/>
          </a:xfrm>
          <a:prstGeom prst="rect">
            <a:avLst/>
          </a:prstGeom>
          <a:noFill/>
          <a:ln w="9525">
            <a:noFill/>
            <a:miter lim="800000"/>
            <a:headEnd/>
            <a:tailEnd/>
          </a:ln>
          <a:effectLst/>
        </p:spPr>
      </p:pic>
      <p:sp>
        <p:nvSpPr>
          <p:cNvPr id="40" name="矩形 39"/>
          <p:cNvSpPr/>
          <p:nvPr/>
        </p:nvSpPr>
        <p:spPr>
          <a:xfrm>
            <a:off x="2023200" y="2874936"/>
            <a:ext cx="15502046" cy="914096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3.25 g</a:t>
            </a:r>
            <a:r>
              <a:rPr lang="zh-CN" altLang="en-US" sz="4400" dirty="0" smtClean="0">
                <a:solidFill>
                  <a:srgbClr val="404040"/>
                </a:solidFill>
                <a:latin typeface="微软雅黑" pitchFamily="34" charset="-122"/>
                <a:ea typeface="微软雅黑" pitchFamily="34" charset="-122"/>
              </a:rPr>
              <a:t>锌与足量的盐酸反应生成氢气的体积为</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，下列比例式正确的是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2HCl=ZnCl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  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2HCl=ZnCl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     1 mol                     1 mol         65 g                     1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 g                 </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 g              </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2HCl=ZnCl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2HCl=ZnCl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     1 mol                      22.4 L       65 g                     22.4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 g                   </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 g                   </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000" dirty="0" smtClean="0">
              <a:solidFill>
                <a:srgbClr val="404040"/>
              </a:solidFill>
              <a:latin typeface="微软雅黑" pitchFamily="34" charset="-122"/>
              <a:ea typeface="微软雅黑" pitchFamily="34" charset="-122"/>
            </a:endParaRPr>
          </a:p>
        </p:txBody>
      </p:sp>
      <p:sp>
        <p:nvSpPr>
          <p:cNvPr id="14" name="矩形 13"/>
          <p:cNvSpPr/>
          <p:nvPr/>
        </p:nvSpPr>
        <p:spPr>
          <a:xfrm>
            <a:off x="18002324" y="3325584"/>
            <a:ext cx="3220222"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18074332" y="4254278"/>
            <a:ext cx="3220221" cy="812530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根据上下一致和左右成比例可判断只有</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项格式符合要求。</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953346" y="3089250"/>
            <a:ext cx="7786742" cy="8786874"/>
          </a:xfrm>
          <a:prstGeom prst="rect">
            <a:avLst/>
          </a:prstGeom>
          <a:noFill/>
          <a:ln w="9525">
            <a:noFill/>
            <a:miter lim="800000"/>
            <a:headEnd/>
            <a:tailEnd/>
          </a:ln>
          <a:effectLst/>
        </p:spPr>
      </p:pic>
      <p:sp>
        <p:nvSpPr>
          <p:cNvPr id="40" name="矩形 39"/>
          <p:cNvSpPr/>
          <p:nvPr/>
        </p:nvSpPr>
        <p:spPr>
          <a:xfrm>
            <a:off x="2023200" y="3160688"/>
            <a:ext cx="10429948"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在同温同压下，</a:t>
            </a:r>
            <a:r>
              <a:rPr lang="en-US" sz="4400" dirty="0" smtClean="0">
                <a:solidFill>
                  <a:srgbClr val="404040"/>
                </a:solidFill>
                <a:latin typeface="微软雅黑" pitchFamily="34" charset="-122"/>
                <a:ea typeface="微软雅黑" pitchFamily="34" charset="-122"/>
              </a:rPr>
              <a:t>50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A</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跟</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B</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化合生成</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的化学式是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AB</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B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AB</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AB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953346" y="3375002"/>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969876" y="4209421"/>
            <a:ext cx="7865972"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利用化学方程式中物质的物质的量之比等于相同条件下气体的体积之比等于化学计量数之比，写出该反应的化学方程式为</a:t>
            </a:r>
            <a:r>
              <a:rPr lang="en-US" sz="4400" dirty="0" smtClean="0">
                <a:solidFill>
                  <a:srgbClr val="A50021"/>
                </a:solidFill>
                <a:latin typeface="微软雅黑" pitchFamily="34" charset="-122"/>
                <a:ea typeface="微软雅黑" pitchFamily="34" charset="-122"/>
              </a:rPr>
              <a:t>A</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2B</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=2C</a:t>
            </a:r>
            <a:r>
              <a:rPr lang="zh-CN" altLang="en-US" sz="4400" dirty="0" smtClean="0">
                <a:solidFill>
                  <a:srgbClr val="A50021"/>
                </a:solidFill>
                <a:latin typeface="微软雅黑" pitchFamily="34" charset="-122"/>
                <a:ea typeface="微软雅黑" pitchFamily="34" charset="-122"/>
              </a:rPr>
              <a:t>，再结合原子守恒可以得出</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的化学式为</a:t>
            </a:r>
            <a:r>
              <a:rPr lang="en-US" sz="4400" dirty="0" smtClean="0">
                <a:solidFill>
                  <a:srgbClr val="A50021"/>
                </a:solidFill>
                <a:latin typeface="微软雅黑" pitchFamily="34" charset="-122"/>
                <a:ea typeface="微软雅黑" pitchFamily="34" charset="-122"/>
              </a:rPr>
              <a:t>AB</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51762" y="3017812"/>
            <a:ext cx="12787402"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如下表是某学校实验室从化学试剂商店买回来的氢氧化钠试剂标签上的部分内容。某同学从该试剂瓶中取出</a:t>
            </a:r>
            <a:r>
              <a:rPr lang="en-US" sz="4400" dirty="0" smtClean="0">
                <a:solidFill>
                  <a:srgbClr val="404040"/>
                </a:solidFill>
                <a:latin typeface="微软雅黑" pitchFamily="34" charset="-122"/>
                <a:ea typeface="微软雅黑" pitchFamily="34" charset="-122"/>
              </a:rPr>
              <a:t>24.0 g</a:t>
            </a:r>
            <a:r>
              <a:rPr lang="zh-CN" altLang="en-US" sz="4400" dirty="0" smtClean="0">
                <a:solidFill>
                  <a:srgbClr val="404040"/>
                </a:solidFill>
                <a:latin typeface="微软雅黑" pitchFamily="34" charset="-122"/>
                <a:ea typeface="微软雅黑" pitchFamily="34" charset="-122"/>
              </a:rPr>
              <a:t>固体，配成</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溶液，请计算：</a:t>
            </a:r>
          </a:p>
          <a:p>
            <a:pPr>
              <a:lnSpc>
                <a:spcPct val="1500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所得氢氧化钠溶液的物质的量浓度。</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从所得氢氧化钠溶液中取出</a:t>
            </a:r>
            <a:r>
              <a:rPr lang="en-US" sz="4400" dirty="0" smtClean="0">
                <a:solidFill>
                  <a:srgbClr val="404040"/>
                </a:solidFill>
                <a:latin typeface="微软雅黑" pitchFamily="34" charset="-122"/>
                <a:ea typeface="微软雅黑" pitchFamily="34" charset="-122"/>
              </a:rPr>
              <a:t>200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于一烧杯中，投入足量的金属铝，完全反应后，产生的气体在标准状况下的体积</a:t>
            </a:r>
            <a:r>
              <a:rPr lang="zh-CN" altLang="en-US" sz="4400" b="1"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1" name="TextBox 10"/>
          <p:cNvSpPr txBox="1"/>
          <p:nvPr/>
        </p:nvSpPr>
        <p:spPr>
          <a:xfrm>
            <a:off x="15549874" y="3420790"/>
            <a:ext cx="5044738" cy="6186309"/>
          </a:xfrm>
          <a:prstGeom prst="rect">
            <a:avLst/>
          </a:prstGeom>
          <a:noFill/>
          <a:ln>
            <a:solidFill>
              <a:schemeClr val="tx1"/>
            </a:solidFill>
          </a:ln>
        </p:spPr>
        <p:txBody>
          <a:bodyPr wrap="square" rtlCol="0">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氢氧化钠　化学纯</a:t>
            </a:r>
            <a:r>
              <a:rPr lang="en-US" sz="4400" dirty="0" smtClean="0">
                <a:solidFill>
                  <a:srgbClr val="404040"/>
                </a:solidFill>
                <a:latin typeface="微软雅黑" pitchFamily="34" charset="-122"/>
                <a:ea typeface="微软雅黑" pitchFamily="34" charset="-122"/>
              </a:rPr>
              <a:t>(CP)</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500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品名：氢氧化钠</a:t>
            </a:r>
          </a:p>
          <a:p>
            <a:pPr>
              <a:lnSpc>
                <a:spcPct val="150000"/>
              </a:lnSpc>
            </a:pPr>
            <a:r>
              <a:rPr lang="zh-CN" altLang="en-US" sz="4400" dirty="0" smtClean="0">
                <a:solidFill>
                  <a:srgbClr val="404040"/>
                </a:solidFill>
                <a:latin typeface="微软雅黑" pitchFamily="34" charset="-122"/>
                <a:ea typeface="微软雅黑" pitchFamily="34" charset="-122"/>
              </a:rPr>
              <a:t>化学式：</a:t>
            </a:r>
            <a:r>
              <a:rPr lang="en-US" sz="4400" dirty="0" err="1" smtClean="0">
                <a:solidFill>
                  <a:srgbClr val="404040"/>
                </a:solidFill>
                <a:latin typeface="微软雅黑" pitchFamily="34" charset="-122"/>
                <a:ea typeface="微软雅黑" pitchFamily="34" charset="-122"/>
              </a:rPr>
              <a:t>NaOH</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相对分子质量：</a:t>
            </a:r>
            <a:r>
              <a:rPr lang="en-US" sz="4400" dirty="0" smtClean="0">
                <a:solidFill>
                  <a:srgbClr val="404040"/>
                </a:solidFill>
                <a:latin typeface="微软雅黑" pitchFamily="34" charset="-122"/>
                <a:ea typeface="微软雅黑" pitchFamily="34" charset="-122"/>
              </a:rPr>
              <a:t>40</a:t>
            </a:r>
            <a:endParaRPr lang="zh-CN" altLang="en-US" sz="4400" dirty="0"/>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094638" y="3089250"/>
            <a:ext cx="19431136" cy="850112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858114" name="Object 2"/>
          <p:cNvGraphicFramePr>
            <a:graphicFrameLocks noChangeAspect="1"/>
          </p:cNvGraphicFramePr>
          <p:nvPr/>
        </p:nvGraphicFramePr>
        <p:xfrm>
          <a:off x="2797175" y="3146424"/>
          <a:ext cx="18948932" cy="10787533"/>
        </p:xfrm>
        <a:graphic>
          <a:graphicData uri="http://schemas.openxmlformats.org/presentationml/2006/ole">
            <p:oleObj spid="_x0000_s1028098" name="Document" r:id="rId5" imgW="11481092" imgH="657002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8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094638" y="3089250"/>
            <a:ext cx="19431136" cy="850112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858114" name="Object 2"/>
          <p:cNvGraphicFramePr>
            <a:graphicFrameLocks noChangeAspect="1"/>
          </p:cNvGraphicFramePr>
          <p:nvPr/>
        </p:nvGraphicFramePr>
        <p:xfrm>
          <a:off x="2716213" y="3441700"/>
          <a:ext cx="18638993" cy="8404026"/>
        </p:xfrm>
        <a:graphic>
          <a:graphicData uri="http://schemas.openxmlformats.org/presentationml/2006/ole">
            <p:oleObj spid="_x0000_s1042434" name="Document" r:id="rId5" imgW="11436920" imgH="517712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8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6762100"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4.6 g</a:t>
            </a:r>
            <a:r>
              <a:rPr lang="zh-CN" altLang="en-US" sz="4400" dirty="0" smtClean="0">
                <a:solidFill>
                  <a:srgbClr val="404040"/>
                </a:solidFill>
                <a:latin typeface="微软雅黑" pitchFamily="34" charset="-122"/>
                <a:ea typeface="微软雅黑" pitchFamily="34" charset="-122"/>
              </a:rPr>
              <a:t>钠投入到</a:t>
            </a:r>
            <a:r>
              <a:rPr lang="en-US" sz="4400" dirty="0" smtClean="0">
                <a:solidFill>
                  <a:srgbClr val="404040"/>
                </a:solidFill>
                <a:latin typeface="微软雅黑" pitchFamily="34" charset="-122"/>
                <a:ea typeface="微软雅黑" pitchFamily="34" charset="-122"/>
              </a:rPr>
              <a:t>95.4 g</a:t>
            </a:r>
            <a:r>
              <a:rPr lang="zh-CN" altLang="en-US" sz="4400" dirty="0" smtClean="0">
                <a:solidFill>
                  <a:srgbClr val="404040"/>
                </a:solidFill>
                <a:latin typeface="微软雅黑" pitchFamily="34" charset="-122"/>
                <a:ea typeface="微软雅黑" pitchFamily="34" charset="-122"/>
              </a:rPr>
              <a:t>水中，所得溶液中溶质的质量分数为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．等于</a:t>
            </a:r>
            <a:r>
              <a:rPr lang="en-US" sz="4400" dirty="0" smtClean="0">
                <a:solidFill>
                  <a:srgbClr val="404040"/>
                </a:solidFill>
                <a:latin typeface="微软雅黑" pitchFamily="34" charset="-122"/>
                <a:ea typeface="微软雅黑" pitchFamily="34" charset="-122"/>
              </a:rPr>
              <a:t>4.6%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．等于</a:t>
            </a:r>
            <a:r>
              <a:rPr lang="en-US" sz="4400" dirty="0" smtClean="0">
                <a:solidFill>
                  <a:srgbClr val="404040"/>
                </a:solidFill>
                <a:latin typeface="微软雅黑" pitchFamily="34" charset="-122"/>
                <a:ea typeface="微软雅黑" pitchFamily="34" charset="-122"/>
              </a:rPr>
              <a:t>8.0%</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．大于</a:t>
            </a:r>
            <a:r>
              <a:rPr lang="en-US" sz="4400" dirty="0" smtClean="0">
                <a:solidFill>
                  <a:srgbClr val="404040"/>
                </a:solidFill>
                <a:latin typeface="微软雅黑" pitchFamily="34" charset="-122"/>
                <a:ea typeface="微软雅黑" pitchFamily="34" charset="-122"/>
              </a:rPr>
              <a:t>8.0%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．小于</a:t>
            </a:r>
            <a:r>
              <a:rPr lang="en-US" sz="4400" dirty="0" smtClean="0">
                <a:solidFill>
                  <a:srgbClr val="404040"/>
                </a:solidFill>
                <a:latin typeface="微软雅黑" pitchFamily="34" charset="-122"/>
                <a:ea typeface="微软雅黑" pitchFamily="34" charset="-122"/>
              </a:rPr>
              <a:t>8.0%</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8952686" y="3232126"/>
            <a:ext cx="12715964" cy="8501122"/>
          </a:xfrm>
          <a:prstGeom prst="rect">
            <a:avLst/>
          </a:prstGeom>
          <a:noFill/>
          <a:ln w="9525">
            <a:noFill/>
            <a:miter lim="800000"/>
            <a:headEnd/>
            <a:tailEnd/>
          </a:ln>
          <a:effectLst/>
        </p:spPr>
      </p:pic>
      <p:graphicFrame>
        <p:nvGraphicFramePr>
          <p:cNvPr id="1043458" name="Object 2"/>
          <p:cNvGraphicFramePr>
            <a:graphicFrameLocks noChangeAspect="1"/>
          </p:cNvGraphicFramePr>
          <p:nvPr/>
        </p:nvGraphicFramePr>
        <p:xfrm>
          <a:off x="9387012" y="3530925"/>
          <a:ext cx="11927680" cy="10115001"/>
        </p:xfrm>
        <a:graphic>
          <a:graphicData uri="http://schemas.openxmlformats.org/presentationml/2006/ole">
            <p:oleObj spid="_x0000_s1043458" name="Document" r:id="rId5" imgW="6806416" imgH="581029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5715040"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将钠和铝的混合物</a:t>
            </a:r>
            <a:r>
              <a:rPr lang="en-US" sz="4400" dirty="0" smtClean="0">
                <a:solidFill>
                  <a:srgbClr val="404040"/>
                </a:solidFill>
                <a:latin typeface="微软雅黑" pitchFamily="34" charset="-122"/>
                <a:ea typeface="微软雅黑" pitchFamily="34" charset="-122"/>
              </a:rPr>
              <a:t>0.2 mol</a:t>
            </a:r>
            <a:r>
              <a:rPr lang="zh-CN" altLang="en-US" sz="4400" dirty="0" smtClean="0">
                <a:solidFill>
                  <a:srgbClr val="404040"/>
                </a:solidFill>
                <a:latin typeface="微软雅黑" pitchFamily="34" charset="-122"/>
                <a:ea typeface="微软雅黑" pitchFamily="34" charset="-122"/>
              </a:rPr>
              <a:t>溶于足量的盐酸中，产生</a:t>
            </a:r>
            <a:r>
              <a:rPr lang="en-US" sz="4400" dirty="0" smtClean="0">
                <a:solidFill>
                  <a:srgbClr val="404040"/>
                </a:solidFill>
                <a:latin typeface="微软雅黑" pitchFamily="34" charset="-122"/>
                <a:ea typeface="微软雅黑" pitchFamily="34" charset="-122"/>
              </a:rPr>
              <a:t>3136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氢气，则钠和铝的物质的量之比为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7881116" y="3017812"/>
            <a:ext cx="13787534" cy="8929750"/>
          </a:xfrm>
          <a:prstGeom prst="rect">
            <a:avLst/>
          </a:prstGeom>
          <a:noFill/>
          <a:ln w="9525">
            <a:noFill/>
            <a:miter lim="800000"/>
            <a:headEnd/>
            <a:tailEnd/>
          </a:ln>
          <a:effectLst/>
        </p:spPr>
      </p:pic>
      <p:graphicFrame>
        <p:nvGraphicFramePr>
          <p:cNvPr id="1043458" name="Object 2"/>
          <p:cNvGraphicFramePr>
            <a:graphicFrameLocks noChangeAspect="1"/>
          </p:cNvGraphicFramePr>
          <p:nvPr/>
        </p:nvGraphicFramePr>
        <p:xfrm>
          <a:off x="8065220" y="2988742"/>
          <a:ext cx="13531601" cy="9206414"/>
        </p:xfrm>
        <a:graphic>
          <a:graphicData uri="http://schemas.openxmlformats.org/presentationml/2006/ole">
            <p:oleObj spid="_x0000_s1044482" name="Document" r:id="rId5" imgW="8384393" imgH="572375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785134" y="2916734"/>
            <a:ext cx="858434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将一定质量的锌片放入</a:t>
            </a:r>
            <a:r>
              <a:rPr lang="en-US" sz="4400" dirty="0" smtClean="0">
                <a:solidFill>
                  <a:srgbClr val="404040"/>
                </a:solidFill>
                <a:latin typeface="微软雅黑" pitchFamily="34" charset="-122"/>
                <a:ea typeface="微软雅黑" pitchFamily="34" charset="-122"/>
              </a:rPr>
              <a:t>500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溶液中，二者恰好完全反应，待充分反应后取出锌片，洗净后称量，发现锌片比原来减轻了</a:t>
            </a:r>
            <a:r>
              <a:rPr lang="en-US" sz="4400" dirty="0" smtClean="0">
                <a:solidFill>
                  <a:srgbClr val="404040"/>
                </a:solidFill>
                <a:latin typeface="微软雅黑" pitchFamily="34" charset="-122"/>
                <a:ea typeface="微软雅黑" pitchFamily="34" charset="-122"/>
              </a:rPr>
              <a:t>0.5 g</a:t>
            </a:r>
            <a:r>
              <a:rPr lang="zh-CN" altLang="en-US" sz="4400" dirty="0" smtClean="0">
                <a:solidFill>
                  <a:srgbClr val="404040"/>
                </a:solidFill>
                <a:latin typeface="微软雅黑" pitchFamily="34" charset="-122"/>
                <a:ea typeface="微软雅黑" pitchFamily="34" charset="-122"/>
              </a:rPr>
              <a:t>，则该</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溶液的物质的量浓度为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10524322" y="3232126"/>
            <a:ext cx="11144328" cy="8501122"/>
          </a:xfrm>
          <a:prstGeom prst="rect">
            <a:avLst/>
          </a:prstGeom>
          <a:noFill/>
          <a:ln w="9525">
            <a:noFill/>
            <a:miter lim="800000"/>
            <a:headEnd/>
            <a:tailEnd/>
          </a:ln>
          <a:effectLst/>
        </p:spPr>
      </p:pic>
      <p:graphicFrame>
        <p:nvGraphicFramePr>
          <p:cNvPr id="1043458" name="Object 2"/>
          <p:cNvGraphicFramePr>
            <a:graphicFrameLocks noChangeAspect="1"/>
          </p:cNvGraphicFramePr>
          <p:nvPr/>
        </p:nvGraphicFramePr>
        <p:xfrm>
          <a:off x="10972800" y="3362325"/>
          <a:ext cx="10341892" cy="9466168"/>
        </p:xfrm>
        <a:graphic>
          <a:graphicData uri="http://schemas.openxmlformats.org/presentationml/2006/ole">
            <p:oleObj spid="_x0000_s1045506" name="Document" r:id="rId5" imgW="6324476" imgH="581966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16634"/>
            <a:ext cx="560997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46 g</a:t>
            </a:r>
            <a:r>
              <a:rPr lang="zh-CN" altLang="en-US" sz="4400" dirty="0" smtClean="0">
                <a:solidFill>
                  <a:srgbClr val="404040"/>
                </a:solidFill>
                <a:latin typeface="微软雅黑" pitchFamily="34" charset="-122"/>
                <a:ea typeface="微软雅黑" pitchFamily="34" charset="-122"/>
              </a:rPr>
              <a:t>金属钠和</a:t>
            </a:r>
            <a:r>
              <a:rPr lang="en-US" sz="4400" dirty="0" smtClean="0">
                <a:solidFill>
                  <a:srgbClr val="404040"/>
                </a:solidFill>
                <a:latin typeface="微软雅黑" pitchFamily="34" charset="-122"/>
                <a:ea typeface="微软雅黑" pitchFamily="34" charset="-122"/>
              </a:rPr>
              <a:t>54 g</a:t>
            </a:r>
            <a:r>
              <a:rPr lang="zh-CN" altLang="en-US" sz="4400" dirty="0" smtClean="0">
                <a:solidFill>
                  <a:srgbClr val="404040"/>
                </a:solidFill>
                <a:latin typeface="微软雅黑" pitchFamily="34" charset="-122"/>
                <a:ea typeface="微软雅黑" pitchFamily="34" charset="-122"/>
              </a:rPr>
              <a:t>金属铝同时放入足量的水中，最后得到</a:t>
            </a:r>
            <a:r>
              <a:rPr lang="en-US" sz="4400" dirty="0" smtClean="0">
                <a:solidFill>
                  <a:srgbClr val="404040"/>
                </a:solidFill>
                <a:latin typeface="微软雅黑" pitchFamily="34" charset="-122"/>
                <a:ea typeface="微软雅黑" pitchFamily="34" charset="-122"/>
              </a:rPr>
              <a:t>5.0 L </a:t>
            </a:r>
            <a:r>
              <a:rPr lang="zh-CN" altLang="en-US" sz="4400" dirty="0" smtClean="0">
                <a:solidFill>
                  <a:srgbClr val="404040"/>
                </a:solidFill>
                <a:latin typeface="微软雅黑" pitchFamily="34" charset="-122"/>
                <a:ea typeface="微软雅黑" pitchFamily="34" charset="-122"/>
              </a:rPr>
              <a:t>溶质仅为偏铝酸钠的溶液。计算：</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得到的气体在标准状况下的体积。</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所得溶液中偏铝酸钠的物质的量浓度。</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8065220" y="2988742"/>
            <a:ext cx="13603430" cy="8929750"/>
          </a:xfrm>
          <a:prstGeom prst="rect">
            <a:avLst/>
          </a:prstGeom>
          <a:noFill/>
          <a:ln w="9525">
            <a:noFill/>
            <a:miter lim="800000"/>
            <a:headEnd/>
            <a:tailEnd/>
          </a:ln>
          <a:effectLst/>
        </p:spPr>
      </p:pic>
      <p:sp>
        <p:nvSpPr>
          <p:cNvPr id="11" name="矩形 10"/>
          <p:cNvSpPr/>
          <p:nvPr/>
        </p:nvSpPr>
        <p:spPr>
          <a:xfrm>
            <a:off x="8353252" y="2988742"/>
            <a:ext cx="9471996" cy="110799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(1)89.6 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(2)0.4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endParaRPr lang="zh-CN" altLang="en-US" sz="4400" dirty="0" smtClean="0">
              <a:solidFill>
                <a:srgbClr val="A50021"/>
              </a:solidFill>
              <a:latin typeface="微软雅黑" pitchFamily="34" charset="-122"/>
              <a:ea typeface="微软雅黑" pitchFamily="34" charset="-122"/>
            </a:endParaRPr>
          </a:p>
        </p:txBody>
      </p:sp>
      <p:sp>
        <p:nvSpPr>
          <p:cNvPr id="10" name="矩形 9"/>
          <p:cNvSpPr/>
          <p:nvPr/>
        </p:nvSpPr>
        <p:spPr>
          <a:xfrm>
            <a:off x="8314686" y="3852838"/>
            <a:ext cx="13216030" cy="809798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O=2NaOH </a:t>
            </a:r>
            <a:r>
              <a:rPr lang="zh-CN" altLang="en-US" sz="4400" dirty="0" smtClean="0">
                <a:solidFill>
                  <a:srgbClr val="A50021"/>
                </a:solidFill>
                <a:latin typeface="微软雅黑" pitchFamily="34" charset="-122"/>
                <a:ea typeface="微软雅黑" pitchFamily="34" charset="-122"/>
              </a:rPr>
              <a:t>　＋　</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 mol             2 mol           22.4 L</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  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 mol             2 mol       2 mol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67.2 L</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得到的气体在标准状况下的体积为：</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67.2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89.6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得到的溶液为</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溶液，其物质的量浓度为</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0.4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5573484"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金属与非金属的反应</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51762" y="2946374"/>
            <a:ext cx="19645450"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把</a:t>
            </a:r>
            <a:r>
              <a:rPr lang="en-US" sz="4400" dirty="0" smtClean="0">
                <a:solidFill>
                  <a:srgbClr val="404040"/>
                </a:solidFill>
                <a:latin typeface="微软雅黑" pitchFamily="34" charset="-122"/>
                <a:ea typeface="微软雅黑" pitchFamily="34" charset="-122"/>
              </a:rPr>
              <a:t>1.1 g</a:t>
            </a:r>
            <a:r>
              <a:rPr lang="zh-CN" altLang="en-US" sz="4400" dirty="0" smtClean="0">
                <a:solidFill>
                  <a:srgbClr val="404040"/>
                </a:solidFill>
                <a:latin typeface="微软雅黑" pitchFamily="34" charset="-122"/>
                <a:ea typeface="微软雅黑" pitchFamily="34" charset="-122"/>
              </a:rPr>
              <a:t>铁、铝混合物溶于</a:t>
            </a:r>
            <a:r>
              <a:rPr lang="en-US" sz="4400" dirty="0" smtClean="0">
                <a:solidFill>
                  <a:srgbClr val="404040"/>
                </a:solidFill>
                <a:latin typeface="微软雅黑" pitchFamily="34" charset="-122"/>
                <a:ea typeface="微软雅黑" pitchFamily="34" charset="-122"/>
              </a:rPr>
              <a:t>200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盐酸中，反应后盐酸的浓度变为</a:t>
            </a:r>
            <a:r>
              <a:rPr lang="en-US" sz="4400" dirty="0" smtClean="0">
                <a:solidFill>
                  <a:srgbClr val="404040"/>
                </a:solidFill>
                <a:latin typeface="微软雅黑" pitchFamily="34" charset="-122"/>
                <a:ea typeface="微软雅黑" pitchFamily="34" charset="-122"/>
              </a:rPr>
              <a:t>4.6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溶液体积变化忽略不计</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。求：</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反应中消耗</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的物质的量。</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该混合物中铝、铁的物质的量。</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5" cstate="print"/>
          <a:srcRect/>
          <a:stretch>
            <a:fillRect/>
          </a:stretch>
        </p:blipFill>
        <p:spPr bwMode="auto">
          <a:xfrm>
            <a:off x="2094638" y="3089250"/>
            <a:ext cx="19859764" cy="8501122"/>
          </a:xfrm>
          <a:prstGeom prst="rect">
            <a:avLst/>
          </a:prstGeom>
          <a:noFill/>
          <a:ln w="9525">
            <a:noFill/>
            <a:miter lim="800000"/>
            <a:headEnd/>
            <a:tailEnd/>
          </a:ln>
          <a:effectLst/>
        </p:spPr>
      </p:pic>
      <p:graphicFrame>
        <p:nvGraphicFramePr>
          <p:cNvPr id="1047554" name="Object 2"/>
          <p:cNvGraphicFramePr>
            <a:graphicFrameLocks noChangeAspect="1"/>
          </p:cNvGraphicFramePr>
          <p:nvPr/>
        </p:nvGraphicFramePr>
        <p:xfrm>
          <a:off x="2716212" y="3362324"/>
          <a:ext cx="19030527" cy="9419506"/>
        </p:xfrm>
        <a:graphic>
          <a:graphicData uri="http://schemas.openxmlformats.org/presentationml/2006/ole">
            <p:oleObj spid="_x0000_s1047554" name="Document" r:id="rId6" imgW="11664962" imgH="5620630"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7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3" cstate="print"/>
          <a:stretch>
            <a:fillRect/>
          </a:stretch>
        </p:blipFill>
        <p:spPr>
          <a:xfrm>
            <a:off x="0" y="0"/>
            <a:ext cx="23679449" cy="13322300"/>
          </a:xfrm>
          <a:prstGeom prst="rect">
            <a:avLst/>
          </a:prstGeom>
        </p:spPr>
      </p:pic>
      <p:sp>
        <p:nvSpPr>
          <p:cNvPr id="17" name="矩形 16"/>
          <p:cNvSpPr/>
          <p:nvPr/>
        </p:nvSpPr>
        <p:spPr>
          <a:xfrm>
            <a:off x="1737448" y="5898202"/>
            <a:ext cx="16859368"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第二节   几种重要的金属化合物</a:t>
            </a:r>
            <a:endParaRPr lang="zh-CN" altLang="en-US" sz="9000" b="1" dirty="0">
              <a:solidFill>
                <a:srgbClr val="40404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4" cstate="print"/>
          <a:srcRect/>
          <a:stretch>
            <a:fillRect/>
          </a:stretch>
        </p:blipFill>
        <p:spPr bwMode="auto">
          <a:xfrm>
            <a:off x="1880324" y="8089910"/>
            <a:ext cx="642942" cy="642942"/>
          </a:xfrm>
          <a:prstGeom prst="rect">
            <a:avLst/>
          </a:prstGeom>
          <a:noFill/>
          <a:ln w="9525">
            <a:noFill/>
            <a:miter lim="800000"/>
            <a:headEnd/>
            <a:tailEnd/>
          </a:ln>
          <a:effectLst/>
        </p:spPr>
      </p:pic>
      <p:sp>
        <p:nvSpPr>
          <p:cNvPr id="5" name="矩形 4"/>
          <p:cNvSpPr/>
          <p:nvPr/>
        </p:nvSpPr>
        <p:spPr>
          <a:xfrm>
            <a:off x="2737580" y="8018472"/>
            <a:ext cx="15452750" cy="2593018"/>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5" action="ppaction://hlinksldjump"/>
              </a:rPr>
              <a:t>第</a:t>
            </a:r>
            <a:r>
              <a:rPr lang="en-US" altLang="en-US" sz="4800" dirty="0" smtClean="0">
                <a:solidFill>
                  <a:srgbClr val="404040"/>
                </a:solidFill>
                <a:latin typeface="黑体" pitchFamily="49" charset="-122"/>
                <a:ea typeface="黑体" pitchFamily="49" charset="-122"/>
                <a:hlinkClick r:id="rId5" action="ppaction://hlinksldjump"/>
              </a:rPr>
              <a:t>1</a:t>
            </a:r>
            <a:r>
              <a:rPr lang="zh-CN" altLang="en-US" sz="4800" dirty="0" smtClean="0">
                <a:solidFill>
                  <a:srgbClr val="404040"/>
                </a:solidFill>
                <a:latin typeface="黑体" pitchFamily="49" charset="-122"/>
                <a:ea typeface="黑体" pitchFamily="49" charset="-122"/>
                <a:hlinkClick r:id="rId5" action="ppaction://hlinksldjump"/>
              </a:rPr>
              <a:t>课时　钠的重要化合物</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6" action="ppaction://hlinksldjump"/>
              </a:rPr>
              <a:t>第</a:t>
            </a:r>
            <a:r>
              <a:rPr lang="en-US" altLang="en-US" sz="4800" dirty="0" smtClean="0">
                <a:solidFill>
                  <a:srgbClr val="404040"/>
                </a:solidFill>
                <a:latin typeface="黑体" pitchFamily="49" charset="-122"/>
                <a:ea typeface="黑体" pitchFamily="49" charset="-122"/>
                <a:hlinkClick r:id="rId6" action="ppaction://hlinksldjump"/>
              </a:rPr>
              <a:t>2</a:t>
            </a:r>
            <a:r>
              <a:rPr lang="zh-CN" altLang="en-US" sz="4800" dirty="0" smtClean="0">
                <a:solidFill>
                  <a:srgbClr val="404040"/>
                </a:solidFill>
                <a:latin typeface="黑体" pitchFamily="49" charset="-122"/>
                <a:ea typeface="黑体" pitchFamily="49" charset="-122"/>
                <a:hlinkClick r:id="rId6" action="ppaction://hlinksldjump"/>
              </a:rPr>
              <a:t>课时　铝的重要化合物</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7" action="ppaction://hlinksldjump"/>
              </a:rPr>
              <a:t>第</a:t>
            </a:r>
            <a:r>
              <a:rPr lang="en-US" altLang="en-US" sz="4800" dirty="0" smtClean="0">
                <a:solidFill>
                  <a:srgbClr val="404040"/>
                </a:solidFill>
                <a:latin typeface="黑体" pitchFamily="49" charset="-122"/>
                <a:ea typeface="黑体" pitchFamily="49" charset="-122"/>
                <a:hlinkClick r:id="rId7" action="ppaction://hlinksldjump"/>
              </a:rPr>
              <a:t>3</a:t>
            </a:r>
            <a:r>
              <a:rPr lang="zh-CN" altLang="en-US" sz="4800" dirty="0" smtClean="0">
                <a:solidFill>
                  <a:srgbClr val="404040"/>
                </a:solidFill>
                <a:latin typeface="黑体" pitchFamily="49" charset="-122"/>
                <a:ea typeface="黑体" pitchFamily="49" charset="-122"/>
                <a:hlinkClick r:id="rId7" action="ppaction://hlinksldjump"/>
              </a:rPr>
              <a:t>课时　铁的重要化合物</a:t>
            </a:r>
            <a:endParaRPr lang="zh-CN" altLang="en-US" sz="4800" dirty="0">
              <a:solidFill>
                <a:srgbClr val="404040"/>
              </a:solidFill>
              <a:latin typeface="黑体" pitchFamily="49" charset="-122"/>
              <a:ea typeface="黑体" pitchFamily="49" charset="-122"/>
              <a:hlinkClick r:id="rId8" action="ppaction://hlinksldjump"/>
            </a:endParaRPr>
          </a:p>
        </p:txBody>
      </p:sp>
    </p:spTree>
  </p:cSld>
  <p:clrMapOvr>
    <a:masterClrMapping/>
  </p:clrMapOvr>
  <p:transition>
    <p:pull di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11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980020"/>
            <a:ext cx="1971688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掌握</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的共性和差异性。掌握检验金属离子的实验方法</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试剂法和焰色反应。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以</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为代表，了解两性物质的特点。以</a:t>
            </a:r>
            <a:r>
              <a:rPr lang="en-US" sz="4400" dirty="0" err="1" smtClean="0">
                <a:solidFill>
                  <a:srgbClr val="404040"/>
                </a:solidFill>
                <a:latin typeface="微软雅黑" pitchFamily="34" charset="-122"/>
                <a:ea typeface="微软雅黑" pitchFamily="34" charset="-122"/>
              </a:rPr>
              <a:t>KAl</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为代表，使学生掌握复盐的组成特点。</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掌握</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的氧化性及检验方法，</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的转换，掌握</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氧化成</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的过程。</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11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874936"/>
            <a:ext cx="1971688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利用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结构决定性质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的思维理念，采用对比的方法，学会从同类化合物找出性质的差异性、相似性，形成规律性的知识的方法。</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通过列表比较，了解各类金属化合物的性质，同时掌握学习元素化合物的方法</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比较法。</a:t>
            </a:r>
          </a:p>
          <a:p>
            <a:pPr>
              <a:lnSpc>
                <a:spcPct val="150000"/>
              </a:lnSpc>
            </a:pP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201972"/>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通过对几个实验的探究，体会实验方法在化学研究中的作用，并认识到实验过程中控制实验条件的重要性。了解探究的方法及实验和探究过程，积累一些科学假设和对比实验方法。</a:t>
            </a:r>
            <a:endParaRPr lang="en-US" altLang="zh-CN" sz="4400" dirty="0" smtClean="0">
              <a:solidFill>
                <a:srgbClr val="B32876"/>
              </a:solidFill>
              <a:latin typeface="微软雅黑" pitchFamily="34" charset="-122"/>
              <a:ea typeface="微软雅黑" pitchFamily="34" charset="-122"/>
            </a:endParaRP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通过实验、图表分析、联系生活等多渠道的科学探究，帮助学生主动积累自身发展所需的化学基础知识和基本技能，培养学习化学的兴趣，乐于探究物质变化的奥秘，体会科学研究的乐趣。</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性质的差异性；氢氧化铝的性质；</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的之间转变。</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运用氧化还原反应的理论分析</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的转变并进行实验设计和验证。</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本节教材是金属的化学性质知识的延伸和拓展，教材中实验内容丰富，教学过程中要认真做好以下几点：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．运用列表比较的方法，理解常见金属化合物的性质。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．做好每一个实验，充分发挥实验的功能。</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．正确指导学生观察图像和阅读资料，充分发挥图像、资料的功能。</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．强化金属化合物的性质与金属活动性顺序的联系，提高知识的理解层次。</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．向学生征集问题，鼓励学生质疑。</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556694"/>
            <a:ext cx="19716888" cy="911364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导入一</a:t>
            </a:r>
            <a:r>
              <a:rPr lang="en-US" altLang="zh-CN" sz="4400" dirty="0" smtClean="0">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无论何时，观看焰火时，你都该感谢古代中国人这一伟大发明。公元</a:t>
            </a:r>
            <a:r>
              <a:rPr lang="en-US" sz="4400" dirty="0" smtClean="0">
                <a:solidFill>
                  <a:srgbClr val="404040"/>
                </a:solidFill>
                <a:latin typeface="微软雅黑" pitchFamily="34" charset="-122"/>
                <a:ea typeface="微软雅黑" pitchFamily="34" charset="-122"/>
              </a:rPr>
              <a:t>1000</a:t>
            </a:r>
            <a:r>
              <a:rPr lang="zh-CN" altLang="en-US" sz="4400" dirty="0" smtClean="0">
                <a:solidFill>
                  <a:srgbClr val="404040"/>
                </a:solidFill>
                <a:latin typeface="微软雅黑" pitchFamily="34" charset="-122"/>
                <a:ea typeface="微软雅黑" pitchFamily="34" charset="-122"/>
              </a:rPr>
              <a:t>年左右，中国人发明了黑色炸药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一种由硝酸钾</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也就是硝石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木炭、硫黄构成的混合物。焰火真正繁荣起来是在十七世纪三十年代。意大利焰火技师偶得灵感，开始向焰火中加入各种化学元素，使其高温燃烧，产生瑰丽的色彩和特技效果。当你凝视着那些红色和绿色的星星花样时，其实你是在欣赏碳酸锶和硝酸钡的灼烧，而富丽的金色和银色源自于铁和铝的颗粒。</a:t>
            </a:r>
          </a:p>
          <a:p>
            <a:pPr>
              <a:lnSpc>
                <a:spcPct val="150000"/>
              </a:lnSpc>
            </a:pPr>
            <a:r>
              <a:rPr lang="zh-CN" altLang="en-US" sz="4400" dirty="0" smtClean="0">
                <a:solidFill>
                  <a:srgbClr val="404040"/>
                </a:solidFill>
                <a:latin typeface="微软雅黑" pitchFamily="34" charset="-122"/>
                <a:ea typeface="微软雅黑" pitchFamily="34" charset="-122"/>
              </a:rPr>
              <a:t>如今，艺术级的焰火表演都由计算机控制，完成电子点火、空中爆炸以及音乐同步播放。因此，焰火制作也是一门艺术。</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035335"/>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那么与此密切相关的元素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钠元素的重要化合物</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分别有哪些重要性质和用途？请让我们一起走进教材第二节：几种重要的金属化合物。</a:t>
            </a: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59490" name="Picture 2" descr="E:\工作\2017\同步\2017秋\学练考\必修1\PPT\第三章\zf67.TIF"/>
          <p:cNvPicPr>
            <a:picLocks noChangeAspect="1" noChangeArrowheads="1"/>
          </p:cNvPicPr>
          <p:nvPr/>
        </p:nvPicPr>
        <p:blipFill>
          <a:blip r:embed="rId3" r:link="rId4" cstate="print"/>
          <a:srcRect/>
          <a:stretch>
            <a:fillRect/>
          </a:stretch>
        </p:blipFill>
        <p:spPr bwMode="auto">
          <a:xfrm>
            <a:off x="3456708" y="7597254"/>
            <a:ext cx="6103795" cy="3728067"/>
          </a:xfrm>
          <a:prstGeom prst="rect">
            <a:avLst/>
          </a:prstGeom>
          <a:noFill/>
        </p:spPr>
      </p:pic>
      <p:pic>
        <p:nvPicPr>
          <p:cNvPr id="959489" name="Picture 1" descr="E:\工作\2017\同步\2017秋\学练考\必修1\PPT\第三章\zf68.TIF"/>
          <p:cNvPicPr>
            <a:picLocks noChangeAspect="1" noChangeArrowheads="1"/>
          </p:cNvPicPr>
          <p:nvPr/>
        </p:nvPicPr>
        <p:blipFill>
          <a:blip r:embed="rId5" r:link="rId6" cstate="print"/>
          <a:srcRect/>
          <a:stretch>
            <a:fillRect/>
          </a:stretch>
        </p:blipFill>
        <p:spPr bwMode="auto">
          <a:xfrm>
            <a:off x="11017548" y="7381230"/>
            <a:ext cx="6286544" cy="3801166"/>
          </a:xfrm>
          <a:prstGeom prst="rect">
            <a:avLst/>
          </a:prstGeom>
          <a:noFill/>
        </p:spPr>
      </p:pic>
      <p:sp>
        <p:nvSpPr>
          <p:cNvPr id="95949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59492" name="Rectangle 4"/>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59490"/>
                                        </p:tgtEl>
                                        <p:attrNameLst>
                                          <p:attrName>style.visibility</p:attrName>
                                        </p:attrNameLst>
                                      </p:cBhvr>
                                      <p:to>
                                        <p:strVal val="visible"/>
                                      </p:to>
                                    </p:set>
                                    <p:animEffect transition="in" filter="blinds(horizontal)">
                                      <p:cBhvr>
                                        <p:cTn id="11" dur="500"/>
                                        <p:tgtEl>
                                          <p:spTgt spid="95949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59489"/>
                                        </p:tgtEl>
                                        <p:attrNameLst>
                                          <p:attrName>style.visibility</p:attrName>
                                        </p:attrNameLst>
                                      </p:cBhvr>
                                      <p:to>
                                        <p:strVal val="visible"/>
                                      </p:to>
                                    </p:set>
                                    <p:animEffect transition="in" filter="blinds(horizontal)">
                                      <p:cBhvr>
                                        <p:cTn id="15" dur="500"/>
                                        <p:tgtEl>
                                          <p:spTgt spid="959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231994"/>
            <a:ext cx="546100" cy="546100"/>
          </a:xfrm>
          <a:prstGeom prst="rect">
            <a:avLst/>
          </a:prstGeom>
          <a:noFill/>
        </p:spPr>
      </p:pic>
      <p:sp>
        <p:nvSpPr>
          <p:cNvPr id="40" name="矩形 39"/>
          <p:cNvSpPr/>
          <p:nvPr/>
        </p:nvSpPr>
        <p:spPr>
          <a:xfrm>
            <a:off x="2023200" y="3660754"/>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．了解常见金属的活动性顺序。</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．了解常见金属与非金属的反应。</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．了解金属的通性。</a:t>
            </a:r>
            <a:endParaRPr lang="zh-CN" altLang="en-US" sz="4400" dirty="0">
              <a:latin typeface="微软雅黑" pitchFamily="34" charset="-122"/>
              <a:ea typeface="微软雅黑" pitchFamily="34" charset="-122"/>
            </a:endParaRPr>
          </a:p>
        </p:txBody>
      </p:sp>
      <p:sp>
        <p:nvSpPr>
          <p:cNvPr id="10" name="TextBox 9"/>
          <p:cNvSpPr txBox="1"/>
          <p:nvPr/>
        </p:nvSpPr>
        <p:spPr>
          <a:xfrm>
            <a:off x="2594704" y="208911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160688"/>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10114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9879628"/>
          </a:xfrm>
          <a:prstGeom prst="rect">
            <a:avLst/>
          </a:prstGeom>
        </p:spPr>
        <p:txBody>
          <a:bodyPr wrap="square">
            <a:spAutoFit/>
          </a:bodyPr>
          <a:lstStyle/>
          <a:p>
            <a:pPr algn="ct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铁的化合物很多。氧化物主要有黑色的氧化亚铁、红棕色的三氧化二铁和具有磁性的黑色四氧化三铁。含有铁元素的盐有硫酸亚铁、氯化铁等。铁的氢氧化物为氢氧化亚铁和氢氧化铁。氢氧化亚铁是白色固体，不溶于水，很不稳定，容易被氧化。硫酸亚铁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溶液反应生成的氢氧化亚铁沉淀，在空气中迅速变成灰绿色，最后变成红褐色。</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58467" name="Picture 3" descr="E:\工作\2017\同步\2017秋\学练考\必修1\PPT\第三章\zf69.TIF"/>
          <p:cNvPicPr>
            <a:picLocks noChangeAspect="1" noChangeArrowheads="1"/>
          </p:cNvPicPr>
          <p:nvPr/>
        </p:nvPicPr>
        <p:blipFill>
          <a:blip r:embed="rId3" r:link="rId4" cstate="print"/>
          <a:srcRect/>
          <a:stretch>
            <a:fillRect/>
          </a:stretch>
        </p:blipFill>
        <p:spPr bwMode="auto">
          <a:xfrm>
            <a:off x="4237778" y="2946374"/>
            <a:ext cx="3980117" cy="4014135"/>
          </a:xfrm>
          <a:prstGeom prst="rect">
            <a:avLst/>
          </a:prstGeom>
          <a:noFill/>
        </p:spPr>
      </p:pic>
      <p:pic>
        <p:nvPicPr>
          <p:cNvPr id="958466" name="Picture 2" descr="E:\工作\2017\同步\2017秋\学练考\必修1\PPT\第三章\zf70.TIF"/>
          <p:cNvPicPr>
            <a:picLocks noChangeAspect="1" noChangeArrowheads="1"/>
          </p:cNvPicPr>
          <p:nvPr/>
        </p:nvPicPr>
        <p:blipFill>
          <a:blip r:embed="rId5" r:link="rId6" cstate="print"/>
          <a:srcRect/>
          <a:stretch>
            <a:fillRect/>
          </a:stretch>
        </p:blipFill>
        <p:spPr bwMode="auto">
          <a:xfrm>
            <a:off x="10095694" y="2946374"/>
            <a:ext cx="2959574" cy="4014135"/>
          </a:xfrm>
          <a:prstGeom prst="rect">
            <a:avLst/>
          </a:prstGeom>
          <a:noFill/>
        </p:spPr>
      </p:pic>
      <p:pic>
        <p:nvPicPr>
          <p:cNvPr id="958465" name="Picture 1" descr="E:\工作\2017\同步\2017秋\学练考\必修1\PPT\第三章\zf71.TIF"/>
          <p:cNvPicPr>
            <a:picLocks noChangeAspect="1" noChangeArrowheads="1"/>
          </p:cNvPicPr>
          <p:nvPr/>
        </p:nvPicPr>
        <p:blipFill>
          <a:blip r:embed="rId7" r:link="rId8" cstate="print"/>
          <a:srcRect/>
          <a:stretch>
            <a:fillRect/>
          </a:stretch>
        </p:blipFill>
        <p:spPr bwMode="auto">
          <a:xfrm>
            <a:off x="14667726" y="3089250"/>
            <a:ext cx="3571900" cy="3810027"/>
          </a:xfrm>
          <a:prstGeom prst="rect">
            <a:avLst/>
          </a:prstGeom>
          <a:noFill/>
        </p:spPr>
      </p:pic>
      <p:sp>
        <p:nvSpPr>
          <p:cNvPr id="95846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58469" name="Rectangle 5"/>
          <p:cNvSpPr>
            <a:spLocks noChangeArrowheads="1"/>
          </p:cNvSpPr>
          <p:nvPr/>
        </p:nvSpPr>
        <p:spPr bwMode="auto">
          <a:xfrm>
            <a:off x="0" y="15811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58470" name="Rectangle 6"/>
          <p:cNvSpPr>
            <a:spLocks noChangeArrowheads="1"/>
          </p:cNvSpPr>
          <p:nvPr/>
        </p:nvSpPr>
        <p:spPr bwMode="auto">
          <a:xfrm>
            <a:off x="0" y="27051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58467"/>
                                        </p:tgtEl>
                                        <p:attrNameLst>
                                          <p:attrName>style.visibility</p:attrName>
                                        </p:attrNameLst>
                                      </p:cBhvr>
                                      <p:to>
                                        <p:strVal val="visible"/>
                                      </p:to>
                                    </p:set>
                                    <p:animEffect transition="in" filter="blinds(horizontal)">
                                      <p:cBhvr>
                                        <p:cTn id="11" dur="500"/>
                                        <p:tgtEl>
                                          <p:spTgt spid="95846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58466"/>
                                        </p:tgtEl>
                                        <p:attrNameLst>
                                          <p:attrName>style.visibility</p:attrName>
                                        </p:attrNameLst>
                                      </p:cBhvr>
                                      <p:to>
                                        <p:strVal val="visible"/>
                                      </p:to>
                                    </p:set>
                                    <p:animEffect transition="in" filter="blinds(horizontal)">
                                      <p:cBhvr>
                                        <p:cTn id="15" dur="500"/>
                                        <p:tgtEl>
                                          <p:spTgt spid="95846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58465"/>
                                        </p:tgtEl>
                                        <p:attrNameLst>
                                          <p:attrName>style.visibility</p:attrName>
                                        </p:attrNameLst>
                                      </p:cBhvr>
                                      <p:to>
                                        <p:strVal val="visible"/>
                                      </p:to>
                                    </p:set>
                                    <p:animEffect transition="in" filter="blinds(horizontal)">
                                      <p:cBhvr>
                                        <p:cTn id="19" dur="500"/>
                                        <p:tgtEl>
                                          <p:spTgt spid="958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122320"/>
            <a:ext cx="19716888" cy="5050998"/>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这是因为氢氧化亚铁被空气中的氧气氧化成了红褐色的氢氧化铁。</a:t>
            </a:r>
          </a:p>
          <a:p>
            <a:pPr>
              <a:lnSpc>
                <a:spcPct val="150000"/>
              </a:lnSpc>
            </a:pPr>
            <a:r>
              <a:rPr lang="zh-CN" altLang="en-US" sz="4400" dirty="0" smtClean="0">
                <a:solidFill>
                  <a:srgbClr val="404040"/>
                </a:solidFill>
                <a:latin typeface="微软雅黑" pitchFamily="34" charset="-122"/>
                <a:ea typeface="微软雅黑" pitchFamily="34" charset="-122"/>
              </a:rPr>
              <a:t>铁的化合物在自然界中主要以矿石的形式存在，如黄铁矿、赤铁矿、磁铁矿等。</a:t>
            </a:r>
          </a:p>
          <a:p>
            <a:pPr>
              <a:lnSpc>
                <a:spcPct val="150000"/>
              </a:lnSpc>
            </a:pPr>
            <a:r>
              <a:rPr lang="zh-CN" altLang="en-US" sz="4400" dirty="0" smtClean="0">
                <a:solidFill>
                  <a:srgbClr val="404040"/>
                </a:solidFill>
                <a:latin typeface="微软雅黑" pitchFamily="34" charset="-122"/>
                <a:ea typeface="微软雅黑" pitchFamily="34" charset="-122"/>
              </a:rPr>
              <a:t>唐朝杜甫</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自京赴奉先咏怀五百字</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朱门酒肉臭，路有冻死骨。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意思是说富贵人家酒肉多得吃不完而腐臭，穷人们却在街头因冻饿而死。形容贫富悬殊的社会现象。为何称为“朱门”？</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5846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58469" name="Rectangle 5"/>
          <p:cNvSpPr>
            <a:spLocks noChangeArrowheads="1"/>
          </p:cNvSpPr>
          <p:nvPr/>
        </p:nvSpPr>
        <p:spPr bwMode="auto">
          <a:xfrm>
            <a:off x="0" y="15811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58470" name="Rectangle 6"/>
          <p:cNvSpPr>
            <a:spLocks noChangeArrowheads="1"/>
          </p:cNvSpPr>
          <p:nvPr/>
        </p:nvSpPr>
        <p:spPr bwMode="auto">
          <a:xfrm>
            <a:off x="0" y="27051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6502178"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钠的重要化合物</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．了解氧化钠、过氧化钠的主要性质和用途。</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．掌握</a:t>
            </a:r>
            <a:r>
              <a:rPr lang="en-US" altLang="en-US" sz="4400" dirty="0" smtClean="0">
                <a:latin typeface="微软雅黑" pitchFamily="34" charset="-122"/>
                <a:ea typeface="微软雅黑" pitchFamily="34" charset="-122"/>
              </a:rPr>
              <a:t>Na</a:t>
            </a:r>
            <a:r>
              <a:rPr lang="en-US" altLang="en-US" sz="4400" baseline="-25000" dirty="0" smtClean="0">
                <a:latin typeface="微软雅黑" pitchFamily="34" charset="-122"/>
                <a:ea typeface="微软雅黑" pitchFamily="34" charset="-122"/>
              </a:rPr>
              <a:t>2</a:t>
            </a:r>
            <a:r>
              <a:rPr lang="en-US" altLang="en-US" sz="4400" dirty="0" smtClean="0">
                <a:latin typeface="微软雅黑" pitchFamily="34" charset="-122"/>
                <a:ea typeface="微软雅黑" pitchFamily="34" charset="-122"/>
              </a:rPr>
              <a:t>CO</a:t>
            </a:r>
            <a:r>
              <a:rPr lang="en-US" alt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altLang="en-US" sz="4400" dirty="0" smtClean="0">
                <a:latin typeface="微软雅黑" pitchFamily="34" charset="-122"/>
                <a:ea typeface="微软雅黑" pitchFamily="34" charset="-122"/>
              </a:rPr>
              <a:t>NaHCO</a:t>
            </a:r>
            <a:r>
              <a:rPr lang="en-US" alt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的主要性质和用途。</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．了解焰色反应的概念及应用。</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803630"/>
            <a:ext cx="19716888"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．物理性质</a:t>
            </a:r>
          </a:p>
          <a:p>
            <a:pPr>
              <a:lnSpc>
                <a:spcPct val="150000"/>
              </a:lnSpc>
            </a:pPr>
            <a:r>
              <a:rPr lang="zh-CN" altLang="en-US" sz="4400" dirty="0" smtClean="0">
                <a:solidFill>
                  <a:srgbClr val="404040"/>
                </a:solidFill>
                <a:latin typeface="微软雅黑" pitchFamily="34" charset="-122"/>
                <a:ea typeface="微软雅黑" pitchFamily="34" charset="-122"/>
              </a:rPr>
              <a:t>氧化钠是一种</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色固体，过氧化钠是一种</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色固体。</a:t>
            </a: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注意</a:t>
            </a:r>
            <a:r>
              <a:rPr lang="en-US" altLang="zh-CN"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中阴、阳离子数之比是</a:t>
            </a:r>
            <a:r>
              <a:rPr lang="en-US" sz="4400" dirty="0" smtClean="0">
                <a:solidFill>
                  <a:srgbClr val="404040"/>
                </a:solidFill>
                <a:latin typeface="微软雅黑" pitchFamily="34" charset="-122"/>
                <a:ea typeface="微软雅黑" pitchFamily="34" charset="-122"/>
              </a:rPr>
              <a:t>1∶2</a:t>
            </a:r>
            <a:r>
              <a:rPr lang="zh-CN" altLang="en-US" sz="4400" dirty="0" smtClean="0">
                <a:solidFill>
                  <a:srgbClr val="404040"/>
                </a:solidFill>
                <a:latin typeface="微软雅黑" pitchFamily="34" charset="-122"/>
                <a:ea typeface="微软雅黑" pitchFamily="34" charset="-122"/>
              </a:rPr>
              <a:t>而不是</a:t>
            </a:r>
            <a:r>
              <a:rPr lang="en-US" sz="4400" dirty="0" smtClean="0">
                <a:solidFill>
                  <a:srgbClr val="404040"/>
                </a:solidFill>
                <a:latin typeface="微软雅黑" pitchFamily="34" charset="-122"/>
                <a:ea typeface="微软雅黑" pitchFamily="34" charset="-122"/>
              </a:rPr>
              <a:t>1∶1</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．化学性质</a:t>
            </a:r>
          </a:p>
          <a:p>
            <a:pPr>
              <a:lnSpc>
                <a:spcPct val="150000"/>
              </a:lnSpc>
            </a:pPr>
            <a:r>
              <a:rPr lang="en-US" sz="4400" dirty="0" smtClean="0">
                <a:solidFill>
                  <a:srgbClr val="404040"/>
                </a:solidFill>
                <a:latin typeface="微软雅黑" pitchFamily="34" charset="-122"/>
                <a:ea typeface="微软雅黑" pitchFamily="34" charset="-122"/>
              </a:rPr>
              <a:t>(1)Na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的化学性质</a:t>
            </a:r>
          </a:p>
          <a:p>
            <a:pPr>
              <a:lnSpc>
                <a:spcPct val="150000"/>
              </a:lnSpc>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err="1" smtClean="0">
                <a:solidFill>
                  <a:srgbClr val="404040"/>
                </a:solidFill>
                <a:latin typeface="微软雅黑" pitchFamily="34" charset="-122"/>
                <a:ea typeface="微软雅黑" pitchFamily="34" charset="-122"/>
              </a:rPr>
              <a:t>CaO</a:t>
            </a:r>
            <a:r>
              <a:rPr lang="zh-CN" altLang="en-US" sz="4400" dirty="0" smtClean="0">
                <a:solidFill>
                  <a:srgbClr val="404040"/>
                </a:solidFill>
                <a:latin typeface="微软雅黑" pitchFamily="34" charset="-122"/>
                <a:ea typeface="微软雅黑" pitchFamily="34" charset="-122"/>
              </a:rPr>
              <a:t>的性质相似，都是典型的碱性氧化物。</a:t>
            </a:r>
          </a:p>
          <a:p>
            <a:pPr>
              <a:lnSpc>
                <a:spcPct val="150000"/>
              </a:lnSpc>
            </a:pPr>
            <a:r>
              <a:rPr lang="zh-CN" altLang="en-US" sz="4400" dirty="0" smtClean="0">
                <a:solidFill>
                  <a:srgbClr val="404040"/>
                </a:solidFill>
                <a:latin typeface="微软雅黑" pitchFamily="34" charset="-122"/>
                <a:ea typeface="微软雅黑" pitchFamily="34" charset="-122"/>
              </a:rPr>
              <a:t>与水反应：</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与酸性氧化物反应：</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2988742"/>
            <a:ext cx="2714644" cy="613981"/>
          </a:xfrm>
          <a:prstGeom prst="rect">
            <a:avLst/>
          </a:prstGeom>
          <a:noFill/>
          <a:ln w="9525">
            <a:noFill/>
            <a:miter lim="800000"/>
            <a:headEnd/>
            <a:tailEnd/>
          </a:ln>
          <a:effectLst/>
        </p:spPr>
      </p:pic>
      <p:sp>
        <p:nvSpPr>
          <p:cNvPr id="54" name="TextBox 53"/>
          <p:cNvSpPr txBox="1"/>
          <p:nvPr/>
        </p:nvSpPr>
        <p:spPr>
          <a:xfrm>
            <a:off x="4952158" y="3017812"/>
            <a:ext cx="541731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氧化钠和过氧化钠</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6" name="矩形 15"/>
          <p:cNvSpPr/>
          <p:nvPr/>
        </p:nvSpPr>
        <p:spPr>
          <a:xfrm>
            <a:off x="5999441" y="5017160"/>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白</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3609836" y="493295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淡黄</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8713292" y="9973518"/>
            <a:ext cx="2182008"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2NaOH</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0801524" y="10981630"/>
            <a:ext cx="2226892"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P spid="26" grpId="0"/>
      <p:bldP spid="2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2088556" y="6229102"/>
          <a:ext cx="19802200" cy="5328592"/>
        </p:xfrm>
        <a:graphic>
          <a:graphicData uri="http://schemas.openxmlformats.org/drawingml/2006/table">
            <a:tbl>
              <a:tblPr/>
              <a:tblGrid>
                <a:gridCol w="4802772"/>
                <a:gridCol w="7536658"/>
                <a:gridCol w="7462770"/>
              </a:tblGrid>
              <a:tr h="1332148">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6444">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带火星的木条</a:t>
                      </a:r>
                      <a:r>
                        <a:rPr lang="en-US" sz="4200" kern="100" dirty="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，用手轻轻摸一摸试管外壁，较热，滴入酚酞，溶液变</a:t>
                      </a:r>
                      <a:r>
                        <a:rPr lang="en-US" sz="4200" kern="100" dirty="0" smtClean="0">
                          <a:solidFill>
                            <a:srgbClr val="404040"/>
                          </a:solidFill>
                          <a:latin typeface="微软雅黑" pitchFamily="34" charset="-122"/>
                          <a:ea typeface="微软雅黑" pitchFamily="34" charset="-122"/>
                          <a:cs typeface="Times New Roman"/>
                        </a:rPr>
                        <a:t>_______</a:t>
                      </a:r>
                      <a:r>
                        <a:rPr lang="en-US" altLang="zh-CN" sz="4200" kern="100" dirty="0" smtClean="0">
                          <a:solidFill>
                            <a:srgbClr val="404040"/>
                          </a:solidFill>
                          <a:latin typeface="微软雅黑" pitchFamily="34" charset="-122"/>
                          <a:ea typeface="微软雅黑" pitchFamily="34" charset="-122"/>
                          <a:cs typeface="Times New Roman"/>
                        </a:rPr>
                        <a:t>___</a:t>
                      </a:r>
                      <a:r>
                        <a:rPr lang="en-US" sz="4200" kern="100" dirty="0" smtClean="0">
                          <a:solidFill>
                            <a:srgbClr val="404040"/>
                          </a:solidFill>
                          <a:latin typeface="微软雅黑" pitchFamily="34" charset="-122"/>
                          <a:ea typeface="微软雅黑" pitchFamily="34" charset="-122"/>
                          <a:cs typeface="Times New Roman"/>
                        </a:rPr>
                        <a:t>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Na</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O</a:t>
                      </a:r>
                      <a:r>
                        <a:rPr lang="en-US" sz="4200" kern="100" baseline="-25000" dirty="0">
                          <a:solidFill>
                            <a:srgbClr val="404040"/>
                          </a:solidFill>
                          <a:latin typeface="微软雅黑" pitchFamily="34" charset="-122"/>
                          <a:ea typeface="微软雅黑" pitchFamily="34" charset="-122"/>
                          <a:cs typeface="Times New Roman"/>
                        </a:rPr>
                        <a:t>2</a:t>
                      </a:r>
                      <a:r>
                        <a:rPr lang="zh-CN" sz="4200" kern="100" dirty="0">
                          <a:solidFill>
                            <a:srgbClr val="404040"/>
                          </a:solidFill>
                          <a:latin typeface="微软雅黑" pitchFamily="34" charset="-122"/>
                          <a:ea typeface="微软雅黑" pitchFamily="34" charset="-122"/>
                          <a:cs typeface="Times New Roman"/>
                        </a:rPr>
                        <a:t>与水反应放热，化学方程式为</a:t>
                      </a:r>
                      <a:r>
                        <a:rPr lang="en-US" sz="4200" kern="100" dirty="0" smtClean="0">
                          <a:solidFill>
                            <a:srgbClr val="404040"/>
                          </a:solidFill>
                          <a:latin typeface="微软雅黑" pitchFamily="34" charset="-122"/>
                          <a:ea typeface="微软雅黑" pitchFamily="34" charset="-122"/>
                          <a:cs typeface="Times New Roman"/>
                        </a:rPr>
                        <a:t>___________</a:t>
                      </a:r>
                      <a:r>
                        <a:rPr lang="en-US" altLang="zh-CN" sz="4200" kern="100" dirty="0" smtClean="0">
                          <a:solidFill>
                            <a:srgbClr val="404040"/>
                          </a:solidFill>
                          <a:latin typeface="微软雅黑" pitchFamily="34" charset="-122"/>
                          <a:ea typeface="微软雅黑" pitchFamily="34" charset="-122"/>
                          <a:cs typeface="Times New Roman"/>
                        </a:rPr>
                        <a:t>____</a:t>
                      </a:r>
                      <a:r>
                        <a:rPr lang="en-US" sz="4200" kern="100" dirty="0" smtClean="0">
                          <a:solidFill>
                            <a:srgbClr val="404040"/>
                          </a:solidFill>
                          <a:latin typeface="微软雅黑" pitchFamily="34" charset="-122"/>
                          <a:ea typeface="微软雅黑" pitchFamily="34" charset="-122"/>
                          <a:cs typeface="Times New Roman"/>
                        </a:rPr>
                        <a:t>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023200" y="2874936"/>
            <a:ext cx="19716888" cy="313932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与酸反应：</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2HCl=__________________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 (2)Na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的化学性质  ①与水反应</a:t>
            </a: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与水的反应</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394889" y="3017812"/>
            <a:ext cx="349486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0297468" y="824532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复燃</a:t>
            </a:r>
            <a:endParaRPr lang="zh-CN" altLang="en-US" dirty="0">
              <a:solidFill>
                <a:srgbClr val="A50021"/>
              </a:solidFill>
              <a:latin typeface="微软雅黑" pitchFamily="34" charset="-122"/>
              <a:ea typeface="微软雅黑" pitchFamily="34" charset="-122"/>
            </a:endParaRPr>
          </a:p>
        </p:txBody>
      </p:sp>
      <p:sp>
        <p:nvSpPr>
          <p:cNvPr id="26" name="矩形 25"/>
          <p:cNvSpPr/>
          <p:nvPr/>
        </p:nvSpPr>
        <p:spPr>
          <a:xfrm>
            <a:off x="10153452" y="10045526"/>
            <a:ext cx="3416320"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红后立即褪色</a:t>
            </a:r>
            <a:endParaRPr lang="zh-CN" altLang="en-US" dirty="0">
              <a:solidFill>
                <a:srgbClr val="A50021"/>
              </a:solidFill>
              <a:latin typeface="微软雅黑" pitchFamily="34" charset="-122"/>
              <a:ea typeface="微软雅黑" pitchFamily="34" charset="-122"/>
            </a:endParaRPr>
          </a:p>
        </p:txBody>
      </p:sp>
      <p:sp>
        <p:nvSpPr>
          <p:cNvPr id="24" name="矩形 23"/>
          <p:cNvSpPr/>
          <p:nvPr/>
        </p:nvSpPr>
        <p:spPr>
          <a:xfrm>
            <a:off x="14401924" y="9829259"/>
            <a:ext cx="7377341" cy="936347"/>
          </a:xfrm>
          <a:prstGeom prst="rect">
            <a:avLst/>
          </a:prstGeom>
        </p:spPr>
        <p:txBody>
          <a:bodyPr wrap="none">
            <a:spAutoFit/>
          </a:bodyPr>
          <a:lstStyle/>
          <a:p>
            <a:pPr>
              <a:lnSpc>
                <a:spcPct val="150000"/>
              </a:lnSpc>
            </a:pPr>
            <a:r>
              <a:rPr lang="en-US" dirty="0" smtClean="0">
                <a:solidFill>
                  <a:srgbClr val="A50021"/>
                </a:solidFill>
              </a:rPr>
              <a:t>2Na</a:t>
            </a:r>
            <a:r>
              <a:rPr lang="en-US" baseline="-25000" dirty="0" smtClean="0">
                <a:solidFill>
                  <a:srgbClr val="A50021"/>
                </a:solidFill>
              </a:rPr>
              <a:t>2</a:t>
            </a:r>
            <a:r>
              <a:rPr lang="en-US" dirty="0" smtClean="0">
                <a:solidFill>
                  <a:srgbClr val="A50021"/>
                </a:solidFill>
              </a:rPr>
              <a:t>O</a:t>
            </a:r>
            <a:r>
              <a:rPr lang="en-US" baseline="-25000" dirty="0" smtClean="0">
                <a:solidFill>
                  <a:srgbClr val="A50021"/>
                </a:solidFill>
              </a:rPr>
              <a:t>2</a:t>
            </a:r>
            <a:r>
              <a:rPr lang="zh-CN" altLang="en-US" dirty="0" smtClean="0">
                <a:solidFill>
                  <a:srgbClr val="A50021"/>
                </a:solidFill>
              </a:rPr>
              <a:t>＋</a:t>
            </a:r>
            <a:r>
              <a:rPr lang="en-US" dirty="0" smtClean="0">
                <a:solidFill>
                  <a:srgbClr val="A50021"/>
                </a:solidFill>
              </a:rPr>
              <a:t>2H</a:t>
            </a:r>
            <a:r>
              <a:rPr lang="en-US" baseline="-25000" dirty="0" smtClean="0">
                <a:solidFill>
                  <a:srgbClr val="A50021"/>
                </a:solidFill>
              </a:rPr>
              <a:t>2</a:t>
            </a:r>
            <a:r>
              <a:rPr lang="en-US" dirty="0" smtClean="0">
                <a:solidFill>
                  <a:srgbClr val="A50021"/>
                </a:solidFill>
              </a:rPr>
              <a:t>O=4NaOH</a:t>
            </a:r>
            <a:r>
              <a:rPr lang="zh-CN" altLang="en-US" dirty="0" smtClean="0">
                <a:solidFill>
                  <a:srgbClr val="A50021"/>
                </a:solidFill>
              </a:rPr>
              <a:t>＋</a:t>
            </a:r>
            <a:r>
              <a:rPr lang="en-US" dirty="0" smtClean="0">
                <a:solidFill>
                  <a:srgbClr val="A50021"/>
                </a:solidFill>
              </a:rPr>
              <a:t>O</a:t>
            </a:r>
            <a:r>
              <a:rPr lang="en-US" baseline="-25000" dirty="0" smtClean="0">
                <a:solidFill>
                  <a:srgbClr val="A50021"/>
                </a:solidFill>
              </a:rPr>
              <a:t>2</a:t>
            </a:r>
            <a:r>
              <a:rPr lang="zh-CN" altLang="en-US" dirty="0" smtClean="0">
                <a:solidFill>
                  <a:srgbClr val="A50021"/>
                </a:solidFill>
              </a:rPr>
              <a:t>↑</a:t>
            </a:r>
            <a:endParaRPr lang="zh-CN" altLang="en-US" dirty="0">
              <a:solidFill>
                <a:srgbClr val="A50021"/>
              </a:solidFill>
            </a:endParaRPr>
          </a:p>
        </p:txBody>
      </p:sp>
      <p:pic>
        <p:nvPicPr>
          <p:cNvPr id="1080321" name="Picture 1" descr="E:\工作\2017\同步\2017秋\学练考\必修1\PPT\第三章\F83.TIF"/>
          <p:cNvPicPr>
            <a:picLocks noChangeAspect="1" noChangeArrowheads="1"/>
          </p:cNvPicPr>
          <p:nvPr/>
        </p:nvPicPr>
        <p:blipFill>
          <a:blip r:embed="rId3" r:link="rId4" cstate="print"/>
          <a:srcRect/>
          <a:stretch>
            <a:fillRect/>
          </a:stretch>
        </p:blipFill>
        <p:spPr bwMode="auto">
          <a:xfrm>
            <a:off x="3380522" y="8304224"/>
            <a:ext cx="2286016" cy="3139462"/>
          </a:xfrm>
          <a:prstGeom prst="rect">
            <a:avLst/>
          </a:prstGeom>
          <a:noFill/>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80321"/>
                                        </p:tgtEl>
                                        <p:attrNameLst>
                                          <p:attrName>style.visibility</p:attrName>
                                        </p:attrNameLst>
                                      </p:cBhvr>
                                      <p:to>
                                        <p:strVal val="visible"/>
                                      </p:to>
                                    </p:set>
                                    <p:animEffect transition="in" filter="blinds(horizontal)">
                                      <p:cBhvr>
                                        <p:cTn id="11" dur="500"/>
                                        <p:tgtEl>
                                          <p:spTgt spid="108032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P spid="26" grpId="0"/>
      <p:bldP spid="2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16888"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a:t>
            </a:r>
          </a:p>
          <a:p>
            <a:pPr>
              <a:lnSpc>
                <a:spcPct val="150000"/>
              </a:lnSpc>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反应的化学方程式是</a:t>
            </a:r>
            <a:r>
              <a:rPr lang="en-US" sz="4400" dirty="0" smtClean="0">
                <a:solidFill>
                  <a:srgbClr val="404040"/>
                </a:solidFill>
                <a:latin typeface="微软雅黑" pitchFamily="34" charset="-122"/>
                <a:ea typeface="微软雅黑" pitchFamily="34" charset="-122"/>
              </a:rPr>
              <a:t>__________________________________</a:t>
            </a:r>
            <a:r>
              <a:rPr lang="zh-CN" altLang="en-US" sz="4400" dirty="0" smtClean="0">
                <a:solidFill>
                  <a:srgbClr val="404040"/>
                </a:solidFill>
                <a:latin typeface="微软雅黑" pitchFamily="34" charset="-122"/>
                <a:ea typeface="微软雅黑" pitchFamily="34" charset="-122"/>
              </a:rPr>
              <a:t>，可用于呼吸面具或潜水艇中作为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的来源。</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反应的三个关系</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固体质量关系：</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固体与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反应时，固体增加的质量等于与参加反应的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等物质的量的</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的质量，即</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实际上该反应不能发生</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513492" y="3852838"/>
            <a:ext cx="8733481"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8713292" y="493295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16888"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a:t>
            </a:r>
            <a:r>
              <a:rPr lang="en-US" altLang="zh-CN" sz="4400" dirty="0" smtClean="0">
                <a:solidFill>
                  <a:srgbClr val="404040"/>
                </a:solidFill>
                <a:latin typeface="微软雅黑" pitchFamily="34" charset="-122"/>
                <a:ea typeface="微软雅黑" pitchFamily="34" charset="-122"/>
              </a:rPr>
              <a:t>Na</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固体与</a:t>
            </a:r>
            <a:r>
              <a:rPr lang="en-US" altLang="zh-CN" sz="4400" dirty="0" smtClean="0">
                <a:solidFill>
                  <a:srgbClr val="404040"/>
                </a:solidFill>
                <a:latin typeface="微软雅黑" pitchFamily="34" charset="-122"/>
                <a:ea typeface="微软雅黑" pitchFamily="34" charset="-122"/>
              </a:rPr>
              <a:t>H</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反应时，固体增加的质量等于与参加反应的</a:t>
            </a:r>
            <a:r>
              <a:rPr lang="en-US" altLang="zh-CN" sz="4400" dirty="0" smtClean="0">
                <a:solidFill>
                  <a:srgbClr val="404040"/>
                </a:solidFill>
                <a:latin typeface="微软雅黑" pitchFamily="34" charset="-122"/>
                <a:ea typeface="微软雅黑" pitchFamily="34" charset="-122"/>
              </a:rPr>
              <a:t>H</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等物质的量的</a:t>
            </a:r>
            <a:r>
              <a:rPr lang="en-US" altLang="zh-CN" sz="4400" dirty="0" smtClean="0">
                <a:solidFill>
                  <a:srgbClr val="404040"/>
                </a:solidFill>
                <a:latin typeface="微软雅黑" pitchFamily="34" charset="-122"/>
                <a:ea typeface="微软雅黑" pitchFamily="34" charset="-122"/>
              </a:rPr>
              <a:t>H</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的质量，即</a:t>
            </a:r>
            <a:r>
              <a:rPr lang="en-US" altLang="zh-CN" sz="4400" dirty="0" smtClean="0">
                <a:solidFill>
                  <a:srgbClr val="404040"/>
                </a:solidFill>
                <a:latin typeface="微软雅黑" pitchFamily="34" charset="-122"/>
                <a:ea typeface="微软雅黑" pitchFamily="34" charset="-122"/>
              </a:rPr>
              <a:t>Na</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H</a:t>
            </a:r>
            <a:r>
              <a:rPr lang="en-US" altLang="zh-CN"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=2NaOH(</a:t>
            </a:r>
            <a:r>
              <a:rPr lang="zh-CN" altLang="en-US" sz="4400" dirty="0" smtClean="0">
                <a:solidFill>
                  <a:srgbClr val="404040"/>
                </a:solidFill>
                <a:latin typeface="微软雅黑" pitchFamily="34" charset="-122"/>
                <a:ea typeface="微软雅黑" pitchFamily="34" charset="-122"/>
              </a:rPr>
              <a:t>实际上该反应不能发生</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气体体积关系：</a:t>
            </a:r>
          </a:p>
          <a:p>
            <a:pPr>
              <a:lnSpc>
                <a:spcPct val="150000"/>
              </a:lnSpc>
            </a:pPr>
            <a:r>
              <a:rPr lang="zh-CN" altLang="en-US" sz="4400" dirty="0" smtClean="0">
                <a:solidFill>
                  <a:srgbClr val="404040"/>
                </a:solidFill>
                <a:latin typeface="微软雅黑" pitchFamily="34" charset="-122"/>
                <a:ea typeface="微软雅黑" pitchFamily="34" charset="-122"/>
              </a:rPr>
              <a:t>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和水蒸气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或二者的混合气体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通过足量的</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，气体体积的减少量为原气体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或混合气体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体积的一半，即为生成氧气的量。</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电子转移关系：</a:t>
            </a:r>
          </a:p>
          <a:p>
            <a:pPr>
              <a:lnSpc>
                <a:spcPct val="150000"/>
              </a:lnSpc>
            </a:pPr>
            <a:r>
              <a:rPr lang="zh-CN" altLang="en-US" sz="4400" dirty="0" smtClean="0">
                <a:solidFill>
                  <a:srgbClr val="404040"/>
                </a:solidFill>
                <a:latin typeface="微软雅黑" pitchFamily="34" charset="-122"/>
                <a:ea typeface="微软雅黑" pitchFamily="34" charset="-122"/>
              </a:rPr>
              <a:t>当</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与足量</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反应时，</a:t>
            </a:r>
            <a:r>
              <a:rPr lang="en-US" sz="4400" dirty="0" smtClean="0">
                <a:solidFill>
                  <a:srgbClr val="404040"/>
                </a:solidFill>
                <a:latin typeface="微软雅黑" pitchFamily="34" charset="-122"/>
                <a:ea typeface="微软雅黑" pitchFamily="34" charset="-122"/>
              </a:rPr>
              <a:t>1 mol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转移</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电子。</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都能与水反应生成碱，它们都是碱性氧化物吗？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．有一包淡黄色粉末，如何验证其为过氧化钠？ </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都能发生化学反应，当混合气体通过过氧化钠时哪种物质先反应？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89250"/>
            <a:ext cx="19216822" cy="8756476"/>
          </a:xfrm>
          <a:prstGeom prst="rect">
            <a:avLst/>
          </a:prstGeom>
          <a:noFill/>
          <a:ln w="9525">
            <a:noFill/>
            <a:miter lim="800000"/>
            <a:headEnd/>
            <a:tailEnd/>
          </a:ln>
          <a:effectLst/>
        </p:spPr>
      </p:pic>
      <p:sp>
        <p:nvSpPr>
          <p:cNvPr id="20" name="矩形 19"/>
          <p:cNvSpPr/>
          <p:nvPr/>
        </p:nvSpPr>
        <p:spPr>
          <a:xfrm>
            <a:off x="2232572" y="3060750"/>
            <a:ext cx="19366920" cy="923329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．提示：碱性氧化物是指与酸反应只生成盐和水的化合物，</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与酸反应生成盐和水，而</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与酸反应生成盐和水的同时还有氧气生成，故</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不是碱性氧化物。</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．提示：可利用过氧化钠易与水反应生成氧气进行验证，取少量粉末，滴加少量蒸馏水，如果有能使带火星的木条复燃的气体产生则为过氧化钠。</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=4NaOH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baseline="-25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4NaOH=2Na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，总反应方程式为</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，所以一定量的</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与一定量</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的混合物的反应，可视为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先与</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发生反应，待</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反应完全后，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再与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发生反应。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03366"/>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2903897"/>
            <a:ext cx="2714644" cy="613981"/>
          </a:xfrm>
          <a:prstGeom prst="rect">
            <a:avLst/>
          </a:prstGeom>
          <a:noFill/>
          <a:ln w="9525">
            <a:noFill/>
            <a:miter lim="800000"/>
            <a:headEnd/>
            <a:tailEnd/>
          </a:ln>
          <a:effectLst/>
        </p:spPr>
      </p:pic>
      <p:sp>
        <p:nvSpPr>
          <p:cNvPr id="40" name="矩形 39"/>
          <p:cNvSpPr/>
          <p:nvPr/>
        </p:nvSpPr>
        <p:spPr>
          <a:xfrm>
            <a:off x="2023200" y="3787209"/>
            <a:ext cx="19716888" cy="618630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．金属元素的存在形态</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金属在自然界中主要以游离态和</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态两种形式存在，其中不活泼金属如金、铂主要以</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态存在，而其他绝大多数金属元素主要都是以</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态存在。在地壳中含量最多的金属元素是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，其次是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．物理性质</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大多数金属都呈银白色，但铜呈</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色，金呈</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。常温下，大多数金属都是固体，只有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是液体；大多数金属能导</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、导</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性。</a:t>
            </a:r>
            <a:endParaRPr lang="en-US" altLang="zh-CN" sz="4400" dirty="0" smtClean="0">
              <a:solidFill>
                <a:srgbClr val="404040"/>
              </a:solidFill>
              <a:latin typeface="微软雅黑" pitchFamily="34" charset="-122"/>
              <a:ea typeface="微软雅黑" pitchFamily="34" charset="-122"/>
            </a:endParaRPr>
          </a:p>
        </p:txBody>
      </p:sp>
      <p:sp>
        <p:nvSpPr>
          <p:cNvPr id="54" name="TextBox 53"/>
          <p:cNvSpPr txBox="1"/>
          <p:nvPr/>
        </p:nvSpPr>
        <p:spPr>
          <a:xfrm>
            <a:off x="4952158" y="2867373"/>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金属的通性</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589052"/>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2874936"/>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1" name="矩形 10"/>
          <p:cNvSpPr/>
          <p:nvPr/>
        </p:nvSpPr>
        <p:spPr>
          <a:xfrm>
            <a:off x="16130116" y="392484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化合</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0009436" y="4955605"/>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游离</a:t>
            </a:r>
          </a:p>
        </p:txBody>
      </p:sp>
      <p:sp>
        <p:nvSpPr>
          <p:cNvPr id="14" name="矩形 13"/>
          <p:cNvSpPr/>
          <p:nvPr/>
        </p:nvSpPr>
        <p:spPr>
          <a:xfrm>
            <a:off x="3295656" y="5963717"/>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化合</a:t>
            </a:r>
          </a:p>
        </p:txBody>
      </p:sp>
      <p:sp>
        <p:nvSpPr>
          <p:cNvPr id="15" name="矩形 14"/>
          <p:cNvSpPr/>
          <p:nvPr/>
        </p:nvSpPr>
        <p:spPr>
          <a:xfrm>
            <a:off x="15482044" y="5941070"/>
            <a:ext cx="73289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8709463" y="5941070"/>
            <a:ext cx="80502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Fe</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3249796" y="702119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紫红</a:t>
            </a:r>
          </a:p>
        </p:txBody>
      </p:sp>
      <p:sp>
        <p:nvSpPr>
          <p:cNvPr id="18" name="矩形 17"/>
          <p:cNvSpPr/>
          <p:nvPr/>
        </p:nvSpPr>
        <p:spPr>
          <a:xfrm>
            <a:off x="16850196" y="702119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黄色</a:t>
            </a:r>
          </a:p>
        </p:txBody>
      </p:sp>
      <p:sp>
        <p:nvSpPr>
          <p:cNvPr id="19" name="矩形 18"/>
          <p:cNvSpPr/>
          <p:nvPr/>
        </p:nvSpPr>
        <p:spPr>
          <a:xfrm>
            <a:off x="8857308" y="7957294"/>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汞</a:t>
            </a:r>
          </a:p>
        </p:txBody>
      </p:sp>
      <p:sp>
        <p:nvSpPr>
          <p:cNvPr id="20" name="矩形 19"/>
          <p:cNvSpPr/>
          <p:nvPr/>
        </p:nvSpPr>
        <p:spPr>
          <a:xfrm>
            <a:off x="16994212" y="8029302"/>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电</a:t>
            </a:r>
          </a:p>
        </p:txBody>
      </p:sp>
      <p:sp>
        <p:nvSpPr>
          <p:cNvPr id="22" name="矩形 21"/>
          <p:cNvSpPr/>
          <p:nvPr/>
        </p:nvSpPr>
        <p:spPr>
          <a:xfrm>
            <a:off x="19802524" y="7957294"/>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热</a:t>
            </a:r>
          </a:p>
        </p:txBody>
      </p:sp>
      <p:sp>
        <p:nvSpPr>
          <p:cNvPr id="23" name="矩形 22"/>
          <p:cNvSpPr/>
          <p:nvPr/>
        </p:nvSpPr>
        <p:spPr>
          <a:xfrm>
            <a:off x="3096668" y="896540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延展</a:t>
            </a:r>
          </a:p>
        </p:txBody>
      </p:sp>
      <p:sp>
        <p:nvSpPr>
          <p:cNvPr id="361476" name="Rectangle 4"/>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1477" name="Rectangle 5"/>
          <p:cNvSpPr>
            <a:spLocks noChangeArrowheads="1"/>
          </p:cNvSpPr>
          <p:nvPr/>
        </p:nvSpPr>
        <p:spPr bwMode="auto">
          <a:xfrm>
            <a:off x="0" y="4762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8" name="Rectangle 6"/>
          <p:cNvSpPr>
            <a:spLocks noChangeArrowheads="1"/>
          </p:cNvSpPr>
          <p:nvPr/>
        </p:nvSpPr>
        <p:spPr bwMode="auto">
          <a:xfrm>
            <a:off x="0" y="9525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9" name="Rectangle 7"/>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3" grpId="0"/>
      <p:bldP spid="14" grpId="0"/>
      <p:bldP spid="15" grpId="0"/>
      <p:bldP spid="16" grpId="0"/>
      <p:bldP spid="17" grpId="0"/>
      <p:bldP spid="18" grpId="0"/>
      <p:bldP spid="19" grpId="0"/>
      <p:bldP spid="20" grpId="0"/>
      <p:bldP spid="22" grpId="0"/>
      <p:bldP spid="2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6915228"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下列关于钠及其化合物性质的叙述，正确的是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．钠能与硫酸铜溶液反应置换出红色的铜</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．氧化钠和过氧化钠都能与水反应，生成物完全相同</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．过氧化钠是白色固体，可用作呼吸面具的氧气来源</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．氧化钠是碱性氧化物，与酸反应生成盐和水</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017812"/>
            <a:ext cx="19723540" cy="8929750"/>
          </a:xfrm>
          <a:prstGeom prst="rect">
            <a:avLst/>
          </a:prstGeom>
          <a:noFill/>
          <a:ln w="9525">
            <a:noFill/>
            <a:miter lim="800000"/>
            <a:headEnd/>
            <a:tailEnd/>
          </a:ln>
          <a:effectLst/>
        </p:spPr>
      </p:pic>
      <p:sp>
        <p:nvSpPr>
          <p:cNvPr id="14" name="矩形 13"/>
          <p:cNvSpPr/>
          <p:nvPr/>
        </p:nvSpPr>
        <p:spPr>
          <a:xfrm>
            <a:off x="2376588" y="2772718"/>
            <a:ext cx="63224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376588" y="3803630"/>
            <a:ext cx="18863434" cy="618630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钠投入硫酸铜溶液中时，先和水反应生成氢氧化钠和氢气，氢氧化钠和硫酸铜反应生成氢氧化铜和硫酸钠，所以得不到金属铜，故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错误；氧化钠和水反应生成氢氧化钠，过氧化钠和水反应生成氢氧化钠和氧气，所以二者的产物不同，故</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错误；过氧化钠为淡黄色固体，过氧化钠和水、二氧化碳反应都生成氧气，所以过氧化钠可作为呼吸面具的氧气来源，故</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错误；氧化钠与酸反应生成盐和水，是碱性氧化物，故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645450" cy="313932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2.1 g</a:t>
            </a:r>
            <a:r>
              <a:rPr lang="zh-CN" altLang="en-US" sz="4400" dirty="0" smtClean="0">
                <a:solidFill>
                  <a:srgbClr val="404040"/>
                </a:solidFill>
                <a:latin typeface="微软雅黑" pitchFamily="34" charset="-122"/>
                <a:ea typeface="微软雅黑" pitchFamily="34" charset="-122"/>
              </a:rPr>
              <a:t>平均相对分子质量为</a:t>
            </a:r>
            <a:r>
              <a:rPr lang="en-US" sz="4400" dirty="0" smtClean="0">
                <a:solidFill>
                  <a:srgbClr val="404040"/>
                </a:solidFill>
                <a:latin typeface="微软雅黑" pitchFamily="34" charset="-122"/>
                <a:ea typeface="微软雅黑" pitchFamily="34" charset="-122"/>
              </a:rPr>
              <a:t>7.2</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组成混合气体与足量</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充分燃烧后立即通入足量的</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中，固体质量增加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2.1 g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3.6 g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7.2 g           D</a:t>
            </a:r>
            <a:r>
              <a:rPr lang="zh-CN" altLang="en-US" sz="4400" dirty="0" smtClean="0">
                <a:solidFill>
                  <a:srgbClr val="404040"/>
                </a:solidFill>
                <a:latin typeface="微软雅黑" pitchFamily="34" charset="-122"/>
                <a:ea typeface="微软雅黑" pitchFamily="34" charset="-122"/>
              </a:rPr>
              <a:t>．不可求</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308952" y="3017812"/>
            <a:ext cx="19431136" cy="8786874"/>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50273" name="Object 2"/>
          <p:cNvGraphicFramePr>
            <a:graphicFrameLocks noChangeAspect="1"/>
          </p:cNvGraphicFramePr>
          <p:nvPr/>
        </p:nvGraphicFramePr>
        <p:xfrm>
          <a:off x="2581275" y="3065463"/>
          <a:ext cx="18100675" cy="9224962"/>
        </p:xfrm>
        <a:graphic>
          <a:graphicData uri="http://schemas.openxmlformats.org/presentationml/2006/ole">
            <p:oleObj spid="_x0000_s950273" name="Document" r:id="rId5" imgW="11636591" imgH="596245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375002"/>
            <a:ext cx="757242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碳酸钠和碳酸氢钠</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397469"/>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4212878"/>
            <a:ext cx="19716888" cy="313932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是一种</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色粉末，俗名</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，也叫</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是一种细小</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色晶体，俗名</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。它们都属于盐类，但却被用作食用碱。</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溶于水时表现的性质</a:t>
            </a:r>
            <a:endParaRPr lang="zh-CN" altLang="en-US" sz="4400" dirty="0">
              <a:solidFill>
                <a:srgbClr val="404040"/>
              </a:solidFill>
              <a:latin typeface="微软雅黑" pitchFamily="34" charset="-122"/>
              <a:ea typeface="微软雅黑" pitchFamily="34" charset="-122"/>
            </a:endParaRPr>
          </a:p>
        </p:txBody>
      </p:sp>
      <p:sp>
        <p:nvSpPr>
          <p:cNvPr id="20" name="矩形 19"/>
          <p:cNvSpPr/>
          <p:nvPr/>
        </p:nvSpPr>
        <p:spPr>
          <a:xfrm>
            <a:off x="6189817" y="4375134"/>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白</a:t>
            </a:r>
            <a:endParaRPr lang="zh-CN" altLang="en-US" dirty="0">
              <a:solidFill>
                <a:srgbClr val="A50021"/>
              </a:solidFill>
              <a:latin typeface="微软雅黑" pitchFamily="34" charset="-122"/>
              <a:ea typeface="微软雅黑" pitchFamily="34" charset="-122"/>
            </a:endParaRPr>
          </a:p>
        </p:txBody>
      </p:sp>
      <p:sp>
        <p:nvSpPr>
          <p:cNvPr id="21" name="矩形 20"/>
          <p:cNvSpPr/>
          <p:nvPr/>
        </p:nvSpPr>
        <p:spPr>
          <a:xfrm>
            <a:off x="10873532" y="435689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纯碱</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14545940" y="435689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苏打</a:t>
            </a:r>
            <a:endParaRPr lang="zh-CN" altLang="en-US" dirty="0">
              <a:solidFill>
                <a:srgbClr val="A50021"/>
              </a:solidFill>
              <a:latin typeface="微软雅黑" pitchFamily="34" charset="-122"/>
              <a:ea typeface="微软雅黑" pitchFamily="34" charset="-122"/>
            </a:endParaRPr>
          </a:p>
        </p:txBody>
      </p:sp>
      <p:sp>
        <p:nvSpPr>
          <p:cNvPr id="23" name="矩形 22"/>
          <p:cNvSpPr/>
          <p:nvPr/>
        </p:nvSpPr>
        <p:spPr>
          <a:xfrm>
            <a:off x="3024660" y="5365006"/>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白</a:t>
            </a:r>
            <a:endParaRPr lang="zh-CN" altLang="en-US" dirty="0">
              <a:solidFill>
                <a:srgbClr val="A50021"/>
              </a:solidFill>
              <a:latin typeface="微软雅黑" pitchFamily="34" charset="-122"/>
              <a:ea typeface="微软雅黑" pitchFamily="34" charset="-122"/>
            </a:endParaRPr>
          </a:p>
        </p:txBody>
      </p:sp>
      <p:sp>
        <p:nvSpPr>
          <p:cNvPr id="24" name="矩形 23"/>
          <p:cNvSpPr/>
          <p:nvPr/>
        </p:nvSpPr>
        <p:spPr>
          <a:xfrm>
            <a:off x="7777188" y="5365006"/>
            <a:ext cx="1800493"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小苏打</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P spid="23" grpId="0"/>
      <p:bldP spid="2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表格 18"/>
          <p:cNvGraphicFramePr>
            <a:graphicFrameLocks noGrp="1"/>
          </p:cNvGraphicFramePr>
          <p:nvPr/>
        </p:nvGraphicFramePr>
        <p:xfrm>
          <a:off x="2160564" y="3348782"/>
          <a:ext cx="18938103" cy="7680960"/>
        </p:xfrm>
        <a:graphic>
          <a:graphicData uri="http://schemas.openxmlformats.org/drawingml/2006/table">
            <a:tbl>
              <a:tblPr/>
              <a:tblGrid>
                <a:gridCol w="3899021"/>
                <a:gridCol w="7519541"/>
                <a:gridCol w="7519541"/>
              </a:tblGrid>
              <a:tr h="912101">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实验步骤</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1 g Na</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CO</a:t>
                      </a:r>
                      <a:r>
                        <a:rPr lang="en-US" sz="4200" kern="100" baseline="-25000" dirty="0">
                          <a:solidFill>
                            <a:srgbClr val="404040"/>
                          </a:solidFill>
                          <a:latin typeface="微软雅黑" pitchFamily="34" charset="-122"/>
                          <a:ea typeface="微软雅黑" pitchFamily="34" charset="-122"/>
                          <a:cs typeface="Times New Roman"/>
                        </a:rPr>
                        <a:t>3</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1 g NaHCO</a:t>
                      </a:r>
                      <a:r>
                        <a:rPr lang="en-US" sz="4200" kern="100" baseline="-25000">
                          <a:solidFill>
                            <a:srgbClr val="404040"/>
                          </a:solidFill>
                          <a:latin typeface="微软雅黑" pitchFamily="34" charset="-122"/>
                          <a:ea typeface="微软雅黑" pitchFamily="34" charset="-122"/>
                          <a:cs typeface="Times New Roman"/>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101">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①加几滴水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加水后结块变成晶体，放热</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加水后部分溶解，感觉不到热量变化</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101">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②</a:t>
                      </a:r>
                      <a:r>
                        <a:rPr lang="zh-CN" sz="4200" kern="100">
                          <a:solidFill>
                            <a:srgbClr val="404040"/>
                          </a:solidFill>
                          <a:latin typeface="微软雅黑" pitchFamily="34" charset="-122"/>
                          <a:ea typeface="微软雅黑" pitchFamily="34" charset="-122"/>
                          <a:cs typeface="Times New Roman"/>
                        </a:rPr>
                        <a:t>加</a:t>
                      </a:r>
                      <a:r>
                        <a:rPr lang="en-US" sz="4200" kern="100">
                          <a:solidFill>
                            <a:srgbClr val="404040"/>
                          </a:solidFill>
                          <a:latin typeface="微软雅黑" pitchFamily="34" charset="-122"/>
                          <a:ea typeface="微软雅黑" pitchFamily="34" charset="-122"/>
                          <a:cs typeface="Times New Roman"/>
                        </a:rPr>
                        <a:t>10 mL</a:t>
                      </a:r>
                      <a:r>
                        <a:rPr lang="zh-CN" sz="4200" kern="100">
                          <a:solidFill>
                            <a:srgbClr val="404040"/>
                          </a:solidFill>
                          <a:latin typeface="微软雅黑" pitchFamily="34" charset="-122"/>
                          <a:ea typeface="微软雅黑" pitchFamily="34" charset="-122"/>
                          <a:cs typeface="Times New Roman"/>
                        </a:rPr>
                        <a:t>水</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振荡一段时间后可溶解</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固体量减少</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101">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③加</a:t>
                      </a:r>
                      <a:r>
                        <a:rPr lang="en-US" sz="4200" kern="100">
                          <a:solidFill>
                            <a:srgbClr val="404040"/>
                          </a:solidFill>
                          <a:latin typeface="微软雅黑" pitchFamily="34" charset="-122"/>
                          <a:ea typeface="微软雅黑" pitchFamily="34" charset="-122"/>
                          <a:cs typeface="Times New Roman"/>
                        </a:rPr>
                        <a:t>1</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Times New Roman"/>
                        </a:rPr>
                        <a:t>2</a:t>
                      </a:r>
                      <a:r>
                        <a:rPr lang="zh-CN" sz="4200" kern="100">
                          <a:solidFill>
                            <a:srgbClr val="404040"/>
                          </a:solidFill>
                          <a:latin typeface="微软雅黑" pitchFamily="34" charset="-122"/>
                          <a:ea typeface="微软雅黑" pitchFamily="34" charset="-122"/>
                          <a:cs typeface="Times New Roman"/>
                        </a:rPr>
                        <a:t>滴酚酞</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溶液</a:t>
                      </a:r>
                      <a:r>
                        <a:rPr lang="en-US" sz="4200" kern="100" dirty="0">
                          <a:solidFill>
                            <a:srgbClr val="404040"/>
                          </a:solidFill>
                          <a:latin typeface="微软雅黑" pitchFamily="34" charset="-122"/>
                          <a:ea typeface="微软雅黑" pitchFamily="34" charset="-122"/>
                          <a:cs typeface="Times New Roman"/>
                        </a:rPr>
                        <a:t>________</a:t>
                      </a:r>
                      <a:r>
                        <a:rPr lang="zh-CN" sz="4200" kern="100" dirty="0">
                          <a:solidFill>
                            <a:srgbClr val="404040"/>
                          </a:solidFill>
                          <a:latin typeface="微软雅黑" pitchFamily="34" charset="-122"/>
                          <a:ea typeface="微软雅黑" pitchFamily="34" charset="-122"/>
                          <a:cs typeface="Times New Roman"/>
                        </a:rPr>
                        <a:t>，溶液碱性较强</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溶液</a:t>
                      </a:r>
                      <a:r>
                        <a:rPr lang="en-US" sz="4200" kern="100">
                          <a:solidFill>
                            <a:srgbClr val="404040"/>
                          </a:solidFill>
                          <a:latin typeface="微软雅黑" pitchFamily="34" charset="-122"/>
                          <a:ea typeface="微软雅黑" pitchFamily="34" charset="-122"/>
                          <a:cs typeface="Times New Roman"/>
                        </a:rPr>
                        <a:t>________</a:t>
                      </a:r>
                      <a:r>
                        <a:rPr lang="zh-CN" sz="4200" kern="100">
                          <a:solidFill>
                            <a:srgbClr val="404040"/>
                          </a:solidFill>
                          <a:latin typeface="微软雅黑" pitchFamily="34" charset="-122"/>
                          <a:ea typeface="微软雅黑" pitchFamily="34" charset="-122"/>
                          <a:cs typeface="Times New Roman"/>
                        </a:rPr>
                        <a:t>，溶液碱性较弱</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4203">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初步结论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Na</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CO</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NaHCO</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均</a:t>
                      </a:r>
                      <a:r>
                        <a:rPr lang="en-US" sz="4200" kern="100" dirty="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溶于水，在水中的溶解度</a:t>
                      </a:r>
                      <a:r>
                        <a:rPr lang="en-US" sz="4200" kern="100" dirty="0" smtClean="0">
                          <a:solidFill>
                            <a:srgbClr val="404040"/>
                          </a:solidFill>
                          <a:latin typeface="微软雅黑" pitchFamily="34" charset="-122"/>
                          <a:ea typeface="微软雅黑" pitchFamily="34" charset="-122"/>
                          <a:cs typeface="Times New Roman"/>
                        </a:rPr>
                        <a:t>_________</a:t>
                      </a:r>
                      <a:r>
                        <a:rPr lang="zh-CN" sz="4200" kern="100" dirty="0" smtClean="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Times New Roman"/>
                        </a:rPr>
                        <a:t>_________</a:t>
                      </a:r>
                      <a:r>
                        <a:rPr lang="zh-CN" sz="4200" kern="100" dirty="0" smtClean="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水溶液均显</a:t>
                      </a:r>
                      <a:r>
                        <a:rPr lang="en-US" sz="4200" kern="100" dirty="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25" name="矩形 24"/>
          <p:cNvSpPr/>
          <p:nvPr/>
        </p:nvSpPr>
        <p:spPr>
          <a:xfrm>
            <a:off x="7345140" y="772268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变红</a:t>
            </a:r>
            <a:endParaRPr lang="zh-CN" altLang="en-US" dirty="0">
              <a:solidFill>
                <a:srgbClr val="A50021"/>
              </a:solidFill>
              <a:latin typeface="微软雅黑" pitchFamily="34" charset="-122"/>
              <a:ea typeface="微软雅黑" pitchFamily="34" charset="-122"/>
            </a:endParaRPr>
          </a:p>
        </p:txBody>
      </p:sp>
      <p:sp>
        <p:nvSpPr>
          <p:cNvPr id="26" name="矩形 25"/>
          <p:cNvSpPr/>
          <p:nvPr/>
        </p:nvSpPr>
        <p:spPr>
          <a:xfrm>
            <a:off x="14761964" y="7597254"/>
            <a:ext cx="1800493"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变浅红</a:t>
            </a:r>
            <a:endParaRPr lang="zh-CN" altLang="en-US" dirty="0">
              <a:solidFill>
                <a:srgbClr val="A50021"/>
              </a:solidFill>
              <a:latin typeface="微软雅黑" pitchFamily="34" charset="-122"/>
              <a:ea typeface="微软雅黑" pitchFamily="34" charset="-122"/>
            </a:endParaRPr>
          </a:p>
        </p:txBody>
      </p:sp>
      <p:sp>
        <p:nvSpPr>
          <p:cNvPr id="27" name="矩形 26"/>
          <p:cNvSpPr/>
          <p:nvPr/>
        </p:nvSpPr>
        <p:spPr>
          <a:xfrm>
            <a:off x="18578388" y="9162846"/>
            <a:ext cx="2132700"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Na</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CO</a:t>
            </a:r>
            <a:r>
              <a:rPr lang="en-US" baseline="-25000" dirty="0" smtClean="0">
                <a:solidFill>
                  <a:srgbClr val="A50021"/>
                </a:solidFill>
                <a:latin typeface="微软雅黑" pitchFamily="34" charset="-122"/>
                <a:ea typeface="微软雅黑" pitchFamily="34" charset="-122"/>
              </a:rPr>
              <a:t>3</a:t>
            </a:r>
            <a:endParaRPr lang="zh-CN" altLang="en-US" dirty="0">
              <a:solidFill>
                <a:srgbClr val="A50021"/>
              </a:solidFill>
              <a:latin typeface="微软雅黑" pitchFamily="34" charset="-122"/>
              <a:ea typeface="微软雅黑" pitchFamily="34" charset="-122"/>
            </a:endParaRPr>
          </a:p>
        </p:txBody>
      </p:sp>
      <p:sp>
        <p:nvSpPr>
          <p:cNvPr id="28" name="矩形 27"/>
          <p:cNvSpPr/>
          <p:nvPr/>
        </p:nvSpPr>
        <p:spPr>
          <a:xfrm>
            <a:off x="6733845" y="10098950"/>
            <a:ext cx="2339487"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NaHCO</a:t>
            </a:r>
            <a:r>
              <a:rPr lang="en-US" baseline="-25000" dirty="0" smtClean="0">
                <a:solidFill>
                  <a:srgbClr val="A50021"/>
                </a:solidFill>
                <a:latin typeface="微软雅黑" pitchFamily="34" charset="-122"/>
                <a:ea typeface="微软雅黑" pitchFamily="34" charset="-122"/>
              </a:rPr>
              <a:t>3</a:t>
            </a:r>
            <a:endParaRPr lang="zh-CN" altLang="en-US" dirty="0">
              <a:solidFill>
                <a:srgbClr val="A50021"/>
              </a:solidFill>
              <a:latin typeface="微软雅黑" pitchFamily="34" charset="-122"/>
              <a:ea typeface="微软雅黑" pitchFamily="34" charset="-122"/>
            </a:endParaRPr>
          </a:p>
        </p:txBody>
      </p:sp>
      <p:sp>
        <p:nvSpPr>
          <p:cNvPr id="29" name="矩形 28"/>
          <p:cNvSpPr/>
          <p:nvPr/>
        </p:nvSpPr>
        <p:spPr>
          <a:xfrm>
            <a:off x="12385700" y="10026942"/>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碱</a:t>
            </a:r>
            <a:endParaRPr lang="zh-CN" altLang="en-US" dirty="0">
              <a:solidFill>
                <a:srgbClr val="A50021"/>
              </a:solidFill>
              <a:latin typeface="微软雅黑" pitchFamily="34" charset="-122"/>
              <a:ea typeface="微软雅黑" pitchFamily="34" charset="-122"/>
            </a:endParaRPr>
          </a:p>
        </p:txBody>
      </p:sp>
      <p:sp>
        <p:nvSpPr>
          <p:cNvPr id="30" name="矩形 29"/>
          <p:cNvSpPr/>
          <p:nvPr/>
        </p:nvSpPr>
        <p:spPr>
          <a:xfrm>
            <a:off x="11665620" y="9162846"/>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易</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2874936"/>
            <a:ext cx="19716888"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的化学性质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热稳定性</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稳定，受热难分解；</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易风化。</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受热易分解，化学方程式为</a:t>
            </a:r>
            <a:r>
              <a:rPr lang="en-US" sz="4400" dirty="0" smtClean="0">
                <a:solidFill>
                  <a:srgbClr val="404040"/>
                </a:solidFill>
                <a:latin typeface="微软雅黑" pitchFamily="34" charset="-122"/>
                <a:ea typeface="微软雅黑" pitchFamily="34" charset="-122"/>
              </a:rPr>
              <a:t>____________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分别与酸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____________________________________</a:t>
            </a:r>
            <a:r>
              <a:rPr lang="en-US" altLang="zh-CN" sz="4400" dirty="0" smtClean="0">
                <a:solidFill>
                  <a:srgbClr val="404040"/>
                </a:solidFill>
                <a:latin typeface="微软雅黑" pitchFamily="34" charset="-122"/>
                <a:ea typeface="微软雅黑" pitchFamily="34" charset="-122"/>
              </a:rPr>
              <a:t>_______</a:t>
            </a:r>
            <a:r>
              <a:rPr lang="en-US" sz="4400" dirty="0" smtClean="0">
                <a:solidFill>
                  <a:srgbClr val="404040"/>
                </a:solidFill>
                <a:latin typeface="微软雅黑" pitchFamily="34" charset="-122"/>
                <a:ea typeface="微软雅黑" pitchFamily="34" charset="-122"/>
              </a:rPr>
              <a:t>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____________________________________</a:t>
            </a:r>
            <a:r>
              <a:rPr lang="zh-CN" altLang="en-US" sz="4400" dirty="0" smtClean="0">
                <a:solidFill>
                  <a:srgbClr val="404040"/>
                </a:solidFill>
                <a:latin typeface="微软雅黑" pitchFamily="34" charset="-122"/>
                <a:ea typeface="微软雅黑" pitchFamily="34" charset="-122"/>
              </a:rPr>
              <a:t>。</a:t>
            </a:r>
          </a:p>
        </p:txBody>
      </p:sp>
      <p:sp>
        <p:nvSpPr>
          <p:cNvPr id="21" name="矩形 20"/>
          <p:cNvSpPr/>
          <p:nvPr/>
        </p:nvSpPr>
        <p:spPr>
          <a:xfrm>
            <a:off x="2260227" y="6733158"/>
            <a:ext cx="9549409" cy="976486"/>
          </a:xfrm>
          <a:prstGeom prst="rect">
            <a:avLst/>
          </a:prstGeom>
        </p:spPr>
        <p:txBody>
          <a:bodyPr wrap="none">
            <a:spAutoFit/>
          </a:bodyPr>
          <a:lstStyle/>
          <a:p>
            <a:pPr>
              <a:lnSpc>
                <a:spcPct val="150000"/>
              </a:lnSpc>
            </a:pPr>
            <a:r>
              <a:rPr lang="en-US" sz="4400" dirty="0" smtClean="0">
                <a:solidFill>
                  <a:srgbClr val="A50021"/>
                </a:solidFill>
              </a:rPr>
              <a:t>2NaHCO</a:t>
            </a:r>
            <a:r>
              <a:rPr lang="en-US" sz="4400" baseline="-25000" dirty="0" smtClean="0">
                <a:solidFill>
                  <a:srgbClr val="A50021"/>
                </a:solidFill>
              </a:rPr>
              <a:t>3             </a:t>
            </a:r>
            <a:r>
              <a:rPr lang="en-US" sz="4400" dirty="0" smtClean="0">
                <a:solidFill>
                  <a:srgbClr val="A50021"/>
                </a:solidFill>
              </a:rPr>
              <a:t>Na</a:t>
            </a:r>
            <a:r>
              <a:rPr lang="en-US" sz="4400" baseline="-25000" dirty="0" smtClean="0">
                <a:solidFill>
                  <a:srgbClr val="A50021"/>
                </a:solidFill>
              </a:rPr>
              <a:t>2</a:t>
            </a:r>
            <a:r>
              <a:rPr lang="en-US" sz="4400" dirty="0" smtClean="0">
                <a:solidFill>
                  <a:srgbClr val="A50021"/>
                </a:solidFill>
              </a:rPr>
              <a:t>CO</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r>
              <a:rPr lang="zh-CN" altLang="en-US" sz="4400" dirty="0" smtClean="0">
                <a:solidFill>
                  <a:srgbClr val="A50021"/>
                </a:solidFill>
              </a:rPr>
              <a:t>＋</a:t>
            </a:r>
            <a:r>
              <a:rPr lang="en-US" sz="4400" dirty="0" smtClean="0">
                <a:solidFill>
                  <a:srgbClr val="A50021"/>
                </a:solidFill>
              </a:rPr>
              <a:t>CO</a:t>
            </a:r>
            <a:r>
              <a:rPr lang="en-US" sz="4400" baseline="-25000" dirty="0" smtClean="0">
                <a:solidFill>
                  <a:srgbClr val="A50021"/>
                </a:solidFill>
              </a:rPr>
              <a:t>2</a:t>
            </a:r>
            <a:r>
              <a:rPr lang="zh-CN" altLang="en-US" sz="4400" dirty="0" smtClean="0">
                <a:solidFill>
                  <a:srgbClr val="A50021"/>
                </a:solidFill>
              </a:rPr>
              <a:t>↑</a:t>
            </a:r>
          </a:p>
        </p:txBody>
      </p:sp>
      <p:sp>
        <p:nvSpPr>
          <p:cNvPr id="22" name="矩形 21"/>
          <p:cNvSpPr/>
          <p:nvPr/>
        </p:nvSpPr>
        <p:spPr>
          <a:xfrm>
            <a:off x="2448596" y="9852149"/>
            <a:ext cx="17800066" cy="769441"/>
          </a:xfrm>
          <a:prstGeom prst="rect">
            <a:avLst/>
          </a:prstGeom>
        </p:spPr>
        <p:txBody>
          <a:bodyPr wrap="none">
            <a:spAutoFit/>
          </a:bodyPr>
          <a:lstStyle/>
          <a:p>
            <a:r>
              <a:rPr lang="en-US" sz="4400" dirty="0" smtClean="0">
                <a:solidFill>
                  <a:srgbClr val="A50021"/>
                </a:solidFill>
              </a:rPr>
              <a:t>Na</a:t>
            </a:r>
            <a:r>
              <a:rPr lang="en-US" sz="4400" baseline="-25000" dirty="0" smtClean="0">
                <a:solidFill>
                  <a:srgbClr val="A50021"/>
                </a:solidFill>
              </a:rPr>
              <a:t>2</a:t>
            </a:r>
            <a:r>
              <a:rPr lang="en-US" sz="4400" dirty="0" smtClean="0">
                <a:solidFill>
                  <a:srgbClr val="A50021"/>
                </a:solidFill>
              </a:rPr>
              <a:t>CO</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2HCl=2NaCl</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r>
              <a:rPr lang="zh-CN" altLang="en-US" sz="4400" dirty="0" smtClean="0">
                <a:solidFill>
                  <a:srgbClr val="A50021"/>
                </a:solidFill>
              </a:rPr>
              <a:t>＋</a:t>
            </a:r>
            <a:r>
              <a:rPr lang="en-US" sz="4400" dirty="0" smtClean="0">
                <a:solidFill>
                  <a:srgbClr val="A50021"/>
                </a:solidFill>
              </a:rPr>
              <a:t>CO</a:t>
            </a:r>
            <a:r>
              <a:rPr lang="en-US" sz="4400" baseline="-25000" dirty="0" smtClean="0">
                <a:solidFill>
                  <a:srgbClr val="A50021"/>
                </a:solidFill>
              </a:rPr>
              <a:t>2</a:t>
            </a:r>
            <a:r>
              <a:rPr lang="zh-CN" altLang="en-US" sz="4400" dirty="0" smtClean="0">
                <a:solidFill>
                  <a:srgbClr val="A50021"/>
                </a:solidFill>
              </a:rPr>
              <a:t>↑或</a:t>
            </a:r>
            <a:r>
              <a:rPr lang="en-US" sz="4400" dirty="0" smtClean="0">
                <a:solidFill>
                  <a:srgbClr val="A50021"/>
                </a:solidFill>
              </a:rPr>
              <a:t>Na</a:t>
            </a:r>
            <a:r>
              <a:rPr lang="en-US" sz="4400" baseline="-25000" dirty="0" smtClean="0">
                <a:solidFill>
                  <a:srgbClr val="A50021"/>
                </a:solidFill>
              </a:rPr>
              <a:t>2</a:t>
            </a:r>
            <a:r>
              <a:rPr lang="en-US" sz="4400" dirty="0" smtClean="0">
                <a:solidFill>
                  <a:srgbClr val="A50021"/>
                </a:solidFill>
              </a:rPr>
              <a:t>CO</a:t>
            </a:r>
            <a:r>
              <a:rPr lang="en-US" sz="4400" baseline="-25000" dirty="0" smtClean="0">
                <a:solidFill>
                  <a:srgbClr val="A50021"/>
                </a:solidFill>
              </a:rPr>
              <a:t>3</a:t>
            </a:r>
            <a:r>
              <a:rPr lang="zh-CN" altLang="en-US" sz="4400" dirty="0" smtClean="0">
                <a:solidFill>
                  <a:srgbClr val="A50021"/>
                </a:solidFill>
              </a:rPr>
              <a:t>＋</a:t>
            </a:r>
            <a:r>
              <a:rPr lang="en-US" sz="4400" dirty="0" err="1" smtClean="0">
                <a:solidFill>
                  <a:srgbClr val="A50021"/>
                </a:solidFill>
              </a:rPr>
              <a:t>HCl</a:t>
            </a:r>
            <a:r>
              <a:rPr lang="en-US" sz="4400" dirty="0" smtClean="0">
                <a:solidFill>
                  <a:srgbClr val="A50021"/>
                </a:solidFill>
              </a:rPr>
              <a:t>=</a:t>
            </a:r>
            <a:r>
              <a:rPr lang="en-US" sz="4400" dirty="0" err="1" smtClean="0">
                <a:solidFill>
                  <a:srgbClr val="A50021"/>
                </a:solidFill>
              </a:rPr>
              <a:t>NaCl</a:t>
            </a:r>
            <a:r>
              <a:rPr lang="zh-CN" altLang="en-US" sz="4400" dirty="0" smtClean="0">
                <a:solidFill>
                  <a:srgbClr val="A50021"/>
                </a:solidFill>
              </a:rPr>
              <a:t>＋</a:t>
            </a:r>
            <a:r>
              <a:rPr lang="en-US" sz="4400" dirty="0" smtClean="0">
                <a:solidFill>
                  <a:srgbClr val="A50021"/>
                </a:solidFill>
              </a:rPr>
              <a:t>NaHCO</a:t>
            </a:r>
            <a:r>
              <a:rPr lang="en-US" sz="4400" baseline="-25000" dirty="0" smtClean="0">
                <a:solidFill>
                  <a:srgbClr val="A50021"/>
                </a:solidFill>
              </a:rPr>
              <a:t>3</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5544940" y="10981630"/>
            <a:ext cx="8980344" cy="769441"/>
          </a:xfrm>
          <a:prstGeom prst="rect">
            <a:avLst/>
          </a:prstGeom>
        </p:spPr>
        <p:txBody>
          <a:bodyPr wrap="none">
            <a:spAutoFit/>
          </a:bodyPr>
          <a:lstStyle/>
          <a:p>
            <a:r>
              <a:rPr lang="en-US" sz="4400" dirty="0" smtClean="0">
                <a:solidFill>
                  <a:srgbClr val="A50021"/>
                </a:solidFill>
              </a:rPr>
              <a:t>NaHCO</a:t>
            </a:r>
            <a:r>
              <a:rPr lang="en-US" sz="4400" baseline="-25000" dirty="0" smtClean="0">
                <a:solidFill>
                  <a:srgbClr val="A50021"/>
                </a:solidFill>
              </a:rPr>
              <a:t>3</a:t>
            </a:r>
            <a:r>
              <a:rPr lang="zh-CN" altLang="en-US" sz="4400" dirty="0" smtClean="0">
                <a:solidFill>
                  <a:srgbClr val="A50021"/>
                </a:solidFill>
              </a:rPr>
              <a:t>＋</a:t>
            </a:r>
            <a:r>
              <a:rPr lang="en-US" sz="4400" dirty="0" err="1" smtClean="0">
                <a:solidFill>
                  <a:srgbClr val="A50021"/>
                </a:solidFill>
              </a:rPr>
              <a:t>HCl</a:t>
            </a:r>
            <a:r>
              <a:rPr lang="en-US" sz="4400" dirty="0" smtClean="0">
                <a:solidFill>
                  <a:srgbClr val="A50021"/>
                </a:solidFill>
              </a:rPr>
              <a:t>=</a:t>
            </a:r>
            <a:r>
              <a:rPr lang="en-US" sz="4400" dirty="0" err="1" smtClean="0">
                <a:solidFill>
                  <a:srgbClr val="A50021"/>
                </a:solidFill>
              </a:rPr>
              <a:t>NaCl</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r>
              <a:rPr lang="zh-CN" altLang="en-US" sz="4400" dirty="0" smtClean="0">
                <a:solidFill>
                  <a:srgbClr val="A50021"/>
                </a:solidFill>
              </a:rPr>
              <a:t>＋</a:t>
            </a:r>
            <a:r>
              <a:rPr lang="en-US" sz="4400" dirty="0" smtClean="0">
                <a:solidFill>
                  <a:srgbClr val="A50021"/>
                </a:solidFill>
              </a:rPr>
              <a:t>CO</a:t>
            </a:r>
            <a:r>
              <a:rPr lang="en-US" sz="4400" baseline="-25000" dirty="0" smtClean="0">
                <a:solidFill>
                  <a:srgbClr val="A50021"/>
                </a:solidFill>
              </a:rPr>
              <a:t>2</a:t>
            </a:r>
            <a:r>
              <a:rPr lang="zh-CN" altLang="en-US" sz="4400" dirty="0" smtClean="0">
                <a:solidFill>
                  <a:srgbClr val="A50021"/>
                </a:solidFill>
              </a:rPr>
              <a:t>↑</a:t>
            </a:r>
            <a:endParaRPr lang="zh-CN" altLang="en-US" sz="4400" dirty="0">
              <a:solidFill>
                <a:srgbClr val="A50021"/>
              </a:solidFill>
              <a:latin typeface="微软雅黑" pitchFamily="34" charset="-122"/>
              <a:ea typeface="微软雅黑" pitchFamily="34" charset="-122"/>
            </a:endParaRPr>
          </a:p>
        </p:txBody>
      </p:sp>
      <p:pic>
        <p:nvPicPr>
          <p:cNvPr id="31" name="图片 30"/>
          <p:cNvPicPr/>
          <p:nvPr/>
        </p:nvPicPr>
        <p:blipFill>
          <a:blip r:embed="rId3" cstate="print"/>
          <a:srcRect/>
          <a:stretch>
            <a:fillRect/>
          </a:stretch>
        </p:blipFill>
        <p:spPr bwMode="auto">
          <a:xfrm>
            <a:off x="4896868" y="7021190"/>
            <a:ext cx="1204920" cy="57150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2874936"/>
            <a:ext cx="19716888" cy="4154984"/>
          </a:xfrm>
          <a:prstGeom prst="rect">
            <a:avLst/>
          </a:prstGeom>
        </p:spPr>
        <p:txBody>
          <a:bodyPr wrap="square">
            <a:spAutoFit/>
          </a:bodyPr>
          <a:lstStyle/>
          <a:p>
            <a:pPr>
              <a:lnSpc>
                <a:spcPct val="150000"/>
              </a:lnSpc>
            </a:pP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分别与碱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氢氧化钠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不反应。</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25" name="矩形 24"/>
          <p:cNvSpPr/>
          <p:nvPr/>
        </p:nvSpPr>
        <p:spPr>
          <a:xfrm>
            <a:off x="5760964" y="5653038"/>
            <a:ext cx="8440131" cy="976486"/>
          </a:xfrm>
          <a:prstGeom prst="rect">
            <a:avLst/>
          </a:prstGeom>
        </p:spPr>
        <p:txBody>
          <a:bodyPr wrap="none">
            <a:spAutoFit/>
          </a:bodyPr>
          <a:lstStyle/>
          <a:p>
            <a:pPr>
              <a:lnSpc>
                <a:spcPct val="150000"/>
              </a:lnSpc>
            </a:pPr>
            <a:r>
              <a:rPr lang="en-US" sz="4400" dirty="0" smtClean="0">
                <a:solidFill>
                  <a:srgbClr val="A50021"/>
                </a:solidFill>
              </a:rPr>
              <a:t>NaHCO</a:t>
            </a:r>
            <a:r>
              <a:rPr lang="en-US" sz="4400" baseline="-25000" dirty="0" smtClean="0">
                <a:solidFill>
                  <a:srgbClr val="A50021"/>
                </a:solidFill>
              </a:rPr>
              <a:t>3</a:t>
            </a:r>
            <a:r>
              <a:rPr lang="zh-CN" altLang="en-US" sz="4400" dirty="0" smtClean="0">
                <a:solidFill>
                  <a:srgbClr val="A50021"/>
                </a:solidFill>
              </a:rPr>
              <a:t>＋</a:t>
            </a:r>
            <a:r>
              <a:rPr lang="en-US" sz="4400" dirty="0" err="1" smtClean="0">
                <a:solidFill>
                  <a:srgbClr val="A50021"/>
                </a:solidFill>
              </a:rPr>
              <a:t>NaOH</a:t>
            </a:r>
            <a:r>
              <a:rPr lang="en-US" sz="4400" dirty="0" smtClean="0">
                <a:solidFill>
                  <a:srgbClr val="A50021"/>
                </a:solidFill>
              </a:rPr>
              <a:t>=Na</a:t>
            </a:r>
            <a:r>
              <a:rPr lang="en-US" sz="4400" baseline="-25000" dirty="0" smtClean="0">
                <a:solidFill>
                  <a:srgbClr val="A50021"/>
                </a:solidFill>
              </a:rPr>
              <a:t>2</a:t>
            </a:r>
            <a:r>
              <a:rPr lang="en-US" sz="4400" dirty="0" smtClean="0">
                <a:solidFill>
                  <a:srgbClr val="A50021"/>
                </a:solidFill>
              </a:rPr>
              <a:t>CO</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endParaRPr lang="zh-CN" altLang="en-US" sz="4400" dirty="0">
              <a:solidFill>
                <a:srgbClr val="A50021"/>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．如何鉴别</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两种白色固体？如何鉴别</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．能不能用氢氧化钡溶液或澄清石灰水鉴别碳酸钠和碳酸氢钠溶液？ </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．饱和碳酸钠溶液中通入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会出现什么现象？</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6804026"/>
            <a:ext cx="19216822" cy="4929222"/>
          </a:xfrm>
          <a:prstGeom prst="rect">
            <a:avLst/>
          </a:prstGeom>
          <a:noFill/>
          <a:ln w="9525">
            <a:noFill/>
            <a:miter lim="800000"/>
            <a:headEnd/>
            <a:tailEnd/>
          </a:ln>
          <a:effectLst/>
        </p:spPr>
      </p:pic>
      <p:sp>
        <p:nvSpPr>
          <p:cNvPr id="10" name="矩形 9"/>
          <p:cNvSpPr/>
          <p:nvPr/>
        </p:nvSpPr>
        <p:spPr>
          <a:xfrm>
            <a:off x="2376588" y="6877174"/>
            <a:ext cx="18931070"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提示：鉴别固体：方法一：取等量的两固体粉末于试管中，分别加入同浓度、同体积的盐酸，反应较剧烈的为</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固体粉末，相对不剧烈的为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固体粉末。方法二：各取两固体少许，放入试管中加热，受热分解能放出使澄清石灰水变浑浊的无色气体的为</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粉末，没有变化的为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粉末。鉴别液体：取两溶液少许分别于两支试管中，加入</a:t>
            </a:r>
            <a:r>
              <a:rPr lang="en-US" sz="4400" dirty="0" smtClean="0">
                <a:solidFill>
                  <a:srgbClr val="A50021"/>
                </a:solidFill>
                <a:latin typeface="微软雅黑" pitchFamily="34" charset="-122"/>
                <a:ea typeface="微软雅黑" pitchFamily="34" charset="-122"/>
              </a:rPr>
              <a:t>CaCl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2946374"/>
            <a:ext cx="19216822" cy="8899352"/>
          </a:xfrm>
          <a:prstGeom prst="rect">
            <a:avLst/>
          </a:prstGeom>
          <a:noFill/>
          <a:ln w="9525">
            <a:noFill/>
            <a:miter lim="800000"/>
            <a:headEnd/>
            <a:tailEnd/>
          </a:ln>
          <a:effectLst/>
        </p:spPr>
      </p:pic>
      <p:sp>
        <p:nvSpPr>
          <p:cNvPr id="10" name="矩形 9"/>
          <p:cNvSpPr/>
          <p:nvPr/>
        </p:nvSpPr>
        <p:spPr>
          <a:xfrm>
            <a:off x="2451828" y="3160688"/>
            <a:ext cx="18931070" cy="11144974"/>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液或</a:t>
            </a:r>
            <a:r>
              <a:rPr lang="en-US" altLang="zh-CN" sz="4400" dirty="0" smtClean="0">
                <a:solidFill>
                  <a:srgbClr val="A50021"/>
                </a:solidFill>
                <a:latin typeface="微软雅黑" pitchFamily="34" charset="-122"/>
                <a:ea typeface="微软雅黑" pitchFamily="34" charset="-122"/>
              </a:rPr>
              <a:t>BaCl</a:t>
            </a:r>
            <a:r>
              <a:rPr lang="en-US" altLang="zh-CN"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溶液，若产生白色沉淀，则原溶液为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溶液，若无沉淀产生，则原溶液为</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．提示：不能，因为碳酸钠和碳酸氢钠溶液均能与它们反应产生白色沉淀。</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．提示：饱和碳酸钠溶液中通入</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会生成白色沉淀，发生的反应为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↓。产生白色沉淀的原因有</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点：</a:t>
            </a:r>
            <a:r>
              <a:rPr lang="en-US" sz="4400" dirty="0" smtClean="0">
                <a:solidFill>
                  <a:srgbClr val="A50021"/>
                </a:solidFill>
                <a:latin typeface="微软雅黑" pitchFamily="34" charset="-122"/>
                <a:ea typeface="微软雅黑" pitchFamily="34" charset="-122"/>
              </a:rPr>
              <a:t>(1)NaHCO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的溶解度比</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小；</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反应中有水参与，导致溶剂质量减少；</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生成的</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质量大于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的质量，导致溶质质量增加。</a:t>
            </a:r>
          </a:p>
          <a:p>
            <a:pPr>
              <a:lnSpc>
                <a:spcPct val="150000"/>
              </a:lnSpc>
            </a:pP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03366"/>
            <a:ext cx="546100" cy="546100"/>
          </a:xfrm>
          <a:prstGeom prst="rect">
            <a:avLst/>
          </a:prstGeom>
          <a:noFill/>
        </p:spPr>
      </p:pic>
      <p:sp>
        <p:nvSpPr>
          <p:cNvPr id="40" name="矩形 39"/>
          <p:cNvSpPr/>
          <p:nvPr/>
        </p:nvSpPr>
        <p:spPr>
          <a:xfrm>
            <a:off x="2023200" y="3523083"/>
            <a:ext cx="19716888" cy="8217634"/>
          </a:xfrm>
          <a:prstGeom prst="rect">
            <a:avLst/>
          </a:prstGeom>
        </p:spPr>
        <p:txBody>
          <a:bodyPr wrap="square">
            <a:spAutoFit/>
          </a:bodyPr>
          <a:lstStyle/>
          <a:p>
            <a:pPr>
              <a:lnSpc>
                <a:spcPct val="150000"/>
              </a:lnSpc>
            </a:pPr>
            <a:r>
              <a:rPr lang="en-US" alt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．金属的原子结构与化学性质</a:t>
            </a:r>
          </a:p>
          <a:p>
            <a:pPr>
              <a:lnSpc>
                <a:spcPct val="150000"/>
              </a:lnSpc>
            </a:pPr>
            <a:r>
              <a:rPr lang="en-US" alt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金属原子结构及特点</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钠的原子结构示意图是</a:t>
            </a:r>
            <a:r>
              <a:rPr lang="en-US" alt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，镁的原子结构示意图是</a:t>
            </a:r>
            <a:r>
              <a:rPr lang="en-US" alt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，铝的原子结</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构示意图是</a:t>
            </a:r>
            <a:r>
              <a:rPr lang="en-US" alt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。它们的原子最外层电子数都比较少，所以在化学反应中易</a:t>
            </a:r>
            <a:r>
              <a:rPr lang="en-US" alt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电子，表现出较强的</a:t>
            </a:r>
            <a:r>
              <a:rPr lang="en-US" alt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，常与</a:t>
            </a:r>
            <a:r>
              <a:rPr lang="en-US" alt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剂发生反应。</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589052"/>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61475" name="Picture 3" descr="E:\工作\2017\同步\2017秋\学练考\必修1\PPT\第三章\ZF58.TIF"/>
          <p:cNvPicPr>
            <a:picLocks noChangeAspect="1" noChangeArrowheads="1"/>
          </p:cNvPicPr>
          <p:nvPr/>
        </p:nvPicPr>
        <p:blipFill>
          <a:blip r:embed="rId3" r:link="rId4" cstate="print"/>
          <a:srcRect/>
          <a:stretch>
            <a:fillRect/>
          </a:stretch>
        </p:blipFill>
        <p:spPr bwMode="auto">
          <a:xfrm>
            <a:off x="7993212" y="5365006"/>
            <a:ext cx="1643074" cy="2003749"/>
          </a:xfrm>
          <a:prstGeom prst="rect">
            <a:avLst/>
          </a:prstGeom>
          <a:noFill/>
        </p:spPr>
      </p:pic>
      <p:pic>
        <p:nvPicPr>
          <p:cNvPr id="361474" name="Picture 2" descr="E:\工作\2017\同步\2017秋\学练考\必修1\PPT\第三章\ZF59.TIF"/>
          <p:cNvPicPr>
            <a:picLocks noChangeAspect="1" noChangeArrowheads="1"/>
          </p:cNvPicPr>
          <p:nvPr/>
        </p:nvPicPr>
        <p:blipFill>
          <a:blip r:embed="rId5" r:link="rId6" cstate="print"/>
          <a:srcRect/>
          <a:stretch>
            <a:fillRect/>
          </a:stretch>
        </p:blipFill>
        <p:spPr bwMode="auto">
          <a:xfrm>
            <a:off x="15986100" y="5437014"/>
            <a:ext cx="1571636" cy="1827484"/>
          </a:xfrm>
          <a:prstGeom prst="rect">
            <a:avLst/>
          </a:prstGeom>
          <a:noFill/>
        </p:spPr>
      </p:pic>
      <p:sp>
        <p:nvSpPr>
          <p:cNvPr id="361476" name="Rectangle 4"/>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1477" name="Rectangle 5"/>
          <p:cNvSpPr>
            <a:spLocks noChangeArrowheads="1"/>
          </p:cNvSpPr>
          <p:nvPr/>
        </p:nvSpPr>
        <p:spPr bwMode="auto">
          <a:xfrm>
            <a:off x="0" y="4762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8" name="Rectangle 6"/>
          <p:cNvSpPr>
            <a:spLocks noChangeArrowheads="1"/>
          </p:cNvSpPr>
          <p:nvPr/>
        </p:nvSpPr>
        <p:spPr bwMode="auto">
          <a:xfrm>
            <a:off x="0" y="9525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9" name="Rectangle 7"/>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26" name="Picture 1" descr="E:\工作\2017\同步\2017秋\学练考\必修1\PPT\第三章\ZF60.TIF"/>
          <p:cNvPicPr>
            <a:picLocks noChangeAspect="1" noChangeArrowheads="1"/>
          </p:cNvPicPr>
          <p:nvPr/>
        </p:nvPicPr>
        <p:blipFill>
          <a:blip r:embed="rId7" r:link="rId8" cstate="print"/>
          <a:srcRect/>
          <a:stretch>
            <a:fillRect/>
          </a:stretch>
        </p:blipFill>
        <p:spPr bwMode="auto">
          <a:xfrm>
            <a:off x="5328916" y="7381230"/>
            <a:ext cx="1584176" cy="1996860"/>
          </a:xfrm>
          <a:prstGeom prst="rect">
            <a:avLst/>
          </a:prstGeom>
          <a:noFill/>
        </p:spPr>
      </p:pic>
      <p:sp>
        <p:nvSpPr>
          <p:cNvPr id="27" name="矩形 26"/>
          <p:cNvSpPr/>
          <p:nvPr/>
        </p:nvSpPr>
        <p:spPr>
          <a:xfrm>
            <a:off x="2443367" y="9708133"/>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失去　</a:t>
            </a:r>
            <a:endParaRPr lang="zh-CN" altLang="en-US" sz="4400" dirty="0">
              <a:solidFill>
                <a:srgbClr val="A50021"/>
              </a:solidFill>
              <a:latin typeface="微软雅黑" pitchFamily="34" charset="-122"/>
              <a:ea typeface="微软雅黑" pitchFamily="34" charset="-122"/>
            </a:endParaRPr>
          </a:p>
        </p:txBody>
      </p:sp>
      <p:sp>
        <p:nvSpPr>
          <p:cNvPr id="28" name="矩形 27"/>
          <p:cNvSpPr/>
          <p:nvPr/>
        </p:nvSpPr>
        <p:spPr>
          <a:xfrm>
            <a:off x="9073332" y="9685486"/>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还原性</a:t>
            </a:r>
            <a:endParaRPr lang="zh-CN" altLang="en-US" sz="4400" dirty="0">
              <a:solidFill>
                <a:srgbClr val="A50021"/>
              </a:solidFill>
              <a:latin typeface="微软雅黑" pitchFamily="34" charset="-122"/>
              <a:ea typeface="微软雅黑" pitchFamily="34" charset="-122"/>
            </a:endParaRPr>
          </a:p>
        </p:txBody>
      </p:sp>
      <p:sp>
        <p:nvSpPr>
          <p:cNvPr id="29" name="矩形 28"/>
          <p:cNvSpPr/>
          <p:nvPr/>
        </p:nvSpPr>
        <p:spPr>
          <a:xfrm>
            <a:off x="13033772" y="968548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1475"/>
                                        </p:tgtEl>
                                        <p:attrNameLst>
                                          <p:attrName>style.visibility</p:attrName>
                                        </p:attrNameLst>
                                      </p:cBhvr>
                                      <p:to>
                                        <p:strVal val="visible"/>
                                      </p:to>
                                    </p:set>
                                    <p:anim calcmode="lin" valueType="num">
                                      <p:cBhvr additive="base">
                                        <p:cTn id="12" dur="500" fill="hold"/>
                                        <p:tgtEl>
                                          <p:spTgt spid="361475"/>
                                        </p:tgtEl>
                                        <p:attrNameLst>
                                          <p:attrName>ppt_x</p:attrName>
                                        </p:attrNameLst>
                                      </p:cBhvr>
                                      <p:tavLst>
                                        <p:tav tm="0">
                                          <p:val>
                                            <p:strVal val="#ppt_x"/>
                                          </p:val>
                                        </p:tav>
                                        <p:tav tm="100000">
                                          <p:val>
                                            <p:strVal val="#ppt_x"/>
                                          </p:val>
                                        </p:tav>
                                      </p:tavLst>
                                    </p:anim>
                                    <p:anim calcmode="lin" valueType="num">
                                      <p:cBhvr additive="base">
                                        <p:cTn id="13" dur="500" fill="hold"/>
                                        <p:tgtEl>
                                          <p:spTgt spid="3614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1474"/>
                                        </p:tgtEl>
                                        <p:attrNameLst>
                                          <p:attrName>style.visibility</p:attrName>
                                        </p:attrNameLst>
                                      </p:cBhvr>
                                      <p:to>
                                        <p:strVal val="visible"/>
                                      </p:to>
                                    </p:set>
                                    <p:anim calcmode="lin" valueType="num">
                                      <p:cBhvr additive="base">
                                        <p:cTn id="18" dur="500" fill="hold"/>
                                        <p:tgtEl>
                                          <p:spTgt spid="361474"/>
                                        </p:tgtEl>
                                        <p:attrNameLst>
                                          <p:attrName>ppt_x</p:attrName>
                                        </p:attrNameLst>
                                      </p:cBhvr>
                                      <p:tavLst>
                                        <p:tav tm="0">
                                          <p:val>
                                            <p:strVal val="#ppt_x"/>
                                          </p:val>
                                        </p:tav>
                                        <p:tav tm="100000">
                                          <p:val>
                                            <p:strVal val="#ppt_x"/>
                                          </p:val>
                                        </p:tav>
                                      </p:tavLst>
                                    </p:anim>
                                    <p:anim calcmode="lin" valueType="num">
                                      <p:cBhvr additive="base">
                                        <p:cTn id="19" dur="500" fill="hold"/>
                                        <p:tgtEl>
                                          <p:spTgt spid="3614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8" grpId="0"/>
      <p:bldP spid="2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2073022" cy="9229065"/>
          </a:xfrm>
          <a:prstGeom prst="rect">
            <a:avLst/>
          </a:prstGeom>
        </p:spPr>
        <p:txBody>
          <a:bodyPr wrap="square">
            <a:spAutoFit/>
          </a:bodyPr>
          <a:lstStyle/>
          <a:p>
            <a:pPr>
              <a:lnSpc>
                <a:spcPts val="72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碳酸钠和碳酸氢钠是生活中常见的物质。请回答下列问题。</a:t>
            </a:r>
          </a:p>
          <a:p>
            <a:pPr>
              <a:lnSpc>
                <a:spcPts val="72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碳酸氢钠的化学式是</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，俗称</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，其水溶液显</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性。</a:t>
            </a:r>
          </a:p>
          <a:p>
            <a:pPr>
              <a:lnSpc>
                <a:spcPts val="72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碳酸氢钠可治疗胃酸</a:t>
            </a:r>
            <a:r>
              <a:rPr lang="en-US" sz="4400" dirty="0" smtClean="0">
                <a:solidFill>
                  <a:srgbClr val="404040"/>
                </a:solidFill>
                <a:latin typeface="微软雅黑" pitchFamily="34" charset="-122"/>
                <a:ea typeface="微软雅黑" pitchFamily="34" charset="-122"/>
              </a:rPr>
              <a:t>(0.2%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0.4%</a:t>
            </a:r>
            <a:r>
              <a:rPr lang="zh-CN" altLang="en-US" sz="4400" dirty="0" smtClean="0">
                <a:solidFill>
                  <a:srgbClr val="404040"/>
                </a:solidFill>
                <a:latin typeface="微软雅黑" pitchFamily="34" charset="-122"/>
                <a:ea typeface="微软雅黑" pitchFamily="34" charset="-122"/>
              </a:rPr>
              <a:t>的盐酸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过多，反应的离子方程式为</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。等物质的量的碳酸钠和碳酸氢钠与足量盐酸反应时生成</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的量，前者</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“&gt;”“&lt;”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后者。</a:t>
            </a:r>
          </a:p>
          <a:p>
            <a:pPr>
              <a:lnSpc>
                <a:spcPts val="72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除去碳酸钠固体中碳酸氢钠的反应的化学方程式为</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14810602" y="3160688"/>
            <a:ext cx="6858048" cy="8501122"/>
          </a:xfrm>
          <a:prstGeom prst="rect">
            <a:avLst/>
          </a:prstGeom>
          <a:noFill/>
          <a:ln w="9525">
            <a:noFill/>
            <a:miter lim="800000"/>
            <a:headEnd/>
            <a:tailEnd/>
          </a:ln>
          <a:effectLst/>
        </p:spPr>
      </p:pic>
      <p:graphicFrame>
        <p:nvGraphicFramePr>
          <p:cNvPr id="1043458" name="Object 2"/>
          <p:cNvGraphicFramePr>
            <a:graphicFrameLocks noChangeAspect="1"/>
          </p:cNvGraphicFramePr>
          <p:nvPr/>
        </p:nvGraphicFramePr>
        <p:xfrm>
          <a:off x="15180533" y="3517878"/>
          <a:ext cx="6278175" cy="9502330"/>
        </p:xfrm>
        <a:graphic>
          <a:graphicData uri="http://schemas.openxmlformats.org/presentationml/2006/ole">
            <p:oleObj spid="_x0000_s1084418" name="Document" r:id="rId5" imgW="3807040" imgH="578469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4001848"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3­2­1</a:t>
            </a:r>
            <a:r>
              <a:rPr lang="zh-CN" altLang="en-US" sz="4400" dirty="0" smtClean="0">
                <a:solidFill>
                  <a:srgbClr val="404040"/>
                </a:solidFill>
                <a:latin typeface="微软雅黑" pitchFamily="34" charset="-122"/>
                <a:ea typeface="微软雅黑" pitchFamily="34" charset="-122"/>
              </a:rPr>
              <a:t>实验装置用于验证某些物质的性质。在试管</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中装入足量的固体</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为固定蚊香的硬纸片。试回答下列问题：</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试管内发生反应的化学方程式是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(2)B</a:t>
            </a:r>
            <a:r>
              <a:rPr lang="zh-CN" altLang="en-US" sz="4400" dirty="0" smtClean="0">
                <a:solidFill>
                  <a:srgbClr val="404040"/>
                </a:solidFill>
                <a:latin typeface="微软雅黑" pitchFamily="34" charset="-122"/>
                <a:ea typeface="微软雅黑" pitchFamily="34" charset="-122"/>
              </a:rPr>
              <a:t>装置的作用是</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在双球干燥管内发生反应的化学方程式为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双球干燥管内观察到的实验现象是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若将干燥管内的</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换成</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，则双球干燥管内观察到的实验现象是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85443" name="Picture 3" descr="8KP23"/>
          <p:cNvPicPr>
            <a:picLocks noChangeAspect="1" noChangeArrowheads="1"/>
          </p:cNvPicPr>
          <p:nvPr/>
        </p:nvPicPr>
        <p:blipFill>
          <a:blip r:embed="rId3" cstate="print"/>
          <a:srcRect/>
          <a:stretch>
            <a:fillRect/>
          </a:stretch>
        </p:blipFill>
        <p:spPr bwMode="auto">
          <a:xfrm>
            <a:off x="16525114" y="3446440"/>
            <a:ext cx="4938739" cy="7321632"/>
          </a:xfrm>
          <a:prstGeom prst="rect">
            <a:avLst/>
          </a:prstGeom>
          <a:noFill/>
          <a:ln w="9525">
            <a:noFill/>
            <a:miter lim="800000"/>
            <a:headEnd/>
            <a:tailEnd/>
          </a:ln>
        </p:spPr>
      </p:pic>
      <p:sp>
        <p:nvSpPr>
          <p:cNvPr id="10" name="矩形 9"/>
          <p:cNvSpPr/>
          <p:nvPr/>
        </p:nvSpPr>
        <p:spPr>
          <a:xfrm>
            <a:off x="18025312" y="10947430"/>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3­2­1</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85443"/>
                                        </p:tgtEl>
                                        <p:attrNameLst>
                                          <p:attrName>style.visibility</p:attrName>
                                        </p:attrNameLst>
                                      </p:cBhvr>
                                      <p:to>
                                        <p:strVal val="visible"/>
                                      </p:to>
                                    </p:set>
                                    <p:animEffect transition="in" filter="blinds(horizontal)">
                                      <p:cBhvr>
                                        <p:cTn id="11" dur="500"/>
                                        <p:tgtEl>
                                          <p:spTgt spid="108544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166076" y="3160688"/>
            <a:ext cx="19724680" cy="8613030"/>
          </a:xfrm>
          <a:prstGeom prst="rect">
            <a:avLst/>
          </a:prstGeom>
          <a:noFill/>
          <a:ln w="9525">
            <a:noFill/>
            <a:miter lim="800000"/>
            <a:headEnd/>
            <a:tailEnd/>
          </a:ln>
          <a:effectLst/>
        </p:spPr>
      </p:pic>
      <p:graphicFrame>
        <p:nvGraphicFramePr>
          <p:cNvPr id="1043458" name="Object 2"/>
          <p:cNvGraphicFramePr>
            <a:graphicFrameLocks noChangeAspect="1"/>
          </p:cNvGraphicFramePr>
          <p:nvPr/>
        </p:nvGraphicFramePr>
        <p:xfrm>
          <a:off x="2447925" y="3441700"/>
          <a:ext cx="19370823" cy="9137313"/>
        </p:xfrm>
        <a:graphic>
          <a:graphicData uri="http://schemas.openxmlformats.org/presentationml/2006/ole">
            <p:oleObj spid="_x0000_s1086466" name="Document" r:id="rId5" imgW="11241917" imgH="534226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502574"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归纳总结</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有关</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的除杂问题</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8" name="表格 7"/>
          <p:cNvGraphicFramePr>
            <a:graphicFrameLocks noGrp="1"/>
          </p:cNvGraphicFramePr>
          <p:nvPr/>
        </p:nvGraphicFramePr>
        <p:xfrm>
          <a:off x="2304580" y="5653038"/>
          <a:ext cx="15345872" cy="4237072"/>
        </p:xfrm>
        <a:graphic>
          <a:graphicData uri="http://schemas.openxmlformats.org/drawingml/2006/table">
            <a:tbl>
              <a:tblPr/>
              <a:tblGrid>
                <a:gridCol w="8318497"/>
                <a:gridCol w="7027375"/>
              </a:tblGrid>
              <a:tr h="1059268">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混合物</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括号内为杂质</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除杂方法及试剂</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268">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Na</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CO</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固体</a:t>
                      </a:r>
                      <a:r>
                        <a:rPr lang="en-US" sz="4200" kern="100" dirty="0">
                          <a:solidFill>
                            <a:srgbClr val="404040"/>
                          </a:solidFill>
                          <a:latin typeface="微软雅黑" pitchFamily="34" charset="-122"/>
                          <a:ea typeface="微软雅黑" pitchFamily="34" charset="-122"/>
                          <a:cs typeface="Times New Roman"/>
                        </a:rPr>
                        <a:t>(NaHCO</a:t>
                      </a:r>
                      <a:r>
                        <a:rPr lang="en-US" sz="4200" kern="100" baseline="-25000" dirty="0">
                          <a:solidFill>
                            <a:srgbClr val="404040"/>
                          </a:solidFill>
                          <a:latin typeface="微软雅黑" pitchFamily="34" charset="-122"/>
                          <a:ea typeface="微软雅黑" pitchFamily="34" charset="-122"/>
                          <a:cs typeface="Times New Roman"/>
                        </a:rPr>
                        <a:t>3</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加热</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268">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NaHCO</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溶液</a:t>
                      </a:r>
                      <a:r>
                        <a:rPr lang="en-US" sz="4200" kern="100" dirty="0">
                          <a:solidFill>
                            <a:srgbClr val="404040"/>
                          </a:solidFill>
                          <a:latin typeface="微软雅黑" pitchFamily="34" charset="-122"/>
                          <a:ea typeface="微软雅黑" pitchFamily="34" charset="-122"/>
                          <a:cs typeface="Times New Roman"/>
                        </a:rPr>
                        <a:t>(Na</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CO</a:t>
                      </a:r>
                      <a:r>
                        <a:rPr lang="en-US" sz="4200" kern="100" baseline="-25000" dirty="0">
                          <a:solidFill>
                            <a:srgbClr val="404040"/>
                          </a:solidFill>
                          <a:latin typeface="微软雅黑" pitchFamily="34" charset="-122"/>
                          <a:ea typeface="微软雅黑" pitchFamily="34" charset="-122"/>
                          <a:cs typeface="Times New Roman"/>
                        </a:rPr>
                        <a:t>3</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通入足量</a:t>
                      </a:r>
                      <a:r>
                        <a:rPr lang="en-US" sz="4200" kern="100">
                          <a:solidFill>
                            <a:srgbClr val="404040"/>
                          </a:solidFill>
                          <a:latin typeface="微软雅黑" pitchFamily="34" charset="-122"/>
                          <a:ea typeface="微软雅黑" pitchFamily="34" charset="-122"/>
                          <a:cs typeface="Times New Roman"/>
                        </a:rPr>
                        <a:t>CO</a:t>
                      </a:r>
                      <a:r>
                        <a:rPr lang="en-US" sz="4200" kern="100" baseline="-25000">
                          <a:solidFill>
                            <a:srgbClr val="404040"/>
                          </a:solidFill>
                          <a:latin typeface="微软雅黑" pitchFamily="34" charset="-122"/>
                          <a:ea typeface="微软雅黑" pitchFamily="34" charset="-122"/>
                          <a:cs typeface="Times New Roman"/>
                        </a:rPr>
                        <a:t>2</a:t>
                      </a:r>
                      <a:r>
                        <a:rPr lang="zh-CN" sz="4200" kern="100">
                          <a:solidFill>
                            <a:srgbClr val="404040"/>
                          </a:solidFill>
                          <a:latin typeface="微软雅黑" pitchFamily="34" charset="-122"/>
                          <a:ea typeface="微软雅黑" pitchFamily="34" charset="-122"/>
                          <a:cs typeface="Times New Roman"/>
                        </a:rPr>
                        <a:t>气体</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268">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Na</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CO</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溶液</a:t>
                      </a:r>
                      <a:r>
                        <a:rPr lang="en-US" sz="4200" kern="100" dirty="0">
                          <a:solidFill>
                            <a:srgbClr val="404040"/>
                          </a:solidFill>
                          <a:latin typeface="微软雅黑" pitchFamily="34" charset="-122"/>
                          <a:ea typeface="微软雅黑" pitchFamily="34" charset="-122"/>
                          <a:cs typeface="Times New Roman"/>
                        </a:rPr>
                        <a:t>(NaHCO</a:t>
                      </a:r>
                      <a:r>
                        <a:rPr lang="en-US" sz="4200" kern="100" baseline="-25000" dirty="0">
                          <a:solidFill>
                            <a:srgbClr val="404040"/>
                          </a:solidFill>
                          <a:latin typeface="微软雅黑" pitchFamily="34" charset="-122"/>
                          <a:ea typeface="微软雅黑" pitchFamily="34" charset="-122"/>
                          <a:cs typeface="Times New Roman"/>
                        </a:rPr>
                        <a:t>3</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加适量氢氧化钠溶液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焰色反应</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12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矩形 10"/>
          <p:cNvSpPr/>
          <p:nvPr/>
        </p:nvSpPr>
        <p:spPr>
          <a:xfrm>
            <a:off x="2023200" y="3770108"/>
            <a:ext cx="19502574" cy="9069149"/>
          </a:xfrm>
          <a:prstGeom prst="rect">
            <a:avLst/>
          </a:prstGeom>
        </p:spPr>
        <p:txBody>
          <a:bodyPr wrap="square">
            <a:spAutoFit/>
          </a:bodyPr>
          <a:lstStyle/>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．定义：很多</a:t>
            </a:r>
            <a:r>
              <a:rPr lang="en-US" sz="4400" dirty="0" smtClean="0">
                <a:solidFill>
                  <a:srgbClr val="404040"/>
                </a:solidFill>
                <a:latin typeface="微软雅黑" pitchFamily="34" charset="-122"/>
                <a:ea typeface="微软雅黑" pitchFamily="34" charset="-122"/>
              </a:rPr>
              <a:t>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a:t>
            </a:r>
            <a:r>
              <a:rPr lang="zh-CN" altLang="en-US" sz="4400" dirty="0" smtClean="0">
                <a:solidFill>
                  <a:srgbClr val="404040"/>
                </a:solidFill>
                <a:latin typeface="微软雅黑" pitchFamily="34" charset="-122"/>
                <a:ea typeface="微软雅黑" pitchFamily="34" charset="-122"/>
              </a:rPr>
              <a:t>或它们的</a:t>
            </a:r>
            <a:r>
              <a:rPr lang="en-US" sz="4400" dirty="0" smtClean="0">
                <a:solidFill>
                  <a:srgbClr val="404040"/>
                </a:solidFill>
                <a:latin typeface="微软雅黑" pitchFamily="34" charset="-122"/>
                <a:ea typeface="微软雅黑" pitchFamily="34" charset="-122"/>
              </a:rPr>
              <a:t>_____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在灼烧时都会使火焰呈现特殊的颜色，在化学上称为焰色反应。</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．操作</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或光洁无锈的铁丝</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洗净后，在火焰上灼烧至与原来火焰的颜色相同。</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蘸取试样在火焰上灼烧，观察火焰的颜色；观察钾的焰色时要透过</a:t>
            </a:r>
            <a:r>
              <a:rPr lang="en-US" sz="4400" dirty="0" smtClean="0">
                <a:solidFill>
                  <a:srgbClr val="404040"/>
                </a:solidFill>
                <a:latin typeface="微软雅黑" pitchFamily="34" charset="-122"/>
                <a:ea typeface="微软雅黑" pitchFamily="34" charset="-122"/>
              </a:rPr>
              <a:t>_____________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来观察。</a:t>
            </a: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用盐酸洗净铂丝，并在火焰上灼烧至无色，再检验下一个试样。</a:t>
            </a: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．几种金属的焰色</a:t>
            </a:r>
          </a:p>
          <a:p>
            <a:pPr>
              <a:lnSpc>
                <a:spcPts val="7000"/>
              </a:lnSpc>
            </a:pPr>
            <a:r>
              <a:rPr lang="zh-CN" altLang="en-US" sz="4400" dirty="0" smtClean="0">
                <a:solidFill>
                  <a:srgbClr val="404040"/>
                </a:solidFill>
                <a:latin typeface="微软雅黑" pitchFamily="34" charset="-122"/>
                <a:ea typeface="微软雅黑" pitchFamily="34" charset="-122"/>
              </a:rPr>
              <a:t>钠：</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色；钾：</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透过蓝色钴玻璃</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8" name="矩形 17"/>
          <p:cNvSpPr/>
          <p:nvPr/>
        </p:nvSpPr>
        <p:spPr>
          <a:xfrm>
            <a:off x="6247984" y="378083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金属</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0724287" y="378083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化合物</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3744740" y="64451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铂丝</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11377588" y="64451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盐酸</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2808636" y="9109422"/>
            <a:ext cx="3570208"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蓝色的钴玻璃</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3600724" y="11701710"/>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黄</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7273132" y="11773718"/>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紫</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22" grpId="0"/>
      <p:bldP spid="23" grpId="0"/>
      <p:bldP spid="2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556694"/>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．是不是所有的金属都有焰色反应？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．如何利用物理方法鉴别</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．用光洁的铂丝蘸取某无色溶液在无色火焰上灼烧，直接观察时火焰呈黄色，该无色溶液中一定不含</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吗？</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7446968"/>
            <a:ext cx="19216822" cy="4398758"/>
          </a:xfrm>
          <a:prstGeom prst="rect">
            <a:avLst/>
          </a:prstGeom>
          <a:noFill/>
          <a:ln w="9525">
            <a:noFill/>
            <a:miter lim="800000"/>
            <a:headEnd/>
            <a:tailEnd/>
          </a:ln>
          <a:effectLst/>
        </p:spPr>
      </p:pic>
      <p:sp>
        <p:nvSpPr>
          <p:cNvPr id="10" name="矩形 9"/>
          <p:cNvSpPr/>
          <p:nvPr/>
        </p:nvSpPr>
        <p:spPr>
          <a:xfrm>
            <a:off x="2232572" y="7669262"/>
            <a:ext cx="19082120"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．提示：不是。并非所有金属都有焰色反应</a:t>
            </a:r>
            <a:r>
              <a:rPr lang="en-US" sz="4400" dirty="0" smtClean="0">
                <a:solidFill>
                  <a:srgbClr val="A50021"/>
                </a:solidFill>
                <a:latin typeface="微软雅黑" pitchFamily="34" charset="-122"/>
                <a:ea typeface="微软雅黑" pitchFamily="34" charset="-122"/>
              </a:rPr>
              <a:t>(Pt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Cr</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W</a:t>
            </a:r>
            <a:r>
              <a:rPr lang="zh-CN" altLang="en-US" sz="4400" dirty="0" smtClean="0">
                <a:solidFill>
                  <a:srgbClr val="A50021"/>
                </a:solidFill>
                <a:latin typeface="微软雅黑" pitchFamily="34" charset="-122"/>
                <a:ea typeface="微软雅黑" pitchFamily="34" charset="-122"/>
              </a:rPr>
              <a:t>等就没有</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提示：先用铂丝分别蘸取少量上述溶液，放到酒精灯上灼烧，看火焰颜色。若为黄色，为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溶液；若透过蓝色钴玻璃观察为紫色，则为</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．提示：不一定。观察钾的焰色时需要透过蓝色钴玻璃，以滤去黄色光。</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738372" y="3160688"/>
            <a:ext cx="12930278" cy="8757046"/>
          </a:xfrm>
          <a:prstGeom prst="rect">
            <a:avLst/>
          </a:prstGeom>
          <a:noFill/>
          <a:ln w="9525">
            <a:noFill/>
            <a:miter lim="800000"/>
            <a:headEnd/>
            <a:tailEnd/>
          </a:ln>
          <a:effectLst/>
        </p:spPr>
      </p:pic>
      <p:sp>
        <p:nvSpPr>
          <p:cNvPr id="40" name="矩形 39"/>
          <p:cNvSpPr/>
          <p:nvPr/>
        </p:nvSpPr>
        <p:spPr>
          <a:xfrm>
            <a:off x="1872532" y="2987570"/>
            <a:ext cx="6474068"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5</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某物质灼烧时，火焰颜色为黄色，下列判断正确的是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．该物质是金属钠</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．该物质一定含钠元素</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．该物质是钠的化合物</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．该物质一定含钾元素</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8881248" y="3132758"/>
            <a:ext cx="6135792"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8952686" y="3996854"/>
            <a:ext cx="12573088"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焰色反应的性质是元素的性质，和元素的存在形态无关，可能是含钠化合物，也可能是单质，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错误；焰色反应的性质是元素的性质，物质灼烧时，焰色反应为黄色，则一定含有钠元素，</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正确；只要含有钠元素，焰色反应就呈黄色，不一定是钠的化合物，</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错误；钾元素的焰色反应为紫色，易被黄光遮住，未透过蓝色钴玻璃观察，不能确定一定含有钾元素，</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b="1"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656508" y="2946374"/>
            <a:ext cx="16849872" cy="809798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6</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焰火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脚印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笑脸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五环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，让北京奥运会开幕式更加辉煌、浪漫，这与高中化学中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焰色反应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知识相关。下列说法中正确的是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．焰色反应是化学变化</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．用稀盐酸清洗做焰色反应的铂丝</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镍丝或铁丝</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．焰色反应均应透过蓝色钴玻璃观察</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．利用焰色反应可区分</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固体</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0564" y="3160688"/>
            <a:ext cx="19579524" cy="8643998"/>
          </a:xfrm>
          <a:prstGeom prst="rect">
            <a:avLst/>
          </a:prstGeom>
          <a:noFill/>
          <a:ln w="9525">
            <a:noFill/>
            <a:miter lim="800000"/>
            <a:headEnd/>
            <a:tailEnd/>
          </a:ln>
          <a:effectLst/>
        </p:spPr>
      </p:pic>
      <p:sp>
        <p:nvSpPr>
          <p:cNvPr id="14" name="矩形 13"/>
          <p:cNvSpPr/>
          <p:nvPr/>
        </p:nvSpPr>
        <p:spPr>
          <a:xfrm>
            <a:off x="2649508" y="3080515"/>
            <a:ext cx="6135792"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664620" y="4017944"/>
            <a:ext cx="1886115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焰色反应是物理变化，不是化学变化，</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错误；盐酸可以溶解氧化物等杂质，且易挥发，不会残留痕迹，</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K</a:t>
            </a:r>
            <a:r>
              <a:rPr lang="zh-CN" altLang="en-US" sz="4400" dirty="0" smtClean="0">
                <a:solidFill>
                  <a:srgbClr val="A50021"/>
                </a:solidFill>
                <a:latin typeface="微软雅黑" pitchFamily="34" charset="-122"/>
                <a:ea typeface="微软雅黑" pitchFamily="34" charset="-122"/>
              </a:rPr>
              <a:t>的焰色反应需透过蓝色的钴玻璃观察，避免钠的焰色对钾的焰色的干扰，其他元素不需要透过蓝色钴玻璃观察，</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错误；焰色反应是元素的性质，</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固体的焰色反应都为黄色，无法利用焰色反应来区分，</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502574"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易错提醒</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焰色反应的特点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．焰色反应是元素的性质，无论是单质还是化合物，只要含有该元素，就具有该性质。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．焰色反应与气体物质燃烧时产生的各色火焰有本质的区别。焰色反应是它们的原子或离子的外围电子被激发跃迁而产生各种颜色光的过程。</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716888" cy="988347"/>
          </a:xfrm>
          <a:prstGeom prst="rect">
            <a:avLst/>
          </a:prstGeom>
        </p:spPr>
        <p:txBody>
          <a:bodyPr wrap="square">
            <a:spAutoFit/>
          </a:bodyPr>
          <a:lstStyle/>
          <a:p>
            <a:pPr>
              <a:lnSpc>
                <a:spcPct val="150000"/>
              </a:lnSpc>
            </a:pPr>
            <a:r>
              <a:rPr lang="en-US" alt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金属的化学性质</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60449" name="Picture 1" descr="ZF61"/>
          <p:cNvPicPr>
            <a:picLocks noChangeAspect="1" noChangeArrowheads="1"/>
          </p:cNvPicPr>
          <p:nvPr/>
        </p:nvPicPr>
        <p:blipFill>
          <a:blip r:embed="rId4" cstate="print"/>
          <a:srcRect/>
          <a:stretch>
            <a:fillRect/>
          </a:stretch>
        </p:blipFill>
        <p:spPr bwMode="auto">
          <a:xfrm>
            <a:off x="2952651" y="4644926"/>
            <a:ext cx="16037731" cy="7200800"/>
          </a:xfrm>
          <a:prstGeom prst="rect">
            <a:avLst/>
          </a:prstGeom>
          <a:noFill/>
          <a:ln w="9525">
            <a:noFill/>
            <a:miter lim="800000"/>
            <a:headEnd/>
            <a:tailEnd/>
          </a:ln>
        </p:spPr>
      </p:pic>
      <p:graphicFrame>
        <p:nvGraphicFramePr>
          <p:cNvPr id="21" name="对象 20"/>
          <p:cNvGraphicFramePr>
            <a:graphicFrameLocks noChangeAspect="1"/>
          </p:cNvGraphicFramePr>
          <p:nvPr/>
        </p:nvGraphicFramePr>
        <p:xfrm>
          <a:off x="10729516" y="4450854"/>
          <a:ext cx="7853362" cy="1346200"/>
        </p:xfrm>
        <a:graphic>
          <a:graphicData uri="http://schemas.openxmlformats.org/presentationml/2006/ole">
            <p:oleObj spid="_x0000_s360450" name="Document" r:id="rId5" imgW="4627990" imgH="796508" progId="Word.Document.8">
              <p:embed/>
            </p:oleObj>
          </a:graphicData>
        </a:graphic>
      </p:graphicFrame>
      <p:graphicFrame>
        <p:nvGraphicFramePr>
          <p:cNvPr id="28" name="对象 27"/>
          <p:cNvGraphicFramePr>
            <a:graphicFrameLocks noChangeAspect="1"/>
          </p:cNvGraphicFramePr>
          <p:nvPr/>
        </p:nvGraphicFramePr>
        <p:xfrm>
          <a:off x="12452350" y="6234485"/>
          <a:ext cx="7905750" cy="1074737"/>
        </p:xfrm>
        <a:graphic>
          <a:graphicData uri="http://schemas.openxmlformats.org/presentationml/2006/ole">
            <p:oleObj spid="_x0000_s360453" name="Document" r:id="rId6" imgW="4660311" imgH="651918" progId="Word.Document.8">
              <p:embed/>
            </p:oleObj>
          </a:graphicData>
        </a:graphic>
      </p:graphicFrame>
      <p:graphicFrame>
        <p:nvGraphicFramePr>
          <p:cNvPr id="33" name="对象 32"/>
          <p:cNvGraphicFramePr>
            <a:graphicFrameLocks noChangeAspect="1"/>
          </p:cNvGraphicFramePr>
          <p:nvPr/>
        </p:nvGraphicFramePr>
        <p:xfrm>
          <a:off x="12601724" y="7755731"/>
          <a:ext cx="7907337" cy="1209675"/>
        </p:xfrm>
        <a:graphic>
          <a:graphicData uri="http://schemas.openxmlformats.org/presentationml/2006/ole">
            <p:oleObj spid="_x0000_s360458" name="Document" r:id="rId7" imgW="4628708" imgH="793624" progId="Word.Document.8">
              <p:embed/>
            </p:oleObj>
          </a:graphicData>
        </a:graphic>
      </p:graphicFrame>
      <p:graphicFrame>
        <p:nvGraphicFramePr>
          <p:cNvPr id="34" name="对象 33"/>
          <p:cNvGraphicFramePr>
            <a:graphicFrameLocks noChangeAspect="1"/>
          </p:cNvGraphicFramePr>
          <p:nvPr/>
        </p:nvGraphicFramePr>
        <p:xfrm>
          <a:off x="12111210" y="10555089"/>
          <a:ext cx="7907338" cy="1290637"/>
        </p:xfrm>
        <a:graphic>
          <a:graphicData uri="http://schemas.openxmlformats.org/presentationml/2006/ole">
            <p:oleObj spid="_x0000_s360459" name="Document" r:id="rId8" imgW="4628708" imgH="793624" progId="Word.Document.8">
              <p:embed/>
            </p:oleObj>
          </a:graphicData>
        </a:graphic>
      </p:graphicFrame>
      <p:graphicFrame>
        <p:nvGraphicFramePr>
          <p:cNvPr id="35" name="对象 34"/>
          <p:cNvGraphicFramePr>
            <a:graphicFrameLocks noChangeAspect="1"/>
          </p:cNvGraphicFramePr>
          <p:nvPr/>
        </p:nvGraphicFramePr>
        <p:xfrm>
          <a:off x="12025660" y="9158361"/>
          <a:ext cx="7826375" cy="1319213"/>
        </p:xfrm>
        <a:graphic>
          <a:graphicData uri="http://schemas.openxmlformats.org/presentationml/2006/ole">
            <p:oleObj spid="_x0000_s360460" name="Document" r:id="rId9" imgW="4619012" imgH="79037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60449"/>
                                        </p:tgtEl>
                                        <p:attrNameLst>
                                          <p:attrName>style.visibility</p:attrName>
                                        </p:attrNameLst>
                                      </p:cBhvr>
                                      <p:to>
                                        <p:strVal val="visible"/>
                                      </p:to>
                                    </p:set>
                                    <p:animEffect transition="in" filter="blinds(horizontal)">
                                      <p:cBhvr>
                                        <p:cTn id="11" dur="500"/>
                                        <p:tgtEl>
                                          <p:spTgt spid="3604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645450" cy="10053137"/>
          </a:xfrm>
          <a:prstGeom prst="rect">
            <a:avLst/>
          </a:prstGeom>
        </p:spPr>
        <p:txBody>
          <a:bodyPr wrap="square">
            <a:spAutoFit/>
          </a:bodyPr>
          <a:lstStyle/>
          <a:p>
            <a:pPr>
              <a:lnSpc>
                <a:spcPct val="135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5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每次焰色反应实验后都要用稀盐酸清洗铂丝。</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都是碱性氧化物。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焰色反应是金属元素的化学性质，灼烧时，所有金属或金属阳离子均有焰色。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加入石蕊溶液中，有气泡产生，且溶液变蓝色。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判断碳酸氢钠粉末中混有碳酸钠的实验方法是将其溶于水后滴加稀</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溶液，有白色沉淀生成。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(6)HCO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在强酸性溶液、强碱性溶液中均不能大量存在。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鉴别碳酸氢钠溶液、碳酸钠溶液可用滴加稀盐酸的方法。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等浓度的碳酸氢钠溶液、碳酸钠溶液，前者</a:t>
            </a:r>
            <a:r>
              <a:rPr lang="en-US" sz="4400" dirty="0" smtClean="0">
                <a:solidFill>
                  <a:srgbClr val="404040"/>
                </a:solidFill>
                <a:latin typeface="微软雅黑" pitchFamily="34" charset="-122"/>
                <a:ea typeface="微软雅黑" pitchFamily="34" charset="-122"/>
              </a:rPr>
              <a:t>pH</a:t>
            </a:r>
            <a:r>
              <a:rPr lang="zh-CN" altLang="en-US" sz="4400" dirty="0" smtClean="0">
                <a:solidFill>
                  <a:srgbClr val="404040"/>
                </a:solidFill>
                <a:latin typeface="微软雅黑" pitchFamily="34" charset="-122"/>
                <a:ea typeface="微软雅黑" pitchFamily="34" charset="-122"/>
              </a:rPr>
              <a:t>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88556" y="3132758"/>
            <a:ext cx="19431136" cy="6149368"/>
          </a:xfrm>
          <a:prstGeom prst="rect">
            <a:avLst/>
          </a:prstGeom>
          <a:noFill/>
          <a:ln w="9525">
            <a:noFill/>
            <a:miter lim="800000"/>
            <a:headEnd/>
            <a:tailEnd/>
          </a:ln>
          <a:effectLst/>
        </p:spPr>
      </p:pic>
      <p:sp>
        <p:nvSpPr>
          <p:cNvPr id="14" name="矩形 13"/>
          <p:cNvSpPr/>
          <p:nvPr/>
        </p:nvSpPr>
        <p:spPr>
          <a:xfrm>
            <a:off x="2160564" y="3564806"/>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463663"/>
            <a:ext cx="885831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在潜水艇和消毒面具中可用来除去</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，同时可作供氧剂的是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marL="742950" indent="-742950">
              <a:lnSpc>
                <a:spcPct val="150000"/>
              </a:lnSpc>
              <a:buAutoNum type="alphaUcPeriod"/>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B. </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a:t>
            </a:r>
          </a:p>
          <a:p>
            <a:pPr marL="742950" indent="-742950">
              <a:lnSpc>
                <a:spcPct val="150000"/>
              </a:lnSpc>
              <a:buAutoNum type="alphaUcPeriod"/>
            </a:pPr>
            <a:r>
              <a:rPr lang="en-US" sz="4400" dirty="0" smtClean="0">
                <a:solidFill>
                  <a:srgbClr val="404040"/>
                </a:solidFill>
                <a:latin typeface="微软雅黑" pitchFamily="34" charset="-122"/>
                <a:ea typeface="微软雅黑" pitchFamily="34" charset="-122"/>
              </a:rPr>
              <a:t>C.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D.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8" y="3497545"/>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810206" y="4354801"/>
            <a:ext cx="9572692"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结合选项中物质可知只有</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可与</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反应同时放出氧气。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463663"/>
            <a:ext cx="885831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将下列各组物质与其用途连线：</a:t>
            </a:r>
          </a:p>
          <a:p>
            <a:pPr>
              <a:lnSpc>
                <a:spcPct val="150000"/>
              </a:lnSpc>
            </a:pPr>
            <a:r>
              <a:rPr lang="zh-CN" altLang="en-US" sz="4400" dirty="0" smtClean="0">
                <a:solidFill>
                  <a:srgbClr val="404040"/>
                </a:solidFill>
                <a:latin typeface="微软雅黑" pitchFamily="34" charset="-122"/>
                <a:ea typeface="微软雅黑" pitchFamily="34" charset="-122"/>
              </a:rPr>
              <a:t>①碳酸钠</a:t>
            </a:r>
            <a:r>
              <a:rPr lang="en-US" sz="4400" dirty="0" smtClean="0">
                <a:solidFill>
                  <a:srgbClr val="404040"/>
                </a:solidFill>
                <a:latin typeface="微软雅黑" pitchFamily="34" charset="-122"/>
                <a:ea typeface="微软雅黑" pitchFamily="34" charset="-122"/>
              </a:rPr>
              <a:t>      A</a:t>
            </a:r>
            <a:r>
              <a:rPr lang="zh-CN" altLang="en-US" sz="4400" dirty="0" smtClean="0">
                <a:solidFill>
                  <a:srgbClr val="404040"/>
                </a:solidFill>
                <a:latin typeface="微软雅黑" pitchFamily="34" charset="-122"/>
                <a:ea typeface="微软雅黑" pitchFamily="34" charset="-122"/>
              </a:rPr>
              <a:t>．供氧剂</a:t>
            </a:r>
          </a:p>
          <a:p>
            <a:pPr>
              <a:lnSpc>
                <a:spcPct val="150000"/>
              </a:lnSpc>
            </a:pPr>
            <a:r>
              <a:rPr lang="zh-CN" altLang="en-US" sz="4400" dirty="0" smtClean="0">
                <a:solidFill>
                  <a:srgbClr val="404040"/>
                </a:solidFill>
                <a:latin typeface="微软雅黑" pitchFamily="34" charset="-122"/>
                <a:ea typeface="微软雅黑" pitchFamily="34" charset="-122"/>
              </a:rPr>
              <a:t>②过氧化钠</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．纯碱</a:t>
            </a:r>
          </a:p>
          <a:p>
            <a:pPr>
              <a:lnSpc>
                <a:spcPct val="150000"/>
              </a:lnSpc>
            </a:pPr>
            <a:r>
              <a:rPr lang="zh-CN" altLang="en-US" sz="4400" dirty="0" smtClean="0">
                <a:solidFill>
                  <a:srgbClr val="404040"/>
                </a:solidFill>
                <a:latin typeface="微软雅黑" pitchFamily="34" charset="-122"/>
                <a:ea typeface="微软雅黑" pitchFamily="34" charset="-122"/>
              </a:rPr>
              <a:t>③碳酸氢钠 </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．食盐</a:t>
            </a:r>
          </a:p>
          <a:p>
            <a:pPr>
              <a:lnSpc>
                <a:spcPct val="150000"/>
              </a:lnSpc>
            </a:pPr>
            <a:r>
              <a:rPr lang="zh-CN" altLang="en-US" sz="4400" dirty="0" smtClean="0">
                <a:solidFill>
                  <a:srgbClr val="404040"/>
                </a:solidFill>
                <a:latin typeface="微软雅黑" pitchFamily="34" charset="-122"/>
                <a:ea typeface="微软雅黑" pitchFamily="34" charset="-122"/>
              </a:rPr>
              <a:t>④氢氧化钠</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．工业用碱</a:t>
            </a:r>
          </a:p>
          <a:p>
            <a:pPr>
              <a:lnSpc>
                <a:spcPct val="150000"/>
              </a:lnSpc>
            </a:pPr>
            <a:r>
              <a:rPr lang="zh-CN" altLang="en-US" sz="4400" dirty="0" smtClean="0">
                <a:solidFill>
                  <a:srgbClr val="404040"/>
                </a:solidFill>
                <a:latin typeface="微软雅黑" pitchFamily="34" charset="-122"/>
                <a:ea typeface="微软雅黑" pitchFamily="34" charset="-122"/>
              </a:rPr>
              <a:t>⑤氯化钠</a:t>
            </a:r>
            <a:r>
              <a:rPr lang="en-US" sz="4400" dirty="0" smtClean="0">
                <a:solidFill>
                  <a:srgbClr val="404040"/>
                </a:solidFill>
                <a:latin typeface="微软雅黑" pitchFamily="34" charset="-122"/>
                <a:ea typeface="微软雅黑" pitchFamily="34" charset="-122"/>
              </a:rPr>
              <a:t>      E</a:t>
            </a:r>
            <a:r>
              <a:rPr lang="zh-CN" altLang="en-US" sz="4400" dirty="0" smtClean="0">
                <a:solidFill>
                  <a:srgbClr val="404040"/>
                </a:solidFill>
                <a:latin typeface="微软雅黑" pitchFamily="34" charset="-122"/>
                <a:ea typeface="微软雅黑" pitchFamily="34" charset="-122"/>
              </a:rPr>
              <a:t>．治疗胃酸过多</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810206" y="3600929"/>
            <a:ext cx="892975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①－</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　③－</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endParaRPr lang="zh-CN" altLang="en-US" sz="4400" dirty="0" smtClean="0">
              <a:solidFill>
                <a:srgbClr val="A50021"/>
              </a:solidFill>
              <a:latin typeface="微软雅黑" pitchFamily="34" charset="-122"/>
              <a:ea typeface="微软雅黑" pitchFamily="34" charset="-122"/>
            </a:endParaRPr>
          </a:p>
          <a:p>
            <a:pPr eaLnBrk="1" hangingPunct="1">
              <a:lnSpc>
                <a:spcPct val="150000"/>
              </a:lnSpc>
              <a:buNone/>
            </a:pP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310008" y="3232126"/>
            <a:ext cx="11430080" cy="8572560"/>
          </a:xfrm>
          <a:prstGeom prst="rect">
            <a:avLst/>
          </a:prstGeom>
          <a:noFill/>
          <a:ln w="9525">
            <a:noFill/>
            <a:miter lim="800000"/>
            <a:headEnd/>
            <a:tailEnd/>
          </a:ln>
          <a:effectLst/>
        </p:spPr>
      </p:pic>
      <p:sp>
        <p:nvSpPr>
          <p:cNvPr id="40" name="矩形 39"/>
          <p:cNvSpPr/>
          <p:nvPr/>
        </p:nvSpPr>
        <p:spPr>
          <a:xfrm>
            <a:off x="2023200" y="3160688"/>
            <a:ext cx="805824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过氧化钠与</a:t>
            </a:r>
            <a:r>
              <a:rPr lang="en-US" sz="4400" dirty="0" smtClean="0">
                <a:solidFill>
                  <a:srgbClr val="404040"/>
                </a:solidFill>
                <a:latin typeface="微软雅黑" pitchFamily="34" charset="-122"/>
                <a:ea typeface="微软雅黑" pitchFamily="34" charset="-122"/>
              </a:rPr>
              <a:t>2 mol</a:t>
            </a:r>
            <a:r>
              <a:rPr lang="zh-CN" altLang="en-US" sz="4400" dirty="0" smtClean="0">
                <a:solidFill>
                  <a:srgbClr val="404040"/>
                </a:solidFill>
                <a:latin typeface="微软雅黑" pitchFamily="34" charset="-122"/>
                <a:ea typeface="微软雅黑" pitchFamily="34" charset="-122"/>
              </a:rPr>
              <a:t>碳酸氢钠固体混合后，在密闭的容器中加热充分反应，排出气体物质后冷却，残留的固体物质是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0595760"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0595760" y="4089382"/>
            <a:ext cx="10787138" cy="903221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根据反应式</a:t>
            </a:r>
            <a:r>
              <a:rPr lang="en-US" sz="4400" dirty="0" smtClean="0">
                <a:solidFill>
                  <a:srgbClr val="A50021"/>
                </a:solidFill>
                <a:latin typeface="微软雅黑" pitchFamily="34" charset="-122"/>
                <a:ea typeface="微软雅黑" pitchFamily="34" charset="-122"/>
              </a:rPr>
              <a:t>2NaHCO</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的计量关系，可知</a:t>
            </a:r>
            <a:r>
              <a:rPr lang="en-US" sz="4400" dirty="0" smtClean="0">
                <a:solidFill>
                  <a:srgbClr val="A50021"/>
                </a:solidFill>
                <a:latin typeface="微软雅黑" pitchFamily="34" charset="-122"/>
                <a:ea typeface="微软雅黑" pitchFamily="34" charset="-122"/>
              </a:rPr>
              <a:t>2 mol 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各</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只有</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，故其恰好和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，气体排出后，只剩余</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44540" y="2772718"/>
            <a:ext cx="19431136" cy="10152395"/>
          </a:xfrm>
          <a:prstGeom prst="rect">
            <a:avLst/>
          </a:prstGeom>
        </p:spPr>
        <p:txBody>
          <a:bodyPr wrap="square">
            <a:spAutoFit/>
          </a:bodyPr>
          <a:lstStyle/>
          <a:p>
            <a:pPr>
              <a:lnSpc>
                <a:spcPts val="7200"/>
              </a:lnSpc>
            </a:pPr>
            <a:r>
              <a:rPr lang="en-US" sz="40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种钠的化合物</a:t>
            </a:r>
            <a:r>
              <a:rPr lang="en-US" sz="4400" dirty="0" smtClean="0">
                <a:solidFill>
                  <a:srgbClr val="404040"/>
                </a:solidFill>
                <a:latin typeface="微软雅黑" pitchFamily="34" charset="-122"/>
                <a:ea typeface="微软雅黑" pitchFamily="34" charset="-122"/>
              </a:rPr>
              <a:t>W</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a:t>
            </a:r>
            <a:r>
              <a:rPr lang="zh-CN" altLang="en-US" sz="4400" dirty="0" smtClean="0">
                <a:solidFill>
                  <a:srgbClr val="404040"/>
                </a:solidFill>
                <a:latin typeface="微软雅黑" pitchFamily="34" charset="-122"/>
                <a:ea typeface="微软雅黑" pitchFamily="34" charset="-122"/>
              </a:rPr>
              <a:t>，它们之间存在如下关系：</a:t>
            </a:r>
          </a:p>
          <a:p>
            <a:pPr>
              <a:lnSpc>
                <a:spcPts val="72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W         X</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②</a:t>
            </a:r>
            <a:r>
              <a:rPr lang="en-US" sz="4400" dirty="0" smtClean="0">
                <a:solidFill>
                  <a:srgbClr val="404040"/>
                </a:solidFill>
                <a:latin typeface="微软雅黑" pitchFamily="34" charset="-122"/>
                <a:ea typeface="微软雅黑" pitchFamily="34" charset="-122"/>
              </a:rPr>
              <a:t>Z</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ts val="72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Z</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④</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p>
          <a:p>
            <a:pPr>
              <a:lnSpc>
                <a:spcPts val="7200"/>
              </a:lnSpc>
            </a:pPr>
            <a:r>
              <a:rPr lang="zh-CN" altLang="en-US" sz="4400" dirty="0" smtClean="0">
                <a:solidFill>
                  <a:srgbClr val="404040"/>
                </a:solidFill>
                <a:latin typeface="微软雅黑" pitchFamily="34" charset="-122"/>
                <a:ea typeface="微软雅黑" pitchFamily="34" charset="-122"/>
              </a:rPr>
              <a:t>试完成下列问题：</a:t>
            </a:r>
          </a:p>
          <a:p>
            <a:pPr>
              <a:lnSpc>
                <a:spcPts val="7200"/>
              </a:lnSpc>
            </a:pPr>
            <a:r>
              <a:rPr lang="en-US" sz="4400" dirty="0" smtClean="0">
                <a:solidFill>
                  <a:srgbClr val="404040"/>
                </a:solidFill>
                <a:latin typeface="微软雅黑" pitchFamily="34" charset="-122"/>
                <a:ea typeface="微软雅黑" pitchFamily="34" charset="-122"/>
              </a:rPr>
              <a:t>(1)W</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a:t>
            </a:r>
            <a:r>
              <a:rPr lang="zh-CN" altLang="en-US" sz="4400" dirty="0" smtClean="0">
                <a:solidFill>
                  <a:srgbClr val="404040"/>
                </a:solidFill>
                <a:latin typeface="微软雅黑" pitchFamily="34" charset="-122"/>
                <a:ea typeface="微软雅黑" pitchFamily="34" charset="-122"/>
              </a:rPr>
              <a:t>的化学式分别是：</a:t>
            </a:r>
            <a:r>
              <a:rPr lang="en-US" sz="4400" dirty="0" smtClean="0">
                <a:solidFill>
                  <a:srgbClr val="404040"/>
                </a:solidFill>
                <a:latin typeface="微软雅黑" pitchFamily="34" charset="-122"/>
                <a:ea typeface="微软雅黑" pitchFamily="34" charset="-122"/>
              </a:rPr>
              <a:t>W________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X________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Y________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Z________</a:t>
            </a:r>
            <a:r>
              <a:rPr lang="zh-CN" altLang="en-US" sz="4400" dirty="0" smtClean="0">
                <a:solidFill>
                  <a:srgbClr val="404040"/>
                </a:solidFill>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以上</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个化学反应，属于氧化还原反应的是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填反应序号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，反应中氧化剂是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写化学式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，还原剂是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写化学式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若</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反应在溶液中进行，写出其离子方程式以及能用该离子方程式表示的另一个化学反应的化学方程式： </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．离子方程式： </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．化学方程式： </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图片 8"/>
          <p:cNvPicPr/>
          <p:nvPr/>
        </p:nvPicPr>
        <p:blipFill>
          <a:blip r:embed="rId3" cstate="print"/>
          <a:srcRect/>
          <a:stretch>
            <a:fillRect/>
          </a:stretch>
        </p:blipFill>
        <p:spPr bwMode="auto">
          <a:xfrm>
            <a:off x="3456708" y="3780830"/>
            <a:ext cx="1052518" cy="568328"/>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89250"/>
            <a:ext cx="19645450" cy="8715436"/>
          </a:xfrm>
          <a:prstGeom prst="rect">
            <a:avLst/>
          </a:prstGeom>
          <a:noFill/>
          <a:ln w="9525">
            <a:noFill/>
            <a:miter lim="800000"/>
            <a:headEnd/>
            <a:tailEnd/>
          </a:ln>
          <a:effectLst/>
        </p:spPr>
      </p:pic>
      <p:sp>
        <p:nvSpPr>
          <p:cNvPr id="14" name="矩形 13"/>
          <p:cNvSpPr/>
          <p:nvPr/>
        </p:nvSpPr>
        <p:spPr>
          <a:xfrm>
            <a:off x="2451828" y="3579150"/>
            <a:ext cx="18645318"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(2)②③</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=2KOH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答案不唯一，合理即可</a:t>
            </a:r>
            <a:r>
              <a:rPr 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00524" y="2628702"/>
            <a:ext cx="8922340"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下列反应中，</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只表现出氧化性的是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0817296" y="3232126"/>
            <a:ext cx="11001452" cy="8001056"/>
          </a:xfrm>
          <a:prstGeom prst="rect">
            <a:avLst/>
          </a:prstGeom>
          <a:noFill/>
          <a:ln w="9525">
            <a:noFill/>
            <a:miter lim="800000"/>
            <a:headEnd/>
            <a:tailEnd/>
          </a:ln>
          <a:effectLst/>
        </p:spPr>
      </p:pic>
      <p:sp>
        <p:nvSpPr>
          <p:cNvPr id="11" name="矩形 10"/>
          <p:cNvSpPr/>
          <p:nvPr/>
        </p:nvSpPr>
        <p:spPr>
          <a:xfrm>
            <a:off x="11017548" y="3204766"/>
            <a:ext cx="10072758" cy="9113649"/>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中过氧化钠中氧元素化合价既升高又降低，因此</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既表现出氧化性又表现出还原性，</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中过氧化钠中氧元素化合价既升高又降低，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既表现出氧化性又表现出还原性，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中过氧化钠中氧元素化合价降低，所以只表现出氧化性，</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中过氧化钠中氧元素化合价只升高，只表现出还原性，</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3089250"/>
            <a:ext cx="19645450"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下列叙述中正确的是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．向含有</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沉淀的水中通入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至沉淀恰好溶解，再向溶液中加入</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饱和溶液，又有</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沉淀生成</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溶液中逐滴加入等物质的量的稀盐酸，生成的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与原</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的物质的量之比为</a:t>
            </a:r>
            <a:r>
              <a:rPr lang="en-US" sz="4400" dirty="0" smtClean="0">
                <a:solidFill>
                  <a:srgbClr val="404040"/>
                </a:solidFill>
                <a:latin typeface="微软雅黑" pitchFamily="34" charset="-122"/>
                <a:ea typeface="微软雅黑" pitchFamily="34" charset="-122"/>
              </a:rPr>
              <a:t>1∶2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．等质量的</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分别与足量盐酸反应，在同温同压下，生成的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体积相同</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饱和溶液中通入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结晶析出</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001056"/>
          </a:xfrm>
          <a:prstGeom prst="rect">
            <a:avLst/>
          </a:prstGeom>
          <a:noFill/>
          <a:ln w="9525">
            <a:noFill/>
            <a:miter lim="800000"/>
            <a:headEnd/>
            <a:tailEnd/>
          </a:ln>
          <a:effectLst/>
        </p:spPr>
      </p:pic>
      <p:sp>
        <p:nvSpPr>
          <p:cNvPr id="10" name="矩形 9"/>
          <p:cNvSpPr/>
          <p:nvPr/>
        </p:nvSpPr>
        <p:spPr>
          <a:xfrm>
            <a:off x="2666143" y="3589316"/>
            <a:ext cx="18431004" cy="6066661"/>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O=Ca(HCO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，产物与</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不反应。</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项，发生反应：</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，不生成</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项，等质量的</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分别与足量盐酸反应时，</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产生的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多。</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项，向饱和</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溶液中通入</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时发生反应：</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↓，反应中消耗</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，且生成的</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溶解度小、质量多，故</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会结晶析出。</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．金属元素原子的最外层电子数较少，易失电子，金属元素在自然界中只能以化合态形式存在，该观点正确吗？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．金属都能与稀硫酸反应生成氢气吗？ </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ZnSO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溶液中混有少量杂质</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，试讨论如何除去</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杂质。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16548" y="3060750"/>
            <a:ext cx="1964545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某校化学课外小组为了鉴别碳酸钠和碳酸氢钠两种白色固体，用不同的方法做了以下实验，如图</a:t>
            </a:r>
            <a:r>
              <a:rPr lang="en-US" sz="4400" dirty="0" smtClean="0">
                <a:solidFill>
                  <a:srgbClr val="404040"/>
                </a:solidFill>
                <a:latin typeface="微软雅黑" pitchFamily="34" charset="-122"/>
                <a:ea typeface="微软雅黑" pitchFamily="34" charset="-122"/>
              </a:rPr>
              <a:t>3­2­3</a:t>
            </a:r>
            <a:r>
              <a:rPr lang="zh-CN" altLang="en-US" sz="4400" dirty="0" smtClean="0">
                <a:solidFill>
                  <a:srgbClr val="404040"/>
                </a:solidFill>
                <a:latin typeface="微软雅黑" pitchFamily="34" charset="-122"/>
                <a:ea typeface="微软雅黑" pitchFamily="34" charset="-122"/>
              </a:rPr>
              <a:t>所示。</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              图</a:t>
            </a:r>
            <a:r>
              <a:rPr lang="en-US" sz="4400" dirty="0" smtClean="0">
                <a:solidFill>
                  <a:srgbClr val="404040"/>
                </a:solidFill>
                <a:latin typeface="微软雅黑" pitchFamily="34" charset="-122"/>
                <a:ea typeface="微软雅黑" pitchFamily="34" charset="-122"/>
              </a:rPr>
              <a:t>3­2­3</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只根据图</a:t>
            </a:r>
            <a:r>
              <a:rPr lang="en-US" sz="4400" dirty="0" smtClean="0">
                <a:solidFill>
                  <a:srgbClr val="404040"/>
                </a:solidFill>
                <a:latin typeface="微软雅黑" pitchFamily="34" charset="-122"/>
                <a:ea typeface="微软雅黑" pitchFamily="34" charset="-122"/>
              </a:rPr>
              <a:t>Ⅰ</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所示实验，能够达到实验目的的是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填装置序号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所示实验均能鉴别这两种物质，其反应的化学方程式： </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；与实验</a:t>
            </a:r>
            <a:r>
              <a:rPr 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相</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090562" name="Picture 2" descr="E:\工作\2017\同步\2017秋\学练考\必修1\PPT\第三章\ZF72.TIF"/>
          <p:cNvPicPr>
            <a:picLocks noChangeAspect="1" noChangeArrowheads="1"/>
          </p:cNvPicPr>
          <p:nvPr/>
        </p:nvPicPr>
        <p:blipFill>
          <a:blip r:embed="rId3" r:link="rId4" cstate="print"/>
          <a:srcRect/>
          <a:stretch>
            <a:fillRect/>
          </a:stretch>
        </p:blipFill>
        <p:spPr bwMode="auto">
          <a:xfrm>
            <a:off x="2523266" y="5089514"/>
            <a:ext cx="9320958" cy="3571900"/>
          </a:xfrm>
          <a:prstGeom prst="rect">
            <a:avLst/>
          </a:prstGeom>
          <a:noFill/>
        </p:spPr>
      </p:pic>
      <p:pic>
        <p:nvPicPr>
          <p:cNvPr id="1090561" name="Picture 1" descr="E:\工作\2017\同步\2017秋\学练考\必修1\PPT\第三章\ZF73.TIF"/>
          <p:cNvPicPr>
            <a:picLocks noChangeAspect="1" noChangeArrowheads="1"/>
          </p:cNvPicPr>
          <p:nvPr/>
        </p:nvPicPr>
        <p:blipFill>
          <a:blip r:embed="rId5" r:link="rId6" cstate="print"/>
          <a:srcRect/>
          <a:stretch>
            <a:fillRect/>
          </a:stretch>
        </p:blipFill>
        <p:spPr bwMode="auto">
          <a:xfrm>
            <a:off x="12601724" y="4356894"/>
            <a:ext cx="9082831" cy="3299755"/>
          </a:xfrm>
          <a:prstGeom prst="rect">
            <a:avLst/>
          </a:prstGeom>
          <a:noFill/>
        </p:spPr>
      </p:pic>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90562"/>
                                        </p:tgtEl>
                                        <p:attrNameLst>
                                          <p:attrName>style.visibility</p:attrName>
                                        </p:attrNameLst>
                                      </p:cBhvr>
                                      <p:to>
                                        <p:strVal val="visible"/>
                                      </p:to>
                                    </p:set>
                                    <p:animEffect transition="in" filter="blinds(horizontal)">
                                      <p:cBhvr>
                                        <p:cTn id="11" dur="500"/>
                                        <p:tgtEl>
                                          <p:spTgt spid="109056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90561"/>
                                        </p:tgtEl>
                                        <p:attrNameLst>
                                          <p:attrName>style.visibility</p:attrName>
                                        </p:attrNameLst>
                                      </p:cBhvr>
                                      <p:to>
                                        <p:strVal val="visible"/>
                                      </p:to>
                                    </p:set>
                                    <p:animEffect transition="in" filter="blinds(horizontal)">
                                      <p:cBhvr>
                                        <p:cTn id="15" dur="500"/>
                                        <p:tgtEl>
                                          <p:spTgt spid="1090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3089250"/>
            <a:ext cx="19645450" cy="8775095"/>
          </a:xfrm>
          <a:prstGeom prst="rect">
            <a:avLst/>
          </a:prstGeom>
        </p:spPr>
        <p:txBody>
          <a:bodyPr wrap="square">
            <a:spAutoFit/>
          </a:bodyPr>
          <a:lstStyle/>
          <a:p>
            <a:r>
              <a:rPr lang="zh-CN" altLang="en-US" sz="4400" dirty="0" smtClean="0">
                <a:solidFill>
                  <a:srgbClr val="404040"/>
                </a:solidFill>
                <a:latin typeface="微软雅黑" pitchFamily="34" charset="-122"/>
                <a:ea typeface="微软雅黑" pitchFamily="34" charset="-122"/>
              </a:rPr>
              <a:t>比，实验</a:t>
            </a:r>
            <a:r>
              <a:rPr lang="en-US"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的优点是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填选项编号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比</a:t>
            </a:r>
            <a:r>
              <a:rPr lang="en-US" alt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复杂</a:t>
            </a:r>
          </a:p>
          <a:p>
            <a:pPr>
              <a:lnSpc>
                <a:spcPct val="150000"/>
              </a:lnSpc>
            </a:pPr>
            <a:r>
              <a:rPr lang="en-US" alt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比</a:t>
            </a:r>
            <a:r>
              <a:rPr lang="en-US" alt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安全</a:t>
            </a:r>
          </a:p>
          <a:p>
            <a:pPr>
              <a:lnSpc>
                <a:spcPct val="150000"/>
              </a:lnSpc>
            </a:pPr>
            <a:r>
              <a:rPr lang="en-US" alt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比</a:t>
            </a:r>
            <a:r>
              <a:rPr lang="en-US" alt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操作简便</a:t>
            </a:r>
          </a:p>
          <a:p>
            <a:pPr>
              <a:lnSpc>
                <a:spcPct val="150000"/>
              </a:lnSpc>
            </a:pPr>
            <a:r>
              <a:rPr lang="en-US" alt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altLang="en-US"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可以做到用一套装置同时进行两个对比实验，而</a:t>
            </a:r>
            <a:r>
              <a:rPr lang="en-US" alt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不行</a:t>
            </a:r>
          </a:p>
          <a:p>
            <a:pPr>
              <a:lnSpc>
                <a:spcPct val="150000"/>
              </a:lnSpc>
            </a:pPr>
            <a:r>
              <a:rPr lang="en-US" alt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若用实验</a:t>
            </a:r>
            <a:r>
              <a:rPr lang="en-US" altLang="en-US" sz="4400" dirty="0" smtClean="0">
                <a:solidFill>
                  <a:srgbClr val="404040"/>
                </a:solidFill>
                <a:latin typeface="微软雅黑" pitchFamily="34" charset="-122"/>
                <a:ea typeface="微软雅黑" pitchFamily="34" charset="-122"/>
              </a:rPr>
              <a:t>Ⅳ</a:t>
            </a:r>
            <a:r>
              <a:rPr lang="zh-CN" altLang="en-US" sz="4400" dirty="0" smtClean="0">
                <a:solidFill>
                  <a:srgbClr val="404040"/>
                </a:solidFill>
                <a:latin typeface="微软雅黑" pitchFamily="34" charset="-122"/>
                <a:ea typeface="微软雅黑" pitchFamily="34" charset="-122"/>
              </a:rPr>
              <a:t>验证碳酸钠和碳酸氢钠的稳定性，则试管</a:t>
            </a:r>
            <a:r>
              <a:rPr lang="en-US" alt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中装入的固体最好是</a:t>
            </a:r>
            <a:r>
              <a:rPr lang="en-US" altLang="en-US" sz="4400" dirty="0" smtClean="0">
                <a:solidFill>
                  <a:srgbClr val="404040"/>
                </a:solidFill>
                <a:latin typeface="微软雅黑" pitchFamily="34" charset="-122"/>
                <a:ea typeface="微软雅黑" pitchFamily="34" charset="-122"/>
              </a:rPr>
              <a:t>_________</a:t>
            </a:r>
          </a:p>
          <a:p>
            <a:pPr>
              <a:lnSpc>
                <a:spcPct val="150000"/>
              </a:lnSpc>
            </a:pP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填化学式</a:t>
            </a:r>
            <a:r>
              <a:rPr lang="en-US" sz="4400" dirty="0" smtClean="0">
                <a:solidFill>
                  <a:srgbClr val="404040"/>
                </a:solidFill>
              </a:rPr>
              <a:t>)</a:t>
            </a:r>
            <a:r>
              <a:rPr lang="zh-CN" altLang="en-US" sz="4400" dirty="0" smtClean="0">
                <a:solidFill>
                  <a:srgbClr val="404040"/>
                </a:solidFill>
              </a:rPr>
              <a:t>。</a:t>
            </a:r>
          </a:p>
          <a:p>
            <a:pPr>
              <a:lnSpc>
                <a:spcPct val="150000"/>
              </a:lnSpc>
            </a:pP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501122"/>
          </a:xfrm>
          <a:prstGeom prst="rect">
            <a:avLst/>
          </a:prstGeom>
          <a:noFill/>
          <a:ln w="9525">
            <a:noFill/>
            <a:miter lim="800000"/>
            <a:headEnd/>
            <a:tailEnd/>
          </a:ln>
          <a:effectLst/>
        </p:spPr>
      </p:pic>
      <p:sp>
        <p:nvSpPr>
          <p:cNvPr id="10" name="矩形 9"/>
          <p:cNvSpPr/>
          <p:nvPr/>
        </p:nvSpPr>
        <p:spPr>
          <a:xfrm>
            <a:off x="2520604" y="3276774"/>
            <a:ext cx="21097146" cy="988347"/>
          </a:xfrm>
          <a:prstGeom prst="rect">
            <a:avLst/>
          </a:prstGeom>
        </p:spPr>
        <p:txBody>
          <a:bodyPr wrap="square">
            <a:spAutoFit/>
          </a:bodyPr>
          <a:lstStyle/>
          <a:p>
            <a:pPr>
              <a:lnSpc>
                <a:spcPct val="150000"/>
              </a:lnSpc>
            </a:pPr>
            <a:r>
              <a:rPr lang="zh-CN" altLang="en-US" sz="4400" dirty="0" smtClean="0">
                <a:solidFill>
                  <a:srgbClr val="B32876"/>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(1)Ⅱ</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(2)2NaHCO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(3)NaHCO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664620" y="4356894"/>
            <a:ext cx="18938104" cy="8217634"/>
          </a:xfrm>
          <a:prstGeom prst="rect">
            <a:avLst/>
          </a:prstGeom>
        </p:spPr>
        <p:txBody>
          <a:bodyPr wrap="square">
            <a:spAutoFit/>
          </a:bodyPr>
          <a:lstStyle/>
          <a:p>
            <a:pPr lvl="0">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均能与盐酸反应生成使澄清石灰水变浑浊的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气体，但等质量的</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跟过量盐酸反应时，</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与盐酸反应更剧烈且产生气体的量多，故实验</a:t>
            </a:r>
            <a:r>
              <a:rPr lang="en-US" sz="4400" dirty="0" smtClean="0">
                <a:solidFill>
                  <a:srgbClr val="A50021"/>
                </a:solidFill>
                <a:latin typeface="微软雅黑" pitchFamily="34" charset="-122"/>
                <a:ea typeface="微软雅黑" pitchFamily="34" charset="-122"/>
              </a:rPr>
              <a:t>Ⅰ</a:t>
            </a:r>
            <a:r>
              <a:rPr lang="zh-CN" altLang="en-US" sz="4400" dirty="0" smtClean="0">
                <a:solidFill>
                  <a:srgbClr val="A50021"/>
                </a:solidFill>
                <a:latin typeface="微软雅黑" pitchFamily="34" charset="-122"/>
                <a:ea typeface="微软雅黑" pitchFamily="34" charset="-122"/>
              </a:rPr>
              <a:t>不能鉴别</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，而实验</a:t>
            </a:r>
            <a:r>
              <a:rPr lang="en-US" sz="4400" dirty="0" smtClean="0">
                <a:solidFill>
                  <a:srgbClr val="A50021"/>
                </a:solidFill>
                <a:latin typeface="微软雅黑" pitchFamily="34" charset="-122"/>
                <a:ea typeface="微软雅黑" pitchFamily="34" charset="-122"/>
              </a:rPr>
              <a:t>Ⅱ</a:t>
            </a:r>
            <a:r>
              <a:rPr lang="zh-CN" altLang="en-US" sz="4400" dirty="0" smtClean="0">
                <a:solidFill>
                  <a:srgbClr val="A50021"/>
                </a:solidFill>
                <a:latin typeface="微软雅黑" pitchFamily="34" charset="-122"/>
                <a:ea typeface="微软雅黑" pitchFamily="34" charset="-122"/>
              </a:rPr>
              <a:t>可以。</a:t>
            </a:r>
            <a:r>
              <a:rPr lang="en-US" sz="4400" dirty="0" smtClean="0">
                <a:solidFill>
                  <a:srgbClr val="A50021"/>
                </a:solidFill>
                <a:latin typeface="微软雅黑" pitchFamily="34" charset="-122"/>
                <a:ea typeface="微软雅黑" pitchFamily="34" charset="-122"/>
              </a:rPr>
              <a:t>(2)NaHCO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受热易分解：</a:t>
            </a:r>
            <a:r>
              <a:rPr lang="en-US" sz="4400" dirty="0" smtClean="0">
                <a:solidFill>
                  <a:srgbClr val="A50021"/>
                </a:solidFill>
                <a:latin typeface="微软雅黑" pitchFamily="34" charset="-122"/>
                <a:ea typeface="微软雅黑" pitchFamily="34" charset="-122"/>
              </a:rPr>
              <a:t>2NaHCO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受热不分解，可用加热方法鉴别，对比实验</a:t>
            </a:r>
            <a:r>
              <a:rPr lang="en-US" sz="4400" dirty="0" smtClean="0">
                <a:solidFill>
                  <a:srgbClr val="A50021"/>
                </a:solidFill>
                <a:latin typeface="微软雅黑" pitchFamily="34" charset="-122"/>
                <a:ea typeface="微软雅黑" pitchFamily="34" charset="-122"/>
              </a:rPr>
              <a:t>Ⅲ</a:t>
            </a:r>
            <a:r>
              <a:rPr lang="zh-CN" altLang="en-US" sz="4400" dirty="0" smtClean="0">
                <a:solidFill>
                  <a:srgbClr val="A50021"/>
                </a:solidFill>
                <a:latin typeface="微软雅黑" pitchFamily="34" charset="-122"/>
                <a:ea typeface="微软雅黑" pitchFamily="34" charset="-122"/>
              </a:rPr>
              <a:t>，实验</a:t>
            </a:r>
            <a:r>
              <a:rPr lang="en-US" sz="4400" dirty="0" smtClean="0">
                <a:solidFill>
                  <a:srgbClr val="A50021"/>
                </a:solidFill>
                <a:latin typeface="微软雅黑" pitchFamily="34" charset="-122"/>
                <a:ea typeface="微软雅黑" pitchFamily="34" charset="-122"/>
              </a:rPr>
              <a:t>Ⅳ</a:t>
            </a:r>
            <a:r>
              <a:rPr lang="zh-CN" altLang="en-US" sz="4400" dirty="0" smtClean="0">
                <a:solidFill>
                  <a:srgbClr val="A50021"/>
                </a:solidFill>
                <a:latin typeface="微软雅黑" pitchFamily="34" charset="-122"/>
                <a:ea typeface="微软雅黑" pitchFamily="34" charset="-122"/>
              </a:rPr>
              <a:t>可以同时进行两个对比实验，现象明显。</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将</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置于小试管</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置于大试管</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中，加热时</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中澄清石灰水不变浑浊，</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中变浑浊，说明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比</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稳定。</a:t>
            </a:r>
            <a:endParaRPr lang="zh-CN" altLang="en-US" sz="4400" dirty="0">
              <a:solidFill>
                <a:srgbClr val="A50021"/>
              </a:solidFill>
              <a:latin typeface="微软雅黑" pitchFamily="34" charset="-122"/>
              <a:ea typeface="微软雅黑" pitchFamily="34" charset="-122"/>
            </a:endParaRPr>
          </a:p>
        </p:txBody>
      </p:sp>
      <p:pic>
        <p:nvPicPr>
          <p:cNvPr id="12" name="图片 11"/>
          <p:cNvPicPr/>
          <p:nvPr/>
        </p:nvPicPr>
        <p:blipFill>
          <a:blip r:embed="rId4" cstate="print"/>
          <a:srcRect/>
          <a:stretch>
            <a:fillRect/>
          </a:stretch>
        </p:blipFill>
        <p:spPr bwMode="auto">
          <a:xfrm>
            <a:off x="10225460" y="3497928"/>
            <a:ext cx="1357322" cy="642942"/>
          </a:xfrm>
          <a:prstGeom prst="rect">
            <a:avLst/>
          </a:prstGeom>
          <a:noFill/>
          <a:ln w="9525">
            <a:noFill/>
            <a:miter lim="800000"/>
            <a:headEnd/>
            <a:tailEnd/>
          </a:ln>
        </p:spPr>
      </p:pic>
      <p:pic>
        <p:nvPicPr>
          <p:cNvPr id="13" name="图片 12"/>
          <p:cNvPicPr/>
          <p:nvPr/>
        </p:nvPicPr>
        <p:blipFill>
          <a:blip r:embed="rId4" cstate="print"/>
          <a:srcRect/>
          <a:stretch>
            <a:fillRect/>
          </a:stretch>
        </p:blipFill>
        <p:spPr bwMode="auto">
          <a:xfrm>
            <a:off x="15986100" y="7885286"/>
            <a:ext cx="1357322" cy="64294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645450"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在潜水艇中可用过氧化钠作为供氧剂。请选用适当的化学试剂和实验用品，用下图中的实验装置进行实验，证明过氧化钠可用于制取氧气。</a:t>
            </a:r>
          </a:p>
          <a:p>
            <a:pPr>
              <a:lnSpc>
                <a:spcPct val="150000"/>
              </a:lnSpc>
            </a:pPr>
            <a:r>
              <a:rPr lang="en-US" sz="4400" dirty="0" smtClean="0">
                <a:solidFill>
                  <a:srgbClr val="404040"/>
                </a:solidFill>
                <a:latin typeface="微软雅黑" pitchFamily="34" charset="-122"/>
                <a:ea typeface="微软雅黑" pitchFamily="34" charset="-122"/>
              </a:rPr>
              <a:t>(1)A</a:t>
            </a:r>
            <a:r>
              <a:rPr lang="zh-CN" altLang="en-US" sz="4400" dirty="0" smtClean="0">
                <a:solidFill>
                  <a:srgbClr val="404040"/>
                </a:solidFill>
                <a:latin typeface="微软雅黑" pitchFamily="34" charset="-122"/>
                <a:ea typeface="微软雅黑" pitchFamily="34" charset="-122"/>
              </a:rPr>
              <a:t>是用</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制取</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的装置。写出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中发生反应的化学方程式：</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按要求填写表中空格：</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94658" name="Picture 2" descr="ZF74A"/>
          <p:cNvPicPr>
            <a:picLocks noChangeAspect="1" noChangeArrowheads="1"/>
          </p:cNvPicPr>
          <p:nvPr/>
        </p:nvPicPr>
        <p:blipFill>
          <a:blip r:embed="rId3" cstate="print"/>
          <a:srcRect/>
          <a:stretch>
            <a:fillRect/>
          </a:stretch>
        </p:blipFill>
        <p:spPr bwMode="auto">
          <a:xfrm>
            <a:off x="13524718" y="5946770"/>
            <a:ext cx="7707942" cy="3071834"/>
          </a:xfrm>
          <a:prstGeom prst="rect">
            <a:avLst/>
          </a:prstGeom>
          <a:noFill/>
          <a:ln w="9525">
            <a:noFill/>
            <a:miter lim="800000"/>
            <a:headEnd/>
            <a:tailEnd/>
          </a:ln>
        </p:spPr>
      </p:pic>
      <p:sp>
        <p:nvSpPr>
          <p:cNvPr id="9" name="矩形 8"/>
          <p:cNvSpPr/>
          <p:nvPr/>
        </p:nvSpPr>
        <p:spPr>
          <a:xfrm>
            <a:off x="16202124" y="9613478"/>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3­2­4</a:t>
            </a:r>
            <a:endParaRPr lang="zh-CN" altLang="en-US" sz="4400" dirty="0" smtClean="0">
              <a:solidFill>
                <a:srgbClr val="404040"/>
              </a:solidFill>
              <a:latin typeface="微软雅黑" pitchFamily="34" charset="-122"/>
              <a:ea typeface="微软雅黑" pitchFamily="34" charset="-122"/>
            </a:endParaRPr>
          </a:p>
        </p:txBody>
      </p:sp>
      <p:graphicFrame>
        <p:nvGraphicFramePr>
          <p:cNvPr id="10" name="表格 9"/>
          <p:cNvGraphicFramePr>
            <a:graphicFrameLocks noGrp="1"/>
          </p:cNvGraphicFramePr>
          <p:nvPr/>
        </p:nvGraphicFramePr>
        <p:xfrm>
          <a:off x="2160564" y="7093199"/>
          <a:ext cx="10441160" cy="5422826"/>
        </p:xfrm>
        <a:graphic>
          <a:graphicData uri="http://schemas.openxmlformats.org/drawingml/2006/table">
            <a:tbl>
              <a:tblPr/>
              <a:tblGrid>
                <a:gridCol w="1728192"/>
                <a:gridCol w="3528392"/>
                <a:gridCol w="5184576"/>
              </a:tblGrid>
              <a:tr h="850826">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仪</a:t>
                      </a:r>
                      <a:r>
                        <a:rPr lang="zh-CN" sz="4200" kern="100" dirty="0" smtClean="0">
                          <a:solidFill>
                            <a:srgbClr val="404040"/>
                          </a:solidFill>
                          <a:latin typeface="微软雅黑" pitchFamily="34" charset="-122"/>
                          <a:ea typeface="微软雅黑" pitchFamily="34" charset="-122"/>
                          <a:cs typeface="Times New Roman"/>
                        </a:rPr>
                        <a:t>器</a:t>
                      </a:r>
                      <a:endParaRPr lang="en-US" altLang="zh-CN"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r>
                        <a:rPr lang="zh-CN" sz="4200" kern="100" dirty="0" smtClean="0">
                          <a:solidFill>
                            <a:srgbClr val="404040"/>
                          </a:solidFill>
                          <a:latin typeface="微软雅黑" pitchFamily="34" charset="-122"/>
                          <a:ea typeface="微软雅黑" pitchFamily="34" charset="-122"/>
                          <a:cs typeface="Times New Roman"/>
                        </a:rPr>
                        <a:t>编</a:t>
                      </a:r>
                      <a:r>
                        <a:rPr lang="zh-CN" sz="4200" kern="100" dirty="0">
                          <a:solidFill>
                            <a:srgbClr val="404040"/>
                          </a:solidFill>
                          <a:latin typeface="微软雅黑" pitchFamily="34" charset="-122"/>
                          <a:ea typeface="微软雅黑" pitchFamily="34" charset="-122"/>
                          <a:cs typeface="Times New Roman"/>
                        </a:rPr>
                        <a:t>号</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a:solidFill>
                            <a:srgbClr val="404040"/>
                          </a:solidFill>
                          <a:latin typeface="微软雅黑" pitchFamily="34" charset="-122"/>
                          <a:ea typeface="微软雅黑" pitchFamily="34" charset="-122"/>
                          <a:cs typeface="Times New Roman"/>
                        </a:rPr>
                        <a:t>盛放的试剂</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加入该试剂的目的</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754">
                <a:tc>
                  <a:txBody>
                    <a:bodyPr/>
                    <a:lstStyle/>
                    <a:p>
                      <a:pPr algn="ctr">
                        <a:lnSpc>
                          <a:spcPts val="6000"/>
                        </a:lnSpc>
                        <a:spcAft>
                          <a:spcPts val="0"/>
                        </a:spcAft>
                      </a:pPr>
                      <a:r>
                        <a:rPr lang="en-US" sz="4200" kern="100" dirty="0">
                          <a:solidFill>
                            <a:srgbClr val="404040"/>
                          </a:solidFill>
                          <a:latin typeface="微软雅黑" pitchFamily="34" charset="-122"/>
                          <a:ea typeface="微软雅黑" pitchFamily="34" charset="-122"/>
                          <a:cs typeface="Courier New"/>
                        </a:rPr>
                        <a:t>B</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饱和</a:t>
                      </a:r>
                      <a:r>
                        <a:rPr lang="en-US" sz="4200" kern="100" dirty="0">
                          <a:solidFill>
                            <a:srgbClr val="404040"/>
                          </a:solidFill>
                          <a:latin typeface="微软雅黑" pitchFamily="34" charset="-122"/>
                          <a:ea typeface="微软雅黑" pitchFamily="34" charset="-122"/>
                          <a:cs typeface="Courier New"/>
                        </a:rPr>
                        <a:t>NaHCO</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smtClean="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826">
                <a:tc>
                  <a:txBody>
                    <a:bodyPr/>
                    <a:lstStyle/>
                    <a:p>
                      <a:pPr algn="ctr">
                        <a:lnSpc>
                          <a:spcPts val="6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与</a:t>
                      </a: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反应，产生</a:t>
                      </a:r>
                      <a:r>
                        <a:rPr lang="en-US" sz="4200" kern="100" dirty="0">
                          <a:solidFill>
                            <a:srgbClr val="404040"/>
                          </a:solidFill>
                          <a:latin typeface="微软雅黑" pitchFamily="34" charset="-122"/>
                          <a:ea typeface="微软雅黑" pitchFamily="34" charset="-122"/>
                          <a:cs typeface="Courier New"/>
                        </a:rPr>
                        <a:t>O</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058">
                <a:tc>
                  <a:txBody>
                    <a:bodyPr/>
                    <a:lstStyle/>
                    <a:p>
                      <a:pPr algn="ctr">
                        <a:lnSpc>
                          <a:spcPts val="6000"/>
                        </a:lnSpc>
                        <a:spcAft>
                          <a:spcPts val="0"/>
                        </a:spcAft>
                      </a:pPr>
                      <a:r>
                        <a:rPr lang="en-US" sz="4200" kern="100">
                          <a:solidFill>
                            <a:srgbClr val="404040"/>
                          </a:solidFill>
                          <a:latin typeface="微软雅黑" pitchFamily="34" charset="-122"/>
                          <a:ea typeface="微软雅黑" pitchFamily="34" charset="-122"/>
                          <a:cs typeface="Courier New"/>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endParaRPr lang="en-US"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吸收未反应的</a:t>
                      </a: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气体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94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94658"/>
                                        </p:tgtEl>
                                        <p:attrNameLst>
                                          <p:attrName>style.visibility</p:attrName>
                                        </p:attrNameLst>
                                      </p:cBhvr>
                                      <p:to>
                                        <p:strVal val="visible"/>
                                      </p:to>
                                    </p:set>
                                    <p:animEffect transition="in" filter="blinds(horizontal)">
                                      <p:cBhvr>
                                        <p:cTn id="15" dur="500"/>
                                        <p:tgtEl>
                                          <p:spTgt spid="109465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645450"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为了达到实验目的，</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需要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不需要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装置之后增加一个吸收水蒸气的装置；若你认为需要增加一个吸收水蒸气的装置，应选用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作为吸水剂；若你认为不需要，请说明理由：</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证明收集到的气体是氧气的方法是</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94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501122"/>
          </a:xfrm>
          <a:prstGeom prst="rect">
            <a:avLst/>
          </a:prstGeom>
          <a:noFill/>
          <a:ln w="9525">
            <a:noFill/>
            <a:miter lim="800000"/>
            <a:headEnd/>
            <a:tailEnd/>
          </a:ln>
          <a:effectLst/>
        </p:spPr>
      </p:pic>
      <p:sp>
        <p:nvSpPr>
          <p:cNvPr id="10" name="矩形 9"/>
          <p:cNvSpPr/>
          <p:nvPr/>
        </p:nvSpPr>
        <p:spPr>
          <a:xfrm>
            <a:off x="2666143" y="3589316"/>
            <a:ext cx="18431004" cy="8097986"/>
          </a:xfrm>
          <a:prstGeom prst="rect">
            <a:avLst/>
          </a:prstGeom>
        </p:spPr>
        <p:txBody>
          <a:bodyPr wrap="square">
            <a:spAutoFit/>
          </a:bodyPr>
          <a:lstStyle/>
          <a:p>
            <a:pPr>
              <a:lnSpc>
                <a:spcPct val="150000"/>
              </a:lnSpc>
            </a:pPr>
            <a:r>
              <a:rPr lang="zh-CN" altLang="en-US" sz="40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2HCl=CaCl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不需要　因为水蒸气也能与过氧化钠反应生成氧气，不影响实验目的</a:t>
            </a: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立即把带火星的木条伸入试管口，木条复燃，证明试管中收集的气体是氧气</a:t>
            </a:r>
            <a:endParaRPr lang="zh-CN" altLang="en-US" sz="4400" dirty="0">
              <a:solidFill>
                <a:srgbClr val="A50021"/>
              </a:solidFill>
              <a:latin typeface="微软雅黑" pitchFamily="34" charset="-122"/>
              <a:ea typeface="微软雅黑" pitchFamily="34" charset="-122"/>
            </a:endParaRPr>
          </a:p>
        </p:txBody>
      </p:sp>
      <p:graphicFrame>
        <p:nvGraphicFramePr>
          <p:cNvPr id="14" name="表格 13"/>
          <p:cNvGraphicFramePr>
            <a:graphicFrameLocks noGrp="1"/>
          </p:cNvGraphicFramePr>
          <p:nvPr/>
        </p:nvGraphicFramePr>
        <p:xfrm>
          <a:off x="4248796" y="4932958"/>
          <a:ext cx="14144723" cy="3840480"/>
        </p:xfrm>
        <a:graphic>
          <a:graphicData uri="http://schemas.openxmlformats.org/drawingml/2006/table">
            <a:tbl>
              <a:tblPr/>
              <a:tblGrid>
                <a:gridCol w="3206102"/>
                <a:gridCol w="4295555"/>
                <a:gridCol w="6643066"/>
              </a:tblGrid>
              <a:tr h="0">
                <a:tc>
                  <a:txBody>
                    <a:bodyPr/>
                    <a:lstStyle/>
                    <a:p>
                      <a:pPr algn="ctr">
                        <a:lnSpc>
                          <a:spcPct val="150000"/>
                        </a:lnSpc>
                        <a:spcAft>
                          <a:spcPts val="0"/>
                        </a:spcAft>
                      </a:pPr>
                      <a:r>
                        <a:rPr lang="zh-CN" sz="4200" kern="100" dirty="0">
                          <a:solidFill>
                            <a:srgbClr val="A50021"/>
                          </a:solidFill>
                          <a:latin typeface="微软雅黑" pitchFamily="34" charset="-122"/>
                          <a:ea typeface="微软雅黑" pitchFamily="34" charset="-122"/>
                          <a:cs typeface="Times New Roman"/>
                        </a:rPr>
                        <a:t>仪器编号</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A50021"/>
                          </a:solidFill>
                          <a:latin typeface="微软雅黑" pitchFamily="34" charset="-122"/>
                          <a:ea typeface="微软雅黑" pitchFamily="34" charset="-122"/>
                          <a:cs typeface="Times New Roman"/>
                        </a:rPr>
                        <a:t>盛放的试剂</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A50021"/>
                          </a:solidFill>
                          <a:latin typeface="微软雅黑" pitchFamily="34" charset="-122"/>
                          <a:ea typeface="微软雅黑" pitchFamily="34" charset="-122"/>
                          <a:cs typeface="Times New Roman"/>
                        </a:rPr>
                        <a:t>加入该试剂的目的</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dirty="0">
                          <a:solidFill>
                            <a:srgbClr val="A50021"/>
                          </a:solidFill>
                          <a:latin typeface="微软雅黑" pitchFamily="34" charset="-122"/>
                          <a:ea typeface="微软雅黑" pitchFamily="34" charset="-122"/>
                          <a:cs typeface="Courier New"/>
                        </a:rPr>
                        <a:t>B</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A50021"/>
                          </a:solidFill>
                          <a:latin typeface="微软雅黑" pitchFamily="34" charset="-122"/>
                          <a:ea typeface="微软雅黑" pitchFamily="34" charset="-122"/>
                          <a:cs typeface="Times New Roman"/>
                        </a:rPr>
                        <a:t>除去</a:t>
                      </a:r>
                      <a:r>
                        <a:rPr lang="en-US" sz="4200" kern="100" dirty="0">
                          <a:solidFill>
                            <a:srgbClr val="A50021"/>
                          </a:solidFill>
                          <a:latin typeface="微软雅黑" pitchFamily="34" charset="-122"/>
                          <a:ea typeface="微软雅黑" pitchFamily="34" charset="-122"/>
                          <a:cs typeface="Courier New"/>
                        </a:rPr>
                        <a:t>CO</a:t>
                      </a:r>
                      <a:r>
                        <a:rPr lang="en-US" sz="4200" kern="100" baseline="-25000" dirty="0">
                          <a:solidFill>
                            <a:srgbClr val="A50021"/>
                          </a:solidFill>
                          <a:latin typeface="微软雅黑" pitchFamily="34" charset="-122"/>
                          <a:ea typeface="微软雅黑" pitchFamily="34" charset="-122"/>
                          <a:cs typeface="Courier New"/>
                        </a:rPr>
                        <a:t>2</a:t>
                      </a:r>
                      <a:r>
                        <a:rPr lang="zh-CN" sz="4200" kern="100" dirty="0">
                          <a:solidFill>
                            <a:srgbClr val="A50021"/>
                          </a:solidFill>
                          <a:latin typeface="微软雅黑" pitchFamily="34" charset="-122"/>
                          <a:ea typeface="微软雅黑" pitchFamily="34" charset="-122"/>
                          <a:cs typeface="Times New Roman"/>
                        </a:rPr>
                        <a:t>中的</a:t>
                      </a:r>
                      <a:r>
                        <a:rPr lang="en-US" sz="4200" kern="100" dirty="0" err="1">
                          <a:solidFill>
                            <a:srgbClr val="A50021"/>
                          </a:solidFill>
                          <a:latin typeface="微软雅黑" pitchFamily="34" charset="-122"/>
                          <a:ea typeface="微软雅黑" pitchFamily="34" charset="-122"/>
                          <a:cs typeface="Courier New"/>
                        </a:rPr>
                        <a:t>HCl</a:t>
                      </a:r>
                      <a:r>
                        <a:rPr lang="zh-CN" sz="4200" kern="100" dirty="0">
                          <a:solidFill>
                            <a:srgbClr val="A50021"/>
                          </a:solidFill>
                          <a:latin typeface="微软雅黑" pitchFamily="34" charset="-122"/>
                          <a:ea typeface="微软雅黑" pitchFamily="34" charset="-122"/>
                          <a:cs typeface="Times New Roman"/>
                        </a:rPr>
                        <a:t>气体</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A50021"/>
                          </a:solidFill>
                          <a:latin typeface="微软雅黑" pitchFamily="34" charset="-122"/>
                          <a:ea typeface="微软雅黑" pitchFamily="34" charset="-122"/>
                          <a:cs typeface="Courier New"/>
                        </a:rPr>
                        <a:t>C</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A50021"/>
                          </a:solidFill>
                          <a:latin typeface="微软雅黑" pitchFamily="34" charset="-122"/>
                          <a:ea typeface="微软雅黑" pitchFamily="34" charset="-122"/>
                          <a:cs typeface="Times New Roman"/>
                        </a:rPr>
                        <a:t>过氧化钠固体</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A50021"/>
                          </a:solidFill>
                          <a:latin typeface="微软雅黑" pitchFamily="34" charset="-122"/>
                          <a:ea typeface="微软雅黑" pitchFamily="34" charset="-122"/>
                          <a:cs typeface="Courier New"/>
                        </a:rPr>
                        <a:t>D</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A50021"/>
                          </a:solidFill>
                          <a:latin typeface="微软雅黑" pitchFamily="34" charset="-122"/>
                          <a:ea typeface="微软雅黑" pitchFamily="34" charset="-122"/>
                          <a:cs typeface="Courier New"/>
                        </a:rPr>
                        <a:t>NaOH</a:t>
                      </a:r>
                      <a:r>
                        <a:rPr lang="zh-CN" sz="4200" kern="100">
                          <a:solidFill>
                            <a:srgbClr val="A50021"/>
                          </a:solidFill>
                          <a:latin typeface="微软雅黑" pitchFamily="34" charset="-122"/>
                          <a:ea typeface="微软雅黑" pitchFamily="34" charset="-122"/>
                          <a:cs typeface="Times New Roman"/>
                        </a:rPr>
                        <a:t>溶液</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A50021"/>
                        </a:solidFill>
                        <a:latin typeface="微软雅黑" pitchFamily="34" charset="-122"/>
                        <a:ea typeface="微软雅黑"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501122"/>
          </a:xfrm>
          <a:prstGeom prst="rect">
            <a:avLst/>
          </a:prstGeom>
          <a:noFill/>
          <a:ln w="9525">
            <a:noFill/>
            <a:miter lim="800000"/>
            <a:headEnd/>
            <a:tailEnd/>
          </a:ln>
          <a:effectLst/>
        </p:spPr>
      </p:pic>
      <p:sp>
        <p:nvSpPr>
          <p:cNvPr id="11" name="矩形 10"/>
          <p:cNvSpPr/>
          <p:nvPr/>
        </p:nvSpPr>
        <p:spPr>
          <a:xfrm>
            <a:off x="2666142" y="3589316"/>
            <a:ext cx="1803328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利用</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与盐酸反应制取</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，因为</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中混有挥发出的</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，故用饱和</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溶液除去</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；用</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反应产生</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，在收集</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之前，要先用</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溶液吸收未反应完的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3124036"/>
            <a:ext cx="19645450"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某同学欲探究</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与水的反应，可供使用的试剂有</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、蒸馏水、酸性</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。该同学取一定量</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样品与过量水反应，待完全反应后，得到溶液</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和一定量</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，该同学推测反应中可能生成了</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，并进行实验探究。</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与水反应的化学方程式：</a:t>
            </a:r>
            <a:r>
              <a:rPr lang="en-US" sz="4400" dirty="0" smtClean="0">
                <a:solidFill>
                  <a:srgbClr val="404040"/>
                </a:solidFill>
                <a:latin typeface="微软雅黑" pitchFamily="34" charset="-122"/>
                <a:ea typeface="微软雅黑" pitchFamily="34" charset="-122"/>
              </a:rPr>
              <a:t>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试设计实验证明溶液</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中含过氧化氢：</a:t>
            </a:r>
            <a:r>
              <a:rPr lang="en-US" sz="4400" dirty="0" smtClean="0">
                <a:solidFill>
                  <a:srgbClr val="404040"/>
                </a:solidFill>
                <a:latin typeface="微软雅黑" pitchFamily="34" charset="-122"/>
                <a:ea typeface="微软雅黑" pitchFamily="34" charset="-122"/>
              </a:rPr>
              <a:t>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通过上述实验证明溶液中确实存在</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，取少量</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于试管中，滴加</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溶液，立即生成红褐色沉淀，配平下列反应的离子方程式：</a:t>
            </a:r>
          </a:p>
        </p:txBody>
      </p:sp>
      <p:cxnSp>
        <p:nvCxnSpPr>
          <p:cNvPr id="8" name="直接连接符 7"/>
          <p:cNvCxnSpPr/>
          <p:nvPr/>
        </p:nvCxnSpPr>
        <p:spPr>
          <a:xfrm>
            <a:off x="2023200" y="26990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94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2094638" y="7309222"/>
            <a:ext cx="19574012" cy="3919400"/>
          </a:xfrm>
          <a:prstGeom prst="rect">
            <a:avLst/>
          </a:prstGeom>
          <a:noFill/>
          <a:ln w="9525">
            <a:noFill/>
            <a:miter lim="800000"/>
            <a:headEnd/>
            <a:tailEnd/>
          </a:ln>
          <a:effectLst/>
        </p:spPr>
      </p:pic>
      <p:sp>
        <p:nvSpPr>
          <p:cNvPr id="40" name="矩形 39"/>
          <p:cNvSpPr/>
          <p:nvPr/>
        </p:nvSpPr>
        <p:spPr>
          <a:xfrm>
            <a:off x="2166076" y="3082230"/>
            <a:ext cx="19645450" cy="415498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↓，该反应中</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表现了</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性。</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已知溶液</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可使酸性</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溶液褪色，同时放出氧气，此时</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表现了</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性。</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94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矩形 8"/>
          <p:cNvSpPr/>
          <p:nvPr/>
        </p:nvSpPr>
        <p:spPr>
          <a:xfrm>
            <a:off x="2376588" y="7669262"/>
            <a:ext cx="18645318" cy="2833468"/>
          </a:xfrm>
          <a:prstGeom prst="rect">
            <a:avLst/>
          </a:prstGeom>
        </p:spPr>
        <p:txBody>
          <a:bodyPr wrap="square">
            <a:spAutoFit/>
          </a:bodyPr>
          <a:lstStyle/>
          <a:p>
            <a:pPr>
              <a:lnSpc>
                <a:spcPct val="14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(2)</a:t>
            </a:r>
            <a:r>
              <a:rPr lang="zh-CN" altLang="en-US" sz="4400" dirty="0" smtClean="0">
                <a:solidFill>
                  <a:srgbClr val="A50021"/>
                </a:solidFill>
                <a:latin typeface="微软雅黑" pitchFamily="34" charset="-122"/>
                <a:ea typeface="微软雅黑" pitchFamily="34" charset="-122"/>
              </a:rPr>
              <a:t>取溶液</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少量于洁净的试管中，加入适量</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粉末，用带火星的木条检验，若木条复燃证明有</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(3)1</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氧化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还原</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2946374"/>
            <a:ext cx="19574012" cy="8858312"/>
          </a:xfrm>
          <a:prstGeom prst="rect">
            <a:avLst/>
          </a:prstGeom>
          <a:noFill/>
          <a:ln w="9525">
            <a:noFill/>
            <a:miter lim="800000"/>
            <a:headEnd/>
            <a:tailEnd/>
          </a:ln>
          <a:effectLst/>
        </p:spPr>
      </p:pic>
      <p:sp>
        <p:nvSpPr>
          <p:cNvPr id="10" name="矩形 9"/>
          <p:cNvSpPr/>
          <p:nvPr/>
        </p:nvSpPr>
        <p:spPr>
          <a:xfrm>
            <a:off x="2232572" y="3348782"/>
            <a:ext cx="19082120" cy="6727996"/>
          </a:xfrm>
          <a:prstGeom prst="rect">
            <a:avLst/>
          </a:prstGeom>
        </p:spPr>
        <p:txBody>
          <a:bodyPr wrap="square">
            <a:spAutoFit/>
          </a:bodyPr>
          <a:lstStyle/>
          <a:p>
            <a:pPr>
              <a:lnSpc>
                <a:spcPct val="14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(2)</a:t>
            </a:r>
            <a:r>
              <a:rPr lang="zh-CN" altLang="en-US" sz="4400" dirty="0" smtClean="0">
                <a:solidFill>
                  <a:srgbClr val="A50021"/>
                </a:solidFill>
                <a:latin typeface="微软雅黑" pitchFamily="34" charset="-122"/>
                <a:ea typeface="微软雅黑" pitchFamily="34" charset="-122"/>
              </a:rPr>
              <a:t>加入二氧化锰通过检验是否有氧气生成来检验是否含过氧化氢，方法是取溶液</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少量于洁净的试管中，加入适量</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粉末，用带火星的木条检验，若木条复燃证明有</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取少量</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于试管中，滴加</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溶液，立即生成红褐色沉淀，红褐色沉淀是氢氧化铁，反应的离子方程式是</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↓，该反应中</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表现了氧化性。</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锰元素化合价变化</a:t>
            </a:r>
            <a:r>
              <a:rPr lang="en-US" sz="4400" dirty="0" err="1" smtClean="0">
                <a:solidFill>
                  <a:srgbClr val="A50021"/>
                </a:solidFill>
                <a:latin typeface="微软雅黑" pitchFamily="34" charset="-122"/>
                <a:ea typeface="微软雅黑" pitchFamily="34" charset="-122"/>
              </a:rPr>
              <a:t>MnO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，化合价由＋</a:t>
            </a:r>
            <a:r>
              <a:rPr lang="en-US" sz="4400" dirty="0" smtClean="0">
                <a:solidFill>
                  <a:srgbClr val="A50021"/>
                </a:solidFill>
                <a:latin typeface="微软雅黑" pitchFamily="34" charset="-122"/>
                <a:ea typeface="微软雅黑" pitchFamily="34" charset="-122"/>
              </a:rPr>
              <a:t>7→</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，降低</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价，氧元素化合价变化</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，化合价由－</a:t>
            </a:r>
            <a:r>
              <a:rPr lang="en-US" sz="4400" dirty="0" smtClean="0">
                <a:solidFill>
                  <a:srgbClr val="A50021"/>
                </a:solidFill>
                <a:latin typeface="微软雅黑" pitchFamily="34" charset="-122"/>
                <a:ea typeface="微软雅黑" pitchFamily="34" charset="-122"/>
              </a:rPr>
              <a:t>1→0</a:t>
            </a:r>
            <a:r>
              <a:rPr lang="zh-CN" altLang="en-US" sz="4400" dirty="0" smtClean="0">
                <a:solidFill>
                  <a:srgbClr val="A50021"/>
                </a:solidFill>
                <a:latin typeface="微软雅黑" pitchFamily="34" charset="-122"/>
                <a:ea typeface="微软雅黑" pitchFamily="34" charset="-122"/>
              </a:rPr>
              <a:t>，化合价升高</a:t>
            </a:r>
            <a:r>
              <a:rPr lang="en-US" sz="4400" dirty="0" smtClean="0">
                <a:solidFill>
                  <a:srgbClr val="A50021"/>
                </a:solidFill>
                <a:latin typeface="微软雅黑" pitchFamily="34" charset="-122"/>
                <a:ea typeface="微软雅黑" pitchFamily="34" charset="-122"/>
              </a:rPr>
              <a:t>1×2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，失电子作还原剂，具有还原性。</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094638" y="3089250"/>
            <a:ext cx="19216822" cy="6286544"/>
          </a:xfrm>
          <a:prstGeom prst="rect">
            <a:avLst/>
          </a:prstGeom>
          <a:noFill/>
          <a:ln w="9525">
            <a:noFill/>
            <a:miter lim="800000"/>
            <a:headEnd/>
            <a:tailEnd/>
          </a:ln>
          <a:effectLst/>
        </p:spPr>
      </p:pic>
      <p:sp>
        <p:nvSpPr>
          <p:cNvPr id="20" name="矩形 19"/>
          <p:cNvSpPr/>
          <p:nvPr/>
        </p:nvSpPr>
        <p:spPr>
          <a:xfrm>
            <a:off x="2451828" y="3375002"/>
            <a:ext cx="18573880"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．提示：绝大多数金属在自然界中以化合态形式存在，但少部分金属如金、银等可以以游离态形式存在。 </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．提示：在金属活动性顺序表中</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之前的金属可与稀硫酸反应生成氢气，</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之后的金属则不能。</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．提示：向混合溶液中加入适量锌粉，充分反应后过滤，所得滤液为纯净的</a:t>
            </a:r>
            <a:r>
              <a:rPr lang="en-US" sz="4400" dirty="0" smtClean="0">
                <a:solidFill>
                  <a:srgbClr val="A50021"/>
                </a:solidFill>
                <a:latin typeface="微软雅黑" pitchFamily="34" charset="-122"/>
                <a:ea typeface="微软雅黑" pitchFamily="34" charset="-122"/>
              </a:rPr>
              <a:t>ZnSO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6216426"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铝的重要化合物</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660754"/>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．掌握铝的重要化合物的主要性质及应用。</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．了解铝的化合物相互转化的关系及图像。</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．了解两性氧化物和两性氢氧化物的概念。</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4017944"/>
            <a:ext cx="19716888"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．氧化铝</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物理性质</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化学性质</a:t>
            </a:r>
          </a:p>
          <a:p>
            <a:pPr>
              <a:lnSpc>
                <a:spcPct val="150000"/>
              </a:lnSpc>
            </a:pP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氧化物，与酸或强碱溶液都能反应生成盐和水。</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446440"/>
            <a:ext cx="2714644" cy="613981"/>
          </a:xfrm>
          <a:prstGeom prst="rect">
            <a:avLst/>
          </a:prstGeom>
          <a:noFill/>
          <a:ln w="9525">
            <a:noFill/>
            <a:miter lim="800000"/>
            <a:headEnd/>
            <a:tailEnd/>
          </a:ln>
          <a:effectLst/>
        </p:spPr>
      </p:pic>
      <p:sp>
        <p:nvSpPr>
          <p:cNvPr id="54" name="TextBox 53"/>
          <p:cNvSpPr txBox="1"/>
          <p:nvPr/>
        </p:nvSpPr>
        <p:spPr>
          <a:xfrm>
            <a:off x="4952158" y="348710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铝的重要化合物</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1227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graphicFrame>
        <p:nvGraphicFramePr>
          <p:cNvPr id="13" name="表格 12"/>
          <p:cNvGraphicFramePr>
            <a:graphicFrameLocks noGrp="1"/>
          </p:cNvGraphicFramePr>
          <p:nvPr/>
        </p:nvGraphicFramePr>
        <p:xfrm>
          <a:off x="5523662" y="6015362"/>
          <a:ext cx="10750470" cy="2013940"/>
        </p:xfrm>
        <a:graphic>
          <a:graphicData uri="http://schemas.openxmlformats.org/drawingml/2006/table">
            <a:tbl>
              <a:tblPr/>
              <a:tblGrid>
                <a:gridCol w="2977224"/>
                <a:gridCol w="3247880"/>
                <a:gridCol w="1894997"/>
                <a:gridCol w="2630369"/>
              </a:tblGrid>
              <a:tr h="1006970">
                <a:tc>
                  <a:txBody>
                    <a:bodyPr/>
                    <a:lstStyle/>
                    <a:p>
                      <a:pPr algn="ctr">
                        <a:lnSpc>
                          <a:spcPct val="150000"/>
                        </a:lnSpc>
                        <a:spcAft>
                          <a:spcPts val="0"/>
                        </a:spcAft>
                      </a:pPr>
                      <a:r>
                        <a:rPr lang="zh-CN" sz="4200" kern="100" dirty="0">
                          <a:solidFill>
                            <a:srgbClr val="404040"/>
                          </a:solidFill>
                          <a:latin typeface="宋体"/>
                          <a:ea typeface="微软雅黑"/>
                          <a:cs typeface="Times New Roman"/>
                        </a:rPr>
                        <a:t>色态</a:t>
                      </a:r>
                      <a:endParaRPr lang="zh-CN" sz="4200" kern="100" dirty="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宋体"/>
                          <a:ea typeface="微软雅黑"/>
                          <a:cs typeface="Times New Roman"/>
                        </a:rPr>
                        <a:t>溶解性</a:t>
                      </a:r>
                      <a:endParaRPr lang="zh-CN" sz="4200" kern="100" dirty="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宋体"/>
                          <a:ea typeface="微软雅黑"/>
                          <a:cs typeface="Times New Roman"/>
                        </a:rPr>
                        <a:t>熔点</a:t>
                      </a:r>
                      <a:endParaRPr lang="zh-CN" sz="4200" kern="100" dirty="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宋体"/>
                          <a:ea typeface="微软雅黑"/>
                          <a:cs typeface="Times New Roman"/>
                        </a:rPr>
                        <a:t>硬度</a:t>
                      </a:r>
                      <a:endParaRPr lang="zh-CN" sz="4200" kern="100" dirty="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970">
                <a:tc>
                  <a:txBody>
                    <a:bodyPr/>
                    <a:lstStyle/>
                    <a:p>
                      <a:pPr algn="ctr">
                        <a:lnSpc>
                          <a:spcPct val="150000"/>
                        </a:lnSpc>
                        <a:spcAft>
                          <a:spcPts val="0"/>
                        </a:spcAft>
                      </a:pPr>
                      <a:r>
                        <a:rPr lang="en-US" sz="4200" kern="100">
                          <a:solidFill>
                            <a:srgbClr val="404040"/>
                          </a:solidFill>
                          <a:latin typeface="微软雅黑"/>
                          <a:cs typeface="Times New Roman"/>
                        </a:rPr>
                        <a:t>________</a:t>
                      </a:r>
                      <a:endParaRPr lang="zh-CN" sz="4200" kern="10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a:cs typeface="Times New Roman"/>
                        </a:rPr>
                        <a:t>________</a:t>
                      </a:r>
                      <a:endParaRPr lang="zh-CN" sz="4200" kern="10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a:cs typeface="Times New Roman"/>
                        </a:rPr>
                        <a:t>______</a:t>
                      </a:r>
                      <a:endParaRPr lang="zh-CN" sz="4200" kern="10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宋体"/>
                          <a:ea typeface="微软雅黑"/>
                          <a:cs typeface="Times New Roman"/>
                        </a:rPr>
                        <a:t>很大</a:t>
                      </a:r>
                      <a:endParaRPr lang="zh-CN" sz="4200" kern="100" dirty="0">
                        <a:solidFill>
                          <a:srgbClr val="404040"/>
                        </a:solidFill>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1601" name="Picture 1"/>
          <p:cNvPicPr>
            <a:picLocks noChangeAspect="1" noChangeArrowheads="1"/>
          </p:cNvPicPr>
          <p:nvPr/>
        </p:nvPicPr>
        <p:blipFill>
          <a:blip r:embed="rId4" cstate="print"/>
          <a:srcRect/>
          <a:stretch>
            <a:fillRect/>
          </a:stretch>
        </p:blipFill>
        <p:spPr bwMode="auto">
          <a:xfrm>
            <a:off x="2160564" y="10204931"/>
            <a:ext cx="12004516" cy="2144851"/>
          </a:xfrm>
          <a:prstGeom prst="rect">
            <a:avLst/>
          </a:prstGeom>
          <a:noFill/>
          <a:ln w="9525">
            <a:noFill/>
            <a:miter lim="800000"/>
            <a:headEnd/>
            <a:tailEnd/>
          </a:ln>
          <a:effectLst/>
        </p:spPr>
      </p:pic>
      <p:sp>
        <p:nvSpPr>
          <p:cNvPr id="15" name="矩形 14"/>
          <p:cNvSpPr/>
          <p:nvPr/>
        </p:nvSpPr>
        <p:spPr>
          <a:xfrm>
            <a:off x="5870134" y="7146622"/>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白色固体</a:t>
            </a:r>
            <a:endParaRPr lang="zh-CN" altLang="en-US" dirty="0">
              <a:solidFill>
                <a:srgbClr val="A50021"/>
              </a:solidFill>
              <a:latin typeface="微软雅黑" pitchFamily="34" charset="-122"/>
              <a:ea typeface="微软雅黑" pitchFamily="34" charset="-122"/>
            </a:endParaRPr>
          </a:p>
        </p:txBody>
      </p:sp>
      <p:sp>
        <p:nvSpPr>
          <p:cNvPr id="16" name="矩形 15"/>
          <p:cNvSpPr/>
          <p:nvPr/>
        </p:nvSpPr>
        <p:spPr>
          <a:xfrm>
            <a:off x="9073332" y="7165206"/>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难溶于水</a:t>
            </a:r>
            <a:endParaRPr lang="zh-CN" altLang="en-US" dirty="0">
              <a:solidFill>
                <a:srgbClr val="A50021"/>
              </a:solidFill>
              <a:latin typeface="微软雅黑" pitchFamily="34" charset="-122"/>
              <a:ea typeface="微软雅黑" pitchFamily="34" charset="-122"/>
            </a:endParaRPr>
          </a:p>
        </p:txBody>
      </p:sp>
      <p:sp>
        <p:nvSpPr>
          <p:cNvPr id="17" name="矩形 16"/>
          <p:cNvSpPr/>
          <p:nvPr/>
        </p:nvSpPr>
        <p:spPr>
          <a:xfrm>
            <a:off x="12097668" y="7093198"/>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很高</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4536828" y="923485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两性</a:t>
            </a:r>
            <a:endParaRPr lang="zh-CN" altLang="en-US" dirty="0">
              <a:solidFill>
                <a:srgbClr val="A50021"/>
              </a:solidFill>
              <a:latin typeface="微软雅黑" pitchFamily="34" charset="-122"/>
              <a:ea typeface="微软雅黑" pitchFamily="34" charset="-122"/>
            </a:endParaRPr>
          </a:p>
        </p:txBody>
      </p:sp>
      <p:sp>
        <p:nvSpPr>
          <p:cNvPr id="20" name="矩形 19"/>
          <p:cNvSpPr/>
          <p:nvPr/>
        </p:nvSpPr>
        <p:spPr>
          <a:xfrm>
            <a:off x="5688956" y="9973518"/>
            <a:ext cx="7249100"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5544940" y="11269662"/>
            <a:ext cx="7625806"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21601"/>
                                        </p:tgtEl>
                                        <p:attrNameLst>
                                          <p:attrName>style.visibility</p:attrName>
                                        </p:attrNameLst>
                                      </p:cBhvr>
                                      <p:to>
                                        <p:strVal val="visible"/>
                                      </p:to>
                                    </p:set>
                                    <p:animEffect transition="in" filter="blinds(horizontal)">
                                      <p:cBhvr>
                                        <p:cTn id="15" dur="500"/>
                                        <p:tgtEl>
                                          <p:spTgt spid="92160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P spid="16" grpId="0"/>
      <p:bldP spid="17" grpId="0"/>
      <p:bldP spid="18" grpId="0"/>
      <p:bldP spid="20" grpId="0"/>
      <p:bldP spid="2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32126"/>
            <a:ext cx="19716888" cy="1114497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用途</a:t>
            </a:r>
          </a:p>
          <a:p>
            <a:pPr>
              <a:lnSpc>
                <a:spcPct val="150000"/>
              </a:lnSpc>
            </a:pPr>
            <a:r>
              <a:rPr lang="zh-CN" altLang="en-US" sz="4400" dirty="0" smtClean="0">
                <a:solidFill>
                  <a:srgbClr val="404040"/>
                </a:solidFill>
                <a:latin typeface="微软雅黑" pitchFamily="34" charset="-122"/>
                <a:ea typeface="微软雅黑" pitchFamily="34" charset="-122"/>
              </a:rPr>
              <a:t>①冶炼金属铝的原料；</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良好的耐火材料。</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注意</a:t>
            </a: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氧化铝是两性氧化物，既不是酸性氧化物也不是碱性氧化物。</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．氢氧化铝</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物理性质</a:t>
            </a:r>
          </a:p>
          <a:p>
            <a:pPr>
              <a:lnSpc>
                <a:spcPct val="150000"/>
              </a:lnSpc>
            </a:pPr>
            <a:r>
              <a:rPr lang="zh-CN" altLang="en-US" sz="4400" dirty="0" smtClean="0">
                <a:solidFill>
                  <a:srgbClr val="404040"/>
                </a:solidFill>
                <a:latin typeface="微软雅黑" pitchFamily="34" charset="-122"/>
                <a:ea typeface="微软雅黑" pitchFamily="34" charset="-122"/>
              </a:rPr>
              <a:t>①色态：白色固体。</a:t>
            </a:r>
          </a:p>
          <a:p>
            <a:pPr>
              <a:lnSpc>
                <a:spcPct val="150000"/>
              </a:lnSpc>
            </a:pPr>
            <a:r>
              <a:rPr lang="zh-CN" altLang="en-US" sz="4400" dirty="0" smtClean="0">
                <a:solidFill>
                  <a:srgbClr val="404040"/>
                </a:solidFill>
                <a:latin typeface="微软雅黑" pitchFamily="34" charset="-122"/>
                <a:ea typeface="微软雅黑" pitchFamily="34" charset="-122"/>
              </a:rPr>
              <a:t>②溶解性：难溶于水。</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化学性质</a:t>
            </a:r>
          </a:p>
          <a:p>
            <a:pPr>
              <a:lnSpc>
                <a:spcPct val="150000"/>
              </a:lnSpc>
            </a:pP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是两性氢氧化物，与酸或强碱溶液都能反应生成盐和水。</a:t>
            </a:r>
          </a:p>
          <a:p>
            <a:pPr>
              <a:lnSpc>
                <a:spcPct val="150000"/>
              </a:lnSpc>
            </a:pP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400" dirty="0" smtClean="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9553" name="Picture 1"/>
          <p:cNvPicPr>
            <a:picLocks noChangeAspect="1" noChangeArrowheads="1"/>
          </p:cNvPicPr>
          <p:nvPr/>
        </p:nvPicPr>
        <p:blipFill>
          <a:blip r:embed="rId2" cstate="print"/>
          <a:srcRect/>
          <a:stretch>
            <a:fillRect/>
          </a:stretch>
        </p:blipFill>
        <p:spPr bwMode="auto">
          <a:xfrm>
            <a:off x="2237514" y="3589316"/>
            <a:ext cx="15764810" cy="4569510"/>
          </a:xfrm>
          <a:prstGeom prst="rect">
            <a:avLst/>
          </a:prstGeom>
          <a:noFill/>
          <a:ln w="9525">
            <a:noFill/>
            <a:miter lim="800000"/>
            <a:headEnd/>
            <a:tailEnd/>
          </a:ln>
          <a:effectLst/>
        </p:spPr>
      </p:pic>
      <p:sp>
        <p:nvSpPr>
          <p:cNvPr id="40" name="矩形 39"/>
          <p:cNvSpPr/>
          <p:nvPr/>
        </p:nvSpPr>
        <p:spPr>
          <a:xfrm>
            <a:off x="2094638" y="7518406"/>
            <a:ext cx="19716888" cy="4035335"/>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a:t>
            </a:r>
            <a:r>
              <a:rPr lang="en-US" altLang="zh-CN"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）制备</a:t>
            </a:r>
            <a:endParaRPr lang="en-US" altLang="zh-CN"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实验室常用可溶性铝盐</a:t>
            </a:r>
            <a:r>
              <a:rPr lang="en-US" sz="4400" dirty="0" smtClean="0">
                <a:latin typeface="微软雅黑" pitchFamily="34" charset="-122"/>
                <a:ea typeface="微软雅黑" pitchFamily="34" charset="-122"/>
              </a:rPr>
              <a:t>Al</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4</a:t>
            </a:r>
            <a:r>
              <a:rPr lang="en-US" sz="4400" dirty="0" smtClean="0">
                <a:latin typeface="微软雅黑" pitchFamily="34" charset="-122"/>
                <a:ea typeface="微软雅黑" pitchFamily="34" charset="-122"/>
              </a:rPr>
              <a:t>)</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与氨水反应制取</a:t>
            </a:r>
            <a:r>
              <a:rPr lang="en-US" sz="4400" dirty="0" smtClean="0">
                <a:latin typeface="微软雅黑" pitchFamily="34" charset="-122"/>
                <a:ea typeface="微软雅黑" pitchFamily="34" charset="-122"/>
              </a:rPr>
              <a:t>Al(OH)</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①离子方程式为</a:t>
            </a:r>
            <a:r>
              <a:rPr lang="en-US" sz="4400" dirty="0" smtClean="0">
                <a:latin typeface="微软雅黑" pitchFamily="34" charset="-122"/>
                <a:ea typeface="微软雅黑" pitchFamily="34" charset="-122"/>
              </a:rPr>
              <a:t>_____________</a:t>
            </a:r>
            <a:r>
              <a:rPr lang="en-US" altLang="zh-CN" sz="4400" dirty="0" smtClean="0">
                <a:latin typeface="微软雅黑" pitchFamily="34" charset="-122"/>
                <a:ea typeface="微软雅黑" pitchFamily="34" charset="-122"/>
              </a:rPr>
              <a:t>__________________</a:t>
            </a:r>
            <a:r>
              <a:rPr lang="en-US" sz="4400" dirty="0" smtClean="0">
                <a:latin typeface="微软雅黑" pitchFamily="34" charset="-122"/>
                <a:ea typeface="微软雅黑" pitchFamily="34" charset="-122"/>
              </a:rPr>
              <a:t>___________________</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②现象：</a:t>
            </a:r>
            <a:r>
              <a:rPr lang="en-US" sz="4400" dirty="0" smtClean="0">
                <a:latin typeface="微软雅黑" pitchFamily="34" charset="-122"/>
                <a:ea typeface="微软雅黑" pitchFamily="34" charset="-122"/>
              </a:rPr>
              <a:t>_______</a:t>
            </a:r>
            <a:r>
              <a:rPr lang="en-US" altLang="zh-CN" sz="4400" dirty="0" smtClean="0">
                <a:latin typeface="微软雅黑" pitchFamily="34" charset="-122"/>
                <a:ea typeface="微软雅黑" pitchFamily="34" charset="-122"/>
              </a:rPr>
              <a:t>_________</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，氨水过量时，</a:t>
            </a:r>
            <a:r>
              <a:rPr lang="en-US" sz="4400" dirty="0" smtClean="0">
                <a:latin typeface="微软雅黑" pitchFamily="34" charset="-122"/>
                <a:ea typeface="微软雅黑" pitchFamily="34" charset="-122"/>
              </a:rPr>
              <a:t>__</a:t>
            </a:r>
            <a:r>
              <a:rPr lang="en-US" altLang="zh-CN" sz="4400" dirty="0" smtClean="0">
                <a:latin typeface="微软雅黑" pitchFamily="34" charset="-122"/>
                <a:ea typeface="微软雅黑" pitchFamily="34" charset="-122"/>
              </a:rPr>
              <a:t>_________</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a:t>
            </a:r>
            <a:endParaRPr lang="en-US" altLang="zh-CN" sz="4400" dirty="0" smtClean="0">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721404" y="3852838"/>
            <a:ext cx="751199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9937428" y="5220990"/>
            <a:ext cx="7888698"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9145340" y="7165206"/>
            <a:ext cx="768832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2Al(OH)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6985100" y="9613478"/>
            <a:ext cx="962795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4890473" y="10572229"/>
            <a:ext cx="5262979"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有白色胶状沉淀产生</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15914092" y="10549582"/>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沉淀不溶解</a:t>
            </a:r>
            <a:endParaRPr lang="zh-CN" altLang="en-US" sz="4400" dirty="0">
              <a:solidFill>
                <a:srgbClr val="A50021"/>
              </a:solidFill>
              <a:latin typeface="微软雅黑" pitchFamily="34" charset="-122"/>
              <a:ea typeface="微软雅黑" pitchFamily="34" charset="-122"/>
            </a:endParaRPr>
          </a:p>
        </p:txBody>
      </p:sp>
      <p:pic>
        <p:nvPicPr>
          <p:cNvPr id="18" name="图片 17"/>
          <p:cNvPicPr/>
          <p:nvPr/>
        </p:nvPicPr>
        <p:blipFill>
          <a:blip r:embed="rId4" cstate="print"/>
          <a:srcRect/>
          <a:stretch>
            <a:fillRect/>
          </a:stretch>
        </p:blipFill>
        <p:spPr bwMode="auto">
          <a:xfrm>
            <a:off x="11737628" y="7093198"/>
            <a:ext cx="1204919" cy="792167"/>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19553"/>
                                        </p:tgtEl>
                                        <p:attrNameLst>
                                          <p:attrName>style.visibility</p:attrName>
                                        </p:attrNameLst>
                                      </p:cBhvr>
                                      <p:to>
                                        <p:strVal val="visible"/>
                                      </p:to>
                                    </p:set>
                                    <p:animEffect transition="in" filter="blinds(horizontal)">
                                      <p:cBhvr>
                                        <p:cTn id="7" dur="500"/>
                                        <p:tgtEl>
                                          <p:spTgt spid="91955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linds(horizontal)">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P spid="17" grpId="0"/>
      <p:bldP spid="19" grpId="0"/>
      <p:bldP spid="20" grpId="0"/>
      <p:bldP spid="21" grpId="0"/>
      <p:bldP spid="2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105905"/>
            <a:ext cx="19716888" cy="6186309"/>
          </a:xfrm>
          <a:prstGeom prst="rect">
            <a:avLst/>
          </a:prstGeom>
        </p:spPr>
        <p:txBody>
          <a:bodyPr wrap="square">
            <a:spAutoFit/>
          </a:bodyPr>
          <a:lstStyle/>
          <a:p>
            <a:pPr>
              <a:lnSpc>
                <a:spcPct val="150000"/>
              </a:lnSpc>
            </a:pPr>
            <a:r>
              <a:rPr lang="zh-CN" altLang="en-US" sz="40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用途</a:t>
            </a:r>
          </a:p>
          <a:p>
            <a:pPr>
              <a:lnSpc>
                <a:spcPct val="150000"/>
              </a:lnSpc>
            </a:pPr>
            <a:r>
              <a:rPr lang="zh-CN" altLang="en-US" sz="4400" dirty="0" smtClean="0">
                <a:latin typeface="微软雅黑" pitchFamily="34" charset="-122"/>
                <a:ea typeface="微软雅黑" pitchFamily="34" charset="-122"/>
              </a:rPr>
              <a:t>①能凝聚水中的悬浮物并能吸附色素，可用来净水。</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②利用其</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，可用作胃酸中和剂。</a:t>
            </a: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注意</a:t>
            </a: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氢氧化铝能溶于强酸、强碱中，但不溶于弱酸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如碳酸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和弱碱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如氨水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．硫酸铝钾</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KAl</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电离方程式：</a:t>
            </a:r>
            <a:r>
              <a:rPr lang="en-US" sz="4400" dirty="0" smtClean="0">
                <a:solidFill>
                  <a:srgbClr val="404040"/>
                </a:solidFill>
                <a:latin typeface="微软雅黑" pitchFamily="34" charset="-122"/>
                <a:ea typeface="微软雅黑" pitchFamily="34" charset="-122"/>
              </a:rPr>
              <a:t>_______________</a:t>
            </a:r>
            <a:r>
              <a:rPr lang="en-US" altLang="zh-CN" sz="4400" dirty="0" smtClean="0">
                <a:solidFill>
                  <a:srgbClr val="404040"/>
                </a:solidFill>
                <a:latin typeface="微软雅黑" pitchFamily="34" charset="-122"/>
                <a:ea typeface="微软雅黑" pitchFamily="34" charset="-122"/>
              </a:rPr>
              <a:t>______________</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536828" y="522099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弱碱性</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6916547" y="8195965"/>
            <a:ext cx="7845417"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KAl</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=K</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2" grpId="0"/>
      <p:bldP spid="1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2" cstate="print"/>
          <a:srcRect/>
          <a:stretch>
            <a:fillRect/>
          </a:stretch>
        </p:blipFill>
        <p:spPr bwMode="auto">
          <a:xfrm>
            <a:off x="3960764" y="4860950"/>
            <a:ext cx="15937896" cy="5095468"/>
          </a:xfrm>
          <a:prstGeom prst="rect">
            <a:avLst/>
          </a:prstGeom>
          <a:noFill/>
          <a:ln w="9525">
            <a:noFill/>
            <a:miter lim="800000"/>
            <a:headEnd/>
            <a:tailEnd/>
          </a:ln>
        </p:spPr>
      </p:pic>
      <p:sp>
        <p:nvSpPr>
          <p:cNvPr id="40" name="矩形 39"/>
          <p:cNvSpPr/>
          <p:nvPr/>
        </p:nvSpPr>
        <p:spPr>
          <a:xfrm>
            <a:off x="2094638" y="3468219"/>
            <a:ext cx="19716888"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明矾：</a:t>
            </a:r>
          </a:p>
        </p:txBody>
      </p:sp>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721404" y="5148982"/>
            <a:ext cx="4610558"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KAl</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5986100" y="7259861"/>
            <a:ext cx="335700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2" grpId="0"/>
      <p:bldP spid="1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88556" y="2988742"/>
            <a:ext cx="19716888"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．不用其他试剂，能否鉴别</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溶液与</a:t>
            </a:r>
            <a:r>
              <a:rPr lang="en-US" sz="4400" dirty="0" smtClean="0">
                <a:solidFill>
                  <a:srgbClr val="404040"/>
                </a:solidFill>
                <a:latin typeface="微软雅黑" pitchFamily="34" charset="-122"/>
                <a:ea typeface="微软雅黑" pitchFamily="34" charset="-122"/>
              </a:rPr>
              <a:t>NaAlO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溶液混合可产生白色沉淀：</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3NaAlO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3NaCl]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溶液转化为</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溶液和氨水都可以实现，将</a:t>
            </a:r>
            <a:r>
              <a:rPr lang="en-US" sz="4400" dirty="0" smtClean="0">
                <a:solidFill>
                  <a:srgbClr val="404040"/>
                </a:solidFill>
                <a:latin typeface="微软雅黑" pitchFamily="34" charset="-122"/>
                <a:ea typeface="微软雅黑" pitchFamily="34" charset="-122"/>
              </a:rPr>
              <a:t>NaAlO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溶液转化为</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 </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溶液和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都可以实现，是否制备也都可以？</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094638" y="3060750"/>
            <a:ext cx="19580094" cy="9315440"/>
          </a:xfrm>
          <a:prstGeom prst="rect">
            <a:avLst/>
          </a:prstGeom>
          <a:noFill/>
          <a:ln w="9525">
            <a:noFill/>
            <a:miter lim="800000"/>
            <a:headEnd/>
            <a:tailEnd/>
          </a:ln>
          <a:effectLst/>
        </p:spPr>
      </p:pic>
      <p:sp>
        <p:nvSpPr>
          <p:cNvPr id="20" name="矩形 19"/>
          <p:cNvSpPr/>
          <p:nvPr/>
        </p:nvSpPr>
        <p:spPr>
          <a:xfrm>
            <a:off x="2451828" y="3060750"/>
            <a:ext cx="1885963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smtClean="0">
                <a:solidFill>
                  <a:srgbClr val="A50021"/>
                </a:solidFill>
                <a:latin typeface="微软雅黑" pitchFamily="34" charset="-122"/>
                <a:ea typeface="微软雅黑" pitchFamily="34" charset="-122"/>
                <a:cs typeface="Times New Roman" panose="02020603050405020304" pitchFamily="18" charset="0"/>
              </a:rPr>
              <a:t>　</a:t>
            </a:r>
            <a:r>
              <a:rPr lang="en-US" altLang="zh-CN"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．提示：能。可采用互滴的方法；滴加顺序不同，产生的现象不同。</a:t>
            </a:r>
            <a:r>
              <a:rPr lang="en-US" altLang="zh-CN"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若将</a:t>
            </a:r>
            <a:r>
              <a:rPr lang="en-US" altLang="zh-CN"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溶液逐滴滴入</a:t>
            </a:r>
            <a:r>
              <a:rPr lang="en-US" altLang="zh-CN" sz="4400" dirty="0" smtClean="0">
                <a:solidFill>
                  <a:srgbClr val="A50021"/>
                </a:solidFill>
                <a:latin typeface="微软雅黑" pitchFamily="34" charset="-122"/>
                <a:ea typeface="微软雅黑" pitchFamily="34" charset="-122"/>
              </a:rPr>
              <a:t>AlCl</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溶液中，现象为先产生白色沉淀，后沉淀逐渐溶解；</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若将</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溶液逐滴滴入</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溶液中时，开始</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过量，则发生反应</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，不会产生沉淀，当溶液中</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完全反应后，溶液变为</a:t>
            </a:r>
            <a:r>
              <a:rPr lang="en-US" altLang="zh-CN" sz="4400" dirty="0" smtClean="0">
                <a:solidFill>
                  <a:srgbClr val="A50021"/>
                </a:solidFill>
                <a:latin typeface="微软雅黑" pitchFamily="34" charset="-122"/>
                <a:ea typeface="微软雅黑" pitchFamily="34" charset="-122"/>
              </a:rPr>
              <a:t>NaAlO</a:t>
            </a:r>
            <a:r>
              <a:rPr lang="en-US" altLang="zh-CN"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溶液，继续滴加</a:t>
            </a:r>
            <a:r>
              <a:rPr lang="en-US" altLang="zh-CN" sz="4400" dirty="0" smtClean="0">
                <a:solidFill>
                  <a:srgbClr val="A50021"/>
                </a:solidFill>
                <a:latin typeface="微软雅黑" pitchFamily="34" charset="-122"/>
                <a:ea typeface="微软雅黑" pitchFamily="34" charset="-122"/>
              </a:rPr>
              <a:t>AlCl</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溶液时，则发生反应</a:t>
            </a:r>
            <a:r>
              <a:rPr lang="en-US" altLang="zh-CN" sz="4400" dirty="0" smtClean="0">
                <a:solidFill>
                  <a:srgbClr val="A50021"/>
                </a:solidFill>
                <a:latin typeface="微软雅黑" pitchFamily="34" charset="-122"/>
                <a:ea typeface="微软雅黑" pitchFamily="34" charset="-122"/>
              </a:rPr>
              <a:t>AlCl</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3NaAlO</a:t>
            </a:r>
            <a:r>
              <a:rPr lang="en-US" altLang="zh-CN"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6H</a:t>
            </a:r>
            <a:r>
              <a:rPr lang="en-US" altLang="zh-CN" sz="4400" baseline="-250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O=4Al(OH)</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3NaCl</a:t>
            </a:r>
            <a:r>
              <a:rPr lang="zh-CN" altLang="en-US" sz="4400" dirty="0" smtClean="0">
                <a:solidFill>
                  <a:srgbClr val="A50021"/>
                </a:solidFill>
                <a:latin typeface="微软雅黑" pitchFamily="34" charset="-122"/>
                <a:ea typeface="微软雅黑" pitchFamily="34" charset="-122"/>
              </a:rPr>
              <a:t>，现象为开始无沉淀产生，后产生白色沉淀。</a:t>
            </a:r>
            <a:endParaRPr lang="en-US" altLang="zh-CN"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80390" y="2897772"/>
            <a:ext cx="19216822" cy="9049790"/>
          </a:xfrm>
          <a:prstGeom prst="rect">
            <a:avLst/>
          </a:prstGeom>
          <a:noFill/>
          <a:ln w="9525">
            <a:noFill/>
            <a:miter lim="800000"/>
            <a:headEnd/>
            <a:tailEnd/>
          </a:ln>
          <a:effectLst/>
        </p:spPr>
      </p:pic>
      <p:sp>
        <p:nvSpPr>
          <p:cNvPr id="20" name="矩形 19"/>
          <p:cNvSpPr/>
          <p:nvPr/>
        </p:nvSpPr>
        <p:spPr>
          <a:xfrm>
            <a:off x="2664620" y="2946374"/>
            <a:ext cx="18859632" cy="903221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．提示：不可以。</a:t>
            </a:r>
          </a:p>
          <a:p>
            <a:pPr>
              <a:lnSpc>
                <a:spcPct val="150000"/>
              </a:lnSpc>
            </a:pPr>
            <a:r>
              <a:rPr lang="en-US" sz="4400" dirty="0" smtClean="0">
                <a:solidFill>
                  <a:srgbClr val="A50021"/>
                </a:solidFill>
                <a:latin typeface="微软雅黑" pitchFamily="34" charset="-122"/>
                <a:ea typeface="微软雅黑" pitchFamily="34" charset="-122"/>
              </a:rPr>
              <a:t>(1)Al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结合</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可生成</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，利用可溶性铝盐反应制备</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沉淀时，应该用弱碱</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，不能用强碱</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，因为</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不和</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反应，而强碱</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会和</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a:t>
            </a:r>
          </a:p>
          <a:p>
            <a:pPr>
              <a:lnSpc>
                <a:spcPct val="150000"/>
              </a:lnSpc>
            </a:pPr>
            <a:r>
              <a:rPr lang="en-US" sz="4400" dirty="0" smtClean="0">
                <a:solidFill>
                  <a:srgbClr val="A50021"/>
                </a:solidFill>
                <a:latin typeface="微软雅黑" pitchFamily="34" charset="-122"/>
                <a:ea typeface="微软雅黑" pitchFamily="34" charset="-122"/>
              </a:rPr>
              <a:t>(2)AlO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结合</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也可生成</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↓。利用偏铝酸钠溶液制备</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沉淀时，应向偏铝酸钠溶液中通入足量</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气体，发生如下反应：</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；但不能用强酸与偏铝酸盐反应制备</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，因为</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能溶于强酸。</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225460" y="2916734"/>
            <a:ext cx="11371751" cy="9066148"/>
          </a:xfrm>
          <a:prstGeom prst="rect">
            <a:avLst/>
          </a:prstGeom>
          <a:noFill/>
          <a:ln w="9525">
            <a:noFill/>
            <a:miter lim="800000"/>
            <a:headEnd/>
            <a:tailEnd/>
          </a:ln>
          <a:effectLst/>
        </p:spPr>
      </p:pic>
      <p:sp>
        <p:nvSpPr>
          <p:cNvPr id="40" name="矩形 39"/>
          <p:cNvSpPr/>
          <p:nvPr/>
        </p:nvSpPr>
        <p:spPr>
          <a:xfrm>
            <a:off x="2023200" y="3048709"/>
            <a:ext cx="8072494" cy="9229065"/>
          </a:xfrm>
          <a:prstGeom prst="rect">
            <a:avLst/>
          </a:prstGeom>
        </p:spPr>
        <p:txBody>
          <a:bodyPr wrap="square">
            <a:spAutoFit/>
          </a:bodyPr>
          <a:lstStyle/>
          <a:p>
            <a:pPr>
              <a:lnSpc>
                <a:spcPts val="72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下列关于金属的叙述正确的是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．金属元素在不同化合物中的化合价均不同</a:t>
            </a:r>
          </a:p>
          <a:p>
            <a:pPr>
              <a:lnSpc>
                <a:spcPts val="72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．金属一般具有导电性、导热性和延展性</a:t>
            </a:r>
          </a:p>
          <a:p>
            <a:pPr>
              <a:lnSpc>
                <a:spcPts val="72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．金属单质在化学反应中化合价一定升高，作氧化剂</a:t>
            </a:r>
          </a:p>
          <a:p>
            <a:pPr>
              <a:lnSpc>
                <a:spcPts val="72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．常温下，所有金属都能与酸反应</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0377120" y="2844726"/>
            <a:ext cx="7193156"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0381446" y="3636814"/>
            <a:ext cx="11001452" cy="9354099"/>
          </a:xfrm>
          <a:prstGeom prst="rect">
            <a:avLst/>
          </a:prstGeom>
        </p:spPr>
        <p:txBody>
          <a:bodyPr wrap="square">
            <a:spAutoFit/>
          </a:bodyPr>
          <a:lstStyle/>
          <a:p>
            <a:pPr>
              <a:lnSpc>
                <a:spcPts val="73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如果金属元素有变价，在不同的化合物中化合价可能不同，如</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分别为＋</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价和＋</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价，若没有变价，在不同的化合物中化合价相同，如</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等钠的化合物中</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均为＋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错误；金属易导电、导热、有延展性，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正确；金属单质只能失电子，化合价升高作还原剂，</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错误；常温下部分不活泼金属如</a:t>
            </a:r>
            <a:r>
              <a:rPr lang="en-US" sz="4400" dirty="0" smtClean="0">
                <a:solidFill>
                  <a:srgbClr val="A50021"/>
                </a:solidFill>
                <a:latin typeface="微软雅黑" pitchFamily="34" charset="-122"/>
                <a:ea typeface="微软雅黑" pitchFamily="34" charset="-122"/>
              </a:rPr>
              <a:t>Pt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Au</a:t>
            </a:r>
            <a:r>
              <a:rPr lang="zh-CN" altLang="en-US" sz="4400" dirty="0" smtClean="0">
                <a:solidFill>
                  <a:srgbClr val="A50021"/>
                </a:solidFill>
                <a:latin typeface="微软雅黑" pitchFamily="34" charset="-122"/>
                <a:ea typeface="微软雅黑" pitchFamily="34" charset="-122"/>
              </a:rPr>
              <a:t>等，不能与酸反应，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eaLnBrk="1" hangingPunct="1">
              <a:lnSpc>
                <a:spcPts val="7300"/>
              </a:lnSpc>
              <a:buNone/>
            </a:pP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574012" cy="313932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下列物质中既能与盐酸反应，又能与氢氧化钠溶液反应的组合是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②Cu(OH)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③Al(OH)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④Na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⑤NaHCO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．①②⑤</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．②④</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．①②④</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．①③⑤</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944540" y="2988742"/>
            <a:ext cx="19716888" cy="8929748"/>
          </a:xfrm>
          <a:prstGeom prst="rect">
            <a:avLst/>
          </a:prstGeom>
          <a:noFill/>
          <a:ln w="9525">
            <a:noFill/>
            <a:miter lim="800000"/>
            <a:headEnd/>
            <a:tailEnd/>
          </a:ln>
          <a:effectLst/>
        </p:spPr>
      </p:pic>
      <p:sp>
        <p:nvSpPr>
          <p:cNvPr id="7" name="矩形 6"/>
          <p:cNvSpPr/>
          <p:nvPr/>
        </p:nvSpPr>
        <p:spPr>
          <a:xfrm>
            <a:off x="2166076" y="3017812"/>
            <a:ext cx="5715040"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2166076" y="3764940"/>
            <a:ext cx="19002508"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属于两性氧化物，既能与强酸反应，生成铝盐</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，又能与强碱反应生成偏铝酸盐</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Cu(OH)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与盐酸反应，不与氢氧化钠反应，故</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属于两性氢氧化物，既能与强酸反应，生成铝盐</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，又能与强碱反应生偏铝酸盐</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与盐酸反应生成二氧化碳，不与氢氧化钠反应，故</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属于弱酸的酸式盐，既能与盐酸反应，生成</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气体，又能与氢氧化钠反应，生成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正确，选</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574012"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．在空气中久置的铝条放入</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溶液中，开始无气泡产生，过一段时间后产生大量无色气泡，铝条逐渐变细并发热</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加热分解为铝和氧气</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结构致密，所以可用铝制容器盛放盐酸和</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溶液等</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．擦去表面氧化膜的铝条，在酒精灯上灼烧时，熔化的铝滴落下来</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2094638" y="2946374"/>
            <a:ext cx="19716888" cy="8929748"/>
          </a:xfrm>
          <a:prstGeom prst="rect">
            <a:avLst/>
          </a:prstGeom>
          <a:noFill/>
          <a:ln w="9525">
            <a:noFill/>
            <a:miter lim="800000"/>
            <a:headEnd/>
            <a:tailEnd/>
          </a:ln>
          <a:effectLst/>
        </p:spPr>
      </p:pic>
      <p:sp>
        <p:nvSpPr>
          <p:cNvPr id="7" name="矩形 6"/>
          <p:cNvSpPr/>
          <p:nvPr/>
        </p:nvSpPr>
        <p:spPr>
          <a:xfrm>
            <a:off x="2166076" y="3017812"/>
            <a:ext cx="5715040"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2166076" y="3764940"/>
            <a:ext cx="19002508" cy="903221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在空气中久置的铝条表面会形成一层致密的</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薄膜，当放入</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溶液中时，首先溶解</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，当</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溶解后再发生反应</a:t>
            </a: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↑，不会立刻产生无色气泡，</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加热不分解，用电解法可制得铝，</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 </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能与</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溶液反应，所以</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溶液不能盛放在铝制容器中，</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错误；擦去氧化膜的铝条，在酒精灯上加热时，由于铝很活泼，接着与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反应又生成一层氧化铝，包在熔化的铝的外层，使得</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不会滴落下来，</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308952" y="2946374"/>
            <a:ext cx="19574012" cy="8786874"/>
          </a:xfrm>
          <a:prstGeom prst="rect">
            <a:avLst/>
          </a:prstGeom>
          <a:noFill/>
          <a:ln w="9525">
            <a:noFill/>
            <a:miter lim="800000"/>
            <a:headEnd/>
            <a:tailEnd/>
          </a:ln>
          <a:effectLst/>
        </p:spPr>
      </p:pic>
      <p:sp>
        <p:nvSpPr>
          <p:cNvPr id="7" name="矩形 6"/>
          <p:cNvSpPr/>
          <p:nvPr/>
        </p:nvSpPr>
        <p:spPr>
          <a:xfrm>
            <a:off x="2594704" y="3203924"/>
            <a:ext cx="18573880"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特别提醒</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铝的常见化合物的特殊性质</a:t>
            </a:r>
          </a:p>
          <a:p>
            <a:pPr>
              <a:lnSpc>
                <a:spcPct val="150000"/>
              </a:lnSpc>
            </a:pPr>
            <a:r>
              <a:rPr lang="en-US" sz="4400" dirty="0" smtClean="0">
                <a:solidFill>
                  <a:srgbClr val="404040"/>
                </a:solidFill>
                <a:latin typeface="微软雅黑" pitchFamily="34" charset="-122"/>
                <a:ea typeface="微软雅黑" pitchFamily="34" charset="-122"/>
              </a:rPr>
              <a:t>(1)Al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具有两性，它们可溶于较强酸或强碱，而不能溶于弱酸或弱碱。</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注意在不同条件下，铝元素的存在形式：强酸性条件下，</a:t>
            </a:r>
            <a:r>
              <a:rPr lang="en-US" sz="4400" dirty="0" smtClean="0">
                <a:solidFill>
                  <a:srgbClr val="404040"/>
                </a:solidFill>
                <a:latin typeface="微软雅黑" pitchFamily="34" charset="-122"/>
                <a:ea typeface="微软雅黑" pitchFamily="34" charset="-122"/>
              </a:rPr>
              <a:t>Al</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可以大量存在；强碱性条件下，</a:t>
            </a:r>
            <a:r>
              <a:rPr lang="en-US" sz="4400" dirty="0" err="1" smtClean="0">
                <a:solidFill>
                  <a:srgbClr val="404040"/>
                </a:solidFill>
                <a:latin typeface="微软雅黑" pitchFamily="34" charset="-122"/>
                <a:ea typeface="微软雅黑" pitchFamily="34" charset="-122"/>
              </a:rPr>
              <a:t>AlO</a:t>
            </a:r>
            <a:r>
              <a:rPr lang="zh-CN" altLang="en-US" sz="4400" dirty="0" smtClean="0">
                <a:solidFill>
                  <a:srgbClr val="404040"/>
                </a:solidFill>
                <a:latin typeface="微软雅黑" pitchFamily="34" charset="-122"/>
                <a:ea typeface="微软雅黑" pitchFamily="34" charset="-122"/>
              </a:rPr>
              <a:t>可以大量存在；而</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只能存在于中性或弱酸性、弱碱性的条件下。</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nvGraphicFramePr>
        <p:xfrm>
          <a:off x="2237514" y="4089382"/>
          <a:ext cx="19216822" cy="7955280"/>
        </p:xfrm>
        <a:graphic>
          <a:graphicData uri="http://schemas.openxmlformats.org/drawingml/2006/table">
            <a:tbl>
              <a:tblPr/>
              <a:tblGrid>
                <a:gridCol w="1819978"/>
                <a:gridCol w="8698422"/>
                <a:gridCol w="8698422"/>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err="1">
                          <a:solidFill>
                            <a:srgbClr val="404040"/>
                          </a:solidFill>
                          <a:latin typeface="微软雅黑" pitchFamily="34" charset="-122"/>
                          <a:ea typeface="微软雅黑" pitchFamily="34" charset="-122"/>
                          <a:cs typeface="Times New Roman"/>
                        </a:rPr>
                        <a:t>NaOH</a:t>
                      </a:r>
                      <a:r>
                        <a:rPr lang="zh-CN" sz="4200" kern="100" dirty="0">
                          <a:solidFill>
                            <a:srgbClr val="404040"/>
                          </a:solidFill>
                          <a:latin typeface="微软雅黑" pitchFamily="34" charset="-122"/>
                          <a:ea typeface="微软雅黑" pitchFamily="34" charset="-122"/>
                          <a:cs typeface="Times New Roman"/>
                        </a:rPr>
                        <a:t>溶液</a:t>
                      </a:r>
                      <a:r>
                        <a:rPr lang="en-US" sz="4200" kern="100" dirty="0">
                          <a:solidFill>
                            <a:srgbClr val="404040"/>
                          </a:solidFill>
                          <a:latin typeface="微软雅黑" pitchFamily="34" charset="-122"/>
                          <a:ea typeface="微软雅黑" pitchFamily="34" charset="-122"/>
                          <a:cs typeface="Times New Roman"/>
                        </a:rPr>
                        <a:t>AlCl</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盐酸</a:t>
                      </a:r>
                      <a:r>
                        <a:rPr lang="en-US" sz="4200" kern="100" dirty="0">
                          <a:solidFill>
                            <a:srgbClr val="404040"/>
                          </a:solidFill>
                          <a:latin typeface="微软雅黑" pitchFamily="34" charset="-122"/>
                          <a:ea typeface="微软雅黑" pitchFamily="34" charset="-122"/>
                          <a:cs typeface="Times New Roman"/>
                        </a:rPr>
                        <a:t>NaAlO</a:t>
                      </a:r>
                      <a:r>
                        <a:rPr lang="en-US" sz="4200" kern="100" baseline="-25000" dirty="0">
                          <a:solidFill>
                            <a:srgbClr val="404040"/>
                          </a:solidFill>
                          <a:latin typeface="微软雅黑" pitchFamily="34" charset="-122"/>
                          <a:ea typeface="微软雅黑" pitchFamily="34" charset="-122"/>
                          <a:cs typeface="Times New Roman"/>
                        </a:rPr>
                        <a:t>2</a:t>
                      </a:r>
                      <a:r>
                        <a:rPr lang="zh-CN" sz="4200" kern="100" dirty="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立即产生白色沉淀</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渐多</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最多</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渐少</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消失</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反应</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①Al</a:t>
                      </a:r>
                      <a:r>
                        <a:rPr lang="en-US" sz="4200" kern="100" baseline="30000" dirty="0">
                          <a:solidFill>
                            <a:srgbClr val="404040"/>
                          </a:solidFill>
                          <a:latin typeface="微软雅黑" pitchFamily="34" charset="-122"/>
                          <a:ea typeface="微软雅黑" pitchFamily="34" charset="-122"/>
                          <a:cs typeface="Times New Roman"/>
                        </a:rPr>
                        <a:t>3</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3OH</a:t>
                      </a:r>
                      <a:r>
                        <a:rPr lang="zh-CN" sz="4200" kern="100" baseline="300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=Al(OH)</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②</a:t>
                      </a:r>
                      <a:r>
                        <a:rPr lang="en-US" sz="4200" kern="100" dirty="0">
                          <a:solidFill>
                            <a:srgbClr val="404040"/>
                          </a:solidFill>
                          <a:latin typeface="微软雅黑" pitchFamily="34" charset="-122"/>
                          <a:ea typeface="微软雅黑" pitchFamily="34" charset="-122"/>
                          <a:cs typeface="Times New Roman"/>
                        </a:rPr>
                        <a:t>Al(OH)</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OH</a:t>
                      </a:r>
                      <a:r>
                        <a:rPr lang="zh-CN" sz="4200" kern="100" baseline="300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a:t>
                      </a:r>
                      <a:r>
                        <a:rPr lang="en-US" sz="4200" kern="100" dirty="0" err="1">
                          <a:solidFill>
                            <a:srgbClr val="404040"/>
                          </a:solidFill>
                          <a:latin typeface="微软雅黑" pitchFamily="34" charset="-122"/>
                          <a:ea typeface="微软雅黑" pitchFamily="34" charset="-122"/>
                          <a:cs typeface="Times New Roman"/>
                        </a:rPr>
                        <a:t>AlO</a:t>
                      </a:r>
                      <a:r>
                        <a:rPr lang="en-US" sz="4200" kern="0" baseline="-25000" dirty="0">
                          <a:solidFill>
                            <a:srgbClr val="404040"/>
                          </a:solidFill>
                          <a:latin typeface="微软雅黑" pitchFamily="34" charset="-122"/>
                          <a:ea typeface="微软雅黑" pitchFamily="34" charset="-122"/>
                          <a:cs typeface="Times New Roman"/>
                        </a:rPr>
                        <a:t> 2</a:t>
                      </a:r>
                      <a:r>
                        <a:rPr lang="en-US" sz="4200" kern="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2H</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①</a:t>
                      </a:r>
                      <a:r>
                        <a:rPr lang="en-US" sz="4200" kern="100" dirty="0">
                          <a:solidFill>
                            <a:srgbClr val="404040"/>
                          </a:solidFill>
                          <a:latin typeface="微软雅黑" pitchFamily="34" charset="-122"/>
                          <a:ea typeface="微软雅黑" pitchFamily="34" charset="-122"/>
                          <a:cs typeface="Times New Roman"/>
                        </a:rPr>
                        <a:t>H</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err="1">
                          <a:solidFill>
                            <a:srgbClr val="404040"/>
                          </a:solidFill>
                          <a:latin typeface="微软雅黑" pitchFamily="34" charset="-122"/>
                          <a:ea typeface="微软雅黑" pitchFamily="34" charset="-122"/>
                          <a:cs typeface="Times New Roman"/>
                        </a:rPr>
                        <a:t>AlO</a:t>
                      </a:r>
                      <a:r>
                        <a:rPr lang="en-US" sz="4200" kern="0" baseline="-25000" dirty="0">
                          <a:solidFill>
                            <a:srgbClr val="404040"/>
                          </a:solidFill>
                          <a:latin typeface="微软雅黑" pitchFamily="34" charset="-122"/>
                          <a:ea typeface="微软雅黑" pitchFamily="34" charset="-122"/>
                          <a:cs typeface="Times New Roman"/>
                        </a:rPr>
                        <a:t> 2</a:t>
                      </a:r>
                      <a:r>
                        <a:rPr lang="en-US" sz="4200" kern="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H</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O=Al(OH)</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②</a:t>
                      </a:r>
                      <a:r>
                        <a:rPr lang="en-US" sz="4200" kern="100" dirty="0">
                          <a:solidFill>
                            <a:srgbClr val="404040"/>
                          </a:solidFill>
                          <a:latin typeface="微软雅黑" pitchFamily="34" charset="-122"/>
                          <a:ea typeface="微软雅黑" pitchFamily="34" charset="-122"/>
                          <a:cs typeface="Times New Roman"/>
                        </a:rPr>
                        <a:t>Al(OH)</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3H</a:t>
                      </a:r>
                      <a:r>
                        <a:rPr lang="zh-CN" sz="4200" kern="100" baseline="300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=Al</a:t>
                      </a:r>
                      <a:r>
                        <a:rPr lang="en-US" sz="4200" kern="100" baseline="30000" dirty="0">
                          <a:solidFill>
                            <a:srgbClr val="404040"/>
                          </a:solidFill>
                          <a:latin typeface="微软雅黑" pitchFamily="34" charset="-122"/>
                          <a:ea typeface="微软雅黑" pitchFamily="34" charset="-122"/>
                          <a:cs typeface="Times New Roman"/>
                        </a:rPr>
                        <a:t>3</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3H</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图像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sz="36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endParaRPr lang="en-US" sz="36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endParaRPr lang="en-US" sz="36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endParaRPr lang="en-US" sz="3600" kern="100" dirty="0" smtClean="0">
                        <a:solidFill>
                          <a:srgbClr val="404040"/>
                        </a:solidFill>
                        <a:latin typeface="微软雅黑" pitchFamily="34" charset="-122"/>
                        <a:ea typeface="微软雅黑" pitchFamily="34" charset="-122"/>
                        <a:cs typeface="Times New Roman"/>
                      </a:endParaRPr>
                    </a:p>
                    <a:p>
                      <a:pPr algn="l">
                        <a:lnSpc>
                          <a:spcPct val="150000"/>
                        </a:lnSpc>
                        <a:spcAft>
                          <a:spcPts val="0"/>
                        </a:spcAft>
                      </a:pPr>
                      <a:endParaRPr lang="en-US" sz="36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sz="36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有关</a:t>
            </a:r>
            <a:r>
              <a:rPr lang="en-US" altLang="en-US" sz="4400" b="1" dirty="0" smtClean="0">
                <a:solidFill>
                  <a:srgbClr val="404040"/>
                </a:solidFill>
                <a:latin typeface="微软雅黑" pitchFamily="34" charset="-122"/>
                <a:ea typeface="微软雅黑" pitchFamily="34" charset="-122"/>
              </a:rPr>
              <a:t>Al(OH)</a:t>
            </a:r>
            <a:r>
              <a:rPr lang="en-US" altLang="en-US" sz="4400" b="1" baseline="-25000" dirty="0" smtClean="0">
                <a:solidFill>
                  <a:srgbClr val="404040"/>
                </a:solidFill>
                <a:latin typeface="微软雅黑" pitchFamily="34" charset="-122"/>
                <a:ea typeface="微软雅黑" pitchFamily="34" charset="-122"/>
              </a:rPr>
              <a:t>3</a:t>
            </a:r>
            <a:r>
              <a:rPr lang="zh-CN" altLang="en-US" sz="4400" b="1" dirty="0" smtClean="0">
                <a:solidFill>
                  <a:srgbClr val="404040"/>
                </a:solidFill>
                <a:latin typeface="微软雅黑" pitchFamily="34" charset="-122"/>
                <a:ea typeface="微软雅黑" pitchFamily="34" charset="-122"/>
              </a:rPr>
              <a:t>的基本图像问题</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4434" name="Picture 2" descr="E:\工作\2017\同步\2017秋\学练考\必修1\PPT\第三章\ZF77.TIF"/>
          <p:cNvPicPr>
            <a:picLocks noChangeAspect="1" noChangeArrowheads="1"/>
          </p:cNvPicPr>
          <p:nvPr/>
        </p:nvPicPr>
        <p:blipFill>
          <a:blip r:embed="rId4" r:link="rId5" cstate="print"/>
          <a:srcRect/>
          <a:stretch>
            <a:fillRect/>
          </a:stretch>
        </p:blipFill>
        <p:spPr bwMode="auto">
          <a:xfrm>
            <a:off x="6095166" y="8161348"/>
            <a:ext cx="5549052" cy="2714644"/>
          </a:xfrm>
          <a:prstGeom prst="rect">
            <a:avLst/>
          </a:prstGeom>
          <a:noFill/>
        </p:spPr>
      </p:pic>
      <p:pic>
        <p:nvPicPr>
          <p:cNvPr id="914433" name="Picture 1" descr="E:\工作\2017\同步\2017秋\学练考\必修1\PPT\第三章\ZF78.TIF"/>
          <p:cNvPicPr>
            <a:picLocks noChangeAspect="1" noChangeArrowheads="1"/>
          </p:cNvPicPr>
          <p:nvPr/>
        </p:nvPicPr>
        <p:blipFill>
          <a:blip r:embed="rId6" r:link="rId7" cstate="print"/>
          <a:srcRect/>
          <a:stretch>
            <a:fillRect/>
          </a:stretch>
        </p:blipFill>
        <p:spPr bwMode="auto">
          <a:xfrm>
            <a:off x="13453280" y="8018472"/>
            <a:ext cx="5309524" cy="2914250"/>
          </a:xfrm>
          <a:prstGeom prst="rect">
            <a:avLst/>
          </a:prstGeom>
          <a:noFill/>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14434"/>
                                        </p:tgtEl>
                                        <p:attrNameLst>
                                          <p:attrName>style.visibility</p:attrName>
                                        </p:attrNameLst>
                                      </p:cBhvr>
                                      <p:to>
                                        <p:strVal val="visible"/>
                                      </p:to>
                                    </p:set>
                                    <p:animEffect transition="in" filter="blinds(horizontal)">
                                      <p:cBhvr>
                                        <p:cTn id="11" dur="500"/>
                                        <p:tgtEl>
                                          <p:spTgt spid="91443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14433"/>
                                        </p:tgtEl>
                                        <p:attrNameLst>
                                          <p:attrName>style.visibility</p:attrName>
                                        </p:attrNameLst>
                                      </p:cBhvr>
                                      <p:to>
                                        <p:strVal val="visible"/>
                                      </p:to>
                                    </p:set>
                                    <p:animEffect transition="in" filter="blinds(horizontal)">
                                      <p:cBhvr>
                                        <p:cTn id="15" dur="500"/>
                                        <p:tgtEl>
                                          <p:spTgt spid="914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645450" cy="809798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　把一块镁铝合金投入到</a:t>
            </a:r>
            <a:r>
              <a:rPr lang="en-US" sz="4400" dirty="0" smtClean="0">
                <a:latin typeface="微软雅黑" pitchFamily="34" charset="-122"/>
                <a:ea typeface="微软雅黑" pitchFamily="34" charset="-122"/>
              </a:rPr>
              <a:t>1 </a:t>
            </a:r>
            <a:r>
              <a:rPr lang="en-US" sz="4400" dirty="0" err="1" smtClean="0">
                <a:latin typeface="微软雅黑" pitchFamily="34" charset="-122"/>
                <a:ea typeface="微软雅黑" pitchFamily="34" charset="-122"/>
              </a:rPr>
              <a:t>mol·L</a:t>
            </a:r>
            <a:r>
              <a:rPr lang="zh-CN" altLang="en-US" sz="4400" baseline="30000" dirty="0" smtClean="0">
                <a:latin typeface="微软雅黑" pitchFamily="34" charset="-122"/>
                <a:ea typeface="微软雅黑" pitchFamily="34" charset="-122"/>
              </a:rPr>
              <a:t>－</a:t>
            </a:r>
            <a:r>
              <a:rPr lang="en-US" sz="4400" baseline="30000" dirty="0" smtClean="0">
                <a:latin typeface="微软雅黑" pitchFamily="34" charset="-122"/>
                <a:ea typeface="微软雅黑" pitchFamily="34" charset="-122"/>
              </a:rPr>
              <a:t>1</a:t>
            </a:r>
            <a:r>
              <a:rPr lang="en-US" sz="4400" dirty="0" smtClean="0">
                <a:latin typeface="微软雅黑" pitchFamily="34" charset="-122"/>
                <a:ea typeface="微软雅黑" pitchFamily="34" charset="-122"/>
              </a:rPr>
              <a:t> </a:t>
            </a:r>
            <a:r>
              <a:rPr lang="zh-CN" altLang="en-US" sz="4400" dirty="0" smtClean="0">
                <a:latin typeface="微软雅黑" pitchFamily="34" charset="-122"/>
                <a:ea typeface="微软雅黑" pitchFamily="34" charset="-122"/>
              </a:rPr>
              <a:t>盐酸中，待合金完全溶解后，再往溶液里加入</a:t>
            </a:r>
            <a:r>
              <a:rPr lang="en-US" sz="4400" dirty="0" smtClean="0">
                <a:latin typeface="微软雅黑" pitchFamily="34" charset="-122"/>
                <a:ea typeface="微软雅黑" pitchFamily="34" charset="-122"/>
              </a:rPr>
              <a:t>1 </a:t>
            </a:r>
            <a:r>
              <a:rPr lang="en-US" sz="4400" dirty="0" err="1" smtClean="0">
                <a:latin typeface="微软雅黑" pitchFamily="34" charset="-122"/>
                <a:ea typeface="微软雅黑" pitchFamily="34" charset="-122"/>
              </a:rPr>
              <a:t>mol·L</a:t>
            </a:r>
            <a:r>
              <a:rPr lang="zh-CN" altLang="en-US" sz="4400" baseline="30000" dirty="0" smtClean="0">
                <a:latin typeface="微软雅黑" pitchFamily="34" charset="-122"/>
                <a:ea typeface="微软雅黑" pitchFamily="34" charset="-122"/>
              </a:rPr>
              <a:t>－</a:t>
            </a:r>
            <a:r>
              <a:rPr lang="en-US" sz="4400" baseline="30000" dirty="0" smtClean="0">
                <a:latin typeface="微软雅黑" pitchFamily="34" charset="-122"/>
                <a:ea typeface="微软雅黑" pitchFamily="34" charset="-122"/>
              </a:rPr>
              <a:t>1</a:t>
            </a:r>
            <a:r>
              <a:rPr lang="en-US" sz="4400" dirty="0" smtClean="0">
                <a:latin typeface="微软雅黑" pitchFamily="34" charset="-122"/>
                <a:ea typeface="微软雅黑" pitchFamily="34" charset="-122"/>
              </a:rPr>
              <a:t> </a:t>
            </a:r>
            <a:r>
              <a:rPr lang="en-US" sz="4400" dirty="0" err="1" smtClean="0">
                <a:latin typeface="微软雅黑" pitchFamily="34" charset="-122"/>
                <a:ea typeface="微软雅黑" pitchFamily="34" charset="-122"/>
              </a:rPr>
              <a:t>NaOH</a:t>
            </a:r>
            <a:r>
              <a:rPr lang="zh-CN" altLang="en-US" sz="4400" dirty="0" smtClean="0">
                <a:latin typeface="微软雅黑" pitchFamily="34" charset="-122"/>
                <a:ea typeface="微软雅黑" pitchFamily="34" charset="-122"/>
              </a:rPr>
              <a:t>溶液，生成沉淀的物质的量随加入</a:t>
            </a:r>
            <a:r>
              <a:rPr lang="en-US" sz="4400" dirty="0" err="1" smtClean="0">
                <a:latin typeface="微软雅黑" pitchFamily="34" charset="-122"/>
                <a:ea typeface="微软雅黑" pitchFamily="34" charset="-122"/>
              </a:rPr>
              <a:t>NaOH</a:t>
            </a:r>
            <a:r>
              <a:rPr lang="zh-CN" altLang="en-US" sz="4400" dirty="0" smtClean="0">
                <a:latin typeface="微软雅黑" pitchFamily="34" charset="-122"/>
                <a:ea typeface="微软雅黑" pitchFamily="34" charset="-122"/>
              </a:rPr>
              <a:t>溶液体积变化的关系如图</a:t>
            </a:r>
            <a:r>
              <a:rPr lang="en-US" sz="4400" dirty="0" smtClean="0">
                <a:latin typeface="微软雅黑" pitchFamily="34" charset="-122"/>
                <a:ea typeface="微软雅黑" pitchFamily="34" charset="-122"/>
              </a:rPr>
              <a:t>3­2­2</a:t>
            </a:r>
            <a:r>
              <a:rPr lang="zh-CN" altLang="en-US" sz="4400" dirty="0" smtClean="0">
                <a:latin typeface="微软雅黑" pitchFamily="34" charset="-122"/>
                <a:ea typeface="微软雅黑" pitchFamily="34" charset="-122"/>
              </a:rPr>
              <a:t>所示。下列说法中错误的是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 A</a:t>
            </a:r>
            <a:r>
              <a:rPr lang="zh-CN" altLang="en-US" sz="4400" dirty="0" smtClean="0">
                <a:latin typeface="微软雅黑" pitchFamily="34" charset="-122"/>
                <a:ea typeface="微软雅黑" pitchFamily="34" charset="-122"/>
              </a:rPr>
              <a:t>．盐酸的体积为</a:t>
            </a:r>
            <a:r>
              <a:rPr lang="en-US" sz="4400" dirty="0" smtClean="0">
                <a:latin typeface="微软雅黑" pitchFamily="34" charset="-122"/>
                <a:ea typeface="微软雅黑" pitchFamily="34" charset="-122"/>
              </a:rPr>
              <a:t>80 </a:t>
            </a:r>
            <a:r>
              <a:rPr lang="en-US" sz="4400" dirty="0" err="1" smtClean="0">
                <a:latin typeface="微软雅黑" pitchFamily="34" charset="-122"/>
                <a:ea typeface="微软雅黑" pitchFamily="34" charset="-122"/>
              </a:rPr>
              <a:t>mL</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a:t>
            </a:r>
            <a:r>
              <a:rPr lang="en-US" sz="4400" i="1"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的取值范围为</a:t>
            </a:r>
            <a:r>
              <a:rPr lang="en-US" sz="4400" dirty="0" smtClean="0">
                <a:latin typeface="微软雅黑" pitchFamily="34" charset="-122"/>
                <a:ea typeface="微软雅黑" pitchFamily="34" charset="-122"/>
              </a:rPr>
              <a:t>0</a:t>
            </a:r>
            <a:r>
              <a:rPr lang="zh-CN" altLang="en-US" sz="4400" dirty="0" smtClean="0">
                <a:latin typeface="微软雅黑" pitchFamily="34" charset="-122"/>
                <a:ea typeface="微软雅黑" pitchFamily="34" charset="-122"/>
              </a:rPr>
              <a:t>＜</a:t>
            </a:r>
            <a:r>
              <a:rPr lang="en-US" sz="4400" i="1"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50</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a:t>
            </a:r>
            <a:r>
              <a:rPr lang="en-US" sz="4400" i="1" dirty="0" smtClean="0">
                <a:latin typeface="微软雅黑" pitchFamily="34" charset="-122"/>
                <a:ea typeface="微软雅黑" pitchFamily="34" charset="-122"/>
              </a:rPr>
              <a:t>n</a:t>
            </a:r>
            <a:r>
              <a:rPr lang="en-US" sz="4400" dirty="0" smtClean="0">
                <a:latin typeface="微软雅黑" pitchFamily="34" charset="-122"/>
                <a:ea typeface="微软雅黑" pitchFamily="34" charset="-122"/>
              </a:rPr>
              <a:t>(Mg</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0.025 mol</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D</a:t>
            </a:r>
            <a:r>
              <a:rPr lang="zh-CN" altLang="en-US" sz="4400" dirty="0" smtClean="0">
                <a:latin typeface="微软雅黑" pitchFamily="34" charset="-122"/>
                <a:ea typeface="微软雅黑" pitchFamily="34" charset="-122"/>
              </a:rPr>
              <a:t>．当</a:t>
            </a:r>
            <a:r>
              <a:rPr lang="en-US" sz="4400" i="1"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值为</a:t>
            </a:r>
            <a:r>
              <a:rPr lang="en-US" sz="4400" dirty="0" smtClean="0">
                <a:latin typeface="微软雅黑" pitchFamily="34" charset="-122"/>
                <a:ea typeface="微软雅黑" pitchFamily="34" charset="-122"/>
              </a:rPr>
              <a:t>30</a:t>
            </a:r>
            <a:r>
              <a:rPr lang="zh-CN" altLang="en-US" sz="4400" dirty="0" smtClean="0">
                <a:latin typeface="微软雅黑" pitchFamily="34" charset="-122"/>
                <a:ea typeface="微软雅黑" pitchFamily="34" charset="-122"/>
              </a:rPr>
              <a:t>时，</a:t>
            </a:r>
            <a:r>
              <a:rPr lang="en-US" sz="4400" i="1"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值为</a:t>
            </a:r>
            <a:r>
              <a:rPr lang="en-US" sz="4400" dirty="0" smtClean="0">
                <a:latin typeface="微软雅黑" pitchFamily="34" charset="-122"/>
                <a:ea typeface="微软雅黑" pitchFamily="34" charset="-122"/>
              </a:rPr>
              <a:t>0.01</a:t>
            </a: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3­2­2</a:t>
            </a:r>
            <a:endParaRPr lang="zh-CN" altLang="en-US" sz="4400" dirty="0" smtClean="0">
              <a:latin typeface="微软雅黑" pitchFamily="34" charset="-122"/>
              <a:ea typeface="微软雅黑" pitchFamily="34" charset="-122"/>
            </a:endParaRPr>
          </a:p>
          <a:p>
            <a:pPr>
              <a:lnSpc>
                <a:spcPct val="150000"/>
              </a:lnSpc>
            </a:pP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09313" name="Picture 1" descr="8KP25"/>
          <p:cNvPicPr>
            <a:picLocks noChangeAspect="1" noChangeArrowheads="1"/>
          </p:cNvPicPr>
          <p:nvPr/>
        </p:nvPicPr>
        <p:blipFill>
          <a:blip r:embed="rId3" cstate="print"/>
          <a:srcRect/>
          <a:stretch>
            <a:fillRect/>
          </a:stretch>
        </p:blipFill>
        <p:spPr bwMode="auto">
          <a:xfrm>
            <a:off x="14545940" y="6445126"/>
            <a:ext cx="6677829" cy="3857652"/>
          </a:xfrm>
          <a:prstGeom prst="rect">
            <a:avLst/>
          </a:prstGeom>
          <a:noFill/>
          <a:ln w="9525">
            <a:noFill/>
            <a:miter lim="800000"/>
            <a:headEnd/>
            <a:tailEnd/>
          </a:ln>
        </p:spPr>
      </p:pic>
      <p:sp>
        <p:nvSpPr>
          <p:cNvPr id="10" name="矩形 9"/>
          <p:cNvSpPr/>
          <p:nvPr/>
        </p:nvSpPr>
        <p:spPr>
          <a:xfrm>
            <a:off x="15338028" y="10549582"/>
            <a:ext cx="2226892" cy="988347"/>
          </a:xfrm>
          <a:prstGeom prst="rect">
            <a:avLst/>
          </a:prstGeom>
        </p:spPr>
        <p:txBody>
          <a:bodyPr wrap="none">
            <a:spAutoFit/>
          </a:bodyPr>
          <a:lstStyle/>
          <a:p>
            <a:pPr lvl="0">
              <a:lnSpc>
                <a:spcPct val="150000"/>
              </a:lnSpc>
            </a:pPr>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3­2­2</a:t>
            </a:r>
            <a:endParaRPr lang="zh-CN" altLang="en-US" sz="4400" dirty="0" smtClean="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09313"/>
                                        </p:tgtEl>
                                        <p:attrNameLst>
                                          <p:attrName>style.visibility</p:attrName>
                                        </p:attrNameLst>
                                      </p:cBhvr>
                                      <p:to>
                                        <p:strVal val="visible"/>
                                      </p:to>
                                    </p:set>
                                    <p:animEffect transition="in" filter="blinds(horizontal)">
                                      <p:cBhvr>
                                        <p:cTn id="15" dur="500"/>
                                        <p:tgtEl>
                                          <p:spTgt spid="909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2166076" y="2916734"/>
            <a:ext cx="19645450" cy="8959388"/>
          </a:xfrm>
          <a:prstGeom prst="rect">
            <a:avLst/>
          </a:prstGeom>
          <a:noFill/>
          <a:ln w="9525">
            <a:noFill/>
            <a:miter lim="800000"/>
            <a:headEnd/>
            <a:tailEnd/>
          </a:ln>
          <a:effectLst/>
        </p:spPr>
      </p:pic>
      <p:sp>
        <p:nvSpPr>
          <p:cNvPr id="7" name="矩形 6"/>
          <p:cNvSpPr/>
          <p:nvPr/>
        </p:nvSpPr>
        <p:spPr>
          <a:xfrm>
            <a:off x="2304580" y="2916734"/>
            <a:ext cx="5715040"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2304580" y="3852838"/>
            <a:ext cx="18645318" cy="8081315"/>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第一阶段，盐酸和氢氧化钠反应</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；第二阶段，氯化镁和氯化铝和氢氧化钠反应</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↓，在</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时，溶液中溶质全为</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，所以盐酸的体积为</a:t>
            </a:r>
            <a:r>
              <a:rPr lang="en-US" sz="4400" dirty="0" smtClean="0">
                <a:solidFill>
                  <a:srgbClr val="A50021"/>
                </a:solidFill>
                <a:latin typeface="微软雅黑" pitchFamily="34" charset="-122"/>
                <a:ea typeface="微软雅黑" pitchFamily="34" charset="-122"/>
              </a:rPr>
              <a:t>80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正确；第三阶段，氢氧化铝溶解</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，因为此时消耗</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 10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，所以</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0.01 mol</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30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，因为第二阶段和</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30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，假设无</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50</a:t>
            </a:r>
            <a:r>
              <a:rPr lang="zh-CN" altLang="en-US" sz="4400" dirty="0" smtClean="0">
                <a:solidFill>
                  <a:srgbClr val="A50021"/>
                </a:solidFill>
                <a:latin typeface="微软雅黑" pitchFamily="34" charset="-122"/>
                <a:ea typeface="微软雅黑" pitchFamily="34" charset="-122"/>
              </a:rPr>
              <a:t>，而实际存在</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50</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正确；第三阶段，氢氧化铝溶解</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，因为此时消耗</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 10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，所以</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0.01 mol</a:t>
            </a:r>
            <a:r>
              <a:rPr lang="zh-CN" altLang="en-US" sz="4400" dirty="0" smtClean="0">
                <a:solidFill>
                  <a:srgbClr val="A50021"/>
                </a:solidFill>
                <a:latin typeface="微软雅黑" pitchFamily="34" charset="-122"/>
                <a:ea typeface="微软雅黑" pitchFamily="34" charset="-122"/>
              </a:rPr>
              <a:t>，第四阶段无反应，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2166076" y="3232126"/>
            <a:ext cx="19645450" cy="8643996"/>
          </a:xfrm>
          <a:prstGeom prst="rect">
            <a:avLst/>
          </a:prstGeom>
          <a:noFill/>
          <a:ln w="9525">
            <a:noFill/>
            <a:miter lim="800000"/>
            <a:headEnd/>
            <a:tailEnd/>
          </a:ln>
          <a:effectLst/>
        </p:spPr>
      </p:pic>
      <p:sp>
        <p:nvSpPr>
          <p:cNvPr id="8" name="矩形 7"/>
          <p:cNvSpPr/>
          <p:nvPr/>
        </p:nvSpPr>
        <p:spPr>
          <a:xfrm>
            <a:off x="2594704" y="3446440"/>
            <a:ext cx="18645318" cy="5050998"/>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沉淀全为</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，若</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取得最大值，和</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30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，所以此时和</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50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max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0.025 mol</a:t>
            </a:r>
            <a:r>
              <a:rPr lang="zh-CN" altLang="en-US" sz="4400" dirty="0" smtClean="0">
                <a:solidFill>
                  <a:srgbClr val="A50021"/>
                </a:solidFill>
                <a:latin typeface="微软雅黑" pitchFamily="34" charset="-122"/>
                <a:ea typeface="微软雅黑" pitchFamily="34" charset="-122"/>
              </a:rPr>
              <a:t>，而如图所示</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，所以</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0.025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30</a:t>
            </a:r>
            <a:r>
              <a:rPr lang="zh-CN" altLang="en-US" sz="4400" dirty="0" smtClean="0">
                <a:solidFill>
                  <a:srgbClr val="A50021"/>
                </a:solidFill>
                <a:latin typeface="微软雅黑" pitchFamily="34" charset="-122"/>
                <a:ea typeface="微软雅黑" pitchFamily="34" charset="-122"/>
              </a:rPr>
              <a:t>时，和</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20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，此时</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0.01 mol</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b</a:t>
            </a:r>
            <a:r>
              <a:rPr lang="en-US" sz="4400" dirty="0" smtClean="0">
                <a:solidFill>
                  <a:srgbClr val="A50021"/>
                </a:solidFill>
                <a:latin typeface="微软雅黑" pitchFamily="34" charset="-122"/>
                <a:ea typeface="微软雅黑" pitchFamily="34" charset="-122"/>
              </a:rPr>
              <a:t> mol</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732060"/>
            <a:ext cx="19645450" cy="3019673"/>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3­2­3</a:t>
            </a:r>
            <a:r>
              <a:rPr lang="zh-CN" altLang="en-US" sz="4400" dirty="0" smtClean="0">
                <a:solidFill>
                  <a:srgbClr val="404040"/>
                </a:solidFill>
                <a:latin typeface="微软雅黑" pitchFamily="34" charset="-122"/>
                <a:ea typeface="微软雅黑" pitchFamily="34" charset="-122"/>
              </a:rPr>
              <a:t>所示图像中，纵坐标为沉淀物或气体的物质的量，横坐标为某溶液中加入另一种反应物的物质的量，按试题要求将相应图的字母填入下列空格中，并写出所发生反应的离子方程式。</a:t>
            </a:r>
            <a:endParaRPr lang="en-US" altLang="zh-CN"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0" name="矩形 9"/>
          <p:cNvSpPr/>
          <p:nvPr/>
        </p:nvSpPr>
        <p:spPr>
          <a:xfrm>
            <a:off x="16202124" y="7237214"/>
            <a:ext cx="6215106" cy="4770537"/>
          </a:xfrm>
          <a:prstGeom prst="rect">
            <a:avLst/>
          </a:prstGeom>
        </p:spPr>
        <p:txBody>
          <a:bodyPr wrap="square">
            <a:spAutoFit/>
          </a:bodyPr>
          <a:lstStyle/>
          <a:p>
            <a:pPr>
              <a:lnSpc>
                <a:spcPct val="150000"/>
              </a:lnSpc>
            </a:pPr>
            <a:r>
              <a:rPr lang="en-US" sz="4000" dirty="0" smtClean="0">
                <a:solidFill>
                  <a:srgbClr val="404040"/>
                </a:solidFill>
                <a:latin typeface="微软雅黑" pitchFamily="34" charset="-122"/>
                <a:ea typeface="微软雅黑" pitchFamily="34" charset="-122"/>
              </a:rPr>
              <a:t>      A</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B</a:t>
            </a:r>
            <a:r>
              <a:rPr lang="zh-CN" altLang="en-US" sz="4000" dirty="0" smtClean="0">
                <a:solidFill>
                  <a:srgbClr val="404040"/>
                </a:solidFill>
                <a:latin typeface="微软雅黑" pitchFamily="34" charset="-122"/>
                <a:ea typeface="微软雅黑" pitchFamily="34" charset="-122"/>
              </a:rPr>
              <a:t>　　　　　</a:t>
            </a:r>
            <a:endParaRPr lang="en-US" altLang="zh-CN" sz="4000" dirty="0" smtClean="0">
              <a:solidFill>
                <a:srgbClr val="404040"/>
              </a:solidFill>
              <a:latin typeface="微软雅黑" pitchFamily="34" charset="-122"/>
              <a:ea typeface="微软雅黑" pitchFamily="34" charset="-122"/>
            </a:endParaRPr>
          </a:p>
          <a:p>
            <a:endParaRPr lang="en-US" sz="4000" dirty="0" smtClean="0">
              <a:solidFill>
                <a:srgbClr val="404040"/>
              </a:solidFill>
              <a:latin typeface="微软雅黑" pitchFamily="34" charset="-122"/>
              <a:ea typeface="微软雅黑" pitchFamily="34" charset="-122"/>
            </a:endParaRPr>
          </a:p>
          <a:p>
            <a:endParaRPr lang="en-US" sz="4000" dirty="0" smtClean="0">
              <a:solidFill>
                <a:srgbClr val="404040"/>
              </a:solidFill>
              <a:latin typeface="微软雅黑" pitchFamily="34" charset="-122"/>
              <a:ea typeface="微软雅黑" pitchFamily="34" charset="-122"/>
            </a:endParaRPr>
          </a:p>
          <a:p>
            <a:endParaRPr lang="en-US" sz="4000" dirty="0" smtClean="0">
              <a:solidFill>
                <a:srgbClr val="404040"/>
              </a:solidFill>
              <a:latin typeface="微软雅黑" pitchFamily="34" charset="-122"/>
              <a:ea typeface="微软雅黑" pitchFamily="34" charset="-122"/>
            </a:endParaRPr>
          </a:p>
          <a:p>
            <a:endParaRPr lang="en-US" sz="4000" dirty="0" smtClean="0">
              <a:solidFill>
                <a:srgbClr val="404040"/>
              </a:solidFill>
              <a:latin typeface="微软雅黑" pitchFamily="34" charset="-122"/>
              <a:ea typeface="微软雅黑" pitchFamily="34" charset="-122"/>
            </a:endParaRPr>
          </a:p>
          <a:p>
            <a:r>
              <a:rPr lang="en-US" sz="4000" dirty="0" smtClean="0">
                <a:solidFill>
                  <a:srgbClr val="404040"/>
                </a:solidFill>
                <a:latin typeface="微软雅黑" pitchFamily="34" charset="-122"/>
                <a:ea typeface="微软雅黑" pitchFamily="34" charset="-122"/>
              </a:rPr>
              <a:t>     C</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D</a:t>
            </a:r>
          </a:p>
          <a:p>
            <a:pPr algn="ctr"/>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3­2­3</a:t>
            </a:r>
            <a:endParaRPr lang="zh-CN" altLang="en-US" sz="4400" dirty="0" smtClean="0">
              <a:solidFill>
                <a:prstClr val="black"/>
              </a:solidFill>
              <a:latin typeface="微软雅黑" pitchFamily="34" charset="-122"/>
              <a:ea typeface="微软雅黑" pitchFamily="34" charset="-122"/>
            </a:endParaRPr>
          </a:p>
        </p:txBody>
      </p:sp>
      <p:pic>
        <p:nvPicPr>
          <p:cNvPr id="1111042" name="Picture 2" descr="E:\工作\2017\同步\2017秋\学练考\必修1\PPT\第三章\8KP26.TIF"/>
          <p:cNvPicPr>
            <a:picLocks noChangeAspect="1" noChangeArrowheads="1"/>
          </p:cNvPicPr>
          <p:nvPr/>
        </p:nvPicPr>
        <p:blipFill>
          <a:blip r:embed="rId3" r:link="rId4" cstate="print"/>
          <a:srcRect/>
          <a:stretch>
            <a:fillRect/>
          </a:stretch>
        </p:blipFill>
        <p:spPr bwMode="auto">
          <a:xfrm>
            <a:off x="17025180" y="5375266"/>
            <a:ext cx="4666149" cy="2244026"/>
          </a:xfrm>
          <a:prstGeom prst="rect">
            <a:avLst/>
          </a:prstGeom>
          <a:noFill/>
        </p:spPr>
      </p:pic>
      <p:pic>
        <p:nvPicPr>
          <p:cNvPr id="1111041" name="Picture 1" descr="E:\工作\2017\同步\2017秋\学练考\必修1\PPT\第三章\8KP27.TIF"/>
          <p:cNvPicPr>
            <a:picLocks noChangeAspect="1" noChangeArrowheads="1"/>
          </p:cNvPicPr>
          <p:nvPr/>
        </p:nvPicPr>
        <p:blipFill>
          <a:blip r:embed="rId5" r:link="rId6" cstate="print"/>
          <a:srcRect/>
          <a:stretch>
            <a:fillRect/>
          </a:stretch>
        </p:blipFill>
        <p:spPr bwMode="auto">
          <a:xfrm>
            <a:off x="16961930" y="8173318"/>
            <a:ext cx="4778158" cy="2297892"/>
          </a:xfrm>
          <a:prstGeom prst="rect">
            <a:avLst/>
          </a:prstGeom>
          <a:noFill/>
        </p:spPr>
      </p:pic>
      <p:sp>
        <p:nvSpPr>
          <p:cNvPr id="1111044" name="Rectangle 4"/>
          <p:cNvSpPr>
            <a:spLocks noChangeArrowheads="1"/>
          </p:cNvSpPr>
          <p:nvPr/>
        </p:nvSpPr>
        <p:spPr bwMode="auto">
          <a:xfrm>
            <a:off x="0" y="10572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09600" algn="ctr"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smtClean="0">
                <a:ln>
                  <a:noFill/>
                </a:ln>
                <a:solidFill>
                  <a:srgbClr val="262626"/>
                </a:solidFill>
                <a:effectLst/>
                <a:latin typeface="微软雅黑" pitchFamily="34" charset="-122"/>
                <a:ea typeface="微软雅黑" pitchFamily="34"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1951762" y="5581030"/>
            <a:ext cx="14930542" cy="7183633"/>
          </a:xfrm>
          <a:prstGeom prst="rect">
            <a:avLst/>
          </a:prstGeom>
        </p:spPr>
        <p:txBody>
          <a:bodyPr wrap="square">
            <a:spAutoFit/>
          </a:bodyPr>
          <a:lstStyle/>
          <a:p>
            <a:pPr lvl="0">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表示向饱和</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溶液中滴加氨水至过量的是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p>
          <a:p>
            <a:pPr lvl="0">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表示向</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溶液中滴加盐酸至过量的是</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a:t>
            </a:r>
          </a:p>
          <a:p>
            <a:pPr lvl="0">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表示向饱和石灰水中通入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至过量的是</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a:t>
            </a:r>
          </a:p>
          <a:p>
            <a:pPr lvl="0">
              <a:lnSpc>
                <a:spcPts val="7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表示向</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的混合溶液中滴加</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溶液至过量的是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11042"/>
                                        </p:tgtEl>
                                        <p:attrNameLst>
                                          <p:attrName>style.visibility</p:attrName>
                                        </p:attrNameLst>
                                      </p:cBhvr>
                                      <p:to>
                                        <p:strVal val="visible"/>
                                      </p:to>
                                    </p:set>
                                    <p:animEffect transition="in" filter="blinds(horizontal)">
                                      <p:cBhvr>
                                        <p:cTn id="19" dur="500"/>
                                        <p:tgtEl>
                                          <p:spTgt spid="111104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11041"/>
                                        </p:tgtEl>
                                        <p:attrNameLst>
                                          <p:attrName>style.visibility</p:attrName>
                                        </p:attrNameLst>
                                      </p:cBhvr>
                                      <p:to>
                                        <p:strVal val="visible"/>
                                      </p:to>
                                    </p:set>
                                    <p:animEffect transition="in" filter="blinds(horizontal)">
                                      <p:cBhvr>
                                        <p:cTn id="23" dur="500"/>
                                        <p:tgtEl>
                                          <p:spTgt spid="1111041"/>
                                        </p:tgtEl>
                                      </p:cBhvr>
                                    </p:animEffect>
                                  </p:childTnLst>
                                </p:cTn>
                              </p:par>
                            </p:childTnLst>
                          </p:cTn>
                        </p:par>
                        <p:par>
                          <p:cTn id="24" fill="hold">
                            <p:stCondLst>
                              <p:cond delay="2500"/>
                            </p:stCondLst>
                            <p:childTnLst>
                              <p:par>
                                <p:cTn id="25" presetID="3" presetClass="entr" presetSubtype="10" fill="hold" grpId="1"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0"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72532" y="2700710"/>
            <a:ext cx="19645450"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金属</a:t>
            </a:r>
            <a:r>
              <a:rPr lang="en-US" sz="4400" dirty="0" smtClean="0">
                <a:solidFill>
                  <a:srgbClr val="404040"/>
                </a:solidFill>
                <a:latin typeface="微软雅黑" pitchFamily="34" charset="-122"/>
                <a:ea typeface="微软雅黑" pitchFamily="34" charset="-122"/>
              </a:rPr>
              <a:t>Ti(</a:t>
            </a:r>
            <a:r>
              <a:rPr lang="zh-CN" altLang="en-US" sz="4400" dirty="0" smtClean="0">
                <a:solidFill>
                  <a:srgbClr val="404040"/>
                </a:solidFill>
                <a:latin typeface="微软雅黑" pitchFamily="34" charset="-122"/>
                <a:ea typeface="微软雅黑" pitchFamily="34" charset="-122"/>
              </a:rPr>
              <a:t>钛</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是一种具有许多优良性能的较为昂贵的金属，钛和钛合金被认为是</a:t>
            </a:r>
            <a:r>
              <a:rPr lang="en-US" sz="4400" dirty="0" smtClean="0">
                <a:solidFill>
                  <a:srgbClr val="404040"/>
                </a:solidFill>
                <a:latin typeface="微软雅黑" pitchFamily="34" charset="-122"/>
                <a:ea typeface="微软雅黑" pitchFamily="34" charset="-122"/>
              </a:rPr>
              <a:t>21</a:t>
            </a:r>
            <a:r>
              <a:rPr lang="zh-CN" altLang="en-US" sz="4400" dirty="0" smtClean="0">
                <a:solidFill>
                  <a:srgbClr val="404040"/>
                </a:solidFill>
                <a:latin typeface="微软雅黑" pitchFamily="34" charset="-122"/>
                <a:ea typeface="微软雅黑" pitchFamily="34" charset="-122"/>
              </a:rPr>
              <a:t>世纪的重要金属材料。某化学兴趣小组在实验室中探究</a:t>
            </a:r>
            <a:r>
              <a:rPr lang="en-US" sz="4400" dirty="0" smtClean="0">
                <a:solidFill>
                  <a:srgbClr val="404040"/>
                </a:solidFill>
                <a:latin typeface="微软雅黑" pitchFamily="34" charset="-122"/>
                <a:ea typeface="微软雅黑" pitchFamily="34" charset="-122"/>
              </a:rPr>
              <a:t>Ti</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的金属活泼性顺序。他们在相同的温度下，取大小相同的三种金属薄片，分别投入等体积等浓度的足量稀盐酸中，观察现象如下表所示：</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下列有关三种金属的说法正确的是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13" name="表格 12"/>
          <p:cNvGraphicFramePr>
            <a:graphicFrameLocks noGrp="1"/>
          </p:cNvGraphicFramePr>
          <p:nvPr/>
        </p:nvGraphicFramePr>
        <p:xfrm>
          <a:off x="2736628" y="7957294"/>
          <a:ext cx="9145017" cy="2664296"/>
        </p:xfrm>
        <a:graphic>
          <a:graphicData uri="http://schemas.openxmlformats.org/drawingml/2006/table">
            <a:tbl>
              <a:tblPr/>
              <a:tblGrid>
                <a:gridCol w="1984965"/>
                <a:gridCol w="2309216"/>
                <a:gridCol w="2703744"/>
                <a:gridCol w="2147092"/>
              </a:tblGrid>
              <a:tr h="666074">
                <a:tc>
                  <a:txBody>
                    <a:bodyPr/>
                    <a:lstStyle/>
                    <a:p>
                      <a:pPr algn="ctr">
                        <a:lnSpc>
                          <a:spcPct val="100000"/>
                        </a:lnSpc>
                        <a:spcAft>
                          <a:spcPts val="0"/>
                        </a:spcAft>
                      </a:pPr>
                      <a:r>
                        <a:rPr lang="zh-CN" sz="4200" kern="100" dirty="0">
                          <a:solidFill>
                            <a:srgbClr val="404040"/>
                          </a:solidFill>
                          <a:latin typeface="微软雅黑" pitchFamily="34" charset="-122"/>
                          <a:ea typeface="微软雅黑" pitchFamily="34" charset="-122"/>
                          <a:cs typeface="Times New Roman"/>
                        </a:rPr>
                        <a:t>金属</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200" kern="100">
                          <a:solidFill>
                            <a:srgbClr val="404040"/>
                          </a:solidFill>
                          <a:latin typeface="微软雅黑" pitchFamily="34" charset="-122"/>
                          <a:ea typeface="微软雅黑" pitchFamily="34" charset="-122"/>
                          <a:cs typeface="Courier New"/>
                        </a:rPr>
                        <a:t>Ti</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200" kern="100" dirty="0">
                          <a:solidFill>
                            <a:srgbClr val="404040"/>
                          </a:solidFill>
                          <a:latin typeface="微软雅黑" pitchFamily="34" charset="-122"/>
                          <a:ea typeface="微软雅黑" pitchFamily="34" charset="-122"/>
                          <a:cs typeface="Courier New"/>
                        </a:rPr>
                        <a:t>Mg</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200" kern="100">
                          <a:solidFill>
                            <a:srgbClr val="404040"/>
                          </a:solidFill>
                          <a:latin typeface="微软雅黑" pitchFamily="34" charset="-122"/>
                          <a:ea typeface="微软雅黑" pitchFamily="34" charset="-122"/>
                          <a:cs typeface="Courier New"/>
                        </a:rPr>
                        <a:t>Cu</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8222">
                <a:tc>
                  <a:txBody>
                    <a:bodyPr/>
                    <a:lstStyle/>
                    <a:p>
                      <a:pPr algn="ctr">
                        <a:lnSpc>
                          <a:spcPct val="100000"/>
                        </a:lnSpc>
                        <a:spcAft>
                          <a:spcPts val="0"/>
                        </a:spcAft>
                      </a:pPr>
                      <a:r>
                        <a:rPr lang="en-US" sz="4200" kern="100" dirty="0">
                          <a:solidFill>
                            <a:srgbClr val="404040"/>
                          </a:solidFill>
                          <a:latin typeface="微软雅黑" pitchFamily="34" charset="-122"/>
                          <a:ea typeface="微软雅黑" pitchFamily="34" charset="-122"/>
                          <a:cs typeface="Courier New"/>
                        </a:rPr>
                        <a:t> </a:t>
                      </a:r>
                      <a:r>
                        <a:rPr lang="zh-CN" sz="4200" kern="100" dirty="0">
                          <a:solidFill>
                            <a:srgbClr val="404040"/>
                          </a:solidFill>
                          <a:latin typeface="微软雅黑" pitchFamily="34" charset="-122"/>
                          <a:ea typeface="微软雅黑" pitchFamily="34" charset="-122"/>
                          <a:cs typeface="Times New Roman"/>
                        </a:rPr>
                        <a:t>金属表面现象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4200" kern="100" dirty="0">
                          <a:solidFill>
                            <a:srgbClr val="404040"/>
                          </a:solidFill>
                          <a:latin typeface="微软雅黑" pitchFamily="34" charset="-122"/>
                          <a:ea typeface="微软雅黑" pitchFamily="34" charset="-122"/>
                          <a:cs typeface="Times New Roman"/>
                        </a:rPr>
                        <a:t>放出气泡速率缓慢</a:t>
                      </a:r>
                      <a:r>
                        <a:rPr lang="zh-CN" sz="4200" kern="100" dirty="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4200" kern="100" dirty="0">
                          <a:solidFill>
                            <a:srgbClr val="404040"/>
                          </a:solidFill>
                          <a:latin typeface="微软雅黑" pitchFamily="34" charset="-122"/>
                          <a:ea typeface="微软雅黑" pitchFamily="34" charset="-122"/>
                          <a:cs typeface="Times New Roman"/>
                        </a:rPr>
                        <a:t>放出气泡速率快</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4200" kern="100" dirty="0">
                          <a:solidFill>
                            <a:srgbClr val="404040"/>
                          </a:solidFill>
                          <a:latin typeface="微软雅黑" pitchFamily="34" charset="-122"/>
                          <a:ea typeface="微软雅黑" pitchFamily="34" charset="-122"/>
                          <a:cs typeface="Times New Roman"/>
                        </a:rPr>
                        <a:t>无变化</a:t>
                      </a:r>
                      <a:r>
                        <a:rPr lang="en-US" sz="4200" kern="100" dirty="0">
                          <a:solidFill>
                            <a:srgbClr val="404040"/>
                          </a:solidFill>
                          <a:latin typeface="微软雅黑" pitchFamily="34" charset="-122"/>
                          <a:ea typeface="微软雅黑" pitchFamily="34" charset="-122"/>
                          <a:cs typeface="Courier New"/>
                        </a:rPr>
                        <a:t> </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776585" y="2916734"/>
            <a:ext cx="20034941" cy="8959388"/>
          </a:xfrm>
          <a:prstGeom prst="rect">
            <a:avLst/>
          </a:prstGeom>
          <a:noFill/>
          <a:ln w="9525">
            <a:noFill/>
            <a:miter lim="800000"/>
            <a:headEnd/>
            <a:tailEnd/>
          </a:ln>
          <a:effectLst/>
        </p:spPr>
      </p:pic>
      <p:sp>
        <p:nvSpPr>
          <p:cNvPr id="7" name="矩形 6"/>
          <p:cNvSpPr/>
          <p:nvPr/>
        </p:nvSpPr>
        <p:spPr>
          <a:xfrm>
            <a:off x="1800524" y="2722190"/>
            <a:ext cx="19800108" cy="415498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=HCO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1656508" y="6661150"/>
            <a:ext cx="19730192"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向饱和</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溶液中滴加氨水至过量，发生反应的离子方程式为</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，一水合氨属于弱碱，氢氧化铝不溶于弱碱，所以沉淀的质量不变，图像</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符合该过程。</a:t>
            </a:r>
            <a:r>
              <a:rPr lang="en-US" sz="4400" dirty="0" smtClean="0">
                <a:solidFill>
                  <a:srgbClr val="A50021"/>
                </a:solidFill>
                <a:latin typeface="微软雅黑" pitchFamily="34" charset="-122"/>
                <a:ea typeface="微软雅黑" pitchFamily="34" charset="-122"/>
              </a:rPr>
              <a:t>(2)</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少量生成碳酸氢钠，</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过量生成</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、水、二氧化碳，则首先发生反应</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，后发生</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，图像</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符合该过程。</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饱和石灰水通过量</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2166076" y="3232126"/>
            <a:ext cx="19645450" cy="8643996"/>
          </a:xfrm>
          <a:prstGeom prst="rect">
            <a:avLst/>
          </a:prstGeom>
          <a:noFill/>
          <a:ln w="9525">
            <a:noFill/>
            <a:miter lim="800000"/>
            <a:headEnd/>
            <a:tailEnd/>
          </a:ln>
          <a:effectLst/>
        </p:spPr>
      </p:pic>
      <p:sp>
        <p:nvSpPr>
          <p:cNvPr id="8" name="矩形 7"/>
          <p:cNvSpPr/>
          <p:nvPr/>
        </p:nvSpPr>
        <p:spPr>
          <a:xfrm>
            <a:off x="2666142" y="3589316"/>
            <a:ext cx="18645318" cy="8097986"/>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首先发生反应生成碳酸钙：</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，然后碳酸钙与二氧化碳反应，沉淀溶解：</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，生成沉淀和沉淀溶解所用</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相等，图像</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符合该过程。</a:t>
            </a:r>
            <a:r>
              <a:rPr lang="en-US" sz="4400" dirty="0" smtClean="0">
                <a:solidFill>
                  <a:srgbClr val="A50021"/>
                </a:solidFill>
                <a:latin typeface="微软雅黑" pitchFamily="34" charset="-122"/>
                <a:ea typeface="微软雅黑" pitchFamily="34" charset="-122"/>
              </a:rPr>
              <a:t>(4)MgCl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混合溶液中滴加</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溶液，发生反应</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↓生成两种沉淀，沉淀量随着氢氧化钠的量增大而增大，但氯化镁和氯化铝完全转化为氢氧化物沉淀时，再继续加入氢氧化钠溶液，发生 </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，随着氢氧化钠溶液的加入，沉淀量减少，但不会完全溶解，图像</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符合该过程。</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215502"/>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2938214"/>
            <a:ext cx="1935969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方法技巧</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图像题解题技巧</a:t>
            </a:r>
          </a:p>
          <a:p>
            <a:pPr>
              <a:lnSpc>
                <a:spcPct val="150000"/>
              </a:lnSpc>
            </a:pPr>
            <a:r>
              <a:rPr lang="zh-CN" altLang="en-US" sz="4400" dirty="0" smtClean="0">
                <a:solidFill>
                  <a:srgbClr val="404040"/>
                </a:solidFill>
                <a:latin typeface="微软雅黑" pitchFamily="34" charset="-122"/>
                <a:ea typeface="微软雅黑" pitchFamily="34" charset="-122"/>
              </a:rPr>
              <a:t>找准图像中四个基本点</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原点、拐点、极值点、终点，并正确分析出这四个基本点所对应数据的含义和所发生的化学反应以及元素存在的形式，再加以深入的研究。综合运用元素守恒法和终态分析法，就可以找到解题方法。</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645450"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熔化烧碱可在氧化铝坩埚中进行。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明矾能净水，是因为</a:t>
            </a:r>
            <a:r>
              <a:rPr lang="en-US" sz="4400" dirty="0" err="1" smtClean="0">
                <a:solidFill>
                  <a:srgbClr val="404040"/>
                </a:solidFill>
                <a:latin typeface="微软雅黑" pitchFamily="34" charset="-122"/>
                <a:ea typeface="微软雅黑" pitchFamily="34" charset="-122"/>
              </a:rPr>
              <a:t>KAl</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能凝聚水中的悬浮物，并吸附色素。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氢氧化铝能中和胃酸，可用于制胃药。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金属氧化物都是碱性氧化物或两性氧化物。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溶液中加足量的氨水和氢氧化钠溶液时现象不相同。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与少量的氢氧化钠溶液反应生成</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沉淀。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溶液中滴加氢氧化钠溶液与氢氧化钠溶液中滴加</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溶液现象不相同。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溶于任何酸、碱溶液。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83556" y="3204766"/>
            <a:ext cx="19431136" cy="4248472"/>
          </a:xfrm>
          <a:prstGeom prst="rect">
            <a:avLst/>
          </a:prstGeom>
          <a:noFill/>
          <a:ln w="9525">
            <a:noFill/>
            <a:miter lim="800000"/>
            <a:headEnd/>
            <a:tailEnd/>
          </a:ln>
          <a:effectLst/>
        </p:spPr>
      </p:pic>
      <p:sp>
        <p:nvSpPr>
          <p:cNvPr id="14" name="矩形 13"/>
          <p:cNvSpPr/>
          <p:nvPr/>
        </p:nvSpPr>
        <p:spPr>
          <a:xfrm>
            <a:off x="1728516" y="3587453"/>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(7)√</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(8)×</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453280" y="3232126"/>
            <a:ext cx="8286808" cy="8572560"/>
          </a:xfrm>
          <a:prstGeom prst="rect">
            <a:avLst/>
          </a:prstGeom>
          <a:noFill/>
          <a:ln w="9525">
            <a:noFill/>
            <a:miter lim="800000"/>
            <a:headEnd/>
            <a:tailEnd/>
          </a:ln>
          <a:effectLst/>
        </p:spPr>
      </p:pic>
      <p:sp>
        <p:nvSpPr>
          <p:cNvPr id="40" name="矩形 39"/>
          <p:cNvSpPr/>
          <p:nvPr/>
        </p:nvSpPr>
        <p:spPr>
          <a:xfrm>
            <a:off x="2166076" y="3089250"/>
            <a:ext cx="10215634"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实验室制备</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沉淀，最适宜的方法是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溶液中加入</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溶液中加入足量的氨水</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溶液中加入浓盐酸</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溶于足量的热水中</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810470" y="3303564"/>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810470" y="4089382"/>
            <a:ext cx="7572428" cy="904863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项，氢氧化钠过量时会生成偏铝酸钠，错误；</a:t>
            </a:r>
            <a:r>
              <a:rPr lang="en-US" alt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项，氨水过量，生成的氢氧化铝不会溶解，正确；</a:t>
            </a:r>
            <a:r>
              <a:rPr lang="en-US" alt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项，盐酸过量时生成的氢氧化铝会溶解，错误；</a:t>
            </a:r>
            <a:r>
              <a:rPr lang="en-US" alt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项，氧化铝不与水反应，错误</a:t>
            </a:r>
            <a:r>
              <a:rPr lang="zh-CN" altLang="en-US" sz="4000" dirty="0" smtClean="0">
                <a:solidFill>
                  <a:srgbClr val="B32876"/>
                </a:solidFill>
                <a:latin typeface="微软雅黑" pitchFamily="34" charset="-122"/>
                <a:ea typeface="微软雅黑" pitchFamily="34" charset="-122"/>
              </a:rPr>
              <a:t>。</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453280" y="3232126"/>
            <a:ext cx="8286808" cy="8572560"/>
          </a:xfrm>
          <a:prstGeom prst="rect">
            <a:avLst/>
          </a:prstGeom>
          <a:noFill/>
          <a:ln w="9525">
            <a:noFill/>
            <a:miter lim="800000"/>
            <a:headEnd/>
            <a:tailEnd/>
          </a:ln>
          <a:effectLst/>
        </p:spPr>
      </p:pic>
      <p:sp>
        <p:nvSpPr>
          <p:cNvPr id="40" name="矩形 39"/>
          <p:cNvSpPr/>
          <p:nvPr/>
        </p:nvSpPr>
        <p:spPr>
          <a:xfrm>
            <a:off x="2166076" y="3089250"/>
            <a:ext cx="10215634" cy="710963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将金属钠投入</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溶液中，下列有关叙述一定正确的是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．最后一定有沉淀生成，且有气体放出</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．溶液最后一定澄清，且有气体放出</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．一定有气体放出</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．一定无气体放出</a:t>
            </a:r>
          </a:p>
          <a:p>
            <a:pPr>
              <a:lnSpc>
                <a:spcPct val="150000"/>
              </a:lnSpc>
            </a:pPr>
            <a:endParaRPr lang="zh-CN" altLang="en-US" sz="4000" dirty="0">
              <a:solidFill>
                <a:srgbClr val="B32876"/>
              </a:solidFill>
              <a:latin typeface="微软雅黑" pitchFamily="34" charset="-122"/>
              <a:ea typeface="微软雅黑" pitchFamily="34" charset="-122"/>
            </a:endParaRPr>
          </a:p>
        </p:txBody>
      </p:sp>
      <p:sp>
        <p:nvSpPr>
          <p:cNvPr id="14" name="矩形 13"/>
          <p:cNvSpPr/>
          <p:nvPr/>
        </p:nvSpPr>
        <p:spPr>
          <a:xfrm>
            <a:off x="13609836" y="3132758"/>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609836" y="3924846"/>
            <a:ext cx="7920880" cy="1024896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金属钠投入氯化铝溶液中发生反应</a:t>
            </a:r>
            <a:r>
              <a:rPr lang="en-US" sz="4400" dirty="0" smtClean="0">
                <a:solidFill>
                  <a:srgbClr val="A50021"/>
                </a:solidFill>
                <a:latin typeface="微软雅黑" pitchFamily="34" charset="-122"/>
                <a:ea typeface="微软雅黑" pitchFamily="34" charset="-122"/>
              </a:rPr>
              <a:t>2Na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↑，故一定产生气体。如果生成的氢氧化钠较少，则与氯化铝反应生成氢氧化铝沉淀，若生成的氢氧化钠过量，则生成的氢氧化铝沉淀又会溶解消失。</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897868" y="3276773"/>
            <a:ext cx="7776864" cy="8741925"/>
          </a:xfrm>
          <a:prstGeom prst="rect">
            <a:avLst/>
          </a:prstGeom>
          <a:noFill/>
          <a:ln w="9525">
            <a:noFill/>
            <a:miter lim="800000"/>
            <a:headEnd/>
            <a:tailEnd/>
          </a:ln>
          <a:effectLst/>
        </p:spPr>
      </p:pic>
      <p:sp>
        <p:nvSpPr>
          <p:cNvPr id="40" name="矩形 39"/>
          <p:cNvSpPr/>
          <p:nvPr/>
        </p:nvSpPr>
        <p:spPr>
          <a:xfrm>
            <a:off x="2023200" y="3160688"/>
            <a:ext cx="11715832"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将物质</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逐渐加入</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溶液中，生成沉淀的物质的量</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与所加</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的物质的量</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的关系如图</a:t>
            </a:r>
            <a:r>
              <a:rPr lang="en-US" sz="4400" dirty="0" smtClean="0">
                <a:solidFill>
                  <a:srgbClr val="404040"/>
                </a:solidFill>
                <a:latin typeface="微软雅黑" pitchFamily="34" charset="-122"/>
                <a:ea typeface="微软雅黑" pitchFamily="34" charset="-122"/>
              </a:rPr>
              <a:t>3­2­4</a:t>
            </a:r>
            <a:r>
              <a:rPr lang="zh-CN" altLang="en-US" sz="4400" dirty="0" smtClean="0">
                <a:solidFill>
                  <a:srgbClr val="404040"/>
                </a:solidFill>
                <a:latin typeface="微软雅黑" pitchFamily="34" charset="-122"/>
                <a:ea typeface="微软雅黑" pitchFamily="34" charset="-122"/>
              </a:rPr>
              <a:t>所示。符合图示情况的是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041884" y="3348782"/>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4113892" y="4140870"/>
            <a:ext cx="7124990"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因为是将物质</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逐渐加入</a:t>
            </a:r>
            <a:r>
              <a:rPr lang="en-US" sz="4400" dirty="0" smtClean="0">
                <a:solidFill>
                  <a:srgbClr val="A50021"/>
                </a:solidFill>
                <a:latin typeface="微软雅黑" pitchFamily="34" charset="-122"/>
                <a:ea typeface="微软雅黑" pitchFamily="34" charset="-122"/>
              </a:rPr>
              <a:t>Y</a:t>
            </a:r>
            <a:r>
              <a:rPr lang="zh-CN" altLang="en-US" sz="4400" dirty="0" smtClean="0">
                <a:solidFill>
                  <a:srgbClr val="A50021"/>
                </a:solidFill>
                <a:latin typeface="微软雅黑" pitchFamily="34" charset="-122"/>
                <a:ea typeface="微软雅黑" pitchFamily="34" charset="-122"/>
              </a:rPr>
              <a:t>溶液中，且是沉淀逐渐增多至最大量，再逐渐减少至消失，所以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都不正确；写出化学方程式，根据所加</a:t>
            </a:r>
            <a:r>
              <a:rPr lang="en-US" sz="44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的物质的量在最大沉淀量前后比为</a:t>
            </a:r>
            <a:r>
              <a:rPr lang="en-US" sz="4400" dirty="0" smtClean="0">
                <a:solidFill>
                  <a:srgbClr val="A50021"/>
                </a:solidFill>
                <a:latin typeface="微软雅黑" pitchFamily="34" charset="-122"/>
                <a:ea typeface="微软雅黑" pitchFamily="34" charset="-122"/>
              </a:rPr>
              <a:t>1∶3</a:t>
            </a:r>
            <a:r>
              <a:rPr lang="zh-CN" altLang="en-US" sz="4400" dirty="0" smtClean="0">
                <a:solidFill>
                  <a:srgbClr val="A50021"/>
                </a:solidFill>
                <a:latin typeface="微软雅黑" pitchFamily="34" charset="-122"/>
                <a:ea typeface="微软雅黑" pitchFamily="34" charset="-122"/>
              </a:rPr>
              <a:t>来判断，只有</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符合题意。</a:t>
            </a:r>
            <a:endParaRPr lang="zh-CN" altLang="en-US" sz="4400" dirty="0">
              <a:solidFill>
                <a:srgbClr val="A50021"/>
              </a:solidFill>
              <a:latin typeface="微软雅黑" pitchFamily="34" charset="-122"/>
              <a:ea typeface="微软雅黑" pitchFamily="34" charset="-122"/>
            </a:endParaRPr>
          </a:p>
        </p:txBody>
      </p:sp>
      <p:pic>
        <p:nvPicPr>
          <p:cNvPr id="904193" name="Picture 1" descr="ZF81"/>
          <p:cNvPicPr>
            <a:picLocks noChangeAspect="1" noChangeArrowheads="1"/>
          </p:cNvPicPr>
          <p:nvPr/>
        </p:nvPicPr>
        <p:blipFill>
          <a:blip r:embed="rId4" cstate="print"/>
          <a:srcRect/>
          <a:stretch>
            <a:fillRect/>
          </a:stretch>
        </p:blipFill>
        <p:spPr bwMode="auto">
          <a:xfrm>
            <a:off x="11233572" y="6445126"/>
            <a:ext cx="2714644" cy="2878177"/>
          </a:xfrm>
          <a:prstGeom prst="rect">
            <a:avLst/>
          </a:prstGeom>
          <a:noFill/>
          <a:ln w="9525">
            <a:noFill/>
            <a:miter lim="800000"/>
            <a:headEnd/>
            <a:tailEnd/>
          </a:ln>
        </p:spPr>
      </p:pic>
      <p:graphicFrame>
        <p:nvGraphicFramePr>
          <p:cNvPr id="10" name="表格 9"/>
          <p:cNvGraphicFramePr>
            <a:graphicFrameLocks noGrp="1"/>
          </p:cNvGraphicFramePr>
          <p:nvPr/>
        </p:nvGraphicFramePr>
        <p:xfrm>
          <a:off x="1944540" y="6445126"/>
          <a:ext cx="8634878" cy="2880360"/>
        </p:xfrm>
        <a:graphic>
          <a:graphicData uri="http://schemas.openxmlformats.org/drawingml/2006/table">
            <a:tbl>
              <a:tblPr/>
              <a:tblGrid>
                <a:gridCol w="726108"/>
                <a:gridCol w="1830734"/>
                <a:gridCol w="1903963"/>
                <a:gridCol w="2123651"/>
                <a:gridCol w="2050422"/>
              </a:tblGrid>
              <a:tr h="0">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A</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B</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C</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X</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NaOH</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AlCl</a:t>
                      </a:r>
                      <a:r>
                        <a:rPr lang="en-US" sz="4200" kern="100" baseline="-25000">
                          <a:solidFill>
                            <a:srgbClr val="404040"/>
                          </a:solidFill>
                          <a:latin typeface="微软雅黑" pitchFamily="34" charset="-122"/>
                          <a:ea typeface="微软雅黑" pitchFamily="34" charset="-122"/>
                          <a:cs typeface="Times New Roman"/>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Times New Roman"/>
                        </a:rPr>
                        <a:t>HCl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NaAlO</a:t>
                      </a:r>
                      <a:r>
                        <a:rPr lang="en-US" sz="4200" kern="100" baseline="-25000" dirty="0">
                          <a:solidFill>
                            <a:srgbClr val="404040"/>
                          </a:solidFill>
                          <a:latin typeface="微软雅黑" pitchFamily="34" charset="-122"/>
                          <a:ea typeface="微软雅黑" pitchFamily="34" charset="-122"/>
                          <a:cs typeface="Times New Roman"/>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Y</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AlCl</a:t>
                      </a:r>
                      <a:r>
                        <a:rPr lang="en-US" sz="4200" kern="100" baseline="-25000">
                          <a:solidFill>
                            <a:srgbClr val="404040"/>
                          </a:solidFill>
                          <a:latin typeface="微软雅黑" pitchFamily="34" charset="-122"/>
                          <a:ea typeface="微软雅黑" pitchFamily="34" charset="-122"/>
                          <a:cs typeface="Times New Roman"/>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NaOH</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Times New Roman"/>
                        </a:rPr>
                        <a:t>NaAlO</a:t>
                      </a:r>
                      <a:r>
                        <a:rPr lang="en-US" sz="4200" kern="100" baseline="-25000">
                          <a:solidFill>
                            <a:srgbClr val="404040"/>
                          </a:solidFill>
                          <a:latin typeface="微软雅黑" pitchFamily="34" charset="-122"/>
                          <a:ea typeface="微软雅黑" pitchFamily="34" charset="-122"/>
                          <a:cs typeface="Times New Roman"/>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Times New Roman"/>
                        </a:rPr>
                        <a:t>HCl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04194"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11161564" y="9469462"/>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3­2­4</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04193"/>
                                        </p:tgtEl>
                                        <p:attrNameLst>
                                          <p:attrName>style.visibility</p:attrName>
                                        </p:attrNameLst>
                                      </p:cBhvr>
                                      <p:to>
                                        <p:strVal val="visible"/>
                                      </p:to>
                                    </p:set>
                                    <p:animEffect transition="in" filter="blinds(horizontal)">
                                      <p:cBhvr>
                                        <p:cTn id="15" dur="500"/>
                                        <p:tgtEl>
                                          <p:spTgt spid="90419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P spid="1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160688"/>
            <a:ext cx="885831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 </a:t>
            </a:r>
            <a:r>
              <a:rPr lang="zh-CN" altLang="en-US" sz="4400" dirty="0" smtClean="0">
                <a:solidFill>
                  <a:srgbClr val="404040"/>
                </a:solidFill>
                <a:latin typeface="微软雅黑" pitchFamily="34" charset="-122"/>
                <a:ea typeface="微软雅黑" pitchFamily="34" charset="-122"/>
              </a:rPr>
              <a:t>把</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溶液滴入明矾溶液中，使</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全部转化成</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沉淀，此时铝元素的主要存在形式是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AlO</a:t>
            </a:r>
            <a:r>
              <a:rPr lang="en-US" sz="4400" baseline="-25000" dirty="0" smtClean="0">
                <a:solidFill>
                  <a:srgbClr val="404040"/>
                </a:solidFill>
                <a:latin typeface="微软雅黑" pitchFamily="34" charset="-122"/>
                <a:ea typeface="微软雅黑" pitchFamily="34" charset="-122"/>
              </a:rPr>
              <a:t> 2</a:t>
            </a:r>
            <a:r>
              <a:rPr 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8"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737628" y="4089382"/>
            <a:ext cx="957269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 mol</a:t>
            </a:r>
            <a:r>
              <a:rPr lang="zh-CN" altLang="en-US" sz="4400" dirty="0" smtClean="0">
                <a:solidFill>
                  <a:srgbClr val="A50021"/>
                </a:solidFill>
                <a:latin typeface="微软雅黑" pitchFamily="34" charset="-122"/>
                <a:ea typeface="微软雅黑" pitchFamily="34" charset="-122"/>
              </a:rPr>
              <a:t>明矾中含</a:t>
            </a:r>
            <a:r>
              <a:rPr lang="en-US" sz="4400" dirty="0" smtClean="0">
                <a:solidFill>
                  <a:srgbClr val="A50021"/>
                </a:solidFill>
                <a:latin typeface="微软雅黑" pitchFamily="34" charset="-122"/>
                <a:ea typeface="微软雅黑" pitchFamily="34" charset="-122"/>
              </a:rPr>
              <a:t>2 mol 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，需</a:t>
            </a:r>
            <a:r>
              <a:rPr lang="en-US" sz="4400" dirty="0" smtClean="0">
                <a:solidFill>
                  <a:srgbClr val="A50021"/>
                </a:solidFill>
                <a:latin typeface="微软雅黑" pitchFamily="34" charset="-122"/>
                <a:ea typeface="微软雅黑" pitchFamily="34" charset="-122"/>
              </a:rPr>
              <a:t>2 mol </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物质的量之比为</a:t>
            </a:r>
            <a:r>
              <a:rPr lang="en-US" sz="4400" dirty="0" smtClean="0">
                <a:solidFill>
                  <a:srgbClr val="A50021"/>
                </a:solidFill>
                <a:latin typeface="微软雅黑" pitchFamily="34" charset="-122"/>
                <a:ea typeface="微软雅黑" pitchFamily="34" charset="-122"/>
              </a:rPr>
              <a:t>1∶4</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844726"/>
            <a:ext cx="13430344" cy="6984861"/>
          </a:xfrm>
          <a:prstGeom prst="rect">
            <a:avLst/>
          </a:prstGeom>
        </p:spPr>
        <p:txBody>
          <a:bodyPr wrap="square">
            <a:spAutoFit/>
          </a:bodyPr>
          <a:lstStyle/>
          <a:p>
            <a:pPr>
              <a:lnSpc>
                <a:spcPts val="68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铝土矿</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主要成分为</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，还有少量杂质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是提取铝的原料。提取铝的工艺流程如下：</a:t>
            </a:r>
          </a:p>
          <a:p>
            <a:pPr>
              <a:lnSpc>
                <a:spcPts val="68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请用离子方程式表示以上工艺流程中第</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步反应：</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写出以上工艺流程中第</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步反应的化学方程式：</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若第</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步加入的是盐酸，则发生反应的离子方程式为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15986100" y="2988742"/>
            <a:ext cx="5786478" cy="7344816"/>
          </a:xfrm>
          <a:prstGeom prst="rect">
            <a:avLst/>
          </a:prstGeom>
          <a:noFill/>
          <a:ln w="9525">
            <a:noFill/>
            <a:miter lim="800000"/>
            <a:headEnd/>
            <a:tailEnd/>
          </a:ln>
          <a:effectLst/>
        </p:spPr>
      </p:pic>
      <p:sp>
        <p:nvSpPr>
          <p:cNvPr id="9" name="矩形 8"/>
          <p:cNvSpPr/>
          <p:nvPr/>
        </p:nvSpPr>
        <p:spPr>
          <a:xfrm>
            <a:off x="16274132" y="3060750"/>
            <a:ext cx="5616624"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pic>
        <p:nvPicPr>
          <p:cNvPr id="902145" name="Picture 1" descr="ZF82"/>
          <p:cNvPicPr>
            <a:picLocks noChangeAspect="1" noChangeArrowheads="1"/>
          </p:cNvPicPr>
          <p:nvPr/>
        </p:nvPicPr>
        <p:blipFill>
          <a:blip r:embed="rId4" cstate="print"/>
          <a:srcRect/>
          <a:stretch>
            <a:fillRect/>
          </a:stretch>
        </p:blipFill>
        <p:spPr bwMode="auto">
          <a:xfrm>
            <a:off x="4464820" y="9109422"/>
            <a:ext cx="11521280" cy="2643206"/>
          </a:xfrm>
          <a:prstGeom prst="rect">
            <a:avLst/>
          </a:prstGeom>
          <a:noFill/>
          <a:ln w="9525">
            <a:noFill/>
            <a:miter lim="800000"/>
            <a:headEnd/>
            <a:tailEnd/>
          </a:ln>
        </p:spPr>
      </p:pic>
      <p:sp>
        <p:nvSpPr>
          <p:cNvPr id="10" name="矩形 9"/>
          <p:cNvSpPr/>
          <p:nvPr/>
        </p:nvSpPr>
        <p:spPr>
          <a:xfrm>
            <a:off x="7201124" y="1191773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3­2­5</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02145"/>
                                        </p:tgtEl>
                                        <p:attrNameLst>
                                          <p:attrName>style.visibility</p:attrName>
                                        </p:attrNameLst>
                                      </p:cBhvr>
                                      <p:to>
                                        <p:strVal val="visible"/>
                                      </p:to>
                                    </p:set>
                                    <p:animEffect transition="in" filter="blinds(horizontal)">
                                      <p:cBhvr>
                                        <p:cTn id="11" dur="500"/>
                                        <p:tgtEl>
                                          <p:spTgt spid="90214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9282" y="3010222"/>
            <a:ext cx="19645450" cy="415498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．三种金属的活泼性由强到弱的顺序是</a:t>
            </a:r>
            <a:r>
              <a:rPr lang="en-US" sz="4400" dirty="0" smtClean="0">
                <a:solidFill>
                  <a:srgbClr val="404040"/>
                </a:solidFill>
                <a:latin typeface="微软雅黑" pitchFamily="34" charset="-122"/>
                <a:ea typeface="微软雅黑" pitchFamily="34" charset="-122"/>
              </a:rPr>
              <a:t>Ti</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．若钛粉中混有</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，提纯</a:t>
            </a:r>
            <a:r>
              <a:rPr lang="en-US" sz="4400" dirty="0" smtClean="0">
                <a:solidFill>
                  <a:srgbClr val="404040"/>
                </a:solidFill>
                <a:latin typeface="微软雅黑" pitchFamily="34" charset="-122"/>
                <a:ea typeface="微软雅黑" pitchFamily="34" charset="-122"/>
              </a:rPr>
              <a:t>Ti</a:t>
            </a:r>
            <a:r>
              <a:rPr lang="zh-CN" altLang="en-US" sz="4400" dirty="0" smtClean="0">
                <a:solidFill>
                  <a:srgbClr val="404040"/>
                </a:solidFill>
                <a:latin typeface="微软雅黑" pitchFamily="34" charset="-122"/>
                <a:ea typeface="微软雅黑" pitchFamily="34" charset="-122"/>
              </a:rPr>
              <a:t>时可用稀盐酸除去</a:t>
            </a:r>
            <a:r>
              <a:rPr lang="en-US" sz="4400" dirty="0" smtClean="0">
                <a:solidFill>
                  <a:srgbClr val="404040"/>
                </a:solidFill>
                <a:latin typeface="微软雅黑" pitchFamily="34" charset="-122"/>
                <a:ea typeface="微软雅黑" pitchFamily="34" charset="-122"/>
              </a:rPr>
              <a:t>Mg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Ti</a:t>
            </a:r>
            <a:r>
              <a:rPr lang="zh-CN" altLang="en-US" sz="4400" dirty="0" smtClean="0">
                <a:solidFill>
                  <a:srgbClr val="404040"/>
                </a:solidFill>
                <a:latin typeface="微软雅黑" pitchFamily="34" charset="-122"/>
                <a:ea typeface="微软雅黑" pitchFamily="34" charset="-122"/>
              </a:rPr>
              <a:t>从</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溶液中置换出</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是工业制取</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的很好途径</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溶液不发生化学反应</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57269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既能与盐酸反应，又能与氢氧化钠溶液反应的化合物是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②Al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③Al</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④NaHCO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十世纪⑤</a:t>
            </a:r>
            <a:r>
              <a:rPr lang="en-US" sz="4400" dirty="0" smtClean="0">
                <a:solidFill>
                  <a:srgbClr val="404040"/>
                </a:solidFill>
                <a:latin typeface="微软雅黑" pitchFamily="34" charset="-122"/>
                <a:ea typeface="微软雅黑" pitchFamily="34" charset="-122"/>
              </a:rPr>
              <a:t>Mg(OH)</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．①②③④</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．①②③④⑤</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．①②④</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．①②④⑤</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745740" y="3232126"/>
            <a:ext cx="8922910" cy="8001056"/>
          </a:xfrm>
          <a:prstGeom prst="rect">
            <a:avLst/>
          </a:prstGeom>
          <a:noFill/>
          <a:ln w="9525">
            <a:noFill/>
            <a:miter lim="800000"/>
            <a:headEnd/>
            <a:tailEnd/>
          </a:ln>
          <a:effectLst/>
        </p:spPr>
      </p:pic>
      <p:sp>
        <p:nvSpPr>
          <p:cNvPr id="11" name="矩形 10"/>
          <p:cNvSpPr/>
          <p:nvPr/>
        </p:nvSpPr>
        <p:spPr>
          <a:xfrm>
            <a:off x="12810338" y="3589316"/>
            <a:ext cx="8358246" cy="4035335"/>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只与酸反应，不与强碱反应；</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虽然既能与盐酸反应，又能与</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溶液反应，但不是化合物。</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1874668"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有一镁、铝合金，加适量的稀硫酸恰好完全溶解，再加入氢氧化钠溶液，析出沉淀的物质的量与氢氧化钠溶液体积的关系如图</a:t>
            </a:r>
            <a:r>
              <a:rPr lang="en-US" sz="4400" dirty="0" smtClean="0">
                <a:solidFill>
                  <a:srgbClr val="404040"/>
                </a:solidFill>
                <a:latin typeface="微软雅黑" pitchFamily="34" charset="-122"/>
                <a:ea typeface="微软雅黑" pitchFamily="34" charset="-122"/>
              </a:rPr>
              <a:t>3­2­9</a:t>
            </a:r>
            <a:r>
              <a:rPr lang="zh-CN" altLang="en-US" sz="4400" dirty="0" smtClean="0">
                <a:solidFill>
                  <a:srgbClr val="404040"/>
                </a:solidFill>
                <a:latin typeface="微软雅黑" pitchFamily="34" charset="-122"/>
                <a:ea typeface="微软雅黑" pitchFamily="34" charset="-122"/>
              </a:rPr>
              <a:t>所示。则原合金中镁、铝的物质的量之比为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1∶1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1∶2</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167660" y="3232126"/>
            <a:ext cx="7929618" cy="8001056"/>
          </a:xfrm>
          <a:prstGeom prst="rect">
            <a:avLst/>
          </a:prstGeom>
          <a:noFill/>
          <a:ln w="9525">
            <a:noFill/>
            <a:miter lim="800000"/>
            <a:headEnd/>
            <a:tailEnd/>
          </a:ln>
          <a:effectLst/>
        </p:spPr>
      </p:pic>
      <p:sp>
        <p:nvSpPr>
          <p:cNvPr id="11" name="矩形 10"/>
          <p:cNvSpPr/>
          <p:nvPr/>
        </p:nvSpPr>
        <p:spPr>
          <a:xfrm>
            <a:off x="14401924" y="3492798"/>
            <a:ext cx="7560840" cy="809798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由图示溶解</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消耗</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溶液的体积可知，形成</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沉淀时消耗</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溶液的体积为</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体积，则沉淀</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时消耗</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溶液的体积为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体积。由此可知，原合金中</a:t>
            </a:r>
            <a:r>
              <a:rPr lang="en-US" sz="4400" dirty="0" smtClean="0">
                <a:solidFill>
                  <a:srgbClr val="A50021"/>
                </a:solidFill>
                <a:latin typeface="微软雅黑" pitchFamily="34" charset="-122"/>
                <a:ea typeface="微软雅黑" pitchFamily="34" charset="-122"/>
              </a:rPr>
              <a:t>Mg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的物质的量之比为</a:t>
            </a:r>
            <a:r>
              <a:rPr lang="en-US" sz="4400" dirty="0" smtClean="0">
                <a:solidFill>
                  <a:srgbClr val="A50021"/>
                </a:solidFill>
                <a:latin typeface="微软雅黑" pitchFamily="34" charset="-122"/>
                <a:ea typeface="微软雅黑" pitchFamily="34" charset="-122"/>
              </a:rPr>
              <a:t>1∶2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pic>
        <p:nvPicPr>
          <p:cNvPr id="899073" name="Picture 1" descr="K3"/>
          <p:cNvPicPr>
            <a:picLocks noChangeAspect="1" noChangeArrowheads="1"/>
          </p:cNvPicPr>
          <p:nvPr/>
        </p:nvPicPr>
        <p:blipFill>
          <a:blip r:embed="rId4" cstate="print"/>
          <a:srcRect/>
          <a:stretch>
            <a:fillRect/>
          </a:stretch>
        </p:blipFill>
        <p:spPr bwMode="auto">
          <a:xfrm>
            <a:off x="2952652" y="8245326"/>
            <a:ext cx="5544616" cy="3244190"/>
          </a:xfrm>
          <a:prstGeom prst="rect">
            <a:avLst/>
          </a:prstGeom>
          <a:noFill/>
          <a:ln w="9525">
            <a:noFill/>
            <a:miter lim="800000"/>
            <a:headEnd/>
            <a:tailEnd/>
          </a:ln>
        </p:spPr>
      </p:pic>
      <p:sp>
        <p:nvSpPr>
          <p:cNvPr id="10" name="矩形 9"/>
          <p:cNvSpPr/>
          <p:nvPr/>
        </p:nvSpPr>
        <p:spPr>
          <a:xfrm>
            <a:off x="4968876" y="1155769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3­2­9</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99073"/>
                                        </p:tgtEl>
                                        <p:attrNameLst>
                                          <p:attrName>style.visibility</p:attrName>
                                        </p:attrNameLst>
                                      </p:cBhvr>
                                      <p:to>
                                        <p:strVal val="visible"/>
                                      </p:to>
                                    </p:set>
                                    <p:animEffect transition="in" filter="blinds(horizontal)">
                                      <p:cBhvr>
                                        <p:cTn id="11" dur="500"/>
                                        <p:tgtEl>
                                          <p:spTgt spid="89907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0"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858444"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镁、铝混合粉末</a:t>
            </a:r>
            <a:r>
              <a:rPr lang="en-US" sz="4400" dirty="0" smtClean="0">
                <a:solidFill>
                  <a:srgbClr val="404040"/>
                </a:solidFill>
                <a:latin typeface="微软雅黑" pitchFamily="34" charset="-122"/>
                <a:ea typeface="微软雅黑" pitchFamily="34" charset="-122"/>
              </a:rPr>
              <a:t>10.2 g</a:t>
            </a:r>
            <a:r>
              <a:rPr lang="zh-CN" altLang="en-US" sz="4400" dirty="0" smtClean="0">
                <a:solidFill>
                  <a:srgbClr val="404040"/>
                </a:solidFill>
                <a:latin typeface="微软雅黑" pitchFamily="34" charset="-122"/>
                <a:ea typeface="微软雅黑" pitchFamily="34" charset="-122"/>
              </a:rPr>
              <a:t>溶于</a:t>
            </a:r>
            <a:r>
              <a:rPr lang="en-US" sz="4400" dirty="0" smtClean="0">
                <a:solidFill>
                  <a:srgbClr val="404040"/>
                </a:solidFill>
                <a:latin typeface="微软雅黑" pitchFamily="34" charset="-122"/>
                <a:ea typeface="微软雅黑" pitchFamily="34" charset="-122"/>
              </a:rPr>
              <a:t>500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4 mol/L</a:t>
            </a:r>
            <a:r>
              <a:rPr lang="zh-CN" altLang="en-US" sz="4400" dirty="0" smtClean="0">
                <a:solidFill>
                  <a:srgbClr val="404040"/>
                </a:solidFill>
                <a:latin typeface="微软雅黑" pitchFamily="34" charset="-122"/>
                <a:ea typeface="微软雅黑" pitchFamily="34" charset="-122"/>
              </a:rPr>
              <a:t>盐酸中。若加入</a:t>
            </a:r>
            <a:r>
              <a:rPr lang="en-US" sz="4400" dirty="0" smtClean="0">
                <a:solidFill>
                  <a:srgbClr val="404040"/>
                </a:solidFill>
                <a:latin typeface="微软雅黑" pitchFamily="34" charset="-122"/>
                <a:ea typeface="微软雅黑" pitchFamily="34" charset="-122"/>
              </a:rPr>
              <a:t>2 mol/L</a:t>
            </a:r>
            <a:r>
              <a:rPr lang="zh-CN" altLang="en-US" sz="4400" dirty="0" smtClean="0">
                <a:solidFill>
                  <a:srgbClr val="404040"/>
                </a:solidFill>
                <a:latin typeface="微软雅黑" pitchFamily="34" charset="-122"/>
                <a:ea typeface="微软雅黑" pitchFamily="34" charset="-122"/>
              </a:rPr>
              <a:t>的氢氧化钠溶液，使得沉淀达到最大量，则需加入氢氧化钠溶液的体积为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1 000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1 500 </a:t>
            </a:r>
            <a:r>
              <a:rPr lang="en-US" sz="4400" dirty="0" err="1" smtClean="0">
                <a:solidFill>
                  <a:srgbClr val="404040"/>
                </a:solidFill>
                <a:latin typeface="微软雅黑" pitchFamily="34" charset="-122"/>
                <a:ea typeface="微软雅黑" pitchFamily="34" charset="-122"/>
              </a:rPr>
              <a:t>mL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596156" y="3517878"/>
            <a:ext cx="7715304" cy="5050998"/>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当沉淀量达到最大时，溶液中的溶质为</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，根据</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原子个数比为</a:t>
            </a:r>
            <a:r>
              <a:rPr lang="en-US" sz="4400" dirty="0" smtClean="0">
                <a:solidFill>
                  <a:srgbClr val="A50021"/>
                </a:solidFill>
                <a:latin typeface="微软雅黑" pitchFamily="34" charset="-122"/>
                <a:ea typeface="微软雅黑" pitchFamily="34" charset="-122"/>
              </a:rPr>
              <a:t>1∶1</a:t>
            </a:r>
            <a:r>
              <a:rPr lang="zh-CN" altLang="en-US" sz="4400" dirty="0" smtClean="0">
                <a:solidFill>
                  <a:srgbClr val="A50021"/>
                </a:solidFill>
                <a:latin typeface="微软雅黑" pitchFamily="34" charset="-122"/>
                <a:ea typeface="微软雅黑" pitchFamily="34" charset="-122"/>
              </a:rPr>
              <a:t>可知需</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溶液的体积为</a:t>
            </a:r>
            <a:r>
              <a:rPr lang="en-US" sz="4400" dirty="0" smtClean="0">
                <a:solidFill>
                  <a:srgbClr val="A50021"/>
                </a:solidFill>
                <a:latin typeface="微软雅黑" pitchFamily="34" charset="-122"/>
                <a:ea typeface="微软雅黑" pitchFamily="34" charset="-122"/>
              </a:rPr>
              <a:t>1 000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358378"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向</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0.025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溶液中加入金属钠，反应完全后，恰好只形成</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的混合溶液，则加入金属钠的物质的量为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2.5</a:t>
            </a:r>
            <a:r>
              <a:rPr lang="en-US" sz="4400" i="1" dirty="0" smtClean="0">
                <a:solidFill>
                  <a:srgbClr val="404040"/>
                </a:solidFill>
                <a:latin typeface="微软雅黑" pitchFamily="34" charset="-122"/>
                <a:ea typeface="微软雅黑" pitchFamily="34" charset="-122"/>
              </a:rPr>
              <a:t>a</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mol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r>
              <a:rPr lang="en-US" sz="4400" i="1" dirty="0" smtClean="0">
                <a:solidFill>
                  <a:srgbClr val="404040"/>
                </a:solidFill>
                <a:latin typeface="微软雅黑" pitchFamily="34" charset="-122"/>
                <a:ea typeface="微软雅黑" pitchFamily="34" charset="-122"/>
              </a:rPr>
              <a:t>a</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7.5</a:t>
            </a:r>
            <a:r>
              <a:rPr lang="en-US" sz="4400" i="1" dirty="0" smtClean="0">
                <a:solidFill>
                  <a:srgbClr val="404040"/>
                </a:solidFill>
                <a:latin typeface="微软雅黑" pitchFamily="34" charset="-122"/>
                <a:ea typeface="微软雅黑" pitchFamily="34" charset="-122"/>
              </a:rPr>
              <a:t>a</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mol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a</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mol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596156" y="3517878"/>
            <a:ext cx="7715304" cy="8217634"/>
          </a:xfrm>
          <a:prstGeom prst="rect">
            <a:avLst/>
          </a:prstGeom>
        </p:spPr>
        <p:txBody>
          <a:bodyPr wrap="square">
            <a:spAutoFit/>
          </a:bodyPr>
          <a:lstStyle/>
          <a:p>
            <a:pPr>
              <a:lnSpc>
                <a:spcPct val="150000"/>
              </a:lnSpc>
            </a:pPr>
            <a:r>
              <a:rPr lang="zh-CN" altLang="en-US" sz="4000" dirty="0" smtClean="0">
                <a:solidFill>
                  <a:srgbClr val="B32876"/>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解法一：加入金属钠后发生的反应为</a:t>
            </a:r>
            <a:r>
              <a:rPr lang="en-US" sz="4400" dirty="0" smtClean="0">
                <a:solidFill>
                  <a:srgbClr val="A50021"/>
                </a:solidFill>
                <a:latin typeface="微软雅黑" pitchFamily="34" charset="-122"/>
                <a:ea typeface="微软雅黑" pitchFamily="34" charset="-122"/>
              </a:rPr>
              <a:t>2Na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4NaOH=NaAlO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，可得关系式</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4Na</a:t>
            </a:r>
            <a:r>
              <a:rPr lang="zh-CN" altLang="en-US" sz="4400" dirty="0" smtClean="0">
                <a:solidFill>
                  <a:srgbClr val="A50021"/>
                </a:solidFill>
                <a:latin typeface="微软雅黑" pitchFamily="34" charset="-122"/>
                <a:ea typeface="微软雅黑" pitchFamily="34" charset="-122"/>
              </a:rPr>
              <a:t>，所以</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0.025 </a:t>
            </a:r>
            <a:r>
              <a:rPr lang="en-US" sz="4400" dirty="0" err="1" smtClean="0">
                <a:solidFill>
                  <a:srgbClr val="A50021"/>
                </a:solidFill>
                <a:latin typeface="微软雅黑" pitchFamily="34" charset="-122"/>
                <a:ea typeface="微软雅黑" pitchFamily="34" charset="-122"/>
              </a:rPr>
              <a:t>mol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 mol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00524" y="3017812"/>
            <a:ext cx="20306256"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．某校化学兴趣小组用如图</a:t>
            </a:r>
            <a:r>
              <a:rPr lang="en-US" sz="4400" dirty="0" smtClean="0">
                <a:latin typeface="微软雅黑" pitchFamily="34" charset="-122"/>
                <a:ea typeface="微软雅黑" pitchFamily="34" charset="-122"/>
              </a:rPr>
              <a:t>3­2­10</a:t>
            </a:r>
            <a:r>
              <a:rPr lang="zh-CN" altLang="en-US" sz="4400" dirty="0" smtClean="0">
                <a:latin typeface="微软雅黑" pitchFamily="34" charset="-122"/>
                <a:ea typeface="微软雅黑" pitchFamily="34" charset="-122"/>
              </a:rPr>
              <a:t>所示过程除去</a:t>
            </a:r>
            <a:r>
              <a:rPr lang="en-US" sz="4400" dirty="0" smtClean="0">
                <a:latin typeface="微软雅黑" pitchFamily="34" charset="-122"/>
                <a:ea typeface="微软雅黑" pitchFamily="34" charset="-122"/>
              </a:rPr>
              <a:t>AlCl</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中含有的</a:t>
            </a:r>
            <a:r>
              <a:rPr lang="en-US" sz="4400" dirty="0" smtClean="0">
                <a:latin typeface="微软雅黑" pitchFamily="34" charset="-122"/>
                <a:ea typeface="微软雅黑" pitchFamily="34" charset="-122"/>
              </a:rPr>
              <a:t>Mg</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K</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，并尽可能减少</a:t>
            </a:r>
            <a:r>
              <a:rPr lang="en-US" sz="4400" dirty="0" smtClean="0">
                <a:latin typeface="微软雅黑" pitchFamily="34" charset="-122"/>
                <a:ea typeface="微软雅黑" pitchFamily="34" charset="-122"/>
              </a:rPr>
              <a:t>AlCl</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的损失。请回答下列问题：</a:t>
            </a:r>
            <a:r>
              <a:rPr lang="en-US" sz="4400" dirty="0" smtClean="0">
                <a:latin typeface="微软雅黑" pitchFamily="34" charset="-122"/>
                <a:ea typeface="微软雅黑" pitchFamily="34" charset="-122"/>
              </a:rPr>
              <a:t> </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写出混合物中加入足量氢氧化钠溶液时，溶液中发生反应的离子方程式：</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氢氧化钠溶液能否用氨水代替，为什么？ </a:t>
            </a:r>
            <a:r>
              <a:rPr lang="en-US" sz="4400" dirty="0" smtClean="0">
                <a:latin typeface="微软雅黑" pitchFamily="34" charset="-122"/>
                <a:ea typeface="微软雅黑" pitchFamily="34" charset="-122"/>
              </a:rPr>
              <a:t>_______</a:t>
            </a:r>
            <a:r>
              <a:rPr lang="zh-CN" altLang="en-US" sz="4400" dirty="0" smtClean="0">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7" name="矩形 6"/>
          <p:cNvSpPr/>
          <p:nvPr/>
        </p:nvSpPr>
        <p:spPr>
          <a:xfrm>
            <a:off x="12385700" y="10981630"/>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altLang="zh-CN" sz="44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­2­10</a:t>
            </a:r>
            <a:endParaRPr lang="zh-CN" altLang="en-US" sz="4400" dirty="0" smtClean="0">
              <a:solidFill>
                <a:srgbClr val="404040"/>
              </a:solidFill>
              <a:latin typeface="微软雅黑" pitchFamily="34" charset="-122"/>
              <a:ea typeface="微软雅黑" pitchFamily="34" charset="-122"/>
            </a:endParaRPr>
          </a:p>
        </p:txBody>
      </p:sp>
      <p:pic>
        <p:nvPicPr>
          <p:cNvPr id="897025" name="Picture 1"/>
          <p:cNvPicPr>
            <a:picLocks noChangeAspect="1" noChangeArrowheads="1"/>
          </p:cNvPicPr>
          <p:nvPr/>
        </p:nvPicPr>
        <p:blipFill>
          <a:blip r:embed="rId3" cstate="print"/>
          <a:srcRect/>
          <a:stretch>
            <a:fillRect/>
          </a:stretch>
        </p:blipFill>
        <p:spPr bwMode="auto">
          <a:xfrm>
            <a:off x="10009436" y="7237214"/>
            <a:ext cx="12745416" cy="3778875"/>
          </a:xfrm>
          <a:prstGeom prst="rect">
            <a:avLst/>
          </a:prstGeom>
          <a:noFill/>
          <a:ln w="9525">
            <a:noFill/>
            <a:miter lim="800000"/>
            <a:headEnd/>
            <a:tailEnd/>
          </a:ln>
          <a:effectLst/>
        </p:spPr>
      </p:pic>
      <p:sp>
        <p:nvSpPr>
          <p:cNvPr id="9" name="矩形 8"/>
          <p:cNvSpPr/>
          <p:nvPr/>
        </p:nvSpPr>
        <p:spPr>
          <a:xfrm>
            <a:off x="1944540" y="7093198"/>
            <a:ext cx="7560840" cy="4154984"/>
          </a:xfrm>
          <a:prstGeom prst="rect">
            <a:avLst/>
          </a:prstGeom>
        </p:spPr>
        <p:txBody>
          <a:bodyPr wrap="square">
            <a:spAutoFit/>
          </a:bodyPr>
          <a:lstStyle/>
          <a:p>
            <a:pPr lvl="0">
              <a:lnSpc>
                <a:spcPct val="150000"/>
              </a:lnSpc>
            </a:pPr>
            <a:r>
              <a:rPr lang="en-US" sz="4400" dirty="0" smtClean="0">
                <a:solidFill>
                  <a:prstClr val="black"/>
                </a:solidFill>
                <a:latin typeface="微软雅黑" pitchFamily="34" charset="-122"/>
                <a:ea typeface="微软雅黑" pitchFamily="34" charset="-122"/>
              </a:rPr>
              <a:t>(3)</a:t>
            </a:r>
            <a:r>
              <a:rPr lang="zh-CN" altLang="en-US" sz="4400" dirty="0" smtClean="0">
                <a:solidFill>
                  <a:prstClr val="black"/>
                </a:solidFill>
                <a:latin typeface="微软雅黑" pitchFamily="34" charset="-122"/>
                <a:ea typeface="微软雅黑" pitchFamily="34" charset="-122"/>
              </a:rPr>
              <a:t>溶液</a:t>
            </a:r>
            <a:r>
              <a:rPr lang="en-US" sz="4400" dirty="0" smtClean="0">
                <a:solidFill>
                  <a:prstClr val="black"/>
                </a:solidFill>
                <a:latin typeface="微软雅黑" pitchFamily="34" charset="-122"/>
                <a:ea typeface="微软雅黑" pitchFamily="34" charset="-122"/>
              </a:rPr>
              <a:t>a</a:t>
            </a:r>
            <a:r>
              <a:rPr lang="zh-CN" altLang="en-US" sz="4400" dirty="0" smtClean="0">
                <a:solidFill>
                  <a:prstClr val="black"/>
                </a:solidFill>
                <a:latin typeface="微软雅黑" pitchFamily="34" charset="-122"/>
                <a:ea typeface="微软雅黑" pitchFamily="34" charset="-122"/>
              </a:rPr>
              <a:t>中存在的离子有</a:t>
            </a:r>
            <a:r>
              <a:rPr lang="en-US" sz="4400" dirty="0" smtClean="0">
                <a:solidFill>
                  <a:prstClr val="black"/>
                </a:solidFill>
                <a:latin typeface="微软雅黑" pitchFamily="34" charset="-122"/>
                <a:ea typeface="微软雅黑" pitchFamily="34" charset="-122"/>
              </a:rPr>
              <a:t>____</a:t>
            </a:r>
            <a:r>
              <a:rPr lang="zh-CN" altLang="en-US" sz="4400" dirty="0" smtClean="0">
                <a:solidFill>
                  <a:prstClr val="black"/>
                </a:solidFill>
                <a:latin typeface="微软雅黑" pitchFamily="34" charset="-122"/>
                <a:ea typeface="微软雅黑" pitchFamily="34" charset="-122"/>
              </a:rPr>
              <a:t>；在溶液</a:t>
            </a:r>
            <a:r>
              <a:rPr lang="en-US" sz="4400" dirty="0" smtClean="0">
                <a:solidFill>
                  <a:prstClr val="black"/>
                </a:solidFill>
                <a:latin typeface="微软雅黑" pitchFamily="34" charset="-122"/>
                <a:ea typeface="微软雅黑" pitchFamily="34" charset="-122"/>
              </a:rPr>
              <a:t>a</a:t>
            </a:r>
            <a:r>
              <a:rPr lang="zh-CN" altLang="en-US" sz="4400" dirty="0" smtClean="0">
                <a:solidFill>
                  <a:prstClr val="black"/>
                </a:solidFill>
                <a:latin typeface="微软雅黑" pitchFamily="34" charset="-122"/>
                <a:ea typeface="微软雅黑" pitchFamily="34" charset="-122"/>
              </a:rPr>
              <a:t>中加入盐酸时需控制盐酸的量，为什么？</a:t>
            </a:r>
            <a:r>
              <a:rPr lang="en-US" sz="4400" dirty="0" smtClean="0">
                <a:solidFill>
                  <a:prstClr val="black"/>
                </a:solidFill>
                <a:latin typeface="微软雅黑" pitchFamily="34" charset="-122"/>
                <a:ea typeface="微软雅黑" pitchFamily="34" charset="-122"/>
              </a:rPr>
              <a:t> __</a:t>
            </a:r>
            <a:r>
              <a:rPr lang="zh-CN" altLang="en-US" sz="4400" dirty="0" smtClean="0">
                <a:solidFill>
                  <a:prstClr val="black"/>
                </a:solidFill>
                <a:latin typeface="微软雅黑" pitchFamily="34" charset="-122"/>
                <a:ea typeface="微软雅黑" pitchFamily="34" charset="-122"/>
              </a:rPr>
              <a:t>。为此，改进的方法是</a:t>
            </a:r>
            <a:r>
              <a:rPr lang="en-US" sz="4400" dirty="0" smtClean="0">
                <a:solidFill>
                  <a:prstClr val="black"/>
                </a:solidFill>
                <a:latin typeface="微软雅黑" pitchFamily="34" charset="-122"/>
                <a:ea typeface="微软雅黑" pitchFamily="34" charset="-122"/>
              </a:rPr>
              <a:t>______</a:t>
            </a:r>
            <a:r>
              <a:rPr lang="zh-CN" altLang="en-US" sz="4400" dirty="0" smtClean="0">
                <a:solidFill>
                  <a:prstClr val="black"/>
                </a:solidFill>
                <a:latin typeface="微软雅黑" pitchFamily="34" charset="-122"/>
                <a:ea typeface="微软雅黑" pitchFamily="34" charset="-122"/>
              </a:rPr>
              <a:t>。</a:t>
            </a:r>
            <a:endParaRPr lang="zh-CN" altLang="en-US" sz="44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897025"/>
                                        </p:tgtEl>
                                        <p:attrNameLst>
                                          <p:attrName>style.visibility</p:attrName>
                                        </p:attrNameLst>
                                      </p:cBhvr>
                                      <p:to>
                                        <p:strVal val="visible"/>
                                      </p:to>
                                    </p:set>
                                    <p:animEffect transition="in" filter="blinds(horizontal)">
                                      <p:cBhvr>
                                        <p:cTn id="19" dur="500"/>
                                        <p:tgtEl>
                                          <p:spTgt spid="897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7" grpId="0"/>
      <p:bldP spid="9"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1944540" y="2916734"/>
            <a:ext cx="19866986" cy="9102266"/>
          </a:xfrm>
          <a:prstGeom prst="rect">
            <a:avLst/>
          </a:prstGeom>
          <a:noFill/>
          <a:ln w="9525">
            <a:noFill/>
            <a:miter lim="800000"/>
            <a:headEnd/>
            <a:tailEnd/>
          </a:ln>
          <a:effectLst/>
        </p:spPr>
      </p:pic>
      <p:sp>
        <p:nvSpPr>
          <p:cNvPr id="7" name="矩形 6"/>
          <p:cNvSpPr/>
          <p:nvPr/>
        </p:nvSpPr>
        <p:spPr>
          <a:xfrm>
            <a:off x="1872532" y="2844727"/>
            <a:ext cx="20018224"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不能，因为</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与氨水反应生成</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后，</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不能与氨水继续反应，不能将</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分开   </a:t>
            </a:r>
            <a:r>
              <a:rPr lang="en-US" sz="4400" dirty="0" smtClean="0">
                <a:solidFill>
                  <a:srgbClr val="A50021"/>
                </a:solidFill>
                <a:latin typeface="微软雅黑" pitchFamily="34" charset="-122"/>
                <a:ea typeface="微软雅黑" pitchFamily="34" charset="-122"/>
              </a:rPr>
              <a:t>(3)</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因为氢氧化铝能与强酸反应，所以在加入盐酸沉淀</a:t>
            </a:r>
            <a:r>
              <a:rPr lang="en-US" sz="4400" dirty="0" err="1" smtClean="0">
                <a:solidFill>
                  <a:srgbClr val="A50021"/>
                </a:solidFill>
                <a:latin typeface="微软雅黑" pitchFamily="34" charset="-122"/>
                <a:ea typeface="微软雅黑" pitchFamily="34" charset="-122"/>
              </a:rPr>
              <a:t>AlO</a:t>
            </a:r>
            <a:r>
              <a:rPr lang="zh-CN" altLang="en-US" sz="4400" dirty="0" smtClean="0">
                <a:solidFill>
                  <a:srgbClr val="A50021"/>
                </a:solidFill>
                <a:latin typeface="微软雅黑" pitchFamily="34" charset="-122"/>
                <a:ea typeface="微软雅黑" pitchFamily="34" charset="-122"/>
              </a:rPr>
              <a:t>时，需要控制盐酸的量，以防止部分</a:t>
            </a:r>
            <a:r>
              <a:rPr lang="en-US" sz="4400" dirty="0" err="1" smtClean="0">
                <a:solidFill>
                  <a:srgbClr val="A50021"/>
                </a:solidFill>
                <a:latin typeface="微软雅黑" pitchFamily="34" charset="-122"/>
                <a:ea typeface="微软雅黑" pitchFamily="34" charset="-122"/>
              </a:rPr>
              <a:t>AlO</a:t>
            </a:r>
            <a:r>
              <a:rPr lang="zh-CN" altLang="en-US" sz="4400" dirty="0" smtClean="0">
                <a:solidFill>
                  <a:srgbClr val="A50021"/>
                </a:solidFill>
                <a:latin typeface="微软雅黑" pitchFamily="34" charset="-122"/>
                <a:ea typeface="微软雅黑" pitchFamily="34" charset="-122"/>
              </a:rPr>
              <a:t>转化成</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通入过量二氧化碳气体。</a:t>
            </a:r>
            <a:endParaRPr lang="zh-CN" altLang="en-US" sz="4400" dirty="0">
              <a:solidFill>
                <a:srgbClr val="A50021"/>
              </a:solidFill>
              <a:latin typeface="微软雅黑" pitchFamily="34" charset="-122"/>
              <a:ea typeface="微软雅黑" pitchFamily="34" charset="-122"/>
            </a:endParaRPr>
          </a:p>
        </p:txBody>
      </p:sp>
      <p:sp>
        <p:nvSpPr>
          <p:cNvPr id="8" name="矩形 7"/>
          <p:cNvSpPr/>
          <p:nvPr/>
        </p:nvSpPr>
        <p:spPr>
          <a:xfrm>
            <a:off x="2016548" y="7961957"/>
            <a:ext cx="19294912"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加入足量氢氧化钠溶液，</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Mg(OH)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沉淀，</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先与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，生成的</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继续与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氢氧化钠溶液不能用氨水代替，因为在</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与氨水反应生</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237514" y="3089250"/>
            <a:ext cx="19574012" cy="8929750"/>
          </a:xfrm>
          <a:prstGeom prst="rect">
            <a:avLst/>
          </a:prstGeom>
          <a:noFill/>
          <a:ln w="9525">
            <a:noFill/>
            <a:miter lim="800000"/>
            <a:headEnd/>
            <a:tailEnd/>
          </a:ln>
          <a:effectLst/>
        </p:spPr>
      </p:pic>
      <p:sp>
        <p:nvSpPr>
          <p:cNvPr id="8" name="矩形 7"/>
          <p:cNvSpPr/>
          <p:nvPr/>
        </p:nvSpPr>
        <p:spPr>
          <a:xfrm>
            <a:off x="2666142" y="3446440"/>
            <a:ext cx="18788194" cy="6186309"/>
          </a:xfrm>
          <a:prstGeom prst="rect">
            <a:avLst/>
          </a:prstGeom>
        </p:spPr>
        <p:txBody>
          <a:bodyPr wrap="square">
            <a:spAutoFit/>
          </a:bodyPr>
          <a:lstStyle/>
          <a:p>
            <a:pPr lvl="0">
              <a:lnSpc>
                <a:spcPct val="150000"/>
              </a:lnSpc>
            </a:pPr>
            <a:r>
              <a:rPr lang="zh-CN" altLang="en-US" sz="4400" dirty="0" smtClean="0">
                <a:solidFill>
                  <a:srgbClr val="A50021"/>
                </a:solidFill>
                <a:latin typeface="微软雅黑" pitchFamily="34" charset="-122"/>
                <a:ea typeface="微软雅黑" pitchFamily="34" charset="-122"/>
              </a:rPr>
              <a:t>成</a:t>
            </a:r>
            <a:r>
              <a:rPr lang="en-US" altLang="zh-CN" sz="4400" dirty="0" smtClean="0">
                <a:solidFill>
                  <a:srgbClr val="A50021"/>
                </a:solidFill>
                <a:latin typeface="微软雅黑" pitchFamily="34" charset="-122"/>
                <a:ea typeface="微软雅黑" pitchFamily="34" charset="-122"/>
              </a:rPr>
              <a:t>Al(OH)</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后，</a:t>
            </a:r>
            <a:r>
              <a:rPr lang="en-US" altLang="zh-CN" sz="4400" dirty="0" smtClean="0">
                <a:solidFill>
                  <a:srgbClr val="A50021"/>
                </a:solidFill>
                <a:latin typeface="微软雅黑" pitchFamily="34" charset="-122"/>
                <a:ea typeface="微软雅黑" pitchFamily="34" charset="-122"/>
              </a:rPr>
              <a:t>Al(OH)</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不能与氨水继续反应，从而不能将</a:t>
            </a:r>
            <a:r>
              <a:rPr lang="en-US" altLang="zh-CN" sz="4400" dirty="0" smtClean="0">
                <a:solidFill>
                  <a:srgbClr val="A50021"/>
                </a:solidFill>
                <a:latin typeface="微软雅黑" pitchFamily="34" charset="-122"/>
                <a:ea typeface="微软雅黑" pitchFamily="34" charset="-122"/>
              </a:rPr>
              <a:t>Al(OH)</a:t>
            </a:r>
            <a:r>
              <a:rPr lang="en-US" altLang="zh-CN"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altLang="zh-CN" sz="4400" dirty="0" smtClean="0">
                <a:solidFill>
                  <a:srgbClr val="A50021"/>
                </a:solidFill>
                <a:latin typeface="微软雅黑" pitchFamily="34" charset="-122"/>
                <a:ea typeface="微软雅黑" pitchFamily="34" charset="-122"/>
              </a:rPr>
              <a:t>Mg(OH)</a:t>
            </a:r>
            <a:r>
              <a:rPr lang="en-US" altLang="zh-CN"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分开。</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加入氢氧化钠溶液后除去</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，但又引入了</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，同时</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转化成了</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；因为氢氧化铝能与强酸反应，所以在加入盐酸沉淀</a:t>
            </a:r>
            <a:r>
              <a:rPr lang="en-US" sz="4400" dirty="0" err="1" smtClean="0">
                <a:solidFill>
                  <a:srgbClr val="A50021"/>
                </a:solidFill>
                <a:latin typeface="微软雅黑" pitchFamily="34" charset="-122"/>
                <a:ea typeface="微软雅黑" pitchFamily="34" charset="-122"/>
              </a:rPr>
              <a:t>AlO</a:t>
            </a:r>
            <a:r>
              <a:rPr lang="zh-CN" altLang="en-US" sz="4400" dirty="0" smtClean="0">
                <a:solidFill>
                  <a:srgbClr val="A50021"/>
                </a:solidFill>
                <a:latin typeface="微软雅黑" pitchFamily="34" charset="-122"/>
                <a:ea typeface="微软雅黑" pitchFamily="34" charset="-122"/>
              </a:rPr>
              <a:t>时，需要控制溶液的</a:t>
            </a:r>
            <a:r>
              <a:rPr lang="en-US" sz="4400" dirty="0" smtClean="0">
                <a:solidFill>
                  <a:srgbClr val="A50021"/>
                </a:solidFill>
                <a:latin typeface="微软雅黑" pitchFamily="34" charset="-122"/>
                <a:ea typeface="微软雅黑" pitchFamily="34" charset="-122"/>
              </a:rPr>
              <a:t>pH</a:t>
            </a:r>
            <a:r>
              <a:rPr lang="zh-CN" altLang="en-US" sz="4400" dirty="0" smtClean="0">
                <a:solidFill>
                  <a:srgbClr val="A50021"/>
                </a:solidFill>
                <a:latin typeface="微软雅黑" pitchFamily="34" charset="-122"/>
                <a:ea typeface="微软雅黑" pitchFamily="34" charset="-122"/>
              </a:rPr>
              <a:t>，以防止部分</a:t>
            </a:r>
            <a:r>
              <a:rPr lang="en-US" sz="4400" dirty="0" smtClean="0">
                <a:solidFill>
                  <a:srgbClr val="A50021"/>
                </a:solidFill>
                <a:latin typeface="微软雅黑" pitchFamily="34" charset="-122"/>
                <a:ea typeface="微软雅黑" pitchFamily="34" charset="-122"/>
              </a:rPr>
              <a:t>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转化成</a:t>
            </a:r>
            <a:r>
              <a:rPr lang="en-US" sz="4400" dirty="0" smtClean="0">
                <a:solidFill>
                  <a:srgbClr val="A50021"/>
                </a:solidFill>
                <a:latin typeface="微软雅黑" pitchFamily="34" charset="-122"/>
                <a:ea typeface="微软雅黑" pitchFamily="34" charset="-122"/>
              </a:rPr>
              <a:t>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；氢氧化铝只能与强碱或强酸反应，因此，可在溶液</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中通入过量二氧化碳气体。</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五种化合物，均含有常见元素，它们的转化关系如图</a:t>
            </a:r>
            <a:r>
              <a:rPr lang="en-US" sz="4400" dirty="0" smtClean="0">
                <a:solidFill>
                  <a:srgbClr val="404040"/>
                </a:solidFill>
                <a:latin typeface="微软雅黑" pitchFamily="34" charset="-122"/>
                <a:ea typeface="微软雅黑" pitchFamily="34" charset="-122"/>
              </a:rPr>
              <a:t>3­2­11</a:t>
            </a:r>
            <a:r>
              <a:rPr lang="zh-CN" altLang="en-US" sz="4400" dirty="0" smtClean="0">
                <a:solidFill>
                  <a:srgbClr val="404040"/>
                </a:solidFill>
                <a:latin typeface="微软雅黑" pitchFamily="34" charset="-122"/>
                <a:ea typeface="微软雅黑" pitchFamily="34" charset="-122"/>
              </a:rPr>
              <a:t>所示，其中</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为澄清溶液，</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为难溶的白色固体，</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则易溶于水。若取</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溶液灼烧，焰色反应为浅紫色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透过蓝色钴玻璃</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写出化学式。</a:t>
            </a:r>
          </a:p>
          <a:p>
            <a:pPr>
              <a:lnSpc>
                <a:spcPct val="150000"/>
              </a:lnSpc>
            </a:pPr>
            <a:r>
              <a:rPr lang="en-US" sz="4400" dirty="0" smtClean="0">
                <a:solidFill>
                  <a:srgbClr val="404040"/>
                </a:solidFill>
                <a:latin typeface="微软雅黑" pitchFamily="34" charset="-122"/>
                <a:ea typeface="微软雅黑" pitchFamily="34" charset="-122"/>
              </a:rPr>
              <a:t>A________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写出下列反应的离子方程式。</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894977" name="Picture 1" descr="+3"/>
          <p:cNvPicPr>
            <a:picLocks noChangeAspect="1" noChangeArrowheads="1"/>
          </p:cNvPicPr>
          <p:nvPr/>
        </p:nvPicPr>
        <p:blipFill>
          <a:blip r:embed="rId3" cstate="print"/>
          <a:srcRect/>
          <a:stretch>
            <a:fillRect/>
          </a:stretch>
        </p:blipFill>
        <p:spPr bwMode="auto">
          <a:xfrm>
            <a:off x="13753852" y="6262093"/>
            <a:ext cx="8352928" cy="4397305"/>
          </a:xfrm>
          <a:prstGeom prst="rect">
            <a:avLst/>
          </a:prstGeom>
          <a:noFill/>
          <a:ln w="9525">
            <a:noFill/>
            <a:miter lim="800000"/>
            <a:headEnd/>
            <a:tailEnd/>
          </a:ln>
        </p:spPr>
      </p:pic>
      <p:sp>
        <p:nvSpPr>
          <p:cNvPr id="9" name="矩形 8"/>
          <p:cNvSpPr/>
          <p:nvPr/>
        </p:nvSpPr>
        <p:spPr>
          <a:xfrm>
            <a:off x="15626060" y="10765606"/>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3­2­11</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94977"/>
                                        </p:tgtEl>
                                        <p:attrNameLst>
                                          <p:attrName>style.visibility</p:attrName>
                                        </p:attrNameLst>
                                      </p:cBhvr>
                                      <p:to>
                                        <p:strVal val="visible"/>
                                      </p:to>
                                    </p:set>
                                    <p:animEffect transition="in" filter="blinds(horizontal)">
                                      <p:cBhvr>
                                        <p:cTn id="11" dur="500"/>
                                        <p:tgtEl>
                                          <p:spTgt spid="89497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44540" y="2988742"/>
            <a:ext cx="19645450" cy="8856984"/>
          </a:xfrm>
          <a:prstGeom prst="rect">
            <a:avLst/>
          </a:prstGeom>
          <a:noFill/>
          <a:ln w="9525">
            <a:noFill/>
            <a:miter lim="800000"/>
            <a:headEnd/>
            <a:tailEnd/>
          </a:ln>
          <a:effectLst/>
        </p:spPr>
      </p:pic>
      <p:sp>
        <p:nvSpPr>
          <p:cNvPr id="11" name="矩形 10"/>
          <p:cNvSpPr/>
          <p:nvPr/>
        </p:nvSpPr>
        <p:spPr>
          <a:xfrm>
            <a:off x="2160564" y="3204766"/>
            <a:ext cx="18859632" cy="4035335"/>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(1)KAlO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NaAlO</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O=2AlO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zh-CN" altLang="en-US" sz="4400" dirty="0" smtClean="0">
                <a:solidFill>
                  <a:srgbClr val="A50021"/>
                </a:solidFill>
                <a:latin typeface="微软雅黑" pitchFamily="34" charset="-122"/>
                <a:ea typeface="微软雅黑" pitchFamily="34" charset="-122"/>
              </a:rPr>
              <a:t>题目应以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物质作为突破口：</a:t>
            </a:r>
            <a:endParaRPr lang="zh-CN" altLang="en-US" sz="4400" dirty="0">
              <a:solidFill>
                <a:srgbClr val="A50021"/>
              </a:solidFill>
              <a:latin typeface="微软雅黑" pitchFamily="34" charset="-122"/>
              <a:ea typeface="微软雅黑" pitchFamily="34" charset="-122"/>
            </a:endParaRPr>
          </a:p>
        </p:txBody>
      </p:sp>
      <p:pic>
        <p:nvPicPr>
          <p:cNvPr id="893953" name="Picture 1" descr="加图2"/>
          <p:cNvPicPr>
            <a:picLocks noChangeAspect="1" noChangeArrowheads="1"/>
          </p:cNvPicPr>
          <p:nvPr/>
        </p:nvPicPr>
        <p:blipFill>
          <a:blip r:embed="rId4" cstate="print"/>
          <a:srcRect/>
          <a:stretch>
            <a:fillRect/>
          </a:stretch>
        </p:blipFill>
        <p:spPr bwMode="auto">
          <a:xfrm>
            <a:off x="10081444" y="6517134"/>
            <a:ext cx="9937104" cy="4881819"/>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93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166076" y="6032325"/>
            <a:ext cx="546100" cy="546100"/>
          </a:xfrm>
          <a:prstGeom prst="rect">
            <a:avLst/>
          </a:prstGeom>
          <a:noFill/>
        </p:spPr>
      </p:pic>
      <p:sp>
        <p:nvSpPr>
          <p:cNvPr id="9" name="TextBox 8"/>
          <p:cNvSpPr txBox="1"/>
          <p:nvPr/>
        </p:nvSpPr>
        <p:spPr>
          <a:xfrm>
            <a:off x="3309084" y="5603697"/>
            <a:ext cx="16002112"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3</a:t>
            </a:r>
            <a:r>
              <a:rPr lang="zh-CN" altLang="en-US" sz="7200" b="1" dirty="0" smtClean="0">
                <a:latin typeface="黑体" pitchFamily="2" charset="-122"/>
                <a:ea typeface="黑体" pitchFamily="2" charset="-122"/>
              </a:rPr>
              <a:t>课时　铁的重要化合物</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160688"/>
            <a:ext cx="19431136" cy="8643998"/>
          </a:xfrm>
          <a:prstGeom prst="rect">
            <a:avLst/>
          </a:prstGeom>
          <a:noFill/>
          <a:ln w="9525">
            <a:noFill/>
            <a:miter lim="800000"/>
            <a:headEnd/>
            <a:tailEnd/>
          </a:ln>
          <a:effectLst/>
        </p:spPr>
      </p:pic>
      <p:sp>
        <p:nvSpPr>
          <p:cNvPr id="14" name="矩形 13"/>
          <p:cNvSpPr/>
          <p:nvPr/>
        </p:nvSpPr>
        <p:spPr>
          <a:xfrm>
            <a:off x="2451827" y="3375002"/>
            <a:ext cx="17285175"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D</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2451828" y="4160820"/>
            <a:ext cx="18502442" cy="6066661"/>
          </a:xfrm>
          <a:prstGeom prst="rect">
            <a:avLst/>
          </a:prstGeom>
        </p:spPr>
        <p:txBody>
          <a:bodyPr wrap="square">
            <a:spAutoFit/>
          </a:bodyPr>
          <a:lstStyle/>
          <a:p>
            <a:pPr lvl="0">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可根据金属与同浓度的酸反应时，反应剧烈程度的不同判断金属的活动性，反应剧烈的金属其活动性较强。</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Ti</a:t>
            </a:r>
            <a:r>
              <a:rPr lang="zh-CN" altLang="en-US" sz="4400" dirty="0" smtClean="0">
                <a:solidFill>
                  <a:srgbClr val="A50021"/>
                </a:solidFill>
                <a:latin typeface="微软雅黑" pitchFamily="34" charset="-122"/>
                <a:ea typeface="微软雅黑" pitchFamily="34" charset="-122"/>
              </a:rPr>
              <a:t>在盐酸中比</a:t>
            </a:r>
            <a:r>
              <a:rPr lang="en-US" sz="4400" dirty="0" smtClean="0">
                <a:solidFill>
                  <a:srgbClr val="A50021"/>
                </a:solidFill>
                <a:latin typeface="微软雅黑" pitchFamily="34" charset="-122"/>
                <a:ea typeface="微软雅黑" pitchFamily="34" charset="-122"/>
              </a:rPr>
              <a:t>Mg</a:t>
            </a:r>
            <a:r>
              <a:rPr lang="zh-CN" altLang="en-US" sz="4400" dirty="0" smtClean="0">
                <a:solidFill>
                  <a:srgbClr val="A50021"/>
                </a:solidFill>
                <a:latin typeface="微软雅黑" pitchFamily="34" charset="-122"/>
                <a:ea typeface="微软雅黑" pitchFamily="34" charset="-122"/>
              </a:rPr>
              <a:t>放出气泡的速率慢，说明</a:t>
            </a:r>
            <a:r>
              <a:rPr lang="en-US" sz="4400" dirty="0" smtClean="0">
                <a:solidFill>
                  <a:srgbClr val="A50021"/>
                </a:solidFill>
                <a:latin typeface="微软雅黑" pitchFamily="34" charset="-122"/>
                <a:ea typeface="微软雅黑" pitchFamily="34" charset="-122"/>
              </a:rPr>
              <a:t>Ti</a:t>
            </a:r>
            <a:r>
              <a:rPr lang="zh-CN" altLang="en-US" sz="4400" dirty="0" smtClean="0">
                <a:solidFill>
                  <a:srgbClr val="A50021"/>
                </a:solidFill>
                <a:latin typeface="微软雅黑" pitchFamily="34" charset="-122"/>
                <a:ea typeface="微软雅黑" pitchFamily="34" charset="-122"/>
              </a:rPr>
              <a:t>的金属活动性比</a:t>
            </a:r>
            <a:r>
              <a:rPr lang="en-US" sz="4400" dirty="0" smtClean="0">
                <a:solidFill>
                  <a:srgbClr val="A50021"/>
                </a:solidFill>
                <a:latin typeface="微软雅黑" pitchFamily="34" charset="-122"/>
                <a:ea typeface="微软雅黑" pitchFamily="34" charset="-122"/>
              </a:rPr>
              <a:t>Mg</a:t>
            </a:r>
            <a:r>
              <a:rPr lang="zh-CN" altLang="en-US" sz="4400" dirty="0" smtClean="0">
                <a:solidFill>
                  <a:srgbClr val="A50021"/>
                </a:solidFill>
                <a:latin typeface="微软雅黑" pitchFamily="34" charset="-122"/>
                <a:ea typeface="微软雅黑" pitchFamily="34" charset="-122"/>
              </a:rPr>
              <a:t>弱；</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项，由于</a:t>
            </a:r>
            <a:r>
              <a:rPr lang="en-US" sz="4400" dirty="0" smtClean="0">
                <a:solidFill>
                  <a:srgbClr val="A50021"/>
                </a:solidFill>
                <a:latin typeface="微软雅黑" pitchFamily="34" charset="-122"/>
                <a:ea typeface="微软雅黑" pitchFamily="34" charset="-122"/>
              </a:rPr>
              <a:t>Ti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zh-CN" altLang="en-US" sz="4400" dirty="0" smtClean="0">
                <a:solidFill>
                  <a:srgbClr val="A50021"/>
                </a:solidFill>
                <a:latin typeface="微软雅黑" pitchFamily="34" charset="-122"/>
                <a:ea typeface="微软雅黑" pitchFamily="34" charset="-122"/>
              </a:rPr>
              <a:t>均能与稀盐酸反应，故不能用此法提纯金属钛；</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项，由于</a:t>
            </a:r>
            <a:r>
              <a:rPr lang="en-US" sz="4400" dirty="0" smtClean="0">
                <a:solidFill>
                  <a:srgbClr val="A50021"/>
                </a:solidFill>
                <a:latin typeface="微软雅黑" pitchFamily="34" charset="-122"/>
                <a:ea typeface="微软雅黑" pitchFamily="34" charset="-122"/>
              </a:rPr>
              <a:t>Ti</a:t>
            </a:r>
            <a:r>
              <a:rPr lang="zh-CN" altLang="en-US" sz="4400" dirty="0" smtClean="0">
                <a:solidFill>
                  <a:srgbClr val="A50021"/>
                </a:solidFill>
                <a:latin typeface="微软雅黑" pitchFamily="34" charset="-122"/>
                <a:ea typeface="微软雅黑" pitchFamily="34" charset="-122"/>
              </a:rPr>
              <a:t>是较为昂贵的金属，用</a:t>
            </a:r>
            <a:r>
              <a:rPr lang="en-US" sz="4400" dirty="0" smtClean="0">
                <a:solidFill>
                  <a:srgbClr val="A50021"/>
                </a:solidFill>
                <a:latin typeface="微软雅黑" pitchFamily="34" charset="-122"/>
                <a:ea typeface="微软雅黑" pitchFamily="34" charset="-122"/>
              </a:rPr>
              <a:t>Ti</a:t>
            </a:r>
            <a:r>
              <a:rPr lang="zh-CN" altLang="en-US" sz="4400" dirty="0" smtClean="0">
                <a:solidFill>
                  <a:srgbClr val="A50021"/>
                </a:solidFill>
                <a:latin typeface="微软雅黑" pitchFamily="34" charset="-122"/>
                <a:ea typeface="微软雅黑" pitchFamily="34" charset="-122"/>
              </a:rPr>
              <a:t>制造</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成本上不划算；</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项，由于</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不如镁活泼，</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不与</a:t>
            </a:r>
            <a:r>
              <a:rPr lang="en-US" sz="4400" dirty="0" smtClean="0">
                <a:solidFill>
                  <a:srgbClr val="A50021"/>
                </a:solidFill>
                <a:latin typeface="微软雅黑" pitchFamily="34" charset="-122"/>
                <a:ea typeface="微软雅黑" pitchFamily="34" charset="-122"/>
              </a:rPr>
              <a:t>MgCl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溶液发生反应，故选</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．了解铁的氧化物的性质及应用。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的制备原理及化学性质；了解</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的化合物的性质及用途。</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．掌握</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间的相互转化以及</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的检验方法。</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格 22"/>
          <p:cNvGraphicFramePr>
            <a:graphicFrameLocks noGrp="1"/>
          </p:cNvGraphicFramePr>
          <p:nvPr/>
        </p:nvGraphicFramePr>
        <p:xfrm>
          <a:off x="3880588" y="5160952"/>
          <a:ext cx="16930048" cy="6720840"/>
        </p:xfrm>
        <a:graphic>
          <a:graphicData uri="http://schemas.openxmlformats.org/drawingml/2006/table">
            <a:tbl>
              <a:tblPr/>
              <a:tblGrid>
                <a:gridCol w="2268140"/>
                <a:gridCol w="2589227"/>
                <a:gridCol w="4377919"/>
                <a:gridCol w="7694762"/>
              </a:tblGrid>
              <a:tr h="843649">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名称</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氧化亚铁</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氧化铁</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四氧化三铁</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291">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化学式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291">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俗名</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291">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色态</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红棕色粉末</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黑色晶体</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939">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铁的价态</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1/3</a:t>
                      </a:r>
                      <a:r>
                        <a:rPr lang="zh-CN" sz="4200" kern="100" dirty="0">
                          <a:solidFill>
                            <a:srgbClr val="404040"/>
                          </a:solidFill>
                          <a:latin typeface="微软雅黑" pitchFamily="34" charset="-122"/>
                          <a:ea typeface="微软雅黑" pitchFamily="34" charset="-122"/>
                          <a:cs typeface="Times New Roman"/>
                        </a:rPr>
                        <a:t>的＋</a:t>
                      </a:r>
                      <a:r>
                        <a:rPr lang="en-US" sz="4200" kern="100" dirty="0">
                          <a:solidFill>
                            <a:srgbClr val="404040"/>
                          </a:solidFill>
                          <a:latin typeface="微软雅黑" pitchFamily="34" charset="-122"/>
                          <a:ea typeface="微软雅黑" pitchFamily="34" charset="-122"/>
                          <a:cs typeface="Times New Roman"/>
                        </a:rPr>
                        <a:t>2</a:t>
                      </a:r>
                      <a:r>
                        <a:rPr lang="zh-CN" sz="4200" kern="100" dirty="0">
                          <a:solidFill>
                            <a:srgbClr val="404040"/>
                          </a:solidFill>
                          <a:latin typeface="微软雅黑" pitchFamily="34" charset="-122"/>
                          <a:ea typeface="微软雅黑" pitchFamily="34" charset="-122"/>
                          <a:cs typeface="Times New Roman"/>
                        </a:rPr>
                        <a:t>价，</a:t>
                      </a:r>
                      <a:r>
                        <a:rPr lang="en-US" sz="4200" kern="100" dirty="0">
                          <a:solidFill>
                            <a:srgbClr val="404040"/>
                          </a:solidFill>
                          <a:latin typeface="微软雅黑" pitchFamily="34" charset="-122"/>
                          <a:ea typeface="微软雅黑" pitchFamily="34" charset="-122"/>
                          <a:cs typeface="Times New Roman"/>
                        </a:rPr>
                        <a:t>2/3</a:t>
                      </a:r>
                      <a:r>
                        <a:rPr lang="zh-CN" sz="4200" kern="100" dirty="0">
                          <a:solidFill>
                            <a:srgbClr val="404040"/>
                          </a:solidFill>
                          <a:latin typeface="微软雅黑" pitchFamily="34" charset="-122"/>
                          <a:ea typeface="微软雅黑" pitchFamily="34" charset="-122"/>
                          <a:cs typeface="Times New Roman"/>
                        </a:rPr>
                        <a:t>的＋</a:t>
                      </a:r>
                      <a:r>
                        <a:rPr lang="en-US" sz="4200" kern="1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价</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291">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水溶性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454881"/>
            <a:ext cx="2714644" cy="613981"/>
          </a:xfrm>
          <a:prstGeom prst="rect">
            <a:avLst/>
          </a:prstGeom>
          <a:noFill/>
          <a:ln w="9525">
            <a:noFill/>
            <a:miter lim="800000"/>
            <a:headEnd/>
            <a:tailEnd/>
          </a:ln>
          <a:effectLst/>
        </p:spPr>
      </p:pic>
      <p:sp>
        <p:nvSpPr>
          <p:cNvPr id="54" name="TextBox 53"/>
          <p:cNvSpPr txBox="1"/>
          <p:nvPr/>
        </p:nvSpPr>
        <p:spPr>
          <a:xfrm>
            <a:off x="5016186" y="3348782"/>
            <a:ext cx="592935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铁的氧化物</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2079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8" name="矩形 17"/>
          <p:cNvSpPr/>
          <p:nvPr/>
        </p:nvSpPr>
        <p:spPr>
          <a:xfrm>
            <a:off x="6697068" y="6282526"/>
            <a:ext cx="1217000" cy="738664"/>
          </a:xfrm>
          <a:prstGeom prst="rect">
            <a:avLst/>
          </a:prstGeom>
        </p:spPr>
        <p:txBody>
          <a:bodyPr wrap="none">
            <a:spAutoFit/>
          </a:bodyPr>
          <a:lstStyle/>
          <a:p>
            <a:r>
              <a:rPr lang="en-US" dirty="0" err="1" smtClean="0">
                <a:solidFill>
                  <a:srgbClr val="A50021"/>
                </a:solidFill>
                <a:latin typeface="微软雅黑" pitchFamily="34" charset="-122"/>
                <a:ea typeface="微软雅黑" pitchFamily="34" charset="-122"/>
              </a:rPr>
              <a:t>FeO</a:t>
            </a:r>
            <a:endParaRPr lang="zh-CN" altLang="en-US" dirty="0">
              <a:solidFill>
                <a:srgbClr val="A50021"/>
              </a:solidFill>
              <a:latin typeface="微软雅黑" pitchFamily="34" charset="-122"/>
              <a:ea typeface="微软雅黑" pitchFamily="34" charset="-122"/>
            </a:endParaRPr>
          </a:p>
        </p:txBody>
      </p:sp>
      <p:sp>
        <p:nvSpPr>
          <p:cNvPr id="19" name="矩形 18"/>
          <p:cNvSpPr/>
          <p:nvPr/>
        </p:nvSpPr>
        <p:spPr>
          <a:xfrm>
            <a:off x="10009436" y="6323757"/>
            <a:ext cx="170751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14905980" y="6229102"/>
            <a:ext cx="170751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6769076" y="8029302"/>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铁红</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9865420" y="7237214"/>
            <a:ext cx="2877711"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磁性氧化铁</a:t>
            </a:r>
            <a:endParaRPr lang="zh-CN" altLang="en-US" dirty="0">
              <a:solidFill>
                <a:srgbClr val="A50021"/>
              </a:solidFill>
              <a:latin typeface="微软雅黑" pitchFamily="34" charset="-122"/>
              <a:ea typeface="微软雅黑" pitchFamily="34" charset="-122"/>
            </a:endParaRPr>
          </a:p>
        </p:txBody>
      </p:sp>
      <p:sp>
        <p:nvSpPr>
          <p:cNvPr id="16" name="矩形 15"/>
          <p:cNvSpPr/>
          <p:nvPr/>
        </p:nvSpPr>
        <p:spPr>
          <a:xfrm>
            <a:off x="2808636" y="4212878"/>
            <a:ext cx="19502574"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．物理性质</a:t>
            </a:r>
            <a:endParaRPr lang="zh-CN" altLang="en-US" sz="4400" dirty="0">
              <a:solidFill>
                <a:srgbClr val="404040"/>
              </a:solidFill>
              <a:latin typeface="微软雅黑" pitchFamily="34" charset="-122"/>
              <a:ea typeface="微软雅黑" pitchFamily="34" charset="-122"/>
            </a:endParaRPr>
          </a:p>
        </p:txBody>
      </p:sp>
      <p:sp>
        <p:nvSpPr>
          <p:cNvPr id="24" name="矩形 23"/>
          <p:cNvSpPr/>
          <p:nvPr/>
        </p:nvSpPr>
        <p:spPr>
          <a:xfrm>
            <a:off x="14689956" y="7309222"/>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黑色粉末</a:t>
            </a:r>
            <a:endParaRPr lang="zh-CN" altLang="en-US" dirty="0">
              <a:solidFill>
                <a:srgbClr val="A50021"/>
              </a:solidFill>
              <a:latin typeface="微软雅黑" pitchFamily="34" charset="-122"/>
              <a:ea typeface="微软雅黑" pitchFamily="34" charset="-122"/>
            </a:endParaRPr>
          </a:p>
        </p:txBody>
      </p:sp>
      <p:sp>
        <p:nvSpPr>
          <p:cNvPr id="25" name="矩形 24"/>
          <p:cNvSpPr/>
          <p:nvPr/>
        </p:nvSpPr>
        <p:spPr>
          <a:xfrm>
            <a:off x="6481044" y="9613478"/>
            <a:ext cx="1577676"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a:t>
            </a:r>
            <a:r>
              <a:rPr lang="en-US" altLang="en-US"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价</a:t>
            </a:r>
            <a:endParaRPr lang="zh-CN" altLang="en-US" dirty="0">
              <a:solidFill>
                <a:srgbClr val="A50021"/>
              </a:solidFill>
              <a:latin typeface="微软雅黑" pitchFamily="34" charset="-122"/>
              <a:ea typeface="微软雅黑" pitchFamily="34" charset="-122"/>
            </a:endParaRPr>
          </a:p>
        </p:txBody>
      </p:sp>
      <p:sp>
        <p:nvSpPr>
          <p:cNvPr id="26" name="矩形 25"/>
          <p:cNvSpPr/>
          <p:nvPr/>
        </p:nvSpPr>
        <p:spPr>
          <a:xfrm>
            <a:off x="10225460" y="9613478"/>
            <a:ext cx="1552028" cy="738664"/>
          </a:xfrm>
          <a:prstGeom prst="rect">
            <a:avLst/>
          </a:prstGeom>
        </p:spPr>
        <p:txBody>
          <a:bodyPr wrap="none">
            <a:spAutoFit/>
          </a:bodyPr>
          <a:lstStyle/>
          <a:p>
            <a:r>
              <a:rPr lang="zh-CN" altLang="en-US" sz="4000" dirty="0" smtClean="0">
                <a:solidFill>
                  <a:srgbClr val="B32876"/>
                </a:solidFill>
                <a:latin typeface="微软雅黑" pitchFamily="34" charset="-122"/>
                <a:ea typeface="微软雅黑" pitchFamily="34" charset="-122"/>
              </a:rPr>
              <a:t>＋</a:t>
            </a:r>
            <a:r>
              <a:rPr lang="en-US" altLang="en-US" dirty="0" smtClean="0">
                <a:solidFill>
                  <a:srgbClr val="A50021"/>
                </a:solidFill>
                <a:latin typeface="微软雅黑" pitchFamily="34" charset="-122"/>
                <a:ea typeface="微软雅黑" pitchFamily="34" charset="-122"/>
              </a:rPr>
              <a:t>3</a:t>
            </a:r>
            <a:r>
              <a:rPr lang="zh-CN" altLang="en-US" dirty="0" smtClean="0">
                <a:solidFill>
                  <a:srgbClr val="A50021"/>
                </a:solidFill>
                <a:latin typeface="微软雅黑" pitchFamily="34" charset="-122"/>
                <a:ea typeface="微软雅黑" pitchFamily="34" charset="-122"/>
              </a:rPr>
              <a:t>价</a:t>
            </a:r>
            <a:endParaRPr lang="zh-CN" altLang="en-US" dirty="0">
              <a:solidFill>
                <a:srgbClr val="A50021"/>
              </a:solidFill>
              <a:latin typeface="微软雅黑" pitchFamily="34" charset="-122"/>
              <a:ea typeface="微软雅黑" pitchFamily="34" charset="-122"/>
            </a:endParaRPr>
          </a:p>
        </p:txBody>
      </p:sp>
      <p:sp>
        <p:nvSpPr>
          <p:cNvPr id="27" name="矩形 26"/>
          <p:cNvSpPr/>
          <p:nvPr/>
        </p:nvSpPr>
        <p:spPr>
          <a:xfrm>
            <a:off x="6265020" y="10981630"/>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不溶于水</a:t>
            </a:r>
            <a:endParaRPr lang="zh-CN" altLang="en-US" dirty="0">
              <a:solidFill>
                <a:srgbClr val="A50021"/>
              </a:solidFill>
              <a:latin typeface="微软雅黑" pitchFamily="34" charset="-122"/>
              <a:ea typeface="微软雅黑" pitchFamily="34" charset="-122"/>
            </a:endParaRPr>
          </a:p>
        </p:txBody>
      </p:sp>
      <p:sp>
        <p:nvSpPr>
          <p:cNvPr id="28" name="矩形 27"/>
          <p:cNvSpPr/>
          <p:nvPr/>
        </p:nvSpPr>
        <p:spPr>
          <a:xfrm>
            <a:off x="10009436" y="10981630"/>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不溶于水</a:t>
            </a:r>
            <a:endParaRPr lang="zh-CN" altLang="en-US" dirty="0">
              <a:solidFill>
                <a:srgbClr val="A50021"/>
              </a:solidFill>
              <a:latin typeface="微软雅黑" pitchFamily="34" charset="-122"/>
              <a:ea typeface="微软雅黑" pitchFamily="34" charset="-122"/>
            </a:endParaRPr>
          </a:p>
        </p:txBody>
      </p:sp>
      <p:sp>
        <p:nvSpPr>
          <p:cNvPr id="29" name="矩形 28"/>
          <p:cNvSpPr/>
          <p:nvPr/>
        </p:nvSpPr>
        <p:spPr>
          <a:xfrm>
            <a:off x="15698068" y="11125646"/>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不溶于水</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linds(horizont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p:bldP spid="20" grpId="0"/>
      <p:bldP spid="22" grpId="0"/>
      <p:bldP spid="16" grpId="0" autoUpdateAnimBg="0"/>
      <p:bldP spid="24" grpId="0"/>
      <p:bldP spid="25" grpId="0"/>
      <p:bldP spid="26" grpId="0"/>
      <p:bldP spid="27" grpId="0"/>
      <p:bldP spid="28" grpId="0"/>
      <p:bldP spid="2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946374"/>
            <a:ext cx="19502574" cy="6066661"/>
          </a:xfrm>
          <a:prstGeom prst="rect">
            <a:avLst/>
          </a:prstGeom>
        </p:spPr>
        <p:txBody>
          <a:bodyPr wrap="square">
            <a:spAutoFit/>
          </a:bodyPr>
          <a:lstStyle/>
          <a:p>
            <a:pPr>
              <a:lnSpc>
                <a:spcPct val="150000"/>
              </a:lnSpc>
            </a:pPr>
            <a:r>
              <a:rPr lang="en-US" sz="44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化学性质</a:t>
            </a:r>
          </a:p>
          <a:p>
            <a:pPr>
              <a:lnSpc>
                <a:spcPct val="150000"/>
              </a:lnSpc>
            </a:pPr>
            <a:r>
              <a:rPr lang="en-US" sz="4400" smtClean="0">
                <a:solidFill>
                  <a:srgbClr val="404040"/>
                </a:solidFill>
                <a:latin typeface="微软雅黑" pitchFamily="34" charset="-122"/>
                <a:ea typeface="微软雅黑" pitchFamily="34" charset="-122"/>
              </a:rPr>
              <a:t>(1)FeO</a:t>
            </a:r>
            <a:r>
              <a:rPr lang="zh-CN" altLang="en-US" sz="4400" smtClean="0">
                <a:solidFill>
                  <a:srgbClr val="404040"/>
                </a:solidFill>
                <a:latin typeface="微软雅黑" pitchFamily="34" charset="-122"/>
                <a:ea typeface="微软雅黑" pitchFamily="34" charset="-122"/>
              </a:rPr>
              <a:t>不稳定，在空气中受热易被氧化成</a:t>
            </a:r>
            <a:r>
              <a:rPr lang="en-US" sz="4400" smtClean="0">
                <a:solidFill>
                  <a:srgbClr val="404040"/>
                </a:solidFill>
                <a:latin typeface="微软雅黑" pitchFamily="34" charset="-122"/>
                <a:ea typeface="微软雅黑" pitchFamily="34" charset="-122"/>
              </a:rPr>
              <a:t>__________</a:t>
            </a:r>
            <a:r>
              <a:rPr lang="zh-CN" altLang="en-US" sz="4400" smtClean="0">
                <a:solidFill>
                  <a:srgbClr val="404040"/>
                </a:solidFill>
                <a:latin typeface="微软雅黑" pitchFamily="34" charset="-122"/>
                <a:ea typeface="微软雅黑" pitchFamily="34" charset="-122"/>
              </a:rPr>
              <a:t>。</a:t>
            </a:r>
          </a:p>
          <a:p>
            <a:pPr>
              <a:lnSpc>
                <a:spcPct val="150000"/>
              </a:lnSpc>
            </a:pPr>
            <a:r>
              <a:rPr lang="en-US" sz="4400" smtClean="0">
                <a:solidFill>
                  <a:srgbClr val="404040"/>
                </a:solidFill>
                <a:latin typeface="微软雅黑" pitchFamily="34" charset="-122"/>
                <a:ea typeface="微软雅黑" pitchFamily="34" charset="-122"/>
              </a:rPr>
              <a:t>(2)FeO</a:t>
            </a:r>
            <a:r>
              <a:rPr lang="zh-CN" altLang="en-US" sz="4400" smtClean="0">
                <a:solidFill>
                  <a:srgbClr val="404040"/>
                </a:solidFill>
                <a:latin typeface="微软雅黑" pitchFamily="34" charset="-122"/>
                <a:ea typeface="微软雅黑" pitchFamily="34" charset="-122"/>
              </a:rPr>
              <a:t>和</a:t>
            </a:r>
            <a:r>
              <a:rPr lang="en-US" sz="4400" smtClean="0">
                <a:solidFill>
                  <a:srgbClr val="404040"/>
                </a:solidFill>
                <a:latin typeface="微软雅黑" pitchFamily="34" charset="-122"/>
                <a:ea typeface="微软雅黑" pitchFamily="34" charset="-122"/>
              </a:rPr>
              <a:t>Fe</a:t>
            </a:r>
            <a:r>
              <a:rPr lang="en-US" sz="4400" baseline="-25000" smtClean="0">
                <a:solidFill>
                  <a:srgbClr val="404040"/>
                </a:solidFill>
                <a:latin typeface="微软雅黑" pitchFamily="34" charset="-122"/>
                <a:ea typeface="微软雅黑" pitchFamily="34" charset="-122"/>
              </a:rPr>
              <a:t>2</a:t>
            </a:r>
            <a:r>
              <a:rPr lang="en-US" sz="4400" smtClean="0">
                <a:solidFill>
                  <a:srgbClr val="404040"/>
                </a:solidFill>
                <a:latin typeface="微软雅黑" pitchFamily="34" charset="-122"/>
                <a:ea typeface="微软雅黑" pitchFamily="34" charset="-122"/>
              </a:rPr>
              <a:t>O</a:t>
            </a:r>
            <a:r>
              <a:rPr lang="en-US" sz="4400" baseline="-25000" smtClean="0">
                <a:solidFill>
                  <a:srgbClr val="404040"/>
                </a:solidFill>
                <a:latin typeface="微软雅黑" pitchFamily="34" charset="-122"/>
                <a:ea typeface="微软雅黑" pitchFamily="34" charset="-122"/>
              </a:rPr>
              <a:t>3</a:t>
            </a:r>
            <a:r>
              <a:rPr lang="zh-CN" altLang="en-US" sz="4400" smtClean="0">
                <a:solidFill>
                  <a:srgbClr val="404040"/>
                </a:solidFill>
                <a:latin typeface="微软雅黑" pitchFamily="34" charset="-122"/>
                <a:ea typeface="微软雅黑" pitchFamily="34" charset="-122"/>
              </a:rPr>
              <a:t>属于碱性氧化物，与非氧化性强酸反应的离子方程式分别为</a:t>
            </a:r>
            <a:r>
              <a:rPr lang="en-US" sz="4400" smtClean="0">
                <a:solidFill>
                  <a:srgbClr val="404040"/>
                </a:solidFill>
                <a:latin typeface="微软雅黑" pitchFamily="34" charset="-122"/>
                <a:ea typeface="微软雅黑" pitchFamily="34" charset="-122"/>
              </a:rPr>
              <a:t>________________________________________________________________________</a:t>
            </a:r>
            <a:r>
              <a:rPr lang="zh-CN" altLang="en-US" sz="4400" smtClean="0">
                <a:solidFill>
                  <a:srgbClr val="404040"/>
                </a:solidFill>
                <a:latin typeface="微软雅黑" pitchFamily="34" charset="-122"/>
                <a:ea typeface="微软雅黑" pitchFamily="34" charset="-122"/>
              </a:rPr>
              <a:t>。</a:t>
            </a:r>
          </a:p>
          <a:p>
            <a:pPr>
              <a:lnSpc>
                <a:spcPct val="150000"/>
              </a:lnSpc>
            </a:pPr>
            <a:r>
              <a:rPr lang="en-US" sz="4400" smtClean="0">
                <a:solidFill>
                  <a:srgbClr val="404040"/>
                </a:solidFill>
                <a:latin typeface="微软雅黑" pitchFamily="34" charset="-122"/>
                <a:ea typeface="微软雅黑" pitchFamily="34" charset="-122"/>
              </a:rPr>
              <a:t>3</a:t>
            </a:r>
            <a:r>
              <a:rPr lang="zh-CN" altLang="en-US" sz="4400" smtClean="0">
                <a:solidFill>
                  <a:srgbClr val="404040"/>
                </a:solidFill>
                <a:latin typeface="微软雅黑" pitchFamily="34" charset="-122"/>
                <a:ea typeface="微软雅黑" pitchFamily="34" charset="-122"/>
              </a:rPr>
              <a:t>．用途</a:t>
            </a:r>
          </a:p>
          <a:p>
            <a:pPr>
              <a:lnSpc>
                <a:spcPct val="150000"/>
              </a:lnSpc>
            </a:pPr>
            <a:r>
              <a:rPr lang="en-US" sz="4400" smtClean="0">
                <a:solidFill>
                  <a:srgbClr val="404040"/>
                </a:solidFill>
                <a:latin typeface="微软雅黑" pitchFamily="34" charset="-122"/>
                <a:ea typeface="微软雅黑" pitchFamily="34" charset="-122"/>
              </a:rPr>
              <a:t>Fe</a:t>
            </a:r>
            <a:r>
              <a:rPr lang="en-US" sz="4400" baseline="-25000" smtClean="0">
                <a:solidFill>
                  <a:srgbClr val="404040"/>
                </a:solidFill>
                <a:latin typeface="微软雅黑" pitchFamily="34" charset="-122"/>
                <a:ea typeface="微软雅黑" pitchFamily="34" charset="-122"/>
              </a:rPr>
              <a:t>2</a:t>
            </a:r>
            <a:r>
              <a:rPr lang="en-US" sz="4400" smtClean="0">
                <a:solidFill>
                  <a:srgbClr val="404040"/>
                </a:solidFill>
                <a:latin typeface="微软雅黑" pitchFamily="34" charset="-122"/>
                <a:ea typeface="微软雅黑" pitchFamily="34" charset="-122"/>
              </a:rPr>
              <a:t>O</a:t>
            </a:r>
            <a:r>
              <a:rPr lang="en-US" sz="4400" baseline="-25000" smtClean="0">
                <a:solidFill>
                  <a:srgbClr val="404040"/>
                </a:solidFill>
                <a:latin typeface="微软雅黑" pitchFamily="34" charset="-122"/>
                <a:ea typeface="微软雅黑" pitchFamily="34" charset="-122"/>
              </a:rPr>
              <a:t>3</a:t>
            </a:r>
            <a:r>
              <a:rPr lang="zh-CN" altLang="en-US" sz="4400" smtClean="0">
                <a:solidFill>
                  <a:srgbClr val="404040"/>
                </a:solidFill>
                <a:latin typeface="微软雅黑" pitchFamily="34" charset="-122"/>
                <a:ea typeface="微软雅黑" pitchFamily="34" charset="-122"/>
              </a:rPr>
              <a:t>常用作红色油漆和涂料，赤铁矿</a:t>
            </a:r>
            <a:r>
              <a:rPr lang="en-US" sz="4400" smtClean="0">
                <a:solidFill>
                  <a:srgbClr val="404040"/>
                </a:solidFill>
                <a:latin typeface="微软雅黑" pitchFamily="34" charset="-122"/>
                <a:ea typeface="微软雅黑" pitchFamily="34" charset="-122"/>
              </a:rPr>
              <a:t>(</a:t>
            </a:r>
            <a:r>
              <a:rPr lang="zh-CN" altLang="en-US" sz="4400" smtClean="0">
                <a:solidFill>
                  <a:srgbClr val="404040"/>
                </a:solidFill>
                <a:latin typeface="微软雅黑" pitchFamily="34" charset="-122"/>
                <a:ea typeface="微软雅黑" pitchFamily="34" charset="-122"/>
              </a:rPr>
              <a:t>主要成分是</a:t>
            </a:r>
            <a:r>
              <a:rPr lang="en-US" sz="4400" smtClean="0">
                <a:solidFill>
                  <a:srgbClr val="404040"/>
                </a:solidFill>
                <a:latin typeface="微软雅黑" pitchFamily="34" charset="-122"/>
                <a:ea typeface="微软雅黑" pitchFamily="34" charset="-122"/>
              </a:rPr>
              <a:t>_______)</a:t>
            </a:r>
            <a:r>
              <a:rPr lang="zh-CN" altLang="en-US" sz="4400" smtClean="0">
                <a:solidFill>
                  <a:srgbClr val="404040"/>
                </a:solidFill>
                <a:latin typeface="微软雅黑" pitchFamily="34" charset="-122"/>
                <a:ea typeface="微软雅黑" pitchFamily="34" charset="-122"/>
              </a:rPr>
              <a:t>是炼铁原料。</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矩形 26"/>
          <p:cNvSpPr/>
          <p:nvPr/>
        </p:nvSpPr>
        <p:spPr>
          <a:xfrm>
            <a:off x="12817748" y="4140870"/>
            <a:ext cx="170751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endParaRPr lang="zh-CN" altLang="en-US" sz="4400" i="1" dirty="0">
              <a:solidFill>
                <a:srgbClr val="A50021"/>
              </a:solidFill>
              <a:latin typeface="微软雅黑" pitchFamily="34" charset="-122"/>
              <a:ea typeface="微软雅黑" pitchFamily="34" charset="-122"/>
            </a:endParaRPr>
          </a:p>
        </p:txBody>
      </p:sp>
      <p:sp>
        <p:nvSpPr>
          <p:cNvPr id="28" name="矩形 27"/>
          <p:cNvSpPr/>
          <p:nvPr/>
        </p:nvSpPr>
        <p:spPr>
          <a:xfrm>
            <a:off x="2282675" y="6035725"/>
            <a:ext cx="14063465"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FeO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i="1" dirty="0">
              <a:solidFill>
                <a:srgbClr val="A50021"/>
              </a:solidFill>
              <a:latin typeface="微软雅黑" pitchFamily="34" charset="-122"/>
              <a:ea typeface="微软雅黑" pitchFamily="34" charset="-122"/>
            </a:endParaRPr>
          </a:p>
        </p:txBody>
      </p:sp>
      <p:sp>
        <p:nvSpPr>
          <p:cNvPr id="29" name="矩形 28"/>
          <p:cNvSpPr/>
          <p:nvPr/>
        </p:nvSpPr>
        <p:spPr>
          <a:xfrm>
            <a:off x="14545940" y="8101310"/>
            <a:ext cx="1636987"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Fe</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a:t>
            </a:r>
            <a:r>
              <a:rPr lang="en-US" baseline="-25000" dirty="0" smtClean="0">
                <a:solidFill>
                  <a:srgbClr val="A50021"/>
                </a:solidFill>
                <a:latin typeface="微软雅黑" pitchFamily="34" charset="-122"/>
                <a:ea typeface="微软雅黑" pitchFamily="34" charset="-122"/>
              </a:rPr>
              <a:t>3</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7" grpId="0"/>
      <p:bldP spid="28" grpId="0"/>
      <p:bldP spid="2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3002672"/>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．四氧化三铁</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的化学式可写成</a:t>
            </a:r>
            <a:r>
              <a:rPr lang="en-US" sz="4400" dirty="0" smtClean="0">
                <a:solidFill>
                  <a:srgbClr val="404040"/>
                </a:solidFill>
                <a:latin typeface="微软雅黑" pitchFamily="34" charset="-122"/>
                <a:ea typeface="微软雅黑" pitchFamily="34" charset="-122"/>
              </a:rPr>
              <a:t>FeO·Fe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的形式，四氧化三铁是混合物吗？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．四氧化三铁中铁的化合价为＋</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价和＋</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价，试写出四氧化三铁溶于盐酸的离子方程式。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8389342"/>
            <a:ext cx="19216822" cy="3415344"/>
          </a:xfrm>
          <a:prstGeom prst="rect">
            <a:avLst/>
          </a:prstGeom>
          <a:noFill/>
          <a:ln w="9525">
            <a:noFill/>
            <a:miter lim="800000"/>
            <a:headEnd/>
            <a:tailEnd/>
          </a:ln>
          <a:effectLst/>
        </p:spPr>
      </p:pic>
      <p:sp>
        <p:nvSpPr>
          <p:cNvPr id="20" name="矩形 19"/>
          <p:cNvSpPr/>
          <p:nvPr/>
        </p:nvSpPr>
        <p:spPr>
          <a:xfrm>
            <a:off x="2308952" y="8602479"/>
            <a:ext cx="19002508"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．提示：不是，</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可以写成</a:t>
            </a:r>
            <a:r>
              <a:rPr lang="en-US" sz="4400" dirty="0" smtClean="0">
                <a:solidFill>
                  <a:srgbClr val="A50021"/>
                </a:solidFill>
                <a:latin typeface="微软雅黑" pitchFamily="34" charset="-122"/>
                <a:ea typeface="微软雅黑" pitchFamily="34" charset="-122"/>
              </a:rPr>
              <a:t>FeO·Fe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的形式，但</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是一种化合物，是纯净物，而不是混合物。</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eaLnBrk="1" hangingPunct="1">
              <a:lnSpc>
                <a:spcPct val="150000"/>
              </a:lnSpc>
              <a:buNone/>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173568" y="3303566"/>
            <a:ext cx="4429156" cy="8286806"/>
          </a:xfrm>
          <a:prstGeom prst="rect">
            <a:avLst/>
          </a:prstGeom>
          <a:noFill/>
          <a:ln w="9525">
            <a:noFill/>
            <a:miter lim="800000"/>
            <a:headEnd/>
            <a:tailEnd/>
          </a:ln>
          <a:effectLst/>
        </p:spPr>
      </p:pic>
      <p:sp>
        <p:nvSpPr>
          <p:cNvPr id="40" name="矩形 39"/>
          <p:cNvSpPr/>
          <p:nvPr/>
        </p:nvSpPr>
        <p:spPr>
          <a:xfrm>
            <a:off x="2016548" y="2988742"/>
            <a:ext cx="14617624"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金属单质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可发生以下反应。试推断：</a:t>
            </a:r>
          </a:p>
          <a:p>
            <a:pPr>
              <a:lnSpc>
                <a:spcPct val="150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3­2­6</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分别是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写化学式，</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写主要成分</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写出反应</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的离子方程式：</a:t>
            </a: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；⑤</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7370123" y="3204766"/>
            <a:ext cx="4088585"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p>
          <a:p>
            <a:pPr>
              <a:lnSpc>
                <a:spcPct val="150000"/>
              </a:lnSpc>
            </a:pPr>
            <a:r>
              <a:rPr lang="en-US" sz="4400" dirty="0" smtClean="0">
                <a:solidFill>
                  <a:srgbClr val="A50021"/>
                </a:solidFill>
                <a:latin typeface="微软雅黑" pitchFamily="34" charset="-122"/>
                <a:ea typeface="微软雅黑" pitchFamily="34" charset="-122"/>
              </a:rPr>
              <a:t>(1)Fe</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eaLnBrk="1" hangingPunct="1">
              <a:lnSpc>
                <a:spcPct val="150000"/>
              </a:lnSpc>
              <a:buNone/>
            </a:pP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74849" name="Picture 1" descr="ZF83"/>
          <p:cNvPicPr>
            <a:picLocks noChangeAspect="1" noChangeArrowheads="1"/>
          </p:cNvPicPr>
          <p:nvPr/>
        </p:nvPicPr>
        <p:blipFill>
          <a:blip r:embed="rId4" cstate="print"/>
          <a:srcRect/>
          <a:stretch>
            <a:fillRect/>
          </a:stretch>
        </p:blipFill>
        <p:spPr bwMode="auto">
          <a:xfrm>
            <a:off x="2451828" y="4375134"/>
            <a:ext cx="11689931" cy="242889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74849"/>
                                        </p:tgtEl>
                                        <p:attrNameLst>
                                          <p:attrName>style.visibility</p:attrName>
                                        </p:attrNameLst>
                                      </p:cBhvr>
                                      <p:to>
                                        <p:strVal val="visible"/>
                                      </p:to>
                                    </p:set>
                                    <p:animEffect transition="in" filter="blinds(horizontal)">
                                      <p:cBhvr>
                                        <p:cTn id="11" dur="500"/>
                                        <p:tgtEl>
                                          <p:spTgt spid="97484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9667066" y="3089250"/>
            <a:ext cx="12144460" cy="8828484"/>
          </a:xfrm>
          <a:prstGeom prst="rect">
            <a:avLst/>
          </a:prstGeom>
          <a:noFill/>
          <a:ln w="9525">
            <a:noFill/>
            <a:miter lim="800000"/>
            <a:headEnd/>
            <a:tailEnd/>
          </a:ln>
          <a:effectLst/>
        </p:spPr>
      </p:pic>
      <p:sp>
        <p:nvSpPr>
          <p:cNvPr id="8" name="矩形 7"/>
          <p:cNvSpPr/>
          <p:nvPr/>
        </p:nvSpPr>
        <p:spPr>
          <a:xfrm>
            <a:off x="1440484" y="3060750"/>
            <a:ext cx="7992888"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有一块铁的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样品，用</a:t>
            </a:r>
            <a:r>
              <a:rPr lang="en-US" sz="4400" dirty="0" smtClean="0">
                <a:solidFill>
                  <a:srgbClr val="404040"/>
                </a:solidFill>
                <a:latin typeface="微软雅黑" pitchFamily="34" charset="-122"/>
                <a:ea typeface="微软雅黑" pitchFamily="34" charset="-122"/>
              </a:rPr>
              <a:t>140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5.0 mol/L</a:t>
            </a:r>
            <a:r>
              <a:rPr lang="zh-CN" altLang="en-US" sz="4400" dirty="0" smtClean="0">
                <a:solidFill>
                  <a:srgbClr val="404040"/>
                </a:solidFill>
                <a:latin typeface="微软雅黑" pitchFamily="34" charset="-122"/>
                <a:ea typeface="微软雅黑" pitchFamily="34" charset="-122"/>
              </a:rPr>
              <a:t>盐酸恰好将之完全溶解，所得溶液还能吸收</a:t>
            </a:r>
            <a:r>
              <a:rPr lang="en-US" sz="4400" dirty="0" smtClean="0">
                <a:solidFill>
                  <a:srgbClr val="404040"/>
                </a:solidFill>
                <a:latin typeface="微软雅黑" pitchFamily="34" charset="-122"/>
                <a:ea typeface="微软雅黑" pitchFamily="34" charset="-122"/>
              </a:rPr>
              <a:t>0.025 mol 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，恰好使其中的</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全部转变为</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，则该样品可能的化学式为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7</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sp>
        <p:nvSpPr>
          <p:cNvPr id="10" name="矩形 9"/>
          <p:cNvSpPr/>
          <p:nvPr/>
        </p:nvSpPr>
        <p:spPr>
          <a:xfrm>
            <a:off x="9865420" y="2988742"/>
            <a:ext cx="8643998"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p>
        </p:txBody>
      </p:sp>
      <p:sp>
        <p:nvSpPr>
          <p:cNvPr id="11" name="矩形 10"/>
          <p:cNvSpPr/>
          <p:nvPr/>
        </p:nvSpPr>
        <p:spPr>
          <a:xfrm>
            <a:off x="9865420" y="3852838"/>
            <a:ext cx="11430080" cy="8193525"/>
          </a:xfrm>
          <a:prstGeom prst="rect">
            <a:avLst/>
          </a:prstGeom>
        </p:spPr>
        <p:txBody>
          <a:bodyPr wrap="square">
            <a:spAutoFit/>
          </a:bodyPr>
          <a:lstStyle/>
          <a:p>
            <a:pPr>
              <a:lnSpc>
                <a:spcPts val="71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i="1" dirty="0" smtClean="0">
                <a:solidFill>
                  <a:srgbClr val="A50021"/>
                </a:solidFill>
                <a:latin typeface="微软雅黑" pitchFamily="34" charset="-122"/>
                <a:ea typeface="微软雅黑" pitchFamily="34" charset="-122"/>
              </a:rPr>
              <a:t> n</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0.14 L×5.0 mol/L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0.7 mol</a:t>
            </a:r>
            <a:r>
              <a:rPr lang="zh-CN" altLang="en-US" sz="4400" dirty="0" smtClean="0">
                <a:solidFill>
                  <a:srgbClr val="A50021"/>
                </a:solidFill>
                <a:latin typeface="微软雅黑" pitchFamily="34" charset="-122"/>
                <a:ea typeface="微软雅黑" pitchFamily="34" charset="-122"/>
              </a:rPr>
              <a:t>，由氧化物和盐酸反应生成水可知，氧化物中含有</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1/2</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0.35 mol</a:t>
            </a:r>
            <a:r>
              <a:rPr lang="zh-CN" altLang="en-US" sz="4400" dirty="0" smtClean="0">
                <a:solidFill>
                  <a:srgbClr val="A50021"/>
                </a:solidFill>
                <a:latin typeface="微软雅黑" pitchFamily="34" charset="-122"/>
                <a:ea typeface="微软雅黑" pitchFamily="34" charset="-122"/>
              </a:rPr>
              <a:t>，所得溶液还能吸收</a:t>
            </a:r>
            <a:r>
              <a:rPr lang="en-US" sz="4400" dirty="0" smtClean="0">
                <a:solidFill>
                  <a:srgbClr val="A50021"/>
                </a:solidFill>
                <a:latin typeface="微软雅黑" pitchFamily="34" charset="-122"/>
                <a:ea typeface="微软雅黑" pitchFamily="34" charset="-122"/>
              </a:rPr>
              <a:t>0.025 mol 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，恰好使其中的</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全部转变为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，反应后所得溶液为</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，因</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0.7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0.025 mol×2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0.75 mol</a:t>
            </a:r>
            <a:r>
              <a:rPr lang="zh-CN" altLang="en-US" sz="4400" dirty="0" smtClean="0">
                <a:solidFill>
                  <a:srgbClr val="A50021"/>
                </a:solidFill>
                <a:latin typeface="微软雅黑" pitchFamily="34" charset="-122"/>
                <a:ea typeface="微软雅黑" pitchFamily="34" charset="-122"/>
              </a:rPr>
              <a:t>，则</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1/3</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0.25 mol</a:t>
            </a:r>
            <a:r>
              <a:rPr lang="zh-CN" altLang="en-US" sz="4400" dirty="0" smtClean="0">
                <a:solidFill>
                  <a:srgbClr val="A50021"/>
                </a:solidFill>
                <a:latin typeface="微软雅黑" pitchFamily="34" charset="-122"/>
                <a:ea typeface="微软雅黑" pitchFamily="34" charset="-122"/>
              </a:rPr>
              <a:t>，所以氧化物中</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(Fe)∶</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0.25∶0.35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5∶7</a:t>
            </a:r>
            <a:r>
              <a:rPr lang="zh-CN" altLang="en-US" sz="4400" dirty="0" smtClean="0">
                <a:solidFill>
                  <a:srgbClr val="A50021"/>
                </a:solidFill>
                <a:latin typeface="微软雅黑" pitchFamily="34" charset="-122"/>
                <a:ea typeface="微软雅黑" pitchFamily="34" charset="-122"/>
              </a:rPr>
              <a:t>，所以化学式为</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5</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7, </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17812"/>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铁的氢氧化物</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矩形 13"/>
          <p:cNvSpPr/>
          <p:nvPr/>
        </p:nvSpPr>
        <p:spPr>
          <a:xfrm>
            <a:off x="2023200" y="3660754"/>
            <a:ext cx="19716888"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．制备</a:t>
            </a:r>
            <a:endParaRPr lang="zh-CN" altLang="en-US" sz="4400" dirty="0">
              <a:solidFill>
                <a:srgbClr val="404040"/>
              </a:solidFill>
              <a:latin typeface="微软雅黑" pitchFamily="34" charset="-122"/>
              <a:ea typeface="微软雅黑" pitchFamily="34" charset="-122"/>
            </a:endParaRPr>
          </a:p>
        </p:txBody>
      </p:sp>
      <p:graphicFrame>
        <p:nvGraphicFramePr>
          <p:cNvPr id="18" name="表格 17"/>
          <p:cNvGraphicFramePr>
            <a:graphicFrameLocks noGrp="1"/>
          </p:cNvGraphicFramePr>
          <p:nvPr/>
        </p:nvGraphicFramePr>
        <p:xfrm>
          <a:off x="2308952" y="4446572"/>
          <a:ext cx="18861724" cy="7399154"/>
        </p:xfrm>
        <a:graphic>
          <a:graphicData uri="http://schemas.openxmlformats.org/drawingml/2006/table">
            <a:tbl>
              <a:tblPr/>
              <a:tblGrid>
                <a:gridCol w="3572296"/>
                <a:gridCol w="6215796"/>
                <a:gridCol w="9073632"/>
              </a:tblGrid>
              <a:tr h="770560">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实验现象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000"/>
                        </a:lnSpc>
                        <a:spcAft>
                          <a:spcPts val="0"/>
                        </a:spcAft>
                      </a:pPr>
                      <a:r>
                        <a:rPr lang="zh-CN" sz="4200" kern="100">
                          <a:solidFill>
                            <a:srgbClr val="404040"/>
                          </a:solidFill>
                          <a:latin typeface="微软雅黑" pitchFamily="34" charset="-122"/>
                          <a:ea typeface="微软雅黑" pitchFamily="34" charset="-122"/>
                          <a:cs typeface="Times New Roman"/>
                        </a:rPr>
                        <a:t>离子方程式</a:t>
                      </a:r>
                      <a:r>
                        <a:rPr lang="en-US" sz="4200" kern="100">
                          <a:solidFill>
                            <a:srgbClr val="404040"/>
                          </a:solidFill>
                          <a:latin typeface="微软雅黑" pitchFamily="34" charset="-122"/>
                          <a:ea typeface="微软雅黑" pitchFamily="34" charset="-122"/>
                          <a:cs typeface="Times New Roman"/>
                        </a:rPr>
                        <a:t>(</a:t>
                      </a:r>
                      <a:r>
                        <a:rPr lang="zh-CN" sz="4200" kern="100">
                          <a:solidFill>
                            <a:srgbClr val="404040"/>
                          </a:solidFill>
                          <a:latin typeface="微软雅黑" pitchFamily="34" charset="-122"/>
                          <a:ea typeface="微软雅黑" pitchFamily="34" charset="-122"/>
                          <a:cs typeface="Times New Roman"/>
                        </a:rPr>
                        <a:t>或化学方程式</a:t>
                      </a:r>
                      <a:r>
                        <a:rPr lang="en-US"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975">
                <a:tc>
                  <a:txBody>
                    <a:bodyPr/>
                    <a:lstStyle/>
                    <a:p>
                      <a:pPr algn="ctr">
                        <a:lnSpc>
                          <a:spcPts val="6000"/>
                        </a:lnSpc>
                        <a:spcAft>
                          <a:spcPts val="0"/>
                        </a:spcAft>
                      </a:pPr>
                      <a:endParaRPr lang="en-US"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endParaRPr lang="en-US"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endParaRPr lang="en-US"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试管中有</a:t>
                      </a:r>
                      <a:r>
                        <a:rPr lang="en-US" sz="4200" kern="100" dirty="0">
                          <a:solidFill>
                            <a:srgbClr val="404040"/>
                          </a:solidFill>
                          <a:latin typeface="微软雅黑" pitchFamily="34" charset="-122"/>
                          <a:ea typeface="微软雅黑" pitchFamily="34" charset="-122"/>
                          <a:cs typeface="Times New Roman"/>
                        </a:rPr>
                        <a:t>__________</a:t>
                      </a:r>
                      <a:r>
                        <a:rPr lang="zh-CN" sz="4200" kern="100" dirty="0">
                          <a:solidFill>
                            <a:srgbClr val="404040"/>
                          </a:solidFill>
                          <a:latin typeface="微软雅黑" pitchFamily="34" charset="-122"/>
                          <a:ea typeface="微软雅黑" pitchFamily="34" charset="-122"/>
                          <a:cs typeface="Times New Roman"/>
                        </a:rPr>
                        <a:t>沉淀生成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000"/>
                        </a:lnSpc>
                        <a:spcAft>
                          <a:spcPts val="0"/>
                        </a:spcAft>
                      </a:pPr>
                      <a:r>
                        <a:rPr lang="en-US" sz="4200" kern="100" dirty="0">
                          <a:solidFill>
                            <a:srgbClr val="404040"/>
                          </a:solidFill>
                          <a:latin typeface="微软雅黑" pitchFamily="34" charset="-122"/>
                          <a:ea typeface="微软雅黑" pitchFamily="34" charset="-122"/>
                          <a:cs typeface="Times New Roman"/>
                        </a:rPr>
                        <a:t>Fe</a:t>
                      </a:r>
                      <a:r>
                        <a:rPr lang="en-US" sz="4200" kern="100" baseline="30000" dirty="0">
                          <a:solidFill>
                            <a:srgbClr val="404040"/>
                          </a:solidFill>
                          <a:latin typeface="微软雅黑" pitchFamily="34" charset="-122"/>
                          <a:ea typeface="微软雅黑" pitchFamily="34" charset="-122"/>
                          <a:cs typeface="Times New Roman"/>
                        </a:rPr>
                        <a:t>3</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3OH</a:t>
                      </a:r>
                      <a:r>
                        <a:rPr lang="zh-CN" sz="4200" kern="100" baseline="30000" dirty="0" smtClean="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Times New Roman"/>
                        </a:rPr>
                        <a:t>=__________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619">
                <a:tc>
                  <a:txBody>
                    <a:bodyPr/>
                    <a:lstStyle/>
                    <a:p>
                      <a:pPr algn="ctr">
                        <a:lnSpc>
                          <a:spcPts val="6000"/>
                        </a:lnSpc>
                        <a:spcAft>
                          <a:spcPts val="0"/>
                        </a:spcAft>
                      </a:pPr>
                      <a:endParaRPr lang="en-US"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endParaRPr lang="en-US"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endParaRPr lang="en-US" sz="4200" kern="100" dirty="0" smtClean="0">
                        <a:solidFill>
                          <a:srgbClr val="404040"/>
                        </a:solidFill>
                        <a:latin typeface="微软雅黑" pitchFamily="34" charset="-122"/>
                        <a:ea typeface="微软雅黑" pitchFamily="34" charset="-122"/>
                        <a:cs typeface="Times New Roman"/>
                      </a:endParaRPr>
                    </a:p>
                    <a:p>
                      <a:pPr algn="ctr">
                        <a:lnSpc>
                          <a:spcPts val="6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000"/>
                        </a:lnSpc>
                        <a:spcAft>
                          <a:spcPts val="0"/>
                        </a:spcAft>
                      </a:pPr>
                      <a:r>
                        <a:rPr lang="zh-CN" sz="4200" kern="100" dirty="0">
                          <a:solidFill>
                            <a:srgbClr val="404040"/>
                          </a:solidFill>
                          <a:latin typeface="微软雅黑" pitchFamily="34" charset="-122"/>
                          <a:ea typeface="微软雅黑" pitchFamily="34" charset="-122"/>
                          <a:cs typeface="Times New Roman"/>
                        </a:rPr>
                        <a:t>试管中先有</a:t>
                      </a:r>
                      <a:r>
                        <a:rPr lang="en-US" sz="4200" kern="100" dirty="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沉淀生成，迅速变成</a:t>
                      </a:r>
                      <a:r>
                        <a:rPr lang="en-US" sz="4200" kern="100" dirty="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色，最后变成</a:t>
                      </a:r>
                      <a:r>
                        <a:rPr lang="en-US" sz="4200" kern="100" dirty="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000"/>
                        </a:lnSpc>
                        <a:spcAft>
                          <a:spcPts val="0"/>
                        </a:spcAft>
                      </a:pPr>
                      <a:r>
                        <a:rPr lang="en-US" sz="4200" kern="100" dirty="0">
                          <a:solidFill>
                            <a:srgbClr val="404040"/>
                          </a:solidFill>
                          <a:latin typeface="微软雅黑" pitchFamily="34" charset="-122"/>
                          <a:ea typeface="微软雅黑" pitchFamily="34" charset="-122"/>
                          <a:cs typeface="Times New Roman"/>
                        </a:rPr>
                        <a:t>Fe</a:t>
                      </a:r>
                      <a:r>
                        <a:rPr lang="en-US" sz="4200" kern="100" baseline="30000" dirty="0">
                          <a:solidFill>
                            <a:srgbClr val="404040"/>
                          </a:solidFill>
                          <a:latin typeface="微软雅黑" pitchFamily="34" charset="-122"/>
                          <a:ea typeface="微软雅黑" pitchFamily="34" charset="-122"/>
                          <a:cs typeface="Times New Roman"/>
                        </a:rPr>
                        <a:t>2</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2OH</a:t>
                      </a:r>
                      <a:r>
                        <a:rPr lang="zh-CN" sz="4200" kern="100" baseline="30000" dirty="0" smtClean="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Times New Roman"/>
                        </a:rPr>
                        <a:t>=__________(</a:t>
                      </a:r>
                      <a:r>
                        <a:rPr lang="zh-CN" sz="4200" kern="100" dirty="0">
                          <a:solidFill>
                            <a:srgbClr val="404040"/>
                          </a:solidFill>
                          <a:latin typeface="微软雅黑" pitchFamily="34" charset="-122"/>
                          <a:ea typeface="微软雅黑" pitchFamily="34" charset="-122"/>
                          <a:cs typeface="Times New Roman"/>
                        </a:rPr>
                        <a:t>白色</a:t>
                      </a:r>
                      <a:r>
                        <a:rPr lang="en-US" sz="4200" kern="100" dirty="0" smtClean="0">
                          <a:solidFill>
                            <a:srgbClr val="404040"/>
                          </a:solidFill>
                          <a:latin typeface="微软雅黑" pitchFamily="34" charset="-122"/>
                          <a:ea typeface="微软雅黑" pitchFamily="34" charset="-122"/>
                          <a:cs typeface="Times New Roman"/>
                        </a:rPr>
                        <a:t>)</a:t>
                      </a:r>
                    </a:p>
                    <a:p>
                      <a:pPr algn="just">
                        <a:lnSpc>
                          <a:spcPts val="6000"/>
                        </a:lnSpc>
                        <a:spcAft>
                          <a:spcPts val="0"/>
                        </a:spcAft>
                      </a:pPr>
                      <a:r>
                        <a:rPr lang="en-US" sz="4200" kern="100" dirty="0" smtClean="0">
                          <a:solidFill>
                            <a:srgbClr val="404040"/>
                          </a:solidFill>
                          <a:latin typeface="微软雅黑" pitchFamily="34" charset="-122"/>
                          <a:ea typeface="微软雅黑" pitchFamily="34" charset="-122"/>
                          <a:cs typeface="Times New Roman"/>
                        </a:rPr>
                        <a:t>___________________________________________=</a:t>
                      </a:r>
                      <a:r>
                        <a:rPr lang="en-US" sz="4200" kern="100" dirty="0">
                          <a:solidFill>
                            <a:srgbClr val="404040"/>
                          </a:solidFill>
                          <a:latin typeface="微软雅黑" pitchFamily="34" charset="-122"/>
                          <a:ea typeface="微软雅黑" pitchFamily="34" charset="-122"/>
                          <a:cs typeface="Times New Roman"/>
                        </a:rPr>
                        <a:t>4Fe(OH)</a:t>
                      </a:r>
                      <a:r>
                        <a:rPr lang="en-US" sz="4200" kern="100" baseline="-25000" dirty="0">
                          <a:solidFill>
                            <a:srgbClr val="404040"/>
                          </a:solidFill>
                          <a:latin typeface="微软雅黑" pitchFamily="34" charset="-122"/>
                          <a:ea typeface="微软雅黑" pitchFamily="34" charset="-122"/>
                          <a:cs typeface="Times New Roman"/>
                        </a:rPr>
                        <a:t>3</a:t>
                      </a:r>
                      <a:r>
                        <a:rPr lang="en-US" sz="4200" kern="100" dirty="0" smtClean="0">
                          <a:solidFill>
                            <a:srgbClr val="404040"/>
                          </a:solidFill>
                          <a:latin typeface="微软雅黑" pitchFamily="34" charset="-122"/>
                          <a:ea typeface="微软雅黑" pitchFamily="34" charset="-122"/>
                          <a:cs typeface="Times New Roman"/>
                        </a:rPr>
                        <a:t>(______</a:t>
                      </a:r>
                      <a:r>
                        <a:rPr lang="zh-CN" sz="4200" kern="100" dirty="0">
                          <a:solidFill>
                            <a:srgbClr val="404040"/>
                          </a:solidFill>
                          <a:latin typeface="微软雅黑" pitchFamily="34" charset="-122"/>
                          <a:ea typeface="微软雅黑" pitchFamily="34" charset="-122"/>
                          <a:cs typeface="Times New Roman"/>
                        </a:rPr>
                        <a:t>色</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6451" name="Picture 3" descr="E:\工作\2017\同步\2017秋\学练考\必修1\PPT\第三章\F101.TIF"/>
          <p:cNvPicPr>
            <a:picLocks noChangeAspect="1" noChangeArrowheads="1"/>
          </p:cNvPicPr>
          <p:nvPr/>
        </p:nvPicPr>
        <p:blipFill>
          <a:blip r:embed="rId4" r:link="rId5" cstate="print"/>
          <a:srcRect/>
          <a:stretch>
            <a:fillRect/>
          </a:stretch>
        </p:blipFill>
        <p:spPr bwMode="auto">
          <a:xfrm>
            <a:off x="3240684" y="5581030"/>
            <a:ext cx="1500198" cy="2915479"/>
          </a:xfrm>
          <a:prstGeom prst="rect">
            <a:avLst/>
          </a:prstGeom>
          <a:noFill/>
        </p:spPr>
      </p:pic>
      <p:pic>
        <p:nvPicPr>
          <p:cNvPr id="616450" name="Picture 2" descr="E:\工作\2017\同步\2017秋\学练考\必修1\PPT\第三章\F102.TIF"/>
          <p:cNvPicPr>
            <a:picLocks noChangeAspect="1" noChangeArrowheads="1"/>
          </p:cNvPicPr>
          <p:nvPr/>
        </p:nvPicPr>
        <p:blipFill>
          <a:blip r:embed="rId6" r:link="rId7" cstate="print"/>
          <a:srcRect/>
          <a:stretch>
            <a:fillRect/>
          </a:stretch>
        </p:blipFill>
        <p:spPr bwMode="auto">
          <a:xfrm>
            <a:off x="3024660" y="8893398"/>
            <a:ext cx="1580652" cy="2759444"/>
          </a:xfrm>
          <a:prstGeom prst="rect">
            <a:avLst/>
          </a:prstGeom>
          <a:noFill/>
        </p:spPr>
      </p:pic>
      <p:sp>
        <p:nvSpPr>
          <p:cNvPr id="20" name="矩形 19"/>
          <p:cNvSpPr/>
          <p:nvPr/>
        </p:nvSpPr>
        <p:spPr>
          <a:xfrm>
            <a:off x="8353252" y="6066502"/>
            <a:ext cx="1800493"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红褐色</a:t>
            </a:r>
            <a:endParaRPr lang="zh-CN" altLang="en-US" dirty="0">
              <a:solidFill>
                <a:srgbClr val="A50021"/>
              </a:solidFill>
              <a:latin typeface="微软雅黑" pitchFamily="34" charset="-122"/>
              <a:ea typeface="微软雅黑" pitchFamily="34" charset="-122"/>
            </a:endParaRPr>
          </a:p>
        </p:txBody>
      </p:sp>
      <p:sp>
        <p:nvSpPr>
          <p:cNvPr id="21" name="矩形 20"/>
          <p:cNvSpPr/>
          <p:nvPr/>
        </p:nvSpPr>
        <p:spPr>
          <a:xfrm>
            <a:off x="15770076" y="6301110"/>
            <a:ext cx="2472152"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Fe(OH)</a:t>
            </a:r>
            <a:r>
              <a:rPr lang="en-US" baseline="-25000" dirty="0" smtClean="0">
                <a:solidFill>
                  <a:srgbClr val="A50021"/>
                </a:solidFill>
                <a:latin typeface="微软雅黑" pitchFamily="34" charset="-122"/>
                <a:ea typeface="微软雅黑" pitchFamily="34" charset="-122"/>
              </a:rPr>
              <a:t>3</a:t>
            </a:r>
            <a:r>
              <a:rPr lang="zh-CN" altLang="en-US" dirty="0" smtClean="0">
                <a:solidFill>
                  <a:srgbClr val="A50021"/>
                </a:solidFill>
                <a:latin typeface="微软雅黑" pitchFamily="34" charset="-122"/>
                <a:ea typeface="微软雅黑" pitchFamily="34" charset="-122"/>
              </a:rPr>
              <a:t>↓</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8785300" y="8893398"/>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白色</a:t>
            </a:r>
            <a:endParaRPr lang="zh-CN" altLang="en-US" dirty="0">
              <a:solidFill>
                <a:srgbClr val="A50021"/>
              </a:solidFill>
              <a:latin typeface="微软雅黑" pitchFamily="34" charset="-122"/>
              <a:ea typeface="微软雅黑" pitchFamily="34" charset="-122"/>
            </a:endParaRPr>
          </a:p>
        </p:txBody>
      </p:sp>
      <p:sp>
        <p:nvSpPr>
          <p:cNvPr id="23" name="矩形 22"/>
          <p:cNvSpPr/>
          <p:nvPr/>
        </p:nvSpPr>
        <p:spPr>
          <a:xfrm>
            <a:off x="9145340" y="968548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灰绿</a:t>
            </a:r>
            <a:endParaRPr lang="zh-CN" altLang="en-US" dirty="0">
              <a:solidFill>
                <a:srgbClr val="A50021"/>
              </a:solidFill>
              <a:latin typeface="微软雅黑" pitchFamily="34" charset="-122"/>
              <a:ea typeface="微软雅黑" pitchFamily="34" charset="-122"/>
            </a:endParaRPr>
          </a:p>
        </p:txBody>
      </p:sp>
      <p:sp>
        <p:nvSpPr>
          <p:cNvPr id="24" name="矩形 23"/>
          <p:cNvSpPr/>
          <p:nvPr/>
        </p:nvSpPr>
        <p:spPr>
          <a:xfrm>
            <a:off x="8281244" y="1047757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红褐</a:t>
            </a:r>
            <a:endParaRPr lang="zh-CN" altLang="en-US" dirty="0">
              <a:solidFill>
                <a:srgbClr val="A50021"/>
              </a:solidFill>
              <a:latin typeface="微软雅黑" pitchFamily="34" charset="-122"/>
              <a:ea typeface="微软雅黑" pitchFamily="34" charset="-122"/>
            </a:endParaRPr>
          </a:p>
        </p:txBody>
      </p:sp>
      <p:sp>
        <p:nvSpPr>
          <p:cNvPr id="25" name="矩形 24"/>
          <p:cNvSpPr/>
          <p:nvPr/>
        </p:nvSpPr>
        <p:spPr>
          <a:xfrm>
            <a:off x="15746196" y="8965406"/>
            <a:ext cx="2472152"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Fe(OH)</a:t>
            </a:r>
            <a:r>
              <a:rPr lang="en-US" baseline="-25000"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a:t>
            </a:r>
            <a:endParaRPr lang="zh-CN" altLang="en-US" dirty="0">
              <a:solidFill>
                <a:srgbClr val="A50021"/>
              </a:solidFill>
              <a:latin typeface="微软雅黑" pitchFamily="34" charset="-122"/>
              <a:ea typeface="微软雅黑" pitchFamily="34" charset="-122"/>
            </a:endParaRPr>
          </a:p>
        </p:txBody>
      </p:sp>
      <p:sp>
        <p:nvSpPr>
          <p:cNvPr id="26" name="矩形 25"/>
          <p:cNvSpPr/>
          <p:nvPr/>
        </p:nvSpPr>
        <p:spPr>
          <a:xfrm>
            <a:off x="12447471" y="9757494"/>
            <a:ext cx="5626861"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4Fe(OH)</a:t>
            </a:r>
            <a:r>
              <a:rPr lang="en-US" baseline="-25000"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O</a:t>
            </a:r>
            <a:r>
              <a:rPr lang="en-US" baseline="-25000"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a:t>
            </a:r>
            <a:endParaRPr lang="zh-CN" altLang="en-US" dirty="0">
              <a:solidFill>
                <a:srgbClr val="A50021"/>
              </a:solidFill>
              <a:latin typeface="微软雅黑" pitchFamily="34" charset="-122"/>
              <a:ea typeface="微软雅黑" pitchFamily="34" charset="-122"/>
            </a:endParaRPr>
          </a:p>
        </p:txBody>
      </p:sp>
      <p:sp>
        <p:nvSpPr>
          <p:cNvPr id="27" name="矩形 26"/>
          <p:cNvSpPr/>
          <p:nvPr/>
        </p:nvSpPr>
        <p:spPr>
          <a:xfrm>
            <a:off x="16562164" y="1060300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红褐</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16451"/>
                                        </p:tgtEl>
                                        <p:attrNameLst>
                                          <p:attrName>style.visibility</p:attrName>
                                        </p:attrNameLst>
                                      </p:cBhvr>
                                      <p:to>
                                        <p:strVal val="visible"/>
                                      </p:to>
                                    </p:set>
                                    <p:animEffect transition="in" filter="blinds(horizontal)">
                                      <p:cBhvr>
                                        <p:cTn id="11" dur="500"/>
                                        <p:tgtEl>
                                          <p:spTgt spid="61645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16450"/>
                                        </p:tgtEl>
                                        <p:attrNameLst>
                                          <p:attrName>style.visibility</p:attrName>
                                        </p:attrNameLst>
                                      </p:cBhvr>
                                      <p:to>
                                        <p:strVal val="visible"/>
                                      </p:to>
                                    </p:set>
                                    <p:animEffect transition="in" filter="blinds(horizontal)">
                                      <p:cBhvr>
                                        <p:cTn id="15" dur="500"/>
                                        <p:tgtEl>
                                          <p:spTgt spid="6164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P spid="23" grpId="0"/>
      <p:bldP spid="24" grpId="0"/>
      <p:bldP spid="25" grpId="0"/>
      <p:bldP spid="26" grpId="0"/>
      <p:bldP spid="27"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a:xfrm>
            <a:off x="2094638" y="3089250"/>
            <a:ext cx="19716888"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2.Fe(OH)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性质的比较</a:t>
            </a:r>
            <a:endParaRPr lang="zh-CN" altLang="en-US" sz="4400" dirty="0">
              <a:solidFill>
                <a:srgbClr val="404040"/>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2237515" y="4017944"/>
          <a:ext cx="19077177" cy="7841176"/>
        </p:xfrm>
        <a:graphic>
          <a:graphicData uri="http://schemas.openxmlformats.org/drawingml/2006/table">
            <a:tbl>
              <a:tblPr/>
              <a:tblGrid>
                <a:gridCol w="3201673"/>
                <a:gridCol w="8129883"/>
                <a:gridCol w="7745621"/>
              </a:tblGrid>
              <a:tr h="812107">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化学式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en-US" sz="4200" kern="100">
                          <a:solidFill>
                            <a:srgbClr val="404040"/>
                          </a:solidFill>
                          <a:latin typeface="微软雅黑" pitchFamily="34" charset="-122"/>
                          <a:ea typeface="微软雅黑" pitchFamily="34" charset="-122"/>
                          <a:cs typeface="Times New Roman"/>
                        </a:rPr>
                        <a:t>Fe(OH)</a:t>
                      </a:r>
                      <a:r>
                        <a:rPr lang="en-US" sz="4200" kern="100" baseline="-25000">
                          <a:solidFill>
                            <a:srgbClr val="404040"/>
                          </a:solidFill>
                          <a:latin typeface="微软雅黑" pitchFamily="34" charset="-122"/>
                          <a:ea typeface="微软雅黑" pitchFamily="34" charset="-122"/>
                          <a:cs typeface="Times New Roman"/>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en-US" sz="4200" kern="100">
                          <a:solidFill>
                            <a:srgbClr val="404040"/>
                          </a:solidFill>
                          <a:latin typeface="微软雅黑" pitchFamily="34" charset="-122"/>
                          <a:ea typeface="微软雅黑" pitchFamily="34" charset="-122"/>
                          <a:cs typeface="Times New Roman"/>
                        </a:rPr>
                        <a:t>Fe(OH)</a:t>
                      </a:r>
                      <a:r>
                        <a:rPr lang="en-US" sz="4200" kern="100" baseline="-25000">
                          <a:solidFill>
                            <a:srgbClr val="404040"/>
                          </a:solidFill>
                          <a:latin typeface="微软雅黑" pitchFamily="34" charset="-122"/>
                          <a:ea typeface="微软雅黑" pitchFamily="34" charset="-122"/>
                          <a:cs typeface="Times New Roman"/>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577">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物质类别</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577">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色态</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577">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溶解性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0684">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与非氧化性强酸反应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0684">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与氧化性酸反应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500"/>
                        </a:lnSpc>
                        <a:spcAft>
                          <a:spcPts val="0"/>
                        </a:spcAft>
                      </a:pPr>
                      <a:r>
                        <a:rPr lang="en-US" sz="4200" kern="100" dirty="0">
                          <a:solidFill>
                            <a:srgbClr val="404040"/>
                          </a:solidFill>
                          <a:latin typeface="微软雅黑" pitchFamily="34" charset="-122"/>
                          <a:ea typeface="微软雅黑" pitchFamily="34" charset="-122"/>
                          <a:cs typeface="Times New Roman"/>
                        </a:rPr>
                        <a:t>3Fe(OH)</a:t>
                      </a:r>
                      <a:r>
                        <a:rPr lang="en-US" sz="4200" kern="100" baseline="-25000" dirty="0">
                          <a:solidFill>
                            <a:srgbClr val="404040"/>
                          </a:solidFill>
                          <a:latin typeface="微软雅黑" pitchFamily="34" charset="-122"/>
                          <a:ea typeface="微软雅黑" pitchFamily="34" charset="-122"/>
                          <a:cs typeface="Times New Roman"/>
                        </a:rPr>
                        <a:t>2</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10HNO</a:t>
                      </a:r>
                      <a:r>
                        <a:rPr lang="en-US" sz="4200" kern="100" baseline="-25000" dirty="0">
                          <a:solidFill>
                            <a:srgbClr val="404040"/>
                          </a:solidFill>
                          <a:latin typeface="微软雅黑" pitchFamily="34" charset="-122"/>
                          <a:ea typeface="微软雅黑" pitchFamily="34" charset="-122"/>
                          <a:cs typeface="Times New Roman"/>
                        </a:rPr>
                        <a:t>3</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稀</a:t>
                      </a:r>
                      <a:r>
                        <a:rPr lang="en-US" sz="4200" kern="100" dirty="0">
                          <a:solidFill>
                            <a:srgbClr val="404040"/>
                          </a:solidFill>
                          <a:latin typeface="微软雅黑" pitchFamily="34" charset="-122"/>
                          <a:ea typeface="微软雅黑" pitchFamily="34" charset="-122"/>
                          <a:cs typeface="Times New Roman"/>
                        </a:rPr>
                        <a:t>)=3Fe(NO</a:t>
                      </a:r>
                      <a:r>
                        <a:rPr lang="en-US" sz="4200" kern="100" baseline="-25000" dirty="0">
                          <a:solidFill>
                            <a:srgbClr val="404040"/>
                          </a:solidFill>
                          <a:latin typeface="微软雅黑" pitchFamily="34" charset="-122"/>
                          <a:ea typeface="微软雅黑" pitchFamily="34" charset="-122"/>
                          <a:cs typeface="Times New Roman"/>
                        </a:rPr>
                        <a:t>3</a:t>
                      </a:r>
                      <a:r>
                        <a:rPr lang="en-US" sz="4200" kern="100" dirty="0">
                          <a:solidFill>
                            <a:srgbClr val="404040"/>
                          </a:solidFill>
                          <a:latin typeface="微软雅黑" pitchFamily="34" charset="-122"/>
                          <a:ea typeface="微软雅黑" pitchFamily="34" charset="-122"/>
                          <a:cs typeface="Times New Roman"/>
                        </a:rPr>
                        <a:t>)</a:t>
                      </a:r>
                      <a:r>
                        <a:rPr lang="en-US" sz="4200" kern="100" baseline="-25000" dirty="0">
                          <a:solidFill>
                            <a:srgbClr val="404040"/>
                          </a:solidFill>
                          <a:latin typeface="微软雅黑" pitchFamily="34" charset="-122"/>
                          <a:ea typeface="微软雅黑" pitchFamily="34" charset="-122"/>
                          <a:cs typeface="Times New Roman"/>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NO</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Times New Roman"/>
                        </a:rPr>
                        <a:t>8H</a:t>
                      </a:r>
                      <a:r>
                        <a:rPr lang="en-US" sz="4200" kern="100" baseline="-25000" dirty="0">
                          <a:solidFill>
                            <a:srgbClr val="404040"/>
                          </a:solidFill>
                          <a:latin typeface="微软雅黑" pitchFamily="34" charset="-122"/>
                          <a:ea typeface="微软雅黑" pitchFamily="34" charset="-122"/>
                          <a:cs typeface="Times New Roman"/>
                        </a:rPr>
                        <a:t>2</a:t>
                      </a:r>
                      <a:r>
                        <a:rPr lang="en-US" sz="4200" kern="100" dirty="0">
                          <a:solidFill>
                            <a:srgbClr val="404040"/>
                          </a:solidFill>
                          <a:latin typeface="微软雅黑" pitchFamily="34" charset="-122"/>
                          <a:ea typeface="微软雅黑" pitchFamily="34" charset="-122"/>
                          <a:cs typeface="Times New Roman"/>
                        </a:rPr>
                        <a:t>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同上</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577">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不稳定性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分解产物很复杂</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8381182" y="4986382"/>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二元弱碱</a:t>
            </a:r>
            <a:endParaRPr lang="zh-CN" altLang="en-US" dirty="0">
              <a:solidFill>
                <a:srgbClr val="A50021"/>
              </a:solidFill>
              <a:latin typeface="微软雅黑" pitchFamily="34" charset="-122"/>
              <a:ea typeface="微软雅黑" pitchFamily="34" charset="-122"/>
            </a:endParaRPr>
          </a:p>
        </p:txBody>
      </p:sp>
      <p:sp>
        <p:nvSpPr>
          <p:cNvPr id="17" name="矩形 16"/>
          <p:cNvSpPr/>
          <p:nvPr/>
        </p:nvSpPr>
        <p:spPr>
          <a:xfrm>
            <a:off x="15914092" y="4986382"/>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三元弱碱</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8381182" y="5803894"/>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白色固体</a:t>
            </a:r>
            <a:endParaRPr lang="zh-CN" altLang="en-US" dirty="0">
              <a:solidFill>
                <a:srgbClr val="A50021"/>
              </a:solidFill>
              <a:latin typeface="微软雅黑" pitchFamily="34" charset="-122"/>
              <a:ea typeface="微软雅黑" pitchFamily="34" charset="-122"/>
            </a:endParaRPr>
          </a:p>
        </p:txBody>
      </p:sp>
      <p:sp>
        <p:nvSpPr>
          <p:cNvPr id="19" name="矩形 18"/>
          <p:cNvSpPr/>
          <p:nvPr/>
        </p:nvSpPr>
        <p:spPr>
          <a:xfrm>
            <a:off x="15986100" y="5850478"/>
            <a:ext cx="2877711"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红褐色固体</a:t>
            </a:r>
            <a:endParaRPr lang="zh-CN" altLang="en-US" dirty="0">
              <a:solidFill>
                <a:srgbClr val="A50021"/>
              </a:solidFill>
              <a:latin typeface="微软雅黑" pitchFamily="34" charset="-122"/>
              <a:ea typeface="微软雅黑" pitchFamily="34" charset="-122"/>
            </a:endParaRPr>
          </a:p>
        </p:txBody>
      </p:sp>
      <p:sp>
        <p:nvSpPr>
          <p:cNvPr id="20" name="矩形 19"/>
          <p:cNvSpPr/>
          <p:nvPr/>
        </p:nvSpPr>
        <p:spPr>
          <a:xfrm>
            <a:off x="8381182" y="6786582"/>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难溶于水</a:t>
            </a:r>
            <a:endParaRPr lang="zh-CN" altLang="en-US" dirty="0">
              <a:solidFill>
                <a:srgbClr val="A50021"/>
              </a:solidFill>
              <a:latin typeface="微软雅黑" pitchFamily="34" charset="-122"/>
              <a:ea typeface="微软雅黑" pitchFamily="34" charset="-122"/>
            </a:endParaRPr>
          </a:p>
        </p:txBody>
      </p:sp>
      <p:sp>
        <p:nvSpPr>
          <p:cNvPr id="21" name="矩形 20"/>
          <p:cNvSpPr/>
          <p:nvPr/>
        </p:nvSpPr>
        <p:spPr>
          <a:xfrm>
            <a:off x="16346140" y="6786582"/>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难溶于水</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5976988" y="8154734"/>
            <a:ext cx="7314823"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Fe(OH)</a:t>
            </a:r>
            <a:r>
              <a:rPr lang="en-US" baseline="-25000"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2H</a:t>
            </a:r>
            <a:r>
              <a:rPr lang="zh-CN" altLang="en-US" baseline="30000"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=Fe</a:t>
            </a:r>
            <a:r>
              <a:rPr lang="en-US" baseline="30000" dirty="0" smtClean="0">
                <a:solidFill>
                  <a:srgbClr val="A50021"/>
                </a:solidFill>
                <a:latin typeface="微软雅黑" pitchFamily="34" charset="-122"/>
                <a:ea typeface="微软雅黑" pitchFamily="34" charset="-122"/>
              </a:rPr>
              <a:t>2</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a:t>
            </a:r>
            <a:endParaRPr lang="zh-CN" altLang="en-US" dirty="0">
              <a:solidFill>
                <a:srgbClr val="A50021"/>
              </a:solidFill>
              <a:latin typeface="微软雅黑" pitchFamily="34" charset="-122"/>
              <a:ea typeface="微软雅黑" pitchFamily="34" charset="-122"/>
            </a:endParaRPr>
          </a:p>
        </p:txBody>
      </p:sp>
      <p:sp>
        <p:nvSpPr>
          <p:cNvPr id="23" name="矩形 22"/>
          <p:cNvSpPr/>
          <p:nvPr/>
        </p:nvSpPr>
        <p:spPr>
          <a:xfrm>
            <a:off x="13953346" y="7804158"/>
            <a:ext cx="7314823"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Fe(OH)</a:t>
            </a:r>
            <a:r>
              <a:rPr lang="en-US" baseline="-25000" dirty="0" smtClean="0">
                <a:solidFill>
                  <a:srgbClr val="A50021"/>
                </a:solidFill>
                <a:latin typeface="微软雅黑" pitchFamily="34" charset="-122"/>
                <a:ea typeface="微软雅黑" pitchFamily="34" charset="-122"/>
              </a:rPr>
              <a:t>3</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3H</a:t>
            </a:r>
            <a:r>
              <a:rPr lang="zh-CN" altLang="en-US" baseline="30000"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=Fe</a:t>
            </a:r>
            <a:r>
              <a:rPr lang="en-US" baseline="30000" dirty="0" smtClean="0">
                <a:solidFill>
                  <a:srgbClr val="A50021"/>
                </a:solidFill>
                <a:latin typeface="微软雅黑" pitchFamily="34" charset="-122"/>
                <a:ea typeface="微软雅黑" pitchFamily="34" charset="-122"/>
              </a:rPr>
              <a:t>3</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3H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a:t>
            </a:r>
            <a:endParaRPr lang="zh-CN" altLang="en-US" dirty="0">
              <a:solidFill>
                <a:srgbClr val="A50021"/>
              </a:solidFill>
              <a:latin typeface="微软雅黑" pitchFamily="34" charset="-122"/>
              <a:ea typeface="微软雅黑" pitchFamily="34" charset="-122"/>
            </a:endParaRPr>
          </a:p>
        </p:txBody>
      </p:sp>
      <p:sp>
        <p:nvSpPr>
          <p:cNvPr id="24" name="矩形 23"/>
          <p:cNvSpPr/>
          <p:nvPr/>
        </p:nvSpPr>
        <p:spPr>
          <a:xfrm>
            <a:off x="13609836" y="11053638"/>
            <a:ext cx="7795724"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2Fe(OH)</a:t>
            </a:r>
            <a:r>
              <a:rPr lang="en-US" baseline="-25000" dirty="0" smtClean="0">
                <a:solidFill>
                  <a:srgbClr val="A50021"/>
                </a:solidFill>
                <a:latin typeface="微软雅黑" pitchFamily="34" charset="-122"/>
                <a:ea typeface="微软雅黑" pitchFamily="34" charset="-122"/>
              </a:rPr>
              <a:t>3                  </a:t>
            </a:r>
            <a:r>
              <a:rPr lang="en-US" dirty="0" smtClean="0">
                <a:solidFill>
                  <a:srgbClr val="A50021"/>
                </a:solidFill>
                <a:latin typeface="微软雅黑" pitchFamily="34" charset="-122"/>
                <a:ea typeface="微软雅黑" pitchFamily="34" charset="-122"/>
              </a:rPr>
              <a:t>Fe</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a:t>
            </a:r>
            <a:r>
              <a:rPr lang="en-US" baseline="-25000" dirty="0" smtClean="0">
                <a:solidFill>
                  <a:srgbClr val="A50021"/>
                </a:solidFill>
                <a:latin typeface="微软雅黑" pitchFamily="34" charset="-122"/>
                <a:ea typeface="微软雅黑" pitchFamily="34" charset="-122"/>
              </a:rPr>
              <a:t>3</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3H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a:t>
            </a:r>
            <a:endParaRPr lang="zh-CN" altLang="en-US" dirty="0">
              <a:solidFill>
                <a:srgbClr val="A50021"/>
              </a:solidFill>
              <a:latin typeface="微软雅黑" pitchFamily="34" charset="-122"/>
              <a:ea typeface="微软雅黑" pitchFamily="34" charset="-122"/>
            </a:endParaRPr>
          </a:p>
        </p:txBody>
      </p:sp>
      <p:pic>
        <p:nvPicPr>
          <p:cNvPr id="25" name="图片 24"/>
          <p:cNvPicPr/>
          <p:nvPr/>
        </p:nvPicPr>
        <p:blipFill>
          <a:blip r:embed="rId3" cstate="print"/>
          <a:srcRect/>
          <a:stretch>
            <a:fillRect/>
          </a:stretch>
        </p:blipFill>
        <p:spPr bwMode="auto">
          <a:xfrm>
            <a:off x="16211814" y="11197654"/>
            <a:ext cx="1214446" cy="57150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18" grpId="0"/>
      <p:bldP spid="19" grpId="0"/>
      <p:bldP spid="20" grpId="0"/>
      <p:bldP spid="21" grpId="0"/>
      <p:bldP spid="22" grpId="0"/>
      <p:bldP spid="23" grpId="0"/>
      <p:bldP spid="24"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732060"/>
            <a:ext cx="19716888" cy="505099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．制备</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时，为什么要用新制的</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溶液？为什么要将吸有</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溶液的胶头滴管尖嘴插入液面以下？</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在空气中灼烧得到</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固体，</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在空气中灼烧能得到</a:t>
            </a:r>
            <a:r>
              <a:rPr lang="en-US" sz="4400" dirty="0" err="1" smtClean="0">
                <a:solidFill>
                  <a:srgbClr val="404040"/>
                </a:solidFill>
                <a:latin typeface="微软雅黑" pitchFamily="34" charset="-122"/>
                <a:ea typeface="微软雅黑" pitchFamily="34" charset="-122"/>
              </a:rPr>
              <a:t>FeO</a:t>
            </a:r>
            <a:r>
              <a:rPr lang="zh-CN" altLang="en-US" sz="4400" dirty="0" smtClean="0">
                <a:solidFill>
                  <a:srgbClr val="404040"/>
                </a:solidFill>
                <a:latin typeface="微软雅黑" pitchFamily="34" charset="-122"/>
                <a:ea typeface="微软雅黑" pitchFamily="34" charset="-122"/>
              </a:rPr>
              <a:t>固体吗？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949182"/>
            <a:ext cx="19216822" cy="5069818"/>
          </a:xfrm>
          <a:prstGeom prst="rect">
            <a:avLst/>
          </a:prstGeom>
          <a:noFill/>
          <a:ln w="9525">
            <a:noFill/>
            <a:miter lim="800000"/>
            <a:headEnd/>
            <a:tailEnd/>
          </a:ln>
          <a:effectLst/>
        </p:spPr>
      </p:pic>
      <p:sp>
        <p:nvSpPr>
          <p:cNvPr id="20" name="矩形 19"/>
          <p:cNvSpPr/>
          <p:nvPr/>
        </p:nvSpPr>
        <p:spPr>
          <a:xfrm>
            <a:off x="2308952" y="6877174"/>
            <a:ext cx="19002508" cy="710963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FeSO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具有较强的还原性，在空气中容易被氧化为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而变质。将吸有</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溶液的胶头滴管尖嘴插入液面以下是避免向溶液中带入空气而将生成的</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．提示：不能，</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在空气中灼烧过程中发生如下反应：</a:t>
            </a:r>
            <a:r>
              <a:rPr lang="en-US" sz="4400" dirty="0" smtClean="0">
                <a:solidFill>
                  <a:srgbClr val="A50021"/>
                </a:solidFill>
                <a:latin typeface="微软雅黑" pitchFamily="34" charset="-122"/>
                <a:ea typeface="微软雅黑" pitchFamily="34" charset="-122"/>
              </a:rPr>
              <a:t>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2Fe(OH)</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在空气中灼烧得到的仍是</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a:t>
            </a:r>
          </a:p>
          <a:p>
            <a:pPr eaLnBrk="1" hangingPunct="1">
              <a:lnSpc>
                <a:spcPct val="150000"/>
              </a:lnSpc>
              <a:buNone/>
            </a:pPr>
            <a:endParaRPr lang="zh-CN" altLang="en-US" sz="4000" dirty="0">
              <a:solidFill>
                <a:srgbClr val="B32876"/>
              </a:solidFill>
              <a:latin typeface="微软雅黑" pitchFamily="34" charset="-122"/>
              <a:ea typeface="微软雅黑" pitchFamily="34" charset="-122"/>
            </a:endParaRPr>
          </a:p>
        </p:txBody>
      </p:sp>
      <p:pic>
        <p:nvPicPr>
          <p:cNvPr id="10" name="图片 9"/>
          <p:cNvPicPr/>
          <p:nvPr/>
        </p:nvPicPr>
        <p:blipFill>
          <a:blip r:embed="rId4" cstate="print"/>
          <a:srcRect/>
          <a:stretch>
            <a:fillRect/>
          </a:stretch>
        </p:blipFill>
        <p:spPr bwMode="auto">
          <a:xfrm>
            <a:off x="11017548" y="11197654"/>
            <a:ext cx="1071570" cy="64294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16734"/>
            <a:ext cx="10501386" cy="10020948"/>
          </a:xfrm>
          <a:prstGeom prst="rect">
            <a:avLst/>
          </a:prstGeom>
        </p:spPr>
        <p:txBody>
          <a:bodyPr wrap="square">
            <a:spAutoFit/>
          </a:bodyPr>
          <a:lstStyle/>
          <a:p>
            <a:pPr>
              <a:lnSpc>
                <a:spcPts val="65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化合物</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组成元素相同，且</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为白色。</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是一种与</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含有相同价态该金属元素的硫酸盐，向</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中加入适量的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溶液，可观察到生成的沉淀迅速变为灰绿色，最后变为红褐色沉淀</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，加热</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可得红棕色粉末</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。回答下列问题：</a:t>
            </a:r>
          </a:p>
          <a:p>
            <a:pPr>
              <a:lnSpc>
                <a:spcPts val="65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写出各物质的化学式：</a:t>
            </a:r>
            <a:r>
              <a:rPr lang="en-US" sz="4400" dirty="0" smtClean="0">
                <a:solidFill>
                  <a:srgbClr val="404040"/>
                </a:solidFill>
                <a:latin typeface="微软雅黑" pitchFamily="34" charset="-122"/>
                <a:ea typeface="微软雅黑" pitchFamily="34" charset="-122"/>
              </a:rPr>
              <a:t>A______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D_____</a:t>
            </a:r>
            <a:r>
              <a:rPr lang="zh-CN" altLang="en-US" sz="4400" dirty="0" smtClean="0">
                <a:solidFill>
                  <a:srgbClr val="404040"/>
                </a:solidFill>
                <a:latin typeface="微软雅黑" pitchFamily="34" charset="-122"/>
                <a:ea typeface="微软雅黑" pitchFamily="34" charset="-122"/>
              </a:rPr>
              <a:t>。</a:t>
            </a:r>
          </a:p>
          <a:p>
            <a:pPr>
              <a:lnSpc>
                <a:spcPts val="65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转化为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的化学方程式： </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ts val="6500"/>
              </a:lnSpc>
            </a:pP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受热分解的化学方程式：</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596156" y="3517878"/>
            <a:ext cx="771530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2Fe(OH)</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pic>
        <p:nvPicPr>
          <p:cNvPr id="10" name="图片 9"/>
          <p:cNvPicPr/>
          <p:nvPr/>
        </p:nvPicPr>
        <p:blipFill>
          <a:blip r:embed="rId4" cstate="print"/>
          <a:srcRect/>
          <a:stretch>
            <a:fillRect/>
          </a:stretch>
        </p:blipFill>
        <p:spPr bwMode="auto">
          <a:xfrm>
            <a:off x="16283252" y="7885286"/>
            <a:ext cx="1143008" cy="57150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160688"/>
            <a:ext cx="764386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金属与非金属的反应</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023200" y="313275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55329" name="Object 2"/>
          <p:cNvGraphicFramePr>
            <a:graphicFrameLocks noChangeAspect="1"/>
          </p:cNvGraphicFramePr>
          <p:nvPr/>
        </p:nvGraphicFramePr>
        <p:xfrm>
          <a:off x="1656508" y="3996854"/>
          <a:ext cx="21399852" cy="8333977"/>
        </p:xfrm>
        <a:graphic>
          <a:graphicData uri="http://schemas.openxmlformats.org/presentationml/2006/ole">
            <p:oleObj spid="_x0000_s355329" name="Document" r:id="rId5" imgW="11625817" imgH="4623643" progId="Word.Document.8">
              <p:embed/>
            </p:oleObj>
          </a:graphicData>
        </a:graphic>
      </p:graphicFrame>
      <p:sp>
        <p:nvSpPr>
          <p:cNvPr id="20" name="矩形 19"/>
          <p:cNvSpPr/>
          <p:nvPr/>
        </p:nvSpPr>
        <p:spPr>
          <a:xfrm>
            <a:off x="17443360" y="6517134"/>
            <a:ext cx="2143140"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坩埚</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17570276" y="7669262"/>
            <a:ext cx="2196150"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三脚架</a:t>
            </a:r>
            <a:endParaRPr lang="zh-CN" altLang="en-US" dirty="0">
              <a:solidFill>
                <a:srgbClr val="A50021"/>
              </a:solidFill>
              <a:latin typeface="微软雅黑" pitchFamily="34" charset="-122"/>
              <a:ea typeface="微软雅黑" pitchFamily="34" charset="-122"/>
            </a:endParaRPr>
          </a:p>
        </p:txBody>
      </p:sp>
      <p:sp>
        <p:nvSpPr>
          <p:cNvPr id="14" name="矩形 13"/>
          <p:cNvSpPr/>
          <p:nvPr/>
        </p:nvSpPr>
        <p:spPr>
          <a:xfrm>
            <a:off x="9024694" y="9469462"/>
            <a:ext cx="1992854"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银白</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8596066" y="10603006"/>
            <a:ext cx="1629394"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变暗</a:t>
            </a:r>
            <a:endParaRPr lang="zh-CN" altLang="en-US" dirty="0">
              <a:solidFill>
                <a:srgbClr val="A50021"/>
              </a:solidFill>
              <a:latin typeface="微软雅黑" pitchFamily="34" charset="-122"/>
              <a:ea typeface="微软雅黑" pitchFamily="34" charset="-122"/>
            </a:endParaRPr>
          </a:p>
        </p:txBody>
      </p:sp>
      <p:sp>
        <p:nvSpPr>
          <p:cNvPr id="21" name="矩形 20"/>
          <p:cNvSpPr/>
          <p:nvPr/>
        </p:nvSpPr>
        <p:spPr>
          <a:xfrm>
            <a:off x="15338028" y="9450878"/>
            <a:ext cx="3115724"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熔化成小球</a:t>
            </a:r>
            <a:endParaRPr lang="zh-CN" altLang="en-US" dirty="0">
              <a:solidFill>
                <a:srgbClr val="A50021"/>
              </a:solidFill>
              <a:latin typeface="微软雅黑" pitchFamily="34" charset="-122"/>
              <a:ea typeface="微软雅黑" pitchFamily="34" charset="-122"/>
            </a:endParaRPr>
          </a:p>
        </p:txBody>
      </p:sp>
      <p:sp>
        <p:nvSpPr>
          <p:cNvPr id="23" name="矩形 22"/>
          <p:cNvSpPr/>
          <p:nvPr/>
        </p:nvSpPr>
        <p:spPr>
          <a:xfrm>
            <a:off x="18393332" y="10458990"/>
            <a:ext cx="2273288"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淡黄色</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5329"/>
                                        </p:tgtEl>
                                        <p:attrNameLst>
                                          <p:attrName>style.visibility</p:attrName>
                                        </p:attrNameLst>
                                      </p:cBhvr>
                                      <p:to>
                                        <p:strVal val="visible"/>
                                      </p:to>
                                    </p:set>
                                    <p:animEffect transition="in" filter="blinds(horizontal)">
                                      <p:cBhvr>
                                        <p:cTn id="7" dur="500"/>
                                        <p:tgtEl>
                                          <p:spTgt spid="3553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4" grpId="0"/>
      <p:bldP spid="18" grpId="0"/>
      <p:bldP spid="21" grpId="0"/>
      <p:bldP spid="23"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645450" cy="4035335"/>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用下面两种方法可以制得白色的</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沉淀。</a:t>
            </a:r>
          </a:p>
          <a:p>
            <a:pPr>
              <a:lnSpc>
                <a:spcPct val="150000"/>
              </a:lnSpc>
            </a:pPr>
            <a:r>
              <a:rPr lang="zh-CN" altLang="en-US" sz="4400" dirty="0" smtClean="0">
                <a:solidFill>
                  <a:srgbClr val="404040"/>
                </a:solidFill>
                <a:latin typeface="微软雅黑" pitchFamily="34" charset="-122"/>
                <a:ea typeface="微软雅黑" pitchFamily="34" charset="-122"/>
              </a:rPr>
              <a:t>方法一：用不含</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溶液与不含</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的蒸馏水配制的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溶液反应制备。</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用硫酸亚铁晶体配制上述</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溶液时，需加入</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防止</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被氧化。</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126402" name="Picture 2" descr="F104"/>
          <p:cNvPicPr>
            <a:picLocks noChangeAspect="1" noChangeArrowheads="1"/>
          </p:cNvPicPr>
          <p:nvPr/>
        </p:nvPicPr>
        <p:blipFill>
          <a:blip r:embed="rId3" cstate="print"/>
          <a:srcRect/>
          <a:stretch>
            <a:fillRect/>
          </a:stretch>
        </p:blipFill>
        <p:spPr bwMode="auto">
          <a:xfrm>
            <a:off x="18578388" y="5365006"/>
            <a:ext cx="3357586" cy="5221977"/>
          </a:xfrm>
          <a:prstGeom prst="rect">
            <a:avLst/>
          </a:prstGeom>
          <a:noFill/>
          <a:ln w="9525">
            <a:noFill/>
            <a:miter lim="800000"/>
            <a:headEnd/>
            <a:tailEnd/>
          </a:ln>
        </p:spPr>
      </p:pic>
      <p:sp>
        <p:nvSpPr>
          <p:cNvPr id="12" name="矩形 11"/>
          <p:cNvSpPr/>
          <p:nvPr/>
        </p:nvSpPr>
        <p:spPr>
          <a:xfrm>
            <a:off x="19658508" y="1047757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3­2­7</a:t>
            </a:r>
            <a:endParaRPr lang="zh-CN" altLang="en-US" sz="4400" dirty="0" smtClean="0">
              <a:solidFill>
                <a:srgbClr val="404040"/>
              </a:solidFill>
              <a:latin typeface="微软雅黑" pitchFamily="34" charset="-122"/>
              <a:ea typeface="微软雅黑" pitchFamily="34" charset="-122"/>
            </a:endParaRPr>
          </a:p>
        </p:txBody>
      </p:sp>
      <p:sp>
        <p:nvSpPr>
          <p:cNvPr id="13" name="矩形 12"/>
          <p:cNvSpPr/>
          <p:nvPr/>
        </p:nvSpPr>
        <p:spPr>
          <a:xfrm>
            <a:off x="2016548" y="7237214"/>
            <a:ext cx="16430740" cy="4154984"/>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除去蒸馏水中溶解的</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，常采用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的方法。</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生成白色</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沉淀的操作是用长滴管吸取不含</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溶液，插入</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溶液的液面下，再挤出</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溶液。这样操作的理由是</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26402"/>
                                        </p:tgtEl>
                                        <p:attrNameLst>
                                          <p:attrName>style.visibility</p:attrName>
                                        </p:attrNameLst>
                                      </p:cBhvr>
                                      <p:to>
                                        <p:strVal val="visible"/>
                                      </p:to>
                                    </p:set>
                                    <p:animEffect transition="in" filter="blinds(horizontal)">
                                      <p:cBhvr>
                                        <p:cTn id="15" dur="500"/>
                                        <p:tgtEl>
                                          <p:spTgt spid="1126402"/>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P spid="13"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3" name="矩形 12"/>
          <p:cNvSpPr/>
          <p:nvPr/>
        </p:nvSpPr>
        <p:spPr>
          <a:xfrm>
            <a:off x="2304580" y="3132758"/>
            <a:ext cx="16430740" cy="3139321"/>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方法二：在如图</a:t>
            </a:r>
            <a:r>
              <a:rPr lang="en-US" sz="4400" dirty="0" smtClean="0">
                <a:solidFill>
                  <a:srgbClr val="404040"/>
                </a:solidFill>
                <a:latin typeface="微软雅黑" pitchFamily="34" charset="-122"/>
                <a:ea typeface="微软雅黑" pitchFamily="34" charset="-122"/>
              </a:rPr>
              <a:t>3­2­7</a:t>
            </a:r>
            <a:r>
              <a:rPr lang="zh-CN" altLang="en-US" sz="4400" dirty="0" smtClean="0">
                <a:solidFill>
                  <a:srgbClr val="404040"/>
                </a:solidFill>
                <a:latin typeface="微软雅黑" pitchFamily="34" charset="-122"/>
                <a:ea typeface="微软雅黑" pitchFamily="34" charset="-122"/>
              </a:rPr>
              <a:t>所示的装置中，用</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溶液、铁屑、稀</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等试剂制备。</a:t>
            </a:r>
          </a:p>
          <a:p>
            <a:pPr lvl="0">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在试管</a:t>
            </a:r>
            <a:r>
              <a:rPr lang="en-US" sz="4400" dirty="0" smtClean="0">
                <a:solidFill>
                  <a:srgbClr val="404040"/>
                </a:solidFill>
                <a:latin typeface="微软雅黑" pitchFamily="34" charset="-122"/>
                <a:ea typeface="微软雅黑" pitchFamily="34" charset="-122"/>
              </a:rPr>
              <a:t>Ⅰ</a:t>
            </a:r>
            <a:r>
              <a:rPr lang="zh-CN" altLang="en-US" sz="4400" dirty="0" smtClean="0">
                <a:solidFill>
                  <a:srgbClr val="404040"/>
                </a:solidFill>
                <a:latin typeface="微软雅黑" pitchFamily="34" charset="-122"/>
                <a:ea typeface="微软雅黑" pitchFamily="34" charset="-122"/>
              </a:rPr>
              <a:t>里加入的试剂是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8501122" cy="9113649"/>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在试管</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里加入的试剂是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为了制得白色的</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沉淀，在试管</a:t>
            </a:r>
            <a:r>
              <a:rPr lang="en-US" sz="4400" dirty="0" smtClean="0">
                <a:solidFill>
                  <a:srgbClr val="404040"/>
                </a:solidFill>
                <a:latin typeface="微软雅黑" pitchFamily="34" charset="-122"/>
                <a:ea typeface="微软雅黑" pitchFamily="34" charset="-122"/>
              </a:rPr>
              <a:t>Ⅰ</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中加入试剂，打开止水夹，塞紧塞子后的实验步骤是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这样生成的</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沉淀能较长时间保持白色，其理由是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1233572" y="3204766"/>
            <a:ext cx="10287072" cy="8001056"/>
          </a:xfrm>
          <a:prstGeom prst="rect">
            <a:avLst/>
          </a:prstGeom>
          <a:noFill/>
          <a:ln w="9525">
            <a:noFill/>
            <a:miter lim="800000"/>
            <a:headEnd/>
            <a:tailEnd/>
          </a:ln>
          <a:effectLst/>
        </p:spPr>
      </p:pic>
      <p:sp>
        <p:nvSpPr>
          <p:cNvPr id="11" name="矩形 10"/>
          <p:cNvSpPr/>
          <p:nvPr/>
        </p:nvSpPr>
        <p:spPr>
          <a:xfrm>
            <a:off x="11593612" y="3204766"/>
            <a:ext cx="9721080"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方法一：</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铁屑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煮沸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避免生成的</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沉淀接触</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a:p>
            <a:pPr>
              <a:lnSpc>
                <a:spcPct val="150000"/>
              </a:lnSpc>
            </a:pPr>
            <a:r>
              <a:rPr lang="zh-CN" altLang="en-US" sz="4400" dirty="0" smtClean="0">
                <a:solidFill>
                  <a:srgbClr val="A50021"/>
                </a:solidFill>
                <a:latin typeface="微软雅黑" pitchFamily="34" charset="-122"/>
                <a:ea typeface="微软雅黑" pitchFamily="34" charset="-122"/>
              </a:rPr>
              <a:t>方法二：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、铁屑　</a:t>
            </a:r>
            <a:r>
              <a:rPr lang="en-US" sz="4400" dirty="0" smtClean="0">
                <a:solidFill>
                  <a:srgbClr val="A50021"/>
                </a:solidFill>
                <a:latin typeface="微软雅黑" pitchFamily="34" charset="-122"/>
                <a:ea typeface="微软雅黑" pitchFamily="34" charset="-122"/>
              </a:rPr>
              <a:t>(2)</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检验试管</a:t>
            </a:r>
            <a:r>
              <a:rPr lang="en-US" sz="4400" dirty="0" smtClean="0">
                <a:solidFill>
                  <a:srgbClr val="A50021"/>
                </a:solidFill>
                <a:latin typeface="微软雅黑" pitchFamily="34" charset="-122"/>
                <a:ea typeface="微软雅黑" pitchFamily="34" charset="-122"/>
              </a:rPr>
              <a:t>Ⅱ</a:t>
            </a:r>
            <a:r>
              <a:rPr lang="zh-CN" altLang="en-US" sz="4400" dirty="0" smtClean="0">
                <a:solidFill>
                  <a:srgbClr val="A50021"/>
                </a:solidFill>
                <a:latin typeface="微软雅黑" pitchFamily="34" charset="-122"/>
                <a:ea typeface="微软雅黑" pitchFamily="34" charset="-122"/>
              </a:rPr>
              <a:t>出口处排出的氢气的纯度，当排出的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纯净时，再夹紧止水夹</a:t>
            </a: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试管</a:t>
            </a:r>
            <a:r>
              <a:rPr lang="en-US" sz="4400" dirty="0" smtClean="0">
                <a:solidFill>
                  <a:srgbClr val="A50021"/>
                </a:solidFill>
                <a:latin typeface="微软雅黑" pitchFamily="34" charset="-122"/>
                <a:ea typeface="微软雅黑" pitchFamily="34" charset="-122"/>
              </a:rPr>
              <a:t>Ⅰ</a:t>
            </a:r>
            <a:r>
              <a:rPr lang="zh-CN" altLang="en-US" sz="4400" dirty="0" smtClean="0">
                <a:solidFill>
                  <a:srgbClr val="A50021"/>
                </a:solidFill>
                <a:latin typeface="微软雅黑" pitchFamily="34" charset="-122"/>
                <a:ea typeface="微软雅黑" pitchFamily="34" charset="-122"/>
              </a:rPr>
              <a:t>中反应生成的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充满了试管</a:t>
            </a:r>
            <a:r>
              <a:rPr lang="en-US" sz="4400" dirty="0" smtClean="0">
                <a:solidFill>
                  <a:srgbClr val="A50021"/>
                </a:solidFill>
                <a:latin typeface="微软雅黑" pitchFamily="34" charset="-122"/>
                <a:ea typeface="微软雅黑" pitchFamily="34" charset="-122"/>
              </a:rPr>
              <a:t>Ⅰ</a:t>
            </a:r>
            <a:r>
              <a:rPr lang="zh-CN" altLang="en-US" sz="4400" dirty="0" smtClean="0">
                <a:solidFill>
                  <a:srgbClr val="A50021"/>
                </a:solidFill>
                <a:latin typeface="微软雅黑" pitchFamily="34" charset="-122"/>
                <a:ea typeface="微软雅黑" pitchFamily="34" charset="-122"/>
              </a:rPr>
              <a:t>和试管</a:t>
            </a:r>
            <a:r>
              <a:rPr lang="en-US" sz="4400" dirty="0" smtClean="0">
                <a:solidFill>
                  <a:srgbClr val="A50021"/>
                </a:solidFill>
                <a:latin typeface="微软雅黑" pitchFamily="34" charset="-122"/>
                <a:ea typeface="微软雅黑" pitchFamily="34" charset="-122"/>
              </a:rPr>
              <a:t>Ⅱ</a:t>
            </a:r>
            <a:r>
              <a:rPr lang="zh-CN" altLang="en-US" sz="4400" dirty="0" smtClean="0">
                <a:solidFill>
                  <a:srgbClr val="A50021"/>
                </a:solidFill>
                <a:latin typeface="微软雅黑" pitchFamily="34" charset="-122"/>
                <a:ea typeface="微软雅黑" pitchFamily="34" charset="-122"/>
              </a:rPr>
              <a:t>，且外界空气不容易进入</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格 27"/>
          <p:cNvGraphicFramePr>
            <a:graphicFrameLocks noGrp="1"/>
          </p:cNvGraphicFramePr>
          <p:nvPr/>
        </p:nvGraphicFramePr>
        <p:xfrm>
          <a:off x="2160564" y="4948927"/>
          <a:ext cx="19584654" cy="5528647"/>
        </p:xfrm>
        <a:graphic>
          <a:graphicData uri="http://schemas.openxmlformats.org/drawingml/2006/table">
            <a:tbl>
              <a:tblPr/>
              <a:tblGrid>
                <a:gridCol w="3885844"/>
                <a:gridCol w="10724930"/>
                <a:gridCol w="4973880"/>
              </a:tblGrid>
              <a:tr h="791260">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Fe</a:t>
                      </a:r>
                      <a:r>
                        <a:rPr lang="en-US" sz="4200" kern="100" baseline="30000" dirty="0">
                          <a:solidFill>
                            <a:srgbClr val="404040"/>
                          </a:solidFill>
                          <a:latin typeface="微软雅黑" pitchFamily="34" charset="-122"/>
                          <a:ea typeface="微软雅黑" pitchFamily="34" charset="-122"/>
                          <a:cs typeface="Times New Roman"/>
                        </a:rPr>
                        <a:t>2</a:t>
                      </a:r>
                      <a:r>
                        <a:rPr lang="zh-CN" sz="4200" kern="100" baseline="300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Times New Roman"/>
                        </a:rPr>
                        <a:t>Fe</a:t>
                      </a:r>
                      <a:r>
                        <a:rPr lang="en-US" sz="4200" kern="100" baseline="30000" dirty="0">
                          <a:solidFill>
                            <a:srgbClr val="404040"/>
                          </a:solidFill>
                          <a:latin typeface="微软雅黑" pitchFamily="34" charset="-122"/>
                          <a:ea typeface="微软雅黑" pitchFamily="34" charset="-122"/>
                          <a:cs typeface="Times New Roman"/>
                        </a:rPr>
                        <a:t>3</a:t>
                      </a:r>
                      <a:r>
                        <a:rPr lang="zh-CN" sz="4200" kern="100" baseline="300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26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溶液的颜色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浅绿色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黄色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8167">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滴加</a:t>
                      </a:r>
                      <a:r>
                        <a:rPr lang="en-US" sz="4200" kern="100" dirty="0">
                          <a:solidFill>
                            <a:srgbClr val="404040"/>
                          </a:solidFill>
                          <a:latin typeface="微软雅黑" pitchFamily="34" charset="-122"/>
                          <a:ea typeface="微软雅黑" pitchFamily="34" charset="-122"/>
                          <a:cs typeface="Times New Roman"/>
                        </a:rPr>
                        <a:t>KSCN</a:t>
                      </a:r>
                      <a:r>
                        <a:rPr lang="zh-CN" sz="4200" kern="100" dirty="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无明显现象，再滴加几滴氯水，溶液变红</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溶液变红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8167">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滴加</a:t>
                      </a:r>
                      <a:r>
                        <a:rPr lang="en-US" sz="4200" kern="100">
                          <a:solidFill>
                            <a:srgbClr val="404040"/>
                          </a:solidFill>
                          <a:latin typeface="微软雅黑" pitchFamily="34" charset="-122"/>
                          <a:ea typeface="微软雅黑" pitchFamily="34" charset="-122"/>
                          <a:cs typeface="Times New Roman"/>
                        </a:rPr>
                        <a:t>NaOH</a:t>
                      </a:r>
                      <a:r>
                        <a:rPr lang="zh-CN" sz="4200" kern="100">
                          <a:solidFill>
                            <a:srgbClr val="404040"/>
                          </a:solidFill>
                          <a:latin typeface="微软雅黑" pitchFamily="34" charset="-122"/>
                          <a:ea typeface="微软雅黑" pitchFamily="34" charset="-122"/>
                          <a:cs typeface="Times New Roman"/>
                        </a:rPr>
                        <a:t>溶液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白色絮状沉淀迅速变为灰绿色，最后变成红褐色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直接生成红褐色沉淀</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 name="TextBox 53"/>
          <p:cNvSpPr txBox="1"/>
          <p:nvPr/>
        </p:nvSpPr>
        <p:spPr>
          <a:xfrm>
            <a:off x="4952158" y="3017812"/>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铁盐和亚铁盐</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矩形 13"/>
          <p:cNvSpPr/>
          <p:nvPr/>
        </p:nvSpPr>
        <p:spPr>
          <a:xfrm>
            <a:off x="2088556" y="3853408"/>
            <a:ext cx="19716888" cy="7848302"/>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的转化</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7" name="表格 16"/>
          <p:cNvGraphicFramePr>
            <a:graphicFrameLocks noGrp="1"/>
          </p:cNvGraphicFramePr>
          <p:nvPr/>
        </p:nvGraphicFramePr>
        <p:xfrm>
          <a:off x="2376588" y="3852838"/>
          <a:ext cx="17425936" cy="5072380"/>
        </p:xfrm>
        <a:graphic>
          <a:graphicData uri="http://schemas.openxmlformats.org/drawingml/2006/table">
            <a:tbl>
              <a:tblPr firstRow="1" bandRow="1">
                <a:tableStyleId>{5C22544A-7EE6-4342-B048-85BDC9FD1C3A}</a:tableStyleId>
              </a:tblPr>
              <a:tblGrid>
                <a:gridCol w="3595372"/>
                <a:gridCol w="13830564"/>
              </a:tblGrid>
              <a:tr h="2135723">
                <a:tc>
                  <a:txBody>
                    <a:bodyPr/>
                    <a:lstStyle/>
                    <a:p>
                      <a:pPr marL="0" marR="0" indent="0" algn="ctr" defTabSz="2119122" rtl="0" eaLnBrk="1" fontAlgn="auto" latinLnBrk="0" hangingPunct="1">
                        <a:lnSpc>
                          <a:spcPts val="5500"/>
                        </a:lnSpc>
                        <a:spcBef>
                          <a:spcPts val="0"/>
                        </a:spcBef>
                        <a:spcAft>
                          <a:spcPts val="0"/>
                        </a:spcAft>
                        <a:buClrTx/>
                        <a:buSzTx/>
                        <a:buFontTx/>
                        <a:buNone/>
                        <a:tabLst/>
                        <a:defRPr/>
                      </a:pPr>
                      <a:endParaRPr lang="en-US" altLang="zh-CN" sz="4200" b="0" kern="100" dirty="0" smtClean="0">
                        <a:solidFill>
                          <a:srgbClr val="404040"/>
                        </a:solidFill>
                        <a:latin typeface="宋体"/>
                        <a:ea typeface="微软雅黑"/>
                        <a:cs typeface="Times New Roman"/>
                      </a:endParaRPr>
                    </a:p>
                    <a:p>
                      <a:pPr marL="0" marR="0" indent="0" algn="ctr" defTabSz="2119122" rtl="0" eaLnBrk="1" fontAlgn="auto" latinLnBrk="0" hangingPunct="1">
                        <a:lnSpc>
                          <a:spcPts val="5500"/>
                        </a:lnSpc>
                        <a:spcBef>
                          <a:spcPts val="0"/>
                        </a:spcBef>
                        <a:spcAft>
                          <a:spcPts val="0"/>
                        </a:spcAft>
                        <a:buClrTx/>
                        <a:buSzTx/>
                        <a:buFontTx/>
                        <a:buNone/>
                        <a:tabLst/>
                        <a:defRPr/>
                      </a:pPr>
                      <a:endParaRPr lang="en-US" altLang="zh-CN" sz="4200" b="0" kern="100" dirty="0" smtClean="0">
                        <a:solidFill>
                          <a:srgbClr val="404040"/>
                        </a:solidFill>
                        <a:latin typeface="宋体"/>
                        <a:ea typeface="微软雅黑"/>
                        <a:cs typeface="Times New Roman"/>
                      </a:endParaRPr>
                    </a:p>
                    <a:p>
                      <a:pPr marL="0" marR="0" indent="0" algn="ctr" defTabSz="2119122" rtl="0" eaLnBrk="1" fontAlgn="auto" latinLnBrk="0" hangingPunct="1">
                        <a:lnSpc>
                          <a:spcPts val="5500"/>
                        </a:lnSpc>
                        <a:spcBef>
                          <a:spcPts val="0"/>
                        </a:spcBef>
                        <a:spcAft>
                          <a:spcPts val="0"/>
                        </a:spcAft>
                        <a:buClrTx/>
                        <a:buSzTx/>
                        <a:buFontTx/>
                        <a:buNone/>
                        <a:tabLst/>
                        <a:defRPr/>
                      </a:pPr>
                      <a:r>
                        <a:rPr lang="zh-CN" altLang="zh-CN" sz="4200" b="0" kern="100" dirty="0" smtClean="0">
                          <a:solidFill>
                            <a:srgbClr val="404040"/>
                          </a:solidFill>
                          <a:latin typeface="宋体"/>
                          <a:ea typeface="微软雅黑"/>
                          <a:cs typeface="Times New Roman"/>
                        </a:rPr>
                        <a:t>实验操作</a:t>
                      </a:r>
                    </a:p>
                    <a:p>
                      <a:pPr algn="ctr">
                        <a:lnSpc>
                          <a:spcPts val="5500"/>
                        </a:lnSpc>
                      </a:pPr>
                      <a:endParaRPr lang="zh-CN" altLang="en-US" sz="4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5500"/>
                        </a:lnSpc>
                      </a:pPr>
                      <a:endParaRPr lang="zh-CN" altLang="en-US" sz="4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8335">
                <a:tc>
                  <a:txBody>
                    <a:bodyPr/>
                    <a:lstStyle/>
                    <a:p>
                      <a:pPr algn="ctr">
                        <a:lnSpc>
                          <a:spcPts val="5500"/>
                        </a:lnSpc>
                        <a:spcAft>
                          <a:spcPts val="0"/>
                        </a:spcAft>
                      </a:pPr>
                      <a:r>
                        <a:rPr lang="zh-CN" sz="4200" kern="100" dirty="0">
                          <a:solidFill>
                            <a:srgbClr val="404040"/>
                          </a:solidFill>
                          <a:latin typeface="微软雅黑" pitchFamily="34" charset="-122"/>
                          <a:ea typeface="微软雅黑" pitchFamily="34" charset="-122"/>
                          <a:cs typeface="Times New Roman"/>
                        </a:rPr>
                        <a:t>实验现象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2119122" rtl="0" eaLnBrk="1" fontAlgn="auto" latinLnBrk="0" hangingPunct="1">
                        <a:lnSpc>
                          <a:spcPts val="5500"/>
                        </a:lnSpc>
                        <a:spcBef>
                          <a:spcPts val="0"/>
                        </a:spcBef>
                        <a:spcAft>
                          <a:spcPts val="0"/>
                        </a:spcAft>
                        <a:buClrTx/>
                        <a:buSzTx/>
                        <a:buFontTx/>
                        <a:buNone/>
                        <a:tabLst/>
                        <a:defRPr/>
                      </a:pPr>
                      <a:r>
                        <a:rPr lang="zh-CN" altLang="zh-CN" sz="4200" kern="100" dirty="0" smtClean="0">
                          <a:solidFill>
                            <a:srgbClr val="404040"/>
                          </a:solidFill>
                          <a:latin typeface="微软雅黑" pitchFamily="34" charset="-122"/>
                          <a:ea typeface="微软雅黑" pitchFamily="34" charset="-122"/>
                          <a:cs typeface="Times New Roman"/>
                        </a:rPr>
                        <a:t>加适量铁粉振荡后，溶液变成</a:t>
                      </a:r>
                      <a:r>
                        <a:rPr lang="en-US" altLang="zh-CN" sz="4200" kern="100" dirty="0" smtClean="0">
                          <a:solidFill>
                            <a:srgbClr val="404040"/>
                          </a:solidFill>
                          <a:latin typeface="微软雅黑" pitchFamily="34" charset="-122"/>
                          <a:ea typeface="微软雅黑" pitchFamily="34" charset="-122"/>
                          <a:cs typeface="Times New Roman"/>
                        </a:rPr>
                        <a:t>______</a:t>
                      </a:r>
                      <a:r>
                        <a:rPr lang="zh-CN" altLang="zh-CN" sz="4200" kern="100" dirty="0" smtClean="0">
                          <a:solidFill>
                            <a:srgbClr val="404040"/>
                          </a:solidFill>
                          <a:latin typeface="微软雅黑" pitchFamily="34" charset="-122"/>
                          <a:ea typeface="微软雅黑" pitchFamily="34" charset="-122"/>
                          <a:cs typeface="Times New Roman"/>
                        </a:rPr>
                        <a:t>色，再加</a:t>
                      </a:r>
                      <a:r>
                        <a:rPr lang="en-US" altLang="zh-CN" sz="4200" kern="100" dirty="0" smtClean="0">
                          <a:solidFill>
                            <a:srgbClr val="404040"/>
                          </a:solidFill>
                          <a:latin typeface="微软雅黑" pitchFamily="34" charset="-122"/>
                          <a:ea typeface="微软雅黑" pitchFamily="34" charset="-122"/>
                          <a:cs typeface="Times New Roman"/>
                        </a:rPr>
                        <a:t>KSCN</a:t>
                      </a:r>
                      <a:r>
                        <a:rPr lang="zh-CN" altLang="zh-CN" sz="4200" kern="100" dirty="0" smtClean="0">
                          <a:solidFill>
                            <a:srgbClr val="404040"/>
                          </a:solidFill>
                          <a:latin typeface="微软雅黑" pitchFamily="34" charset="-122"/>
                          <a:ea typeface="微软雅黑" pitchFamily="34" charset="-122"/>
                          <a:cs typeface="Times New Roman"/>
                        </a:rPr>
                        <a:t>溶液，溶液</a:t>
                      </a:r>
                      <a:r>
                        <a:rPr lang="en-US" altLang="zh-CN" sz="4200" kern="100" dirty="0" smtClean="0">
                          <a:solidFill>
                            <a:srgbClr val="404040"/>
                          </a:solidFill>
                          <a:latin typeface="微软雅黑" pitchFamily="34" charset="-122"/>
                          <a:ea typeface="微软雅黑" pitchFamily="34" charset="-122"/>
                          <a:cs typeface="Times New Roman"/>
                        </a:rPr>
                        <a:t>________</a:t>
                      </a:r>
                      <a:r>
                        <a:rPr lang="zh-CN" altLang="zh-CN" sz="4200" kern="100" dirty="0" smtClean="0">
                          <a:solidFill>
                            <a:srgbClr val="404040"/>
                          </a:solidFill>
                          <a:latin typeface="微软雅黑" pitchFamily="34" charset="-122"/>
                          <a:ea typeface="微软雅黑" pitchFamily="34" charset="-122"/>
                          <a:cs typeface="Times New Roman"/>
                        </a:rPr>
                        <a:t>，再加入氯水后，溶液变成</a:t>
                      </a:r>
                      <a:r>
                        <a:rPr lang="en-US" altLang="zh-CN" sz="4200" kern="100" dirty="0" smtClean="0">
                          <a:solidFill>
                            <a:srgbClr val="404040"/>
                          </a:solidFill>
                          <a:latin typeface="微软雅黑" pitchFamily="34" charset="-122"/>
                          <a:ea typeface="微软雅黑" pitchFamily="34" charset="-122"/>
                          <a:cs typeface="Times New Roman"/>
                        </a:rPr>
                        <a:t>________</a:t>
                      </a:r>
                      <a:endParaRPr lang="zh-CN" altLang="zh-CN" sz="4200" kern="100" dirty="0" smtClean="0">
                        <a:solidFill>
                          <a:srgbClr val="404040"/>
                        </a:solidFill>
                        <a:latin typeface="微软雅黑" pitchFamily="34" charset="-122"/>
                        <a:ea typeface="微软雅黑" pitchFamily="34" charset="-122"/>
                        <a:cs typeface="Courier New"/>
                      </a:endParaRPr>
                    </a:p>
                    <a:p>
                      <a:pPr>
                        <a:lnSpc>
                          <a:spcPts val="5500"/>
                        </a:lnSpc>
                      </a:pPr>
                      <a:endParaRPr lang="zh-CN" altLang="en-US" sz="4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2" name="Picture 1" descr="E:\工作\2017\同步\2017秋\学练考\必修1\PPT\第三章\F103.TIF"/>
          <p:cNvPicPr>
            <a:picLocks noChangeAspect="1" noChangeArrowheads="1"/>
          </p:cNvPicPr>
          <p:nvPr/>
        </p:nvPicPr>
        <p:blipFill>
          <a:blip r:embed="rId3" r:link="rId4" cstate="print"/>
          <a:srcRect/>
          <a:stretch>
            <a:fillRect/>
          </a:stretch>
        </p:blipFill>
        <p:spPr bwMode="auto">
          <a:xfrm>
            <a:off x="8281244" y="4107607"/>
            <a:ext cx="4608512" cy="2409527"/>
          </a:xfrm>
          <a:prstGeom prst="rect">
            <a:avLst/>
          </a:prstGeom>
          <a:noFill/>
        </p:spPr>
      </p:pic>
      <p:sp>
        <p:nvSpPr>
          <p:cNvPr id="24" name="矩形 23"/>
          <p:cNvSpPr/>
          <p:nvPr/>
        </p:nvSpPr>
        <p:spPr>
          <a:xfrm flipH="1">
            <a:off x="13194888" y="6642566"/>
            <a:ext cx="2143140"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浅绿</a:t>
            </a:r>
            <a:endParaRPr lang="zh-CN" altLang="en-US" dirty="0">
              <a:solidFill>
                <a:srgbClr val="A50021"/>
              </a:solidFill>
              <a:latin typeface="微软雅黑" pitchFamily="34" charset="-122"/>
              <a:ea typeface="微软雅黑" pitchFamily="34" charset="-122"/>
            </a:endParaRPr>
          </a:p>
        </p:txBody>
      </p:sp>
      <p:sp>
        <p:nvSpPr>
          <p:cNvPr id="25" name="矩形 24"/>
          <p:cNvSpPr/>
          <p:nvPr/>
        </p:nvSpPr>
        <p:spPr>
          <a:xfrm flipH="1">
            <a:off x="7201124" y="7309222"/>
            <a:ext cx="2143140"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不变色</a:t>
            </a:r>
            <a:endParaRPr lang="zh-CN" altLang="en-US" dirty="0">
              <a:solidFill>
                <a:srgbClr val="A50021"/>
              </a:solidFill>
              <a:latin typeface="微软雅黑" pitchFamily="34" charset="-122"/>
              <a:ea typeface="微软雅黑" pitchFamily="34" charset="-122"/>
            </a:endParaRPr>
          </a:p>
        </p:txBody>
      </p:sp>
      <p:sp>
        <p:nvSpPr>
          <p:cNvPr id="26" name="矩形 25"/>
          <p:cNvSpPr/>
          <p:nvPr/>
        </p:nvSpPr>
        <p:spPr>
          <a:xfrm flipH="1">
            <a:off x="15554052" y="7309222"/>
            <a:ext cx="2143140"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红色</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7" name="表格 16"/>
          <p:cNvGraphicFramePr>
            <a:graphicFrameLocks noGrp="1"/>
          </p:cNvGraphicFramePr>
          <p:nvPr/>
        </p:nvGraphicFramePr>
        <p:xfrm>
          <a:off x="3456708" y="4212878"/>
          <a:ext cx="17425936" cy="3214391"/>
        </p:xfrm>
        <a:graphic>
          <a:graphicData uri="http://schemas.openxmlformats.org/drawingml/2006/table">
            <a:tbl>
              <a:tblPr firstRow="1" bandRow="1">
                <a:tableStyleId>{5C22544A-7EE6-4342-B048-85BDC9FD1C3A}</a:tableStyleId>
              </a:tblPr>
              <a:tblGrid>
                <a:gridCol w="3595372"/>
                <a:gridCol w="13830564"/>
              </a:tblGrid>
              <a:tr h="1027451">
                <a:tc>
                  <a:txBody>
                    <a:bodyPr/>
                    <a:lstStyle/>
                    <a:p>
                      <a:pPr algn="ctr">
                        <a:lnSpc>
                          <a:spcPts val="5500"/>
                        </a:lnSpc>
                        <a:spcAft>
                          <a:spcPts val="0"/>
                        </a:spcAft>
                      </a:pPr>
                      <a:r>
                        <a:rPr lang="zh-CN" sz="4200" b="0" kern="100" dirty="0">
                          <a:solidFill>
                            <a:srgbClr val="404040"/>
                          </a:solidFill>
                          <a:latin typeface="微软雅黑" pitchFamily="34" charset="-122"/>
                          <a:ea typeface="微软雅黑" pitchFamily="34" charset="-122"/>
                          <a:cs typeface="Times New Roman"/>
                        </a:rPr>
                        <a:t>离子方程式</a:t>
                      </a:r>
                      <a:endParaRPr lang="zh-CN" sz="4200" b="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5500"/>
                        </a:lnSpc>
                      </a:pPr>
                      <a:endParaRPr lang="zh-CN" altLang="en-US" sz="4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18713">
                <a:tc>
                  <a:txBody>
                    <a:bodyPr/>
                    <a:lstStyle/>
                    <a:p>
                      <a:pPr algn="ctr">
                        <a:lnSpc>
                          <a:spcPts val="5500"/>
                        </a:lnSpc>
                        <a:spcAft>
                          <a:spcPts val="0"/>
                        </a:spcAft>
                      </a:pPr>
                      <a:r>
                        <a:rPr lang="zh-CN" sz="4200" kern="100" dirty="0">
                          <a:solidFill>
                            <a:srgbClr val="404040"/>
                          </a:solidFill>
                          <a:latin typeface="微软雅黑" pitchFamily="34" charset="-122"/>
                          <a:ea typeface="微软雅黑" pitchFamily="34" charset="-122"/>
                          <a:cs typeface="Times New Roman"/>
                        </a:rPr>
                        <a:t>结论</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2119122" rtl="0" eaLnBrk="1" fontAlgn="auto" latinLnBrk="0" hangingPunct="1">
                        <a:lnSpc>
                          <a:spcPts val="5500"/>
                        </a:lnSpc>
                        <a:spcBef>
                          <a:spcPts val="0"/>
                        </a:spcBef>
                        <a:spcAft>
                          <a:spcPts val="0"/>
                        </a:spcAft>
                        <a:buClrTx/>
                        <a:buSzTx/>
                        <a:buFontTx/>
                        <a:buNone/>
                        <a:tabLst/>
                        <a:defRPr/>
                      </a:pPr>
                      <a:r>
                        <a:rPr lang="en-US" altLang="zh-CN" sz="4200" kern="100" dirty="0" smtClean="0">
                          <a:solidFill>
                            <a:srgbClr val="404040"/>
                          </a:solidFill>
                          <a:latin typeface="微软雅黑" pitchFamily="34" charset="-122"/>
                          <a:ea typeface="微软雅黑" pitchFamily="34" charset="-122"/>
                          <a:cs typeface="Times New Roman"/>
                        </a:rPr>
                        <a:t>Fe</a:t>
                      </a:r>
                      <a:r>
                        <a:rPr lang="en-US" altLang="zh-CN" sz="4200" kern="100" baseline="30000" dirty="0" smtClean="0">
                          <a:solidFill>
                            <a:srgbClr val="404040"/>
                          </a:solidFill>
                          <a:latin typeface="微软雅黑" pitchFamily="34" charset="-122"/>
                          <a:ea typeface="微软雅黑" pitchFamily="34" charset="-122"/>
                          <a:cs typeface="Times New Roman"/>
                        </a:rPr>
                        <a:t>3</a:t>
                      </a:r>
                      <a:r>
                        <a:rPr lang="zh-CN" altLang="zh-CN" sz="4200" kern="100" baseline="30000" dirty="0" smtClean="0">
                          <a:solidFill>
                            <a:srgbClr val="404040"/>
                          </a:solidFill>
                          <a:latin typeface="微软雅黑" pitchFamily="34" charset="-122"/>
                          <a:ea typeface="微软雅黑" pitchFamily="34" charset="-122"/>
                          <a:cs typeface="Times New Roman"/>
                        </a:rPr>
                        <a:t>＋</a:t>
                      </a:r>
                      <a:r>
                        <a:rPr lang="zh-CN" altLang="zh-CN" sz="4200" kern="100" dirty="0" smtClean="0">
                          <a:solidFill>
                            <a:srgbClr val="404040"/>
                          </a:solidFill>
                          <a:latin typeface="微软雅黑" pitchFamily="34" charset="-122"/>
                          <a:ea typeface="微软雅黑" pitchFamily="34" charset="-122"/>
                          <a:cs typeface="Times New Roman"/>
                        </a:rPr>
                        <a:t>遇到较强的还原剂时，会被还原成</a:t>
                      </a:r>
                      <a:r>
                        <a:rPr lang="en-US" altLang="zh-CN" sz="4200" kern="100" dirty="0" smtClean="0">
                          <a:solidFill>
                            <a:srgbClr val="404040"/>
                          </a:solidFill>
                          <a:latin typeface="微软雅黑" pitchFamily="34" charset="-122"/>
                          <a:ea typeface="微软雅黑" pitchFamily="34" charset="-122"/>
                          <a:cs typeface="Times New Roman"/>
                        </a:rPr>
                        <a:t>Fe</a:t>
                      </a:r>
                      <a:r>
                        <a:rPr lang="en-US" altLang="zh-CN" sz="4200" kern="100" baseline="30000" dirty="0" smtClean="0">
                          <a:solidFill>
                            <a:srgbClr val="404040"/>
                          </a:solidFill>
                          <a:latin typeface="微软雅黑" pitchFamily="34" charset="-122"/>
                          <a:ea typeface="微软雅黑" pitchFamily="34" charset="-122"/>
                          <a:cs typeface="Times New Roman"/>
                        </a:rPr>
                        <a:t>2</a:t>
                      </a:r>
                      <a:r>
                        <a:rPr lang="zh-CN" altLang="zh-CN" sz="4200" kern="100" baseline="30000" dirty="0" smtClean="0">
                          <a:solidFill>
                            <a:srgbClr val="404040"/>
                          </a:solidFill>
                          <a:latin typeface="微软雅黑" pitchFamily="34" charset="-122"/>
                          <a:ea typeface="微软雅黑" pitchFamily="34" charset="-122"/>
                          <a:cs typeface="Times New Roman"/>
                        </a:rPr>
                        <a:t>＋</a:t>
                      </a:r>
                      <a:r>
                        <a:rPr lang="zh-CN" altLang="zh-CN" sz="4200" kern="100" dirty="0" smtClean="0">
                          <a:solidFill>
                            <a:srgbClr val="404040"/>
                          </a:solidFill>
                          <a:latin typeface="微软雅黑" pitchFamily="34" charset="-122"/>
                          <a:ea typeface="微软雅黑" pitchFamily="34" charset="-122"/>
                          <a:cs typeface="Times New Roman"/>
                        </a:rPr>
                        <a:t>；</a:t>
                      </a:r>
                      <a:r>
                        <a:rPr lang="en-US" altLang="zh-CN" sz="4200" kern="100" dirty="0" smtClean="0">
                          <a:solidFill>
                            <a:srgbClr val="404040"/>
                          </a:solidFill>
                          <a:latin typeface="微软雅黑" pitchFamily="34" charset="-122"/>
                          <a:ea typeface="微软雅黑" pitchFamily="34" charset="-122"/>
                          <a:cs typeface="Times New Roman"/>
                        </a:rPr>
                        <a:t>Fe</a:t>
                      </a:r>
                      <a:r>
                        <a:rPr lang="en-US" altLang="zh-CN" sz="4200" kern="100" baseline="30000" dirty="0" smtClean="0">
                          <a:solidFill>
                            <a:srgbClr val="404040"/>
                          </a:solidFill>
                          <a:latin typeface="微软雅黑" pitchFamily="34" charset="-122"/>
                          <a:ea typeface="微软雅黑" pitchFamily="34" charset="-122"/>
                          <a:cs typeface="Times New Roman"/>
                        </a:rPr>
                        <a:t>2</a:t>
                      </a:r>
                      <a:r>
                        <a:rPr lang="zh-CN" altLang="zh-CN" sz="4200" kern="100" baseline="30000" dirty="0" smtClean="0">
                          <a:solidFill>
                            <a:srgbClr val="404040"/>
                          </a:solidFill>
                          <a:latin typeface="微软雅黑" pitchFamily="34" charset="-122"/>
                          <a:ea typeface="微软雅黑" pitchFamily="34" charset="-122"/>
                          <a:cs typeface="Times New Roman"/>
                        </a:rPr>
                        <a:t>＋</a:t>
                      </a:r>
                      <a:r>
                        <a:rPr lang="zh-CN" altLang="zh-CN" sz="4200" kern="100" dirty="0" smtClean="0">
                          <a:solidFill>
                            <a:srgbClr val="404040"/>
                          </a:solidFill>
                          <a:latin typeface="微软雅黑" pitchFamily="34" charset="-122"/>
                          <a:ea typeface="微软雅黑" pitchFamily="34" charset="-122"/>
                          <a:cs typeface="Times New Roman"/>
                        </a:rPr>
                        <a:t>在较强氧化剂的作用下，会被氧化成</a:t>
                      </a:r>
                      <a:r>
                        <a:rPr lang="en-US" altLang="zh-CN" sz="4200" kern="100" dirty="0" smtClean="0">
                          <a:solidFill>
                            <a:srgbClr val="404040"/>
                          </a:solidFill>
                          <a:latin typeface="微软雅黑" pitchFamily="34" charset="-122"/>
                          <a:ea typeface="微软雅黑" pitchFamily="34" charset="-122"/>
                          <a:cs typeface="Times New Roman"/>
                        </a:rPr>
                        <a:t>Fe</a:t>
                      </a:r>
                      <a:r>
                        <a:rPr lang="en-US" altLang="zh-CN" sz="4200" kern="100" baseline="30000" dirty="0" smtClean="0">
                          <a:solidFill>
                            <a:srgbClr val="404040"/>
                          </a:solidFill>
                          <a:latin typeface="微软雅黑" pitchFamily="34" charset="-122"/>
                          <a:ea typeface="微软雅黑" pitchFamily="34" charset="-122"/>
                          <a:cs typeface="Times New Roman"/>
                        </a:rPr>
                        <a:t>3</a:t>
                      </a:r>
                      <a:r>
                        <a:rPr lang="zh-CN" altLang="zh-CN" sz="4200" kern="100" baseline="30000" dirty="0" smtClean="0">
                          <a:solidFill>
                            <a:srgbClr val="404040"/>
                          </a:solidFill>
                          <a:latin typeface="微软雅黑" pitchFamily="34" charset="-122"/>
                          <a:ea typeface="微软雅黑" pitchFamily="34" charset="-122"/>
                          <a:cs typeface="Times New Roman"/>
                        </a:rPr>
                        <a:t>＋</a:t>
                      </a:r>
                      <a:endParaRPr lang="zh-CN" altLang="zh-CN" sz="4200" kern="100" dirty="0" smtClean="0">
                        <a:solidFill>
                          <a:srgbClr val="404040"/>
                        </a:solidFill>
                        <a:latin typeface="微软雅黑" pitchFamily="34" charset="-122"/>
                        <a:ea typeface="微软雅黑" pitchFamily="34" charset="-122"/>
                        <a:cs typeface="Courier New"/>
                      </a:endParaRPr>
                    </a:p>
                    <a:p>
                      <a:pPr>
                        <a:lnSpc>
                          <a:spcPts val="5500"/>
                        </a:lnSpc>
                      </a:pPr>
                      <a:endParaRPr lang="zh-CN" altLang="en-US" sz="4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3" name="矩形 22"/>
          <p:cNvSpPr/>
          <p:nvPr/>
        </p:nvSpPr>
        <p:spPr>
          <a:xfrm flipH="1">
            <a:off x="7561164" y="4428902"/>
            <a:ext cx="11787270" cy="738664"/>
          </a:xfrm>
          <a:prstGeom prst="rect">
            <a:avLst/>
          </a:prstGeom>
        </p:spPr>
        <p:txBody>
          <a:bodyPr wrap="square">
            <a:spAutoFit/>
          </a:bodyPr>
          <a:lstStyle/>
          <a:p>
            <a:r>
              <a:rPr lang="en-US" dirty="0" smtClean="0">
                <a:solidFill>
                  <a:srgbClr val="A50021"/>
                </a:solidFill>
                <a:latin typeface="微软雅黑" pitchFamily="34" charset="-122"/>
                <a:ea typeface="微软雅黑" pitchFamily="34" charset="-122"/>
              </a:rPr>
              <a:t>2Fe</a:t>
            </a:r>
            <a:r>
              <a:rPr lang="en-US" baseline="30000" dirty="0" smtClean="0">
                <a:solidFill>
                  <a:srgbClr val="A50021"/>
                </a:solidFill>
                <a:latin typeface="微软雅黑" pitchFamily="34" charset="-122"/>
                <a:ea typeface="微软雅黑" pitchFamily="34" charset="-122"/>
              </a:rPr>
              <a:t>3</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Fe=3Fe</a:t>
            </a:r>
            <a:r>
              <a:rPr lang="en-US" baseline="30000" dirty="0" smtClean="0">
                <a:solidFill>
                  <a:srgbClr val="A50021"/>
                </a:solidFill>
                <a:latin typeface="微软雅黑" pitchFamily="34" charset="-122"/>
                <a:ea typeface="微软雅黑" pitchFamily="34" charset="-122"/>
              </a:rPr>
              <a:t>2</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2Fe</a:t>
            </a:r>
            <a:r>
              <a:rPr lang="en-US" baseline="30000" dirty="0" smtClean="0">
                <a:solidFill>
                  <a:srgbClr val="A50021"/>
                </a:solidFill>
                <a:latin typeface="微软雅黑" pitchFamily="34" charset="-122"/>
                <a:ea typeface="微软雅黑" pitchFamily="34" charset="-122"/>
              </a:rPr>
              <a:t>2</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Cl</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=2Fe</a:t>
            </a:r>
            <a:r>
              <a:rPr lang="en-US" baseline="30000" dirty="0" smtClean="0">
                <a:solidFill>
                  <a:srgbClr val="A50021"/>
                </a:solidFill>
                <a:latin typeface="微软雅黑" pitchFamily="34" charset="-122"/>
                <a:ea typeface="微软雅黑" pitchFamily="34" charset="-122"/>
              </a:rPr>
              <a:t>3</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2Cl</a:t>
            </a:r>
            <a:r>
              <a:rPr lang="zh-CN" altLang="en-US" baseline="30000" dirty="0" smtClean="0">
                <a:solidFill>
                  <a:srgbClr val="A50021"/>
                </a:solidFill>
                <a:latin typeface="微软雅黑" pitchFamily="34" charset="-122"/>
                <a:ea typeface="微软雅黑" pitchFamily="34" charset="-122"/>
              </a:rPr>
              <a:t>－</a:t>
            </a:r>
            <a:endParaRPr lang="zh-CN" altLang="en-US" dirty="0">
              <a:solidFill>
                <a:srgbClr val="A50021"/>
              </a:solidFill>
              <a:latin typeface="微软雅黑" pitchFamily="34" charset="-122"/>
              <a:ea typeface="微软雅黑" pitchFamily="34" charset="-122"/>
            </a:endParaRPr>
          </a:p>
        </p:txBody>
      </p:sp>
      <p:sp>
        <p:nvSpPr>
          <p:cNvPr id="13" name="TextBox 12"/>
          <p:cNvSpPr txBox="1"/>
          <p:nvPr/>
        </p:nvSpPr>
        <p:spPr>
          <a:xfrm>
            <a:off x="19370476" y="3060750"/>
            <a:ext cx="2376264" cy="769441"/>
          </a:xfrm>
          <a:prstGeom prst="rect">
            <a:avLst/>
          </a:prstGeom>
          <a:noFill/>
        </p:spPr>
        <p:txBody>
          <a:bodyPr wrap="square" rtlCol="0">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续表</a:t>
            </a:r>
            <a:r>
              <a:rPr lang="en-US" altLang="zh-CN"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215502"/>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2803498"/>
            <a:ext cx="1935969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归纳总结</a:t>
            </a:r>
            <a:r>
              <a:rPr lang="en-US" altLang="zh-CN"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之间的相互转化关系</a:t>
            </a:r>
          </a:p>
          <a:p>
            <a:pPr>
              <a:lnSpc>
                <a:spcPct val="150000"/>
              </a:lnSpc>
            </a:pP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(1)Fe</a:t>
            </a:r>
            <a:r>
              <a:rPr lang="zh-CN" altLang="en-US" sz="4400" dirty="0" smtClean="0">
                <a:solidFill>
                  <a:srgbClr val="404040"/>
                </a:solidFill>
                <a:latin typeface="微软雅黑" pitchFamily="34" charset="-122"/>
                <a:ea typeface="微软雅黑" pitchFamily="34" charset="-122"/>
              </a:rPr>
              <a:t>只具有还原性。可被弱氧化剂</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氧化成</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，被强氧化剂</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氧化成</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既有氧化性又有还原性。可被强氧化剂</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氧化为</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；可被还原剂</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还原为</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只具有氧化性，可被弱还原剂</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还原为</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，被强还原剂</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还原为</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136642" name="Picture 2" descr="ZF84"/>
          <p:cNvPicPr>
            <a:picLocks noChangeAspect="1" noChangeArrowheads="1"/>
          </p:cNvPicPr>
          <p:nvPr/>
        </p:nvPicPr>
        <p:blipFill>
          <a:blip r:embed="rId4" cstate="print"/>
          <a:srcRect/>
          <a:stretch>
            <a:fillRect/>
          </a:stretch>
        </p:blipFill>
        <p:spPr bwMode="auto">
          <a:xfrm>
            <a:off x="16096486" y="7875595"/>
            <a:ext cx="5002182" cy="2995227"/>
          </a:xfrm>
          <a:prstGeom prst="rect">
            <a:avLst/>
          </a:prstGeom>
          <a:noFill/>
          <a:ln w="9525">
            <a:noFill/>
            <a:miter lim="800000"/>
            <a:headEnd/>
            <a:tailEnd/>
          </a:ln>
        </p:spPr>
      </p:pic>
      <p:sp>
        <p:nvSpPr>
          <p:cNvPr id="9" name="矩形 8"/>
          <p:cNvSpPr/>
          <p:nvPr/>
        </p:nvSpPr>
        <p:spPr>
          <a:xfrm>
            <a:off x="17354252" y="1083761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3­2­8</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136642"/>
                                        </p:tgtEl>
                                        <p:attrNameLst>
                                          <p:attrName>style.visibility</p:attrName>
                                        </p:attrNameLst>
                                      </p:cBhvr>
                                      <p:to>
                                        <p:strVal val="visible"/>
                                      </p:to>
                                    </p:set>
                                    <p:animEffect transition="in" filter="blinds(horizontal)">
                                      <p:cBhvr>
                                        <p:cTn id="10" dur="500"/>
                                        <p:tgtEl>
                                          <p:spTgt spid="1136642"/>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732060"/>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．为什么在配制</a:t>
            </a:r>
            <a:r>
              <a:rPr lang="en-US" sz="4400" dirty="0" smtClean="0">
                <a:latin typeface="微软雅黑" pitchFamily="34" charset="-122"/>
                <a:ea typeface="微软雅黑" pitchFamily="34" charset="-122"/>
              </a:rPr>
              <a:t>FeSO</a:t>
            </a:r>
            <a:r>
              <a:rPr lang="en-US" sz="4400" baseline="-250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溶液时，通常还要往溶液中加入铁钉或铁粉？</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．如何除去</a:t>
            </a:r>
            <a:r>
              <a:rPr lang="en-US" sz="4400" dirty="0" smtClean="0">
                <a:latin typeface="微软雅黑" pitchFamily="34" charset="-122"/>
                <a:ea typeface="微软雅黑" pitchFamily="34" charset="-122"/>
              </a:rPr>
              <a:t>FeCl</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中的</a:t>
            </a:r>
            <a:r>
              <a:rPr lang="en-US" sz="4400" dirty="0" smtClean="0">
                <a:latin typeface="微软雅黑" pitchFamily="34" charset="-122"/>
                <a:ea typeface="微软雅黑" pitchFamily="34" charset="-122"/>
              </a:rPr>
              <a:t>Fe</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589712"/>
            <a:ext cx="19216822" cy="5214974"/>
          </a:xfrm>
          <a:prstGeom prst="rect">
            <a:avLst/>
          </a:prstGeom>
          <a:noFill/>
          <a:ln w="9525">
            <a:noFill/>
            <a:miter lim="800000"/>
            <a:headEnd/>
            <a:tailEnd/>
          </a:ln>
          <a:effectLst/>
        </p:spPr>
      </p:pic>
      <p:sp>
        <p:nvSpPr>
          <p:cNvPr id="20" name="矩形 19"/>
          <p:cNvSpPr/>
          <p:nvPr/>
        </p:nvSpPr>
        <p:spPr>
          <a:xfrm>
            <a:off x="2308952" y="6946902"/>
            <a:ext cx="19002508"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易被氧化为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，加入铁粉或铁钉，发生反应</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Fe=3Fe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，使</a:t>
            </a:r>
            <a:r>
              <a:rPr lang="en-US" sz="4400" dirty="0" smtClean="0">
                <a:solidFill>
                  <a:srgbClr val="A50021"/>
                </a:solidFill>
                <a:latin typeface="微软雅黑" pitchFamily="34" charset="-122"/>
                <a:ea typeface="微软雅黑" pitchFamily="34" charset="-122"/>
              </a:rPr>
              <a:t>FeSO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溶液不发生变质。</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．提示：加入新制的氯水，</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eaLnBrk="1" hangingPunct="1">
              <a:lnSpc>
                <a:spcPct val="150000"/>
              </a:lnSpc>
              <a:buNone/>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0501386" cy="7082323"/>
          </a:xfrm>
          <a:prstGeom prst="rect">
            <a:avLst/>
          </a:prstGeom>
        </p:spPr>
        <p:txBody>
          <a:bodyPr wrap="square">
            <a:spAutoFit/>
          </a:bodyPr>
          <a:lstStyle/>
          <a:p>
            <a:pPr lvl="0">
              <a:lnSpc>
                <a:spcPct val="150000"/>
              </a:lnSpc>
            </a:pPr>
            <a:r>
              <a:rPr lang="zh-CN" altLang="en-US" sz="4400" b="1" dirty="0" smtClean="0">
                <a:latin typeface="微软雅黑" pitchFamily="34" charset="-122"/>
                <a:ea typeface="微软雅黑" pitchFamily="34" charset="-122"/>
              </a:rPr>
              <a:t>例</a:t>
            </a:r>
            <a:r>
              <a:rPr lang="en-US" altLang="zh-CN" sz="4400" b="1" dirty="0" smtClean="0">
                <a:latin typeface="微软雅黑" pitchFamily="34" charset="-122"/>
                <a:ea typeface="微软雅黑" pitchFamily="34" charset="-122"/>
              </a:rPr>
              <a:t>5</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下列物质之间有如图</a:t>
            </a:r>
            <a:r>
              <a:rPr lang="en-US" sz="4400" dirty="0" smtClean="0">
                <a:solidFill>
                  <a:srgbClr val="404040"/>
                </a:solidFill>
                <a:latin typeface="微软雅黑" pitchFamily="34" charset="-122"/>
                <a:ea typeface="微软雅黑" pitchFamily="34" charset="-122"/>
              </a:rPr>
              <a:t>3­2­9</a:t>
            </a:r>
            <a:r>
              <a:rPr lang="zh-CN" altLang="en-US" sz="4400" dirty="0" smtClean="0">
                <a:solidFill>
                  <a:srgbClr val="404040"/>
                </a:solidFill>
                <a:latin typeface="微软雅黑" pitchFamily="34" charset="-122"/>
                <a:ea typeface="微软雅黑" pitchFamily="34" charset="-122"/>
              </a:rPr>
              <a:t>所示反应关系：</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转化成</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的现象是白色沉淀迅速变为灰绿色，最后变为红褐色。回答：</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写出下列物质的化学式：</a:t>
            </a:r>
          </a:p>
          <a:p>
            <a:pPr>
              <a:lnSpc>
                <a:spcPct val="150000"/>
              </a:lnSpc>
            </a:pPr>
            <a:r>
              <a:rPr lang="en-US" sz="4400" dirty="0" smtClean="0">
                <a:solidFill>
                  <a:srgbClr val="404040"/>
                </a:solidFill>
                <a:latin typeface="微软雅黑" pitchFamily="34" charset="-122"/>
                <a:ea typeface="微软雅黑" pitchFamily="34" charset="-122"/>
              </a:rPr>
              <a:t>A___</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B___</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D___</a:t>
            </a:r>
            <a:r>
              <a:rPr lang="zh-CN" altLang="en-US" sz="4400" dirty="0" smtClean="0">
                <a:solidFill>
                  <a:srgbClr val="404040"/>
                </a:solidFill>
                <a:latin typeface="微软雅黑" pitchFamily="34" charset="-122"/>
                <a:ea typeface="微软雅黑" pitchFamily="34" charset="-122"/>
              </a:rPr>
              <a:t>甲</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　乙</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　丙</a:t>
            </a:r>
            <a:r>
              <a:rPr lang="en-US" sz="4400" dirty="0" smtClean="0">
                <a:solidFill>
                  <a:srgbClr val="404040"/>
                </a:solidFill>
                <a:latin typeface="微软雅黑" pitchFamily="34" charset="-122"/>
                <a:ea typeface="微软雅黑" pitchFamily="34" charset="-122"/>
              </a:rPr>
              <a:t>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E→C</a:t>
            </a:r>
            <a:r>
              <a:rPr lang="zh-CN" altLang="en-US" sz="4400" dirty="0" smtClean="0">
                <a:solidFill>
                  <a:srgbClr val="404040"/>
                </a:solidFill>
                <a:latin typeface="微软雅黑" pitchFamily="34" charset="-122"/>
                <a:ea typeface="微软雅黑" pitchFamily="34" charset="-122"/>
              </a:rPr>
              <a:t>反应的化学方程式：</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130497" name="Picture 1" descr="8KP28"/>
          <p:cNvPicPr>
            <a:picLocks noChangeAspect="1" noChangeArrowheads="1"/>
          </p:cNvPicPr>
          <p:nvPr/>
        </p:nvPicPr>
        <p:blipFill>
          <a:blip r:embed="rId3" cstate="print"/>
          <a:srcRect/>
          <a:stretch>
            <a:fillRect/>
          </a:stretch>
        </p:blipFill>
        <p:spPr bwMode="auto">
          <a:xfrm>
            <a:off x="13024652" y="3589316"/>
            <a:ext cx="8832899" cy="3929090"/>
          </a:xfrm>
          <a:prstGeom prst="rect">
            <a:avLst/>
          </a:prstGeom>
          <a:noFill/>
          <a:ln w="9525">
            <a:noFill/>
            <a:miter lim="800000"/>
            <a:headEnd/>
            <a:tailEnd/>
          </a:ln>
        </p:spPr>
      </p:pic>
      <p:sp>
        <p:nvSpPr>
          <p:cNvPr id="12" name="矩形 11"/>
          <p:cNvSpPr/>
          <p:nvPr/>
        </p:nvSpPr>
        <p:spPr>
          <a:xfrm>
            <a:off x="16025048" y="7804158"/>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3­2­9</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30497"/>
                                        </p:tgtEl>
                                        <p:attrNameLst>
                                          <p:attrName>style.visibility</p:attrName>
                                        </p:attrNameLst>
                                      </p:cBhvr>
                                      <p:to>
                                        <p:strVal val="visible"/>
                                      </p:to>
                                    </p:set>
                                    <p:animEffect transition="in" filter="blinds(horizontal)">
                                      <p:cBhvr>
                                        <p:cTn id="11" dur="500"/>
                                        <p:tgtEl>
                                          <p:spTgt spid="113049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089250"/>
            <a:ext cx="19574012" cy="8643998"/>
          </a:xfrm>
          <a:prstGeom prst="rect">
            <a:avLst/>
          </a:prstGeom>
          <a:noFill/>
          <a:ln w="9525">
            <a:noFill/>
            <a:miter lim="800000"/>
            <a:headEnd/>
            <a:tailEnd/>
          </a:ln>
          <a:effectLst/>
        </p:spPr>
      </p:pic>
      <p:sp>
        <p:nvSpPr>
          <p:cNvPr id="11" name="矩形 10"/>
          <p:cNvSpPr/>
          <p:nvPr/>
        </p:nvSpPr>
        <p:spPr>
          <a:xfrm>
            <a:off x="2380390" y="3303564"/>
            <a:ext cx="18359566" cy="293824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KOH</a:t>
            </a:r>
            <a:r>
              <a:rPr lang="zh-CN" altLang="en-US" sz="4400" dirty="0" smtClean="0">
                <a:solidFill>
                  <a:srgbClr val="A50021"/>
                </a:solidFill>
                <a:latin typeface="微软雅黑" pitchFamily="34" charset="-122"/>
                <a:ea typeface="微软雅黑" pitchFamily="34" charset="-122"/>
              </a:rPr>
              <a:t>等</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KSCN</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O=4Fe(OH)</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
        <p:nvSpPr>
          <p:cNvPr id="13" name="矩形 12"/>
          <p:cNvSpPr/>
          <p:nvPr/>
        </p:nvSpPr>
        <p:spPr>
          <a:xfrm>
            <a:off x="2448596" y="6157094"/>
            <a:ext cx="18573880"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(1)E</a:t>
            </a:r>
            <a:r>
              <a:rPr lang="zh-CN" altLang="en-US" sz="4400" dirty="0" smtClean="0">
                <a:solidFill>
                  <a:srgbClr val="A50021"/>
                </a:solidFill>
                <a:latin typeface="微软雅黑" pitchFamily="34" charset="-122"/>
                <a:ea typeface="微软雅黑" pitchFamily="34" charset="-122"/>
              </a:rPr>
              <a:t>转化成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的现象是白色沉淀迅速变为灰绿色，最后变为红褐色，则</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为红棕色粉末，则</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，乙为</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KOH</a:t>
            </a:r>
            <a:r>
              <a:rPr lang="zh-CN" altLang="en-US" sz="4400" dirty="0" smtClean="0">
                <a:solidFill>
                  <a:srgbClr val="A50021"/>
                </a:solidFill>
                <a:latin typeface="微软雅黑" pitchFamily="34" charset="-122"/>
                <a:ea typeface="微软雅黑" pitchFamily="34" charset="-122"/>
              </a:rPr>
              <a:t>等</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，由</a:t>
            </a:r>
            <a:r>
              <a:rPr lang="en-US" sz="4400" dirty="0" smtClean="0">
                <a:solidFill>
                  <a:srgbClr val="A50021"/>
                </a:solidFill>
                <a:latin typeface="微软雅黑" pitchFamily="34" charset="-122"/>
                <a:ea typeface="微软雅黑" pitchFamily="34" charset="-122"/>
              </a:rPr>
              <a:t>D→B</a:t>
            </a:r>
            <a:r>
              <a:rPr lang="zh-CN" altLang="en-US" sz="4400" dirty="0" smtClean="0">
                <a:solidFill>
                  <a:srgbClr val="A50021"/>
                </a:solidFill>
                <a:latin typeface="微软雅黑" pitchFamily="34" charset="-122"/>
                <a:ea typeface="微软雅黑" pitchFamily="34" charset="-122"/>
              </a:rPr>
              <a:t>的转化可知，甲为氯气或新制氯水等，由红色溶液可知，丙为</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55329" name="Object 2"/>
          <p:cNvGraphicFramePr>
            <a:graphicFrameLocks noChangeAspect="1"/>
          </p:cNvGraphicFramePr>
          <p:nvPr/>
        </p:nvGraphicFramePr>
        <p:xfrm>
          <a:off x="2160564" y="4010449"/>
          <a:ext cx="19867512" cy="11003629"/>
        </p:xfrm>
        <a:graphic>
          <a:graphicData uri="http://schemas.openxmlformats.org/presentationml/2006/ole">
            <p:oleObj spid="_x0000_s836610" name="Document" r:id="rId4" imgW="10783320" imgH="6025194" progId="Word.Document.8">
              <p:embed/>
            </p:oleObj>
          </a:graphicData>
        </a:graphic>
      </p:graphicFrame>
      <p:sp>
        <p:nvSpPr>
          <p:cNvPr id="13" name="TextBox 12"/>
          <p:cNvSpPr txBox="1"/>
          <p:nvPr/>
        </p:nvSpPr>
        <p:spPr>
          <a:xfrm>
            <a:off x="19514492" y="3132758"/>
            <a:ext cx="2376264" cy="769441"/>
          </a:xfrm>
          <a:prstGeom prst="rect">
            <a:avLst/>
          </a:prstGeom>
          <a:noFill/>
        </p:spPr>
        <p:txBody>
          <a:bodyPr wrap="square" rtlCol="0">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续表</a:t>
            </a:r>
            <a:r>
              <a:rPr lang="en-US" altLang="zh-CN"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5329"/>
                                        </p:tgtEl>
                                        <p:attrNameLst>
                                          <p:attrName>style.visibility</p:attrName>
                                        </p:attrNameLst>
                                      </p:cBhvr>
                                      <p:to>
                                        <p:strVal val="visible"/>
                                      </p:to>
                                    </p:set>
                                    <p:animEffect transition="in" filter="blinds(horizontal)">
                                      <p:cBhvr>
                                        <p:cTn id="7" dur="500"/>
                                        <p:tgtEl>
                                          <p:spTgt spid="355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645450"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6</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下列离子的检验方法合理的是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．向某溶液中滴入</a:t>
            </a:r>
            <a:r>
              <a:rPr lang="en-US" sz="4400" dirty="0" smtClean="0">
                <a:solidFill>
                  <a:srgbClr val="404040"/>
                </a:solidFill>
                <a:latin typeface="微软雅黑" pitchFamily="34" charset="-122"/>
                <a:ea typeface="微软雅黑" pitchFamily="34" charset="-122"/>
              </a:rPr>
              <a:t>KSCN</a:t>
            </a:r>
            <a:r>
              <a:rPr lang="zh-CN" altLang="en-US" sz="4400" dirty="0" smtClean="0">
                <a:solidFill>
                  <a:srgbClr val="404040"/>
                </a:solidFill>
                <a:latin typeface="微软雅黑" pitchFamily="34" charset="-122"/>
                <a:ea typeface="微软雅黑" pitchFamily="34" charset="-122"/>
              </a:rPr>
              <a:t>溶液，溶液呈红色，说明原溶液中不含有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．向某溶液中通入</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，然后再加入</a:t>
            </a:r>
            <a:r>
              <a:rPr lang="en-US" sz="4400" dirty="0" smtClean="0">
                <a:solidFill>
                  <a:srgbClr val="404040"/>
                </a:solidFill>
                <a:latin typeface="微软雅黑" pitchFamily="34" charset="-122"/>
                <a:ea typeface="微软雅黑" pitchFamily="34" charset="-122"/>
              </a:rPr>
              <a:t>KSCN</a:t>
            </a:r>
            <a:r>
              <a:rPr lang="zh-CN" altLang="en-US" sz="4400" dirty="0" smtClean="0">
                <a:solidFill>
                  <a:srgbClr val="404040"/>
                </a:solidFill>
                <a:latin typeface="微软雅黑" pitchFamily="34" charset="-122"/>
                <a:ea typeface="微软雅黑" pitchFamily="34" charset="-122"/>
              </a:rPr>
              <a:t>溶液，溶液变红色，说明原溶液中含有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．向某溶液中加入</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溶液，得到红褐色沉淀，说明原溶液中含有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．向某溶液中加入</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溶液得到白色沉淀，又观察到颜色逐渐变为红褐色，说明该溶液中只含有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，不含有</a:t>
            </a:r>
            <a:r>
              <a:rPr lang="en-US" sz="4400" dirty="0" smtClean="0">
                <a:solidFill>
                  <a:srgbClr val="404040"/>
                </a:solidFill>
                <a:latin typeface="微软雅黑" pitchFamily="34" charset="-122"/>
                <a:ea typeface="微软雅黑" pitchFamily="34" charset="-122"/>
              </a:rPr>
              <a:t>Mg</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946374"/>
            <a:ext cx="19645450" cy="8286808"/>
          </a:xfrm>
          <a:prstGeom prst="rect">
            <a:avLst/>
          </a:prstGeom>
          <a:noFill/>
          <a:ln w="9525">
            <a:noFill/>
            <a:miter lim="800000"/>
            <a:headEnd/>
            <a:tailEnd/>
          </a:ln>
          <a:effectLst/>
        </p:spPr>
      </p:pic>
      <p:sp>
        <p:nvSpPr>
          <p:cNvPr id="11" name="矩形 10"/>
          <p:cNvSpPr/>
          <p:nvPr/>
        </p:nvSpPr>
        <p:spPr>
          <a:xfrm>
            <a:off x="2308952" y="3160688"/>
            <a:ext cx="921550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sp>
        <p:nvSpPr>
          <p:cNvPr id="10" name="矩形 9"/>
          <p:cNvSpPr/>
          <p:nvPr/>
        </p:nvSpPr>
        <p:spPr>
          <a:xfrm>
            <a:off x="2237514" y="3946506"/>
            <a:ext cx="18502442"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项，加入</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溶液后溶液呈红色，说明原溶液中含有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，但不能说明是否含有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项，通入</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后再加入</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溶液，溶液变红色，说明所得的溶液中含有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，而原溶液中是否含有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无法判断。</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项，加</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溶液得到红褐色沉淀，说明原溶液中含有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项，当溶液中含有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和其他能与碱反应生成白色沉淀的离子时，同样会出现上述现象，因为</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转变成</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时，颜色很容易掩盖其他的白色沉淀。</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215502"/>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071820"/>
            <a:ext cx="18573880"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归纳总结</a:t>
            </a:r>
            <a:r>
              <a:rPr lang="en-US" altLang="zh-CN" sz="4400" dirty="0" smtClean="0">
                <a:latin typeface="微软雅黑" pitchFamily="34" charset="-122"/>
                <a:ea typeface="微软雅黑" pitchFamily="34" charset="-122"/>
              </a:rPr>
              <a:t>】</a:t>
            </a:r>
            <a:r>
              <a:rPr lang="en-US" sz="4400" b="1" dirty="0" smtClean="0"/>
              <a:t> </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直接观察颜色；</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利用氢氧化物沉淀的颜色；</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利用</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的还原性；</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利用</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的氧化性。</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859764" cy="1012931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．判断正误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正确的打</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，错误的打</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金属阳离子只有氧化性，不可能有还原性。</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实验室配制</a:t>
            </a:r>
            <a:r>
              <a:rPr lang="en-US" sz="4400" dirty="0" smtClean="0">
                <a:latin typeface="微软雅黑" pitchFamily="34" charset="-122"/>
                <a:ea typeface="微软雅黑" pitchFamily="34" charset="-122"/>
              </a:rPr>
              <a:t>FeSO</a:t>
            </a:r>
            <a:r>
              <a:rPr lang="en-US" sz="4400" baseline="-250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溶液时，常在溶液中加入少量铁粉。</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氯化亚铁不可能由化合反应生成。</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(4)Fe</a:t>
            </a:r>
            <a:r>
              <a:rPr lang="en-US" sz="4400" baseline="30000" dirty="0" smtClean="0">
                <a:latin typeface="微软雅黑" pitchFamily="34" charset="-122"/>
                <a:ea typeface="微软雅黑" pitchFamily="34" charset="-122"/>
              </a:rPr>
              <a:t>3</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Cu</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Fe</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四种离子中氧化能力最强的是</a:t>
            </a:r>
            <a:r>
              <a:rPr lang="en-US" sz="4400" dirty="0" smtClean="0">
                <a:latin typeface="微软雅黑" pitchFamily="34" charset="-122"/>
                <a:ea typeface="微软雅黑" pitchFamily="34" charset="-122"/>
              </a:rPr>
              <a:t>Fe</a:t>
            </a:r>
            <a:r>
              <a:rPr lang="en-US" sz="4400" baseline="30000" dirty="0" smtClean="0">
                <a:latin typeface="微软雅黑" pitchFamily="34" charset="-122"/>
                <a:ea typeface="微软雅黑" pitchFamily="34" charset="-122"/>
              </a:rPr>
              <a:t>3</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(5)Fe(OH)</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在空气中充分加热时，可分解为</a:t>
            </a:r>
            <a:r>
              <a:rPr lang="en-US" sz="4400" dirty="0" err="1" smtClean="0">
                <a:latin typeface="微软雅黑" pitchFamily="34" charset="-122"/>
                <a:ea typeface="微软雅黑" pitchFamily="34" charset="-122"/>
              </a:rPr>
              <a:t>FeO</a:t>
            </a:r>
            <a:r>
              <a:rPr lang="zh-CN" altLang="en-US" sz="4400" dirty="0" smtClean="0">
                <a:latin typeface="微软雅黑" pitchFamily="34" charset="-122"/>
                <a:ea typeface="微软雅黑" pitchFamily="34" charset="-122"/>
              </a:rPr>
              <a:t>和</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(6)Fe</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Fe(OH)</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不能一步反应实现。</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(7)</a:t>
            </a:r>
            <a:r>
              <a:rPr lang="zh-CN" altLang="en-US" sz="4400" dirty="0" smtClean="0">
                <a:latin typeface="微软雅黑" pitchFamily="34" charset="-122"/>
                <a:ea typeface="微软雅黑" pitchFamily="34" charset="-122"/>
              </a:rPr>
              <a:t>向</a:t>
            </a:r>
            <a:r>
              <a:rPr lang="en-US" sz="4400" dirty="0" smtClean="0">
                <a:latin typeface="微软雅黑" pitchFamily="34" charset="-122"/>
                <a:ea typeface="微软雅黑" pitchFamily="34" charset="-122"/>
              </a:rPr>
              <a:t>FeCl</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溶液中滴加适量的</a:t>
            </a:r>
            <a:r>
              <a:rPr lang="en-US" sz="4400" dirty="0" smtClean="0">
                <a:latin typeface="微软雅黑" pitchFamily="34" charset="-122"/>
                <a:ea typeface="微软雅黑" pitchFamily="34" charset="-122"/>
              </a:rPr>
              <a:t>KSCN</a:t>
            </a:r>
            <a:r>
              <a:rPr lang="zh-CN" altLang="en-US" sz="4400" dirty="0" smtClean="0">
                <a:latin typeface="微软雅黑" pitchFamily="34" charset="-122"/>
                <a:ea typeface="微软雅黑" pitchFamily="34" charset="-122"/>
              </a:rPr>
              <a:t>溶液，产生红色沉淀。</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(8)</a:t>
            </a:r>
            <a:r>
              <a:rPr lang="zh-CN" altLang="en-US" sz="4400" dirty="0" smtClean="0">
                <a:latin typeface="微软雅黑" pitchFamily="34" charset="-122"/>
                <a:ea typeface="微软雅黑" pitchFamily="34" charset="-122"/>
              </a:rPr>
              <a:t>向某溶液中滴加氯水，后滴加</a:t>
            </a:r>
            <a:r>
              <a:rPr lang="en-US" sz="4400" dirty="0" smtClean="0">
                <a:latin typeface="微软雅黑" pitchFamily="34" charset="-122"/>
                <a:ea typeface="微软雅黑" pitchFamily="34" charset="-122"/>
              </a:rPr>
              <a:t>KSCN</a:t>
            </a:r>
            <a:r>
              <a:rPr lang="zh-CN" altLang="en-US" sz="4400" dirty="0" smtClean="0">
                <a:latin typeface="微软雅黑" pitchFamily="34" charset="-122"/>
                <a:ea typeface="微软雅黑" pitchFamily="34" charset="-122"/>
              </a:rPr>
              <a:t>溶液，溶液变红色，则原溶液中有</a:t>
            </a:r>
            <a:r>
              <a:rPr lang="en-US" sz="4400" dirty="0" smtClean="0">
                <a:latin typeface="微软雅黑" pitchFamily="34" charset="-122"/>
                <a:ea typeface="微软雅黑" pitchFamily="34" charset="-122"/>
              </a:rPr>
              <a:t>Fe</a:t>
            </a:r>
            <a:r>
              <a:rPr lang="en-US" sz="4400" baseline="30000" dirty="0" smtClean="0">
                <a:latin typeface="微软雅黑" pitchFamily="34" charset="-122"/>
                <a:ea typeface="微软雅黑" pitchFamily="34" charset="-122"/>
              </a:rPr>
              <a:t>2</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71588" y="3276774"/>
            <a:ext cx="19431136" cy="1512168"/>
          </a:xfrm>
          <a:prstGeom prst="rect">
            <a:avLst/>
          </a:prstGeom>
          <a:noFill/>
          <a:ln w="9525">
            <a:noFill/>
            <a:miter lim="800000"/>
            <a:headEnd/>
            <a:tailEnd/>
          </a:ln>
          <a:effectLst/>
        </p:spPr>
      </p:pic>
      <p:sp>
        <p:nvSpPr>
          <p:cNvPr id="14" name="矩形 13"/>
          <p:cNvSpPr/>
          <p:nvPr/>
        </p:nvSpPr>
        <p:spPr>
          <a:xfrm>
            <a:off x="2160564" y="3780830"/>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38053"/>
            <a:ext cx="9787006"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只用一种试剂即可区别</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四种溶液，这种试剂是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当堂检测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096090" y="3017812"/>
            <a:ext cx="8572560" cy="9001188"/>
          </a:xfrm>
          <a:prstGeom prst="rect">
            <a:avLst/>
          </a:prstGeom>
          <a:noFill/>
          <a:ln w="9525">
            <a:noFill/>
            <a:miter lim="800000"/>
            <a:headEnd/>
            <a:tailEnd/>
          </a:ln>
          <a:effectLst/>
        </p:spPr>
      </p:pic>
      <p:sp>
        <p:nvSpPr>
          <p:cNvPr id="11" name="矩形 10"/>
          <p:cNvSpPr/>
          <p:nvPr/>
        </p:nvSpPr>
        <p:spPr>
          <a:xfrm>
            <a:off x="13310404" y="3303564"/>
            <a:ext cx="7858180"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endParaRPr>
          </a:p>
        </p:txBody>
      </p:sp>
      <p:sp>
        <p:nvSpPr>
          <p:cNvPr id="10" name="矩形 9"/>
          <p:cNvSpPr/>
          <p:nvPr/>
        </p:nvSpPr>
        <p:spPr>
          <a:xfrm>
            <a:off x="13249796" y="4284886"/>
            <a:ext cx="7715304"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滴加氢氧化钠溶液后，无明显现象的是氯化钠，产生白色沉淀的是氯化镁，产生红褐色沉淀的是氯化铁，开始产生白色沉淀，后来沉淀溶解消失的是硫酸铝。</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0"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38053"/>
            <a:ext cx="978700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下列离子方程式正确的是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．铁跟</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溶液反应：</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跟稀盐酸反应：</a:t>
            </a:r>
            <a:r>
              <a:rPr lang="en-US" sz="4400" dirty="0" smtClean="0">
                <a:solidFill>
                  <a:srgbClr val="404040"/>
                </a:solidFill>
                <a:latin typeface="微软雅黑" pitchFamily="34" charset="-122"/>
                <a:ea typeface="微软雅黑" pitchFamily="34" charset="-122"/>
              </a:rPr>
              <a:t>2Fe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溶液跟</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跟盐酸反应：</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当堂检测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096090" y="3017812"/>
            <a:ext cx="8572560" cy="9001188"/>
          </a:xfrm>
          <a:prstGeom prst="rect">
            <a:avLst/>
          </a:prstGeom>
          <a:noFill/>
          <a:ln w="9525">
            <a:noFill/>
            <a:miter lim="800000"/>
            <a:headEnd/>
            <a:tailEnd/>
          </a:ln>
          <a:effectLst/>
        </p:spPr>
      </p:pic>
      <p:sp>
        <p:nvSpPr>
          <p:cNvPr id="11" name="矩形 10"/>
          <p:cNvSpPr/>
          <p:nvPr/>
        </p:nvSpPr>
        <p:spPr>
          <a:xfrm>
            <a:off x="13310404" y="3303564"/>
            <a:ext cx="7858180"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D </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0" name="矩形 9"/>
          <p:cNvSpPr/>
          <p:nvPr/>
        </p:nvSpPr>
        <p:spPr>
          <a:xfrm>
            <a:off x="13310404" y="4232258"/>
            <a:ext cx="7715304" cy="700089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中电荷不守恒，应为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中违反反应事实，应为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中得失电子、电荷均不守恒，应为</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0"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38053"/>
            <a:ext cx="9787006"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．三种金属单质放置在空气中均只生成氧化物</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．保存</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溶液时需要加入铁钉</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．无需另选试剂就可以鉴别</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．三种金属的活泼性：</a:t>
            </a:r>
            <a:r>
              <a:rPr lang="en-US" sz="4400" dirty="0" smtClean="0">
                <a:solidFill>
                  <a:srgbClr val="404040"/>
                </a:solidFill>
                <a:latin typeface="微软雅黑" pitchFamily="34" charset="-122"/>
                <a:ea typeface="微软雅黑" pitchFamily="34" charset="-122"/>
              </a:rPr>
              <a:t>Al&gt;Cu&gt;Fe</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当堂检测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096090" y="3017812"/>
            <a:ext cx="8572560" cy="9001188"/>
          </a:xfrm>
          <a:prstGeom prst="rect">
            <a:avLst/>
          </a:prstGeom>
          <a:noFill/>
          <a:ln w="9525">
            <a:noFill/>
            <a:miter lim="800000"/>
            <a:headEnd/>
            <a:tailEnd/>
          </a:ln>
          <a:effectLst/>
        </p:spPr>
      </p:pic>
      <p:sp>
        <p:nvSpPr>
          <p:cNvPr id="11" name="矩形 10"/>
          <p:cNvSpPr/>
          <p:nvPr/>
        </p:nvSpPr>
        <p:spPr>
          <a:xfrm>
            <a:off x="13310404" y="3303564"/>
            <a:ext cx="7858180"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 </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0" name="矩形 9"/>
          <p:cNvSpPr/>
          <p:nvPr/>
        </p:nvSpPr>
        <p:spPr>
          <a:xfrm>
            <a:off x="13310404" y="4232258"/>
            <a:ext cx="7715304"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铜在空气中生成铜绿，属于盐，错误；</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溶液中加入铁钉，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会被铁还原为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，错误；硫酸铜溶液呈蓝色，硫酸铁溶液是棕黄色，而硫酸铝是无色溶液，正确；三种金属的活泼性：</a:t>
            </a:r>
            <a:r>
              <a:rPr lang="en-US" sz="4400" dirty="0" smtClean="0">
                <a:solidFill>
                  <a:srgbClr val="A50021"/>
                </a:solidFill>
                <a:latin typeface="微软雅黑" pitchFamily="34" charset="-122"/>
                <a:ea typeface="微软雅黑" pitchFamily="34" charset="-122"/>
              </a:rPr>
              <a:t>Al&gt;Fe&gt;Cu</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0"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645450"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为了防止枪支生锈，常采用化学处理使钢铁零件表面生成</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的致密保护层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发蓝</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。化学处理过程中其中一步的反应为</a:t>
            </a:r>
            <a:r>
              <a:rPr lang="en-US" sz="4400" dirty="0" smtClean="0">
                <a:solidFill>
                  <a:srgbClr val="404040"/>
                </a:solidFill>
                <a:latin typeface="微软雅黑" pitchFamily="34" charset="-122"/>
                <a:ea typeface="微软雅黑" pitchFamily="34" charset="-122"/>
              </a:rPr>
              <a:t>3Fe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5NaOH=3Na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FeO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↑。下列叙述不正确的是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．枪支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发蓝</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实质上是使铁表面钝化</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．上述反应中，铁被氧化</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的氧化性大于</a:t>
            </a:r>
            <a:r>
              <a:rPr lang="en-US" sz="4400" dirty="0" err="1" smtClean="0">
                <a:solidFill>
                  <a:srgbClr val="404040"/>
                </a:solidFill>
                <a:latin typeface="微软雅黑" pitchFamily="34" charset="-122"/>
                <a:ea typeface="微软雅黑" pitchFamily="34" charset="-122"/>
              </a:rPr>
              <a:t>FeO</a:t>
            </a:r>
            <a:r>
              <a:rPr lang="zh-CN" altLang="en-US" sz="4400" dirty="0" smtClean="0">
                <a:solidFill>
                  <a:srgbClr val="404040"/>
                </a:solidFill>
                <a:latin typeface="微软雅黑" pitchFamily="34" charset="-122"/>
                <a:ea typeface="微软雅黑" pitchFamily="34" charset="-122"/>
              </a:rPr>
              <a:t>的氧化性</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．反应中转移电子</a:t>
            </a:r>
            <a:r>
              <a:rPr lang="en-US" sz="4400" dirty="0" smtClean="0">
                <a:solidFill>
                  <a:srgbClr val="404040"/>
                </a:solidFill>
                <a:latin typeface="微软雅黑" pitchFamily="34" charset="-122"/>
                <a:ea typeface="微软雅黑" pitchFamily="34" charset="-122"/>
              </a:rPr>
              <a:t>2 mol</a:t>
            </a:r>
            <a:r>
              <a:rPr lang="zh-CN" altLang="en-US" sz="4400" dirty="0" smtClean="0">
                <a:solidFill>
                  <a:srgbClr val="404040"/>
                </a:solidFill>
                <a:latin typeface="微软雅黑" pitchFamily="34" charset="-122"/>
                <a:ea typeface="微软雅黑" pitchFamily="34" charset="-122"/>
              </a:rPr>
              <a:t>，生成还原产物</a:t>
            </a:r>
            <a:r>
              <a:rPr lang="en-US" sz="4400" dirty="0" smtClean="0">
                <a:solidFill>
                  <a:srgbClr val="404040"/>
                </a:solidFill>
                <a:latin typeface="微软雅黑" pitchFamily="34" charset="-122"/>
                <a:ea typeface="微软雅黑" pitchFamily="34" charset="-122"/>
              </a:rPr>
              <a:t>8.5 g</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当堂检测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当堂检测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089250"/>
            <a:ext cx="19574012" cy="8694162"/>
          </a:xfrm>
          <a:prstGeom prst="rect">
            <a:avLst/>
          </a:prstGeom>
          <a:noFill/>
          <a:ln w="9525">
            <a:noFill/>
            <a:miter lim="800000"/>
            <a:headEnd/>
            <a:tailEnd/>
          </a:ln>
          <a:effectLst/>
        </p:spPr>
      </p:pic>
      <p:sp>
        <p:nvSpPr>
          <p:cNvPr id="11" name="矩形 10"/>
          <p:cNvSpPr/>
          <p:nvPr/>
        </p:nvSpPr>
        <p:spPr>
          <a:xfrm>
            <a:off x="2439922" y="3067976"/>
            <a:ext cx="17942844"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D </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endParaRPr>
          </a:p>
        </p:txBody>
      </p:sp>
      <p:sp>
        <p:nvSpPr>
          <p:cNvPr id="10" name="矩形 9"/>
          <p:cNvSpPr/>
          <p:nvPr/>
        </p:nvSpPr>
        <p:spPr>
          <a:xfrm>
            <a:off x="2408965" y="3996670"/>
            <a:ext cx="18616743"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枪支</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发蓝</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的过程是使钢铁零件表面生成</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的致密保护层，即铁表面钝化，</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正确；该反应中铁被氧化成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FeO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被还原成</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，氧化剂是</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，氧化产物是</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FeO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的氧化性大于</a:t>
            </a:r>
            <a:r>
              <a:rPr lang="en-US" sz="4400" dirty="0" smtClean="0">
                <a:solidFill>
                  <a:srgbClr val="A50021"/>
                </a:solidFill>
                <a:latin typeface="微软雅黑" pitchFamily="34" charset="-122"/>
                <a:ea typeface="微软雅黑" pitchFamily="34" charset="-122"/>
              </a:rPr>
              <a:t>FeO</a:t>
            </a:r>
            <a:r>
              <a:rPr lang="en-US" sz="4400" baseline="-250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的氧化性，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正确；反应中转移电子</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，生成还原产物</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的质量约为</a:t>
            </a:r>
            <a:r>
              <a:rPr lang="en-US" sz="4400" dirty="0" smtClean="0">
                <a:solidFill>
                  <a:srgbClr val="A50021"/>
                </a:solidFill>
                <a:latin typeface="微软雅黑" pitchFamily="34" charset="-122"/>
                <a:ea typeface="微软雅黑" pitchFamily="34" charset="-122"/>
              </a:rPr>
              <a:t>5.7 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55329" name="Object 2"/>
          <p:cNvGraphicFramePr>
            <a:graphicFrameLocks noChangeAspect="1"/>
          </p:cNvGraphicFramePr>
          <p:nvPr/>
        </p:nvGraphicFramePr>
        <p:xfrm>
          <a:off x="1112312" y="2628702"/>
          <a:ext cx="21714548" cy="10841508"/>
        </p:xfrm>
        <a:graphic>
          <a:graphicData uri="http://schemas.openxmlformats.org/presentationml/2006/ole">
            <p:oleObj spid="_x0000_s1321986" name="Document" r:id="rId4" imgW="11463495" imgH="5774235" progId="Word.Document.8">
              <p:embed/>
            </p:oleObj>
          </a:graphicData>
        </a:graphic>
      </p:graphicFrame>
      <p:sp>
        <p:nvSpPr>
          <p:cNvPr id="22" name="矩形 21"/>
          <p:cNvSpPr/>
          <p:nvPr/>
        </p:nvSpPr>
        <p:spPr>
          <a:xfrm>
            <a:off x="12097668" y="3780830"/>
            <a:ext cx="2813442"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金属光泽</a:t>
            </a:r>
            <a:endParaRPr lang="zh-CN" altLang="en-US" dirty="0">
              <a:solidFill>
                <a:srgbClr val="A50021"/>
              </a:solidFill>
              <a:latin typeface="微软雅黑" pitchFamily="34" charset="-122"/>
              <a:ea typeface="微软雅黑" pitchFamily="34" charset="-122"/>
            </a:endParaRPr>
          </a:p>
        </p:txBody>
      </p:sp>
      <p:sp>
        <p:nvSpPr>
          <p:cNvPr id="14" name="矩形 13"/>
          <p:cNvSpPr/>
          <p:nvPr/>
        </p:nvSpPr>
        <p:spPr>
          <a:xfrm>
            <a:off x="16669700" y="3906262"/>
            <a:ext cx="3348848"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并不滴落</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19100872" y="4986382"/>
            <a:ext cx="2501852"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氧化铝</a:t>
            </a:r>
            <a:endParaRPr lang="zh-CN" altLang="en-US" dirty="0">
              <a:solidFill>
                <a:srgbClr val="A50021"/>
              </a:solidFill>
              <a:latin typeface="微软雅黑" pitchFamily="34" charset="-122"/>
              <a:ea typeface="微软雅黑" pitchFamily="34" charset="-122"/>
            </a:endParaRPr>
          </a:p>
        </p:txBody>
      </p:sp>
      <p:sp>
        <p:nvSpPr>
          <p:cNvPr id="23" name="矩形 22"/>
          <p:cNvSpPr/>
          <p:nvPr/>
        </p:nvSpPr>
        <p:spPr>
          <a:xfrm>
            <a:off x="16503266" y="6157094"/>
            <a:ext cx="1643074"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高于</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5329"/>
                                        </p:tgtEl>
                                        <p:attrNameLst>
                                          <p:attrName>style.visibility</p:attrName>
                                        </p:attrNameLst>
                                      </p:cBhvr>
                                      <p:to>
                                        <p:strVal val="visible"/>
                                      </p:to>
                                    </p:set>
                                    <p:animEffect transition="in" filter="blinds(horizontal)">
                                      <p:cBhvr>
                                        <p:cTn id="7" dur="500"/>
                                        <p:tgtEl>
                                          <p:spTgt spid="3553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8" grpId="0"/>
      <p:bldP spid="23"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788326" cy="8978996"/>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为了检验某未知溶液中是否含</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，采取如下实验方案：取少量该未知溶液于试管中，先通入氯气，再滴加</a:t>
            </a:r>
            <a:r>
              <a:rPr lang="en-US" sz="4400" dirty="0" smtClean="0">
                <a:solidFill>
                  <a:srgbClr val="404040"/>
                </a:solidFill>
                <a:latin typeface="微软雅黑" pitchFamily="34" charset="-122"/>
                <a:ea typeface="微软雅黑" pitchFamily="34" charset="-122"/>
              </a:rPr>
              <a:t>KSCN</a:t>
            </a:r>
            <a:r>
              <a:rPr lang="zh-CN" altLang="en-US" sz="4400" dirty="0" smtClean="0">
                <a:solidFill>
                  <a:srgbClr val="404040"/>
                </a:solidFill>
                <a:latin typeface="微软雅黑" pitchFamily="34" charset="-122"/>
                <a:ea typeface="微软雅黑" pitchFamily="34" charset="-122"/>
              </a:rPr>
              <a:t>溶液，溶液呈现血红色，则证明该未知溶液中含</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000"/>
              </a:lnSpc>
            </a:pPr>
            <a:r>
              <a:rPr lang="zh-CN" altLang="en-US" sz="4400" dirty="0" smtClean="0">
                <a:solidFill>
                  <a:srgbClr val="404040"/>
                </a:solidFill>
                <a:latin typeface="微软雅黑" pitchFamily="34" charset="-122"/>
                <a:ea typeface="微软雅黑" pitchFamily="34" charset="-122"/>
              </a:rPr>
              <a:t>你认为此方案是否合理</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合理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不合理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，若不合理，上述方案应如何改进：</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若填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合理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，则此空可不答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现向一支装有</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溶液的试管中滴加氢氧化钠溶液，可观察到的现象是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zh-CN" altLang="en-US" sz="4400" dirty="0" smtClean="0">
                <a:solidFill>
                  <a:srgbClr val="404040"/>
                </a:solidFill>
                <a:latin typeface="微软雅黑" pitchFamily="34" charset="-122"/>
                <a:ea typeface="微软雅黑" pitchFamily="34" charset="-122"/>
              </a:rPr>
              <a:t>其中涉及的氧化还原反应的化学方程式为</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实验室在保存</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溶液时，常向其中加入少量铁粉，原因是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用离子方程式表示</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3089250"/>
            <a:ext cx="19502574" cy="8572560"/>
          </a:xfrm>
          <a:prstGeom prst="rect">
            <a:avLst/>
          </a:prstGeom>
          <a:noFill/>
          <a:ln w="9525">
            <a:noFill/>
            <a:miter lim="800000"/>
            <a:headEnd/>
            <a:tailEnd/>
          </a:ln>
          <a:effectLst/>
        </p:spPr>
      </p:pic>
      <p:sp>
        <p:nvSpPr>
          <p:cNvPr id="11" name="矩形 10"/>
          <p:cNvSpPr/>
          <p:nvPr/>
        </p:nvSpPr>
        <p:spPr>
          <a:xfrm>
            <a:off x="2523266" y="3446440"/>
            <a:ext cx="18573880" cy="301967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不合理　先加</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溶液，无现象，再加入氯水，溶液变成血红色，则证明原溶液中有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出现白色沉淀，迅速变成灰绿色，最终变成红褐色　</a:t>
            </a:r>
            <a:r>
              <a:rPr lang="en-US" sz="4400" dirty="0" smtClean="0">
                <a:solidFill>
                  <a:srgbClr val="A50021"/>
                </a:solidFill>
                <a:latin typeface="微软雅黑" pitchFamily="34" charset="-122"/>
                <a:ea typeface="微软雅黑" pitchFamily="34" charset="-122"/>
              </a:rPr>
              <a:t>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Fe=3Fe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700710"/>
            <a:ext cx="14573352"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秦砖汉瓦</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是我国传统建筑文化的一个缩影。同是由黏土烧制的砖瓦，有的是黑色的，有的却是红色的，你猜测其中的原因可能是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．土壤中含有铁粉、二氧化锰等</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．黑砖瓦是煅烧过程中附着了炭黑，红砖瓦则是添加了红色耐高温染料</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．土壤中含有的铜元素经过不同工艺煅烧，分别生成了黑色</a:t>
            </a:r>
            <a:r>
              <a:rPr lang="en-US" sz="4400" dirty="0" err="1" smtClean="0">
                <a:solidFill>
                  <a:srgbClr val="404040"/>
                </a:solidFill>
                <a:latin typeface="微软雅黑" pitchFamily="34" charset="-122"/>
                <a:ea typeface="微软雅黑" pitchFamily="34" charset="-122"/>
              </a:rPr>
              <a:t>CuO</a:t>
            </a:r>
            <a:r>
              <a:rPr lang="zh-CN" altLang="en-US" sz="4400" dirty="0" smtClean="0">
                <a:solidFill>
                  <a:srgbClr val="404040"/>
                </a:solidFill>
                <a:latin typeface="微软雅黑" pitchFamily="34" charset="-122"/>
                <a:ea typeface="微软雅黑" pitchFamily="34" charset="-122"/>
              </a:rPr>
              <a:t>和红色</a:t>
            </a:r>
            <a:r>
              <a:rPr lang="en-US" sz="4400" dirty="0" smtClean="0">
                <a:solidFill>
                  <a:srgbClr val="404040"/>
                </a:solidFill>
                <a:latin typeface="微软雅黑" pitchFamily="34" charset="-122"/>
                <a:ea typeface="微软雅黑" pitchFamily="34" charset="-122"/>
              </a:rPr>
              <a:t>Cu</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．土壤中含有的铁元素经过不同工艺煅烧，分别生成了黑色</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或</a:t>
            </a:r>
            <a:r>
              <a:rPr lang="en-US" sz="4400" dirty="0" err="1" smtClean="0">
                <a:solidFill>
                  <a:srgbClr val="404040"/>
                </a:solidFill>
                <a:latin typeface="微软雅黑" pitchFamily="34" charset="-122"/>
                <a:ea typeface="微软雅黑" pitchFamily="34" charset="-122"/>
              </a:rPr>
              <a:t>FeO</a:t>
            </a:r>
            <a:r>
              <a:rPr lang="zh-CN" altLang="en-US" sz="4400" dirty="0" smtClean="0">
                <a:solidFill>
                  <a:srgbClr val="404040"/>
                </a:solidFill>
                <a:latin typeface="微软雅黑" pitchFamily="34" charset="-122"/>
                <a:ea typeface="微软雅黑" pitchFamily="34" charset="-122"/>
              </a:rPr>
              <a:t>和红色</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7025180" y="3017812"/>
            <a:ext cx="4643470" cy="9001188"/>
          </a:xfrm>
          <a:prstGeom prst="rect">
            <a:avLst/>
          </a:prstGeom>
          <a:noFill/>
          <a:ln w="9525">
            <a:noFill/>
            <a:miter lim="800000"/>
            <a:headEnd/>
            <a:tailEnd/>
          </a:ln>
          <a:effectLst/>
        </p:spPr>
      </p:pic>
      <p:sp>
        <p:nvSpPr>
          <p:cNvPr id="11" name="矩形 10"/>
          <p:cNvSpPr/>
          <p:nvPr/>
        </p:nvSpPr>
        <p:spPr>
          <a:xfrm>
            <a:off x="17138228" y="2844726"/>
            <a:ext cx="4507246" cy="9233297"/>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黏土中含有铁元素，在烧制砖瓦时，与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反应，生成氧化物，铁元素的氧化物有</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种，</a:t>
            </a:r>
            <a:r>
              <a:rPr lang="en-US" sz="4400" dirty="0" err="1" smtClean="0">
                <a:solidFill>
                  <a:srgbClr val="A50021"/>
                </a:solidFill>
                <a:latin typeface="微软雅黑" pitchFamily="34" charset="-122"/>
                <a:ea typeface="微软雅黑" pitchFamily="34" charset="-122"/>
              </a:rPr>
              <a:t>FeO</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为黑色，</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为红棕色，故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78832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根据</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的性质，工业生产中常用</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溶液腐蚀铜箔制造印刷电路板。现将铁粉、铜粉、</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a:t>
            </a:r>
            <a:r>
              <a:rPr lang="en-US" sz="4400" dirty="0" smtClean="0">
                <a:solidFill>
                  <a:srgbClr val="404040"/>
                </a:solidFill>
                <a:latin typeface="微软雅黑" pitchFamily="34" charset="-122"/>
                <a:ea typeface="微软雅黑" pitchFamily="34" charset="-122"/>
              </a:rPr>
              <a:t>CuCl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溶液混合于某容器中充分反应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假定容器不参与反应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。试判断下列情况下，溶液中存在的金属离子和金属单质。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若铁粉有剩余，则容器中不可能有的离子是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；铜单质</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一定</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可能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存在。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若氯化铁和氯化铜都有剩余，则容器中不可能有的单质是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一定</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可能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存在。</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3089250"/>
            <a:ext cx="19502574" cy="8572560"/>
          </a:xfrm>
          <a:prstGeom prst="rect">
            <a:avLst/>
          </a:prstGeom>
          <a:noFill/>
          <a:ln w="9525">
            <a:noFill/>
            <a:miter lim="800000"/>
            <a:headEnd/>
            <a:tailEnd/>
          </a:ln>
          <a:effectLst/>
        </p:spPr>
      </p:pic>
      <p:sp>
        <p:nvSpPr>
          <p:cNvPr id="11" name="矩形 10"/>
          <p:cNvSpPr/>
          <p:nvPr/>
        </p:nvSpPr>
        <p:spPr>
          <a:xfrm>
            <a:off x="2523266" y="3446440"/>
            <a:ext cx="18573880"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一定　　</a:t>
            </a:r>
            <a:r>
              <a:rPr lang="en-US" sz="4400" dirty="0" smtClean="0">
                <a:solidFill>
                  <a:srgbClr val="A50021"/>
                </a:solidFill>
                <a:latin typeface="微软雅黑" pitchFamily="34" charset="-122"/>
                <a:ea typeface="微软雅黑" pitchFamily="34" charset="-122"/>
              </a:rPr>
              <a:t>(2)Fe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　一定</a:t>
            </a:r>
          </a:p>
        </p:txBody>
      </p:sp>
      <p:sp>
        <p:nvSpPr>
          <p:cNvPr id="10" name="矩形 9"/>
          <p:cNvSpPr/>
          <p:nvPr/>
        </p:nvSpPr>
        <p:spPr>
          <a:xfrm>
            <a:off x="2523266" y="4375134"/>
            <a:ext cx="18573880" cy="598522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本题涉及的反应有：</a:t>
            </a:r>
            <a:r>
              <a:rPr lang="en-US" sz="4400" dirty="0" smtClean="0">
                <a:solidFill>
                  <a:srgbClr val="A50021"/>
                </a:solidFill>
                <a:latin typeface="微软雅黑" pitchFamily="34" charset="-122"/>
                <a:ea typeface="微软雅黑" pitchFamily="34" charset="-122"/>
              </a:rPr>
              <a:t>①Fe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2FeCl</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=3FeCl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，②</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，③</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2FeCl</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=2FeCl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若铁粉有剩余，则容器中不可能有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，因为它们能发生上述</a:t>
            </a:r>
            <a:r>
              <a:rPr lang="en-US" sz="4400" dirty="0" smtClean="0">
                <a:solidFill>
                  <a:srgbClr val="A50021"/>
                </a:solidFill>
                <a:latin typeface="微软雅黑" pitchFamily="34" charset="-122"/>
                <a:ea typeface="微软雅黑" pitchFamily="34" charset="-122"/>
              </a:rPr>
              <a:t>①②</a:t>
            </a:r>
            <a:r>
              <a:rPr lang="zh-CN" altLang="en-US" sz="4400" dirty="0" smtClean="0">
                <a:solidFill>
                  <a:srgbClr val="A50021"/>
                </a:solidFill>
                <a:latin typeface="微软雅黑" pitchFamily="34" charset="-122"/>
                <a:ea typeface="微软雅黑" pitchFamily="34" charset="-122"/>
              </a:rPr>
              <a:t>反应。</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若</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CuCl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都有剩余，则容器中一定没有</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，一定有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000" dirty="0" smtClean="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78832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速力菲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是一种人工合成的补铁剂，某研究性学习小组为探究其主要成分，进行了如下实验：</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打开这种药片的密封膜，发现其外观为淡黄色；</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速力菲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投入小试管中，加入少量蒸馏水，充分振荡后发现溶液变浑浊；慢慢加入稀硫酸后溶液变得澄清透明并显黄色；滴加</a:t>
            </a:r>
            <a:r>
              <a:rPr lang="en-US" sz="4400" dirty="0" smtClean="0">
                <a:solidFill>
                  <a:srgbClr val="404040"/>
                </a:solidFill>
                <a:latin typeface="微软雅黑" pitchFamily="34" charset="-122"/>
                <a:ea typeface="微软雅黑" pitchFamily="34" charset="-122"/>
              </a:rPr>
              <a:t>KSCN</a:t>
            </a:r>
            <a:r>
              <a:rPr lang="zh-CN" altLang="en-US" sz="4400" dirty="0" smtClean="0">
                <a:solidFill>
                  <a:srgbClr val="404040"/>
                </a:solidFill>
                <a:latin typeface="微软雅黑" pitchFamily="34" charset="-122"/>
                <a:ea typeface="微软雅黑" pitchFamily="34" charset="-122"/>
              </a:rPr>
              <a:t>溶液，溶液立即变为血红色。学生甲由此断定</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速力菲”的主要成分是三价铁盐；</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学生乙的操作与甲大致相同，所不同的是他动作敏捷，且在振荡前用橡皮塞塞紧试管口。结果发现：溶液仅显示淡红色。乙同学认为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速力菲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的主要成分不是三价铁盐，而是亚铁盐。</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788326"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为了确认甲、乙的结论是否正确，学生丙将乙所得的淡红色溶液分成两份继续进行实验：</a:t>
            </a: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试回答下列问题：</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甲、乙两位同学的结论中比较合理的是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同学的结论，另一同学判断出错的原因是</a:t>
            </a:r>
            <a:r>
              <a:rPr lang="en-US" sz="4400" dirty="0" smtClean="0">
                <a:latin typeface="微软雅黑" pitchFamily="34" charset="-122"/>
                <a:ea typeface="微软雅黑" pitchFamily="34" charset="-122"/>
              </a:rPr>
              <a:t>______________</a:t>
            </a:r>
            <a:r>
              <a:rPr lang="zh-CN" altLang="en-US" sz="4400" dirty="0" smtClean="0">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137666" name="Picture 2" descr="BB1"/>
          <p:cNvPicPr>
            <a:picLocks noChangeAspect="1" noChangeArrowheads="1"/>
          </p:cNvPicPr>
          <p:nvPr/>
        </p:nvPicPr>
        <p:blipFill>
          <a:blip r:embed="rId3" cstate="print"/>
          <a:srcRect/>
          <a:stretch>
            <a:fillRect/>
          </a:stretch>
        </p:blipFill>
        <p:spPr bwMode="auto">
          <a:xfrm>
            <a:off x="5237910" y="4732324"/>
            <a:ext cx="15500718" cy="3210478"/>
          </a:xfrm>
          <a:prstGeom prst="rect">
            <a:avLst/>
          </a:prstGeom>
          <a:noFill/>
          <a:ln w="9525">
            <a:noFill/>
            <a:miter lim="800000"/>
            <a:headEnd/>
            <a:tailEnd/>
          </a:ln>
        </p:spPr>
      </p:pic>
      <p:sp>
        <p:nvSpPr>
          <p:cNvPr id="7" name="矩形 6"/>
          <p:cNvSpPr/>
          <p:nvPr/>
        </p:nvSpPr>
        <p:spPr>
          <a:xfrm>
            <a:off x="9649396" y="8173318"/>
            <a:ext cx="2557110" cy="988347"/>
          </a:xfrm>
          <a:prstGeom prst="rect">
            <a:avLst/>
          </a:prstGeom>
        </p:spPr>
        <p:txBody>
          <a:bodyPr wrap="none">
            <a:spAutoFit/>
          </a:bodyPr>
          <a:lstStyle/>
          <a:p>
            <a:pPr lvl="0">
              <a:lnSpc>
                <a:spcPct val="150000"/>
              </a:lnSpc>
            </a:pPr>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3­2­17</a:t>
            </a:r>
            <a:endParaRPr lang="zh-CN" altLang="en-US" sz="4400" dirty="0" smtClean="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37666"/>
                                        </p:tgtEl>
                                        <p:attrNameLst>
                                          <p:attrName>style.visibility</p:attrName>
                                        </p:attrNameLst>
                                      </p:cBhvr>
                                      <p:to>
                                        <p:strVal val="visible"/>
                                      </p:to>
                                    </p:set>
                                    <p:animEffect transition="in" filter="blinds(horizontal)">
                                      <p:cBhvr>
                                        <p:cTn id="11" dur="500"/>
                                        <p:tgtEl>
                                          <p:spTgt spid="113766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788326" cy="505099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丙的实验</a:t>
            </a:r>
            <a:r>
              <a:rPr lang="en-US" sz="4400" dirty="0" smtClean="0">
                <a:latin typeface="微软雅黑" pitchFamily="34" charset="-122"/>
                <a:ea typeface="微软雅黑" pitchFamily="34" charset="-122"/>
              </a:rPr>
              <a:t>①</a:t>
            </a:r>
            <a:r>
              <a:rPr lang="zh-CN" altLang="en-US" sz="4400" dirty="0" smtClean="0">
                <a:latin typeface="微软雅黑" pitchFamily="34" charset="-122"/>
                <a:ea typeface="微软雅黑" pitchFamily="34" charset="-122"/>
              </a:rPr>
              <a:t>说明维生素</a:t>
            </a: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具有较强的</a:t>
            </a:r>
            <a:r>
              <a:rPr lang="en-US" sz="4400" dirty="0" smtClean="0">
                <a:latin typeface="微软雅黑" pitchFamily="34" charset="-122"/>
                <a:ea typeface="微软雅黑" pitchFamily="34" charset="-122"/>
              </a:rPr>
              <a:t>__________</a:t>
            </a:r>
            <a:r>
              <a:rPr lang="zh-CN" altLang="en-US" sz="4400" dirty="0" smtClean="0">
                <a:latin typeface="微软雅黑" pitchFamily="34" charset="-122"/>
                <a:ea typeface="微软雅黑" pitchFamily="34" charset="-122"/>
              </a:rPr>
              <a:t>性</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填</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氧化</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或</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还原</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写出与</a:t>
            </a:r>
            <a:r>
              <a:rPr lang="en-US" sz="4400" dirty="0" smtClean="0">
                <a:latin typeface="微软雅黑" pitchFamily="34" charset="-122"/>
                <a:ea typeface="微软雅黑" pitchFamily="34" charset="-122"/>
              </a:rPr>
              <a:t>②</a:t>
            </a:r>
            <a:r>
              <a:rPr lang="zh-CN" altLang="en-US" sz="4400" dirty="0" smtClean="0">
                <a:latin typeface="微软雅黑" pitchFamily="34" charset="-122"/>
                <a:ea typeface="微软雅黑" pitchFamily="34" charset="-122"/>
              </a:rPr>
              <a:t>中现象对应的离子反应方程式：</a:t>
            </a:r>
            <a:r>
              <a:rPr lang="en-US" sz="4400" dirty="0" smtClean="0">
                <a:latin typeface="微软雅黑" pitchFamily="34" charset="-122"/>
                <a:ea typeface="微软雅黑" pitchFamily="34" charset="-122"/>
              </a:rPr>
              <a:t>________________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关于</a:t>
            </a:r>
            <a:r>
              <a:rPr lang="en-US" sz="4400" dirty="0" smtClean="0">
                <a:latin typeface="微软雅黑" pitchFamily="34" charset="-122"/>
                <a:ea typeface="微软雅黑" pitchFamily="34" charset="-122"/>
              </a:rPr>
              <a:t>③</a:t>
            </a:r>
            <a:r>
              <a:rPr lang="zh-CN" altLang="en-US" sz="4400" dirty="0" smtClean="0">
                <a:latin typeface="微软雅黑" pitchFamily="34" charset="-122"/>
                <a:ea typeface="微软雅黑" pitchFamily="34" charset="-122"/>
              </a:rPr>
              <a:t>中的实验现象，丙同学提出了两种假设：一种是过量的氯水与</a:t>
            </a:r>
            <a:r>
              <a:rPr lang="en-US" sz="4400" dirty="0" smtClean="0">
                <a:latin typeface="微软雅黑" pitchFamily="34" charset="-122"/>
                <a:ea typeface="微软雅黑" pitchFamily="34" charset="-122"/>
              </a:rPr>
              <a:t>Fe</a:t>
            </a:r>
            <a:r>
              <a:rPr lang="en-US" sz="4400" baseline="30000" dirty="0" smtClean="0">
                <a:latin typeface="微软雅黑" pitchFamily="34" charset="-122"/>
                <a:ea typeface="微软雅黑" pitchFamily="34" charset="-122"/>
              </a:rPr>
              <a:t>3</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结合生成了某种稳定的新物质；另一种则是过量的氯水将</a:t>
            </a:r>
            <a:r>
              <a:rPr lang="en-US" sz="4400" dirty="0" smtClean="0">
                <a:latin typeface="微软雅黑" pitchFamily="34" charset="-122"/>
                <a:ea typeface="微软雅黑" pitchFamily="34" charset="-122"/>
              </a:rPr>
              <a:t>SCN</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氧化了。请你设计一个实验方案以确认哪种假设更合理：</a:t>
            </a:r>
            <a:r>
              <a:rPr lang="en-US" sz="4400" dirty="0" smtClean="0">
                <a:latin typeface="微软雅黑" pitchFamily="34" charset="-122"/>
                <a:ea typeface="微软雅黑" pitchFamily="34" charset="-122"/>
              </a:rPr>
              <a:t>__________________________</a:t>
            </a:r>
            <a:r>
              <a:rPr lang="zh-CN" altLang="en-US" sz="4400" dirty="0" smtClean="0">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3089250"/>
            <a:ext cx="19502574" cy="8572560"/>
          </a:xfrm>
          <a:prstGeom prst="rect">
            <a:avLst/>
          </a:prstGeom>
          <a:noFill/>
          <a:ln w="9525">
            <a:noFill/>
            <a:miter lim="800000"/>
            <a:headEnd/>
            <a:tailEnd/>
          </a:ln>
          <a:effectLst/>
        </p:spPr>
      </p:pic>
      <p:sp>
        <p:nvSpPr>
          <p:cNvPr id="11" name="矩形 10"/>
          <p:cNvSpPr/>
          <p:nvPr/>
        </p:nvSpPr>
        <p:spPr>
          <a:xfrm>
            <a:off x="2523266" y="3446440"/>
            <a:ext cx="1857388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乙　亚铁盐在空气中易被氧气氧化</a:t>
            </a:r>
          </a:p>
          <a:p>
            <a:pPr>
              <a:lnSpc>
                <a:spcPct val="150000"/>
              </a:lnSpc>
            </a:pPr>
            <a:r>
              <a:rPr lang="en-US" sz="4400" dirty="0" smtClean="0">
                <a:solidFill>
                  <a:srgbClr val="A50021"/>
                </a:solidFill>
                <a:latin typeface="微软雅黑" pitchFamily="34" charset="-122"/>
                <a:ea typeface="微软雅黑" pitchFamily="34" charset="-122"/>
              </a:rPr>
              <a:t>(2) </a:t>
            </a:r>
            <a:r>
              <a:rPr lang="zh-CN" altLang="en-US" sz="4400" dirty="0" smtClean="0">
                <a:solidFill>
                  <a:srgbClr val="A50021"/>
                </a:solidFill>
                <a:latin typeface="微软雅黑" pitchFamily="34" charset="-122"/>
                <a:ea typeface="微软雅黑" pitchFamily="34" charset="-122"/>
              </a:rPr>
              <a:t>还原　</a:t>
            </a:r>
            <a:r>
              <a:rPr lang="en-US" sz="4400" dirty="0" smtClean="0">
                <a:solidFill>
                  <a:srgbClr val="A50021"/>
                </a:solidFill>
                <a:latin typeface="微软雅黑" pitchFamily="34" charset="-122"/>
                <a:ea typeface="微软雅黑" pitchFamily="34" charset="-122"/>
              </a:rPr>
              <a:t>(3)2Fe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再加过量的</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溶液，如果溶液变血红色，则第二种假设合理；如果溶液不变色，则第一种假设合理</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788326"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四种化合物，其中</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的焰色反应均为黄色，而</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的焰色反应为紫色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透过蓝色钴玻璃片</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和盐酸反应均得到</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，将固体</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加热可得到</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。若在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的溶液中通入一种无色无味的气体，又可制得</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，若将</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的溶液滴加到硫酸亚铁溶液，会先后出现白色沉淀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灰绿色沉淀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红褐色沉淀</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试推断：</a:t>
            </a:r>
          </a:p>
          <a:p>
            <a:pPr>
              <a:lnSpc>
                <a:spcPct val="150000"/>
              </a:lnSpc>
            </a:pPr>
            <a:r>
              <a:rPr lang="en-US" sz="4400" dirty="0" smtClean="0">
                <a:solidFill>
                  <a:srgbClr val="404040"/>
                </a:solidFill>
                <a:latin typeface="微软雅黑" pitchFamily="34" charset="-122"/>
                <a:ea typeface="微软雅黑" pitchFamily="34" charset="-122"/>
              </a:rPr>
              <a:t>(1)A________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生成</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的离子方程式：</a:t>
            </a:r>
            <a:r>
              <a:rPr lang="en-US" sz="4400" dirty="0" smtClean="0">
                <a:solidFill>
                  <a:srgbClr val="404040"/>
                </a:solidFill>
                <a:latin typeface="微软雅黑" pitchFamily="34" charset="-122"/>
                <a:ea typeface="微软雅黑" pitchFamily="34" charset="-122"/>
              </a:rPr>
              <a:t>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写出白色沉淀变为红褐色沉淀的化学方程式：</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．钠是极活泼的金属，在自然界中是否有游离态的钠存在？在实验室中，金属钠应如何保存？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．日常生活中的铁制品容易生锈腐蚀，而铝制品却可以长期使用，其原因是什么？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3089250"/>
            <a:ext cx="19502574" cy="8572560"/>
          </a:xfrm>
          <a:prstGeom prst="rect">
            <a:avLst/>
          </a:prstGeom>
          <a:noFill/>
          <a:ln w="9525">
            <a:noFill/>
            <a:miter lim="800000"/>
            <a:headEnd/>
            <a:tailEnd/>
          </a:ln>
          <a:effectLst/>
        </p:spPr>
      </p:pic>
      <p:sp>
        <p:nvSpPr>
          <p:cNvPr id="11" name="矩形 10"/>
          <p:cNvSpPr/>
          <p:nvPr/>
        </p:nvSpPr>
        <p:spPr>
          <a:xfrm>
            <a:off x="2523266" y="3446440"/>
            <a:ext cx="1857388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KOH</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NaCl</a:t>
            </a:r>
            <a:r>
              <a:rPr lang="en-US" sz="4400" dirty="0" smtClean="0">
                <a:solidFill>
                  <a:srgbClr val="A50021"/>
                </a:solidFill>
                <a:latin typeface="微软雅黑" pitchFamily="34" charset="-122"/>
                <a:ea typeface="微软雅黑" pitchFamily="34" charset="-122"/>
              </a:rPr>
              <a:t>  Fe(OH)</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O=4Fe(OH)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0" name="矩形 9"/>
          <p:cNvSpPr/>
          <p:nvPr/>
        </p:nvSpPr>
        <p:spPr>
          <a:xfrm>
            <a:off x="2523266" y="6514247"/>
            <a:ext cx="18573880"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由焰色反应的现象可知，</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含有钠元素、</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含有钾元素，在利用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间的转化可知</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分别为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，进而可知</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为</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；再利用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与硫酸亚铁溶液反应的现象可知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KOH</a:t>
            </a:r>
            <a:r>
              <a:rPr lang="zh-CN" altLang="en-US" sz="4400" dirty="0" smtClean="0">
                <a:solidFill>
                  <a:srgbClr val="A50021"/>
                </a:solidFill>
                <a:latin typeface="微软雅黑" pitchFamily="34" charset="-122"/>
                <a:ea typeface="微软雅黑" pitchFamily="34" charset="-122"/>
              </a:rPr>
              <a:t>，从而回答有关问题。</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0001320"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根据下列流程图回答问题。</a:t>
            </a:r>
          </a:p>
          <a:p>
            <a:pPr>
              <a:lnSpc>
                <a:spcPct val="150000"/>
              </a:lnSpc>
            </a:pPr>
            <a:r>
              <a:rPr lang="zh-CN" altLang="en-US" sz="4400" dirty="0" smtClean="0">
                <a:solidFill>
                  <a:srgbClr val="404040"/>
                </a:solidFill>
                <a:latin typeface="微软雅黑" pitchFamily="34" charset="-122"/>
                <a:ea typeface="微软雅黑" pitchFamily="34" charset="-122"/>
              </a:rPr>
              <a:t>试写出：</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化学式：沉淀</a:t>
            </a:r>
            <a:r>
              <a:rPr lang="en-US" sz="4400" dirty="0" smtClean="0">
                <a:solidFill>
                  <a:srgbClr val="404040"/>
                </a:solidFill>
                <a:latin typeface="微软雅黑" pitchFamily="34" charset="-122"/>
                <a:ea typeface="微软雅黑" pitchFamily="34" charset="-122"/>
              </a:rPr>
              <a:t>1_____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沉淀</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生成红褐色沉淀</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的化学方程式为</a:t>
            </a:r>
            <a:r>
              <a:rPr lang="en-US" sz="4400" dirty="0" smtClean="0">
                <a:solidFill>
                  <a:srgbClr val="404040"/>
                </a:solidFill>
                <a:latin typeface="微软雅黑" pitchFamily="34" charset="-122"/>
                <a:ea typeface="微软雅黑" pitchFamily="34" charset="-122"/>
              </a:rPr>
              <a:t>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液也可作净水剂，其原理是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138690" name="Picture 2" descr="8KP211"/>
          <p:cNvPicPr>
            <a:picLocks noChangeAspect="1" noChangeArrowheads="1"/>
          </p:cNvPicPr>
          <p:nvPr/>
        </p:nvPicPr>
        <p:blipFill>
          <a:blip r:embed="rId3" cstate="print"/>
          <a:srcRect/>
          <a:stretch>
            <a:fillRect/>
          </a:stretch>
        </p:blipFill>
        <p:spPr bwMode="auto">
          <a:xfrm>
            <a:off x="12097668" y="3589316"/>
            <a:ext cx="9685805" cy="3071834"/>
          </a:xfrm>
          <a:prstGeom prst="rect">
            <a:avLst/>
          </a:prstGeom>
          <a:noFill/>
          <a:ln w="9525">
            <a:noFill/>
            <a:miter lim="800000"/>
            <a:headEnd/>
            <a:tailEnd/>
          </a:ln>
        </p:spPr>
      </p:pic>
      <p:sp>
        <p:nvSpPr>
          <p:cNvPr id="7" name="矩形 6"/>
          <p:cNvSpPr/>
          <p:nvPr/>
        </p:nvSpPr>
        <p:spPr>
          <a:xfrm>
            <a:off x="15194012" y="8533358"/>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3­2­18</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38690"/>
                                        </p:tgtEl>
                                        <p:attrNameLst>
                                          <p:attrName>style.visibility</p:attrName>
                                        </p:attrNameLst>
                                      </p:cBhvr>
                                      <p:to>
                                        <p:strVal val="visible"/>
                                      </p:to>
                                    </p:set>
                                    <p:animEffect transition="in" filter="blinds(horizontal)">
                                      <p:cBhvr>
                                        <p:cTn id="11" dur="500"/>
                                        <p:tgtEl>
                                          <p:spTgt spid="113869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2772718"/>
            <a:ext cx="19502574" cy="8889092"/>
          </a:xfrm>
          <a:prstGeom prst="rect">
            <a:avLst/>
          </a:prstGeom>
          <a:noFill/>
          <a:ln w="9525">
            <a:noFill/>
            <a:miter lim="800000"/>
            <a:headEnd/>
            <a:tailEnd/>
          </a:ln>
          <a:effectLst/>
        </p:spPr>
      </p:pic>
      <p:sp>
        <p:nvSpPr>
          <p:cNvPr id="11" name="矩形 10"/>
          <p:cNvSpPr/>
          <p:nvPr/>
        </p:nvSpPr>
        <p:spPr>
          <a:xfrm>
            <a:off x="2448596" y="2772718"/>
            <a:ext cx="18573880" cy="313932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(1)Ag</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O=4Fe(OH)</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(3)A</a:t>
            </a:r>
            <a:r>
              <a:rPr lang="zh-CN" altLang="en-US" sz="4400" dirty="0" smtClean="0">
                <a:solidFill>
                  <a:srgbClr val="A50021"/>
                </a:solidFill>
                <a:latin typeface="微软雅黑" pitchFamily="34" charset="-122"/>
                <a:ea typeface="微软雅黑" pitchFamily="34" charset="-122"/>
              </a:rPr>
              <a:t>与硫酸反应生成的硫酸铁溶于水生成</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胶体，能凝聚水中的悬浮杂质</a:t>
            </a:r>
          </a:p>
        </p:txBody>
      </p:sp>
      <p:sp>
        <p:nvSpPr>
          <p:cNvPr id="10" name="矩形 9"/>
          <p:cNvSpPr/>
          <p:nvPr/>
        </p:nvSpPr>
        <p:spPr>
          <a:xfrm>
            <a:off x="2448596" y="5797054"/>
            <a:ext cx="18573880"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银不与盐酸反应，故沉淀</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为银，氧化铝、铁分别与盐酸反应的方程式为</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6HCl=2AlCl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↑，所以滤液</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的混合物，加入过量的氢氧化钠时，发生反应为</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4NaOH=NaAlO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沉淀被空气中氧气氧化生成</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溶于硫酸生成硫酸铁，其净水原理是硫酸铁溶于水生成</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胶体，能凝聚水中的悬浮杂质。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83839" y="0"/>
            <a:ext cx="23679449" cy="13322300"/>
          </a:xfrm>
          <a:prstGeom prst="rect">
            <a:avLst/>
          </a:prstGeom>
        </p:spPr>
      </p:pic>
      <p:sp>
        <p:nvSpPr>
          <p:cNvPr id="17" name="矩形 16"/>
          <p:cNvSpPr/>
          <p:nvPr/>
        </p:nvSpPr>
        <p:spPr>
          <a:xfrm>
            <a:off x="1737448" y="5898202"/>
            <a:ext cx="16787930"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第三节　用途广泛的金属材料</a:t>
            </a:r>
            <a:endParaRPr lang="zh-CN" altLang="en-US" sz="9000" b="1"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认识金属及其合金在性能上的主要差异。</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知道生活中常见合金铁合金及铜合金的主要成分及性能。</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通过实践活动认识如何正确使用金属及如何爱护金属资源。</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指导学生通过有目的的搜索资料，从而提高获得知识及信息加工的能力。</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引导学生通过比较、归纳等方法的学习，逐步掌握自主学习科学知识的一般方法。</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通过金属材料的学习，提高学生学习化学的兴趣，增强学生学习化学、服务社会的责任感和使命感。</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开展多种形式的交流活动，培养学生的互助合作精神。</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常见合金的性质及应用。</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用辩证的观点看待金属材料正确选用的问题。</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74738"/>
            <a:ext cx="23763288" cy="105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60490"/>
            <a:ext cx="546100" cy="546100"/>
          </a:xfrm>
          <a:prstGeom prst="rect">
            <a:avLst/>
          </a:prstGeom>
          <a:noFill/>
        </p:spPr>
      </p:pic>
      <p:sp>
        <p:nvSpPr>
          <p:cNvPr id="40" name="矩形 39"/>
          <p:cNvSpPr/>
          <p:nvPr/>
        </p:nvSpPr>
        <p:spPr>
          <a:xfrm>
            <a:off x="2023200" y="2589184"/>
            <a:ext cx="19716888" cy="8097986"/>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本节教材联系生活，内容比较基础，教学过程中要引导学生正确理解合金的概念，将合金和金属混合物区分开来，能够根据金属的熔点和沸点判断几种金属能否形成合金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高熔点物质的熔点不能高于低熔点物质的沸点</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．通过金属材料发展史及有关的知识，使学生初步认识合理使用金属材料的意义；</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．介绍金属材料面临的挑战，激发学生社会责任感；</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．积极开展社会调查活动，提高学生对金属材料的认识，增强其社会活动能力；</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．开展多种形式的交流活动，培养学生的互助合作精神。</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444697"/>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04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9113649"/>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导入一</a:t>
            </a:r>
            <a:r>
              <a:rPr lang="en-US" altLang="zh-CN" sz="4400" dirty="0" smtClean="0">
                <a:solidFill>
                  <a:srgbClr val="404040"/>
                </a:solidFill>
                <a:latin typeface="微软雅黑" pitchFamily="34" charset="-122"/>
                <a:ea typeface="微软雅黑" pitchFamily="34" charset="-122"/>
              </a:rPr>
              <a:t>】</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引入</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在科学技术飞速发展的今天，我们几乎每天都要接触到许许多多的金属制品，如：飞机、船舶、汽车、铝合金门窗、家用炊具、硬币等等。在元素周期里大约有是金属元素，铜器的使用使人类社会进入奴隶制社会，铁器的使用使人类社会进入封建朝代，金属材料对于促进生产发展，改善人民生活发挥了巨大作用。在日常生活中，我们常常接触到各种各样的金属，但是对于金属的结构、性质、用途等，我们了解不多，金属有哪些重要的性质呢？</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b="1" dirty="0" smtClean="0">
                <a:solidFill>
                  <a:srgbClr val="404040"/>
                </a:solidFill>
                <a:latin typeface="微软雅黑" pitchFamily="34" charset="-122"/>
                <a:ea typeface="微软雅黑" pitchFamily="34" charset="-122"/>
              </a:rPr>
              <a:t>【</a:t>
            </a:r>
            <a:r>
              <a:rPr lang="zh-CN" altLang="en-US" sz="4400" b="1" dirty="0" smtClean="0">
                <a:solidFill>
                  <a:srgbClr val="404040"/>
                </a:solidFill>
                <a:latin typeface="微软雅黑" pitchFamily="34" charset="-122"/>
                <a:ea typeface="微软雅黑" pitchFamily="34" charset="-122"/>
              </a:rPr>
              <a:t>导入二</a:t>
            </a:r>
            <a:r>
              <a:rPr lang="en-US" altLang="zh-CN" sz="4400" b="1"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引入：完成这些成语</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06666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学生回答：一字千</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玉良言、火树</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花、此地无</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、铜筋</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骨、铜墙</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壁、</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石心肠、金戈</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马</a:t>
            </a:r>
          </a:p>
          <a:p>
            <a:pPr>
              <a:lnSpc>
                <a:spcPct val="150000"/>
              </a:lnSpc>
            </a:pPr>
            <a:r>
              <a:rPr lang="zh-CN" altLang="en-US" sz="4400" dirty="0" smtClean="0">
                <a:solidFill>
                  <a:srgbClr val="404040"/>
                </a:solidFill>
                <a:latin typeface="微软雅黑" pitchFamily="34" charset="-122"/>
                <a:ea typeface="微软雅黑" pitchFamily="34" charset="-122"/>
              </a:rPr>
              <a:t>总结：这些是古人对他们所见到金属的描述。由于那时候的冶金技术还不够发达，所以见到的金属也很有限。</a:t>
            </a:r>
          </a:p>
          <a:p>
            <a:pPr>
              <a:lnSpc>
                <a:spcPct val="150000"/>
              </a:lnSpc>
            </a:pPr>
            <a:r>
              <a:rPr lang="zh-CN" altLang="en-US" sz="4400" dirty="0" smtClean="0">
                <a:solidFill>
                  <a:srgbClr val="404040"/>
                </a:solidFill>
                <a:latin typeface="微软雅黑" pitchFamily="34" charset="-122"/>
                <a:ea typeface="微软雅黑" pitchFamily="34" charset="-122"/>
              </a:rPr>
              <a:t>很明显，科技在进步，放眼看去，我们身边就存在了各式各样的金属材料，分别用于不同的用途。今天我们就来一起认识这些常见的金属材料。</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17812"/>
            <a:ext cx="19216822" cy="8572560"/>
          </a:xfrm>
          <a:prstGeom prst="rect">
            <a:avLst/>
          </a:prstGeom>
          <a:noFill/>
          <a:ln w="9525">
            <a:noFill/>
            <a:miter lim="800000"/>
            <a:headEnd/>
            <a:tailEnd/>
          </a:ln>
          <a:effectLst/>
        </p:spPr>
      </p:pic>
      <p:sp>
        <p:nvSpPr>
          <p:cNvPr id="20" name="矩形 19"/>
          <p:cNvSpPr/>
          <p:nvPr/>
        </p:nvSpPr>
        <p:spPr>
          <a:xfrm>
            <a:off x="2594704" y="3341436"/>
            <a:ext cx="18502442" cy="809798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金属钠非常活泼，在空气中易与氧气等物质发生反应，在自然界中全部以化合态形式存在，故在实验室中必须隔绝空气保存金属钠；因为钠不与煤油、石蜡油反应，且密度比煤油、石蜡油大，所以在实验室中可以把钠保存在煤油或石蜡油中。</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铁、铝都易被空气中的氧气氧化生成氧化膜，其中铁所形成的氧化膜疏松，不能保护内层金属，易被腐蚀，而铝表面形成的氧化膜非常致密，阻止了内部金属继续与氧气反应，所以铝制品具有抗腐蚀性，可长期使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．了解合金的定义及特性。</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．了解铜合金和钢的分类、组成及用途。</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．初步认识合理使用金属材料的意义。</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094638" y="3924846"/>
            <a:ext cx="19502574" cy="821763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．合金的定义</a:t>
            </a:r>
          </a:p>
          <a:p>
            <a:pPr>
              <a:lnSpc>
                <a:spcPct val="150000"/>
              </a:lnSpc>
            </a:pPr>
            <a:r>
              <a:rPr lang="zh-CN" altLang="en-US" sz="4400" dirty="0" smtClean="0">
                <a:solidFill>
                  <a:srgbClr val="404040"/>
                </a:solidFill>
                <a:latin typeface="微软雅黑" pitchFamily="34" charset="-122"/>
                <a:ea typeface="微软雅黑" pitchFamily="34" charset="-122"/>
              </a:rPr>
              <a:t>合金是由两种或两种以上的</a:t>
            </a:r>
            <a:r>
              <a:rPr lang="en-US" sz="4400" dirty="0" smtClean="0">
                <a:solidFill>
                  <a:srgbClr val="404040"/>
                </a:solidFill>
                <a:latin typeface="微软雅黑" pitchFamily="34" charset="-122"/>
                <a:ea typeface="微软雅黑" pitchFamily="34" charset="-122"/>
              </a:rPr>
              <a:t>_______________________</a:t>
            </a:r>
            <a:r>
              <a:rPr lang="zh-CN" altLang="en-US" sz="4400" dirty="0" smtClean="0">
                <a:solidFill>
                  <a:srgbClr val="404040"/>
                </a:solidFill>
                <a:latin typeface="微软雅黑" pitchFamily="34" charset="-122"/>
                <a:ea typeface="微软雅黑" pitchFamily="34" charset="-122"/>
              </a:rPr>
              <a:t>熔合而成的具有</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特性的物质。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．合金与纯金属的性能差异</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合金的硬度及机械性能一般</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各成分金属。</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合金的熔点一般</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它的各成分金属。</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合金具有各成分金属的</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。合金一定是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．常见的合金</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48782"/>
            <a:ext cx="2714644" cy="613981"/>
          </a:xfrm>
          <a:prstGeom prst="rect">
            <a:avLst/>
          </a:prstGeom>
          <a:noFill/>
          <a:ln w="9525">
            <a:noFill/>
            <a:miter lim="800000"/>
            <a:headEnd/>
            <a:tailEnd/>
          </a:ln>
          <a:effectLst/>
        </p:spPr>
      </p:pic>
      <p:sp>
        <p:nvSpPr>
          <p:cNvPr id="54" name="TextBox 53"/>
          <p:cNvSpPr txBox="1"/>
          <p:nvPr/>
        </p:nvSpPr>
        <p:spPr>
          <a:xfrm>
            <a:off x="4952158" y="3446440"/>
            <a:ext cx="592935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常见合金的重要应用</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8" name="矩形 17"/>
          <p:cNvSpPr/>
          <p:nvPr/>
        </p:nvSpPr>
        <p:spPr>
          <a:xfrm>
            <a:off x="8904652" y="5099621"/>
            <a:ext cx="5641288"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金属</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或金属和非金属</a:t>
            </a:r>
            <a:r>
              <a:rPr 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flipH="1">
            <a:off x="18506380" y="5076974"/>
            <a:ext cx="198639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金属</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9649396" y="817331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优于</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6841084" y="9132069"/>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低于</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8497268" y="10117534"/>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化学性质</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14761964" y="10117534"/>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混合物</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p:bldP spid="19" grpId="0"/>
      <p:bldP spid="15" grpId="0"/>
      <p:bldP spid="20" grpId="0"/>
      <p:bldP spid="23" grpId="0"/>
      <p:bldP spid="22"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946374"/>
            <a:ext cx="19502574" cy="6186309"/>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铜合金：我国最早使用的合金是</a:t>
            </a:r>
            <a:r>
              <a:rPr lang="en-US" altLang="zh-CN" sz="4400" dirty="0" smtClean="0">
                <a:solidFill>
                  <a:srgbClr val="404040"/>
                </a:solidFill>
                <a:latin typeface="微软雅黑" pitchFamily="34" charset="-122"/>
                <a:ea typeface="微软雅黑" pitchFamily="34" charset="-122"/>
              </a:rPr>
              <a:t>_____ (</a:t>
            </a:r>
            <a:r>
              <a:rPr lang="zh-CN" altLang="en-US" sz="4400" dirty="0" smtClean="0">
                <a:solidFill>
                  <a:srgbClr val="404040"/>
                </a:solidFill>
                <a:latin typeface="微软雅黑" pitchFamily="34" charset="-122"/>
                <a:ea typeface="微软雅黑" pitchFamily="34" charset="-122"/>
              </a:rPr>
              <a:t>主要含铜和锡</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，另外，还有</a:t>
            </a:r>
            <a:r>
              <a:rPr lang="en-US" altLang="zh-CN" sz="4400" dirty="0" smtClean="0">
                <a:solidFill>
                  <a:srgbClr val="404040"/>
                </a:solidFill>
                <a:latin typeface="微软雅黑" pitchFamily="34" charset="-122"/>
                <a:ea typeface="微软雅黑" pitchFamily="34" charset="-122"/>
              </a:rPr>
              <a:t>______ (</a:t>
            </a:r>
            <a:r>
              <a:rPr lang="zh-CN" altLang="en-US" sz="4400" dirty="0" smtClean="0">
                <a:solidFill>
                  <a:srgbClr val="404040"/>
                </a:solidFill>
                <a:latin typeface="微软雅黑" pitchFamily="34" charset="-122"/>
                <a:ea typeface="微软雅黑" pitchFamily="34" charset="-122"/>
              </a:rPr>
              <a:t>主要含铜和锌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 (</a:t>
            </a:r>
            <a:r>
              <a:rPr lang="zh-CN" altLang="en-US" sz="4400" dirty="0" smtClean="0">
                <a:solidFill>
                  <a:srgbClr val="404040"/>
                </a:solidFill>
                <a:latin typeface="微软雅黑" pitchFamily="34" charset="-122"/>
                <a:ea typeface="微软雅黑" pitchFamily="34" charset="-122"/>
              </a:rPr>
              <a:t>主要含铜和镍</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钢：根据化学成分，钢可分为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两大类。碳素钢是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的合金，根据含碳量的不同，碳素钢可分为</a:t>
            </a:r>
            <a:r>
              <a:rPr lang="en-US" sz="4400" dirty="0" smtClean="0">
                <a:solidFill>
                  <a:srgbClr val="404040"/>
                </a:solidFill>
                <a:latin typeface="微软雅黑" pitchFamily="34" charset="-122"/>
                <a:ea typeface="微软雅黑" pitchFamily="34" charset="-122"/>
              </a:rPr>
              <a:t>____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。含碳量</a:t>
            </a:r>
            <a:r>
              <a:rPr lang="en-US" sz="4400" dirty="0" smtClean="0">
                <a:solidFill>
                  <a:srgbClr val="404040"/>
                </a:solidFill>
                <a:latin typeface="微软雅黑" pitchFamily="34" charset="-122"/>
                <a:ea typeface="微软雅黑" pitchFamily="34" charset="-122"/>
              </a:rPr>
              <a:t>_______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的铁碳合金称为生铁。</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合金钢是指在碳素钢中加入</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、钨、镍、钼、钴、硅等合金元素。</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矩形 26"/>
          <p:cNvSpPr/>
          <p:nvPr/>
        </p:nvSpPr>
        <p:spPr>
          <a:xfrm>
            <a:off x="10225460" y="5076974"/>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碳素钢</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6409036" y="399685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白铜</a:t>
            </a:r>
            <a:endParaRPr lang="zh-CN" altLang="en-US" sz="4400" dirty="0">
              <a:solidFill>
                <a:srgbClr val="A50021"/>
              </a:solidFill>
              <a:latin typeface="微软雅黑" pitchFamily="34" charset="-122"/>
              <a:ea typeface="微软雅黑" pitchFamily="34" charset="-122"/>
            </a:endParaRPr>
          </a:p>
        </p:txBody>
      </p:sp>
      <p:sp>
        <p:nvSpPr>
          <p:cNvPr id="32" name="矩形 31"/>
          <p:cNvSpPr/>
          <p:nvPr/>
        </p:nvSpPr>
        <p:spPr>
          <a:xfrm>
            <a:off x="12817748" y="4932958"/>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合金钢</a:t>
            </a:r>
            <a:endParaRPr lang="zh-CN" altLang="en-US" sz="4400" dirty="0">
              <a:solidFill>
                <a:srgbClr val="A50021"/>
              </a:solidFill>
              <a:latin typeface="微软雅黑" pitchFamily="34" charset="-122"/>
              <a:ea typeface="微软雅黑" pitchFamily="34" charset="-122"/>
            </a:endParaRPr>
          </a:p>
        </p:txBody>
      </p:sp>
      <p:sp>
        <p:nvSpPr>
          <p:cNvPr id="33" name="矩形 32"/>
          <p:cNvSpPr/>
          <p:nvPr/>
        </p:nvSpPr>
        <p:spPr>
          <a:xfrm>
            <a:off x="19298468" y="5004966"/>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铁和碳</a:t>
            </a:r>
            <a:endParaRPr lang="zh-CN" altLang="en-US" sz="4400" dirty="0">
              <a:solidFill>
                <a:srgbClr val="A50021"/>
              </a:solidFill>
              <a:latin typeface="微软雅黑" pitchFamily="34" charset="-122"/>
              <a:ea typeface="微软雅黑" pitchFamily="34" charset="-122"/>
            </a:endParaRPr>
          </a:p>
        </p:txBody>
      </p:sp>
      <p:sp>
        <p:nvSpPr>
          <p:cNvPr id="34" name="矩形 33"/>
          <p:cNvSpPr/>
          <p:nvPr/>
        </p:nvSpPr>
        <p:spPr>
          <a:xfrm>
            <a:off x="13177788" y="6013078"/>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低碳钢</a:t>
            </a:r>
            <a:endParaRPr lang="zh-CN" altLang="en-US" sz="4400" dirty="0">
              <a:solidFill>
                <a:srgbClr val="A50021"/>
              </a:solidFill>
              <a:latin typeface="微软雅黑" pitchFamily="34" charset="-122"/>
              <a:ea typeface="微软雅黑" pitchFamily="34" charset="-122"/>
            </a:endParaRPr>
          </a:p>
        </p:txBody>
      </p:sp>
      <p:sp>
        <p:nvSpPr>
          <p:cNvPr id="35" name="矩形 34"/>
          <p:cNvSpPr/>
          <p:nvPr/>
        </p:nvSpPr>
        <p:spPr>
          <a:xfrm>
            <a:off x="16490156" y="594107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中碳钢</a:t>
            </a:r>
            <a:endParaRPr lang="zh-CN" altLang="en-US" sz="4400" dirty="0">
              <a:solidFill>
                <a:srgbClr val="A50021"/>
              </a:solidFill>
              <a:latin typeface="微软雅黑" pitchFamily="34" charset="-122"/>
              <a:ea typeface="微软雅黑" pitchFamily="34" charset="-122"/>
            </a:endParaRPr>
          </a:p>
        </p:txBody>
      </p:sp>
      <p:sp>
        <p:nvSpPr>
          <p:cNvPr id="36" name="矩形 35"/>
          <p:cNvSpPr/>
          <p:nvPr/>
        </p:nvSpPr>
        <p:spPr>
          <a:xfrm>
            <a:off x="2232572" y="702119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高碳钢</a:t>
            </a:r>
            <a:endParaRPr lang="zh-CN" altLang="en-US" sz="4400" dirty="0">
              <a:solidFill>
                <a:srgbClr val="A50021"/>
              </a:solidFill>
              <a:latin typeface="微软雅黑" pitchFamily="34" charset="-122"/>
              <a:ea typeface="微软雅黑" pitchFamily="34" charset="-122"/>
            </a:endParaRPr>
          </a:p>
        </p:txBody>
      </p:sp>
      <p:sp>
        <p:nvSpPr>
          <p:cNvPr id="37" name="矩形 36"/>
          <p:cNvSpPr/>
          <p:nvPr/>
        </p:nvSpPr>
        <p:spPr>
          <a:xfrm>
            <a:off x="6553052" y="7165206"/>
            <a:ext cx="4572085"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在</a:t>
            </a: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4.3%</a:t>
            </a:r>
            <a:r>
              <a:rPr lang="zh-CN" altLang="en-US" sz="4400" dirty="0" smtClean="0">
                <a:solidFill>
                  <a:srgbClr val="A50021"/>
                </a:solidFill>
                <a:latin typeface="微软雅黑" pitchFamily="34" charset="-122"/>
                <a:ea typeface="微软雅黑" pitchFamily="34" charset="-122"/>
              </a:rPr>
              <a:t>之间</a:t>
            </a:r>
            <a:endParaRPr lang="zh-CN" altLang="en-US" sz="4400" dirty="0">
              <a:solidFill>
                <a:srgbClr val="A50021"/>
              </a:solidFill>
              <a:latin typeface="微软雅黑" pitchFamily="34" charset="-122"/>
              <a:ea typeface="微软雅黑" pitchFamily="34" charset="-122"/>
            </a:endParaRPr>
          </a:p>
        </p:txBody>
      </p:sp>
      <p:sp>
        <p:nvSpPr>
          <p:cNvPr id="38" name="矩形 37"/>
          <p:cNvSpPr/>
          <p:nvPr/>
        </p:nvSpPr>
        <p:spPr>
          <a:xfrm>
            <a:off x="9793412" y="8029302"/>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铬</a:t>
            </a:r>
            <a:endParaRPr lang="zh-CN" altLang="en-US" sz="4400" dirty="0">
              <a:solidFill>
                <a:srgbClr val="A50021"/>
              </a:solidFill>
              <a:latin typeface="微软雅黑" pitchFamily="34" charset="-122"/>
              <a:ea typeface="微软雅黑" pitchFamily="34" charset="-122"/>
            </a:endParaRPr>
          </a:p>
        </p:txBody>
      </p:sp>
      <p:sp>
        <p:nvSpPr>
          <p:cNvPr id="39" name="矩形 38"/>
          <p:cNvSpPr/>
          <p:nvPr/>
        </p:nvSpPr>
        <p:spPr>
          <a:xfrm>
            <a:off x="11161564" y="8029302"/>
            <a:ext cx="761463"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锰</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0801524" y="30607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青铜</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9226460" y="30607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黄铜</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7" grpId="0"/>
      <p:bldP spid="26" grpId="0"/>
      <p:bldP spid="32" grpId="0"/>
      <p:bldP spid="33" grpId="0"/>
      <p:bldP spid="34" grpId="0"/>
      <p:bldP spid="35" grpId="0"/>
      <p:bldP spid="36" grpId="0"/>
      <p:bldP spid="37" grpId="0"/>
      <p:bldP spid="38" grpId="0"/>
      <p:bldP spid="39" grpId="0"/>
      <p:bldP spid="17" grpId="0"/>
      <p:bldP spid="18"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732060"/>
            <a:ext cx="19716888" cy="3544817"/>
          </a:xfrm>
          <a:prstGeom prst="rect">
            <a:avLst/>
          </a:prstGeom>
        </p:spPr>
        <p:txBody>
          <a:bodyPr wrap="square">
            <a:spAutoFit/>
          </a:bodyPr>
          <a:lstStyle/>
          <a:p>
            <a:pPr>
              <a:lnSpc>
                <a:spcPts val="69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ts val="69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．合金一定是由金属组成的混合物吗？ </a:t>
            </a:r>
          </a:p>
          <a:p>
            <a:pPr>
              <a:lnSpc>
                <a:spcPts val="69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．合金的性质是各成分金属的性质之和吗？ </a:t>
            </a:r>
          </a:p>
          <a:p>
            <a:pPr>
              <a:lnSpc>
                <a:spcPts val="69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．已知铜的熔点为</a:t>
            </a:r>
            <a:r>
              <a:rPr lang="en-US" sz="4400" dirty="0" smtClean="0">
                <a:solidFill>
                  <a:srgbClr val="404040"/>
                </a:solidFill>
                <a:latin typeface="微软雅黑" pitchFamily="34" charset="-122"/>
                <a:ea typeface="微软雅黑" pitchFamily="34" charset="-122"/>
              </a:rPr>
              <a:t>1083 ℃</a:t>
            </a:r>
            <a:r>
              <a:rPr lang="zh-CN" altLang="en-US" sz="4400" dirty="0" smtClean="0">
                <a:solidFill>
                  <a:srgbClr val="404040"/>
                </a:solidFill>
                <a:latin typeface="微软雅黑" pitchFamily="34" charset="-122"/>
                <a:ea typeface="微软雅黑" pitchFamily="34" charset="-122"/>
              </a:rPr>
              <a:t>，钠的沸点为</a:t>
            </a:r>
            <a:r>
              <a:rPr lang="en-US" sz="4400" dirty="0" smtClean="0">
                <a:solidFill>
                  <a:srgbClr val="404040"/>
                </a:solidFill>
                <a:latin typeface="微软雅黑" pitchFamily="34" charset="-122"/>
                <a:ea typeface="微软雅黑" pitchFamily="34" charset="-122"/>
              </a:rPr>
              <a:t>883 ℃</a:t>
            </a:r>
            <a:r>
              <a:rPr lang="zh-CN" altLang="en-US" sz="4400" dirty="0" smtClean="0">
                <a:solidFill>
                  <a:srgbClr val="404040"/>
                </a:solidFill>
                <a:latin typeface="微软雅黑" pitchFamily="34" charset="-122"/>
                <a:ea typeface="微软雅黑" pitchFamily="34" charset="-122"/>
              </a:rPr>
              <a:t>，试问铜与钠能否形成合金？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448596" y="169259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446836"/>
            <a:ext cx="19216822" cy="5429288"/>
          </a:xfrm>
          <a:prstGeom prst="rect">
            <a:avLst/>
          </a:prstGeom>
          <a:noFill/>
          <a:ln w="9525">
            <a:noFill/>
            <a:miter lim="800000"/>
            <a:headEnd/>
            <a:tailEnd/>
          </a:ln>
          <a:effectLst/>
        </p:spPr>
      </p:pic>
      <p:sp>
        <p:nvSpPr>
          <p:cNvPr id="20" name="矩形 19"/>
          <p:cNvSpPr/>
          <p:nvPr/>
        </p:nvSpPr>
        <p:spPr>
          <a:xfrm>
            <a:off x="2308952" y="6502105"/>
            <a:ext cx="19002508" cy="5314532"/>
          </a:xfrm>
          <a:prstGeom prst="rect">
            <a:avLst/>
          </a:prstGeom>
        </p:spPr>
        <p:txBody>
          <a:bodyPr wrap="square">
            <a:spAutoFit/>
          </a:bodyPr>
          <a:lstStyle/>
          <a:p>
            <a:pPr>
              <a:lnSpc>
                <a:spcPts val="69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．提示：不一定。合金可以由金属与金属熔合而成，也可以由金属与非金属熔合而成，如钢铁中含有碳元素。</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ts val="69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．提示：合金具有许多优良的物理、化学性质和机械性能，在物理性质、机械性能方面优于各成分金属，不是简单地加和；但一般认为在化学性质上，合金体现的是各成分金属的化学性质。</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ts val="69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．提示：不能。当铜开始熔化时，钠已经气化，所以二者不能形成合金。</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524850" y="3517880"/>
            <a:ext cx="7215238" cy="8286806"/>
          </a:xfrm>
          <a:prstGeom prst="rect">
            <a:avLst/>
          </a:prstGeom>
          <a:noFill/>
          <a:ln w="9525">
            <a:noFill/>
            <a:miter lim="800000"/>
            <a:headEnd/>
            <a:tailEnd/>
          </a:ln>
          <a:effectLst/>
        </p:spPr>
      </p:pic>
      <p:sp>
        <p:nvSpPr>
          <p:cNvPr id="40" name="矩形 39"/>
          <p:cNvSpPr/>
          <p:nvPr/>
        </p:nvSpPr>
        <p:spPr>
          <a:xfrm>
            <a:off x="2023200" y="3248781"/>
            <a:ext cx="11787270" cy="8978996"/>
          </a:xfrm>
          <a:prstGeom prst="rect">
            <a:avLst/>
          </a:prstGeom>
        </p:spPr>
        <p:txBody>
          <a:bodyPr wrap="square">
            <a:spAutoFit/>
          </a:bodyPr>
          <a:lstStyle/>
          <a:p>
            <a:pPr>
              <a:lnSpc>
                <a:spcPts val="7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合金相对于纯金属制成的金属材料来说，优点是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000"/>
              </a:lnSpc>
            </a:pPr>
            <a:r>
              <a:rPr lang="zh-CN" altLang="en-US" sz="4400" dirty="0" smtClean="0">
                <a:solidFill>
                  <a:srgbClr val="404040"/>
                </a:solidFill>
                <a:latin typeface="微软雅黑" pitchFamily="34" charset="-122"/>
                <a:ea typeface="微软雅黑" pitchFamily="34" charset="-122"/>
              </a:rPr>
              <a:t>①合金的硬度一般比它的各成分金属的硬度大   ②一般合金的熔点比它的各成分金属的熔点更低  ③改变原料的配比，改变生成合金的条件，可得到具有不同性能的合金   ④合金比纯金属的导电性更强</a:t>
            </a:r>
          </a:p>
          <a:p>
            <a:pPr>
              <a:lnSpc>
                <a:spcPts val="7000"/>
              </a:lnSpc>
            </a:pPr>
            <a:r>
              <a:rPr lang="zh-CN" altLang="en-US" sz="4400" dirty="0" smtClean="0">
                <a:solidFill>
                  <a:srgbClr val="404040"/>
                </a:solidFill>
                <a:latin typeface="微软雅黑" pitchFamily="34" charset="-122"/>
                <a:ea typeface="微软雅黑" pitchFamily="34" charset="-122"/>
              </a:rPr>
              <a:t>⑤合金比纯金属的应用范围更广泛</a:t>
            </a:r>
          </a:p>
          <a:p>
            <a:pPr>
              <a:lnSpc>
                <a:spcPts val="7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．①②③⑤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②③④</a:t>
            </a:r>
            <a:endParaRPr lang="zh-CN" alt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．①②④ </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．①②④⑤</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545940" y="3276774"/>
            <a:ext cx="41434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4545940" y="3996854"/>
            <a:ext cx="6979834"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合金具有许多优良的物理、化学或机械性能，在许多方面优于各成分金属。例如，合金的硬度一般比各成分金属的硬度大，多数合金的熔点一般比各成分金属的熔点低，但合金的导电性比纯金属弱。</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881644" y="3445872"/>
            <a:ext cx="9858444" cy="8471862"/>
          </a:xfrm>
          <a:prstGeom prst="rect">
            <a:avLst/>
          </a:prstGeom>
          <a:noFill/>
          <a:ln w="9525">
            <a:noFill/>
            <a:miter lim="800000"/>
            <a:headEnd/>
            <a:tailEnd/>
          </a:ln>
          <a:effectLst/>
        </p:spPr>
      </p:pic>
      <p:sp>
        <p:nvSpPr>
          <p:cNvPr id="40" name="矩形 39"/>
          <p:cNvSpPr/>
          <p:nvPr/>
        </p:nvSpPr>
        <p:spPr>
          <a:xfrm>
            <a:off x="2023200" y="3248781"/>
            <a:ext cx="8358246"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．目前我国流通的硬币是由合金材料制造的</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．铝制品在生活中非常普遍，这是因为表面覆盖着氧化膜，对内部金属起保护作用</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．镁在空气中燃烧发出耀眼的白光，可用于制作照明弹</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．赤铁矿的主要成分是</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453148" y="3348782"/>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453148" y="4140870"/>
            <a:ext cx="8429684"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目前我国流通的硬币是由合金材料制造的，</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正确；铝制品在生活中非常普遍，这是因为表面覆盖着氧化膜，对内部金属起保护作用，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正确；镁在空气中燃烧发出耀眼的白光，可用于制作照明弹，</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正确；赤铁矿的主要成分是</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矩形 7"/>
          <p:cNvSpPr/>
          <p:nvPr/>
        </p:nvSpPr>
        <p:spPr>
          <a:xfrm>
            <a:off x="2094638" y="3589316"/>
            <a:ext cx="19431136" cy="8978996"/>
          </a:xfrm>
          <a:prstGeom prst="rect">
            <a:avLst/>
          </a:prstGeom>
        </p:spPr>
        <p:txBody>
          <a:bodyPr wrap="square">
            <a:spAutoFit/>
          </a:bodyPr>
          <a:lstStyle/>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．金属材料的分类</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按组成分为纯金属和合金。</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按性能特点分类：</a:t>
            </a:r>
          </a:p>
          <a:p>
            <a:pPr>
              <a:lnSpc>
                <a:spcPts val="7000"/>
              </a:lnSpc>
            </a:pPr>
            <a:r>
              <a:rPr lang="zh-CN" altLang="en-US" sz="4400" dirty="0" smtClean="0">
                <a:solidFill>
                  <a:srgbClr val="404040"/>
                </a:solidFill>
                <a:latin typeface="微软雅黑" pitchFamily="34" charset="-122"/>
                <a:ea typeface="微软雅黑" pitchFamily="34" charset="-122"/>
              </a:rPr>
              <a:t>①黑色金属材料：包括</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以及它们的</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zh-CN" altLang="en-US" sz="4400" dirty="0" smtClean="0">
                <a:solidFill>
                  <a:srgbClr val="404040"/>
                </a:solidFill>
                <a:latin typeface="微软雅黑" pitchFamily="34" charset="-122"/>
                <a:ea typeface="微软雅黑" pitchFamily="34" charset="-122"/>
              </a:rPr>
              <a:t>②有色金属材料：除</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以外的其他各种金属及其</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。有色金属又可分为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．金属材料的正确选用</a:t>
            </a:r>
          </a:p>
          <a:p>
            <a:pPr>
              <a:lnSpc>
                <a:spcPts val="7000"/>
              </a:lnSpc>
            </a:pPr>
            <a:r>
              <a:rPr lang="zh-CN" altLang="en-US" sz="4400" dirty="0" smtClean="0">
                <a:solidFill>
                  <a:srgbClr val="404040"/>
                </a:solidFill>
                <a:latin typeface="微软雅黑" pitchFamily="34" charset="-122"/>
                <a:ea typeface="微软雅黑" pitchFamily="34" charset="-122"/>
              </a:rPr>
              <a:t>在进行金属材料选择时，常常要考虑以下几个方面：主要用途、</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性质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密度、硬度、强度、导电性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性质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耐腐蚀性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、价格、加工难度、日常维护、对环境的影响等方面。</a:t>
            </a:r>
            <a:endParaRPr lang="zh-CN" altLang="en-US" sz="4400" dirty="0">
              <a:solidFill>
                <a:srgbClr val="404040"/>
              </a:solidFill>
              <a:latin typeface="微软雅黑" pitchFamily="34" charset="-122"/>
              <a:ea typeface="微软雅黑" pitchFamily="34" charset="-122"/>
            </a:endParaRPr>
          </a:p>
        </p:txBody>
      </p:sp>
      <p:sp>
        <p:nvSpPr>
          <p:cNvPr id="9" name="TextBox 8"/>
          <p:cNvSpPr txBox="1"/>
          <p:nvPr/>
        </p:nvSpPr>
        <p:spPr>
          <a:xfrm>
            <a:off x="4952158" y="2946374"/>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正确选用金属材料</a:t>
            </a:r>
          </a:p>
        </p:txBody>
      </p:sp>
      <p:pic>
        <p:nvPicPr>
          <p:cNvPr id="10"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1" name="TextBox 1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13" name="矩形 12"/>
          <p:cNvSpPr/>
          <p:nvPr/>
        </p:nvSpPr>
        <p:spPr>
          <a:xfrm>
            <a:off x="7921204" y="6229102"/>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铁、铬、锰</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4096856" y="6323757"/>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合金</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7147501" y="7259861"/>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铁、铬、锰</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6401112" y="7187853"/>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合金</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3816748" y="810131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轻金属</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6337028" y="810131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重金属</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rot="10800000" flipV="1">
            <a:off x="8713292" y="8029302"/>
            <a:ext cx="338437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高熔点金属</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2529716" y="802930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稀土金属</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5698068" y="8029302"/>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贵金属</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17930316" y="982950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外观</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20090556" y="990151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物理</a:t>
            </a:r>
            <a:endParaRPr lang="zh-CN" altLang="en-US" sz="4400" dirty="0">
              <a:solidFill>
                <a:srgbClr val="A50021"/>
              </a:solidFill>
              <a:latin typeface="微软雅黑" pitchFamily="34" charset="-122"/>
              <a:ea typeface="微软雅黑" pitchFamily="34" charset="-122"/>
            </a:endParaRPr>
          </a:p>
        </p:txBody>
      </p:sp>
      <p:sp>
        <p:nvSpPr>
          <p:cNvPr id="27" name="矩形 26"/>
          <p:cNvSpPr/>
          <p:nvPr/>
        </p:nvSpPr>
        <p:spPr>
          <a:xfrm>
            <a:off x="11161564" y="1076560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化学</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p:bldP spid="18" grpId="0"/>
      <p:bldP spid="19" grpId="0"/>
      <p:bldP spid="20" grpId="0"/>
      <p:bldP spid="21" grpId="0"/>
      <p:bldP spid="22" grpId="0"/>
      <p:bldP spid="23" grpId="0"/>
      <p:bldP spid="24" grpId="0"/>
      <p:bldP spid="25" grpId="0"/>
      <p:bldP spid="26" grpId="0"/>
      <p:bldP spid="27" grpId="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233572" y="3517880"/>
            <a:ext cx="10506516" cy="8286806"/>
          </a:xfrm>
          <a:prstGeom prst="rect">
            <a:avLst/>
          </a:prstGeom>
          <a:noFill/>
          <a:ln w="9525">
            <a:noFill/>
            <a:miter lim="800000"/>
            <a:headEnd/>
            <a:tailEnd/>
          </a:ln>
          <a:effectLst/>
        </p:spPr>
      </p:pic>
      <p:sp>
        <p:nvSpPr>
          <p:cNvPr id="40" name="矩形 39"/>
          <p:cNvSpPr/>
          <p:nvPr/>
        </p:nvSpPr>
        <p:spPr>
          <a:xfrm>
            <a:off x="1933140" y="3204766"/>
            <a:ext cx="9156416"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铁与铁合金是生活中常见的材料，下列说法正确的是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．铁与盐酸反应，铁合金不与盐酸反应</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．一定条件下，铁粉可与水蒸气反应</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．不锈钢是铁合金，只含金属元素</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．纯铁的硬度和强度均高于铁合金</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593612" y="3348782"/>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1595892" y="4068862"/>
            <a:ext cx="9934824" cy="7481792"/>
          </a:xfrm>
          <a:prstGeom prst="rect">
            <a:avLst/>
          </a:prstGeom>
        </p:spPr>
        <p:txBody>
          <a:bodyPr wrap="square">
            <a:spAutoFit/>
          </a:bodyPr>
          <a:lstStyle/>
          <a:p>
            <a:pPr>
              <a:lnSpc>
                <a:spcPts val="73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铁与盐酸反应，铁合金中含有铁单质，铁单质和盐酸也可以反应，</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错误；铁粉和水蒸气在高温下反应生成四氧化三铁和氢气，</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正确；不锈钢是铁的合金，含有碳、硅等非金属及镍等金属，</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错误；合金的强度和硬度一般比组成它们的纯金属更高，则纯铁的硬度和强度均低于铁合金，</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67594" y="3303564"/>
            <a:ext cx="8072494" cy="8501122"/>
          </a:xfrm>
          <a:prstGeom prst="rect">
            <a:avLst/>
          </a:prstGeom>
          <a:noFill/>
          <a:ln w="9525">
            <a:noFill/>
            <a:miter lim="800000"/>
            <a:headEnd/>
            <a:tailEnd/>
          </a:ln>
          <a:effectLst/>
        </p:spPr>
      </p:pic>
      <p:sp>
        <p:nvSpPr>
          <p:cNvPr id="40" name="矩形 39"/>
          <p:cNvSpPr/>
          <p:nvPr/>
        </p:nvSpPr>
        <p:spPr>
          <a:xfrm>
            <a:off x="1951380" y="2916734"/>
            <a:ext cx="11658456" cy="8978996"/>
          </a:xfrm>
          <a:prstGeom prst="rect">
            <a:avLst/>
          </a:prstGeom>
        </p:spPr>
        <p:txBody>
          <a:bodyPr wrap="square">
            <a:spAutoFit/>
          </a:bodyPr>
          <a:lstStyle/>
          <a:p>
            <a:pPr>
              <a:lnSpc>
                <a:spcPts val="7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制造货币，应该根据下列哪些性质选材</a:t>
            </a:r>
            <a:endParaRPr lang="en-US" altLang="zh-CN"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．从化学性质来看，金属材料化学性质应稳定</a:t>
            </a:r>
          </a:p>
          <a:p>
            <a:pPr>
              <a:lnSpc>
                <a:spcPts val="7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．从物理性质来看，金属材料应有较低的熔点</a:t>
            </a:r>
          </a:p>
          <a:p>
            <a:pPr>
              <a:lnSpc>
                <a:spcPts val="7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．从物理性质来看，金属材料应对强度、硬度无要求</a:t>
            </a:r>
          </a:p>
          <a:p>
            <a:pPr>
              <a:lnSpc>
                <a:spcPts val="7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．制造货币的金属本身的价值应高于货币的面值</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096222" y="3517878"/>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4096222" y="4375134"/>
            <a:ext cx="7143800"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制造货币的材料性质应该比较稳定，具有一定的强度、硬度及熔点，但自身的价值应低于货币的价值，</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2803498"/>
            <a:ext cx="19859764"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人类历史上使用最早的合金是青铜。</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合金中只存在金属元素，不可能有非金属元素。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生铁的熔点比铁低，但机械强度和硬度比铁高。</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生铁中的铁与纯铁的化学性质不同。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硬铝、钢铁、水银均属于合金。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镁铝熔合成合金的过程发生了化学变化。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铜比黄铜的熔点低。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硬铝、生铁均属于混合物。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45196"/>
            <a:ext cx="9858444" cy="9325630"/>
          </a:xfrm>
          <a:prstGeom prst="rect">
            <a:avLst/>
          </a:prstGeom>
        </p:spPr>
        <p:txBody>
          <a:bodyPr wrap="square">
            <a:spAutoFit/>
          </a:bodyPr>
          <a:lstStyle/>
          <a:p>
            <a:pPr>
              <a:lnSpc>
                <a:spcPts val="72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下列关于金属性质的叙述中正确的是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．钠与氧气反应时，产物是由</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的用量决定的</a:t>
            </a:r>
          </a:p>
          <a:p>
            <a:pPr>
              <a:lnSpc>
                <a:spcPts val="72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．铝箔在空气中受热可以熔化且会发生剧烈燃烧</a:t>
            </a:r>
          </a:p>
          <a:p>
            <a:pPr>
              <a:lnSpc>
                <a:spcPts val="72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．金属与非金属单质发生反应时，被氧化的一定是金属</a:t>
            </a:r>
          </a:p>
          <a:p>
            <a:pPr>
              <a:lnSpc>
                <a:spcPts val="72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．铁丝不论在空气还是纯氧中都不会燃烧</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3" name="Picture 3"/>
          <p:cNvPicPr>
            <a:picLocks noChangeAspect="1" noChangeArrowheads="1"/>
          </p:cNvPicPr>
          <p:nvPr/>
        </p:nvPicPr>
        <p:blipFill>
          <a:blip r:embed="rId3" cstate="print"/>
          <a:srcRect/>
          <a:stretch>
            <a:fillRect/>
          </a:stretch>
        </p:blipFill>
        <p:spPr bwMode="auto">
          <a:xfrm>
            <a:off x="12167396" y="3089250"/>
            <a:ext cx="9572692" cy="8786874"/>
          </a:xfrm>
          <a:prstGeom prst="rect">
            <a:avLst/>
          </a:prstGeom>
          <a:noFill/>
          <a:ln w="9525">
            <a:noFill/>
            <a:miter lim="800000"/>
            <a:headEnd/>
            <a:tailEnd/>
          </a:ln>
          <a:effectLst/>
        </p:spPr>
      </p:pic>
      <p:sp>
        <p:nvSpPr>
          <p:cNvPr id="17" name="矩形 16"/>
          <p:cNvSpPr/>
          <p:nvPr/>
        </p:nvSpPr>
        <p:spPr>
          <a:xfrm>
            <a:off x="12169676" y="2916734"/>
            <a:ext cx="7334301"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8" name="矩形 17"/>
          <p:cNvSpPr/>
          <p:nvPr/>
        </p:nvSpPr>
        <p:spPr>
          <a:xfrm>
            <a:off x="12313692" y="3780830"/>
            <a:ext cx="9144064" cy="8305735"/>
          </a:xfrm>
          <a:prstGeom prst="rect">
            <a:avLst/>
          </a:prstGeom>
        </p:spPr>
        <p:txBody>
          <a:bodyPr wrap="square">
            <a:spAutoFit/>
          </a:bodyPr>
          <a:lstStyle/>
          <a:p>
            <a:pPr>
              <a:lnSpc>
                <a:spcPts val="72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Na</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的反应产物是由反应条件决定的，常温下生成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，点燃时生成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的用量无关，</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错误；铝箔在空气中受热可熔化，但由于表面形成熔点很高的</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，故不会剧烈燃烧，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错误；金属与非金属单质反应时，金属只能失电子被氧化，</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正确；铁丝可在纯氧中燃烧生成</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8"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88556" y="3060750"/>
            <a:ext cx="19431136" cy="2190638"/>
          </a:xfrm>
          <a:prstGeom prst="rect">
            <a:avLst/>
          </a:prstGeom>
          <a:noFill/>
          <a:ln w="9525">
            <a:noFill/>
            <a:miter lim="800000"/>
            <a:headEnd/>
            <a:tailEnd/>
          </a:ln>
          <a:effectLst/>
        </p:spPr>
      </p:pic>
      <p:sp>
        <p:nvSpPr>
          <p:cNvPr id="10" name="矩形 9"/>
          <p:cNvSpPr/>
          <p:nvPr/>
        </p:nvSpPr>
        <p:spPr>
          <a:xfrm>
            <a:off x="1944540" y="3420790"/>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517878"/>
            <a:ext cx="8643998" cy="8286806"/>
          </a:xfrm>
          <a:prstGeom prst="rect">
            <a:avLst/>
          </a:prstGeom>
          <a:noFill/>
          <a:ln w="9525">
            <a:noFill/>
            <a:miter lim="800000"/>
            <a:headEnd/>
            <a:tailEnd/>
          </a:ln>
          <a:effectLst/>
        </p:spPr>
      </p:pic>
      <p:sp>
        <p:nvSpPr>
          <p:cNvPr id="40" name="矩形 39"/>
          <p:cNvSpPr/>
          <p:nvPr/>
        </p:nvSpPr>
        <p:spPr>
          <a:xfrm>
            <a:off x="2023200" y="3248781"/>
            <a:ext cx="9286940"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下列关于合金的说法错误的是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．合金是由两种或两种以上的金属或金属与非金属熔合而成的具有金属特性的物质</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．镁铝合金的熔点比镁和铝都髙</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．在合金中加入适量的稀土金属能大大改善其性能</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．青铜、硬铝、钢都是合金</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024652" y="3517878"/>
            <a:ext cx="771530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498268" y="3517878"/>
            <a:ext cx="4098944" cy="8286806"/>
          </a:xfrm>
          <a:prstGeom prst="rect">
            <a:avLst/>
          </a:prstGeom>
          <a:noFill/>
          <a:ln w="9525">
            <a:noFill/>
            <a:miter lim="800000"/>
            <a:headEnd/>
            <a:tailEnd/>
          </a:ln>
          <a:effectLst/>
        </p:spPr>
      </p:pic>
      <p:sp>
        <p:nvSpPr>
          <p:cNvPr id="40" name="矩形 39"/>
          <p:cNvSpPr/>
          <p:nvPr/>
        </p:nvSpPr>
        <p:spPr>
          <a:xfrm>
            <a:off x="1728516" y="2772718"/>
            <a:ext cx="1569774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我国人民早在商代就已掌握青铜</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铜、锡、铅合金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冶铸技术。在商代首都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河南安阳，曾经出土多处炼铜遗址和大量青铜器件，其中有一件后母戊大鼎，高</a:t>
            </a:r>
            <a:r>
              <a:rPr lang="en-US" sz="4400" dirty="0" smtClean="0">
                <a:solidFill>
                  <a:srgbClr val="404040"/>
                </a:solidFill>
                <a:latin typeface="微软雅黑" pitchFamily="34" charset="-122"/>
                <a:ea typeface="微软雅黑" pitchFamily="34" charset="-122"/>
              </a:rPr>
              <a:t>133 cm</a:t>
            </a:r>
            <a:r>
              <a:rPr lang="zh-CN" altLang="en-US" sz="4400" dirty="0" smtClean="0">
                <a:solidFill>
                  <a:srgbClr val="404040"/>
                </a:solidFill>
                <a:latin typeface="微软雅黑" pitchFamily="34" charset="-122"/>
                <a:ea typeface="微软雅黑" pitchFamily="34" charset="-122"/>
              </a:rPr>
              <a:t>、长</a:t>
            </a:r>
            <a:r>
              <a:rPr lang="en-US" sz="4400" dirty="0" smtClean="0">
                <a:solidFill>
                  <a:srgbClr val="404040"/>
                </a:solidFill>
                <a:latin typeface="微软雅黑" pitchFamily="34" charset="-122"/>
                <a:ea typeface="微软雅黑" pitchFamily="34" charset="-122"/>
              </a:rPr>
              <a:t>110 cm</a:t>
            </a:r>
            <a:r>
              <a:rPr lang="zh-CN" altLang="en-US" sz="4400" dirty="0" smtClean="0">
                <a:solidFill>
                  <a:srgbClr val="404040"/>
                </a:solidFill>
                <a:latin typeface="微软雅黑" pitchFamily="34" charset="-122"/>
                <a:ea typeface="微软雅黑" pitchFamily="34" charset="-122"/>
              </a:rPr>
              <a:t>、宽</a:t>
            </a:r>
            <a:r>
              <a:rPr lang="en-US" sz="4400" dirty="0" smtClean="0">
                <a:solidFill>
                  <a:srgbClr val="404040"/>
                </a:solidFill>
                <a:latin typeface="微软雅黑" pitchFamily="34" charset="-122"/>
                <a:ea typeface="微软雅黑" pitchFamily="34" charset="-122"/>
              </a:rPr>
              <a:t>78 cm</a:t>
            </a:r>
            <a:r>
              <a:rPr lang="zh-CN" altLang="en-US" sz="4400" dirty="0" smtClean="0">
                <a:solidFill>
                  <a:srgbClr val="404040"/>
                </a:solidFill>
                <a:latin typeface="微软雅黑" pitchFamily="34" charset="-122"/>
                <a:ea typeface="微软雅黑" pitchFamily="34" charset="-122"/>
              </a:rPr>
              <a:t>，重</a:t>
            </a:r>
            <a:r>
              <a:rPr lang="en-US" sz="4400" dirty="0" smtClean="0">
                <a:solidFill>
                  <a:srgbClr val="404040"/>
                </a:solidFill>
                <a:latin typeface="微软雅黑" pitchFamily="34" charset="-122"/>
                <a:ea typeface="微软雅黑" pitchFamily="34" charset="-122"/>
              </a:rPr>
              <a:t>875 kg</a:t>
            </a:r>
            <a:r>
              <a:rPr lang="zh-CN" altLang="en-US" sz="4400" dirty="0" smtClean="0">
                <a:solidFill>
                  <a:srgbClr val="404040"/>
                </a:solidFill>
                <a:latin typeface="微软雅黑" pitchFamily="34" charset="-122"/>
                <a:ea typeface="微软雅黑" pitchFamily="34" charset="-122"/>
              </a:rPr>
              <a:t>，是迄今为止被发现的我国古代青铜器中最壮观的一件珍品。下列有关说法不正确的是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．铜是人类历史上使用最早的金属材料</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．青铜合金具有比铜单质更好的机械性能</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．青铜不易生锈是因为铜的性质不活泼</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．铜被最早使用是因为铜的性质不活泼，易冶炼</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7168056" y="3660754"/>
            <a:ext cx="3643338"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96618" y="3517878"/>
            <a:ext cx="4500594" cy="8286806"/>
          </a:xfrm>
          <a:prstGeom prst="rect">
            <a:avLst/>
          </a:prstGeom>
          <a:noFill/>
          <a:ln w="9525">
            <a:noFill/>
            <a:miter lim="800000"/>
            <a:headEnd/>
            <a:tailEnd/>
          </a:ln>
          <a:effectLst/>
        </p:spPr>
      </p:pic>
      <p:sp>
        <p:nvSpPr>
          <p:cNvPr id="40" name="矩形 39"/>
          <p:cNvSpPr/>
          <p:nvPr/>
        </p:nvSpPr>
        <p:spPr>
          <a:xfrm>
            <a:off x="2023200" y="3248781"/>
            <a:ext cx="13930410"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物质的性质决定了物质的用途，下面关于金属性质与用途的说法错误的是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．利用铝的延展性将铝锭制成铝箔</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．利用铝具有金属光泽将铝制成高压铝锅</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．利用铁的还原性用铁粉回收照相废液中的银</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．利用铜的导电性制电线</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7168056" y="3660754"/>
            <a:ext cx="3643338"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96618" y="3517878"/>
            <a:ext cx="4500594" cy="8286806"/>
          </a:xfrm>
          <a:prstGeom prst="rect">
            <a:avLst/>
          </a:prstGeom>
          <a:noFill/>
          <a:ln w="9525">
            <a:noFill/>
            <a:miter lim="800000"/>
            <a:headEnd/>
            <a:tailEnd/>
          </a:ln>
          <a:effectLst/>
        </p:spPr>
      </p:pic>
      <p:sp>
        <p:nvSpPr>
          <p:cNvPr id="40" name="矩形 39"/>
          <p:cNvSpPr/>
          <p:nvPr/>
        </p:nvSpPr>
        <p:spPr>
          <a:xfrm>
            <a:off x="2023200" y="3248781"/>
            <a:ext cx="13930410" cy="4035335"/>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镁铝合金因坚硬、轻巧、美观、洁净、易于加工而成为新型建筑装潢材料，主要用于制作窗框、卷帘门、防护栏等。下列与这些用途无关的性质是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．不易生锈</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．导电性好</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．密度小</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．强度高</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7168056" y="3660754"/>
            <a:ext cx="3643338"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10660" name="Rectangle 4"/>
          <p:cNvSpPr>
            <a:spLocks noChangeArrowheads="1"/>
          </p:cNvSpPr>
          <p:nvPr/>
        </p:nvSpPr>
        <p:spPr bwMode="auto">
          <a:xfrm>
            <a:off x="14810602" y="8804290"/>
            <a:ext cx="26597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09600"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solidFill>
                  <a:srgbClr val="262626"/>
                </a:solidFill>
                <a:effectLst/>
                <a:latin typeface="微软雅黑" pitchFamily="34" charset="-122"/>
                <a:ea typeface="微软雅黑" pitchFamily="34" charset="-122"/>
                <a:cs typeface="Times New Roman" pitchFamily="18" charset="0"/>
              </a:rPr>
              <a:t>图</a:t>
            </a:r>
            <a:r>
              <a:rPr lang="en-US" altLang="zh-CN" sz="4000" dirty="0" smtClean="0">
                <a:solidFill>
                  <a:srgbClr val="262626"/>
                </a:solidFill>
                <a:latin typeface="微软雅黑" pitchFamily="34" charset="-122"/>
                <a:ea typeface="微软雅黑" pitchFamily="34" charset="-122"/>
                <a:cs typeface="Times New Roman" pitchFamily="18" charset="0"/>
              </a:rPr>
              <a:t>3</a:t>
            </a:r>
            <a:r>
              <a:rPr kumimoji="0" lang="en-US" altLang="zh-CN" sz="4000" b="0" i="0" u="none" strike="noStrike" cap="none" normalizeH="0" baseline="0" dirty="0" smtClean="0">
                <a:ln>
                  <a:noFill/>
                </a:ln>
                <a:solidFill>
                  <a:srgbClr val="262626"/>
                </a:solidFill>
                <a:effectLst/>
                <a:latin typeface="微软雅黑" pitchFamily="34" charset="-122"/>
                <a:ea typeface="微软雅黑" pitchFamily="34" charset="-122"/>
                <a:cs typeface="Times New Roman" pitchFamily="18" charset="0"/>
              </a:rPr>
              <a:t>­3­1</a:t>
            </a:r>
            <a:endParaRPr kumimoji="0" lang="en-US" altLang="zh-CN" sz="40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9" name="矩形 8"/>
          <p:cNvSpPr/>
          <p:nvPr/>
        </p:nvSpPr>
        <p:spPr>
          <a:xfrm>
            <a:off x="2023200" y="2946374"/>
            <a:ext cx="19716888"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已知合金</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由两种常见金属组成。为测定其组成，某同学的实验流程如图</a:t>
            </a:r>
            <a:r>
              <a:rPr lang="en-US" sz="4400" dirty="0" smtClean="0">
                <a:solidFill>
                  <a:srgbClr val="404040"/>
                </a:solidFill>
                <a:latin typeface="微软雅黑" pitchFamily="34" charset="-122"/>
                <a:ea typeface="微软雅黑" pitchFamily="34" charset="-122"/>
              </a:rPr>
              <a:t>3­3­1</a:t>
            </a:r>
            <a:r>
              <a:rPr lang="zh-CN" altLang="en-US" sz="4400" dirty="0" smtClean="0">
                <a:solidFill>
                  <a:srgbClr val="404040"/>
                </a:solidFill>
                <a:latin typeface="微软雅黑" pitchFamily="34" charset="-122"/>
                <a:ea typeface="微软雅黑" pitchFamily="34" charset="-122"/>
              </a:rPr>
              <a:t>所示</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请回答：</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过程</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中分离</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的化学实验基本</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操作是</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H</a:t>
            </a:r>
            <a:r>
              <a:rPr lang="zh-CN" altLang="en-US" sz="4400" dirty="0" smtClean="0">
                <a:solidFill>
                  <a:srgbClr val="404040"/>
                </a:solidFill>
                <a:latin typeface="微软雅黑" pitchFamily="34" charset="-122"/>
                <a:ea typeface="微软雅黑" pitchFamily="34" charset="-122"/>
              </a:rPr>
              <a:t>中所含的阳离子有</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用离子</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符号表示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合金</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在高温下反应的化学方程</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式：</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pic>
        <p:nvPicPr>
          <p:cNvPr id="2" name="Picture 3" descr="ZF85"/>
          <p:cNvPicPr>
            <a:picLocks noChangeAspect="1" noChangeArrowheads="1"/>
          </p:cNvPicPr>
          <p:nvPr/>
        </p:nvPicPr>
        <p:blipFill>
          <a:blip r:embed="rId3" cstate="print"/>
          <a:srcRect/>
          <a:stretch>
            <a:fillRect/>
          </a:stretch>
        </p:blipFill>
        <p:spPr bwMode="auto">
          <a:xfrm>
            <a:off x="11792807" y="4248788"/>
            <a:ext cx="10385981" cy="4500594"/>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1951762" y="11161744"/>
            <a:ext cx="19431136" cy="714380"/>
          </a:xfrm>
          <a:prstGeom prst="rect">
            <a:avLst/>
          </a:prstGeom>
          <a:noFill/>
          <a:ln w="9525">
            <a:noFill/>
            <a:miter lim="800000"/>
            <a:headEnd/>
            <a:tailEnd/>
          </a:ln>
          <a:effectLst/>
        </p:spPr>
      </p:pic>
      <p:sp>
        <p:nvSpPr>
          <p:cNvPr id="13" name="矩形 12"/>
          <p:cNvSpPr/>
          <p:nvPr/>
        </p:nvSpPr>
        <p:spPr>
          <a:xfrm>
            <a:off x="2237514" y="1116174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过滤　</a:t>
            </a:r>
            <a:r>
              <a:rPr lang="en-US" sz="4400" dirty="0" smtClean="0">
                <a:solidFill>
                  <a:srgbClr val="A50021"/>
                </a:solidFill>
                <a:latin typeface="微软雅黑" pitchFamily="34" charset="-122"/>
                <a:ea typeface="微软雅黑" pitchFamily="34" charset="-122"/>
              </a:rPr>
              <a:t>(2)Al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endParaRPr lang="zh-CN" altLang="en-US" sz="4400" dirty="0">
              <a:solidFill>
                <a:srgbClr val="A50021"/>
              </a:solidFill>
              <a:latin typeface="微软雅黑" pitchFamily="34" charset="-122"/>
              <a:ea typeface="微软雅黑" pitchFamily="34" charset="-122"/>
            </a:endParaRPr>
          </a:p>
        </p:txBody>
      </p:sp>
      <p:pic>
        <p:nvPicPr>
          <p:cNvPr id="753668" name="Picture 4"/>
          <p:cNvPicPr>
            <a:picLocks noChangeAspect="1" noChangeArrowheads="1"/>
          </p:cNvPicPr>
          <p:nvPr/>
        </p:nvPicPr>
        <p:blipFill>
          <a:blip r:embed="rId5" cstate="print"/>
          <a:srcRect/>
          <a:stretch>
            <a:fillRect/>
          </a:stretch>
        </p:blipFill>
        <p:spPr bwMode="auto">
          <a:xfrm>
            <a:off x="14617948" y="11125646"/>
            <a:ext cx="1648569" cy="714380"/>
          </a:xfrm>
          <a:prstGeom prst="rect">
            <a:avLst/>
          </a:prstGeom>
          <a:noFill/>
          <a:ln w="9525">
            <a:noFill/>
            <a:miter lim="800000"/>
            <a:headEnd/>
            <a:tailEnd/>
          </a:ln>
          <a:effectLst/>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0660"/>
                                        </p:tgtEl>
                                        <p:attrNameLst>
                                          <p:attrName>style.visibility</p:attrName>
                                        </p:attrNameLst>
                                      </p:cBhvr>
                                      <p:to>
                                        <p:strVal val="visible"/>
                                      </p:to>
                                    </p:set>
                                    <p:animEffect transition="in" filter="blinds(horizontal)">
                                      <p:cBhvr>
                                        <p:cTn id="7" dur="500"/>
                                        <p:tgtEl>
                                          <p:spTgt spid="71066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75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0" grpId="0"/>
      <p:bldP spid="9" grpId="0"/>
      <p:bldP spid="13"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144064"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某种金属因其密度小、延展性好、耐腐蚀性强，它和它的合金材料在航空、航海和化学工业中正逐步取代铝和铝合金材料而被广泛利用，该金属是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．铁</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．锌</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．钛</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．镍</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310272" y="3089250"/>
            <a:ext cx="9572692" cy="9001188"/>
          </a:xfrm>
          <a:prstGeom prst="rect">
            <a:avLst/>
          </a:prstGeom>
          <a:noFill/>
          <a:ln w="9525">
            <a:noFill/>
            <a:miter lim="800000"/>
            <a:headEnd/>
            <a:tailEnd/>
          </a:ln>
          <a:effectLst/>
        </p:spPr>
      </p:pic>
      <p:sp>
        <p:nvSpPr>
          <p:cNvPr id="10" name="矩形 9"/>
          <p:cNvSpPr/>
          <p:nvPr/>
        </p:nvSpPr>
        <p:spPr>
          <a:xfrm>
            <a:off x="12728964" y="3375002"/>
            <a:ext cx="8368181"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铁、锌、镍密度较大，而钛的密度小、延展性好、耐腐蚀性强，故选</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1874668"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神八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天宫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一号的成功对接，标志着中国的航空铝材处于领先世界的行列。下面关于铝合金的说法中，错误的是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．铝合金是一种混合物，它比纯铝的熔点低</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．高温铝液易被氧化，铝合金应在熔剂层覆盖下熔炼</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．镁铝合金耐腐蚀，但能被烧碱</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腐蚀</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．镁铝合金在盐酸中无法溶解</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524850" y="3089250"/>
            <a:ext cx="7358114" cy="9001188"/>
          </a:xfrm>
          <a:prstGeom prst="rect">
            <a:avLst/>
          </a:prstGeom>
          <a:noFill/>
          <a:ln w="9525">
            <a:noFill/>
            <a:miter lim="800000"/>
            <a:headEnd/>
            <a:tailEnd/>
          </a:ln>
          <a:effectLst/>
        </p:spPr>
      </p:pic>
      <p:sp>
        <p:nvSpPr>
          <p:cNvPr id="10" name="矩形 9"/>
          <p:cNvSpPr/>
          <p:nvPr/>
        </p:nvSpPr>
        <p:spPr>
          <a:xfrm>
            <a:off x="14545940" y="2916734"/>
            <a:ext cx="7056784" cy="923329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项，合金均为混合物，一般来说，合金的熔点比成分金属的熔点低；</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项，在熔剂层覆盖下熔炼，可隔绝空气，防止高温铝液被</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项，镁铝合金中的铝能与</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溶液反应；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项，合金中的</a:t>
            </a:r>
            <a:r>
              <a:rPr lang="en-US" sz="4400" dirty="0" smtClean="0">
                <a:solidFill>
                  <a:srgbClr val="A50021"/>
                </a:solidFill>
                <a:latin typeface="微软雅黑" pitchFamily="34" charset="-122"/>
                <a:ea typeface="微软雅黑" pitchFamily="34" charset="-122"/>
              </a:rPr>
              <a:t>Mg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均能与盐酸反应。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363500" cy="9069149"/>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工业生产中常将两种金属在同一容器中加热使其熔化，冷却后得到具有金属特性的熔合物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合金。下表为一些金属元素单质的熔点和沸点的数据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其他条件均已满足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，判断哪些金属不易跟其他金属制得合金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ts val="7000"/>
              </a:lnSpc>
            </a:pPr>
            <a:endParaRPr lang="en-US" sz="4400" dirty="0" smtClean="0">
              <a:solidFill>
                <a:srgbClr val="404040"/>
              </a:solidFill>
              <a:latin typeface="微软雅黑" pitchFamily="34" charset="-122"/>
              <a:ea typeface="微软雅黑" pitchFamily="34" charset="-122"/>
            </a:endParaRPr>
          </a:p>
          <a:p>
            <a:pPr>
              <a:lnSpc>
                <a:spcPts val="7000"/>
              </a:lnSpc>
            </a:pPr>
            <a:endParaRPr lang="en-US" sz="4400" dirty="0" smtClean="0">
              <a:solidFill>
                <a:srgbClr val="404040"/>
              </a:solidFill>
              <a:latin typeface="微软雅黑" pitchFamily="34" charset="-122"/>
              <a:ea typeface="微软雅黑" pitchFamily="34" charset="-122"/>
            </a:endParaRPr>
          </a:p>
          <a:p>
            <a:pPr>
              <a:lnSpc>
                <a:spcPts val="7000"/>
              </a:lnSpc>
            </a:pPr>
            <a:endParaRPr lang="en-US" sz="4400" dirty="0" smtClean="0">
              <a:solidFill>
                <a:srgbClr val="404040"/>
              </a:solidFill>
              <a:latin typeface="微软雅黑" pitchFamily="34" charset="-122"/>
              <a:ea typeface="微软雅黑" pitchFamily="34" charset="-122"/>
            </a:endParaRPr>
          </a:p>
          <a:p>
            <a:pPr>
              <a:lnSpc>
                <a:spcPts val="7000"/>
              </a:lnSpc>
            </a:pPr>
            <a:endParaRPr lang="en-US" sz="4400" dirty="0" smtClean="0">
              <a:solidFill>
                <a:srgbClr val="404040"/>
              </a:solidFill>
              <a:latin typeface="微软雅黑" pitchFamily="34" charset="-122"/>
              <a:ea typeface="微软雅黑" pitchFamily="34" charset="-122"/>
            </a:endParaRPr>
          </a:p>
          <a:p>
            <a:pPr>
              <a:lnSpc>
                <a:spcPts val="7000"/>
              </a:lnSpc>
            </a:pPr>
            <a:endParaRPr lang="en-US" sz="4400" dirty="0" smtClean="0">
              <a:solidFill>
                <a:srgbClr val="404040"/>
              </a:solidFill>
              <a:latin typeface="微软雅黑" pitchFamily="34" charset="-122"/>
              <a:ea typeface="微软雅黑" pitchFamily="34" charset="-122"/>
            </a:endParaRPr>
          </a:p>
          <a:p>
            <a:pPr marL="742950" indent="-742950">
              <a:lnSpc>
                <a:spcPts val="7000"/>
              </a:lnSpc>
              <a:buAutoNum type="alphaUcPeriod"/>
            </a:pP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W    </a:t>
            </a:r>
          </a:p>
          <a:p>
            <a:pPr marL="742950" indent="-742950">
              <a:lnSpc>
                <a:spcPts val="7000"/>
              </a:lnSpc>
              <a:buAutoNum type="alphaUcPeriod"/>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W</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endParaRPr lang="zh-CN" altLang="en-US" sz="4400" dirty="0">
              <a:solidFill>
                <a:srgbClr val="B32876"/>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2736627" y="5941070"/>
          <a:ext cx="18139936" cy="4147661"/>
        </p:xfrm>
        <a:graphic>
          <a:graphicData uri="http://schemas.openxmlformats.org/drawingml/2006/table">
            <a:tbl>
              <a:tblPr/>
              <a:tblGrid>
                <a:gridCol w="3233422"/>
                <a:gridCol w="2431771"/>
                <a:gridCol w="2431771"/>
                <a:gridCol w="2393933"/>
                <a:gridCol w="2785497"/>
                <a:gridCol w="2431771"/>
                <a:gridCol w="2431771"/>
              </a:tblGrid>
              <a:tr h="849695">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金属</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Fe</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Cu</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Zn</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Ag</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Au</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W</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52">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熔点</a:t>
                      </a:r>
                      <a:r>
                        <a:rPr lang="en-US" sz="4200" kern="100" dirty="0">
                          <a:solidFill>
                            <a:srgbClr val="404040"/>
                          </a:solidFill>
                          <a:latin typeface="微软雅黑" pitchFamily="34" charset="-122"/>
                          <a:ea typeface="微软雅黑" pitchFamily="34" charset="-122"/>
                          <a:cs typeface="Courier New"/>
                        </a:rPr>
                        <a:t>/</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1535</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1083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419.5</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960.8</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1063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3380</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9389">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沸点</a:t>
                      </a:r>
                      <a:r>
                        <a:rPr lang="en-US" sz="4200" kern="100">
                          <a:solidFill>
                            <a:srgbClr val="404040"/>
                          </a:solidFill>
                          <a:latin typeface="微软雅黑" pitchFamily="34" charset="-122"/>
                          <a:ea typeface="微软雅黑" pitchFamily="34" charset="-122"/>
                          <a:cs typeface="Courier New"/>
                        </a:rPr>
                        <a:t>/</a:t>
                      </a:r>
                      <a:r>
                        <a:rPr lang="en-US"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3000</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2595</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907</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2212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2707</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5637</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44540" y="3017812"/>
            <a:ext cx="19724110" cy="9001188"/>
          </a:xfrm>
          <a:prstGeom prst="rect">
            <a:avLst/>
          </a:prstGeom>
          <a:noFill/>
          <a:ln w="9525">
            <a:noFill/>
            <a:miter lim="800000"/>
            <a:headEnd/>
            <a:tailEnd/>
          </a:ln>
          <a:effectLst/>
        </p:spPr>
      </p:pic>
      <p:sp>
        <p:nvSpPr>
          <p:cNvPr id="10" name="矩形 9"/>
          <p:cNvSpPr/>
          <p:nvPr/>
        </p:nvSpPr>
        <p:spPr>
          <a:xfrm>
            <a:off x="2016548" y="3082230"/>
            <a:ext cx="19454130" cy="415498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合金是两种金属在熔化状态下熔合后，再冷却生成的。分析表中熔、沸点数据可得出，</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种金属中锌的沸点较低</a:t>
            </a:r>
            <a:r>
              <a:rPr lang="en-US" sz="4400" dirty="0" smtClean="0">
                <a:solidFill>
                  <a:srgbClr val="A50021"/>
                </a:solidFill>
                <a:latin typeface="微软雅黑" pitchFamily="34" charset="-122"/>
                <a:ea typeface="微软雅黑" pitchFamily="34" charset="-122"/>
              </a:rPr>
              <a:t>(907 ℃)</a:t>
            </a:r>
            <a:r>
              <a:rPr lang="zh-CN" altLang="en-US" sz="4400" dirty="0" smtClean="0">
                <a:solidFill>
                  <a:srgbClr val="A50021"/>
                </a:solidFill>
                <a:latin typeface="微软雅黑" pitchFamily="34" charset="-122"/>
                <a:ea typeface="微软雅黑" pitchFamily="34" charset="-122"/>
              </a:rPr>
              <a:t>，钨的熔点特别高</a:t>
            </a:r>
            <a:r>
              <a:rPr lang="en-US" sz="4400" dirty="0" smtClean="0">
                <a:solidFill>
                  <a:srgbClr val="A50021"/>
                </a:solidFill>
                <a:latin typeface="微软雅黑" pitchFamily="34" charset="-122"/>
                <a:ea typeface="微软雅黑" pitchFamily="34" charset="-122"/>
              </a:rPr>
              <a:t>(3380 ℃)</a:t>
            </a:r>
            <a:r>
              <a:rPr lang="zh-CN" altLang="en-US" sz="4400" dirty="0" smtClean="0">
                <a:solidFill>
                  <a:srgbClr val="A50021"/>
                </a:solidFill>
                <a:latin typeface="微软雅黑" pitchFamily="34" charset="-122"/>
                <a:ea typeface="微软雅黑" pitchFamily="34" charset="-122"/>
              </a:rPr>
              <a:t>。当锌达到沸点汽化时，其他金属还不能熔化；而当钨达到熔化温度时，其他金属都已汽化。由此可估计这两种金属较难跟其他金属形成合金。</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88326" cy="9197390"/>
          </a:xfrm>
          <a:prstGeom prst="rect">
            <a:avLst/>
          </a:prstGeom>
        </p:spPr>
        <p:txBody>
          <a:bodyPr wrap="square">
            <a:spAutoFit/>
          </a:bodyPr>
          <a:lstStyle/>
          <a:p>
            <a:pPr>
              <a:lnSpc>
                <a:spcPts val="71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1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金属都具有银白色金属光泽，且易导电，易传热。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常温下，钠与氧气反应生成淡黄色固体。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钠与</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反应时，条件不同，产物也不同。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铝抗腐蚀能力较强的主要原因是铝与氧气反应使其表面生成一层致密的氧化物薄膜。</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铝箔在空气中受热可以熔化，且发生剧烈燃烧。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铁在氧气中燃烧生成</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金属原子最外层电子数一般少于</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，在反应中易失去电子。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金属没有负化合价。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1572956" cy="979075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工业生产中常将两种或多种金属</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或金属与非金属</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在同一容器中加热使其熔合，冷凝后得到具有金属特性的熔合物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合金。这是制取合金的常用方法之一。仅根据下表数据判断，不宜用上述方法制取的合金是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r>
              <a:rPr lang="en-US" sz="4400" dirty="0" err="1" smtClean="0">
                <a:solidFill>
                  <a:srgbClr val="404040"/>
                </a:solidFill>
                <a:latin typeface="微软雅黑" pitchFamily="34" charset="-122"/>
                <a:ea typeface="微软雅黑" pitchFamily="34" charset="-122"/>
              </a:rPr>
              <a:t>A.Fe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合金</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合金</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合金</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合金</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096222" y="3017812"/>
            <a:ext cx="7572428" cy="9001188"/>
          </a:xfrm>
          <a:prstGeom prst="rect">
            <a:avLst/>
          </a:prstGeom>
          <a:noFill/>
          <a:ln w="9525">
            <a:noFill/>
            <a:miter lim="800000"/>
            <a:headEnd/>
            <a:tailEnd/>
          </a:ln>
          <a:effectLst/>
        </p:spPr>
      </p:pic>
      <p:sp>
        <p:nvSpPr>
          <p:cNvPr id="10" name="矩形 9"/>
          <p:cNvSpPr/>
          <p:nvPr/>
        </p:nvSpPr>
        <p:spPr>
          <a:xfrm>
            <a:off x="14185900" y="2916734"/>
            <a:ext cx="7488832" cy="923329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由题目的信息可知：熔点相差不大的金属且低熔点金属的沸点高于高熔点金属熔点的可以熔合在一起，其中的</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都可以熔合在一起，而</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不可以，因为铜的熔点大于钠的沸点，铜开始熔化时，钠已经变成蒸气跑掉了，故选</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graphicFrame>
        <p:nvGraphicFramePr>
          <p:cNvPr id="12" name="表格 11"/>
          <p:cNvGraphicFramePr>
            <a:graphicFrameLocks noGrp="1"/>
          </p:cNvGraphicFramePr>
          <p:nvPr/>
        </p:nvGraphicFramePr>
        <p:xfrm>
          <a:off x="2304580" y="8029302"/>
          <a:ext cx="10501386" cy="2880360"/>
        </p:xfrm>
        <a:graphic>
          <a:graphicData uri="http://schemas.openxmlformats.org/drawingml/2006/table">
            <a:tbl>
              <a:tblPr/>
              <a:tblGrid>
                <a:gridCol w="2663101"/>
                <a:gridCol w="1407060"/>
                <a:gridCol w="1407060"/>
                <a:gridCol w="1631749"/>
                <a:gridCol w="1631749"/>
                <a:gridCol w="1760667"/>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金属</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Na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K</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Al</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Cu</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Fe</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熔点</a:t>
                      </a:r>
                      <a:r>
                        <a:rPr lang="en-US" sz="4200" kern="100" dirty="0">
                          <a:solidFill>
                            <a:srgbClr val="404040"/>
                          </a:solidFill>
                          <a:latin typeface="微软雅黑" pitchFamily="34" charset="-122"/>
                          <a:ea typeface="微软雅黑" pitchFamily="34" charset="-122"/>
                          <a:cs typeface="Courier New"/>
                        </a:rPr>
                        <a:t>(</a:t>
                      </a:r>
                      <a:r>
                        <a:rPr lang="en-US"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97.5</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63.6</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660</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1 083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1 535 </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沸点</a:t>
                      </a:r>
                      <a:r>
                        <a:rPr lang="en-US" sz="4200" kern="100">
                          <a:solidFill>
                            <a:srgbClr val="404040"/>
                          </a:solidFill>
                          <a:latin typeface="微软雅黑" pitchFamily="34" charset="-122"/>
                          <a:ea typeface="微软雅黑" pitchFamily="34" charset="-122"/>
                          <a:cs typeface="Courier New"/>
                        </a:rPr>
                        <a:t>(</a:t>
                      </a:r>
                      <a:r>
                        <a:rPr lang="en-US"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883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774</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2 467</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2 567</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2 750 </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93956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某铝合金中含有元素铝、镁、铜、硅，为了测定该合金中铝的含量，设计了如下实验，请回答有关问题：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称取样品</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精确到</a:t>
            </a:r>
            <a:r>
              <a:rPr lang="en-US" sz="4400" dirty="0" smtClean="0">
                <a:solidFill>
                  <a:srgbClr val="404040"/>
                </a:solidFill>
                <a:latin typeface="微软雅黑" pitchFamily="34" charset="-122"/>
                <a:ea typeface="微软雅黑" pitchFamily="34" charset="-122"/>
              </a:rPr>
              <a:t>0.1 g)</a:t>
            </a:r>
            <a:r>
              <a:rPr lang="zh-CN" altLang="en-US" sz="4400" dirty="0" smtClean="0">
                <a:solidFill>
                  <a:srgbClr val="404040"/>
                </a:solidFill>
                <a:latin typeface="微软雅黑" pitchFamily="34" charset="-122"/>
                <a:ea typeface="微软雅黑" pitchFamily="34" charset="-122"/>
              </a:rPr>
              <a:t>，称量时通常使用的主要仪器的名称是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将样品溶解于足量的稀盐酸，过滤并洗涤滤渣。滤液中主要含有</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，滤渣为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，溶解、过滤用到的玻璃仪器是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向滤液中加过量的氢氧化钠溶液，过滤并洗涤滤渣。有关的离子方程式是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向步骤</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的滤液中通入足量的二氧化碳气体，过滤并洗涤滤渣。有关的离子方程式是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939564" cy="200401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将步骤</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中所得的滤渣烘干并灼烧至恒重、冷却后称量，其质量为</a:t>
            </a:r>
            <a:r>
              <a:rPr lang="en-US" sz="4400" i="1" dirty="0" smtClean="0">
                <a:solidFill>
                  <a:srgbClr val="404040"/>
                </a:solidFill>
                <a:latin typeface="微软雅黑" pitchFamily="34" charset="-122"/>
                <a:ea typeface="微软雅黑" pitchFamily="34" charset="-122"/>
              </a:rPr>
              <a:t>b</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。有关反应的化学方程式是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，原样品中铝的质量分数是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308952" y="3017812"/>
            <a:ext cx="19431136" cy="8786874"/>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950273" name="Object 2"/>
          <p:cNvGraphicFramePr>
            <a:graphicFrameLocks noChangeAspect="1"/>
          </p:cNvGraphicFramePr>
          <p:nvPr/>
        </p:nvGraphicFramePr>
        <p:xfrm>
          <a:off x="2664620" y="2948433"/>
          <a:ext cx="18454463" cy="9329341"/>
        </p:xfrm>
        <a:graphic>
          <a:graphicData uri="http://schemas.openxmlformats.org/presentationml/2006/ole">
            <p:oleObj spid="_x0000_s1167362" name="Document" r:id="rId5" imgW="11120894" imgH="615139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308952" y="3017812"/>
            <a:ext cx="19431136" cy="8786874"/>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950273" name="Object 2"/>
          <p:cNvGraphicFramePr>
            <a:graphicFrameLocks noChangeAspect="1"/>
          </p:cNvGraphicFramePr>
          <p:nvPr/>
        </p:nvGraphicFramePr>
        <p:xfrm>
          <a:off x="2716213" y="3092450"/>
          <a:ext cx="18637680" cy="6232996"/>
        </p:xfrm>
        <a:graphic>
          <a:graphicData uri="http://schemas.openxmlformats.org/presentationml/2006/ole">
            <p:oleObj spid="_x0000_s1168386" name="Document" r:id="rId5" imgW="11119098" imgH="3746366"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41919" y="0"/>
            <a:ext cx="23679449" cy="13322300"/>
          </a:xfrm>
          <a:prstGeom prst="rect">
            <a:avLst/>
          </a:prstGeom>
        </p:spPr>
      </p:pic>
      <p:sp>
        <p:nvSpPr>
          <p:cNvPr id="17" name="矩形 16"/>
          <p:cNvSpPr/>
          <p:nvPr/>
        </p:nvSpPr>
        <p:spPr>
          <a:xfrm>
            <a:off x="1737448" y="5898202"/>
            <a:ext cx="16287864"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本章总结提升</a:t>
            </a:r>
            <a:endParaRPr lang="zh-CN" altLang="en-US" sz="9000" b="1"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51762" y="3238620"/>
            <a:ext cx="9641850"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．钠及其重要化合物之间的转化关系</a:t>
            </a:r>
            <a:endParaRPr lang="zh-CN" altLang="en-US" sz="4400" dirty="0">
              <a:solidFill>
                <a:srgbClr val="404040"/>
              </a:solidFill>
              <a:latin typeface="微软雅黑" pitchFamily="34" charset="-122"/>
              <a:ea typeface="微软雅黑" pitchFamily="34" charset="-122"/>
            </a:endParaRPr>
          </a:p>
        </p:txBody>
      </p:sp>
      <p:pic>
        <p:nvPicPr>
          <p:cNvPr id="733186" name="Picture 2" descr="8KP29"/>
          <p:cNvPicPr>
            <a:picLocks noChangeAspect="1" noChangeArrowheads="1"/>
          </p:cNvPicPr>
          <p:nvPr/>
        </p:nvPicPr>
        <p:blipFill>
          <a:blip r:embed="rId3" cstate="print"/>
          <a:srcRect/>
          <a:stretch>
            <a:fillRect/>
          </a:stretch>
        </p:blipFill>
        <p:spPr bwMode="auto">
          <a:xfrm>
            <a:off x="2023200" y="4589448"/>
            <a:ext cx="9351975" cy="4643470"/>
          </a:xfrm>
          <a:prstGeom prst="rect">
            <a:avLst/>
          </a:prstGeom>
          <a:noFill/>
          <a:ln w="9525">
            <a:noFill/>
            <a:miter lim="800000"/>
            <a:headEnd/>
            <a:tailEnd/>
          </a:ln>
        </p:spPr>
      </p:pic>
      <p:sp>
        <p:nvSpPr>
          <p:cNvPr id="8" name="矩形 7"/>
          <p:cNvSpPr/>
          <p:nvPr/>
        </p:nvSpPr>
        <p:spPr>
          <a:xfrm>
            <a:off x="11881644" y="3232126"/>
            <a:ext cx="9721080"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．铝及其重要化合物之间的转化关系</a:t>
            </a:r>
            <a:endParaRPr lang="zh-CN" altLang="en-US" sz="4400" dirty="0">
              <a:solidFill>
                <a:srgbClr val="404040"/>
              </a:solidFill>
              <a:latin typeface="微软雅黑" pitchFamily="34" charset="-122"/>
              <a:ea typeface="微软雅黑" pitchFamily="34" charset="-122"/>
            </a:endParaRPr>
          </a:p>
        </p:txBody>
      </p:sp>
      <p:pic>
        <p:nvPicPr>
          <p:cNvPr id="733187" name="Picture 3" descr="8KP30"/>
          <p:cNvPicPr>
            <a:picLocks noChangeAspect="1" noChangeArrowheads="1"/>
          </p:cNvPicPr>
          <p:nvPr/>
        </p:nvPicPr>
        <p:blipFill>
          <a:blip r:embed="rId4" cstate="print"/>
          <a:srcRect/>
          <a:stretch>
            <a:fillRect/>
          </a:stretch>
        </p:blipFill>
        <p:spPr bwMode="auto">
          <a:xfrm>
            <a:off x="12381710" y="4660886"/>
            <a:ext cx="9614742" cy="385765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33186"/>
                                        </p:tgtEl>
                                        <p:attrNameLst>
                                          <p:attrName>style.visibility</p:attrName>
                                        </p:attrNameLst>
                                      </p:cBhvr>
                                      <p:to>
                                        <p:strVal val="visible"/>
                                      </p:to>
                                    </p:set>
                                    <p:animEffect transition="in" filter="blinds(horizontal)">
                                      <p:cBhvr>
                                        <p:cTn id="15" dur="500"/>
                                        <p:tgtEl>
                                          <p:spTgt spid="73318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33187"/>
                                        </p:tgtEl>
                                        <p:attrNameLst>
                                          <p:attrName>style.visibility</p:attrName>
                                        </p:attrNameLst>
                                      </p:cBhvr>
                                      <p:to>
                                        <p:strVal val="visible"/>
                                      </p:to>
                                    </p:set>
                                    <p:animEffect transition="in" filter="blinds(horizontal)">
                                      <p:cBhvr>
                                        <p:cTn id="19" dur="500"/>
                                        <p:tgtEl>
                                          <p:spTgt spid="73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51762" y="2946374"/>
            <a:ext cx="10073898" cy="110799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．铁及其重要化合物之间的转化关系</a:t>
            </a:r>
            <a:endParaRPr lang="zh-CN" altLang="en-US" sz="4400" dirty="0">
              <a:latin typeface="微软雅黑" pitchFamily="34" charset="-122"/>
              <a:ea typeface="微软雅黑" pitchFamily="34" charset="-122"/>
            </a:endParaRPr>
          </a:p>
        </p:txBody>
      </p:sp>
      <p:pic>
        <p:nvPicPr>
          <p:cNvPr id="1169410" name="Picture 2" descr="8KP31"/>
          <p:cNvPicPr>
            <a:picLocks noChangeAspect="1" noChangeArrowheads="1"/>
          </p:cNvPicPr>
          <p:nvPr/>
        </p:nvPicPr>
        <p:blipFill>
          <a:blip r:embed="rId3" cstate="print"/>
          <a:srcRect/>
          <a:stretch>
            <a:fillRect/>
          </a:stretch>
        </p:blipFill>
        <p:spPr bwMode="auto">
          <a:xfrm>
            <a:off x="4968876" y="4932958"/>
            <a:ext cx="13237095" cy="485778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69410"/>
                                        </p:tgtEl>
                                        <p:attrNameLst>
                                          <p:attrName>style.visibility</p:attrName>
                                        </p:attrNameLst>
                                      </p:cBhvr>
                                      <p:to>
                                        <p:strVal val="visible"/>
                                      </p:to>
                                    </p:set>
                                    <p:animEffect transition="in" filter="blinds(horizontal)">
                                      <p:cBhvr>
                                        <p:cTn id="11" dur="500"/>
                                        <p:tgtEl>
                                          <p:spTgt spid="1169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2094638" y="4017944"/>
            <a:ext cx="19359698" cy="606666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在含有</a:t>
            </a:r>
            <a:r>
              <a:rPr lang="en-US" sz="4400" dirty="0" smtClean="0">
                <a:solidFill>
                  <a:srgbClr val="404040"/>
                </a:solidFill>
                <a:latin typeface="微软雅黑" pitchFamily="34" charset="-122"/>
                <a:ea typeface="微软雅黑" pitchFamily="34" charset="-122"/>
              </a:rPr>
              <a:t>Cu(NO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各</a:t>
            </a:r>
            <a:r>
              <a:rPr lang="en-US" sz="4400" dirty="0" smtClean="0">
                <a:solidFill>
                  <a:srgbClr val="404040"/>
                </a:solidFill>
                <a:latin typeface="微软雅黑" pitchFamily="34" charset="-122"/>
                <a:ea typeface="微软雅黑" pitchFamily="34" charset="-122"/>
              </a:rPr>
              <a:t>0.01 mol</a:t>
            </a:r>
            <a:r>
              <a:rPr lang="zh-CN" altLang="en-US" sz="4400" dirty="0" smtClean="0">
                <a:solidFill>
                  <a:srgbClr val="404040"/>
                </a:solidFill>
                <a:latin typeface="微软雅黑" pitchFamily="34" charset="-122"/>
                <a:ea typeface="微软雅黑" pitchFamily="34" charset="-122"/>
              </a:rPr>
              <a:t>的混合液中，加入</a:t>
            </a:r>
            <a:r>
              <a:rPr lang="en-US" sz="4400" dirty="0" smtClean="0">
                <a:solidFill>
                  <a:srgbClr val="404040"/>
                </a:solidFill>
                <a:latin typeface="微软雅黑" pitchFamily="34" charset="-122"/>
                <a:ea typeface="微软雅黑" pitchFamily="34" charset="-122"/>
              </a:rPr>
              <a:t>0.015 mol</a:t>
            </a:r>
            <a:r>
              <a:rPr lang="zh-CN" altLang="en-US" sz="4400" dirty="0" smtClean="0">
                <a:solidFill>
                  <a:srgbClr val="404040"/>
                </a:solidFill>
                <a:latin typeface="微软雅黑" pitchFamily="34" charset="-122"/>
                <a:ea typeface="微软雅黑" pitchFamily="34" charset="-122"/>
              </a:rPr>
              <a:t>铁粉，经充分搅拌发生的变化是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．铁溶解，但没有任何金属生成</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．只析出银，且溶液不再含</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．析出</a:t>
            </a:r>
            <a:r>
              <a:rPr lang="en-US" sz="4400" dirty="0" smtClean="0">
                <a:solidFill>
                  <a:srgbClr val="404040"/>
                </a:solidFill>
                <a:latin typeface="微软雅黑" pitchFamily="34" charset="-122"/>
                <a:ea typeface="微软雅黑" pitchFamily="34" charset="-122"/>
              </a:rPr>
              <a:t>0.01 mol</a:t>
            </a:r>
            <a:r>
              <a:rPr lang="zh-CN" altLang="en-US" sz="4400" dirty="0" smtClean="0">
                <a:solidFill>
                  <a:srgbClr val="404040"/>
                </a:solidFill>
                <a:latin typeface="微软雅黑" pitchFamily="34" charset="-122"/>
                <a:ea typeface="微软雅黑" pitchFamily="34" charset="-122"/>
              </a:rPr>
              <a:t>银和</a:t>
            </a:r>
            <a:r>
              <a:rPr lang="en-US" sz="4400" dirty="0" smtClean="0">
                <a:solidFill>
                  <a:srgbClr val="404040"/>
                </a:solidFill>
                <a:latin typeface="微软雅黑" pitchFamily="34" charset="-122"/>
                <a:ea typeface="微软雅黑" pitchFamily="34" charset="-122"/>
              </a:rPr>
              <a:t>0.01 mol</a:t>
            </a:r>
            <a:r>
              <a:rPr lang="zh-CN" altLang="en-US" sz="4400" dirty="0" smtClean="0">
                <a:solidFill>
                  <a:srgbClr val="404040"/>
                </a:solidFill>
                <a:latin typeface="微软雅黑" pitchFamily="34" charset="-122"/>
                <a:ea typeface="微软雅黑" pitchFamily="34" charset="-122"/>
              </a:rPr>
              <a:t>铜</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．析出</a:t>
            </a:r>
            <a:r>
              <a:rPr lang="en-US" sz="4400" dirty="0" smtClean="0">
                <a:solidFill>
                  <a:srgbClr val="404040"/>
                </a:solidFill>
                <a:latin typeface="微软雅黑" pitchFamily="34" charset="-122"/>
                <a:ea typeface="微软雅黑" pitchFamily="34" charset="-122"/>
              </a:rPr>
              <a:t>0.01 mol</a:t>
            </a:r>
            <a:r>
              <a:rPr lang="zh-CN" altLang="en-US" sz="4400" dirty="0" smtClean="0">
                <a:solidFill>
                  <a:srgbClr val="404040"/>
                </a:solidFill>
                <a:latin typeface="微软雅黑" pitchFamily="34" charset="-122"/>
                <a:ea typeface="微软雅黑" pitchFamily="34" charset="-122"/>
              </a:rPr>
              <a:t>银和</a:t>
            </a:r>
            <a:r>
              <a:rPr lang="en-US" sz="4400" dirty="0" smtClean="0">
                <a:solidFill>
                  <a:srgbClr val="404040"/>
                </a:solidFill>
                <a:latin typeface="微软雅黑" pitchFamily="34" charset="-122"/>
                <a:ea typeface="微软雅黑" pitchFamily="34" charset="-122"/>
              </a:rPr>
              <a:t>0.005 mol</a:t>
            </a:r>
            <a:r>
              <a:rPr lang="zh-CN" altLang="en-US" sz="4400" dirty="0" smtClean="0">
                <a:solidFill>
                  <a:srgbClr val="404040"/>
                </a:solidFill>
                <a:latin typeface="微软雅黑" pitchFamily="34" charset="-122"/>
                <a:ea typeface="微软雅黑" pitchFamily="34" charset="-122"/>
              </a:rPr>
              <a:t>铜</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303564"/>
            <a:ext cx="942981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金属活动性的应用</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探究点一</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446440"/>
            <a:ext cx="19359698" cy="8572560"/>
          </a:xfrm>
          <a:prstGeom prst="rect">
            <a:avLst/>
          </a:prstGeom>
          <a:noFill/>
          <a:ln w="9525">
            <a:noFill/>
            <a:miter lim="800000"/>
            <a:headEnd/>
            <a:tailEnd/>
          </a:ln>
          <a:effectLst/>
        </p:spPr>
      </p:pic>
      <p:sp>
        <p:nvSpPr>
          <p:cNvPr id="10" name="矩形 9"/>
          <p:cNvSpPr/>
          <p:nvPr/>
        </p:nvSpPr>
        <p:spPr>
          <a:xfrm>
            <a:off x="2737580" y="3788099"/>
            <a:ext cx="142161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 </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　</a:t>
            </a:r>
          </a:p>
        </p:txBody>
      </p:sp>
      <p:sp>
        <p:nvSpPr>
          <p:cNvPr id="9" name="矩形 8"/>
          <p:cNvSpPr/>
          <p:nvPr/>
        </p:nvSpPr>
        <p:spPr>
          <a:xfrm>
            <a:off x="2737580" y="4732324"/>
            <a:ext cx="18431004"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混合液中金属阳离子的氧化性由强到弱的顺序是</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Zn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，据氧化还原反应的</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优先原则</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，铁先与</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发生反应</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2Ag</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2Ag</a:t>
            </a:r>
            <a:r>
              <a:rPr lang="zh-CN" altLang="en-US" sz="4400" dirty="0" smtClean="0">
                <a:solidFill>
                  <a:srgbClr val="A50021"/>
                </a:solidFill>
                <a:latin typeface="微软雅黑" pitchFamily="34" charset="-122"/>
                <a:ea typeface="微软雅黑" pitchFamily="34" charset="-122"/>
              </a:rPr>
              <a:t>，消耗</a:t>
            </a:r>
            <a:r>
              <a:rPr lang="en-US" sz="4400" dirty="0" smtClean="0">
                <a:solidFill>
                  <a:srgbClr val="A50021"/>
                </a:solidFill>
                <a:latin typeface="微软雅黑" pitchFamily="34" charset="-122"/>
                <a:ea typeface="微软雅黑" pitchFamily="34" charset="-122"/>
              </a:rPr>
              <a:t>0.005 mol</a:t>
            </a:r>
            <a:r>
              <a:rPr lang="zh-CN" altLang="en-US" sz="4400" dirty="0" smtClean="0">
                <a:solidFill>
                  <a:srgbClr val="A50021"/>
                </a:solidFill>
                <a:latin typeface="微软雅黑" pitchFamily="34" charset="-122"/>
                <a:ea typeface="微软雅黑" pitchFamily="34" charset="-122"/>
              </a:rPr>
              <a:t>铁并析出</a:t>
            </a:r>
            <a:r>
              <a:rPr lang="en-US" sz="4400" dirty="0" smtClean="0">
                <a:solidFill>
                  <a:srgbClr val="A50021"/>
                </a:solidFill>
                <a:latin typeface="微软雅黑" pitchFamily="34" charset="-122"/>
                <a:ea typeface="微软雅黑" pitchFamily="34" charset="-122"/>
              </a:rPr>
              <a:t>0.01 mol</a:t>
            </a:r>
            <a:r>
              <a:rPr lang="zh-CN" altLang="en-US" sz="4400" dirty="0" smtClean="0">
                <a:solidFill>
                  <a:srgbClr val="A50021"/>
                </a:solidFill>
                <a:latin typeface="微软雅黑" pitchFamily="34" charset="-122"/>
                <a:ea typeface="微软雅黑" pitchFamily="34" charset="-122"/>
              </a:rPr>
              <a:t>银，然后</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发生反应</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，消耗</a:t>
            </a:r>
            <a:r>
              <a:rPr lang="en-US" sz="4400" dirty="0" smtClean="0">
                <a:solidFill>
                  <a:srgbClr val="A50021"/>
                </a:solidFill>
                <a:latin typeface="微软雅黑" pitchFamily="34" charset="-122"/>
                <a:ea typeface="微软雅黑" pitchFamily="34" charset="-122"/>
              </a:rPr>
              <a:t>0.005 mol</a:t>
            </a:r>
            <a:r>
              <a:rPr lang="zh-CN" altLang="en-US" sz="4400" dirty="0" smtClean="0">
                <a:solidFill>
                  <a:srgbClr val="A50021"/>
                </a:solidFill>
                <a:latin typeface="微软雅黑" pitchFamily="34" charset="-122"/>
                <a:ea typeface="微软雅黑" pitchFamily="34" charset="-122"/>
              </a:rPr>
              <a:t>铁，最后的反应为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，由于参加反应的铁仅有</a:t>
            </a:r>
            <a:r>
              <a:rPr lang="en-US" sz="4400" dirty="0" smtClean="0">
                <a:solidFill>
                  <a:srgbClr val="A50021"/>
                </a:solidFill>
                <a:latin typeface="微软雅黑" pitchFamily="34" charset="-122"/>
                <a:ea typeface="微软雅黑" pitchFamily="34" charset="-122"/>
              </a:rPr>
              <a:t>(0.015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0.005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0.005)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0.005 mol</a:t>
            </a:r>
            <a:r>
              <a:rPr lang="zh-CN" altLang="en-US" sz="4400" dirty="0" smtClean="0">
                <a:solidFill>
                  <a:srgbClr val="A50021"/>
                </a:solidFill>
                <a:latin typeface="微软雅黑" pitchFamily="34" charset="-122"/>
                <a:ea typeface="微软雅黑" pitchFamily="34" charset="-122"/>
              </a:rPr>
              <a:t>，故析出</a:t>
            </a:r>
            <a:r>
              <a:rPr lang="en-US" sz="4400" dirty="0" smtClean="0">
                <a:solidFill>
                  <a:srgbClr val="A50021"/>
                </a:solidFill>
                <a:latin typeface="微软雅黑" pitchFamily="34" charset="-122"/>
                <a:ea typeface="微软雅黑" pitchFamily="34" charset="-122"/>
              </a:rPr>
              <a:t>0.005 mol</a:t>
            </a:r>
            <a:r>
              <a:rPr lang="zh-CN" altLang="en-US" sz="4400" dirty="0" smtClean="0">
                <a:solidFill>
                  <a:srgbClr val="A50021"/>
                </a:solidFill>
                <a:latin typeface="微软雅黑" pitchFamily="34" charset="-122"/>
                <a:ea typeface="微软雅黑" pitchFamily="34" charset="-122"/>
              </a:rPr>
              <a:t>铜。</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160564" y="3136862"/>
            <a:ext cx="19154128" cy="5756536"/>
          </a:xfrm>
          <a:prstGeom prst="rect">
            <a:avLst/>
          </a:prstGeom>
          <a:noFill/>
          <a:ln w="9525">
            <a:noFill/>
            <a:miter lim="800000"/>
            <a:headEnd/>
            <a:tailEnd/>
          </a:ln>
          <a:effectLst/>
        </p:spPr>
      </p:pic>
      <p:sp>
        <p:nvSpPr>
          <p:cNvPr id="10" name="矩形 9"/>
          <p:cNvSpPr/>
          <p:nvPr/>
        </p:nvSpPr>
        <p:spPr>
          <a:xfrm>
            <a:off x="2088556" y="363681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946374"/>
            <a:ext cx="19359698" cy="8858312"/>
          </a:xfrm>
          <a:prstGeom prst="rect">
            <a:avLst/>
          </a:prstGeom>
          <a:noFill/>
          <a:ln w="9525">
            <a:noFill/>
            <a:miter lim="800000"/>
            <a:headEnd/>
            <a:tailEnd/>
          </a:ln>
          <a:effectLst/>
        </p:spPr>
      </p:pic>
      <p:sp>
        <p:nvSpPr>
          <p:cNvPr id="20" name="矩形 19"/>
          <p:cNvSpPr/>
          <p:nvPr/>
        </p:nvSpPr>
        <p:spPr>
          <a:xfrm>
            <a:off x="2380390" y="3160688"/>
            <a:ext cx="1900250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金属活动性的应用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判断金属盐溶液反应的产物</a:t>
            </a:r>
          </a:p>
          <a:p>
            <a:pPr>
              <a:lnSpc>
                <a:spcPct val="150000"/>
              </a:lnSpc>
            </a:pPr>
            <a:r>
              <a:rPr lang="zh-CN" altLang="en-US" sz="4400" dirty="0" smtClean="0">
                <a:solidFill>
                  <a:srgbClr val="404040"/>
                </a:solidFill>
                <a:latin typeface="微软雅黑" pitchFamily="34" charset="-122"/>
                <a:ea typeface="微软雅黑" pitchFamily="34" charset="-122"/>
              </a:rPr>
              <a:t>①除活泼金属</a:t>
            </a:r>
            <a:r>
              <a:rPr lang="en-US" sz="4400" dirty="0" smtClean="0">
                <a:solidFill>
                  <a:srgbClr val="404040"/>
                </a:solidFill>
                <a:latin typeface="微软雅黑" pitchFamily="34" charset="-122"/>
                <a:ea typeface="微软雅黑" pitchFamily="34" charset="-122"/>
              </a:rPr>
              <a:t>(K</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外，前面金属能将后面的金属从其盐溶液中置换出来：</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②活泼金属不一定能将不活泼金属从其盐溶液中置换出来：</a:t>
            </a: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判断金属与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反应的产物</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K</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遇冷水迅速放出</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在冷水中反应缓慢，在沸水中反应快。</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946374"/>
            <a:ext cx="19359698" cy="8858312"/>
          </a:xfrm>
          <a:prstGeom prst="rect">
            <a:avLst/>
          </a:prstGeom>
          <a:noFill/>
          <a:ln w="9525">
            <a:noFill/>
            <a:miter lim="800000"/>
            <a:headEnd/>
            <a:tailEnd/>
          </a:ln>
          <a:effectLst/>
        </p:spPr>
      </p:pic>
      <p:sp>
        <p:nvSpPr>
          <p:cNvPr id="20" name="矩形 19"/>
          <p:cNvSpPr/>
          <p:nvPr/>
        </p:nvSpPr>
        <p:spPr>
          <a:xfrm>
            <a:off x="2380390" y="3160688"/>
            <a:ext cx="19002508" cy="8097986"/>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在冷水中不反应，在沸水中反应微弱。</a:t>
            </a:r>
          </a:p>
          <a:p>
            <a:pPr>
              <a:lnSpc>
                <a:spcPct val="150000"/>
              </a:lnSpc>
            </a:pPr>
            <a:r>
              <a:rPr lang="zh-CN" altLang="en-US" sz="4400" dirty="0" smtClean="0">
                <a:solidFill>
                  <a:srgbClr val="404040"/>
                </a:solidFill>
                <a:latin typeface="微软雅黑" pitchFamily="34" charset="-122"/>
                <a:ea typeface="微软雅黑" pitchFamily="34" charset="-122"/>
              </a:rPr>
              <a:t>④</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Sn</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Pb</a:t>
            </a:r>
            <a:r>
              <a:rPr lang="zh-CN" altLang="en-US" sz="4400" dirty="0" smtClean="0">
                <a:solidFill>
                  <a:srgbClr val="404040"/>
                </a:solidFill>
                <a:latin typeface="微软雅黑" pitchFamily="34" charset="-122"/>
                <a:ea typeface="微软雅黑" pitchFamily="34" charset="-122"/>
              </a:rPr>
              <a:t>能在红热条件下与水蒸气反应，产生</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⑤氢以后的金属不与水反应。</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判断金属原子还原性和金属离子氧化性的强弱。</a:t>
            </a:r>
          </a:p>
          <a:p>
            <a:pPr>
              <a:lnSpc>
                <a:spcPct val="150000"/>
              </a:lnSpc>
            </a:pPr>
            <a:r>
              <a:rPr lang="zh-CN" altLang="en-US" sz="4400" dirty="0" smtClean="0">
                <a:solidFill>
                  <a:srgbClr val="404040"/>
                </a:solidFill>
                <a:latin typeface="微软雅黑" pitchFamily="34" charset="-122"/>
                <a:ea typeface="微软雅黑" pitchFamily="34" charset="-122"/>
              </a:rPr>
              <a:t>①金属原子还原性：</a:t>
            </a:r>
            <a:r>
              <a:rPr lang="en-US" sz="4400" dirty="0" err="1" smtClean="0">
                <a:solidFill>
                  <a:srgbClr val="404040"/>
                </a:solidFill>
                <a:latin typeface="微软雅黑" pitchFamily="34" charset="-122"/>
                <a:ea typeface="微软雅黑" pitchFamily="34" charset="-122"/>
              </a:rPr>
              <a:t>K→Ag</a:t>
            </a:r>
            <a:r>
              <a:rPr lang="zh-CN" altLang="en-US" sz="4400" dirty="0" smtClean="0">
                <a:solidFill>
                  <a:srgbClr val="404040"/>
                </a:solidFill>
                <a:latin typeface="微软雅黑" pitchFamily="34" charset="-122"/>
                <a:ea typeface="微软雅黑" pitchFamily="34" charset="-122"/>
              </a:rPr>
              <a:t>减弱。</a:t>
            </a:r>
          </a:p>
          <a:p>
            <a:pPr>
              <a:lnSpc>
                <a:spcPct val="150000"/>
              </a:lnSpc>
            </a:pPr>
            <a:r>
              <a:rPr lang="zh-CN" altLang="en-US" sz="4400" dirty="0" smtClean="0">
                <a:solidFill>
                  <a:srgbClr val="404040"/>
                </a:solidFill>
                <a:latin typeface="微软雅黑" pitchFamily="34" charset="-122"/>
                <a:ea typeface="微软雅黑" pitchFamily="34" charset="-122"/>
              </a:rPr>
              <a:t>②金属离子氧化性：</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增强。</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判断碱的热稳定性</a:t>
            </a:r>
          </a:p>
          <a:p>
            <a:pPr>
              <a:lnSpc>
                <a:spcPct val="150000"/>
              </a:lnSpc>
            </a:pPr>
            <a:r>
              <a:rPr lang="zh-CN" altLang="en-US" sz="4400" dirty="0" smtClean="0">
                <a:solidFill>
                  <a:srgbClr val="404040"/>
                </a:solidFill>
                <a:latin typeface="微软雅黑" pitchFamily="34" charset="-122"/>
                <a:ea typeface="微软雅黑" pitchFamily="34" charset="-122"/>
              </a:rPr>
              <a:t>规律：金属越活泼，其氢氧化物越不易分解。</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2166076" y="4017944"/>
            <a:ext cx="19502574" cy="7082323"/>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altLang="zh-CN" sz="4400" b="1" dirty="0" smtClean="0">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由单质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与化合物</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两种粉末组成的混合物，在一定条件下可按如图</a:t>
            </a:r>
            <a:r>
              <a:rPr lang="en-US" sz="4400" dirty="0" smtClean="0">
                <a:solidFill>
                  <a:srgbClr val="404040"/>
                </a:solidFill>
                <a:latin typeface="微软雅黑" pitchFamily="34" charset="-122"/>
                <a:ea typeface="微软雅黑" pitchFamily="34" charset="-122"/>
              </a:rPr>
              <a:t>T3­1</a:t>
            </a:r>
            <a:r>
              <a:rPr lang="zh-CN" altLang="en-US" sz="4400" dirty="0" smtClean="0">
                <a:solidFill>
                  <a:srgbClr val="404040"/>
                </a:solidFill>
                <a:latin typeface="微软雅黑" pitchFamily="34" charset="-122"/>
                <a:ea typeface="微软雅黑" pitchFamily="34" charset="-122"/>
              </a:rPr>
              <a:t>所示发生转化：</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请回答：</a:t>
            </a:r>
          </a:p>
          <a:p>
            <a:pPr>
              <a:lnSpc>
                <a:spcPct val="150000"/>
              </a:lnSpc>
            </a:pPr>
            <a:r>
              <a:rPr lang="en-US" sz="4400" dirty="0" smtClean="0">
                <a:solidFill>
                  <a:srgbClr val="404040"/>
                </a:solidFill>
                <a:latin typeface="微软雅黑" pitchFamily="34" charset="-122"/>
                <a:ea typeface="微软雅黑" pitchFamily="34" charset="-122"/>
              </a:rPr>
              <a:t>(1)A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的化学式分别为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的化学方程式：</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写出反应</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的离子方程式：</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303564"/>
            <a:ext cx="13266190"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金属及其化合物推断题常见的突破口及方法归纳</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探究点二</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019905" name="Picture 1" descr="F111A"/>
          <p:cNvPicPr>
            <a:picLocks noChangeAspect="1" noChangeArrowheads="1"/>
          </p:cNvPicPr>
          <p:nvPr/>
        </p:nvPicPr>
        <p:blipFill>
          <a:blip r:embed="rId4" cstate="print"/>
          <a:srcRect/>
          <a:stretch>
            <a:fillRect/>
          </a:stretch>
        </p:blipFill>
        <p:spPr bwMode="auto">
          <a:xfrm>
            <a:off x="11881644" y="5797054"/>
            <a:ext cx="10369152" cy="4636339"/>
          </a:xfrm>
          <a:prstGeom prst="rect">
            <a:avLst/>
          </a:prstGeom>
          <a:noFill/>
          <a:ln w="9525">
            <a:noFill/>
            <a:miter lim="800000"/>
            <a:headEnd/>
            <a:tailEnd/>
          </a:ln>
        </p:spPr>
      </p:pic>
      <p:sp>
        <p:nvSpPr>
          <p:cNvPr id="13" name="矩形 12"/>
          <p:cNvSpPr/>
          <p:nvPr/>
        </p:nvSpPr>
        <p:spPr>
          <a:xfrm>
            <a:off x="15453544" y="10733116"/>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T3­1</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19905"/>
                                        </p:tgtEl>
                                        <p:attrNameLst>
                                          <p:attrName>style.visibility</p:attrName>
                                        </p:attrNameLst>
                                      </p:cBhvr>
                                      <p:to>
                                        <p:strVal val="visible"/>
                                      </p:to>
                                    </p:set>
                                    <p:animEffect transition="in" filter="blinds(horizontal)">
                                      <p:cBhvr>
                                        <p:cTn id="11" dur="500"/>
                                        <p:tgtEl>
                                          <p:spTgt spid="101990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874936"/>
            <a:ext cx="19359698" cy="9144064"/>
          </a:xfrm>
          <a:prstGeom prst="rect">
            <a:avLst/>
          </a:prstGeom>
          <a:noFill/>
          <a:ln w="9525">
            <a:noFill/>
            <a:miter lim="800000"/>
            <a:headEnd/>
            <a:tailEnd/>
          </a:ln>
          <a:effectLst/>
        </p:spPr>
      </p:pic>
      <p:sp>
        <p:nvSpPr>
          <p:cNvPr id="10" name="矩形 9"/>
          <p:cNvSpPr/>
          <p:nvPr/>
        </p:nvSpPr>
        <p:spPr>
          <a:xfrm>
            <a:off x="2523266" y="3198604"/>
            <a:ext cx="18859632"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(1)Al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2Al         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O=2AlO</a:t>
            </a:r>
            <a:r>
              <a:rPr lang="en-US" sz="4400" baseline="-25000" dirty="0" smtClean="0">
                <a:solidFill>
                  <a:srgbClr val="A50021"/>
                </a:solidFill>
                <a:latin typeface="微软雅黑" pitchFamily="34" charset="-122"/>
                <a:ea typeface="微软雅黑" pitchFamily="34" charset="-122"/>
              </a:rPr>
              <a:t>2</a:t>
            </a:r>
            <a:r>
              <a:rPr lang="en-US" altLang="zh-CN" sz="4400" baseline="300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Fe=3Fe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p:txBody>
      </p:sp>
      <p:sp>
        <p:nvSpPr>
          <p:cNvPr id="9" name="矩形 8"/>
          <p:cNvSpPr/>
          <p:nvPr/>
        </p:nvSpPr>
        <p:spPr>
          <a:xfrm>
            <a:off x="2451828" y="5138158"/>
            <a:ext cx="1885963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由红褐色沉淀知</a:t>
            </a:r>
            <a:r>
              <a:rPr lang="en-US" sz="4400" dirty="0" smtClean="0">
                <a:solidFill>
                  <a:srgbClr val="A50021"/>
                </a:solidFill>
                <a:latin typeface="微软雅黑" pitchFamily="34" charset="-122"/>
                <a:ea typeface="微软雅黑" pitchFamily="34" charset="-122"/>
              </a:rPr>
              <a:t>I</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，单质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。又因溶液</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生成沉淀</a:t>
            </a:r>
            <a:r>
              <a:rPr lang="en-US" sz="4400" dirty="0" smtClean="0">
                <a:solidFill>
                  <a:srgbClr val="A50021"/>
                </a:solidFill>
                <a:latin typeface="微软雅黑" pitchFamily="34" charset="-122"/>
                <a:ea typeface="微软雅黑" pitchFamily="34" charset="-122"/>
              </a:rPr>
              <a:t>J</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J</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与盐酸反应生成的溶液</a:t>
            </a:r>
            <a:r>
              <a:rPr lang="en-US" sz="4400" dirty="0" smtClean="0">
                <a:solidFill>
                  <a:srgbClr val="A50021"/>
                </a:solidFill>
                <a:latin typeface="微软雅黑" pitchFamily="34" charset="-122"/>
                <a:ea typeface="微软雅黑" pitchFamily="34" charset="-122"/>
              </a:rPr>
              <a:t>K</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溶液，蒸干、灼烧后生成的化合物</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加盐酸后生成溶液</a:t>
            </a:r>
            <a:r>
              <a:rPr lang="en-US" sz="4400" dirty="0" smtClean="0">
                <a:solidFill>
                  <a:srgbClr val="A50021"/>
                </a:solidFill>
                <a:latin typeface="微软雅黑" pitchFamily="34" charset="-122"/>
                <a:ea typeface="微软雅黑" pitchFamily="34" charset="-122"/>
              </a:rPr>
              <a:t>G</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G</a:t>
            </a:r>
            <a:r>
              <a:rPr lang="zh-CN" altLang="en-US" sz="4400" dirty="0" smtClean="0">
                <a:solidFill>
                  <a:srgbClr val="A50021"/>
                </a:solidFill>
                <a:latin typeface="微软雅黑" pitchFamily="34" charset="-122"/>
                <a:ea typeface="微软雅黑" pitchFamily="34" charset="-122"/>
              </a:rPr>
              <a:t>又与</a:t>
            </a:r>
            <a:r>
              <a:rPr lang="en-US" sz="4400" dirty="0" smtClean="0">
                <a:solidFill>
                  <a:srgbClr val="A50021"/>
                </a:solidFill>
                <a:latin typeface="微软雅黑" pitchFamily="34" charset="-122"/>
                <a:ea typeface="微软雅黑" pitchFamily="34" charset="-122"/>
              </a:rPr>
              <a:t>D(Fe)</a:t>
            </a:r>
            <a:r>
              <a:rPr lang="zh-CN" altLang="en-US" sz="4400" dirty="0" smtClean="0">
                <a:solidFill>
                  <a:srgbClr val="A50021"/>
                </a:solidFill>
                <a:latin typeface="微软雅黑" pitchFamily="34" charset="-122"/>
                <a:ea typeface="微软雅黑" pitchFamily="34" charset="-122"/>
              </a:rPr>
              <a:t>生成溶液</a:t>
            </a:r>
            <a:r>
              <a:rPr lang="en-US" sz="4400" dirty="0" smtClean="0">
                <a:solidFill>
                  <a:srgbClr val="A50021"/>
                </a:solidFill>
                <a:latin typeface="微软雅黑" pitchFamily="34" charset="-122"/>
                <a:ea typeface="微软雅黑" pitchFamily="34" charset="-122"/>
              </a:rPr>
              <a:t>F</a:t>
            </a:r>
            <a:r>
              <a:rPr lang="zh-CN" altLang="en-US" sz="4400" dirty="0" smtClean="0">
                <a:solidFill>
                  <a:srgbClr val="A50021"/>
                </a:solidFill>
                <a:latin typeface="微软雅黑" pitchFamily="34" charset="-122"/>
                <a:ea typeface="微软雅黑" pitchFamily="34" charset="-122"/>
              </a:rPr>
              <a:t>，则知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，进而推知其他物质。</a:t>
            </a:r>
            <a:endParaRPr lang="zh-CN" altLang="en-US" sz="4400" dirty="0">
              <a:solidFill>
                <a:srgbClr val="A50021"/>
              </a:solidFill>
              <a:latin typeface="微软雅黑" pitchFamily="34" charset="-122"/>
              <a:ea typeface="微软雅黑" pitchFamily="34" charset="-122"/>
            </a:endParaRPr>
          </a:p>
        </p:txBody>
      </p:sp>
      <p:pic>
        <p:nvPicPr>
          <p:cNvPr id="11" name="图片 10"/>
          <p:cNvPicPr/>
          <p:nvPr/>
        </p:nvPicPr>
        <p:blipFill>
          <a:blip r:embed="rId4" cstate="print"/>
          <a:srcRect/>
          <a:stretch>
            <a:fillRect/>
          </a:stretch>
        </p:blipFill>
        <p:spPr bwMode="auto">
          <a:xfrm>
            <a:off x="12817748" y="3420790"/>
            <a:ext cx="1071570" cy="64294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3"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946374"/>
            <a:ext cx="19716888" cy="8858312"/>
          </a:xfrm>
          <a:prstGeom prst="rect">
            <a:avLst/>
          </a:prstGeom>
          <a:noFill/>
          <a:ln w="9525">
            <a:noFill/>
            <a:miter lim="800000"/>
            <a:headEnd/>
            <a:tailEnd/>
          </a:ln>
          <a:effectLst/>
        </p:spPr>
      </p:pic>
      <p:sp>
        <p:nvSpPr>
          <p:cNvPr id="9" name="矩形 8"/>
          <p:cNvSpPr/>
          <p:nvPr/>
        </p:nvSpPr>
        <p:spPr>
          <a:xfrm>
            <a:off x="2094638" y="3232126"/>
            <a:ext cx="19288260"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金属及其化合物推断题常见的突破口</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特殊颜色</a:t>
            </a:r>
          </a:p>
          <a:p>
            <a:pPr>
              <a:lnSpc>
                <a:spcPct val="150000"/>
              </a:lnSpc>
            </a:pPr>
            <a:r>
              <a:rPr lang="zh-CN" altLang="en-US" sz="4400" dirty="0" smtClean="0">
                <a:latin typeface="微软雅黑" pitchFamily="34" charset="-122"/>
                <a:ea typeface="微软雅黑" pitchFamily="34" charset="-122"/>
              </a:rPr>
              <a:t>①焰色反应</a:t>
            </a:r>
          </a:p>
          <a:p>
            <a:pPr>
              <a:lnSpc>
                <a:spcPct val="150000"/>
              </a:lnSpc>
            </a:pPr>
            <a:r>
              <a:rPr lang="en-US" sz="4400" dirty="0" smtClean="0">
                <a:latin typeface="微软雅黑" pitchFamily="34" charset="-122"/>
                <a:ea typeface="微软雅黑" pitchFamily="34" charset="-122"/>
              </a:rPr>
              <a:t>Na</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：黄色。</a:t>
            </a:r>
            <a:r>
              <a:rPr lang="en-US" sz="4400" dirty="0" smtClean="0">
                <a:latin typeface="微软雅黑" pitchFamily="34" charset="-122"/>
                <a:ea typeface="微软雅黑" pitchFamily="34" charset="-122"/>
              </a:rPr>
              <a:t>K</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：紫色</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透过蓝色钴玻璃</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②有色溶液</a:t>
            </a:r>
            <a:endParaRPr lang="en-US" altLang="zh-CN"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有色固体</a:t>
            </a:r>
          </a:p>
          <a:p>
            <a:pPr>
              <a:lnSpc>
                <a:spcPct val="150000"/>
              </a:lnSpc>
            </a:pPr>
            <a:r>
              <a:rPr lang="zh-CN" altLang="en-US" sz="4400" dirty="0" smtClean="0">
                <a:solidFill>
                  <a:srgbClr val="404040"/>
                </a:solidFill>
                <a:latin typeface="微软雅黑" pitchFamily="34" charset="-122"/>
                <a:ea typeface="微软雅黑" pitchFamily="34" charset="-122"/>
              </a:rPr>
              <a:t>红色：</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红棕色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。红褐色：</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。绿色：</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baseline="-25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。蓝色：</a:t>
            </a:r>
            <a:r>
              <a:rPr lang="en-US" sz="4400" dirty="0" smtClean="0">
                <a:solidFill>
                  <a:srgbClr val="404040"/>
                </a:solidFill>
                <a:latin typeface="微软雅黑" pitchFamily="34" charset="-122"/>
                <a:ea typeface="微软雅黑" pitchFamily="34" charset="-122"/>
              </a:rPr>
              <a:t>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。黑色：</a:t>
            </a:r>
            <a:r>
              <a:rPr lang="en-US" sz="4400" dirty="0" err="1" smtClean="0">
                <a:solidFill>
                  <a:srgbClr val="404040"/>
                </a:solidFill>
                <a:latin typeface="微软雅黑" pitchFamily="34" charset="-122"/>
                <a:ea typeface="微软雅黑" pitchFamily="34" charset="-122"/>
              </a:rPr>
              <a:t>FeO</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CuO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、炭黑。浅黄色：</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graphicFrame>
        <p:nvGraphicFramePr>
          <p:cNvPr id="10" name="表格 9"/>
          <p:cNvGraphicFramePr>
            <a:graphicFrameLocks noGrp="1"/>
          </p:cNvGraphicFramePr>
          <p:nvPr/>
        </p:nvGraphicFramePr>
        <p:xfrm>
          <a:off x="5523662" y="7232654"/>
          <a:ext cx="10358508" cy="1920240"/>
        </p:xfrm>
        <a:graphic>
          <a:graphicData uri="http://schemas.openxmlformats.org/drawingml/2006/table">
            <a:tbl>
              <a:tblPr/>
              <a:tblGrid>
                <a:gridCol w="2899981"/>
                <a:gridCol w="2057663"/>
                <a:gridCol w="1636504"/>
                <a:gridCol w="1648537"/>
                <a:gridCol w="2115823"/>
              </a:tblGrid>
              <a:tr h="0">
                <a:tc>
                  <a:txBody>
                    <a:bodyPr/>
                    <a:lstStyle/>
                    <a:p>
                      <a:pPr algn="ctr">
                        <a:lnSpc>
                          <a:spcPct val="150000"/>
                        </a:lnSpc>
                        <a:spcAft>
                          <a:spcPts val="0"/>
                        </a:spcAft>
                      </a:pPr>
                      <a:r>
                        <a:rPr lang="zh-CN" sz="4200" kern="100" dirty="0">
                          <a:solidFill>
                            <a:srgbClr val="262626"/>
                          </a:solidFill>
                          <a:latin typeface="宋体"/>
                          <a:ea typeface="微软雅黑"/>
                          <a:cs typeface="Times New Roman"/>
                        </a:rPr>
                        <a:t>含有的离子</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262626"/>
                          </a:solidFill>
                          <a:latin typeface="微软雅黑"/>
                          <a:cs typeface="Times New Roman"/>
                        </a:rPr>
                        <a:t>Fe</a:t>
                      </a:r>
                      <a:r>
                        <a:rPr lang="en-US" sz="4200" kern="100" baseline="30000">
                          <a:solidFill>
                            <a:srgbClr val="262626"/>
                          </a:solidFill>
                          <a:latin typeface="微软雅黑"/>
                          <a:cs typeface="Times New Roman"/>
                        </a:rPr>
                        <a:t>2</a:t>
                      </a:r>
                      <a:r>
                        <a:rPr lang="zh-CN" sz="4200" kern="100" baseline="30000">
                          <a:solidFill>
                            <a:srgbClr val="262626"/>
                          </a:solidFill>
                          <a:latin typeface="宋体"/>
                          <a:ea typeface="微软雅黑"/>
                          <a:cs typeface="Times New Roman"/>
                        </a:rPr>
                        <a:t>＋</a:t>
                      </a:r>
                      <a:endParaRPr lang="zh-CN" sz="4200" kern="10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262626"/>
                          </a:solidFill>
                          <a:latin typeface="微软雅黑"/>
                          <a:cs typeface="Times New Roman"/>
                        </a:rPr>
                        <a:t>Fe</a:t>
                      </a:r>
                      <a:r>
                        <a:rPr lang="en-US" sz="4200" kern="100" baseline="30000" dirty="0">
                          <a:solidFill>
                            <a:srgbClr val="262626"/>
                          </a:solidFill>
                          <a:latin typeface="微软雅黑"/>
                          <a:cs typeface="Times New Roman"/>
                        </a:rPr>
                        <a:t>3</a:t>
                      </a:r>
                      <a:r>
                        <a:rPr lang="zh-CN" sz="4200" kern="100" baseline="30000" dirty="0">
                          <a:solidFill>
                            <a:srgbClr val="262626"/>
                          </a:solidFill>
                          <a:latin typeface="宋体"/>
                          <a:ea typeface="微软雅黑"/>
                          <a:cs typeface="Times New Roman"/>
                        </a:rPr>
                        <a:t>＋</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262626"/>
                          </a:solidFill>
                          <a:latin typeface="微软雅黑"/>
                          <a:cs typeface="Times New Roman"/>
                        </a:rPr>
                        <a:t>Cu</a:t>
                      </a:r>
                      <a:r>
                        <a:rPr lang="en-US" sz="4200" kern="100" baseline="30000" dirty="0">
                          <a:solidFill>
                            <a:srgbClr val="262626"/>
                          </a:solidFill>
                          <a:latin typeface="微软雅黑"/>
                          <a:cs typeface="Times New Roman"/>
                        </a:rPr>
                        <a:t>2</a:t>
                      </a:r>
                      <a:r>
                        <a:rPr lang="zh-CN" sz="4200" kern="100" baseline="30000" dirty="0">
                          <a:solidFill>
                            <a:srgbClr val="262626"/>
                          </a:solidFill>
                          <a:latin typeface="宋体"/>
                          <a:ea typeface="微软雅黑"/>
                          <a:cs typeface="Times New Roman"/>
                        </a:rPr>
                        <a:t>＋</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262626"/>
                          </a:solidFill>
                          <a:latin typeface="微软雅黑"/>
                          <a:cs typeface="Times New Roman"/>
                        </a:rPr>
                        <a:t>MnO</a:t>
                      </a:r>
                      <a:r>
                        <a:rPr lang="en-US" sz="4200" kern="100" baseline="-25000" dirty="0" smtClean="0">
                          <a:solidFill>
                            <a:srgbClr val="262626"/>
                          </a:solidFill>
                          <a:latin typeface="微软雅黑"/>
                          <a:cs typeface="Times New Roman"/>
                        </a:rPr>
                        <a:t>4</a:t>
                      </a:r>
                      <a:r>
                        <a:rPr lang="en-US" sz="4200" kern="100" baseline="30000" dirty="0" smtClean="0">
                          <a:solidFill>
                            <a:srgbClr val="262626"/>
                          </a:solidFill>
                          <a:latin typeface="微软雅黑"/>
                          <a:cs typeface="Times New Roman"/>
                        </a:rPr>
                        <a:t>-</a:t>
                      </a:r>
                      <a:endParaRPr lang="zh-CN" sz="4200" kern="100" baseline="300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262626"/>
                          </a:solidFill>
                          <a:latin typeface="宋体"/>
                          <a:ea typeface="微软雅黑"/>
                          <a:cs typeface="Times New Roman"/>
                        </a:rPr>
                        <a:t>颜色</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262626"/>
                          </a:solidFill>
                          <a:latin typeface="宋体"/>
                          <a:ea typeface="微软雅黑"/>
                          <a:cs typeface="Times New Roman"/>
                        </a:rPr>
                        <a:t>浅绿色</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262626"/>
                          </a:solidFill>
                          <a:latin typeface="宋体"/>
                          <a:ea typeface="微软雅黑"/>
                          <a:cs typeface="Times New Roman"/>
                        </a:rPr>
                        <a:t>黄色</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262626"/>
                          </a:solidFill>
                          <a:latin typeface="宋体"/>
                          <a:ea typeface="微软雅黑"/>
                          <a:cs typeface="Times New Roman"/>
                        </a:rPr>
                        <a:t>蓝色</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262626"/>
                          </a:solidFill>
                          <a:latin typeface="宋体"/>
                          <a:ea typeface="微软雅黑"/>
                          <a:cs typeface="Times New Roman"/>
                        </a:rPr>
                        <a:t>紫红色</a:t>
                      </a:r>
                      <a:endParaRPr lang="zh-CN" sz="4200" kern="100" dirty="0">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946374"/>
            <a:ext cx="19716888" cy="8858312"/>
          </a:xfrm>
          <a:prstGeom prst="rect">
            <a:avLst/>
          </a:prstGeom>
          <a:noFill/>
          <a:ln w="9525">
            <a:noFill/>
            <a:miter lim="800000"/>
            <a:headEnd/>
            <a:tailEnd/>
          </a:ln>
          <a:effectLst/>
        </p:spPr>
      </p:pic>
      <p:sp>
        <p:nvSpPr>
          <p:cNvPr id="9" name="矩形 8"/>
          <p:cNvSpPr/>
          <p:nvPr/>
        </p:nvSpPr>
        <p:spPr>
          <a:xfrm>
            <a:off x="2016548" y="2700710"/>
            <a:ext cx="19288260" cy="10152395"/>
          </a:xfrm>
          <a:prstGeom prst="rect">
            <a:avLst/>
          </a:prstGeom>
        </p:spPr>
        <p:txBody>
          <a:bodyPr wrap="square">
            <a:spAutoFit/>
          </a:bodyPr>
          <a:lstStyle/>
          <a:p>
            <a:pPr>
              <a:lnSpc>
                <a:spcPts val="7200"/>
              </a:lnSpc>
            </a:pPr>
            <a:r>
              <a:rPr lang="en-US" sz="4400" dirty="0" err="1" smtClean="0">
                <a:solidFill>
                  <a:srgbClr val="404040"/>
                </a:solidFill>
                <a:latin typeface="微软雅黑" pitchFamily="34" charset="-122"/>
                <a:ea typeface="微软雅黑" pitchFamily="34" charset="-122"/>
              </a:rPr>
              <a:t>AgBr</a:t>
            </a:r>
            <a:r>
              <a:rPr lang="zh-CN" altLang="en-US" sz="4400" dirty="0" smtClean="0">
                <a:solidFill>
                  <a:srgbClr val="404040"/>
                </a:solidFill>
                <a:latin typeface="微软雅黑" pitchFamily="34" charset="-122"/>
                <a:ea typeface="微软雅黑" pitchFamily="34" charset="-122"/>
              </a:rPr>
              <a:t>。白色：</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特殊性质</a:t>
            </a:r>
          </a:p>
          <a:p>
            <a:pPr>
              <a:lnSpc>
                <a:spcPts val="7200"/>
              </a:lnSpc>
            </a:pPr>
            <a:r>
              <a:rPr lang="zh-CN" altLang="en-US" sz="4400" dirty="0" smtClean="0">
                <a:solidFill>
                  <a:srgbClr val="404040"/>
                </a:solidFill>
                <a:latin typeface="微软雅黑" pitchFamily="34" charset="-122"/>
                <a:ea typeface="微软雅黑" pitchFamily="34" charset="-122"/>
              </a:rPr>
              <a:t>①在一定条件下能漂白有色物质的淡黄色固体只有</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ts val="7200"/>
              </a:lnSpc>
            </a:pPr>
            <a:r>
              <a:rPr lang="zh-CN" altLang="en-US" sz="4400" dirty="0" smtClean="0">
                <a:solidFill>
                  <a:srgbClr val="404040"/>
                </a:solidFill>
                <a:latin typeface="微软雅黑" pitchFamily="34" charset="-122"/>
                <a:ea typeface="微软雅黑" pitchFamily="34" charset="-122"/>
              </a:rPr>
              <a:t>②遇</a:t>
            </a:r>
            <a:r>
              <a:rPr lang="en-US" sz="4400" dirty="0" smtClean="0">
                <a:solidFill>
                  <a:srgbClr val="404040"/>
                </a:solidFill>
                <a:latin typeface="微软雅黑" pitchFamily="34" charset="-122"/>
                <a:ea typeface="微软雅黑" pitchFamily="34" charset="-122"/>
              </a:rPr>
              <a:t>SCN</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显红色的只有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200"/>
              </a:lnSpc>
            </a:pPr>
            <a:r>
              <a:rPr lang="zh-CN" altLang="en-US" sz="4400" dirty="0" smtClean="0">
                <a:solidFill>
                  <a:srgbClr val="404040"/>
                </a:solidFill>
                <a:latin typeface="微软雅黑" pitchFamily="34" charset="-122"/>
                <a:ea typeface="微软雅黑" pitchFamily="34" charset="-122"/>
              </a:rPr>
              <a:t>③常见的可溶于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溶液的白色沉淀有</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，可溶于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溶液的金属氧化物有</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p>
          <a:p>
            <a:pPr>
              <a:lnSpc>
                <a:spcPts val="7200"/>
              </a:lnSpc>
            </a:pPr>
            <a:r>
              <a:rPr lang="zh-CN" altLang="en-US" sz="4400" dirty="0" smtClean="0">
                <a:solidFill>
                  <a:srgbClr val="404040"/>
                </a:solidFill>
                <a:latin typeface="微软雅黑" pitchFamily="34" charset="-122"/>
                <a:ea typeface="微软雅黑" pitchFamily="34" charset="-122"/>
              </a:rPr>
              <a:t>④不溶于水又不溶于稀盐酸或稀硝酸的化合物有</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特殊反应</a:t>
            </a:r>
          </a:p>
          <a:p>
            <a:pPr>
              <a:lnSpc>
                <a:spcPts val="7200"/>
              </a:lnSpc>
            </a:pPr>
            <a:r>
              <a:rPr lang="zh-CN" altLang="en-US" sz="4400" dirty="0" smtClean="0">
                <a:solidFill>
                  <a:srgbClr val="404040"/>
                </a:solidFill>
                <a:latin typeface="微软雅黑" pitchFamily="34" charset="-122"/>
                <a:ea typeface="微软雅黑" pitchFamily="34" charset="-122"/>
              </a:rPr>
              <a:t>①既能与强酸又能与强碱溶液反应的物质：金属单质，如</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；两性氧化物，如</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等；两性氢氧化物，如</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等；弱酸的酸式盐，如</a:t>
            </a:r>
            <a:r>
              <a:rPr lang="en-US" sz="4400" dirty="0" err="1" smtClean="0">
                <a:solidFill>
                  <a:srgbClr val="404040"/>
                </a:solidFill>
                <a:latin typeface="微软雅黑" pitchFamily="34" charset="-122"/>
                <a:ea typeface="微软雅黑" pitchFamily="34" charset="-122"/>
              </a:rPr>
              <a:t>NaH</a:t>
            </a:r>
            <a:r>
              <a:rPr lang="en-US" sz="4400" dirty="0" smtClean="0">
                <a:solidFill>
                  <a:srgbClr val="404040"/>
                </a:solidFill>
                <a:latin typeface="微软雅黑" pitchFamily="34" charset="-122"/>
                <a:ea typeface="微软雅黑" pitchFamily="34" charset="-122"/>
              </a:rPr>
              <a:t>	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等；弱酸的铵盐，如</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946374"/>
            <a:ext cx="19716888" cy="8858312"/>
          </a:xfrm>
          <a:prstGeom prst="rect">
            <a:avLst/>
          </a:prstGeom>
          <a:noFill/>
          <a:ln w="9525">
            <a:noFill/>
            <a:miter lim="800000"/>
            <a:headEnd/>
            <a:tailEnd/>
          </a:ln>
          <a:effectLst/>
        </p:spPr>
      </p:pic>
      <p:sp>
        <p:nvSpPr>
          <p:cNvPr id="9" name="矩形 8"/>
          <p:cNvSpPr/>
          <p:nvPr/>
        </p:nvSpPr>
        <p:spPr>
          <a:xfrm>
            <a:off x="2094638" y="3089250"/>
            <a:ext cx="19288260"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a:t>
            </a:r>
          </a:p>
          <a:p>
            <a:pPr>
              <a:lnSpc>
                <a:spcPct val="150000"/>
              </a:lnSpc>
            </a:pPr>
            <a:r>
              <a:rPr lang="zh-CN" altLang="en-US" sz="4400" dirty="0" smtClean="0">
                <a:solidFill>
                  <a:srgbClr val="404040"/>
                </a:solidFill>
                <a:latin typeface="微软雅黑" pitchFamily="34" charset="-122"/>
                <a:ea typeface="微软雅黑" pitchFamily="34" charset="-122"/>
              </a:rPr>
              <a:t>②能与水反应放出气体的物质：活泼金属单质，如</a:t>
            </a:r>
            <a:r>
              <a:rPr lang="en-US" sz="4400" dirty="0" smtClean="0">
                <a:solidFill>
                  <a:srgbClr val="404040"/>
                </a:solidFill>
                <a:latin typeface="微软雅黑" pitchFamily="34" charset="-122"/>
                <a:ea typeface="微软雅黑" pitchFamily="34" charset="-122"/>
              </a:rPr>
              <a:t>K</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加热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高温生成</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；金属过氧化物，如</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特殊转化关系</a:t>
            </a:r>
          </a:p>
          <a:p>
            <a:pPr>
              <a:lnSpc>
                <a:spcPct val="150000"/>
              </a:lnSpc>
            </a:pPr>
            <a:r>
              <a:rPr lang="zh-CN" altLang="en-US" sz="4400" dirty="0" smtClean="0">
                <a:solidFill>
                  <a:srgbClr val="404040"/>
                </a:solidFill>
                <a:latin typeface="微软雅黑" pitchFamily="34" charset="-122"/>
                <a:ea typeface="微软雅黑" pitchFamily="34" charset="-122"/>
              </a:rPr>
              <a:t>①特征转化：</a:t>
            </a:r>
            <a:r>
              <a:rPr lang="en-US" sz="4400" dirty="0" smtClean="0">
                <a:solidFill>
                  <a:srgbClr val="404040"/>
                </a:solidFill>
                <a:latin typeface="微软雅黑" pitchFamily="34" charset="-122"/>
                <a:ea typeface="微软雅黑" pitchFamily="34" charset="-122"/>
              </a:rPr>
              <a:t>A         B         C         (</a:t>
            </a:r>
            <a:r>
              <a:rPr lang="zh-CN" altLang="en-US" sz="4400" dirty="0" smtClean="0">
                <a:solidFill>
                  <a:srgbClr val="404040"/>
                </a:solidFill>
                <a:latin typeface="微软雅黑" pitchFamily="34" charset="-122"/>
                <a:ea typeface="微软雅黑" pitchFamily="34" charset="-122"/>
              </a:rPr>
              <a:t>酸或碱</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Na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             </a:t>
            </a:r>
            <a:r>
              <a:rPr lang="en-US" sz="4400" dirty="0" err="1" smtClean="0">
                <a:solidFill>
                  <a:srgbClr val="404040"/>
                </a:solidFill>
                <a:latin typeface="微软雅黑" pitchFamily="34" charset="-122"/>
                <a:ea typeface="微软雅黑" pitchFamily="34" charset="-122"/>
              </a:rPr>
              <a:t>NaOH</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②三角转化：</a:t>
            </a:r>
          </a:p>
          <a:p>
            <a:pPr>
              <a:lnSpc>
                <a:spcPct val="150000"/>
              </a:lnSpc>
            </a:pPr>
            <a:endParaRPr lang="zh-CN" altLang="en-US" sz="4400" dirty="0">
              <a:solidFill>
                <a:srgbClr val="404040"/>
              </a:solidFill>
              <a:latin typeface="微软雅黑" pitchFamily="34" charset="-122"/>
              <a:ea typeface="微软雅黑" pitchFamily="34" charset="-122"/>
            </a:endParaRPr>
          </a:p>
        </p:txBody>
      </p:sp>
      <p:pic>
        <p:nvPicPr>
          <p:cNvPr id="1172482" name="Picture 2" descr="F1111"/>
          <p:cNvPicPr>
            <a:picLocks noChangeAspect="1" noChangeArrowheads="1"/>
          </p:cNvPicPr>
          <p:nvPr/>
        </p:nvPicPr>
        <p:blipFill>
          <a:blip r:embed="rId4" cstate="print"/>
          <a:srcRect/>
          <a:stretch>
            <a:fillRect/>
          </a:stretch>
        </p:blipFill>
        <p:spPr bwMode="auto">
          <a:xfrm>
            <a:off x="6337028" y="9541470"/>
            <a:ext cx="11911962" cy="1800200"/>
          </a:xfrm>
          <a:prstGeom prst="rect">
            <a:avLst/>
          </a:prstGeom>
          <a:noFill/>
          <a:ln w="9525">
            <a:noFill/>
            <a:miter lim="800000"/>
            <a:headEnd/>
            <a:tailEnd/>
          </a:ln>
        </p:spPr>
      </p:pic>
      <p:pic>
        <p:nvPicPr>
          <p:cNvPr id="1172483" name="Picture 3"/>
          <p:cNvPicPr>
            <a:picLocks noChangeAspect="1" noChangeArrowheads="1"/>
          </p:cNvPicPr>
          <p:nvPr/>
        </p:nvPicPr>
        <p:blipFill>
          <a:blip r:embed="rId5" cstate="print"/>
          <a:srcRect/>
          <a:stretch>
            <a:fillRect/>
          </a:stretch>
        </p:blipFill>
        <p:spPr bwMode="auto">
          <a:xfrm>
            <a:off x="4258486" y="8173318"/>
            <a:ext cx="1214446" cy="942794"/>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7201124" y="8317334"/>
            <a:ext cx="1214446" cy="942794"/>
          </a:xfrm>
          <a:prstGeom prst="rect">
            <a:avLst/>
          </a:prstGeom>
          <a:noFill/>
          <a:ln w="9525">
            <a:noFill/>
            <a:miter lim="800000"/>
            <a:headEnd/>
            <a:tailEnd/>
          </a:ln>
          <a:effectLst/>
        </p:spPr>
      </p:pic>
      <p:pic>
        <p:nvPicPr>
          <p:cNvPr id="1172484" name="Picture 4"/>
          <p:cNvPicPr>
            <a:picLocks noChangeAspect="1" noChangeArrowheads="1"/>
          </p:cNvPicPr>
          <p:nvPr/>
        </p:nvPicPr>
        <p:blipFill>
          <a:blip r:embed="rId6" cstate="print"/>
          <a:srcRect/>
          <a:stretch>
            <a:fillRect/>
          </a:stretch>
        </p:blipFill>
        <p:spPr bwMode="auto">
          <a:xfrm>
            <a:off x="10657508" y="8389342"/>
            <a:ext cx="1143008" cy="920756"/>
          </a:xfrm>
          <a:prstGeom prst="rect">
            <a:avLst/>
          </a:prstGeom>
          <a:noFill/>
          <a:ln w="9525">
            <a:noFill/>
            <a:miter lim="800000"/>
            <a:headEnd/>
            <a:tailEnd/>
          </a:ln>
          <a:effectLst/>
        </p:spPr>
      </p:pic>
      <p:pic>
        <p:nvPicPr>
          <p:cNvPr id="13" name="Picture 3"/>
          <p:cNvPicPr>
            <a:picLocks noChangeAspect="1" noChangeArrowheads="1"/>
          </p:cNvPicPr>
          <p:nvPr/>
        </p:nvPicPr>
        <p:blipFill>
          <a:blip r:embed="rId5" cstate="print"/>
          <a:srcRect/>
          <a:stretch>
            <a:fillRect/>
          </a:stretch>
        </p:blipFill>
        <p:spPr bwMode="auto">
          <a:xfrm>
            <a:off x="6048996" y="7021190"/>
            <a:ext cx="1214446" cy="942794"/>
          </a:xfrm>
          <a:prstGeom prst="rect">
            <a:avLst/>
          </a:prstGeom>
          <a:noFill/>
          <a:ln w="9525">
            <a:noFill/>
            <a:miter lim="800000"/>
            <a:headEnd/>
            <a:tailEnd/>
          </a:ln>
          <a:effectLst/>
        </p:spPr>
      </p:pic>
      <p:pic>
        <p:nvPicPr>
          <p:cNvPr id="14" name="Picture 3"/>
          <p:cNvPicPr>
            <a:picLocks noChangeAspect="1" noChangeArrowheads="1"/>
          </p:cNvPicPr>
          <p:nvPr/>
        </p:nvPicPr>
        <p:blipFill>
          <a:blip r:embed="rId5" cstate="print"/>
          <a:srcRect/>
          <a:stretch>
            <a:fillRect/>
          </a:stretch>
        </p:blipFill>
        <p:spPr bwMode="auto">
          <a:xfrm>
            <a:off x="7777188" y="7165206"/>
            <a:ext cx="1214446" cy="942794"/>
          </a:xfrm>
          <a:prstGeom prst="rect">
            <a:avLst/>
          </a:prstGeom>
          <a:noFill/>
          <a:ln w="9525">
            <a:noFill/>
            <a:miter lim="800000"/>
            <a:headEnd/>
            <a:tailEnd/>
          </a:ln>
          <a:effectLst/>
        </p:spPr>
      </p:pic>
      <p:pic>
        <p:nvPicPr>
          <p:cNvPr id="15" name="Picture 4"/>
          <p:cNvPicPr>
            <a:picLocks noChangeAspect="1" noChangeArrowheads="1"/>
          </p:cNvPicPr>
          <p:nvPr/>
        </p:nvPicPr>
        <p:blipFill>
          <a:blip r:embed="rId6" cstate="print"/>
          <a:srcRect/>
          <a:stretch>
            <a:fillRect/>
          </a:stretch>
        </p:blipFill>
        <p:spPr bwMode="auto">
          <a:xfrm>
            <a:off x="9793412" y="7093198"/>
            <a:ext cx="1143008" cy="920756"/>
          </a:xfrm>
          <a:prstGeom prst="rect">
            <a:avLst/>
          </a:prstGeom>
          <a:noFill/>
          <a:ln w="9525">
            <a:noFill/>
            <a:miter lim="800000"/>
            <a:headEnd/>
            <a:tailEnd/>
          </a:ln>
          <a:effectLst/>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72483"/>
                                        </p:tgtEl>
                                        <p:attrNameLst>
                                          <p:attrName>style.visibility</p:attrName>
                                        </p:attrNameLst>
                                      </p:cBhvr>
                                      <p:to>
                                        <p:strVal val="visible"/>
                                      </p:to>
                                    </p:set>
                                    <p:animEffect transition="in" filter="blinds(horizontal)">
                                      <p:cBhvr>
                                        <p:cTn id="19" dur="500"/>
                                        <p:tgtEl>
                                          <p:spTgt spid="1172483"/>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172484"/>
                                        </p:tgtEl>
                                        <p:attrNameLst>
                                          <p:attrName>style.visibility</p:attrName>
                                        </p:attrNameLst>
                                      </p:cBhvr>
                                      <p:to>
                                        <p:strVal val="visible"/>
                                      </p:to>
                                    </p:set>
                                    <p:animEffect transition="in" filter="blinds(horizontal)">
                                      <p:cBhvr>
                                        <p:cTn id="31" dur="500"/>
                                        <p:tgtEl>
                                          <p:spTgt spid="1172484"/>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172482"/>
                                        </p:tgtEl>
                                        <p:attrNameLst>
                                          <p:attrName>style.visibility</p:attrName>
                                        </p:attrNameLst>
                                      </p:cBhvr>
                                      <p:to>
                                        <p:strVal val="visible"/>
                                      </p:to>
                                    </p:set>
                                    <p:animEffect transition="in" filter="blinds(horizontal)">
                                      <p:cBhvr>
                                        <p:cTn id="35" dur="500"/>
                                        <p:tgtEl>
                                          <p:spTgt spid="117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742955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将固体</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投入过量的</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中，能生成白色沉淀并放出一种无色气体，该气体能燃烧，不易溶于水，则</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Y</a:t>
            </a:r>
            <a:r>
              <a:rPr lang="zh-CN" altLang="en-US" sz="4400" dirty="0" smtClean="0">
                <a:solidFill>
                  <a:srgbClr val="404040"/>
                </a:solidFill>
                <a:latin typeface="微软雅黑" pitchFamily="34" charset="-122"/>
                <a:ea typeface="微软雅黑" pitchFamily="34" charset="-122"/>
              </a:rPr>
              <a:t>分别可能是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．钠和氯化铝溶液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．铝和烧碱溶液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．过氧化钠和氯化亚铁</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．锌和稀硫酸　</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9809942" y="3517878"/>
            <a:ext cx="11858708" cy="8358246"/>
          </a:xfrm>
          <a:prstGeom prst="rect">
            <a:avLst/>
          </a:prstGeom>
          <a:noFill/>
          <a:ln w="9525">
            <a:noFill/>
            <a:miter lim="800000"/>
            <a:headEnd/>
            <a:tailEnd/>
          </a:ln>
          <a:effectLst/>
        </p:spPr>
      </p:pic>
      <p:sp>
        <p:nvSpPr>
          <p:cNvPr id="14" name="矩形 13"/>
          <p:cNvSpPr/>
          <p:nvPr/>
        </p:nvSpPr>
        <p:spPr>
          <a:xfrm>
            <a:off x="9952818" y="3276774"/>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A </a:t>
            </a:r>
            <a:r>
              <a:rPr lang="zh-CN" altLang="en-US" sz="4000" dirty="0" smtClean="0">
                <a:solidFill>
                  <a:srgbClr val="B32876"/>
                </a:solidFill>
                <a:latin typeface="微软雅黑" pitchFamily="34" charset="-122"/>
                <a:ea typeface="微软雅黑" pitchFamily="34" charset="-122"/>
              </a:rPr>
              <a:t>　</a:t>
            </a:r>
          </a:p>
        </p:txBody>
      </p:sp>
      <p:sp>
        <p:nvSpPr>
          <p:cNvPr id="8" name="矩形 7"/>
          <p:cNvSpPr/>
          <p:nvPr/>
        </p:nvSpPr>
        <p:spPr>
          <a:xfrm>
            <a:off x="9952818" y="3996854"/>
            <a:ext cx="1157789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与水反应生成</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与过量的</a:t>
            </a:r>
            <a:r>
              <a:rPr lang="en-US" sz="4400" dirty="0" smtClean="0">
                <a:solidFill>
                  <a:srgbClr val="A50021"/>
                </a:solidFill>
                <a:latin typeface="微软雅黑" pitchFamily="34" charset="-122"/>
                <a:ea typeface="微软雅黑" pitchFamily="34" charset="-122"/>
              </a:rPr>
              <a:t>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溶液反应生成白色沉淀</a:t>
            </a:r>
            <a:r>
              <a:rPr lang="en-US" sz="4400" dirty="0" smtClean="0">
                <a:solidFill>
                  <a:srgbClr val="A50021"/>
                </a:solidFill>
                <a:latin typeface="微软雅黑" pitchFamily="34" charset="-122"/>
                <a:ea typeface="微软雅黑" pitchFamily="34" charset="-122"/>
              </a:rPr>
              <a:t>Al(OH)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↑，无沉淀生成；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与过量</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溶液反应，生成</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白色沉淀，然后迅速变成灰绿色，最终变为红褐色沉淀；</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Zn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=ZnSO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↑，无沉淀生成。</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00524" y="3276774"/>
            <a:ext cx="8633168"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甲、乙、丙、丁分别是</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四种物质中的一种。若将丁溶液滴入乙溶液中，发现有白色沉淀生成，继续滴加则沉淀消失，丁溶液滴入甲溶液时，无明显现象发生。据此可推断丙物质是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0452884" y="3517878"/>
            <a:ext cx="11215766" cy="8358246"/>
          </a:xfrm>
          <a:prstGeom prst="rect">
            <a:avLst/>
          </a:prstGeom>
          <a:noFill/>
          <a:ln w="9525">
            <a:noFill/>
            <a:miter lim="800000"/>
            <a:headEnd/>
            <a:tailEnd/>
          </a:ln>
          <a:effectLst/>
        </p:spPr>
      </p:pic>
      <p:sp>
        <p:nvSpPr>
          <p:cNvPr id="14" name="矩形 13"/>
          <p:cNvSpPr/>
          <p:nvPr/>
        </p:nvSpPr>
        <p:spPr>
          <a:xfrm>
            <a:off x="10441484" y="3348782"/>
            <a:ext cx="350046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 D </a:t>
            </a:r>
            <a:r>
              <a:rPr lang="zh-CN" altLang="en-US" sz="4400" dirty="0" smtClean="0">
                <a:solidFill>
                  <a:srgbClr val="A50021"/>
                </a:solidFill>
                <a:latin typeface="微软雅黑" pitchFamily="34" charset="-122"/>
                <a:ea typeface="微软雅黑" pitchFamily="34" charset="-122"/>
              </a:rPr>
              <a:t>　</a:t>
            </a:r>
          </a:p>
        </p:txBody>
      </p:sp>
      <p:sp>
        <p:nvSpPr>
          <p:cNvPr id="8" name="矩形 7"/>
          <p:cNvSpPr/>
          <p:nvPr/>
        </p:nvSpPr>
        <p:spPr>
          <a:xfrm>
            <a:off x="10441484" y="4089003"/>
            <a:ext cx="11008104" cy="8642366"/>
          </a:xfrm>
          <a:prstGeom prst="rect">
            <a:avLst/>
          </a:prstGeom>
        </p:spPr>
        <p:txBody>
          <a:bodyPr wrap="square">
            <a:spAutoFit/>
          </a:bodyPr>
          <a:lstStyle/>
          <a:p>
            <a:pPr>
              <a:lnSpc>
                <a:spcPts val="75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分析四种物质的性质，不难发现，产生先沉淀后溶解这一现象的只能是将</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溶液加入到</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溶液中，所以丁为</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，乙为</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。将</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溶液加入到</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溶液中，会产生先出现白色沉淀，随后沉淀迅速变成灰绿色，最后变成红褐色的现象。将</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溶液加入到</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溶液中，无明显现象发生。所以甲为</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，则丙为</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788326"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对</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O(g)</a:t>
            </a:r>
            <a:r>
              <a:rPr lang="zh-CN" altLang="en-US" sz="4400" dirty="0" smtClean="0">
                <a:solidFill>
                  <a:srgbClr val="404040"/>
                </a:solidFill>
                <a:latin typeface="微软雅黑" pitchFamily="34" charset="-122"/>
                <a:ea typeface="微软雅黑" pitchFamily="34" charset="-122"/>
              </a:rPr>
              <a:t>混合气体的反应来说，下列说法错误的是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．只要参加反应的</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一定，反应生成的氧气就一定</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．只要</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O(g)</a:t>
            </a:r>
            <a:r>
              <a:rPr lang="zh-CN" altLang="en-US" sz="4400" dirty="0" smtClean="0">
                <a:solidFill>
                  <a:srgbClr val="404040"/>
                </a:solidFill>
                <a:latin typeface="微软雅黑" pitchFamily="34" charset="-122"/>
                <a:ea typeface="微软雅黑" pitchFamily="34" charset="-122"/>
              </a:rPr>
              <a:t>的总的物质的量一定，反应所消耗的</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的量就一定</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．只要混合气体的总物质的量一定，反应中所转移的电子的物质的量就一定</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．只要混合气体的总物质的量一定，固体所增加的质量就一定</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1237382" y="6232522"/>
            <a:ext cx="9501254" cy="1015663"/>
          </a:xfrm>
          <a:prstGeom prst="rect">
            <a:avLst/>
          </a:prstGeom>
          <a:noFill/>
          <a:ln>
            <a:noFill/>
          </a:ln>
        </p:spPr>
        <p:txBody>
          <a:bodyPr wrap="square" rtlCol="0">
            <a:spAutoFit/>
          </a:bodyPr>
          <a:lstStyle/>
          <a:p>
            <a:r>
              <a:rPr lang="zh-CN" altLang="en-US" sz="6000" b="1" dirty="0" smtClean="0">
                <a:solidFill>
                  <a:srgbClr val="B32876"/>
                </a:solidFill>
                <a:latin typeface="微软雅黑" pitchFamily="34" charset="-122"/>
                <a:ea typeface="微软雅黑" pitchFamily="34" charset="-122"/>
              </a:rPr>
              <a:t>第三章　金属及其化合物</a:t>
            </a:r>
            <a:endParaRPr lang="zh-CN" altLang="en-US" sz="6000" b="1" dirty="0">
              <a:solidFill>
                <a:srgbClr val="B32876"/>
              </a:solidFill>
              <a:latin typeface="微软雅黑" pitchFamily="34" charset="-122"/>
              <a:ea typeface="微软雅黑" pitchFamily="34" charset="-122"/>
            </a:endParaRPr>
          </a:p>
        </p:txBody>
      </p:sp>
      <p:sp>
        <p:nvSpPr>
          <p:cNvPr id="17" name="TextBox 16"/>
          <p:cNvSpPr txBox="1"/>
          <p:nvPr/>
        </p:nvSpPr>
        <p:spPr>
          <a:xfrm>
            <a:off x="12524586" y="8089910"/>
            <a:ext cx="9215502" cy="3426579"/>
          </a:xfrm>
          <a:prstGeom prst="rect">
            <a:avLst/>
          </a:prstGeom>
          <a:noFill/>
        </p:spPr>
        <p:txBody>
          <a:bodyPr wrap="square" rtlCol="0">
            <a:spAutoFit/>
          </a:bodyPr>
          <a:lstStyle/>
          <a:p>
            <a:pPr>
              <a:lnSpc>
                <a:spcPts val="6500"/>
              </a:lnSpc>
            </a:pPr>
            <a:r>
              <a:rPr lang="zh-CN" altLang="en-US" sz="4000" kern="1400" dirty="0" smtClean="0">
                <a:solidFill>
                  <a:schemeClr val="bg1"/>
                </a:solidFill>
                <a:latin typeface="微软雅黑" pitchFamily="34" charset="-122"/>
                <a:ea typeface="微软雅黑" pitchFamily="34" charset="-122"/>
                <a:hlinkClick r:id="rId3" action="ppaction://hlinksldjump"/>
              </a:rPr>
              <a:t>第一节　金属的化学性质</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4" action="ppaction://hlinksldjump"/>
              </a:rPr>
              <a:t>第二节　几种重要的金属化合物</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5" action="ppaction://hlinksldjump"/>
              </a:rPr>
              <a:t>第三节　用途广泛的金属材料</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6" action="ppaction://hlinksldjump"/>
              </a:rPr>
              <a:t>本章总结提升</a:t>
            </a:r>
            <a:endParaRPr lang="zh-CN" altLang="en-US" sz="4000" kern="1400" dirty="0">
              <a:solidFill>
                <a:schemeClr val="bg1"/>
              </a:solidFill>
              <a:latin typeface="微软雅黑" pitchFamily="34" charset="-122"/>
              <a:ea typeface="微软雅黑" pitchFamily="34" charset="-122"/>
              <a:hlinkClick r:id="rId3" action="ppaction://hlinksldjump"/>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下列叙述中，属于金属化学性质的是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．纯铁是银白色固体</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．镁在空气中生成致密的氧化膜</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．铜容易传热、导电</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．钨有很高的熔点</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24586" y="4209421"/>
            <a:ext cx="8786874"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颜色、状态、熔点、导电性、导热性均指物理性质，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项，镁与氧气发生了化学反应。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2308952" y="3303564"/>
            <a:ext cx="19431136" cy="8643998"/>
          </a:xfrm>
          <a:prstGeom prst="rect">
            <a:avLst/>
          </a:prstGeom>
          <a:noFill/>
          <a:ln w="9525">
            <a:noFill/>
            <a:miter lim="800000"/>
            <a:headEnd/>
            <a:tailEnd/>
          </a:ln>
          <a:effectLst/>
        </p:spPr>
      </p:pic>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380390" y="3060750"/>
            <a:ext cx="18645318"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endParaRPr lang="zh-CN" altLang="en-US" sz="4400" dirty="0" smtClean="0">
              <a:solidFill>
                <a:srgbClr val="A50021"/>
              </a:solidFill>
              <a:latin typeface="微软雅黑" pitchFamily="34" charset="-122"/>
              <a:ea typeface="微软雅黑" pitchFamily="34" charset="-122"/>
            </a:endParaRPr>
          </a:p>
        </p:txBody>
      </p:sp>
      <p:sp>
        <p:nvSpPr>
          <p:cNvPr id="8" name="矩形 7"/>
          <p:cNvSpPr/>
          <p:nvPr/>
        </p:nvSpPr>
        <p:spPr>
          <a:xfrm>
            <a:off x="2380390" y="3708822"/>
            <a:ext cx="19216822" cy="923329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反应的化学方程式及电子转移情况分别为</a:t>
            </a:r>
            <a:r>
              <a:rPr lang="en-US" sz="4400" dirty="0" smtClean="0">
                <a:solidFill>
                  <a:srgbClr val="A50021"/>
                </a:solidFill>
                <a:latin typeface="微软雅黑" pitchFamily="34" charset="-122"/>
                <a:ea typeface="微软雅黑" pitchFamily="34" charset="-122"/>
              </a:rPr>
              <a:t> </a:t>
            </a:r>
          </a:p>
          <a:p>
            <a:pPr>
              <a:lnSpc>
                <a:spcPct val="150000"/>
              </a:lnSpc>
            </a:pP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altLang="zh-CN"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，由于两个反应中</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的物质的量之比都为</a:t>
            </a:r>
            <a:r>
              <a:rPr lang="en-US" sz="4400" dirty="0" smtClean="0">
                <a:solidFill>
                  <a:srgbClr val="A50021"/>
                </a:solidFill>
                <a:latin typeface="微软雅黑" pitchFamily="34" charset="-122"/>
                <a:ea typeface="微软雅黑" pitchFamily="34" charset="-122"/>
              </a:rPr>
              <a:t>2∶1</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正确；两个反应中：</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正确；根据上面方程式中的电子转移情况知选项</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也正确；根据反应方程式知，</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反应时，固体增加的质量为“</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的质量和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”的质量，所以当物质的量固定的混合气体中</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气体所占的比例大时，固体增加的质量大，当</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所占的比例大时，固体所增加的质量较小，则</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p:txBody>
      </p:sp>
      <p:pic>
        <p:nvPicPr>
          <p:cNvPr id="9" name="图片 8"/>
          <p:cNvPicPr/>
          <p:nvPr/>
        </p:nvPicPr>
        <p:blipFill>
          <a:blip r:embed="rId4" cstate="print"/>
          <a:srcRect/>
          <a:stretch>
            <a:fillRect/>
          </a:stretch>
        </p:blipFill>
        <p:spPr bwMode="auto">
          <a:xfrm>
            <a:off x="2664620" y="4644926"/>
            <a:ext cx="7858180" cy="2143140"/>
          </a:xfrm>
          <a:prstGeom prst="rect">
            <a:avLst/>
          </a:prstGeom>
          <a:noFill/>
          <a:ln w="9525">
            <a:noFill/>
            <a:miter lim="800000"/>
            <a:headEnd/>
            <a:tailEnd/>
          </a:ln>
        </p:spPr>
      </p:pic>
      <p:pic>
        <p:nvPicPr>
          <p:cNvPr id="11" name="图片 10"/>
          <p:cNvPicPr/>
          <p:nvPr/>
        </p:nvPicPr>
        <p:blipFill>
          <a:blip r:embed="rId5" cstate="print"/>
          <a:srcRect/>
          <a:stretch>
            <a:fillRect/>
          </a:stretch>
        </p:blipFill>
        <p:spPr bwMode="auto">
          <a:xfrm>
            <a:off x="11089556" y="4644926"/>
            <a:ext cx="6929486" cy="228601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3"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94638" y="3303564"/>
            <a:ext cx="19216822"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类推的思维方法在化学学习与研究中有时会产生错误结论，因此类推的结论最终要经过实践的检验，才能决定其正确与否，下列几种类推结论中错误的是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①钠与水反应生成</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；所有金属与水反应都生成碱和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氢氧化铝加热能分解为金属氧化物和水；氢氧化镁、氢氧化铁也能加热分解生成金属氧化物和水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碳酸钠、碳酸氢钠溶液均显碱性；钠盐溶液均能使酚酞变红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钠和硫反应生成</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；镁、铝、铁均能与硫直接化合生成相应的硫化物</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．①④</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．①③</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．②④</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．①②③</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808886" y="3232126"/>
            <a:ext cx="19859764" cy="8358246"/>
          </a:xfrm>
          <a:prstGeom prst="rect">
            <a:avLst/>
          </a:prstGeom>
          <a:noFill/>
          <a:ln w="9525">
            <a:noFill/>
            <a:miter lim="800000"/>
            <a:headEnd/>
            <a:tailEnd/>
          </a:ln>
          <a:effectLst/>
        </p:spPr>
      </p:pic>
      <p:sp>
        <p:nvSpPr>
          <p:cNvPr id="14" name="矩形 13"/>
          <p:cNvSpPr/>
          <p:nvPr/>
        </p:nvSpPr>
        <p:spPr>
          <a:xfrm>
            <a:off x="2094638" y="3303564"/>
            <a:ext cx="899310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endParaRPr lang="zh-CN" altLang="en-US" sz="4400" dirty="0" smtClean="0">
              <a:solidFill>
                <a:srgbClr val="A50021"/>
              </a:solidFill>
              <a:latin typeface="微软雅黑" pitchFamily="34" charset="-122"/>
              <a:ea typeface="微软雅黑" pitchFamily="34" charset="-122"/>
            </a:endParaRPr>
          </a:p>
        </p:txBody>
      </p:sp>
      <p:sp>
        <p:nvSpPr>
          <p:cNvPr id="8" name="矩形 7"/>
          <p:cNvSpPr/>
          <p:nvPr/>
        </p:nvSpPr>
        <p:spPr>
          <a:xfrm>
            <a:off x="2096730" y="4137983"/>
            <a:ext cx="19073946"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铁与水蒸气反应生成</a:t>
            </a:r>
            <a:r>
              <a:rPr lang="en-US" sz="4400" dirty="0" smtClean="0">
                <a:solidFill>
                  <a:srgbClr val="A50021"/>
                </a:solidFill>
                <a:latin typeface="微软雅黑" pitchFamily="34" charset="-122"/>
                <a:ea typeface="微软雅黑" pitchFamily="34" charset="-122"/>
              </a:rPr>
              <a:t>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，①错；不溶性氢氧化物加热均能分解生成金属氧化物和水，②正确；</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溶液呈中性，加入酚酞不变红，③错；金属可以和硫直接化合生成硫化物，注意铁与硫反应生成</a:t>
            </a:r>
            <a:r>
              <a:rPr lang="en-US" sz="4400" dirty="0" err="1" smtClean="0">
                <a:solidFill>
                  <a:srgbClr val="A50021"/>
                </a:solidFill>
                <a:latin typeface="微软雅黑" pitchFamily="34" charset="-122"/>
                <a:ea typeface="微软雅黑" pitchFamily="34" charset="-122"/>
              </a:rPr>
              <a:t>FeS</a:t>
            </a:r>
            <a:r>
              <a:rPr lang="zh-CN" altLang="en-US" sz="4400" dirty="0" smtClean="0">
                <a:solidFill>
                  <a:srgbClr val="A50021"/>
                </a:solidFill>
                <a:latin typeface="微软雅黑" pitchFamily="34" charset="-122"/>
                <a:ea typeface="微软雅黑" pitchFamily="34" charset="-122"/>
              </a:rPr>
              <a:t>，④正确。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1072890"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某溶液中含有较大量的</a:t>
            </a:r>
            <a:r>
              <a:rPr lang="en-US" sz="4400" dirty="0" smtClean="0">
                <a:solidFill>
                  <a:srgbClr val="404040"/>
                </a:solidFill>
                <a:latin typeface="微软雅黑" pitchFamily="34" charset="-122"/>
                <a:ea typeface="微软雅黑" pitchFamily="34" charset="-122"/>
              </a:rPr>
              <a:t>Mg</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种阳离子，欲将</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种离子逐一沉淀出来，下列加入试剂的顺序中，正确的是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　</a:t>
            </a:r>
            <a:r>
              <a:rPr lang="en-US" sz="4400" dirty="0" smtClean="0">
                <a:solidFill>
                  <a:srgbClr val="404040"/>
                </a:solidFill>
                <a:latin typeface="微软雅黑" pitchFamily="34" charset="-122"/>
                <a:ea typeface="微软雅黑" pitchFamily="34" charset="-122"/>
              </a:rPr>
              <a:t>②</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　</a:t>
            </a:r>
            <a:r>
              <a:rPr lang="en-US" sz="4400" dirty="0" smtClean="0">
                <a:solidFill>
                  <a:srgbClr val="404040"/>
                </a:solidFill>
                <a:latin typeface="微软雅黑" pitchFamily="34" charset="-122"/>
                <a:ea typeface="微软雅黑" pitchFamily="34" charset="-122"/>
              </a:rPr>
              <a:t>③</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　</a:t>
            </a:r>
            <a:r>
              <a:rPr lang="en-US" sz="4400" dirty="0" smtClean="0">
                <a:solidFill>
                  <a:srgbClr val="404040"/>
                </a:solidFill>
                <a:latin typeface="微软雅黑" pitchFamily="34" charset="-122"/>
                <a:ea typeface="微软雅黑" pitchFamily="34" charset="-122"/>
              </a:rPr>
              <a:t>④</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 </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．③④ </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．①③</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．②④</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3953346" y="3517878"/>
            <a:ext cx="7715304" cy="8358246"/>
          </a:xfrm>
          <a:prstGeom prst="rect">
            <a:avLst/>
          </a:prstGeom>
          <a:noFill/>
          <a:ln w="9525">
            <a:noFill/>
            <a:miter lim="800000"/>
            <a:headEnd/>
            <a:tailEnd/>
          </a:ln>
          <a:effectLst/>
        </p:spPr>
      </p:pic>
      <p:sp>
        <p:nvSpPr>
          <p:cNvPr id="14" name="矩形 13"/>
          <p:cNvSpPr/>
          <p:nvPr/>
        </p:nvSpPr>
        <p:spPr>
          <a:xfrm>
            <a:off x="14310536" y="3517878"/>
            <a:ext cx="350046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B </a:t>
            </a:r>
            <a:r>
              <a:rPr lang="zh-CN" altLang="en-US" sz="4400" dirty="0" smtClean="0">
                <a:solidFill>
                  <a:srgbClr val="A50021"/>
                </a:solidFill>
                <a:latin typeface="微软雅黑" pitchFamily="34" charset="-122"/>
                <a:ea typeface="微软雅黑" pitchFamily="34" charset="-122"/>
              </a:rPr>
              <a:t>　</a:t>
            </a:r>
          </a:p>
        </p:txBody>
      </p:sp>
      <p:sp>
        <p:nvSpPr>
          <p:cNvPr id="8" name="矩形 7"/>
          <p:cNvSpPr/>
          <p:nvPr/>
        </p:nvSpPr>
        <p:spPr>
          <a:xfrm>
            <a:off x="14310536" y="4375134"/>
            <a:ext cx="714817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欲将</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种离子逐一沉淀出来，应先加入</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溶液，只和</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反应生成沉淀，然后再加入</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溶液或</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溶液，可分别与</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反应生成沉淀，依次沉淀出来，所以</a:t>
            </a:r>
            <a:r>
              <a:rPr lang="en-US" sz="4400" dirty="0" smtClean="0">
                <a:solidFill>
                  <a:srgbClr val="A50021"/>
                </a:solidFill>
                <a:latin typeface="微软雅黑" pitchFamily="34" charset="-122"/>
                <a:ea typeface="微软雅黑" pitchFamily="34" charset="-122"/>
              </a:rPr>
              <a:t>③④</a:t>
            </a:r>
            <a:r>
              <a:rPr lang="zh-CN" altLang="en-US" sz="4400" dirty="0" smtClean="0">
                <a:solidFill>
                  <a:srgbClr val="A50021"/>
                </a:solidFill>
                <a:latin typeface="微软雅黑" pitchFamily="34" charset="-122"/>
                <a:ea typeface="微软雅黑" pitchFamily="34" charset="-122"/>
              </a:rPr>
              <a:t>都可以。</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sp>
        <p:nvSpPr>
          <p:cNvPr id="40" name="矩形 39"/>
          <p:cNvSpPr/>
          <p:nvPr/>
        </p:nvSpPr>
        <p:spPr>
          <a:xfrm>
            <a:off x="1683110" y="2988742"/>
            <a:ext cx="12358774" cy="1015662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是中学化学中常见的单质，常温下甲、乙两种化合物分别是黑色固体和无色液体，这些化合物和单质之间有如图</a:t>
            </a:r>
            <a:r>
              <a:rPr lang="en-US" sz="4400" dirty="0" smtClean="0">
                <a:solidFill>
                  <a:srgbClr val="404040"/>
                </a:solidFill>
                <a:latin typeface="微软雅黑" pitchFamily="34" charset="-122"/>
                <a:ea typeface="微软雅黑" pitchFamily="34" charset="-122"/>
              </a:rPr>
              <a:t>T3­2</a:t>
            </a:r>
            <a:r>
              <a:rPr lang="zh-CN" altLang="en-US" sz="4400" dirty="0" smtClean="0">
                <a:solidFill>
                  <a:srgbClr val="404040"/>
                </a:solidFill>
                <a:latin typeface="微软雅黑" pitchFamily="34" charset="-122"/>
                <a:ea typeface="微软雅黑" pitchFamily="34" charset="-122"/>
              </a:rPr>
              <a:t>所示关系。据此判断：</a:t>
            </a:r>
          </a:p>
          <a:p>
            <a:pPr>
              <a:lnSpc>
                <a:spcPct val="1500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元素</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有可变化合价，则单质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，化合物甲是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写出反应</a:t>
            </a:r>
            <a:r>
              <a:rPr lang="en-US" sz="4400" dirty="0" smtClean="0">
                <a:solidFill>
                  <a:srgbClr val="404040"/>
                </a:solidFill>
                <a:latin typeface="微软雅黑" pitchFamily="34" charset="-122"/>
                <a:ea typeface="微软雅黑" pitchFamily="34" charset="-122"/>
              </a:rPr>
              <a:t>①②③</a:t>
            </a:r>
            <a:r>
              <a:rPr lang="zh-CN" altLang="en-US" sz="4400" dirty="0" smtClean="0">
                <a:solidFill>
                  <a:srgbClr val="404040"/>
                </a:solidFill>
                <a:latin typeface="微软雅黑" pitchFamily="34" charset="-122"/>
                <a:ea typeface="微软雅黑" pitchFamily="34" charset="-122"/>
              </a:rPr>
              <a:t>的化学方程式。</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endParaRPr lang="zh-CN" altLang="en-US" sz="40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75554" name="Picture 2" descr="zf156"/>
          <p:cNvPicPr>
            <a:picLocks noChangeAspect="1" noChangeArrowheads="1"/>
          </p:cNvPicPr>
          <p:nvPr/>
        </p:nvPicPr>
        <p:blipFill>
          <a:blip r:embed="rId4" cstate="print"/>
          <a:srcRect/>
          <a:stretch>
            <a:fillRect/>
          </a:stretch>
        </p:blipFill>
        <p:spPr bwMode="auto">
          <a:xfrm>
            <a:off x="10513492" y="8173318"/>
            <a:ext cx="4286280" cy="3550175"/>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14810602" y="3160688"/>
            <a:ext cx="6858048" cy="8501122"/>
          </a:xfrm>
          <a:prstGeom prst="rect">
            <a:avLst/>
          </a:prstGeom>
          <a:noFill/>
          <a:ln w="9525">
            <a:noFill/>
            <a:miter lim="800000"/>
            <a:headEnd/>
            <a:tailEnd/>
          </a:ln>
          <a:effectLst/>
        </p:spPr>
      </p:pic>
      <p:graphicFrame>
        <p:nvGraphicFramePr>
          <p:cNvPr id="15" name="Object 2"/>
          <p:cNvGraphicFramePr>
            <a:graphicFrameLocks noChangeAspect="1"/>
          </p:cNvGraphicFramePr>
          <p:nvPr/>
        </p:nvGraphicFramePr>
        <p:xfrm>
          <a:off x="15032647" y="3519692"/>
          <a:ext cx="6570077" cy="9944138"/>
        </p:xfrm>
        <a:graphic>
          <a:graphicData uri="http://schemas.openxmlformats.org/presentationml/2006/ole">
            <p:oleObj spid="_x0000_s1175555" name="Document" r:id="rId6" imgW="3807040" imgH="5782888" progId="Word.Document.8">
              <p:embed/>
            </p:oleObj>
          </a:graphicData>
        </a:graphic>
      </p:graphicFrame>
      <p:sp>
        <p:nvSpPr>
          <p:cNvPr id="16" name="矩形 15"/>
          <p:cNvSpPr/>
          <p:nvPr/>
        </p:nvSpPr>
        <p:spPr>
          <a:xfrm>
            <a:off x="11809636" y="11773718"/>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T3­2</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75554"/>
                                        </p:tgtEl>
                                        <p:attrNameLst>
                                          <p:attrName>style.visibility</p:attrName>
                                        </p:attrNameLst>
                                      </p:cBhvr>
                                      <p:to>
                                        <p:strVal val="visible"/>
                                      </p:to>
                                    </p:set>
                                    <p:animEffect transition="in" filter="blinds(horizontal)">
                                      <p:cBhvr>
                                        <p:cTn id="15" dur="500"/>
                                        <p:tgtEl>
                                          <p:spTgt spid="11755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00524" y="3204766"/>
            <a:ext cx="19574012" cy="301967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7</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已知有以下物质相互转化，其中</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为常见金属，</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为碱。试回答：</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的化学式：</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dirty="0" smtClean="0">
                <a:solidFill>
                  <a:srgbClr val="404040"/>
                </a:solidFill>
                <a:latin typeface="微软雅黑" pitchFamily="34" charset="-122"/>
                <a:ea typeface="微软雅黑" pitchFamily="34" charset="-122"/>
              </a:rPr>
              <a:t>的化学式：</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写出由</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转变成</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的化学方程式：</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122004" y="11629702"/>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T3­3</a:t>
            </a:r>
            <a:endParaRPr lang="zh-CN" altLang="en-US" sz="4400" dirty="0">
              <a:solidFill>
                <a:srgbClr val="404040"/>
              </a:solidFill>
              <a:latin typeface="微软雅黑" pitchFamily="34" charset="-122"/>
              <a:ea typeface="微软雅黑" pitchFamily="34" charset="-122"/>
            </a:endParaRPr>
          </a:p>
        </p:txBody>
      </p:sp>
      <p:pic>
        <p:nvPicPr>
          <p:cNvPr id="1077249" name="Picture 1" descr="zf157"/>
          <p:cNvPicPr>
            <a:picLocks noChangeAspect="1" noChangeArrowheads="1"/>
          </p:cNvPicPr>
          <p:nvPr/>
        </p:nvPicPr>
        <p:blipFill>
          <a:blip r:embed="rId3" cstate="print"/>
          <a:srcRect/>
          <a:stretch>
            <a:fillRect/>
          </a:stretch>
        </p:blipFill>
        <p:spPr bwMode="auto">
          <a:xfrm>
            <a:off x="11089556" y="5725046"/>
            <a:ext cx="11453726" cy="5773970"/>
          </a:xfrm>
          <a:prstGeom prst="rect">
            <a:avLst/>
          </a:prstGeom>
          <a:noFill/>
          <a:ln w="9525">
            <a:noFill/>
            <a:miter lim="800000"/>
            <a:headEnd/>
            <a:tailEnd/>
          </a:ln>
        </p:spPr>
      </p:pic>
      <p:sp>
        <p:nvSpPr>
          <p:cNvPr id="14" name="矩形 13"/>
          <p:cNvSpPr/>
          <p:nvPr/>
        </p:nvSpPr>
        <p:spPr>
          <a:xfrm>
            <a:off x="1800524" y="6154207"/>
            <a:ext cx="8215370" cy="4035335"/>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G</a:t>
            </a:r>
            <a:r>
              <a:rPr lang="zh-CN" altLang="en-US" sz="4400" dirty="0" smtClean="0">
                <a:solidFill>
                  <a:srgbClr val="404040"/>
                </a:solidFill>
                <a:latin typeface="微软雅黑" pitchFamily="34" charset="-122"/>
                <a:ea typeface="微软雅黑" pitchFamily="34" charset="-122"/>
              </a:rPr>
              <a:t>溶液加入</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的有关反应的离子方程式：</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在一定条件下与水反应的化学方程式：</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77249"/>
                                        </p:tgtEl>
                                        <p:attrNameLst>
                                          <p:attrName>style.visibility</p:attrName>
                                        </p:attrNameLst>
                                      </p:cBhvr>
                                      <p:to>
                                        <p:strVal val="visible"/>
                                      </p:to>
                                    </p:set>
                                    <p:animEffect transition="in" filter="blinds(horizontal)">
                                      <p:cBhvr>
                                        <p:cTn id="15" dur="500"/>
                                        <p:tgtEl>
                                          <p:spTgt spid="1077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23200" y="3517878"/>
            <a:ext cx="19645450" cy="8358246"/>
          </a:xfrm>
          <a:prstGeom prst="rect">
            <a:avLst/>
          </a:prstGeom>
          <a:noFill/>
          <a:ln w="9525">
            <a:noFill/>
            <a:miter lim="800000"/>
            <a:headEnd/>
            <a:tailEnd/>
          </a:ln>
          <a:effectLst/>
        </p:spPr>
      </p:pic>
      <p:sp>
        <p:nvSpPr>
          <p:cNvPr id="14" name="矩形 13"/>
          <p:cNvSpPr/>
          <p:nvPr/>
        </p:nvSpPr>
        <p:spPr>
          <a:xfrm>
            <a:off x="2177146" y="3914315"/>
            <a:ext cx="18491372" cy="304698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(2)4Fe(OH)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=4Fe(OH)</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Fe=3Fe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(4)3Fe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        Fe</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a:p>
            <a:pPr>
              <a:lnSpc>
                <a:spcPct val="150000"/>
              </a:lnSpc>
            </a:pPr>
            <a:r>
              <a:rPr lang="zh-CN" altLang="en-US" sz="4000" dirty="0" smtClean="0">
                <a:solidFill>
                  <a:srgbClr val="B32876"/>
                </a:solidFill>
                <a:latin typeface="微软雅黑" pitchFamily="34" charset="-122"/>
                <a:ea typeface="微软雅黑" pitchFamily="34" charset="-122"/>
              </a:rPr>
              <a:t>　</a:t>
            </a:r>
          </a:p>
        </p:txBody>
      </p:sp>
      <p:pic>
        <p:nvPicPr>
          <p:cNvPr id="8" name="图片 7"/>
          <p:cNvPicPr/>
          <p:nvPr/>
        </p:nvPicPr>
        <p:blipFill>
          <a:blip r:embed="rId4" cstate="print"/>
          <a:srcRect/>
          <a:stretch>
            <a:fillRect/>
          </a:stretch>
        </p:blipFill>
        <p:spPr bwMode="auto">
          <a:xfrm>
            <a:off x="12601724" y="5004966"/>
            <a:ext cx="1211269" cy="892180"/>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5660" y="3060750"/>
            <a:ext cx="9715568" cy="8786874"/>
          </a:xfrm>
          <a:prstGeom prst="rect">
            <a:avLst/>
          </a:prstGeom>
          <a:noFill/>
          <a:ln w="9525">
            <a:noFill/>
            <a:miter lim="800000"/>
            <a:headEnd/>
            <a:tailEnd/>
          </a:ln>
          <a:effectLst/>
        </p:spPr>
      </p:pic>
      <p:sp>
        <p:nvSpPr>
          <p:cNvPr id="40" name="矩形 39"/>
          <p:cNvSpPr/>
          <p:nvPr/>
        </p:nvSpPr>
        <p:spPr>
          <a:xfrm>
            <a:off x="2023200" y="3280727"/>
            <a:ext cx="9215502" cy="708232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下列关于铝的叙述中，正确的是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．在地壳中的含量：铝＞铁</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．在常温下，铝不能与氧气反应</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．铝能露置于空气中，说明铝不活泼</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．铝容易失去电子，表现氧化性</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24586" y="4209421"/>
            <a:ext cx="8786874"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铝是地壳中含量最多的金属元素，</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正确；在常温下，铝能与氧气反应生成致密的氧化膜，</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错误；化学反应中，铝容易失去电子，是还原剂，表现还原性，属于比较活泼的金属，</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金属钠在氧气中燃烧，生成物是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．氧化钠</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．过氧化钠</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．氢氧化钠</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．碳酸钠</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24586" y="4209421"/>
            <a:ext cx="8786874"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金属钠在氧气中燃烧，生成物是过氧化钠。</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下列金属在空气中能形成致密氧化物保护膜的是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Au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689956" y="3089250"/>
            <a:ext cx="7050132" cy="8786874"/>
          </a:xfrm>
          <a:prstGeom prst="rect">
            <a:avLst/>
          </a:prstGeom>
          <a:noFill/>
          <a:ln w="9525">
            <a:noFill/>
            <a:miter lim="800000"/>
            <a:headEnd/>
            <a:tailEnd/>
          </a:ln>
          <a:effectLst/>
        </p:spPr>
      </p:pic>
      <p:sp>
        <p:nvSpPr>
          <p:cNvPr id="40" name="矩形 39"/>
          <p:cNvSpPr/>
          <p:nvPr/>
        </p:nvSpPr>
        <p:spPr>
          <a:xfrm>
            <a:off x="2023200" y="2700710"/>
            <a:ext cx="12573088" cy="10152395"/>
          </a:xfrm>
          <a:prstGeom prst="rect">
            <a:avLst/>
          </a:prstGeom>
        </p:spPr>
        <p:txBody>
          <a:bodyPr wrap="square">
            <a:spAutoFit/>
          </a:bodyPr>
          <a:lstStyle/>
          <a:p>
            <a:pPr>
              <a:lnSpc>
                <a:spcPts val="72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．镁、铝、铁在日常生活中有较为广泛的用途。如：</a:t>
            </a:r>
          </a:p>
          <a:p>
            <a:pPr>
              <a:lnSpc>
                <a:spcPts val="72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镁在空气中燃烧时，发出耀眼的白光，可用来制造镁闪光灯，其化学反应方程式为</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a:t>
            </a:r>
          </a:p>
          <a:p>
            <a:pPr>
              <a:lnSpc>
                <a:spcPts val="72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市场上出售的补血麦片中常含有微量颗粒细小的还原性铁粉，铁粉与人体胃液中的盐酸反应转化成氯化亚铁，起到补血作用，写出该化学反应方程式： </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a:t>
            </a:r>
          </a:p>
          <a:p>
            <a:pPr>
              <a:lnSpc>
                <a:spcPts val="72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铝箔餐盒及铝箔托盘适用于航空食品包装、蛋糕房等行业。铝箔耐腐蚀的原因为</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用化学方程式解释</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837634" name="Object 2"/>
          <p:cNvGraphicFramePr>
            <a:graphicFrameLocks noChangeAspect="1"/>
          </p:cNvGraphicFramePr>
          <p:nvPr/>
        </p:nvGraphicFramePr>
        <p:xfrm>
          <a:off x="14689956" y="3416300"/>
          <a:ext cx="7280969" cy="6049963"/>
        </p:xfrm>
        <a:graphic>
          <a:graphicData uri="http://schemas.openxmlformats.org/presentationml/2006/ole">
            <p:oleObj spid="_x0000_s837634" name="Document" r:id="rId5" imgW="3600545" imgH="3110673"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3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160688"/>
            <a:ext cx="19502574"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将一块银白色的金属钠放在空气中会发生一系列的变化，下列有关叙述正确的是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．表面迅速变暗是因为钠与空气中的氧气反应生成了过氧化钠</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．表面</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出汗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是因为生成的氢氧化钠吸收空气中的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在表面形成了溶液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．最后变成碳酸钠粉末</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．该过程的所有化学反应均为氧化还原反应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71683" name="Rectangle 3"/>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166076" y="3089250"/>
            <a:ext cx="19645450" cy="8501122"/>
          </a:xfrm>
          <a:prstGeom prst="rect">
            <a:avLst/>
          </a:prstGeom>
          <a:noFill/>
          <a:ln w="9525">
            <a:noFill/>
            <a:miter lim="800000"/>
            <a:headEnd/>
            <a:tailEnd/>
          </a:ln>
          <a:effectLst/>
        </p:spPr>
      </p:pic>
      <p:sp>
        <p:nvSpPr>
          <p:cNvPr id="11" name="矩形 10"/>
          <p:cNvSpPr/>
          <p:nvPr/>
        </p:nvSpPr>
        <p:spPr>
          <a:xfrm>
            <a:off x="2594704" y="3589878"/>
            <a:ext cx="18645318"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钠露置在空气中迅速变暗，是因为</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反应生成了</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与水反应生成</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又吸收空气中的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逐渐风化脱水，最后变成</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粉末，只有钠与氧气的反应是氧化还原反应，其他反应不属于氧化还原反应，故只有</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a:t>
            </a:r>
            <a:endParaRPr lang="zh-CN" altLang="en-US" sz="4400" dirty="0">
              <a:solidFill>
                <a:srgbClr val="A50021"/>
              </a:solidFill>
              <a:latin typeface="微软雅黑" pitchFamily="34" charset="-122"/>
              <a:ea typeface="微软雅黑" pitchFamily="34" charset="-122"/>
            </a:endParaRPr>
          </a:p>
        </p:txBody>
      </p:sp>
      <p:sp>
        <p:nvSpPr>
          <p:cNvPr id="71683" name="Rectangle 3"/>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60750"/>
            <a:ext cx="9572692"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下列关于金属的说法正确的是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．钠元素在自然界中有游离态，也有化合态</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．金属单质具有还原性，也有氧化性</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．铁是地壳中含量最多的金属，因此铁制品比铝制品出现的时间早</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．金的化学性质不活泼，所以在自然界中有游离态的金</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738900" y="3232126"/>
            <a:ext cx="8929750" cy="8501122"/>
          </a:xfrm>
          <a:prstGeom prst="rect">
            <a:avLst/>
          </a:prstGeom>
          <a:noFill/>
          <a:ln w="9525">
            <a:noFill/>
            <a:miter lim="800000"/>
            <a:headEnd/>
            <a:tailEnd/>
          </a:ln>
          <a:effectLst/>
        </p:spPr>
      </p:pic>
      <p:sp>
        <p:nvSpPr>
          <p:cNvPr id="11" name="矩形 10"/>
          <p:cNvSpPr/>
          <p:nvPr/>
        </p:nvSpPr>
        <p:spPr>
          <a:xfrm>
            <a:off x="12313692" y="3060750"/>
            <a:ext cx="9226714" cy="1024896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钠的化学性质非常活泼，自然界中只有化合态的钠，</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项错误；金属元素的最外层电子数一般少于</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，在化学反应中易失去电子，因此只有还原性，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项错误；铝是地壳中含量最多的金属，因铁的性质不如铝活泼，铁比铝易冶炼出来，因此铁制品比铝制品出现的时间早，</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项正确。</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564"/>
            <a:ext cx="10074468"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下列关于金属的叙述中正确的是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．金属可能有氧化性</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．活泼金属易被氧化</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．金属都能与盐酸反应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．金属都能与氧气反应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738900" y="3232126"/>
            <a:ext cx="8929750" cy="8501122"/>
          </a:xfrm>
          <a:prstGeom prst="rect">
            <a:avLst/>
          </a:prstGeom>
          <a:noFill/>
          <a:ln w="9525">
            <a:noFill/>
            <a:miter lim="800000"/>
            <a:headEnd/>
            <a:tailEnd/>
          </a:ln>
          <a:effectLst/>
        </p:spPr>
      </p:pic>
      <p:sp>
        <p:nvSpPr>
          <p:cNvPr id="11" name="矩形 10"/>
          <p:cNvSpPr/>
          <p:nvPr/>
        </p:nvSpPr>
        <p:spPr>
          <a:xfrm>
            <a:off x="13096090" y="3375002"/>
            <a:ext cx="8143932" cy="1012931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金属只能失去电子，化合价升高，故只有还原性，无氧化性，</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错误；活泼金属易失去电子而被氧化，</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正确；活泼金属能与盐酸反应，不活泼金属与盐酸不反应，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错误；有些不活泼金属如</a:t>
            </a:r>
            <a:r>
              <a:rPr lang="en-US" sz="4400" dirty="0" smtClean="0">
                <a:solidFill>
                  <a:srgbClr val="A50021"/>
                </a:solidFill>
                <a:latin typeface="微软雅黑" pitchFamily="34" charset="-122"/>
                <a:ea typeface="微软雅黑" pitchFamily="34" charset="-122"/>
              </a:rPr>
              <a:t>Au</a:t>
            </a:r>
            <a:r>
              <a:rPr lang="zh-CN" altLang="en-US" sz="4400" dirty="0" smtClean="0">
                <a:solidFill>
                  <a:srgbClr val="A50021"/>
                </a:solidFill>
                <a:latin typeface="微软雅黑" pitchFamily="34" charset="-122"/>
                <a:ea typeface="微软雅黑" pitchFamily="34" charset="-122"/>
              </a:rPr>
              <a:t>等不与氧气反应，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564"/>
            <a:ext cx="9572692"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在一定条件下，将钠与氧气反应的生成物</a:t>
            </a:r>
            <a:r>
              <a:rPr lang="en-US" sz="4400" dirty="0" smtClean="0">
                <a:solidFill>
                  <a:srgbClr val="404040"/>
                </a:solidFill>
                <a:latin typeface="微软雅黑" pitchFamily="34" charset="-122"/>
                <a:ea typeface="微软雅黑" pitchFamily="34" charset="-122"/>
              </a:rPr>
              <a:t>1.5 g</a:t>
            </a:r>
            <a:r>
              <a:rPr lang="zh-CN" altLang="en-US" sz="4400" dirty="0" smtClean="0">
                <a:solidFill>
                  <a:srgbClr val="404040"/>
                </a:solidFill>
                <a:latin typeface="微软雅黑" pitchFamily="34" charset="-122"/>
                <a:ea typeface="微软雅黑" pitchFamily="34" charset="-122"/>
              </a:rPr>
              <a:t>溶于水，所得溶液恰好能被</a:t>
            </a:r>
            <a:r>
              <a:rPr lang="en-US" sz="4400" dirty="0" smtClean="0">
                <a:solidFill>
                  <a:srgbClr val="404040"/>
                </a:solidFill>
                <a:latin typeface="微软雅黑" pitchFamily="34" charset="-122"/>
                <a:ea typeface="微软雅黑" pitchFamily="34" charset="-122"/>
              </a:rPr>
              <a:t>80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浓度为</a:t>
            </a:r>
            <a:r>
              <a:rPr lang="en-US" sz="4400" dirty="0" smtClean="0">
                <a:solidFill>
                  <a:srgbClr val="404040"/>
                </a:solidFill>
                <a:latin typeface="微软雅黑" pitchFamily="34" charset="-122"/>
                <a:ea typeface="微软雅黑" pitchFamily="34" charset="-122"/>
              </a:rPr>
              <a:t>0.50 mol/L</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溶液中和，则该生成物的成分是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738900" y="3232126"/>
            <a:ext cx="8929750" cy="8501122"/>
          </a:xfrm>
          <a:prstGeom prst="rect">
            <a:avLst/>
          </a:prstGeom>
          <a:noFill/>
          <a:ln w="9525">
            <a:noFill/>
            <a:miter lim="800000"/>
            <a:headEnd/>
            <a:tailEnd/>
          </a:ln>
          <a:effectLst/>
        </p:spPr>
      </p:pic>
      <p:sp>
        <p:nvSpPr>
          <p:cNvPr id="11" name="矩形 10"/>
          <p:cNvSpPr/>
          <p:nvPr/>
        </p:nvSpPr>
        <p:spPr>
          <a:xfrm>
            <a:off x="13096090" y="3375002"/>
            <a:ext cx="8143932" cy="8293552"/>
          </a:xfrm>
          <a:prstGeom prst="rect">
            <a:avLst/>
          </a:prstGeom>
        </p:spPr>
        <p:txBody>
          <a:bodyPr wrap="square">
            <a:spAutoFit/>
          </a:bodyPr>
          <a:lstStyle/>
          <a:p>
            <a:pPr>
              <a:lnSpc>
                <a:spcPct val="150000"/>
              </a:lnSpc>
            </a:pPr>
            <a:r>
              <a:rPr lang="en-US" altLang="zh-CN" sz="4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解析</a:t>
            </a:r>
            <a:r>
              <a:rPr lang="en-US" altLang="zh-CN"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  C</a:t>
            </a:r>
            <a:r>
              <a:rPr lang="zh-CN" altLang="en-US" sz="4000" dirty="0" smtClean="0">
                <a:solidFill>
                  <a:srgbClr val="A50021"/>
                </a:solidFill>
                <a:latin typeface="微软雅黑" pitchFamily="34" charset="-122"/>
                <a:ea typeface="微软雅黑" pitchFamily="34" charset="-122"/>
              </a:rPr>
              <a:t>　</a:t>
            </a:r>
            <a:r>
              <a:rPr lang="en-US" sz="4000" dirty="0" err="1" smtClean="0">
                <a:solidFill>
                  <a:srgbClr val="A50021"/>
                </a:solidFill>
                <a:latin typeface="微软雅黑" pitchFamily="34" charset="-122"/>
                <a:ea typeface="微软雅黑" pitchFamily="34" charset="-122"/>
              </a:rPr>
              <a:t>HCl</a:t>
            </a:r>
            <a:r>
              <a:rPr lang="zh-CN" altLang="en-US" sz="4000" dirty="0" smtClean="0">
                <a:solidFill>
                  <a:srgbClr val="A50021"/>
                </a:solidFill>
                <a:latin typeface="微软雅黑" pitchFamily="34" charset="-122"/>
                <a:ea typeface="微软雅黑" pitchFamily="34" charset="-122"/>
              </a:rPr>
              <a:t>的物质的量为</a:t>
            </a:r>
            <a:r>
              <a:rPr lang="en-US" sz="4000" dirty="0" smtClean="0">
                <a:solidFill>
                  <a:srgbClr val="A50021"/>
                </a:solidFill>
                <a:latin typeface="微软雅黑" pitchFamily="34" charset="-122"/>
                <a:ea typeface="微软雅黑" pitchFamily="34" charset="-122"/>
              </a:rPr>
              <a:t>0.04 mol</a:t>
            </a:r>
            <a:r>
              <a:rPr lang="zh-CN" altLang="en-US" sz="4000" dirty="0" smtClean="0">
                <a:solidFill>
                  <a:srgbClr val="A50021"/>
                </a:solidFill>
                <a:latin typeface="微软雅黑" pitchFamily="34" charset="-122"/>
                <a:ea typeface="微软雅黑" pitchFamily="34" charset="-122"/>
              </a:rPr>
              <a:t>。钠的氧化物若为</a:t>
            </a:r>
            <a:r>
              <a:rPr lang="en-US" sz="4000" dirty="0" smtClean="0">
                <a:solidFill>
                  <a:srgbClr val="A50021"/>
                </a:solidFill>
                <a:latin typeface="微软雅黑" pitchFamily="34" charset="-122"/>
                <a:ea typeface="微软雅黑" pitchFamily="34" charset="-122"/>
              </a:rPr>
              <a:t>Na</a:t>
            </a:r>
            <a:r>
              <a:rPr lang="en-US" sz="4000" baseline="-25000" dirty="0" smtClean="0">
                <a:solidFill>
                  <a:srgbClr val="A50021"/>
                </a:solidFill>
                <a:latin typeface="微软雅黑" pitchFamily="34" charset="-122"/>
                <a:ea typeface="微软雅黑" pitchFamily="34" charset="-122"/>
              </a:rPr>
              <a:t>2</a:t>
            </a:r>
            <a:r>
              <a:rPr lang="en-US" sz="4000" dirty="0" smtClean="0">
                <a:solidFill>
                  <a:srgbClr val="A50021"/>
                </a:solidFill>
                <a:latin typeface="微软雅黑" pitchFamily="34" charset="-122"/>
                <a:ea typeface="微软雅黑" pitchFamily="34" charset="-122"/>
              </a:rPr>
              <a:t>O</a:t>
            </a:r>
            <a:r>
              <a:rPr lang="zh-CN" altLang="en-US" sz="4000" dirty="0" smtClean="0">
                <a:solidFill>
                  <a:srgbClr val="A50021"/>
                </a:solidFill>
                <a:latin typeface="微软雅黑" pitchFamily="34" charset="-122"/>
                <a:ea typeface="微软雅黑" pitchFamily="34" charset="-122"/>
              </a:rPr>
              <a:t>，应为</a:t>
            </a:r>
            <a:r>
              <a:rPr lang="en-US" sz="4000" dirty="0" smtClean="0">
                <a:solidFill>
                  <a:srgbClr val="A50021"/>
                </a:solidFill>
                <a:latin typeface="微软雅黑" pitchFamily="34" charset="-122"/>
                <a:ea typeface="微软雅黑" pitchFamily="34" charset="-122"/>
              </a:rPr>
              <a:t>0.02 mol×62 </a:t>
            </a:r>
            <a:r>
              <a:rPr lang="en-US" sz="4000" dirty="0" err="1" smtClean="0">
                <a:solidFill>
                  <a:srgbClr val="A50021"/>
                </a:solidFill>
                <a:latin typeface="微软雅黑" pitchFamily="34" charset="-122"/>
                <a:ea typeface="微软雅黑" pitchFamily="34" charset="-122"/>
              </a:rPr>
              <a:t>g•mol</a:t>
            </a:r>
            <a:r>
              <a:rPr lang="zh-CN" altLang="en-US" sz="4000" baseline="30000" dirty="0" smtClean="0">
                <a:solidFill>
                  <a:srgbClr val="A50021"/>
                </a:solidFill>
                <a:latin typeface="微软雅黑" pitchFamily="34" charset="-122"/>
                <a:ea typeface="微软雅黑" pitchFamily="34" charset="-122"/>
              </a:rPr>
              <a:t>－</a:t>
            </a:r>
            <a:r>
              <a:rPr lang="en-US" sz="4000" baseline="30000" dirty="0" smtClean="0">
                <a:solidFill>
                  <a:srgbClr val="A50021"/>
                </a:solidFill>
                <a:latin typeface="微软雅黑" pitchFamily="34" charset="-122"/>
                <a:ea typeface="微软雅黑" pitchFamily="34" charset="-122"/>
              </a:rPr>
              <a:t>1</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1.24 g</a:t>
            </a:r>
            <a:r>
              <a:rPr lang="zh-CN" altLang="en-US" sz="4000" dirty="0" smtClean="0">
                <a:solidFill>
                  <a:srgbClr val="A50021"/>
                </a:solidFill>
                <a:latin typeface="微软雅黑" pitchFamily="34" charset="-122"/>
                <a:ea typeface="微软雅黑" pitchFamily="34" charset="-122"/>
              </a:rPr>
              <a:t>；若为</a:t>
            </a:r>
            <a:r>
              <a:rPr lang="en-US" sz="4000" dirty="0" smtClean="0">
                <a:solidFill>
                  <a:srgbClr val="A50021"/>
                </a:solidFill>
                <a:latin typeface="微软雅黑" pitchFamily="34" charset="-122"/>
                <a:ea typeface="微软雅黑" pitchFamily="34" charset="-122"/>
              </a:rPr>
              <a:t>Na</a:t>
            </a:r>
            <a:r>
              <a:rPr lang="en-US" sz="4000" baseline="-25000" dirty="0" smtClean="0">
                <a:solidFill>
                  <a:srgbClr val="A50021"/>
                </a:solidFill>
                <a:latin typeface="微软雅黑" pitchFamily="34" charset="-122"/>
                <a:ea typeface="微软雅黑" pitchFamily="34" charset="-122"/>
              </a:rPr>
              <a:t>2</a:t>
            </a:r>
            <a:r>
              <a:rPr lang="en-US" sz="4000" dirty="0" smtClean="0">
                <a:solidFill>
                  <a:srgbClr val="A50021"/>
                </a:solidFill>
                <a:latin typeface="微软雅黑" pitchFamily="34" charset="-122"/>
                <a:ea typeface="微软雅黑" pitchFamily="34" charset="-122"/>
              </a:rPr>
              <a:t>O</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，应为</a:t>
            </a:r>
            <a:r>
              <a:rPr lang="en-US" sz="4000" dirty="0" smtClean="0">
                <a:solidFill>
                  <a:srgbClr val="A50021"/>
                </a:solidFill>
                <a:latin typeface="微软雅黑" pitchFamily="34" charset="-122"/>
                <a:ea typeface="微软雅黑" pitchFamily="34" charset="-122"/>
              </a:rPr>
              <a:t>0.02 mol×78 </a:t>
            </a:r>
            <a:r>
              <a:rPr lang="en-US" sz="4000" dirty="0" err="1" smtClean="0">
                <a:solidFill>
                  <a:srgbClr val="A50021"/>
                </a:solidFill>
                <a:latin typeface="微软雅黑" pitchFamily="34" charset="-122"/>
                <a:ea typeface="微软雅黑" pitchFamily="34" charset="-122"/>
              </a:rPr>
              <a:t>g•mol</a:t>
            </a:r>
            <a:r>
              <a:rPr lang="zh-CN" altLang="en-US" sz="4000" baseline="30000" dirty="0" smtClean="0">
                <a:solidFill>
                  <a:srgbClr val="A50021"/>
                </a:solidFill>
                <a:latin typeface="微软雅黑" pitchFamily="34" charset="-122"/>
                <a:ea typeface="微软雅黑" pitchFamily="34" charset="-122"/>
              </a:rPr>
              <a:t>－</a:t>
            </a:r>
            <a:r>
              <a:rPr lang="en-US" sz="4000" baseline="30000" dirty="0" smtClean="0">
                <a:solidFill>
                  <a:srgbClr val="A50021"/>
                </a:solidFill>
                <a:latin typeface="微软雅黑" pitchFamily="34" charset="-122"/>
                <a:ea typeface="微软雅黑" pitchFamily="34" charset="-122"/>
              </a:rPr>
              <a:t>1</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1.56 g</a:t>
            </a:r>
            <a:r>
              <a:rPr lang="zh-CN" altLang="en-US" sz="4000" dirty="0" smtClean="0">
                <a:solidFill>
                  <a:srgbClr val="A50021"/>
                </a:solidFill>
                <a:latin typeface="微软雅黑" pitchFamily="34" charset="-122"/>
                <a:ea typeface="微软雅黑" pitchFamily="34" charset="-122"/>
              </a:rPr>
              <a:t>。现生成物为</a:t>
            </a:r>
            <a:r>
              <a:rPr lang="en-US" sz="4000" dirty="0" smtClean="0">
                <a:solidFill>
                  <a:srgbClr val="A50021"/>
                </a:solidFill>
                <a:latin typeface="微软雅黑" pitchFamily="34" charset="-122"/>
                <a:ea typeface="微软雅黑" pitchFamily="34" charset="-122"/>
              </a:rPr>
              <a:t>1.5 g</a:t>
            </a:r>
            <a:r>
              <a:rPr lang="zh-CN" altLang="en-US" sz="4000" dirty="0" smtClean="0">
                <a:solidFill>
                  <a:srgbClr val="A50021"/>
                </a:solidFill>
                <a:latin typeface="微软雅黑" pitchFamily="34" charset="-122"/>
                <a:ea typeface="微软雅黑" pitchFamily="34" charset="-122"/>
              </a:rPr>
              <a:t>，介于</a:t>
            </a:r>
            <a:r>
              <a:rPr lang="en-US" sz="4000" dirty="0" smtClean="0">
                <a:solidFill>
                  <a:srgbClr val="A50021"/>
                </a:solidFill>
                <a:latin typeface="微软雅黑" pitchFamily="34" charset="-122"/>
                <a:ea typeface="微软雅黑" pitchFamily="34" charset="-122"/>
              </a:rPr>
              <a:t>1.24 g</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1.56 g</a:t>
            </a:r>
            <a:r>
              <a:rPr lang="zh-CN" altLang="en-US" sz="4000" dirty="0" smtClean="0">
                <a:solidFill>
                  <a:srgbClr val="A50021"/>
                </a:solidFill>
                <a:latin typeface="微软雅黑" pitchFamily="34" charset="-122"/>
                <a:ea typeface="微软雅黑" pitchFamily="34" charset="-122"/>
              </a:rPr>
              <a:t>之间，应为二者的混合物。</a:t>
            </a:r>
          </a:p>
          <a:p>
            <a:pPr>
              <a:lnSpc>
                <a:spcPct val="150000"/>
              </a:lnSpc>
            </a:pPr>
            <a:endParaRPr lang="zh-CN" altLang="en-US" sz="4000" dirty="0" smtClean="0">
              <a:solidFill>
                <a:srgbClr val="A50021"/>
              </a:solidFill>
              <a:latin typeface="微软雅黑" pitchFamily="34" charset="-122"/>
              <a:ea typeface="微软雅黑" pitchFamily="34" charset="-122"/>
            </a:endParaRPr>
          </a:p>
          <a:p>
            <a:pPr>
              <a:lnSpc>
                <a:spcPct val="150000"/>
              </a:lnSpc>
            </a:pP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737448" y="5898202"/>
            <a:ext cx="16287864"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第一节　金属的化学性质</a:t>
            </a:r>
            <a:endParaRPr lang="zh-CN" altLang="en-US" sz="9000" b="1" dirty="0">
              <a:solidFill>
                <a:srgbClr val="404040"/>
              </a:solidFill>
              <a:latin typeface="微软雅黑" pitchFamily="34" charset="-122"/>
              <a:ea typeface="微软雅黑" pitchFamily="34" charset="-122"/>
            </a:endParaRPr>
          </a:p>
        </p:txBody>
      </p:sp>
      <p:pic>
        <p:nvPicPr>
          <p:cNvPr id="3" name="Picture 2"/>
          <p:cNvPicPr>
            <a:picLocks noChangeAspect="1" noChangeArrowheads="1"/>
          </p:cNvPicPr>
          <p:nvPr/>
        </p:nvPicPr>
        <p:blipFill>
          <a:blip r:embed="rId3" cstate="print"/>
          <a:srcRect/>
          <a:stretch>
            <a:fillRect/>
          </a:stretch>
        </p:blipFill>
        <p:spPr bwMode="auto">
          <a:xfrm>
            <a:off x="1880324" y="8089910"/>
            <a:ext cx="642942" cy="642942"/>
          </a:xfrm>
          <a:prstGeom prst="rect">
            <a:avLst/>
          </a:prstGeom>
          <a:noFill/>
          <a:ln w="9525">
            <a:noFill/>
            <a:miter lim="800000"/>
            <a:headEnd/>
            <a:tailEnd/>
          </a:ln>
          <a:effectLst/>
        </p:spPr>
      </p:pic>
      <p:sp>
        <p:nvSpPr>
          <p:cNvPr id="11" name="TextBox 10"/>
          <p:cNvSpPr txBox="1"/>
          <p:nvPr/>
        </p:nvSpPr>
        <p:spPr>
          <a:xfrm>
            <a:off x="2809018" y="8018472"/>
            <a:ext cx="13216030" cy="2593018"/>
          </a:xfrm>
          <a:prstGeom prst="rect">
            <a:avLst/>
          </a:prstGeom>
          <a:noFill/>
        </p:spPr>
        <p:txBody>
          <a:bodyPr wrap="square" rtlCol="0">
            <a:spAutoFit/>
          </a:bodyPr>
          <a:lstStyle/>
          <a:p>
            <a:pPr>
              <a:lnSpc>
                <a:spcPts val="6500"/>
              </a:lnSpc>
            </a:pPr>
            <a:r>
              <a:rPr lang="zh-CN" altLang="en-US" sz="4000" kern="1400" dirty="0" smtClean="0">
                <a:solidFill>
                  <a:srgbClr val="404040"/>
                </a:solidFill>
                <a:latin typeface="微软雅黑" pitchFamily="34" charset="-122"/>
                <a:ea typeface="微软雅黑" pitchFamily="34" charset="-122"/>
                <a:hlinkClick r:id="rId4" action="ppaction://hlinksldjump"/>
              </a:rPr>
              <a:t>第</a:t>
            </a:r>
            <a:r>
              <a:rPr lang="en-US" altLang="en-US" sz="4000" kern="1400" dirty="0" smtClean="0">
                <a:solidFill>
                  <a:srgbClr val="404040"/>
                </a:solidFill>
                <a:latin typeface="微软雅黑" pitchFamily="34" charset="-122"/>
                <a:ea typeface="微软雅黑" pitchFamily="34" charset="-122"/>
                <a:hlinkClick r:id="rId4" action="ppaction://hlinksldjump"/>
              </a:rPr>
              <a:t>1</a:t>
            </a:r>
            <a:r>
              <a:rPr lang="zh-CN" altLang="en-US" sz="4000" kern="1400" dirty="0" smtClean="0">
                <a:solidFill>
                  <a:srgbClr val="404040"/>
                </a:solidFill>
                <a:latin typeface="微软雅黑" pitchFamily="34" charset="-122"/>
                <a:ea typeface="微软雅黑" pitchFamily="34" charset="-122"/>
                <a:hlinkClick r:id="rId4" action="ppaction://hlinksldjump"/>
              </a:rPr>
              <a:t>课时　金属与非金属的反应</a:t>
            </a:r>
          </a:p>
          <a:p>
            <a:pPr>
              <a:lnSpc>
                <a:spcPts val="6500"/>
              </a:lnSpc>
            </a:pPr>
            <a:r>
              <a:rPr lang="zh-CN" altLang="en-US" sz="4000" kern="1400" dirty="0" smtClean="0">
                <a:solidFill>
                  <a:srgbClr val="404040"/>
                </a:solidFill>
                <a:latin typeface="微软雅黑" pitchFamily="34" charset="-122"/>
                <a:ea typeface="微软雅黑" pitchFamily="34" charset="-122"/>
                <a:hlinkClick r:id="rId5" action="ppaction://hlinksldjump"/>
              </a:rPr>
              <a:t>第</a:t>
            </a:r>
            <a:r>
              <a:rPr lang="en-US" altLang="en-US" sz="4000" kern="1400" dirty="0" smtClean="0">
                <a:solidFill>
                  <a:srgbClr val="404040"/>
                </a:solidFill>
                <a:latin typeface="微软雅黑" pitchFamily="34" charset="-122"/>
                <a:ea typeface="微软雅黑" pitchFamily="34" charset="-122"/>
                <a:hlinkClick r:id="rId5" action="ppaction://hlinksldjump"/>
              </a:rPr>
              <a:t>2</a:t>
            </a:r>
            <a:r>
              <a:rPr lang="zh-CN" altLang="en-US" sz="4000" kern="1400" dirty="0" smtClean="0">
                <a:solidFill>
                  <a:srgbClr val="404040"/>
                </a:solidFill>
                <a:latin typeface="微软雅黑" pitchFamily="34" charset="-122"/>
                <a:ea typeface="微软雅黑" pitchFamily="34" charset="-122"/>
                <a:hlinkClick r:id="rId5" action="ppaction://hlinksldjump"/>
              </a:rPr>
              <a:t>课时　金属与酸和水的反应　铝与氢氧化钠溶液的反应</a:t>
            </a:r>
            <a:endParaRPr lang="zh-CN" altLang="en-US" sz="4000" kern="1400" dirty="0" smtClean="0">
              <a:solidFill>
                <a:srgbClr val="404040"/>
              </a:solidFill>
              <a:latin typeface="微软雅黑" pitchFamily="34" charset="-122"/>
              <a:ea typeface="微软雅黑" pitchFamily="34" charset="-122"/>
              <a:hlinkClick r:id="rId4" action="ppaction://hlinksldjump"/>
            </a:endParaRPr>
          </a:p>
          <a:p>
            <a:pPr>
              <a:lnSpc>
                <a:spcPts val="6500"/>
              </a:lnSpc>
            </a:pPr>
            <a:r>
              <a:rPr lang="zh-CN" altLang="en-US" sz="4000" kern="1400" dirty="0" smtClean="0">
                <a:solidFill>
                  <a:srgbClr val="404040"/>
                </a:solidFill>
                <a:latin typeface="微软雅黑" pitchFamily="34" charset="-122"/>
                <a:ea typeface="微软雅黑" pitchFamily="34" charset="-122"/>
                <a:hlinkClick r:id="rId6" action="ppaction://hlinksldjump"/>
              </a:rPr>
              <a:t>第</a:t>
            </a:r>
            <a:r>
              <a:rPr lang="en-US" altLang="en-US" sz="4000" kern="1400" dirty="0" smtClean="0">
                <a:solidFill>
                  <a:srgbClr val="404040"/>
                </a:solidFill>
                <a:latin typeface="微软雅黑" pitchFamily="34" charset="-122"/>
                <a:ea typeface="微软雅黑" pitchFamily="34" charset="-122"/>
                <a:hlinkClick r:id="rId6" action="ppaction://hlinksldjump"/>
              </a:rPr>
              <a:t>3</a:t>
            </a:r>
            <a:r>
              <a:rPr lang="zh-CN" altLang="en-US" sz="4000" kern="1400" dirty="0" smtClean="0">
                <a:solidFill>
                  <a:srgbClr val="404040"/>
                </a:solidFill>
                <a:latin typeface="微软雅黑" pitchFamily="34" charset="-122"/>
                <a:ea typeface="微软雅黑" pitchFamily="34" charset="-122"/>
                <a:hlinkClick r:id="rId6" action="ppaction://hlinksldjump"/>
              </a:rPr>
              <a:t>课时　物质的量在化学方程式计算中的应用</a:t>
            </a:r>
            <a:endParaRPr lang="zh-CN" altLang="en-US" sz="4000" kern="1400" dirty="0">
              <a:solidFill>
                <a:srgbClr val="404040"/>
              </a:solidFill>
              <a:latin typeface="微软雅黑" pitchFamily="34" charset="-122"/>
              <a:ea typeface="微软雅黑" pitchFamily="34" charset="-122"/>
              <a:hlinkClick r:id="rId4" action="ppaction://hlinksldjump"/>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380390" y="4946638"/>
            <a:ext cx="546100" cy="546100"/>
          </a:xfrm>
          <a:prstGeom prst="rect">
            <a:avLst/>
          </a:prstGeom>
          <a:noFill/>
        </p:spPr>
      </p:pic>
      <p:sp>
        <p:nvSpPr>
          <p:cNvPr id="9" name="TextBox 8"/>
          <p:cNvSpPr txBox="1"/>
          <p:nvPr/>
        </p:nvSpPr>
        <p:spPr>
          <a:xfrm>
            <a:off x="3309084" y="4589448"/>
            <a:ext cx="16002112" cy="2308324"/>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金属与酸和水的反应　铝与氢氧化钠溶液的反应</a:t>
            </a: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037720"/>
            <a:ext cx="546100" cy="546100"/>
          </a:xfrm>
          <a:prstGeom prst="rect">
            <a:avLst/>
          </a:prstGeom>
          <a:noFill/>
        </p:spPr>
      </p:pic>
      <p:sp>
        <p:nvSpPr>
          <p:cNvPr id="40" name="矩形 39"/>
          <p:cNvSpPr/>
          <p:nvPr/>
        </p:nvSpPr>
        <p:spPr>
          <a:xfrm>
            <a:off x="2023200" y="3375002"/>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．掌握钠与水反应的原理，会描述实验现象。</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．掌握铁与水反应的原理，了解气体产物的检验方法。</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．了解铝与酸及</a:t>
            </a:r>
            <a:r>
              <a:rPr lang="en-US" altLang="en-US" sz="4400" dirty="0" err="1" smtClean="0">
                <a:latin typeface="微软雅黑" pitchFamily="34" charset="-122"/>
                <a:ea typeface="微软雅黑" pitchFamily="34" charset="-122"/>
              </a:rPr>
              <a:t>NaOH</a:t>
            </a:r>
            <a:r>
              <a:rPr lang="zh-CN" altLang="en-US" sz="4400" dirty="0" smtClean="0">
                <a:latin typeface="微软雅黑" pitchFamily="34" charset="-122"/>
                <a:ea typeface="微软雅黑" pitchFamily="34" charset="-122"/>
              </a:rPr>
              <a:t>溶液的反应。</a:t>
            </a:r>
            <a:endParaRPr lang="zh-CN" altLang="en-US" sz="4400" dirty="0">
              <a:latin typeface="微软雅黑" pitchFamily="34" charset="-122"/>
              <a:ea typeface="微软雅黑" pitchFamily="34" charset="-122"/>
            </a:endParaRPr>
          </a:p>
        </p:txBody>
      </p:sp>
      <p:sp>
        <p:nvSpPr>
          <p:cNvPr id="10" name="TextBox 9"/>
          <p:cNvSpPr txBox="1"/>
          <p:nvPr/>
        </p:nvSpPr>
        <p:spPr>
          <a:xfrm>
            <a:off x="2594704" y="187480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9393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40" name="矩形 39"/>
          <p:cNvSpPr/>
          <p:nvPr/>
        </p:nvSpPr>
        <p:spPr>
          <a:xfrm>
            <a:off x="2023200" y="4304258"/>
            <a:ext cx="19502574"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．金属与酸的反应</a:t>
            </a:r>
          </a:p>
          <a:p>
            <a:pPr>
              <a:lnSpc>
                <a:spcPct val="150000"/>
              </a:lnSpc>
            </a:pPr>
            <a:r>
              <a:rPr lang="zh-CN" altLang="en-US" sz="4400" dirty="0" smtClean="0">
                <a:solidFill>
                  <a:srgbClr val="404040"/>
                </a:solidFill>
                <a:latin typeface="微软雅黑" pitchFamily="34" charset="-122"/>
                <a:ea typeface="微软雅黑" pitchFamily="34" charset="-122"/>
              </a:rPr>
              <a:t>酸和金属活动性顺序表中</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的金属反应生成</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．钠与水的反应</a:t>
            </a: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钠与水的反应</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517878"/>
            <a:ext cx="528641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金属与酸和水的反应</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5" name="矩形 14"/>
          <p:cNvSpPr/>
          <p:nvPr/>
        </p:nvSpPr>
        <p:spPr>
          <a:xfrm>
            <a:off x="8708063" y="5365006"/>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氢以前</a:t>
            </a:r>
          </a:p>
        </p:txBody>
      </p:sp>
      <p:sp>
        <p:nvSpPr>
          <p:cNvPr id="19" name="矩形 18"/>
          <p:cNvSpPr/>
          <p:nvPr/>
        </p:nvSpPr>
        <p:spPr>
          <a:xfrm>
            <a:off x="15122004" y="543701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氢气</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nvGraphicFramePr>
        <p:xfrm>
          <a:off x="2160564" y="3996854"/>
          <a:ext cx="19431136" cy="5760720"/>
        </p:xfrm>
        <a:graphic>
          <a:graphicData uri="http://schemas.openxmlformats.org/drawingml/2006/table">
            <a:tbl>
              <a:tblPr/>
              <a:tblGrid>
                <a:gridCol w="6562245"/>
                <a:gridCol w="5867967"/>
                <a:gridCol w="7000924"/>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原因解释</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将一黄豆粒大小的钠投入盛有水</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已滴加几滴酚酞溶液</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的烧杯中，观察现象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钠</a:t>
                      </a:r>
                      <a:r>
                        <a:rPr lang="en-US" sz="4200" kern="100" dirty="0" smtClean="0">
                          <a:solidFill>
                            <a:srgbClr val="404040"/>
                          </a:solidFill>
                          <a:latin typeface="微软雅黑" pitchFamily="34" charset="-122"/>
                          <a:ea typeface="微软雅黑" pitchFamily="34" charset="-122"/>
                          <a:cs typeface="Courier New"/>
                        </a:rPr>
                        <a:t>____</a:t>
                      </a:r>
                      <a:r>
                        <a:rPr lang="en-US" altLang="zh-CN" sz="4200" kern="100" dirty="0" smtClean="0">
                          <a:solidFill>
                            <a:srgbClr val="404040"/>
                          </a:solidFill>
                          <a:latin typeface="微软雅黑" pitchFamily="34" charset="-122"/>
                          <a:ea typeface="微软雅黑" pitchFamily="34" charset="-122"/>
                          <a:cs typeface="Courier New"/>
                        </a:rPr>
                        <a:t>____</a:t>
                      </a:r>
                      <a:r>
                        <a:rPr lang="en-US" sz="4200" kern="100" dirty="0" smtClean="0">
                          <a:solidFill>
                            <a:srgbClr val="404040"/>
                          </a:solidFill>
                          <a:latin typeface="微软雅黑" pitchFamily="34" charset="-122"/>
                          <a:ea typeface="微软雅黑" pitchFamily="34" charset="-122"/>
                          <a:cs typeface="Courier New"/>
                        </a:rPr>
                        <a:t>__</a:t>
                      </a:r>
                      <a:r>
                        <a:rPr lang="zh-CN" sz="4200" kern="100" dirty="0">
                          <a:solidFill>
                            <a:srgbClr val="404040"/>
                          </a:solidFill>
                          <a:latin typeface="微软雅黑" pitchFamily="34" charset="-122"/>
                          <a:ea typeface="微软雅黑" pitchFamily="34" charset="-122"/>
                          <a:cs typeface="Times New Roman"/>
                        </a:rPr>
                        <a:t>在水面上</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钠的密度比水</a:t>
                      </a:r>
                      <a:r>
                        <a:rPr lang="en-US" sz="4200" kern="100" dirty="0" smtClean="0">
                          <a:solidFill>
                            <a:srgbClr val="404040"/>
                          </a:solidFill>
                          <a:latin typeface="微软雅黑" pitchFamily="34" charset="-122"/>
                          <a:ea typeface="微软雅黑" pitchFamily="34" charset="-122"/>
                          <a:cs typeface="Courier New"/>
                        </a:rPr>
                        <a:t>_</a:t>
                      </a:r>
                      <a:r>
                        <a:rPr lang="en-US" altLang="zh-CN" sz="4200" kern="100" dirty="0" smtClean="0">
                          <a:solidFill>
                            <a:srgbClr val="404040"/>
                          </a:solidFill>
                          <a:latin typeface="微软雅黑" pitchFamily="34" charset="-122"/>
                          <a:ea typeface="微软雅黑" pitchFamily="34" charset="-122"/>
                          <a:cs typeface="Courier New"/>
                        </a:rPr>
                        <a:t>____</a:t>
                      </a:r>
                      <a:r>
                        <a:rPr lang="en-US" sz="4200" kern="100" dirty="0" smtClean="0">
                          <a:solidFill>
                            <a:srgbClr val="404040"/>
                          </a:solidFill>
                          <a:latin typeface="微软雅黑" pitchFamily="34" charset="-122"/>
                          <a:ea typeface="微软雅黑" pitchFamily="34" charset="-122"/>
                          <a:cs typeface="Courier New"/>
                        </a:rPr>
                        <a:t>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钠</a:t>
                      </a:r>
                      <a:r>
                        <a:rPr lang="en-US" sz="4200" kern="100" dirty="0">
                          <a:solidFill>
                            <a:srgbClr val="404040"/>
                          </a:solidFill>
                          <a:latin typeface="微软雅黑" pitchFamily="34" charset="-122"/>
                          <a:ea typeface="微软雅黑" pitchFamily="34" charset="-122"/>
                          <a:cs typeface="Courier New"/>
                        </a:rPr>
                        <a:t>______</a:t>
                      </a:r>
                      <a:r>
                        <a:rPr lang="zh-CN" sz="4200" kern="100" dirty="0">
                          <a:solidFill>
                            <a:srgbClr val="404040"/>
                          </a:solidFill>
                          <a:latin typeface="微软雅黑" pitchFamily="34" charset="-122"/>
                          <a:ea typeface="微软雅黑" pitchFamily="34" charset="-122"/>
                          <a:cs typeface="Times New Roman"/>
                        </a:rPr>
                        <a:t>成闪亮的小球</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钠的熔点</a:t>
                      </a:r>
                      <a:r>
                        <a:rPr lang="en-US" sz="4200" kern="100" dirty="0" smtClean="0">
                          <a:solidFill>
                            <a:srgbClr val="404040"/>
                          </a:solidFill>
                          <a:latin typeface="微软雅黑" pitchFamily="34" charset="-122"/>
                          <a:ea typeface="微软雅黑" pitchFamily="34" charset="-122"/>
                          <a:cs typeface="Courier New"/>
                        </a:rPr>
                        <a:t>________</a:t>
                      </a:r>
                      <a:r>
                        <a:rPr lang="en-US" altLang="zh-CN" sz="4200" kern="100" dirty="0" smtClean="0">
                          <a:solidFill>
                            <a:srgbClr val="404040"/>
                          </a:solidFill>
                          <a:latin typeface="微软雅黑" pitchFamily="34" charset="-122"/>
                          <a:ea typeface="微软雅黑" pitchFamily="34" charset="-122"/>
                          <a:cs typeface="Courier New"/>
                        </a:rPr>
                        <a:t>____</a:t>
                      </a:r>
                      <a:r>
                        <a:rPr lang="en-US" sz="4200" kern="100" dirty="0" smtClean="0">
                          <a:solidFill>
                            <a:srgbClr val="404040"/>
                          </a:solidFill>
                          <a:latin typeface="微软雅黑" pitchFamily="34" charset="-122"/>
                          <a:ea typeface="微软雅黑" pitchFamily="34" charset="-122"/>
                          <a:cs typeface="Courier New"/>
                        </a:rPr>
                        <a:t>____</a:t>
                      </a:r>
                      <a:r>
                        <a:rPr lang="zh-CN" sz="4200" kern="100" dirty="0" smtClean="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反应放热</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小球在水面上</a:t>
                      </a:r>
                      <a:r>
                        <a:rPr lang="en-US" sz="4200" kern="100" dirty="0" smtClean="0">
                          <a:solidFill>
                            <a:srgbClr val="404040"/>
                          </a:solidFill>
                          <a:latin typeface="微软雅黑" pitchFamily="34" charset="-122"/>
                          <a:ea typeface="微软雅黑" pitchFamily="34" charset="-122"/>
                          <a:cs typeface="Courier New"/>
                        </a:rPr>
                        <a:t>___</a:t>
                      </a:r>
                      <a:r>
                        <a:rPr lang="en-US" altLang="zh-CN" sz="4200" kern="100" dirty="0" smtClean="0">
                          <a:solidFill>
                            <a:srgbClr val="404040"/>
                          </a:solidFill>
                          <a:latin typeface="微软雅黑" pitchFamily="34" charset="-122"/>
                          <a:ea typeface="微软雅黑" pitchFamily="34" charset="-122"/>
                          <a:cs typeface="Courier New"/>
                        </a:rPr>
                        <a:t>____</a:t>
                      </a:r>
                      <a:r>
                        <a:rPr lang="en-US" sz="4200" kern="100" dirty="0" smtClean="0">
                          <a:solidFill>
                            <a:srgbClr val="404040"/>
                          </a:solidFill>
                          <a:latin typeface="微软雅黑" pitchFamily="34" charset="-122"/>
                          <a:ea typeface="微软雅黑" pitchFamily="34" charset="-122"/>
                          <a:cs typeface="Courier New"/>
                        </a:rPr>
                        <a:t>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反应产生的</a:t>
                      </a:r>
                      <a:r>
                        <a:rPr lang="en-US" sz="4200" kern="100" dirty="0" smtClean="0">
                          <a:solidFill>
                            <a:srgbClr val="404040"/>
                          </a:solidFill>
                          <a:latin typeface="微软雅黑" pitchFamily="34" charset="-122"/>
                          <a:ea typeface="微软雅黑" pitchFamily="34" charset="-122"/>
                          <a:cs typeface="Courier New"/>
                        </a:rPr>
                        <a:t>__</a:t>
                      </a:r>
                      <a:r>
                        <a:rPr lang="en-US" altLang="zh-CN" sz="4200" kern="100" dirty="0" smtClean="0">
                          <a:solidFill>
                            <a:srgbClr val="404040"/>
                          </a:solidFill>
                          <a:latin typeface="微软雅黑" pitchFamily="34" charset="-122"/>
                          <a:ea typeface="微软雅黑" pitchFamily="34" charset="-122"/>
                          <a:cs typeface="Courier New"/>
                        </a:rPr>
                        <a:t>____</a:t>
                      </a:r>
                      <a:r>
                        <a:rPr lang="en-US" sz="4200" kern="100" dirty="0" smtClean="0">
                          <a:solidFill>
                            <a:srgbClr val="404040"/>
                          </a:solidFill>
                          <a:latin typeface="微软雅黑" pitchFamily="34" charset="-122"/>
                          <a:ea typeface="微软雅黑" pitchFamily="34" charset="-122"/>
                          <a:cs typeface="Courier New"/>
                        </a:rPr>
                        <a:t>______</a:t>
                      </a:r>
                      <a:r>
                        <a:rPr lang="zh-CN" sz="4200" kern="100" dirty="0">
                          <a:solidFill>
                            <a:srgbClr val="404040"/>
                          </a:solidFill>
                          <a:latin typeface="微软雅黑" pitchFamily="34" charset="-122"/>
                          <a:ea typeface="微软雅黑" pitchFamily="34" charset="-122"/>
                          <a:cs typeface="Times New Roman"/>
                        </a:rPr>
                        <a:t>推动小球运动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矩形 22"/>
          <p:cNvSpPr/>
          <p:nvPr/>
        </p:nvSpPr>
        <p:spPr>
          <a:xfrm>
            <a:off x="9865420" y="4932958"/>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浮</a:t>
            </a:r>
            <a:endParaRPr lang="zh-CN" altLang="en-US" dirty="0">
              <a:solidFill>
                <a:srgbClr val="A50021"/>
              </a:solidFill>
              <a:latin typeface="微软雅黑" pitchFamily="34" charset="-122"/>
              <a:ea typeface="微软雅黑" pitchFamily="34" charset="-122"/>
            </a:endParaRPr>
          </a:p>
        </p:txBody>
      </p:sp>
      <p:sp>
        <p:nvSpPr>
          <p:cNvPr id="28" name="矩形 27"/>
          <p:cNvSpPr/>
          <p:nvPr/>
        </p:nvSpPr>
        <p:spPr>
          <a:xfrm>
            <a:off x="9505380" y="6229102"/>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小</a:t>
            </a:r>
          </a:p>
        </p:txBody>
      </p:sp>
      <p:sp>
        <p:nvSpPr>
          <p:cNvPr id="29" name="矩形 28"/>
          <p:cNvSpPr/>
          <p:nvPr/>
        </p:nvSpPr>
        <p:spPr>
          <a:xfrm>
            <a:off x="12529716" y="8101310"/>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熔</a:t>
            </a:r>
          </a:p>
        </p:txBody>
      </p:sp>
      <p:sp>
        <p:nvSpPr>
          <p:cNvPr id="30" name="矩形 29"/>
          <p:cNvSpPr/>
          <p:nvPr/>
        </p:nvSpPr>
        <p:spPr>
          <a:xfrm>
            <a:off x="18146340" y="4932958"/>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低</a:t>
            </a:r>
          </a:p>
        </p:txBody>
      </p:sp>
      <p:sp>
        <p:nvSpPr>
          <p:cNvPr id="31" name="矩形 30"/>
          <p:cNvSpPr/>
          <p:nvPr/>
        </p:nvSpPr>
        <p:spPr>
          <a:xfrm>
            <a:off x="17066220" y="5869062"/>
            <a:ext cx="3135674"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四处游动</a:t>
            </a:r>
          </a:p>
        </p:txBody>
      </p:sp>
      <p:sp>
        <p:nvSpPr>
          <p:cNvPr id="32" name="矩形 31"/>
          <p:cNvSpPr/>
          <p:nvPr/>
        </p:nvSpPr>
        <p:spPr>
          <a:xfrm>
            <a:off x="17930316" y="759725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氢气</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0" grpId="0"/>
      <p:bldP spid="31" grpId="0"/>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2088556" y="4068862"/>
          <a:ext cx="19436648" cy="7680960"/>
        </p:xfrm>
        <a:graphic>
          <a:graphicData uri="http://schemas.openxmlformats.org/drawingml/2006/table">
            <a:tbl>
              <a:tblPr/>
              <a:tblGrid>
                <a:gridCol w="6264696"/>
                <a:gridCol w="7314036"/>
                <a:gridCol w="5857916"/>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原因解释</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将一黄豆粒大小的钠投入盛有水</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已滴加几滴酚酞溶液</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的烧杯中，观察现象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发出</a:t>
                      </a:r>
                      <a:r>
                        <a:rPr lang="en-US" sz="4200" kern="100" dirty="0">
                          <a:solidFill>
                            <a:srgbClr val="404040"/>
                          </a:solidFill>
                          <a:latin typeface="微软雅黑" pitchFamily="34" charset="-122"/>
                          <a:ea typeface="微软雅黑" pitchFamily="34" charset="-122"/>
                          <a:cs typeface="Courier New"/>
                        </a:rPr>
                        <a:t>______</a:t>
                      </a:r>
                      <a:r>
                        <a:rPr lang="zh-CN" sz="4200" kern="100" dirty="0">
                          <a:solidFill>
                            <a:srgbClr val="404040"/>
                          </a:solidFill>
                          <a:latin typeface="微软雅黑" pitchFamily="34" charset="-122"/>
                          <a:ea typeface="微软雅黑" pitchFamily="34" charset="-122"/>
                          <a:cs typeface="Times New Roman"/>
                        </a:rPr>
                        <a:t>的响声，且钠很快消失</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钠与水</a:t>
                      </a:r>
                      <a:r>
                        <a:rPr lang="en-US" sz="4200" kern="100">
                          <a:solidFill>
                            <a:srgbClr val="404040"/>
                          </a:solidFill>
                          <a:latin typeface="微软雅黑" pitchFamily="34" charset="-122"/>
                          <a:ea typeface="微软雅黑" pitchFamily="34" charset="-122"/>
                          <a:cs typeface="Courier New"/>
                        </a:rPr>
                        <a:t>____________</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反应后溶液的颜色逐渐</a:t>
                      </a:r>
                      <a:r>
                        <a:rPr lang="zh-CN" sz="4200" kern="100" dirty="0" smtClean="0">
                          <a:solidFill>
                            <a:srgbClr val="404040"/>
                          </a:solidFill>
                          <a:latin typeface="微软雅黑" pitchFamily="34" charset="-122"/>
                          <a:ea typeface="微软雅黑" pitchFamily="34" charset="-122"/>
                          <a:cs typeface="Times New Roman"/>
                        </a:rPr>
                        <a:t>变</a:t>
                      </a:r>
                      <a:r>
                        <a:rPr lang="en-US" sz="4200" kern="100" dirty="0" smtClean="0">
                          <a:solidFill>
                            <a:srgbClr val="404040"/>
                          </a:solidFill>
                          <a:latin typeface="微软雅黑" pitchFamily="34" charset="-122"/>
                          <a:ea typeface="微软雅黑" pitchFamily="34" charset="-122"/>
                          <a:cs typeface="Courier New"/>
                        </a:rPr>
                        <a:t>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反应生成了</a:t>
                      </a:r>
                      <a:r>
                        <a:rPr lang="en-US" sz="4200" kern="100" dirty="0" smtClean="0">
                          <a:solidFill>
                            <a:srgbClr val="404040"/>
                          </a:solidFill>
                          <a:latin typeface="微软雅黑" pitchFamily="34" charset="-122"/>
                          <a:ea typeface="微软雅黑" pitchFamily="34" charset="-122"/>
                          <a:cs typeface="Courier New"/>
                        </a:rPr>
                        <a:t>____</a:t>
                      </a:r>
                      <a:r>
                        <a:rPr lang="en-US" altLang="zh-CN" sz="4200" kern="100" dirty="0" smtClean="0">
                          <a:solidFill>
                            <a:srgbClr val="404040"/>
                          </a:solidFill>
                          <a:latin typeface="微软雅黑" pitchFamily="34" charset="-122"/>
                          <a:ea typeface="微软雅黑" pitchFamily="34" charset="-122"/>
                          <a:cs typeface="Courier New"/>
                        </a:rPr>
                        <a:t>___</a:t>
                      </a:r>
                      <a:r>
                        <a:rPr lang="en-US" sz="4200" kern="100" dirty="0" smtClean="0">
                          <a:solidFill>
                            <a:srgbClr val="404040"/>
                          </a:solidFill>
                          <a:latin typeface="微软雅黑" pitchFamily="34" charset="-122"/>
                          <a:ea typeface="微软雅黑" pitchFamily="34" charset="-122"/>
                          <a:cs typeface="Courier New"/>
                        </a:rPr>
                        <a:t>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结论</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常温下，钠与水剧烈反应，生成氢气和</a:t>
                      </a:r>
                      <a:r>
                        <a:rPr lang="en-US" sz="4200" kern="100" dirty="0" smtClean="0">
                          <a:solidFill>
                            <a:srgbClr val="404040"/>
                          </a:solidFill>
                          <a:latin typeface="微软雅黑" pitchFamily="34" charset="-122"/>
                          <a:ea typeface="微软雅黑" pitchFamily="34" charset="-122"/>
                          <a:cs typeface="Courier New"/>
                        </a:rPr>
                        <a:t>________</a:t>
                      </a:r>
                      <a:r>
                        <a:rPr lang="zh-CN" sz="4200" kern="100" dirty="0">
                          <a:solidFill>
                            <a:srgbClr val="404040"/>
                          </a:solidFill>
                          <a:latin typeface="微软雅黑" pitchFamily="34" charset="-122"/>
                          <a:ea typeface="微软雅黑" pitchFamily="34" charset="-122"/>
                          <a:cs typeface="Times New Roman"/>
                        </a:rPr>
                        <a:t>，化学反应方程式为</a:t>
                      </a:r>
                      <a:r>
                        <a:rPr lang="en-US" sz="4200" kern="100" dirty="0" smtClean="0">
                          <a:solidFill>
                            <a:srgbClr val="404040"/>
                          </a:solidFill>
                          <a:latin typeface="微软雅黑" pitchFamily="34" charset="-122"/>
                          <a:ea typeface="微软雅黑" pitchFamily="34" charset="-122"/>
                          <a:cs typeface="Courier New"/>
                        </a:rPr>
                        <a:t>_________________________________</a:t>
                      </a:r>
                      <a:r>
                        <a:rPr lang="zh-CN" sz="4200" kern="100" dirty="0" smtClean="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离子方程式</a:t>
                      </a:r>
                      <a:r>
                        <a:rPr lang="zh-CN" sz="4200" kern="100" dirty="0" smtClean="0">
                          <a:solidFill>
                            <a:srgbClr val="404040"/>
                          </a:solidFill>
                          <a:latin typeface="微软雅黑" pitchFamily="34" charset="-122"/>
                          <a:ea typeface="微软雅黑" pitchFamily="34" charset="-122"/>
                          <a:cs typeface="Times New Roman"/>
                        </a:rPr>
                        <a:t>为</a:t>
                      </a:r>
                      <a:r>
                        <a:rPr lang="en-US" sz="4200" kern="100" dirty="0" smtClean="0">
                          <a:solidFill>
                            <a:srgbClr val="404040"/>
                          </a:solidFill>
                          <a:latin typeface="微软雅黑" pitchFamily="34" charset="-122"/>
                          <a:ea typeface="微软雅黑" pitchFamily="34" charset="-122"/>
                          <a:cs typeface="Courier New"/>
                        </a:rPr>
                        <a:t>__________________________________________</a:t>
                      </a:r>
                      <a:r>
                        <a:rPr lang="zh-CN" altLang="en-US" sz="4200" kern="100" dirty="0" smtClean="0">
                          <a:solidFill>
                            <a:srgbClr val="404040"/>
                          </a:solidFill>
                          <a:latin typeface="微软雅黑" pitchFamily="34" charset="-122"/>
                          <a:ea typeface="微软雅黑" pitchFamily="34" charset="-122"/>
                          <a:cs typeface="Courier New"/>
                        </a:rPr>
                        <a:t>，</a:t>
                      </a:r>
                      <a:r>
                        <a:rPr lang="zh-CN" sz="4200" kern="100" dirty="0" smtClean="0">
                          <a:solidFill>
                            <a:srgbClr val="404040"/>
                          </a:solidFill>
                          <a:latin typeface="微软雅黑" pitchFamily="34" charset="-122"/>
                          <a:ea typeface="微软雅黑" pitchFamily="34" charset="-122"/>
                          <a:cs typeface="Times New Roman"/>
                        </a:rPr>
                        <a:t>在</a:t>
                      </a:r>
                      <a:r>
                        <a:rPr lang="zh-CN" sz="4200" kern="100" dirty="0">
                          <a:solidFill>
                            <a:srgbClr val="404040"/>
                          </a:solidFill>
                          <a:latin typeface="微软雅黑" pitchFamily="34" charset="-122"/>
                          <a:ea typeface="微软雅黑" pitchFamily="34" charset="-122"/>
                          <a:cs typeface="Times New Roman"/>
                        </a:rPr>
                        <a:t>反应中</a:t>
                      </a: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r>
                        <a:rPr lang="zh-CN" sz="4200" kern="100" dirty="0">
                          <a:solidFill>
                            <a:srgbClr val="404040"/>
                          </a:solidFill>
                          <a:latin typeface="微软雅黑" pitchFamily="34" charset="-122"/>
                          <a:ea typeface="微软雅黑" pitchFamily="34" charset="-122"/>
                          <a:cs typeface="Times New Roman"/>
                        </a:rPr>
                        <a:t>作氧化剂，</a:t>
                      </a:r>
                      <a:r>
                        <a:rPr lang="en-US" sz="4200" kern="100" dirty="0">
                          <a:solidFill>
                            <a:srgbClr val="404040"/>
                          </a:solidFill>
                          <a:latin typeface="微软雅黑" pitchFamily="34" charset="-122"/>
                          <a:ea typeface="微软雅黑" pitchFamily="34" charset="-122"/>
                          <a:cs typeface="Courier New"/>
                        </a:rPr>
                        <a:t>Na</a:t>
                      </a:r>
                      <a:r>
                        <a:rPr lang="zh-CN" sz="4200" kern="100" dirty="0">
                          <a:solidFill>
                            <a:srgbClr val="404040"/>
                          </a:solidFill>
                          <a:latin typeface="微软雅黑" pitchFamily="34" charset="-122"/>
                          <a:ea typeface="微软雅黑" pitchFamily="34" charset="-122"/>
                          <a:cs typeface="Times New Roman"/>
                        </a:rPr>
                        <a:t>作</a:t>
                      </a:r>
                      <a:r>
                        <a:rPr lang="en-US" sz="4200" kern="100" dirty="0">
                          <a:solidFill>
                            <a:srgbClr val="404040"/>
                          </a:solidFill>
                          <a:latin typeface="微软雅黑" pitchFamily="34" charset="-122"/>
                          <a:ea typeface="微软雅黑" pitchFamily="34" charset="-122"/>
                          <a:cs typeface="Courier New"/>
                        </a:rPr>
                        <a:t>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3" name="矩形 12"/>
          <p:cNvSpPr/>
          <p:nvPr/>
        </p:nvSpPr>
        <p:spPr>
          <a:xfrm>
            <a:off x="9505380" y="5148982"/>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嘶嘶</a:t>
            </a:r>
            <a:endParaRPr lang="zh-CN" altLang="en-US" dirty="0">
              <a:solidFill>
                <a:srgbClr val="A50021"/>
              </a:solidFill>
              <a:latin typeface="微软雅黑" pitchFamily="34" charset="-122"/>
              <a:ea typeface="微软雅黑" pitchFamily="34" charset="-122"/>
            </a:endParaRPr>
          </a:p>
        </p:txBody>
      </p:sp>
      <p:sp>
        <p:nvSpPr>
          <p:cNvPr id="14" name="矩形 13"/>
          <p:cNvSpPr/>
          <p:nvPr/>
        </p:nvSpPr>
        <p:spPr>
          <a:xfrm>
            <a:off x="17570276" y="5581030"/>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剧烈反应</a:t>
            </a:r>
            <a:endParaRPr lang="zh-CN" altLang="en-US" dirty="0">
              <a:solidFill>
                <a:srgbClr val="A50021"/>
              </a:solidFill>
              <a:latin typeface="微软雅黑" pitchFamily="34" charset="-122"/>
              <a:ea typeface="微软雅黑" pitchFamily="34" charset="-122"/>
            </a:endParaRPr>
          </a:p>
        </p:txBody>
      </p:sp>
      <p:sp>
        <p:nvSpPr>
          <p:cNvPr id="15" name="矩形 14"/>
          <p:cNvSpPr/>
          <p:nvPr/>
        </p:nvSpPr>
        <p:spPr>
          <a:xfrm>
            <a:off x="14545940" y="6949182"/>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a:t>
            </a:r>
            <a:endParaRPr lang="zh-CN" altLang="en-US" dirty="0">
              <a:solidFill>
                <a:srgbClr val="A50021"/>
              </a:solidFill>
              <a:latin typeface="微软雅黑" pitchFamily="34" charset="-122"/>
              <a:ea typeface="微软雅黑" pitchFamily="34" charset="-122"/>
            </a:endParaRPr>
          </a:p>
        </p:txBody>
      </p:sp>
      <p:sp>
        <p:nvSpPr>
          <p:cNvPr id="16" name="矩形 15"/>
          <p:cNvSpPr/>
          <p:nvPr/>
        </p:nvSpPr>
        <p:spPr>
          <a:xfrm>
            <a:off x="18506380" y="7021190"/>
            <a:ext cx="1776448" cy="738664"/>
          </a:xfrm>
          <a:prstGeom prst="rect">
            <a:avLst/>
          </a:prstGeom>
        </p:spPr>
        <p:txBody>
          <a:bodyPr wrap="none">
            <a:spAutoFit/>
          </a:bodyPr>
          <a:lstStyle/>
          <a:p>
            <a:r>
              <a:rPr lang="en-US" dirty="0" err="1" smtClean="0">
                <a:solidFill>
                  <a:srgbClr val="A50021"/>
                </a:solidFill>
                <a:latin typeface="微软雅黑" pitchFamily="34" charset="-122"/>
                <a:ea typeface="微软雅黑" pitchFamily="34" charset="-122"/>
              </a:rPr>
              <a:t>NaOH</a:t>
            </a:r>
            <a:endParaRPr lang="zh-CN" altLang="en-US" dirty="0">
              <a:solidFill>
                <a:srgbClr val="A50021"/>
              </a:solidFill>
              <a:latin typeface="微软雅黑" pitchFamily="34" charset="-122"/>
              <a:ea typeface="微软雅黑" pitchFamily="34" charset="-122"/>
            </a:endParaRPr>
          </a:p>
        </p:txBody>
      </p:sp>
      <p:sp>
        <p:nvSpPr>
          <p:cNvPr id="19" name="矩形 18"/>
          <p:cNvSpPr/>
          <p:nvPr/>
        </p:nvSpPr>
        <p:spPr>
          <a:xfrm>
            <a:off x="17930316" y="7885286"/>
            <a:ext cx="1776448" cy="738664"/>
          </a:xfrm>
          <a:prstGeom prst="rect">
            <a:avLst/>
          </a:prstGeom>
        </p:spPr>
        <p:txBody>
          <a:bodyPr wrap="none">
            <a:spAutoFit/>
          </a:bodyPr>
          <a:lstStyle/>
          <a:p>
            <a:r>
              <a:rPr lang="en-US" dirty="0" err="1" smtClean="0">
                <a:solidFill>
                  <a:srgbClr val="A50021"/>
                </a:solidFill>
                <a:latin typeface="微软雅黑" pitchFamily="34" charset="-122"/>
                <a:ea typeface="微软雅黑" pitchFamily="34" charset="-122"/>
              </a:rPr>
              <a:t>NaOH</a:t>
            </a:r>
            <a:endParaRPr lang="zh-CN" altLang="en-US" dirty="0">
              <a:solidFill>
                <a:srgbClr val="A50021"/>
              </a:solidFill>
              <a:latin typeface="微软雅黑" pitchFamily="34" charset="-122"/>
              <a:ea typeface="微软雅黑" pitchFamily="34" charset="-122"/>
            </a:endParaRPr>
          </a:p>
        </p:txBody>
      </p:sp>
      <p:sp>
        <p:nvSpPr>
          <p:cNvPr id="20" name="矩形 19"/>
          <p:cNvSpPr/>
          <p:nvPr/>
        </p:nvSpPr>
        <p:spPr>
          <a:xfrm>
            <a:off x="12025660" y="8893398"/>
            <a:ext cx="6898042"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2Na</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O=2NaOH</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H</a:t>
            </a:r>
            <a:r>
              <a:rPr lang="en-US" baseline="-25000"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a:t>
            </a:r>
            <a:endParaRPr lang="zh-CN" altLang="en-US" dirty="0">
              <a:solidFill>
                <a:srgbClr val="A50021"/>
              </a:solidFill>
              <a:latin typeface="微软雅黑" pitchFamily="34" charset="-122"/>
              <a:ea typeface="微软雅黑" pitchFamily="34" charset="-122"/>
            </a:endParaRPr>
          </a:p>
        </p:txBody>
      </p:sp>
      <p:sp>
        <p:nvSpPr>
          <p:cNvPr id="21" name="矩形 20"/>
          <p:cNvSpPr/>
          <p:nvPr/>
        </p:nvSpPr>
        <p:spPr>
          <a:xfrm>
            <a:off x="11089556" y="9757494"/>
            <a:ext cx="8470589"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2Na</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O=2Na</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2OH</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H</a:t>
            </a:r>
            <a:r>
              <a:rPr lang="en-US" baseline="-25000" dirty="0" smtClean="0">
                <a:solidFill>
                  <a:srgbClr val="A50021"/>
                </a:solidFill>
                <a:latin typeface="微软雅黑" pitchFamily="34" charset="-122"/>
                <a:ea typeface="微软雅黑" pitchFamily="34" charset="-122"/>
              </a:rPr>
              <a:t>2</a:t>
            </a:r>
            <a:r>
              <a:rPr lang="zh-CN" altLang="en-US" dirty="0" smtClean="0">
                <a:solidFill>
                  <a:srgbClr val="A50021"/>
                </a:solidFill>
                <a:latin typeface="微软雅黑" pitchFamily="34" charset="-122"/>
                <a:ea typeface="微软雅黑" pitchFamily="34" charset="-122"/>
              </a:rPr>
              <a:t>↑</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15985807" y="10675014"/>
            <a:ext cx="1800493"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还原剂</a:t>
            </a:r>
            <a:endParaRPr lang="zh-CN" altLang="en-US" dirty="0">
              <a:solidFill>
                <a:srgbClr val="A50021"/>
              </a:solidFill>
              <a:latin typeface="微软雅黑" pitchFamily="34" charset="-122"/>
              <a:ea typeface="微软雅黑" pitchFamily="34" charset="-122"/>
            </a:endParaRPr>
          </a:p>
        </p:txBody>
      </p:sp>
      <p:sp>
        <p:nvSpPr>
          <p:cNvPr id="23" name="TextBox 22"/>
          <p:cNvSpPr txBox="1"/>
          <p:nvPr/>
        </p:nvSpPr>
        <p:spPr>
          <a:xfrm>
            <a:off x="19514492" y="3132758"/>
            <a:ext cx="2376264" cy="769441"/>
          </a:xfrm>
          <a:prstGeom prst="rect">
            <a:avLst/>
          </a:prstGeom>
          <a:noFill/>
        </p:spPr>
        <p:txBody>
          <a:bodyPr wrap="square" rtlCol="0">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续表</a:t>
            </a:r>
            <a:r>
              <a:rPr lang="en-US" altLang="zh-CN"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0" grpId="0"/>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8" name="矩形 17"/>
          <p:cNvSpPr/>
          <p:nvPr/>
        </p:nvSpPr>
        <p:spPr>
          <a:xfrm>
            <a:off x="2160564" y="3276774"/>
            <a:ext cx="19502574" cy="988347"/>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记忆口诀：钠浮于水，熔成球。球儿闪亮，四处游。有“嘶”声儿，溶液红。</a:t>
            </a:r>
            <a:endParaRPr lang="en-US" altLang="zh-CN"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094638" y="2732060"/>
            <a:ext cx="19502574"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．钠与酸、盐溶液反应的规律</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与酸溶液的反应</a:t>
            </a:r>
          </a:p>
          <a:p>
            <a:pPr>
              <a:lnSpc>
                <a:spcPct val="150000"/>
              </a:lnSpc>
            </a:pPr>
            <a:r>
              <a:rPr lang="zh-CN" altLang="en-US" sz="4400" dirty="0" smtClean="0">
                <a:solidFill>
                  <a:srgbClr val="404040"/>
                </a:solidFill>
                <a:latin typeface="微软雅黑" pitchFamily="34" charset="-122"/>
                <a:ea typeface="微软雅黑" pitchFamily="34" charset="-122"/>
              </a:rPr>
              <a:t>①钠与酸反应时，先与酸电离出的</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反应，如</a:t>
            </a: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②如果钠过量，钠把酸消耗尽之后，再与水反应。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与盐溶液的反应</a:t>
            </a:r>
          </a:p>
          <a:p>
            <a:pPr>
              <a:lnSpc>
                <a:spcPct val="150000"/>
              </a:lnSpc>
            </a:pPr>
            <a:r>
              <a:rPr lang="zh-CN" altLang="en-US" sz="4400" dirty="0" smtClean="0">
                <a:solidFill>
                  <a:srgbClr val="404040"/>
                </a:solidFill>
                <a:latin typeface="微软雅黑" pitchFamily="34" charset="-122"/>
                <a:ea typeface="微软雅黑" pitchFamily="34" charset="-122"/>
              </a:rPr>
              <a:t>①如果盐溶液中的溶质与氢氧化钠不反应，则只发生钠与水的反应；</a:t>
            </a:r>
          </a:p>
          <a:p>
            <a:pPr>
              <a:lnSpc>
                <a:spcPct val="150000"/>
              </a:lnSpc>
            </a:pPr>
            <a:r>
              <a:rPr lang="zh-CN" altLang="en-US" sz="4400" dirty="0" smtClean="0">
                <a:solidFill>
                  <a:srgbClr val="404040"/>
                </a:solidFill>
                <a:latin typeface="微软雅黑" pitchFamily="34" charset="-122"/>
                <a:ea typeface="微软雅黑" pitchFamily="34" charset="-122"/>
              </a:rPr>
              <a:t>②如果盐溶液中的溶质能与氢氧化钠反应，则会发生两个反应。如钠与硫酸铜溶液的反应：</a:t>
            </a:r>
          </a:p>
          <a:p>
            <a:pPr>
              <a:lnSpc>
                <a:spcPct val="150000"/>
              </a:lnSpc>
            </a:pP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O=2NaOH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016548" y="2700710"/>
            <a:ext cx="18362040" cy="200401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．铁与水蒸气的反应</a:t>
            </a:r>
          </a:p>
          <a:p>
            <a:pPr>
              <a:lnSpc>
                <a:spcPct val="150000"/>
              </a:lnSpc>
            </a:pP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铁与水蒸气的反应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3312692" y="5125424"/>
          <a:ext cx="18145252" cy="6209390"/>
        </p:xfrm>
        <a:graphic>
          <a:graphicData uri="http://schemas.openxmlformats.org/drawingml/2006/table">
            <a:tbl>
              <a:tblPr/>
              <a:tblGrid>
                <a:gridCol w="1500198"/>
                <a:gridCol w="9041329"/>
                <a:gridCol w="7603725"/>
              </a:tblGrid>
              <a:tr h="0">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装置</a:t>
                      </a:r>
                      <a:r>
                        <a:rPr lang="en-US" sz="4200" kern="100">
                          <a:solidFill>
                            <a:srgbClr val="404040"/>
                          </a:solidFill>
                          <a:latin typeface="微软雅黑" pitchFamily="34" charset="-122"/>
                          <a:ea typeface="微软雅黑" pitchFamily="34" charset="-122"/>
                          <a:cs typeface="Times New Roman"/>
                        </a:rPr>
                        <a:t>Ⅰ</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装置</a:t>
                      </a:r>
                      <a:r>
                        <a:rPr lang="en-US" sz="4200" kern="100" dirty="0">
                          <a:solidFill>
                            <a:srgbClr val="404040"/>
                          </a:solidFill>
                          <a:latin typeface="微软雅黑" pitchFamily="34" charset="-122"/>
                          <a:ea typeface="微软雅黑" pitchFamily="34" charset="-122"/>
                          <a:cs typeface="Times New Roman"/>
                        </a:rPr>
                        <a:t>Ⅱ</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27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实验装置</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46850" name="Picture 2" descr="E:\工作\2017\同步\2017秋\学练考\必修1\PPT\第三章\F73.TIF"/>
          <p:cNvPicPr>
            <a:picLocks noChangeAspect="1" noChangeArrowheads="1"/>
          </p:cNvPicPr>
          <p:nvPr/>
        </p:nvPicPr>
        <p:blipFill>
          <a:blip r:embed="rId3" r:link="rId4" cstate="print"/>
          <a:srcRect/>
          <a:stretch>
            <a:fillRect/>
          </a:stretch>
        </p:blipFill>
        <p:spPr bwMode="auto">
          <a:xfrm>
            <a:off x="5616948" y="6651254"/>
            <a:ext cx="7800671" cy="3682304"/>
          </a:xfrm>
          <a:prstGeom prst="rect">
            <a:avLst/>
          </a:prstGeom>
          <a:noFill/>
        </p:spPr>
      </p:pic>
      <p:pic>
        <p:nvPicPr>
          <p:cNvPr id="846849" name="Picture 1" descr="E:\工作\2017\同步\2017秋\学练考\必修1\PPT\第三章\F74.TIF"/>
          <p:cNvPicPr>
            <a:picLocks noChangeAspect="1" noChangeArrowheads="1"/>
          </p:cNvPicPr>
          <p:nvPr/>
        </p:nvPicPr>
        <p:blipFill>
          <a:blip r:embed="rId5" r:link="rId6" cstate="print"/>
          <a:srcRect/>
          <a:stretch>
            <a:fillRect/>
          </a:stretch>
        </p:blipFill>
        <p:spPr bwMode="auto">
          <a:xfrm>
            <a:off x="14739164" y="6270505"/>
            <a:ext cx="5786478" cy="4279077"/>
          </a:xfrm>
          <a:prstGeom prst="rect">
            <a:avLst/>
          </a:prstGeom>
          <a:noFill/>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46850"/>
                                        </p:tgtEl>
                                        <p:attrNameLst>
                                          <p:attrName>style.visibility</p:attrName>
                                        </p:attrNameLst>
                                      </p:cBhvr>
                                      <p:to>
                                        <p:strVal val="visible"/>
                                      </p:to>
                                    </p:set>
                                    <p:animEffect transition="in" filter="blinds(horizontal)">
                                      <p:cBhvr>
                                        <p:cTn id="11" dur="500"/>
                                        <p:tgtEl>
                                          <p:spTgt spid="84685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46849"/>
                                        </p:tgtEl>
                                        <p:attrNameLst>
                                          <p:attrName>style.visibility</p:attrName>
                                        </p:attrNameLst>
                                      </p:cBhvr>
                                      <p:to>
                                        <p:strVal val="visible"/>
                                      </p:to>
                                    </p:set>
                                    <p:animEffect transition="in" filter="blinds(horizontal)">
                                      <p:cBhvr>
                                        <p:cTn id="15" dur="500"/>
                                        <p:tgtEl>
                                          <p:spTgt spid="846849"/>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2376588" y="4428902"/>
          <a:ext cx="18145252" cy="5760720"/>
        </p:xfrm>
        <a:graphic>
          <a:graphicData uri="http://schemas.openxmlformats.org/drawingml/2006/table">
            <a:tbl>
              <a:tblPr/>
              <a:tblGrid>
                <a:gridCol w="1714512"/>
                <a:gridCol w="8827015"/>
                <a:gridCol w="7603725"/>
              </a:tblGrid>
              <a:tr h="251729">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装置</a:t>
                      </a:r>
                      <a:r>
                        <a:rPr lang="en-US" sz="4200" kern="100" dirty="0">
                          <a:solidFill>
                            <a:srgbClr val="404040"/>
                          </a:solidFill>
                          <a:latin typeface="微软雅黑" pitchFamily="34" charset="-122"/>
                          <a:ea typeface="微软雅黑" pitchFamily="34" charset="-122"/>
                          <a:cs typeface="Times New Roman"/>
                        </a:rPr>
                        <a:t>Ⅰ</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装置</a:t>
                      </a:r>
                      <a:r>
                        <a:rPr lang="en-US" sz="4200" kern="100" dirty="0">
                          <a:solidFill>
                            <a:srgbClr val="404040"/>
                          </a:solidFill>
                          <a:latin typeface="微软雅黑" pitchFamily="34" charset="-122"/>
                          <a:ea typeface="微软雅黑" pitchFamily="34" charset="-122"/>
                          <a:cs typeface="Times New Roman"/>
                        </a:rPr>
                        <a:t>Ⅱ</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659">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操作及现象　</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用</a:t>
                      </a:r>
                      <a:r>
                        <a:rPr lang="zh-CN" sz="4200" kern="100" dirty="0">
                          <a:solidFill>
                            <a:srgbClr val="404040"/>
                          </a:solidFill>
                          <a:latin typeface="微软雅黑" pitchFamily="34" charset="-122"/>
                          <a:ea typeface="微软雅黑" pitchFamily="34" charset="-122"/>
                          <a:cs typeface="Times New Roman"/>
                        </a:rPr>
                        <a:t>小试管收集一试管气体，点燃，听到轻微的</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噗</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声，证明生成了</a:t>
                      </a:r>
                      <a:r>
                        <a:rPr lang="en-US" sz="4200" kern="100" dirty="0">
                          <a:solidFill>
                            <a:srgbClr val="404040"/>
                          </a:solidFill>
                          <a:latin typeface="微软雅黑" pitchFamily="34" charset="-122"/>
                          <a:ea typeface="微软雅黑" pitchFamily="34" charset="-122"/>
                          <a:cs typeface="Courier New"/>
                        </a:rPr>
                        <a:t>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用</a:t>
                      </a:r>
                      <a:r>
                        <a:rPr lang="zh-CN" sz="4200" kern="100" dirty="0">
                          <a:solidFill>
                            <a:srgbClr val="404040"/>
                          </a:solidFill>
                          <a:latin typeface="微软雅黑" pitchFamily="34" charset="-122"/>
                          <a:ea typeface="微软雅黑" pitchFamily="34" charset="-122"/>
                          <a:cs typeface="Times New Roman"/>
                        </a:rPr>
                        <a:t>火柴点燃肥皂泡，听到爆鸣声，证明生成了</a:t>
                      </a:r>
                      <a:r>
                        <a:rPr lang="en-US" sz="4200" kern="100" dirty="0">
                          <a:solidFill>
                            <a:srgbClr val="404040"/>
                          </a:solidFill>
                          <a:latin typeface="微软雅黑" pitchFamily="34" charset="-122"/>
                          <a:ea typeface="微软雅黑" pitchFamily="34" charset="-122"/>
                          <a:cs typeface="Courier New"/>
                        </a:rPr>
                        <a:t>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5659">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铁</a:t>
                      </a:r>
                      <a:r>
                        <a:rPr lang="zh-CN" sz="4200" kern="100" dirty="0">
                          <a:solidFill>
                            <a:srgbClr val="404040"/>
                          </a:solidFill>
                          <a:latin typeface="微软雅黑" pitchFamily="34" charset="-122"/>
                          <a:ea typeface="微软雅黑" pitchFamily="34" charset="-122"/>
                          <a:cs typeface="Times New Roman"/>
                        </a:rPr>
                        <a:t>能与水蒸气反应，化学方程式为</a:t>
                      </a:r>
                      <a:r>
                        <a:rPr lang="en-US" sz="4200" kern="100" dirty="0" smtClean="0">
                          <a:solidFill>
                            <a:srgbClr val="404040"/>
                          </a:solidFill>
                          <a:latin typeface="微软雅黑" pitchFamily="34" charset="-122"/>
                          <a:ea typeface="微软雅黑" pitchFamily="34" charset="-122"/>
                          <a:cs typeface="Courier New"/>
                        </a:rPr>
                        <a:t>_____________________________________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4536828" y="7309222"/>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氢气</a:t>
            </a:r>
            <a:endParaRPr lang="zh-CN" altLang="en-US" dirty="0">
              <a:solidFill>
                <a:srgbClr val="A50021"/>
              </a:solidFill>
              <a:latin typeface="微软雅黑" pitchFamily="34" charset="-122"/>
              <a:ea typeface="微软雅黑" pitchFamily="34" charset="-122"/>
            </a:endParaRPr>
          </a:p>
        </p:txBody>
      </p:sp>
      <p:sp>
        <p:nvSpPr>
          <p:cNvPr id="12" name="矩形 11"/>
          <p:cNvSpPr/>
          <p:nvPr/>
        </p:nvSpPr>
        <p:spPr>
          <a:xfrm>
            <a:off x="16850196" y="687717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氢气</a:t>
            </a:r>
            <a:endParaRPr lang="zh-CN" altLang="en-US" dirty="0">
              <a:solidFill>
                <a:srgbClr val="A50021"/>
              </a:solidFill>
              <a:latin typeface="微软雅黑" pitchFamily="34" charset="-122"/>
              <a:ea typeface="微软雅黑" pitchFamily="34" charset="-122"/>
            </a:endParaRPr>
          </a:p>
        </p:txBody>
      </p:sp>
      <p:graphicFrame>
        <p:nvGraphicFramePr>
          <p:cNvPr id="14" name="对象 13"/>
          <p:cNvGraphicFramePr>
            <a:graphicFrameLocks noChangeAspect="1"/>
          </p:cNvGraphicFramePr>
          <p:nvPr/>
        </p:nvGraphicFramePr>
        <p:xfrm>
          <a:off x="4168775" y="8686800"/>
          <a:ext cx="9520238" cy="1828800"/>
        </p:xfrm>
        <a:graphic>
          <a:graphicData uri="http://schemas.openxmlformats.org/presentationml/2006/ole">
            <p:oleObj spid="_x0000_s849922" name="文档" r:id="rId4" imgW="5098797" imgH="992300" progId="Word.Document.12">
              <p:embed/>
            </p:oleObj>
          </a:graphicData>
        </a:graphic>
      </p:graphicFrame>
      <p:sp>
        <p:nvSpPr>
          <p:cNvPr id="10" name="TextBox 9"/>
          <p:cNvSpPr txBox="1"/>
          <p:nvPr/>
        </p:nvSpPr>
        <p:spPr>
          <a:xfrm>
            <a:off x="19370476" y="3060750"/>
            <a:ext cx="2376264" cy="769441"/>
          </a:xfrm>
          <a:prstGeom prst="rect">
            <a:avLst/>
          </a:prstGeom>
          <a:noFill/>
        </p:spPr>
        <p:txBody>
          <a:bodyPr wrap="square" rtlCol="0">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续表</a:t>
            </a:r>
            <a:r>
              <a:rPr lang="en-US" altLang="zh-CN"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．铁与水蒸气的反应实验中，湿棉花有何作用？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．铁能与水蒸气反应，在日常生活中为何可以用铁壶烧水？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946770"/>
            <a:ext cx="19216822" cy="6000792"/>
          </a:xfrm>
          <a:prstGeom prst="rect">
            <a:avLst/>
          </a:prstGeom>
          <a:noFill/>
          <a:ln w="9525">
            <a:noFill/>
            <a:miter lim="800000"/>
            <a:headEnd/>
            <a:tailEnd/>
          </a:ln>
          <a:effectLst/>
        </p:spPr>
      </p:pic>
      <p:sp>
        <p:nvSpPr>
          <p:cNvPr id="20" name="矩形 19"/>
          <p:cNvSpPr/>
          <p:nvPr/>
        </p:nvSpPr>
        <p:spPr>
          <a:xfrm>
            <a:off x="2308952" y="6089646"/>
            <a:ext cx="19002508" cy="301967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．提示：加热时产生水蒸气与铁粉反应生成氢气。</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．提示：铁不能与冷、热水反应，只能在高温下与水蒸气反应。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10114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熟悉金属与氧气的反应。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了解金属与水反应的一般规律。</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了解铝与盐酸和氢氧化钠溶液的反应。</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让学生初步掌握物质的量、摩尔质量、气体摩尔体积、物质的量浓度应用于化学方程式计算的方法和格式；让学生深刻理解化学方程式的意义。</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．通过金属钠在空气中的变化现象，培养学生的观察能力、分析能力；通过金属与水或与酸的反应培养学生的独立思考能力和实验设计能力。</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9929882"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将钠放入盛有硫酸铜溶液的小烧杯中，下列不能观察到的现象是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．钠块浮在液面上，四处游走</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．钠块熔化成小球，逐渐减小最后消失</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．产生蓝色沉淀且出现暗斑</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．烧杯底部析出暗红色固体</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953214" y="3017812"/>
            <a:ext cx="8501122" cy="8858312"/>
          </a:xfrm>
          <a:prstGeom prst="rect">
            <a:avLst/>
          </a:prstGeom>
          <a:noFill/>
          <a:ln w="9525">
            <a:noFill/>
            <a:miter lim="800000"/>
            <a:headEnd/>
            <a:tailEnd/>
          </a:ln>
          <a:effectLst/>
        </p:spPr>
      </p:pic>
      <p:sp>
        <p:nvSpPr>
          <p:cNvPr id="10" name="矩形 9"/>
          <p:cNvSpPr/>
          <p:nvPr/>
        </p:nvSpPr>
        <p:spPr>
          <a:xfrm>
            <a:off x="13310404" y="3160688"/>
            <a:ext cx="733587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3310404" y="4017944"/>
            <a:ext cx="8053130" cy="801655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的密度小于水，熔点较低，</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先与溶液中的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剧烈反应生成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，同时放出大量热，放出的热量使钠熔成小球，产生的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使钠四处游动，生成的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再与</a:t>
            </a:r>
            <a:r>
              <a:rPr lang="en-US" sz="4400" dirty="0" smtClean="0">
                <a:solidFill>
                  <a:srgbClr val="A50021"/>
                </a:solidFill>
                <a:latin typeface="微软雅黑" pitchFamily="34" charset="-122"/>
                <a:ea typeface="微软雅黑" pitchFamily="34" charset="-122"/>
              </a:rPr>
              <a:t>CuSO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Cu(OH)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蓝色沉淀。</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2946374"/>
            <a:ext cx="19645450" cy="960262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某同学欲在实验室中完成</a:t>
            </a:r>
            <a:r>
              <a:rPr lang="en-US" sz="4400" dirty="0" smtClean="0">
                <a:latin typeface="微软雅黑" pitchFamily="34" charset="-122"/>
                <a:ea typeface="微软雅黑" pitchFamily="34" charset="-122"/>
              </a:rPr>
              <a:t>Fe</a:t>
            </a:r>
            <a:r>
              <a:rPr lang="zh-CN" altLang="en-US" sz="4400" dirty="0" smtClean="0">
                <a:latin typeface="微软雅黑" pitchFamily="34" charset="-122"/>
                <a:ea typeface="微软雅黑" pitchFamily="34" charset="-122"/>
              </a:rPr>
              <a:t>与水蒸气反应的实验，装置如图</a:t>
            </a:r>
            <a:r>
              <a:rPr lang="en-US" sz="4400" dirty="0" smtClean="0">
                <a:latin typeface="微软雅黑" pitchFamily="34" charset="-122"/>
                <a:ea typeface="微软雅黑" pitchFamily="34" charset="-122"/>
              </a:rPr>
              <a:t>3­1­1</a:t>
            </a:r>
            <a:r>
              <a:rPr lang="zh-CN" altLang="en-US" sz="4400" dirty="0" smtClean="0">
                <a:latin typeface="微软雅黑" pitchFamily="34" charset="-122"/>
                <a:ea typeface="微软雅黑" pitchFamily="34" charset="-122"/>
              </a:rPr>
              <a:t>甲、乙。</a:t>
            </a:r>
            <a:endParaRPr lang="en-US" altLang="zh-CN" sz="4400" dirty="0" smtClean="0">
              <a:latin typeface="微软雅黑" pitchFamily="34" charset="-122"/>
              <a:ea typeface="微软雅黑" pitchFamily="34" charset="-122"/>
            </a:endParaRPr>
          </a:p>
          <a:p>
            <a:pPr>
              <a:lnSpc>
                <a:spcPct val="150000"/>
              </a:lnSpc>
            </a:pPr>
            <a:endParaRPr lang="en-US" altLang="zh-CN" sz="4000" dirty="0" smtClean="0">
              <a:latin typeface="微软雅黑" pitchFamily="34" charset="-122"/>
              <a:ea typeface="微软雅黑" pitchFamily="34" charset="-122"/>
            </a:endParaRPr>
          </a:p>
          <a:p>
            <a:pPr>
              <a:lnSpc>
                <a:spcPct val="150000"/>
              </a:lnSpc>
            </a:pPr>
            <a:endParaRPr lang="en-US" altLang="zh-CN" sz="4000" dirty="0" smtClean="0">
              <a:latin typeface="微软雅黑" pitchFamily="34" charset="-122"/>
              <a:ea typeface="微软雅黑" pitchFamily="34" charset="-122"/>
            </a:endParaRPr>
          </a:p>
          <a:p>
            <a:pPr>
              <a:lnSpc>
                <a:spcPct val="150000"/>
              </a:lnSpc>
            </a:pPr>
            <a:endParaRPr lang="en-US" altLang="zh-CN" sz="4000" dirty="0" smtClean="0">
              <a:latin typeface="微软雅黑" pitchFamily="34" charset="-122"/>
              <a:ea typeface="微软雅黑" pitchFamily="34" charset="-122"/>
            </a:endParaRPr>
          </a:p>
          <a:p>
            <a:pPr>
              <a:lnSpc>
                <a:spcPct val="150000"/>
              </a:lnSpc>
            </a:pPr>
            <a:endParaRPr lang="en-US" altLang="zh-CN" sz="4000" dirty="0" smtClean="0">
              <a:latin typeface="微软雅黑" pitchFamily="34" charset="-122"/>
              <a:ea typeface="微软雅黑" pitchFamily="34" charset="-122"/>
            </a:endParaRPr>
          </a:p>
          <a:p>
            <a:pPr>
              <a:lnSpc>
                <a:spcPct val="150000"/>
              </a:lnSpc>
            </a:pPr>
            <a:endParaRPr lang="en-US" altLang="zh-CN" sz="4000" dirty="0" smtClean="0">
              <a:latin typeface="微软雅黑" pitchFamily="34" charset="-122"/>
              <a:ea typeface="微软雅黑" pitchFamily="34" charset="-122"/>
            </a:endParaRPr>
          </a:p>
          <a:p>
            <a:pPr>
              <a:lnSpc>
                <a:spcPct val="150000"/>
              </a:lnSpc>
            </a:pPr>
            <a:endParaRPr lang="en-US" altLang="zh-CN" sz="4000" dirty="0" smtClean="0">
              <a:latin typeface="微软雅黑" pitchFamily="34" charset="-122"/>
              <a:ea typeface="微软雅黑" pitchFamily="34" charset="-122"/>
            </a:endParaRPr>
          </a:p>
          <a:p>
            <a:pPr algn="ctr">
              <a:lnSpc>
                <a:spcPct val="150000"/>
              </a:lnSpc>
            </a:pP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3­1­1</a:t>
            </a:r>
          </a:p>
          <a:p>
            <a:pPr>
              <a:lnSpc>
                <a:spcPct val="150000"/>
              </a:lnSpc>
            </a:pP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中放入的是铁粉与石棉绒的混合物，</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中放的是干燥剂，</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为酒精喷灯，</a:t>
            </a:r>
            <a:r>
              <a:rPr lang="en-US" sz="4400" dirty="0" smtClean="0">
                <a:solidFill>
                  <a:srgbClr val="404040"/>
                </a:solidFill>
                <a:latin typeface="微软雅黑" pitchFamily="34" charset="-122"/>
                <a:ea typeface="微软雅黑" pitchFamily="34" charset="-122"/>
              </a:rPr>
              <a:t>G</a:t>
            </a:r>
            <a:r>
              <a:rPr lang="zh-CN" altLang="en-US" sz="4400" dirty="0" smtClean="0">
                <a:solidFill>
                  <a:srgbClr val="404040"/>
                </a:solidFill>
                <a:latin typeface="微软雅黑" pitchFamily="34" charset="-122"/>
                <a:ea typeface="微软雅黑" pitchFamily="34" charset="-122"/>
              </a:rPr>
              <a:t>为带有铁丝网罩的酒精灯。</a:t>
            </a:r>
            <a:endParaRPr lang="zh-CN" altLang="en-US" sz="4400" dirty="0">
              <a:latin typeface="微软雅黑" pitchFamily="34" charset="-122"/>
              <a:ea typeface="微软雅黑" pitchFamily="34" charset="-122"/>
            </a:endParaRPr>
          </a:p>
        </p:txBody>
      </p:sp>
      <p:pic>
        <p:nvPicPr>
          <p:cNvPr id="634882" name="Picture 2" descr="E:\工作\2017\同步\2017秋\学练考\必修1\PPT\第三章\8KP17.TIF"/>
          <p:cNvPicPr>
            <a:picLocks noChangeAspect="1" noChangeArrowheads="1"/>
          </p:cNvPicPr>
          <p:nvPr/>
        </p:nvPicPr>
        <p:blipFill>
          <a:blip r:embed="rId3" r:link="rId4" cstate="print"/>
          <a:srcRect/>
          <a:stretch>
            <a:fillRect/>
          </a:stretch>
        </p:blipFill>
        <p:spPr bwMode="auto">
          <a:xfrm>
            <a:off x="4809282" y="4303696"/>
            <a:ext cx="6625714" cy="5072098"/>
          </a:xfrm>
          <a:prstGeom prst="rect">
            <a:avLst/>
          </a:prstGeom>
          <a:noFill/>
        </p:spPr>
      </p:pic>
      <p:pic>
        <p:nvPicPr>
          <p:cNvPr id="634881" name="Picture 1" descr="E:\工作\2017\同步\2017秋\学练考\必修1\PPT\第三章\8KP18.TIF"/>
          <p:cNvPicPr>
            <a:picLocks noChangeAspect="1" noChangeArrowheads="1"/>
          </p:cNvPicPr>
          <p:nvPr/>
        </p:nvPicPr>
        <p:blipFill>
          <a:blip r:embed="rId5" r:link="rId6" cstate="print"/>
          <a:srcRect/>
          <a:stretch>
            <a:fillRect/>
          </a:stretch>
        </p:blipFill>
        <p:spPr bwMode="auto">
          <a:xfrm>
            <a:off x="12238834" y="4518010"/>
            <a:ext cx="5940294" cy="4935013"/>
          </a:xfrm>
          <a:prstGeom prst="rect">
            <a:avLst/>
          </a:prstGeom>
          <a:noFill/>
        </p:spPr>
      </p:pic>
      <p:sp>
        <p:nvSpPr>
          <p:cNvPr id="63488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34884" name="Rectangle 4"/>
          <p:cNvSpPr>
            <a:spLocks noChangeArrowheads="1"/>
          </p:cNvSpPr>
          <p:nvPr/>
        </p:nvSpPr>
        <p:spPr bwMode="auto">
          <a:xfrm>
            <a:off x="0" y="15144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34882"/>
                                        </p:tgtEl>
                                        <p:attrNameLst>
                                          <p:attrName>style.visibility</p:attrName>
                                        </p:attrNameLst>
                                      </p:cBhvr>
                                      <p:to>
                                        <p:strVal val="visible"/>
                                      </p:to>
                                    </p:set>
                                    <p:animEffect transition="in" filter="blinds(horizontal)">
                                      <p:cBhvr>
                                        <p:cTn id="11" dur="500"/>
                                        <p:tgtEl>
                                          <p:spTgt spid="63488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34881"/>
                                        </p:tgtEl>
                                        <p:attrNameLst>
                                          <p:attrName>style.visibility</p:attrName>
                                        </p:attrNameLst>
                                      </p:cBhvr>
                                      <p:to>
                                        <p:strVal val="visible"/>
                                      </p:to>
                                    </p:set>
                                    <p:animEffect transition="in" filter="blinds(horizontal)">
                                      <p:cBhvr>
                                        <p:cTn id="15" dur="500"/>
                                        <p:tgtEl>
                                          <p:spTgt spid="634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023200" y="2946374"/>
            <a:ext cx="19645450"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对比两装置，回答下列问题：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如何检查乙装置的气密性？ </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乙装置中湿沙子的作用是</a:t>
            </a:r>
            <a:r>
              <a:rPr lang="en-US" sz="4400" dirty="0" smtClean="0">
                <a:solidFill>
                  <a:srgbClr val="404040"/>
                </a:solidFill>
                <a:latin typeface="微软雅黑" pitchFamily="34" charset="-122"/>
                <a:ea typeface="微软雅黑" pitchFamily="34" charset="-122"/>
              </a:rPr>
              <a:t>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(3)B</a:t>
            </a:r>
            <a:r>
              <a:rPr lang="zh-CN" altLang="en-US" sz="4400" dirty="0" smtClean="0">
                <a:solidFill>
                  <a:srgbClr val="404040"/>
                </a:solidFill>
                <a:latin typeface="微软雅黑" pitchFamily="34" charset="-122"/>
                <a:ea typeface="微软雅黑" pitchFamily="34" charset="-122"/>
              </a:rPr>
              <a:t>处发生反应的化学方程式为</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该同学认为在乙装置的导管口处点燃反应产生的气体，装置</a:t>
            </a:r>
            <a:r>
              <a:rPr lang="en-US" sz="4400" dirty="0" smtClean="0">
                <a:solidFill>
                  <a:srgbClr val="404040"/>
                </a:solidFill>
                <a:latin typeface="微软雅黑" pitchFamily="34" charset="-122"/>
                <a:ea typeface="微软雅黑" pitchFamily="34" charset="-122"/>
              </a:rPr>
              <a:t>H</a:t>
            </a:r>
            <a:r>
              <a:rPr lang="zh-CN" altLang="en-US" sz="4400" dirty="0" smtClean="0">
                <a:solidFill>
                  <a:srgbClr val="404040"/>
                </a:solidFill>
                <a:latin typeface="微软雅黑" pitchFamily="34" charset="-122"/>
                <a:ea typeface="微软雅黑" pitchFamily="34" charset="-122"/>
              </a:rPr>
              <a:t>必不可少，</a:t>
            </a:r>
            <a:r>
              <a:rPr lang="en-US" sz="4400" dirty="0" smtClean="0">
                <a:solidFill>
                  <a:srgbClr val="404040"/>
                </a:solidFill>
                <a:latin typeface="微软雅黑" pitchFamily="34" charset="-122"/>
                <a:ea typeface="微软雅黑" pitchFamily="34" charset="-122"/>
              </a:rPr>
              <a:t>H</a:t>
            </a:r>
            <a:r>
              <a:rPr lang="zh-CN" altLang="en-US" sz="4400" dirty="0" smtClean="0">
                <a:solidFill>
                  <a:srgbClr val="404040"/>
                </a:solidFill>
                <a:latin typeface="微软雅黑" pitchFamily="34" charset="-122"/>
                <a:ea typeface="微软雅黑" pitchFamily="34" charset="-122"/>
              </a:rPr>
              <a:t>的作用是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对比甲、乙两装置的</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K</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的优点是</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023200" y="3089250"/>
            <a:ext cx="19574012"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304580" y="3441700"/>
          <a:ext cx="18722080" cy="9880600"/>
        </p:xfrm>
        <a:graphic>
          <a:graphicData uri="http://schemas.openxmlformats.org/presentationml/2006/ole">
            <p:oleObj spid="_x0000_s851970" name="Document" r:id="rId5" imgW="10553124" imgH="5220393"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375002"/>
            <a:ext cx="19502574"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94704" y="3589316"/>
            <a:ext cx="18788194"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特别提醒</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钠与碱和盐溶液反应的特殊性质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钠与水的反应很剧烈，故钠与金属盐溶液反应时也只是与水的反应，不能置换出金属单质。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钠与饱和碱溶液反应时，虽然只是钠与水的反应，但是因水的消耗，会使碱结晶析出。</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688956" y="9037414"/>
            <a:ext cx="2877711"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有气泡产生</a:t>
            </a:r>
            <a:endParaRPr lang="zh-CN" altLang="en-US" dirty="0">
              <a:solidFill>
                <a:srgbClr val="A50021"/>
              </a:solidFill>
              <a:latin typeface="微软雅黑" pitchFamily="34" charset="-122"/>
              <a:ea typeface="微软雅黑" pitchFamily="34" charset="-122"/>
            </a:endParaRPr>
          </a:p>
        </p:txBody>
      </p:sp>
      <p:graphicFrame>
        <p:nvGraphicFramePr>
          <p:cNvPr id="24" name="表格 23"/>
          <p:cNvGraphicFramePr>
            <a:graphicFrameLocks noGrp="1"/>
          </p:cNvGraphicFramePr>
          <p:nvPr/>
        </p:nvGraphicFramePr>
        <p:xfrm>
          <a:off x="2232572" y="4644926"/>
          <a:ext cx="18068496" cy="7112000"/>
        </p:xfrm>
        <a:graphic>
          <a:graphicData uri="http://schemas.openxmlformats.org/drawingml/2006/table">
            <a:tbl>
              <a:tblPr/>
              <a:tblGrid>
                <a:gridCol w="1607785"/>
                <a:gridCol w="8059859"/>
                <a:gridCol w="8400852"/>
              </a:tblGrid>
              <a:tr h="3384376">
                <a:tc>
                  <a:txBody>
                    <a:bodyPr/>
                    <a:lstStyle/>
                    <a:p>
                      <a:pPr algn="ctr">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实验装置</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7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270">
                <a:tc>
                  <a:txBody>
                    <a:bodyPr/>
                    <a:lstStyle/>
                    <a:p>
                      <a:pPr algn="ctr">
                        <a:lnSpc>
                          <a:spcPts val="7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试管中</a:t>
                      </a:r>
                      <a:r>
                        <a:rPr lang="en-US" sz="4200" kern="100" dirty="0">
                          <a:solidFill>
                            <a:srgbClr val="404040"/>
                          </a:solidFill>
                          <a:latin typeface="微软雅黑" pitchFamily="34" charset="-122"/>
                          <a:ea typeface="微软雅黑" pitchFamily="34" charset="-122"/>
                          <a:cs typeface="Courier New"/>
                        </a:rPr>
                        <a:t>____</a:t>
                      </a:r>
                      <a:r>
                        <a:rPr lang="en-US" sz="4200" kern="100" dirty="0">
                          <a:solidFill>
                            <a:srgbClr val="404040"/>
                          </a:solidFill>
                          <a:latin typeface="微软雅黑" pitchFamily="34" charset="-122"/>
                          <a:ea typeface="微软雅黑" pitchFamily="34" charset="-122"/>
                          <a:cs typeface="宋体"/>
                        </a:rPr>
                        <a:t>________</a:t>
                      </a:r>
                      <a:r>
                        <a:rPr lang="zh-CN" sz="4200" kern="100" dirty="0">
                          <a:solidFill>
                            <a:srgbClr val="404040"/>
                          </a:solidFill>
                          <a:latin typeface="微软雅黑" pitchFamily="34" charset="-122"/>
                          <a:ea typeface="微软雅黑" pitchFamily="34" charset="-122"/>
                          <a:cs typeface="Times New Roman"/>
                        </a:rPr>
                        <a:t>，铝片</a:t>
                      </a:r>
                      <a:r>
                        <a:rPr lang="en-US" sz="4200" kern="100" dirty="0">
                          <a:solidFill>
                            <a:srgbClr val="404040"/>
                          </a:solidFill>
                          <a:latin typeface="微软雅黑" pitchFamily="34" charset="-122"/>
                          <a:ea typeface="微软雅黑" pitchFamily="34" charset="-122"/>
                          <a:cs typeface="Courier New"/>
                        </a:rPr>
                        <a:t>____________</a:t>
                      </a:r>
                      <a:r>
                        <a:rPr lang="zh-CN" sz="4200" kern="100" dirty="0">
                          <a:solidFill>
                            <a:srgbClr val="404040"/>
                          </a:solidFill>
                          <a:latin typeface="微软雅黑" pitchFamily="34" charset="-122"/>
                          <a:ea typeface="微软雅黑" pitchFamily="34" charset="-122"/>
                          <a:cs typeface="Times New Roman"/>
                        </a:rPr>
                        <a:t>；将点燃的木条放在试管口处，发出</a:t>
                      </a:r>
                      <a:r>
                        <a:rPr lang="en-US" sz="4200" kern="100" dirty="0">
                          <a:solidFill>
                            <a:srgbClr val="404040"/>
                          </a:solidFill>
                          <a:latin typeface="微软雅黑" pitchFamily="34" charset="-122"/>
                          <a:ea typeface="微软雅黑" pitchFamily="34" charset="-122"/>
                          <a:cs typeface="Courier New"/>
                        </a:rPr>
                        <a:t>__________</a:t>
                      </a:r>
                      <a:r>
                        <a:rPr lang="zh-CN" sz="4200" kern="100" dirty="0">
                          <a:solidFill>
                            <a:srgbClr val="404040"/>
                          </a:solidFill>
                          <a:latin typeface="微软雅黑" pitchFamily="34" charset="-122"/>
                          <a:ea typeface="微软雅黑" pitchFamily="34" charset="-122"/>
                          <a:cs typeface="Times New Roman"/>
                        </a:rPr>
                        <a:t>声</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7000"/>
                        </a:lnSpc>
                        <a:spcAft>
                          <a:spcPts val="0"/>
                        </a:spcAft>
                      </a:pPr>
                      <a:r>
                        <a:rPr lang="zh-CN" sz="4200" kern="100" dirty="0">
                          <a:solidFill>
                            <a:srgbClr val="404040"/>
                          </a:solidFill>
                          <a:latin typeface="微软雅黑" pitchFamily="34" charset="-122"/>
                          <a:ea typeface="微软雅黑" pitchFamily="34" charset="-122"/>
                          <a:cs typeface="Times New Roman"/>
                        </a:rPr>
                        <a:t>试管中</a:t>
                      </a:r>
                      <a:r>
                        <a:rPr lang="en-US" sz="4200" kern="100" dirty="0">
                          <a:solidFill>
                            <a:srgbClr val="404040"/>
                          </a:solidFill>
                          <a:latin typeface="微软雅黑" pitchFamily="34" charset="-122"/>
                          <a:ea typeface="微软雅黑" pitchFamily="34" charset="-122"/>
                          <a:cs typeface="Courier New"/>
                        </a:rPr>
                        <a:t>______________</a:t>
                      </a:r>
                      <a:r>
                        <a:rPr lang="zh-CN" sz="4200" kern="100" dirty="0">
                          <a:solidFill>
                            <a:srgbClr val="404040"/>
                          </a:solidFill>
                          <a:latin typeface="微软雅黑" pitchFamily="34" charset="-122"/>
                          <a:ea typeface="微软雅黑" pitchFamily="34" charset="-122"/>
                          <a:cs typeface="Times New Roman"/>
                        </a:rPr>
                        <a:t>，铝片</a:t>
                      </a:r>
                      <a:r>
                        <a:rPr lang="en-US" sz="4200" kern="100" dirty="0">
                          <a:solidFill>
                            <a:srgbClr val="404040"/>
                          </a:solidFill>
                          <a:latin typeface="微软雅黑" pitchFamily="34" charset="-122"/>
                          <a:ea typeface="微软雅黑" pitchFamily="34" charset="-122"/>
                          <a:cs typeface="Courier New"/>
                        </a:rPr>
                        <a:t>____________</a:t>
                      </a:r>
                      <a:r>
                        <a:rPr lang="zh-CN" sz="4200" kern="100" dirty="0">
                          <a:solidFill>
                            <a:srgbClr val="404040"/>
                          </a:solidFill>
                          <a:latin typeface="微软雅黑" pitchFamily="34" charset="-122"/>
                          <a:ea typeface="微软雅黑" pitchFamily="34" charset="-122"/>
                          <a:cs typeface="Times New Roman"/>
                        </a:rPr>
                        <a:t>；将点燃的木条放在试管口处，发出</a:t>
                      </a:r>
                      <a:r>
                        <a:rPr lang="en-US" sz="4200" kern="100" dirty="0">
                          <a:solidFill>
                            <a:srgbClr val="404040"/>
                          </a:solidFill>
                          <a:latin typeface="微软雅黑" pitchFamily="34" charset="-122"/>
                          <a:ea typeface="微软雅黑" pitchFamily="34" charset="-122"/>
                          <a:cs typeface="Courier New"/>
                        </a:rPr>
                        <a:t>________</a:t>
                      </a:r>
                      <a:r>
                        <a:rPr lang="zh-CN" sz="4200" kern="100" dirty="0">
                          <a:solidFill>
                            <a:srgbClr val="404040"/>
                          </a:solidFill>
                          <a:latin typeface="微软雅黑" pitchFamily="34" charset="-122"/>
                          <a:ea typeface="微软雅黑" pitchFamily="34" charset="-122"/>
                          <a:cs typeface="Times New Roman"/>
                        </a:rPr>
                        <a:t>声</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1944540" y="3636814"/>
            <a:ext cx="19502574" cy="101566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铝与盐酸和氢氧化钠溶液的反应</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024306"/>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铝与氢氧化钠溶液的反应</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3960764" y="982950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逐渐溶解</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8065220" y="1076560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爆鸣</a:t>
            </a:r>
            <a:endParaRPr lang="zh-CN" altLang="en-US" dirty="0">
              <a:solidFill>
                <a:srgbClr val="A50021"/>
              </a:solidFill>
              <a:latin typeface="微软雅黑" pitchFamily="34" charset="-122"/>
              <a:ea typeface="微软雅黑" pitchFamily="34" charset="-122"/>
            </a:endParaRPr>
          </a:p>
        </p:txBody>
      </p:sp>
      <p:pic>
        <p:nvPicPr>
          <p:cNvPr id="633860" name="Picture 4" descr="E:\工作\2017\同步\2017秋\学练考\必修1\PPT\第三章\F75.TIF"/>
          <p:cNvPicPr>
            <a:picLocks noChangeAspect="1" noChangeArrowheads="1"/>
          </p:cNvPicPr>
          <p:nvPr/>
        </p:nvPicPr>
        <p:blipFill>
          <a:blip r:embed="rId4" r:link="rId5" cstate="print"/>
          <a:srcRect/>
          <a:stretch>
            <a:fillRect/>
          </a:stretch>
        </p:blipFill>
        <p:spPr bwMode="auto">
          <a:xfrm>
            <a:off x="5760964" y="5220990"/>
            <a:ext cx="3096344" cy="3238705"/>
          </a:xfrm>
          <a:prstGeom prst="rect">
            <a:avLst/>
          </a:prstGeom>
          <a:noFill/>
        </p:spPr>
      </p:pic>
      <p:pic>
        <p:nvPicPr>
          <p:cNvPr id="633859" name="Picture 3" descr="E:\工作\2017\同步\2017秋\学练考\必修1\PPT\第三章\F76.TIF"/>
          <p:cNvPicPr>
            <a:picLocks noChangeAspect="1" noChangeArrowheads="1"/>
          </p:cNvPicPr>
          <p:nvPr/>
        </p:nvPicPr>
        <p:blipFill>
          <a:blip r:embed="rId6" r:link="rId7" cstate="print"/>
          <a:srcRect/>
          <a:stretch>
            <a:fillRect/>
          </a:stretch>
        </p:blipFill>
        <p:spPr bwMode="auto">
          <a:xfrm>
            <a:off x="14977988" y="5365006"/>
            <a:ext cx="3000396" cy="3138346"/>
          </a:xfrm>
          <a:prstGeom prst="rect">
            <a:avLst/>
          </a:prstGeom>
          <a:noFill/>
        </p:spPr>
      </p:pic>
      <p:sp>
        <p:nvSpPr>
          <p:cNvPr id="20" name="矩形 19"/>
          <p:cNvSpPr/>
          <p:nvPr/>
        </p:nvSpPr>
        <p:spPr>
          <a:xfrm>
            <a:off x="14024784" y="8965406"/>
            <a:ext cx="2877711"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有气泡产生</a:t>
            </a:r>
            <a:endParaRPr lang="zh-CN" altLang="en-US" dirty="0">
              <a:solidFill>
                <a:srgbClr val="A50021"/>
              </a:solidFill>
              <a:latin typeface="微软雅黑" pitchFamily="34" charset="-122"/>
              <a:ea typeface="微软雅黑" pitchFamily="34" charset="-122"/>
            </a:endParaRPr>
          </a:p>
        </p:txBody>
      </p:sp>
      <p:sp>
        <p:nvSpPr>
          <p:cNvPr id="21" name="矩形 20"/>
          <p:cNvSpPr/>
          <p:nvPr/>
        </p:nvSpPr>
        <p:spPr>
          <a:xfrm>
            <a:off x="12169676" y="9901510"/>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逐渐溶解</a:t>
            </a:r>
            <a:endParaRPr lang="zh-CN" altLang="en-US" dirty="0">
              <a:solidFill>
                <a:srgbClr val="A50021"/>
              </a:solidFill>
              <a:latin typeface="微软雅黑" pitchFamily="34" charset="-122"/>
              <a:ea typeface="微软雅黑" pitchFamily="34" charset="-122"/>
            </a:endParaRPr>
          </a:p>
        </p:txBody>
      </p:sp>
      <p:sp>
        <p:nvSpPr>
          <p:cNvPr id="25" name="矩形 24"/>
          <p:cNvSpPr/>
          <p:nvPr/>
        </p:nvSpPr>
        <p:spPr>
          <a:xfrm>
            <a:off x="15554052" y="10747022"/>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爆鸣</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33860"/>
                                        </p:tgtEl>
                                        <p:attrNameLst>
                                          <p:attrName>style.visibility</p:attrName>
                                        </p:attrNameLst>
                                      </p:cBhvr>
                                      <p:to>
                                        <p:strVal val="visible"/>
                                      </p:to>
                                    </p:set>
                                    <p:animEffect transition="in" filter="blinds(horizontal)">
                                      <p:cBhvr>
                                        <p:cTn id="15" dur="500"/>
                                        <p:tgtEl>
                                          <p:spTgt spid="633860"/>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33859"/>
                                        </p:tgtEl>
                                        <p:attrNameLst>
                                          <p:attrName>style.visibility</p:attrName>
                                        </p:attrNameLst>
                                      </p:cBhvr>
                                      <p:to>
                                        <p:strVal val="visible"/>
                                      </p:to>
                                    </p:set>
                                    <p:animEffect transition="in" filter="blinds(horizontal)">
                                      <p:cBhvr>
                                        <p:cTn id="19" dur="500"/>
                                        <p:tgtEl>
                                          <p:spTgt spid="63385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0" grpId="0"/>
      <p:bldP spid="18" grpId="0"/>
      <p:bldP spid="19" grpId="0"/>
      <p:bldP spid="20" grpId="0"/>
      <p:bldP spid="21"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 name="表格 23"/>
          <p:cNvGraphicFramePr>
            <a:graphicFrameLocks noGrp="1"/>
          </p:cNvGraphicFramePr>
          <p:nvPr/>
        </p:nvGraphicFramePr>
        <p:xfrm>
          <a:off x="2016548" y="3970878"/>
          <a:ext cx="19931202" cy="4851676"/>
        </p:xfrm>
        <a:graphic>
          <a:graphicData uri="http://schemas.openxmlformats.org/drawingml/2006/table">
            <a:tbl>
              <a:tblPr/>
              <a:tblGrid>
                <a:gridCol w="1838672"/>
                <a:gridCol w="8016608"/>
                <a:gridCol w="10075922"/>
              </a:tblGrid>
              <a:tr h="1000132">
                <a:tc rowSpan="2">
                  <a:txBody>
                    <a:bodyPr/>
                    <a:lstStyle/>
                    <a:p>
                      <a:pPr algn="ctr">
                        <a:lnSpc>
                          <a:spcPct val="150000"/>
                        </a:lnSpc>
                        <a:spcAft>
                          <a:spcPts val="0"/>
                        </a:spcAft>
                      </a:pPr>
                      <a:r>
                        <a:rPr lang="zh-CN" sz="4200" kern="100" smtClean="0">
                          <a:solidFill>
                            <a:srgbClr val="404040"/>
                          </a:solidFill>
                          <a:latin typeface="微软雅黑" pitchFamily="34" charset="-122"/>
                          <a:ea typeface="微软雅黑" pitchFamily="34" charset="-122"/>
                          <a:cs typeface="Times New Roman"/>
                        </a:rPr>
                        <a:t>化学方程式</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化学方程式</a:t>
                      </a:r>
                      <a:r>
                        <a:rPr lang="en-US" sz="4200" kern="100" dirty="0" smtClean="0">
                          <a:solidFill>
                            <a:srgbClr val="404040"/>
                          </a:solidFill>
                          <a:latin typeface="微软雅黑" pitchFamily="34" charset="-122"/>
                          <a:ea typeface="微软雅黑" pitchFamily="34" charset="-122"/>
                          <a:cs typeface="Courier New"/>
                        </a:rPr>
                        <a:t>__________________________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化学方程式：</a:t>
                      </a:r>
                      <a:r>
                        <a:rPr lang="en-US" sz="4200" kern="100" dirty="0" smtClean="0">
                          <a:solidFill>
                            <a:srgbClr val="404040"/>
                          </a:solidFill>
                          <a:latin typeface="微软雅黑" pitchFamily="34" charset="-122"/>
                          <a:ea typeface="微软雅黑" pitchFamily="34" charset="-122"/>
                          <a:cs typeface="Courier New"/>
                        </a:rPr>
                        <a:t>_________________________________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离子方程式：</a:t>
                      </a:r>
                      <a:r>
                        <a:rPr lang="en-US" sz="4200" kern="100" dirty="0" smtClean="0">
                          <a:solidFill>
                            <a:srgbClr val="404040"/>
                          </a:solidFill>
                          <a:latin typeface="微软雅黑" pitchFamily="34" charset="-122"/>
                          <a:ea typeface="微软雅黑" pitchFamily="34" charset="-122"/>
                          <a:cs typeface="Courier New"/>
                        </a:rPr>
                        <a:t>_______________________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离子方程式</a:t>
                      </a:r>
                      <a:r>
                        <a:rPr lang="zh-CN" sz="4200" kern="100" dirty="0" smtClean="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_________________________________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196">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相同点</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zh-CN" sz="4200" kern="100" dirty="0" smtClean="0">
                          <a:solidFill>
                            <a:srgbClr val="404040"/>
                          </a:solidFill>
                          <a:latin typeface="微软雅黑" pitchFamily="34" charset="-122"/>
                          <a:ea typeface="微软雅黑" pitchFamily="34" charset="-122"/>
                          <a:cs typeface="Times New Roman"/>
                        </a:rPr>
                        <a:t>反应中铝元素的化合价均由</a:t>
                      </a:r>
                      <a:r>
                        <a:rPr lang="en-US" sz="4200" kern="100" dirty="0" smtClean="0">
                          <a:solidFill>
                            <a:srgbClr val="404040"/>
                          </a:solidFill>
                          <a:latin typeface="微软雅黑" pitchFamily="34" charset="-122"/>
                          <a:ea typeface="微软雅黑" pitchFamily="34" charset="-122"/>
                          <a:cs typeface="Courier New"/>
                        </a:rPr>
                        <a:t>0</a:t>
                      </a:r>
                      <a:r>
                        <a:rPr lang="en-US" sz="4200" kern="100" dirty="0" smtClean="0">
                          <a:solidFill>
                            <a:srgbClr val="404040"/>
                          </a:solidFill>
                          <a:latin typeface="微软雅黑" pitchFamily="34" charset="-122"/>
                          <a:ea typeface="微软雅黑" pitchFamily="34" charset="-122"/>
                          <a:cs typeface="Times New Roman"/>
                        </a:rPr>
                        <a:t>→</a:t>
                      </a:r>
                      <a:r>
                        <a:rPr lang="zh-CN" sz="4200" kern="100" dirty="0" smtClean="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3</a:t>
                      </a:r>
                      <a:r>
                        <a:rPr lang="zh-CN" sz="4200" kern="100" dirty="0" smtClean="0">
                          <a:solidFill>
                            <a:srgbClr val="404040"/>
                          </a:solidFill>
                          <a:latin typeface="微软雅黑" pitchFamily="34" charset="-122"/>
                          <a:ea typeface="微软雅黑" pitchFamily="34" charset="-122"/>
                          <a:cs typeface="Times New Roman"/>
                        </a:rPr>
                        <a:t>价，故</a:t>
                      </a:r>
                      <a:r>
                        <a:rPr lang="en-US" sz="4200" kern="100" dirty="0" smtClean="0">
                          <a:solidFill>
                            <a:srgbClr val="404040"/>
                          </a:solidFill>
                          <a:latin typeface="微软雅黑" pitchFamily="34" charset="-122"/>
                          <a:ea typeface="微软雅黑" pitchFamily="34" charset="-122"/>
                          <a:cs typeface="Courier New"/>
                        </a:rPr>
                        <a:t>1 mol Al</a:t>
                      </a:r>
                      <a:r>
                        <a:rPr lang="zh-CN" sz="4200" kern="100" dirty="0" smtClean="0">
                          <a:solidFill>
                            <a:srgbClr val="404040"/>
                          </a:solidFill>
                          <a:latin typeface="微软雅黑" pitchFamily="34" charset="-122"/>
                          <a:ea typeface="微软雅黑" pitchFamily="34" charset="-122"/>
                          <a:cs typeface="Times New Roman"/>
                        </a:rPr>
                        <a:t>反应均产生</a:t>
                      </a:r>
                      <a:r>
                        <a:rPr lang="en-US" sz="4200" kern="100" dirty="0" smtClean="0">
                          <a:solidFill>
                            <a:srgbClr val="404040"/>
                          </a:solidFill>
                          <a:latin typeface="微软雅黑" pitchFamily="34" charset="-122"/>
                          <a:ea typeface="微软雅黑" pitchFamily="34" charset="-122"/>
                          <a:cs typeface="Courier New"/>
                        </a:rPr>
                        <a:t>____mol H</a:t>
                      </a:r>
                      <a:r>
                        <a:rPr lang="en-US" sz="4200" kern="100" baseline="-25000" dirty="0" smtClean="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25" name="矩形 24"/>
          <p:cNvSpPr/>
          <p:nvPr/>
        </p:nvSpPr>
        <p:spPr>
          <a:xfrm>
            <a:off x="4032772" y="4932958"/>
            <a:ext cx="6202339" cy="738664"/>
          </a:xfrm>
          <a:prstGeom prst="rect">
            <a:avLst/>
          </a:prstGeom>
        </p:spPr>
        <p:txBody>
          <a:bodyPr wrap="none">
            <a:spAutoFit/>
          </a:bodyPr>
          <a:lstStyle/>
          <a:p>
            <a:r>
              <a:rPr lang="en-US" dirty="0" smtClean="0">
                <a:solidFill>
                  <a:srgbClr val="A50021"/>
                </a:solidFill>
              </a:rPr>
              <a:t>2Al</a:t>
            </a:r>
            <a:r>
              <a:rPr lang="zh-CN" altLang="en-US" dirty="0" smtClean="0">
                <a:solidFill>
                  <a:srgbClr val="A50021"/>
                </a:solidFill>
              </a:rPr>
              <a:t>＋</a:t>
            </a:r>
            <a:r>
              <a:rPr lang="en-US" dirty="0" smtClean="0">
                <a:solidFill>
                  <a:srgbClr val="A50021"/>
                </a:solidFill>
              </a:rPr>
              <a:t>6HCl=2AlCl</a:t>
            </a:r>
            <a:r>
              <a:rPr lang="en-US" baseline="-25000" dirty="0" smtClean="0">
                <a:solidFill>
                  <a:srgbClr val="A50021"/>
                </a:solidFill>
              </a:rPr>
              <a:t>3</a:t>
            </a:r>
            <a:r>
              <a:rPr lang="zh-CN" altLang="en-US" dirty="0" smtClean="0">
                <a:solidFill>
                  <a:srgbClr val="A50021"/>
                </a:solidFill>
              </a:rPr>
              <a:t>＋</a:t>
            </a:r>
            <a:r>
              <a:rPr lang="en-US" dirty="0" smtClean="0">
                <a:solidFill>
                  <a:srgbClr val="A50021"/>
                </a:solidFill>
              </a:rPr>
              <a:t>3H</a:t>
            </a:r>
            <a:r>
              <a:rPr lang="en-US" baseline="-25000" dirty="0" smtClean="0">
                <a:solidFill>
                  <a:srgbClr val="A50021"/>
                </a:solidFill>
              </a:rPr>
              <a:t>2</a:t>
            </a:r>
            <a:r>
              <a:rPr lang="zh-CN" altLang="en-US" dirty="0" smtClean="0">
                <a:solidFill>
                  <a:srgbClr val="A50021"/>
                </a:solidFill>
              </a:rPr>
              <a:t>↑</a:t>
            </a:r>
            <a:endParaRPr lang="zh-CN" altLang="en-US" dirty="0">
              <a:solidFill>
                <a:srgbClr val="A50021"/>
              </a:solidFill>
              <a:latin typeface="微软雅黑" pitchFamily="34" charset="-122"/>
              <a:ea typeface="微软雅黑" pitchFamily="34" charset="-122"/>
            </a:endParaRPr>
          </a:p>
        </p:txBody>
      </p:sp>
      <p:sp>
        <p:nvSpPr>
          <p:cNvPr id="27" name="矩形 26"/>
          <p:cNvSpPr/>
          <p:nvPr/>
        </p:nvSpPr>
        <p:spPr>
          <a:xfrm>
            <a:off x="11953652" y="4932958"/>
            <a:ext cx="9244838" cy="738664"/>
          </a:xfrm>
          <a:prstGeom prst="rect">
            <a:avLst/>
          </a:prstGeom>
        </p:spPr>
        <p:txBody>
          <a:bodyPr wrap="none">
            <a:spAutoFit/>
          </a:bodyPr>
          <a:lstStyle/>
          <a:p>
            <a:r>
              <a:rPr lang="en-US" dirty="0" smtClean="0">
                <a:solidFill>
                  <a:srgbClr val="A50021"/>
                </a:solidFill>
              </a:rPr>
              <a:t>2Al</a:t>
            </a:r>
            <a:r>
              <a:rPr lang="zh-CN" altLang="en-US" dirty="0" smtClean="0">
                <a:solidFill>
                  <a:srgbClr val="A50021"/>
                </a:solidFill>
              </a:rPr>
              <a:t>＋</a:t>
            </a:r>
            <a:r>
              <a:rPr lang="en-US" dirty="0" smtClean="0">
                <a:solidFill>
                  <a:srgbClr val="A50021"/>
                </a:solidFill>
              </a:rPr>
              <a:t>2NaOH</a:t>
            </a:r>
            <a:r>
              <a:rPr lang="zh-CN" altLang="en-US" dirty="0" smtClean="0">
                <a:solidFill>
                  <a:srgbClr val="A50021"/>
                </a:solidFill>
              </a:rPr>
              <a:t>＋</a:t>
            </a:r>
            <a:r>
              <a:rPr lang="en-US" dirty="0" smtClean="0">
                <a:solidFill>
                  <a:srgbClr val="A50021"/>
                </a:solidFill>
              </a:rPr>
              <a:t>2H</a:t>
            </a:r>
            <a:r>
              <a:rPr lang="en-US" baseline="-25000" dirty="0" smtClean="0">
                <a:solidFill>
                  <a:srgbClr val="A50021"/>
                </a:solidFill>
              </a:rPr>
              <a:t>2</a:t>
            </a:r>
            <a:r>
              <a:rPr lang="en-US" dirty="0" smtClean="0">
                <a:solidFill>
                  <a:srgbClr val="A50021"/>
                </a:solidFill>
              </a:rPr>
              <a:t>O=2NaAlO</a:t>
            </a:r>
            <a:r>
              <a:rPr lang="en-US" baseline="-25000" dirty="0" smtClean="0">
                <a:solidFill>
                  <a:srgbClr val="A50021"/>
                </a:solidFill>
              </a:rPr>
              <a:t>2</a:t>
            </a:r>
            <a:r>
              <a:rPr lang="zh-CN" altLang="en-US" dirty="0" smtClean="0">
                <a:solidFill>
                  <a:srgbClr val="A50021"/>
                </a:solidFill>
              </a:rPr>
              <a:t>＋</a:t>
            </a:r>
            <a:r>
              <a:rPr lang="en-US" dirty="0" smtClean="0">
                <a:solidFill>
                  <a:srgbClr val="A50021"/>
                </a:solidFill>
              </a:rPr>
              <a:t>3H</a:t>
            </a:r>
            <a:r>
              <a:rPr lang="en-US" baseline="-25000" dirty="0" smtClean="0">
                <a:solidFill>
                  <a:srgbClr val="A50021"/>
                </a:solidFill>
              </a:rPr>
              <a:t>2</a:t>
            </a:r>
            <a:r>
              <a:rPr lang="zh-CN" altLang="en-US" dirty="0" smtClean="0">
                <a:solidFill>
                  <a:srgbClr val="A50021"/>
                </a:solidFill>
              </a:rPr>
              <a:t>↑</a:t>
            </a:r>
            <a:endParaRPr lang="zh-CN" altLang="en-US" dirty="0">
              <a:solidFill>
                <a:srgbClr val="A50021"/>
              </a:solidFill>
              <a:latin typeface="微软雅黑" pitchFamily="34" charset="-122"/>
              <a:ea typeface="微软雅黑" pitchFamily="34" charset="-122"/>
            </a:endParaRPr>
          </a:p>
        </p:txBody>
      </p:sp>
      <p:sp>
        <p:nvSpPr>
          <p:cNvPr id="28" name="矩形 27"/>
          <p:cNvSpPr/>
          <p:nvPr/>
        </p:nvSpPr>
        <p:spPr>
          <a:xfrm>
            <a:off x="4036454" y="6805166"/>
            <a:ext cx="5900974" cy="738664"/>
          </a:xfrm>
          <a:prstGeom prst="rect">
            <a:avLst/>
          </a:prstGeom>
        </p:spPr>
        <p:txBody>
          <a:bodyPr wrap="none">
            <a:spAutoFit/>
          </a:bodyPr>
          <a:lstStyle/>
          <a:p>
            <a:r>
              <a:rPr lang="en-US" dirty="0" smtClean="0">
                <a:solidFill>
                  <a:srgbClr val="A50021"/>
                </a:solidFill>
              </a:rPr>
              <a:t>2Al</a:t>
            </a:r>
            <a:r>
              <a:rPr lang="zh-CN" altLang="en-US" dirty="0" smtClean="0">
                <a:solidFill>
                  <a:srgbClr val="A50021"/>
                </a:solidFill>
              </a:rPr>
              <a:t>＋</a:t>
            </a:r>
            <a:r>
              <a:rPr lang="en-US" dirty="0" smtClean="0">
                <a:solidFill>
                  <a:srgbClr val="A50021"/>
                </a:solidFill>
              </a:rPr>
              <a:t>6H</a:t>
            </a:r>
            <a:r>
              <a:rPr lang="zh-CN" altLang="en-US" baseline="30000" dirty="0" smtClean="0">
                <a:solidFill>
                  <a:srgbClr val="A50021"/>
                </a:solidFill>
              </a:rPr>
              <a:t>＋</a:t>
            </a:r>
            <a:r>
              <a:rPr lang="en-US" dirty="0" smtClean="0">
                <a:solidFill>
                  <a:srgbClr val="A50021"/>
                </a:solidFill>
              </a:rPr>
              <a:t>=2Al</a:t>
            </a:r>
            <a:r>
              <a:rPr lang="en-US" baseline="30000" dirty="0" smtClean="0">
                <a:solidFill>
                  <a:srgbClr val="A50021"/>
                </a:solidFill>
              </a:rPr>
              <a:t>3</a:t>
            </a:r>
            <a:r>
              <a:rPr lang="zh-CN" altLang="en-US" baseline="30000" dirty="0" smtClean="0">
                <a:solidFill>
                  <a:srgbClr val="A50021"/>
                </a:solidFill>
              </a:rPr>
              <a:t>＋</a:t>
            </a:r>
            <a:r>
              <a:rPr lang="zh-CN" altLang="en-US" dirty="0" smtClean="0">
                <a:solidFill>
                  <a:srgbClr val="A50021"/>
                </a:solidFill>
              </a:rPr>
              <a:t>＋</a:t>
            </a:r>
            <a:r>
              <a:rPr lang="en-US" dirty="0" smtClean="0">
                <a:solidFill>
                  <a:srgbClr val="A50021"/>
                </a:solidFill>
              </a:rPr>
              <a:t>3H</a:t>
            </a:r>
            <a:r>
              <a:rPr lang="en-US" baseline="-25000" dirty="0" smtClean="0">
                <a:solidFill>
                  <a:srgbClr val="A50021"/>
                </a:solidFill>
              </a:rPr>
              <a:t>2</a:t>
            </a:r>
            <a:r>
              <a:rPr lang="zh-CN" altLang="en-US" dirty="0" smtClean="0">
                <a:solidFill>
                  <a:srgbClr val="A50021"/>
                </a:solidFill>
              </a:rPr>
              <a:t>↑</a:t>
            </a:r>
            <a:endParaRPr lang="zh-CN" altLang="en-US" dirty="0">
              <a:solidFill>
                <a:srgbClr val="A50021"/>
              </a:solidFill>
              <a:latin typeface="微软雅黑" pitchFamily="34" charset="-122"/>
              <a:ea typeface="微软雅黑" pitchFamily="34" charset="-122"/>
            </a:endParaRPr>
          </a:p>
        </p:txBody>
      </p:sp>
      <p:sp>
        <p:nvSpPr>
          <p:cNvPr id="29" name="矩形 28"/>
          <p:cNvSpPr/>
          <p:nvPr/>
        </p:nvSpPr>
        <p:spPr>
          <a:xfrm>
            <a:off x="11953652" y="6733158"/>
            <a:ext cx="8653331" cy="738664"/>
          </a:xfrm>
          <a:prstGeom prst="rect">
            <a:avLst/>
          </a:prstGeom>
        </p:spPr>
        <p:txBody>
          <a:bodyPr wrap="none">
            <a:spAutoFit/>
          </a:bodyPr>
          <a:lstStyle/>
          <a:p>
            <a:r>
              <a:rPr lang="en-US" dirty="0" smtClean="0">
                <a:solidFill>
                  <a:srgbClr val="A50021"/>
                </a:solidFill>
              </a:rPr>
              <a:t>2Al</a:t>
            </a:r>
            <a:r>
              <a:rPr lang="zh-CN" altLang="en-US" dirty="0" smtClean="0">
                <a:solidFill>
                  <a:srgbClr val="A50021"/>
                </a:solidFill>
              </a:rPr>
              <a:t>＋</a:t>
            </a:r>
            <a:r>
              <a:rPr lang="en-US" dirty="0" smtClean="0">
                <a:solidFill>
                  <a:srgbClr val="A50021"/>
                </a:solidFill>
              </a:rPr>
              <a:t>2OH</a:t>
            </a:r>
            <a:r>
              <a:rPr lang="zh-CN" altLang="en-US" baseline="30000" dirty="0" smtClean="0">
                <a:solidFill>
                  <a:srgbClr val="A50021"/>
                </a:solidFill>
              </a:rPr>
              <a:t>－</a:t>
            </a:r>
            <a:r>
              <a:rPr lang="zh-CN" altLang="en-US" dirty="0" smtClean="0">
                <a:solidFill>
                  <a:srgbClr val="A50021"/>
                </a:solidFill>
              </a:rPr>
              <a:t>＋</a:t>
            </a:r>
            <a:r>
              <a:rPr lang="en-US" dirty="0" smtClean="0">
                <a:solidFill>
                  <a:srgbClr val="A50021"/>
                </a:solidFill>
              </a:rPr>
              <a:t>2H</a:t>
            </a:r>
            <a:r>
              <a:rPr lang="en-US" baseline="-25000" dirty="0" smtClean="0">
                <a:solidFill>
                  <a:srgbClr val="A50021"/>
                </a:solidFill>
              </a:rPr>
              <a:t>2</a:t>
            </a:r>
            <a:r>
              <a:rPr lang="en-US" dirty="0" smtClean="0">
                <a:solidFill>
                  <a:srgbClr val="A50021"/>
                </a:solidFill>
              </a:rPr>
              <a:t>O===2AlO</a:t>
            </a:r>
            <a:r>
              <a:rPr lang="zh-CN" altLang="en-US" dirty="0" smtClean="0">
                <a:solidFill>
                  <a:srgbClr val="A50021"/>
                </a:solidFill>
              </a:rPr>
              <a:t>＋</a:t>
            </a:r>
            <a:r>
              <a:rPr lang="en-US" dirty="0" smtClean="0">
                <a:solidFill>
                  <a:srgbClr val="A50021"/>
                </a:solidFill>
              </a:rPr>
              <a:t>3H</a:t>
            </a:r>
            <a:r>
              <a:rPr lang="en-US" baseline="-25000" dirty="0" smtClean="0">
                <a:solidFill>
                  <a:srgbClr val="A50021"/>
                </a:solidFill>
              </a:rPr>
              <a:t>2</a:t>
            </a:r>
            <a:r>
              <a:rPr lang="zh-CN" altLang="en-US" dirty="0" smtClean="0">
                <a:solidFill>
                  <a:srgbClr val="A50021"/>
                </a:solidFill>
              </a:rPr>
              <a:t>↑</a:t>
            </a:r>
            <a:endParaRPr lang="zh-CN" altLang="en-US" dirty="0">
              <a:solidFill>
                <a:srgbClr val="A50021"/>
              </a:solidFill>
              <a:latin typeface="微软雅黑" pitchFamily="34" charset="-122"/>
              <a:ea typeface="微软雅黑" pitchFamily="34" charset="-122"/>
            </a:endParaRPr>
          </a:p>
        </p:txBody>
      </p:sp>
      <p:sp>
        <p:nvSpPr>
          <p:cNvPr id="30" name="矩形 29"/>
          <p:cNvSpPr/>
          <p:nvPr/>
        </p:nvSpPr>
        <p:spPr>
          <a:xfrm>
            <a:off x="18434372" y="7813278"/>
            <a:ext cx="933269" cy="738664"/>
          </a:xfrm>
          <a:prstGeom prst="rect">
            <a:avLst/>
          </a:prstGeom>
        </p:spPr>
        <p:txBody>
          <a:bodyPr wrap="none">
            <a:spAutoFit/>
          </a:bodyPr>
          <a:lstStyle/>
          <a:p>
            <a:r>
              <a:rPr lang="en-US" dirty="0" smtClean="0">
                <a:solidFill>
                  <a:srgbClr val="A50021"/>
                </a:solidFill>
              </a:rPr>
              <a:t>3/2</a:t>
            </a:r>
            <a:endParaRPr lang="zh-CN" altLang="en-US" dirty="0">
              <a:solidFill>
                <a:srgbClr val="A50021"/>
              </a:solidFill>
            </a:endParaRPr>
          </a:p>
        </p:txBody>
      </p:sp>
      <p:sp>
        <p:nvSpPr>
          <p:cNvPr id="13" name="TextBox 12"/>
          <p:cNvSpPr txBox="1"/>
          <p:nvPr/>
        </p:nvSpPr>
        <p:spPr>
          <a:xfrm>
            <a:off x="19370476" y="3060750"/>
            <a:ext cx="2376264" cy="769441"/>
          </a:xfrm>
          <a:prstGeom prst="rect">
            <a:avLst/>
          </a:prstGeom>
          <a:noFill/>
        </p:spPr>
        <p:txBody>
          <a:bodyPr wrap="square" rtlCol="0">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续表</a:t>
            </a:r>
            <a:r>
              <a:rPr lang="en-US" altLang="zh-CN"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．等量的铝分别与足量的盐酸和氢氧化钠溶液反应时，产生的氢气的体积比为多少？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．足量的铝分别与等物质的量的盐酸和氢氧化钠溶液反应时，产生的氢气的体积比为多少？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2237514" y="8173318"/>
            <a:ext cx="19216822" cy="3702806"/>
          </a:xfrm>
          <a:prstGeom prst="rect">
            <a:avLst/>
          </a:prstGeom>
          <a:noFill/>
          <a:ln w="9525">
            <a:noFill/>
            <a:miter lim="800000"/>
            <a:headEnd/>
            <a:tailEnd/>
          </a:ln>
          <a:effectLst/>
        </p:spPr>
      </p:pic>
      <p:sp>
        <p:nvSpPr>
          <p:cNvPr id="10" name="矩形 9"/>
          <p:cNvSpPr/>
          <p:nvPr/>
        </p:nvSpPr>
        <p:spPr>
          <a:xfrm>
            <a:off x="2016548" y="8409107"/>
            <a:ext cx="19002508"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1∶1</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1∶3</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3040399"/>
            <a:ext cx="19431136" cy="415498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甲、乙两烧杯中各盛有</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3 mol/L</a:t>
            </a:r>
            <a:r>
              <a:rPr lang="zh-CN" altLang="en-US" sz="4400" dirty="0" smtClean="0">
                <a:solidFill>
                  <a:srgbClr val="404040"/>
                </a:solidFill>
                <a:latin typeface="微软雅黑" pitchFamily="34" charset="-122"/>
                <a:ea typeface="微软雅黑" pitchFamily="34" charset="-122"/>
              </a:rPr>
              <a:t>的盐酸和</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溶液，向两烧杯中分别加入等质量的铝粉，反应结束后测得生成的气体体积比为甲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乙＝</a:t>
            </a:r>
            <a:r>
              <a:rPr lang="en-US" sz="4400" dirty="0" smtClean="0">
                <a:solidFill>
                  <a:srgbClr val="404040"/>
                </a:solidFill>
                <a:latin typeface="微软雅黑" pitchFamily="34" charset="-122"/>
                <a:ea typeface="微软雅黑" pitchFamily="34" charset="-122"/>
              </a:rPr>
              <a:t>2∶3</a:t>
            </a:r>
            <a:r>
              <a:rPr lang="zh-CN" altLang="en-US" sz="4400" dirty="0" smtClean="0">
                <a:solidFill>
                  <a:srgbClr val="404040"/>
                </a:solidFill>
                <a:latin typeface="微软雅黑" pitchFamily="34" charset="-122"/>
                <a:ea typeface="微软雅黑" pitchFamily="34" charset="-122"/>
              </a:rPr>
              <a:t>，则加入铝粉的质量为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1.8 g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2.7 g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4.05 g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5.4 g</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874936"/>
            <a:ext cx="19931202" cy="9001188"/>
          </a:xfrm>
          <a:prstGeom prst="rect">
            <a:avLst/>
          </a:prstGeom>
          <a:noFill/>
          <a:ln w="9525">
            <a:noFill/>
            <a:miter lim="800000"/>
            <a:headEnd/>
            <a:tailEnd/>
          </a:ln>
          <a:effectLst/>
        </p:spPr>
      </p:pic>
      <p:sp>
        <p:nvSpPr>
          <p:cNvPr id="10" name="矩形 9"/>
          <p:cNvSpPr/>
          <p:nvPr/>
        </p:nvSpPr>
        <p:spPr>
          <a:xfrm>
            <a:off x="2304580" y="2844726"/>
            <a:ext cx="11785668"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327370" y="3660754"/>
            <a:ext cx="18841214" cy="8171468"/>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盐酸和氢氧化钠溶液中溶质的物质的量均为</a:t>
            </a:r>
            <a:r>
              <a:rPr lang="en-US" sz="4400" dirty="0" smtClean="0">
                <a:solidFill>
                  <a:srgbClr val="A50021"/>
                </a:solidFill>
                <a:latin typeface="微软雅黑" pitchFamily="34" charset="-122"/>
                <a:ea typeface="微软雅黑" pitchFamily="34" charset="-122"/>
              </a:rPr>
              <a:t>0.1 L×3 mol/L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0.3 mol</a:t>
            </a:r>
            <a:r>
              <a:rPr lang="zh-CN" altLang="en-US" sz="4400" dirty="0" smtClean="0">
                <a:solidFill>
                  <a:srgbClr val="A50021"/>
                </a:solidFill>
                <a:latin typeface="微软雅黑" pitchFamily="34" charset="-122"/>
                <a:ea typeface="微软雅黑" pitchFamily="34" charset="-122"/>
              </a:rPr>
              <a:t>，又两烧杯中分别加入等质量的铝粉，反应结束后测得生成的气体体积比为甲</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乙＝</a:t>
            </a:r>
            <a:r>
              <a:rPr lang="en-US" sz="4400" dirty="0" smtClean="0">
                <a:solidFill>
                  <a:srgbClr val="A50021"/>
                </a:solidFill>
                <a:latin typeface="微软雅黑" pitchFamily="34" charset="-122"/>
                <a:ea typeface="微软雅黑" pitchFamily="34" charset="-122"/>
              </a:rPr>
              <a:t>2∶3</a:t>
            </a:r>
            <a:r>
              <a:rPr lang="zh-CN" altLang="en-US" sz="4400" dirty="0" smtClean="0">
                <a:solidFill>
                  <a:srgbClr val="A50021"/>
                </a:solidFill>
                <a:latin typeface="微软雅黑" pitchFamily="34" charset="-122"/>
                <a:ea typeface="微软雅黑" pitchFamily="34" charset="-122"/>
              </a:rPr>
              <a:t>，故铝与酸反应时酸完全反应，生成的氢气的物质的量为</a:t>
            </a:r>
            <a:r>
              <a:rPr lang="en-US" sz="4400" i="1"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，则　</a:t>
            </a: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6HCl=2AlCl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ts val="7000"/>
              </a:lnSpc>
            </a:pPr>
            <a:r>
              <a:rPr lang="en-US" sz="4400" dirty="0" smtClean="0">
                <a:solidFill>
                  <a:srgbClr val="A50021"/>
                </a:solidFill>
                <a:latin typeface="微软雅黑" pitchFamily="34" charset="-122"/>
                <a:ea typeface="微软雅黑" pitchFamily="34" charset="-122"/>
              </a:rPr>
              <a:t>             6                      3</a:t>
            </a:r>
            <a:endParaRPr lang="zh-CN" altLang="en-US" sz="4400" dirty="0" smtClean="0">
              <a:solidFill>
                <a:srgbClr val="A50021"/>
              </a:solidFill>
              <a:latin typeface="微软雅黑" pitchFamily="34" charset="-122"/>
              <a:ea typeface="微软雅黑" pitchFamily="34" charset="-122"/>
            </a:endParaRPr>
          </a:p>
          <a:p>
            <a:pPr>
              <a:lnSpc>
                <a:spcPts val="7000"/>
              </a:lnSpc>
            </a:pPr>
            <a:r>
              <a:rPr lang="en-US" sz="4400" dirty="0" smtClean="0">
                <a:solidFill>
                  <a:srgbClr val="A50021"/>
                </a:solidFill>
                <a:latin typeface="微软雅黑" pitchFamily="34" charset="-122"/>
                <a:ea typeface="微软雅黑" pitchFamily="34" charset="-122"/>
              </a:rPr>
              <a:t>            0.3 mol             </a:t>
            </a:r>
            <a:r>
              <a:rPr lang="en-US" sz="4400" i="1" dirty="0" smtClean="0">
                <a:solidFill>
                  <a:srgbClr val="A50021"/>
                </a:solidFill>
                <a:latin typeface="微软雅黑" pitchFamily="34" charset="-122"/>
                <a:ea typeface="微软雅黑" pitchFamily="34" charset="-122"/>
              </a:rPr>
              <a:t>x</a:t>
            </a:r>
          </a:p>
          <a:p>
            <a:pPr>
              <a:lnSpc>
                <a:spcPts val="7000"/>
              </a:lnSpc>
            </a:pPr>
            <a:r>
              <a:rPr lang="en-US" sz="4400" i="1"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0.3 mol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0.15 mol</a:t>
            </a:r>
            <a:r>
              <a:rPr lang="zh-CN" altLang="en-US" sz="4400" dirty="0" smtClean="0">
                <a:solidFill>
                  <a:srgbClr val="A50021"/>
                </a:solidFill>
                <a:latin typeface="微软雅黑" pitchFamily="34" charset="-122"/>
                <a:ea typeface="微软雅黑" pitchFamily="34" charset="-122"/>
              </a:rPr>
              <a:t>，一定条件下，气体的物质的量之比等于体积之比，则碱与金属铝反应生成的氢气的物质的量为</a:t>
            </a:r>
            <a:r>
              <a:rPr lang="en-US" sz="4400" dirty="0" smtClean="0">
                <a:solidFill>
                  <a:srgbClr val="A50021"/>
                </a:solidFill>
                <a:latin typeface="微软雅黑" pitchFamily="34" charset="-122"/>
                <a:ea typeface="微软雅黑" pitchFamily="34" charset="-122"/>
              </a:rPr>
              <a:t>0.15 mol×3/2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0.225 mol</a:t>
            </a:r>
            <a:r>
              <a:rPr lang="zh-CN" altLang="en-US" sz="4400" dirty="0" smtClean="0">
                <a:solidFill>
                  <a:srgbClr val="A50021"/>
                </a:solidFill>
                <a:latin typeface="微软雅黑" pitchFamily="34" charset="-122"/>
                <a:ea typeface="微软雅黑" pitchFamily="34" charset="-122"/>
              </a:rPr>
              <a:t>，碱与金属铝反应时铝完全反应，设与碱反应的铝的物质的量为</a:t>
            </a:r>
            <a:r>
              <a:rPr lang="en-US" sz="4400" i="1" dirty="0" smtClean="0">
                <a:solidFill>
                  <a:srgbClr val="A50021"/>
                </a:solidFill>
                <a:latin typeface="微软雅黑" pitchFamily="34" charset="-122"/>
                <a:ea typeface="微软雅黑" pitchFamily="34" charset="-122"/>
              </a:rPr>
              <a:t>y</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10185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1944540" y="2916734"/>
            <a:ext cx="19716888"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．通过对化学方程式的多角度理解，提高学生对各种化学量相互转化的运用能力。</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．通过对例题的分析、讲解，培养学生综合运用知识和综合计算的能力；通过一题多解，培养学生思维的多样性和灵活性。</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．培养学生学习的兴趣，提高学生在化学实验中的观察、分析、设计能力，形成积极的实验态度。</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．通过对计算格式、方法、思维过程的规范化要求、示范和训练，培养学生严谨、认真的科学态度。</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874936"/>
            <a:ext cx="19931202" cy="9001188"/>
          </a:xfrm>
          <a:prstGeom prst="rect">
            <a:avLst/>
          </a:prstGeom>
          <a:noFill/>
          <a:ln w="9525">
            <a:noFill/>
            <a:miter lim="800000"/>
            <a:headEnd/>
            <a:tailEnd/>
          </a:ln>
          <a:effectLst/>
        </p:spPr>
      </p:pic>
      <p:sp>
        <p:nvSpPr>
          <p:cNvPr id="11" name="矩形 10"/>
          <p:cNvSpPr/>
          <p:nvPr/>
        </p:nvSpPr>
        <p:spPr>
          <a:xfrm>
            <a:off x="2451828" y="3232126"/>
            <a:ext cx="18841214" cy="5050998"/>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则　</a:t>
            </a: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       2                                                   3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       </a:t>
            </a:r>
            <a:r>
              <a:rPr lang="en-US" sz="4400" i="1" dirty="0" smtClean="0">
                <a:solidFill>
                  <a:srgbClr val="A50021"/>
                </a:solidFill>
                <a:latin typeface="微软雅黑" pitchFamily="34" charset="-122"/>
                <a:ea typeface="微软雅黑" pitchFamily="34" charset="-122"/>
              </a:rPr>
              <a:t>y</a:t>
            </a:r>
            <a:r>
              <a:rPr lang="en-US" sz="4400" dirty="0" smtClean="0">
                <a:solidFill>
                  <a:srgbClr val="A50021"/>
                </a:solidFill>
                <a:latin typeface="微软雅黑" pitchFamily="34" charset="-122"/>
                <a:ea typeface="微软雅黑" pitchFamily="34" charset="-122"/>
              </a:rPr>
              <a:t>                                                   0.225 mol</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i="1" dirty="0" smtClean="0">
                <a:solidFill>
                  <a:srgbClr val="A50021"/>
                </a:solidFill>
                <a:latin typeface="微软雅黑" pitchFamily="34" charset="-122"/>
                <a:ea typeface="微软雅黑" pitchFamily="34" charset="-122"/>
              </a:rPr>
              <a:t>y</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0.225 mol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0.15 mol</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的质量为</a:t>
            </a:r>
            <a:r>
              <a:rPr lang="en-US" sz="4400" dirty="0" smtClean="0">
                <a:solidFill>
                  <a:srgbClr val="A50021"/>
                </a:solidFill>
                <a:latin typeface="微软雅黑" pitchFamily="34" charset="-122"/>
                <a:ea typeface="微软雅黑" pitchFamily="34" charset="-122"/>
              </a:rPr>
              <a:t>0.15 mol×27 g/mol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4.05 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375002"/>
            <a:ext cx="19502574"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3589316"/>
            <a:ext cx="19359698" cy="6186309"/>
          </a:xfrm>
          <a:prstGeom prst="rect">
            <a:avLst/>
          </a:prstGeom>
        </p:spPr>
        <p:txBody>
          <a:bodyPr wrap="square">
            <a:spAutoFit/>
          </a:bodyPr>
          <a:lstStyle/>
          <a:p>
            <a:pPr>
              <a:lnSpc>
                <a:spcPct val="150000"/>
              </a:lnSpc>
            </a:pPr>
            <a:r>
              <a:rPr lang="en-US" sz="4000" dirty="0" smtClean="0">
                <a:solidFill>
                  <a:srgbClr val="404040"/>
                </a:solidFill>
                <a:latin typeface="微软雅黑" pitchFamily="34" charset="-122"/>
                <a:ea typeface="微软雅黑" pitchFamily="34" charset="-122"/>
              </a:rPr>
              <a:t> </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规律小结</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铝与酸和强碱反应的一般规律</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金属铝无论是与酸还是与强碱反应，铝与氢气的关系式均为</a:t>
            </a:r>
            <a:r>
              <a:rPr lang="en-US" sz="4400" dirty="0" smtClean="0">
                <a:solidFill>
                  <a:srgbClr val="404040"/>
                </a:solidFill>
                <a:latin typeface="微软雅黑" pitchFamily="34" charset="-122"/>
                <a:ea typeface="微软雅黑" pitchFamily="34" charset="-122"/>
              </a:rPr>
              <a:t>2Al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↑，利用此式可以很方便地进行有关计算。</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一定量的铝分别与一定量的盐酸和氢氧化钠溶液反应时，若产生的氢气的体积比为</a:t>
            </a:r>
            <a:r>
              <a:rPr lang="en-US" sz="4400" dirty="0" smtClean="0">
                <a:solidFill>
                  <a:srgbClr val="404040"/>
                </a:solidFill>
                <a:latin typeface="微软雅黑" pitchFamily="34" charset="-122"/>
                <a:ea typeface="微软雅黑" pitchFamily="34" charset="-122"/>
              </a:rPr>
              <a:t>1∶3</a:t>
            </a:r>
            <a:r>
              <a:rPr lang="zh-CN" altLang="en-US" sz="4400" dirty="0"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V</a:t>
            </a:r>
            <a:r>
              <a:rPr lang="en-US" sz="4400" baseline="-25000" dirty="0" err="1" smtClean="0">
                <a:solidFill>
                  <a:srgbClr val="404040"/>
                </a:solidFill>
                <a:latin typeface="微软雅黑" pitchFamily="34" charset="-122"/>
                <a:ea typeface="微软雅黑" pitchFamily="34" charset="-122"/>
              </a:rPr>
              <a:t>HCl</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en-US" sz="4400" i="1" dirty="0" err="1" smtClean="0">
                <a:solidFill>
                  <a:srgbClr val="404040"/>
                </a:solidFill>
                <a:latin typeface="微软雅黑" pitchFamily="34" charset="-122"/>
                <a:ea typeface="微软雅黑" pitchFamily="34" charset="-122"/>
              </a:rPr>
              <a:t>V</a:t>
            </a:r>
            <a:r>
              <a:rPr lang="en-US" sz="4400" baseline="-250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1∶1</a:t>
            </a:r>
            <a:r>
              <a:rPr lang="zh-CN" altLang="en-US" sz="4400" dirty="0" smtClean="0">
                <a:solidFill>
                  <a:srgbClr val="404040"/>
                </a:solidFill>
                <a:latin typeface="微软雅黑" pitchFamily="34" charset="-122"/>
                <a:ea typeface="微软雅黑" pitchFamily="34" charset="-122"/>
              </a:rPr>
              <a:t>，则必定是铝与盐酸反应时，铝过量而盐酸不足，铝与氢氧化钠溶液反应时，铝不足而氢氧化钠溶液过量。</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237514" y="2874936"/>
            <a:ext cx="19502574"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钠与酸溶液的反应比其与水的反应更剧烈。</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铁与稀硫酸反应的离子方程式：</a:t>
            </a:r>
            <a:r>
              <a:rPr lang="en-US" sz="4400" dirty="0" smtClean="0">
                <a:solidFill>
                  <a:srgbClr val="404040"/>
                </a:solidFill>
                <a:latin typeface="微软雅黑" pitchFamily="34" charset="-122"/>
                <a:ea typeface="微软雅黑" pitchFamily="34" charset="-122"/>
              </a:rPr>
              <a:t>2Fe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铝与盐酸、</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溶液反应的产物相同。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将一小块钠投入</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溶液中，能观察到有红色沉淀析出。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等量的铝分别与足量盐酸和</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溶液反应时，产生</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的量相同。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钠易与空气中的氧气、水反应，要保存在煤油中。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铁与浓硫酸不反应，可用铁槽车密封运送浓硫酸。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少量的铝与足量</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溶液反应时，生成</a:t>
            </a:r>
            <a:r>
              <a:rPr lang="en-US" sz="4400" dirty="0" smtClean="0">
                <a:solidFill>
                  <a:srgbClr val="404040"/>
                </a:solidFill>
                <a:latin typeface="微软雅黑" pitchFamily="34" charset="-122"/>
                <a:ea typeface="微软雅黑" pitchFamily="34" charset="-122"/>
              </a:rPr>
              <a:t>Al(OH)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沉淀。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32572" y="3348782"/>
            <a:ext cx="19359698" cy="1296144"/>
          </a:xfrm>
          <a:prstGeom prst="rect">
            <a:avLst/>
          </a:prstGeom>
          <a:noFill/>
          <a:ln w="9525">
            <a:noFill/>
            <a:miter lim="800000"/>
            <a:headEnd/>
            <a:tailEnd/>
          </a:ln>
          <a:effectLst/>
        </p:spPr>
      </p:pic>
      <p:sp>
        <p:nvSpPr>
          <p:cNvPr id="14" name="矩形 13"/>
          <p:cNvSpPr/>
          <p:nvPr/>
        </p:nvSpPr>
        <p:spPr>
          <a:xfrm>
            <a:off x="2160564" y="3420790"/>
            <a:ext cx="17788062"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239230" y="3160688"/>
            <a:ext cx="6500858" cy="8786874"/>
          </a:xfrm>
          <a:prstGeom prst="rect">
            <a:avLst/>
          </a:prstGeom>
          <a:noFill/>
          <a:ln w="9525">
            <a:noFill/>
            <a:miter lim="800000"/>
            <a:headEnd/>
            <a:tailEnd/>
          </a:ln>
          <a:effectLst/>
        </p:spPr>
      </p:pic>
      <p:sp>
        <p:nvSpPr>
          <p:cNvPr id="40" name="矩形 39"/>
          <p:cNvSpPr/>
          <p:nvPr/>
        </p:nvSpPr>
        <p:spPr>
          <a:xfrm>
            <a:off x="2094638" y="3017812"/>
            <a:ext cx="11930146"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金属钠投入水中发生剧烈反应，并有氢气生成，装运金属钠的包装箱应贴的图标是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A</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endParaRPr lang="zh-CN" altLang="en-US"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3­1­2</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5596420" y="3446440"/>
            <a:ext cx="5500726"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C</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5596420" y="4518010"/>
            <a:ext cx="5429288"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钠和水反应的化学方程式为</a:t>
            </a:r>
            <a:r>
              <a:rPr lang="en-US" sz="4400" dirty="0" smtClean="0">
                <a:solidFill>
                  <a:srgbClr val="A50021"/>
                </a:solidFill>
                <a:latin typeface="微软雅黑" pitchFamily="34" charset="-122"/>
                <a:ea typeface="微软雅黑" pitchFamily="34" charset="-122"/>
              </a:rPr>
              <a:t>2Na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↑，生成物中含有氢气，氢气易燃烧，所以应贴遇湿易燃物品图标。</a:t>
            </a:r>
          </a:p>
          <a:p>
            <a:pPr>
              <a:lnSpc>
                <a:spcPct val="150000"/>
              </a:lnSpc>
            </a:pPr>
            <a:endParaRPr lang="zh-CN" altLang="en-US" sz="4400" b="1" dirty="0">
              <a:solidFill>
                <a:srgbClr val="A50021"/>
              </a:solidFill>
              <a:latin typeface="微软雅黑" pitchFamily="34" charset="-122"/>
              <a:ea typeface="微软雅黑" pitchFamily="34" charset="-122"/>
            </a:endParaRPr>
          </a:p>
        </p:txBody>
      </p:sp>
      <p:sp>
        <p:nvSpPr>
          <p:cNvPr id="6861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15240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625666" name="Picture 2" descr="E:\工作\2017\同步\2017秋\学练考\必修1\PPT\第三章\8KP19.TIF"/>
          <p:cNvPicPr>
            <a:picLocks noChangeAspect="1" noChangeArrowheads="1"/>
          </p:cNvPicPr>
          <p:nvPr/>
        </p:nvPicPr>
        <p:blipFill>
          <a:blip r:embed="rId4" r:link="rId5" cstate="print"/>
          <a:srcRect/>
          <a:stretch>
            <a:fillRect/>
          </a:stretch>
        </p:blipFill>
        <p:spPr bwMode="auto">
          <a:xfrm>
            <a:off x="1808886" y="5589580"/>
            <a:ext cx="5695079" cy="2786082"/>
          </a:xfrm>
          <a:prstGeom prst="rect">
            <a:avLst/>
          </a:prstGeom>
          <a:noFill/>
        </p:spPr>
      </p:pic>
      <p:pic>
        <p:nvPicPr>
          <p:cNvPr id="625665" name="Picture 1" descr="E:\工作\2017\同步\2017秋\学练考\必修1\PPT\第三章\8KP20.TIF"/>
          <p:cNvPicPr>
            <a:picLocks noChangeAspect="1" noChangeArrowheads="1"/>
          </p:cNvPicPr>
          <p:nvPr/>
        </p:nvPicPr>
        <p:blipFill>
          <a:blip r:embed="rId6" r:link="rId7" cstate="print"/>
          <a:srcRect/>
          <a:stretch>
            <a:fillRect/>
          </a:stretch>
        </p:blipFill>
        <p:spPr bwMode="auto">
          <a:xfrm>
            <a:off x="7809678" y="5661018"/>
            <a:ext cx="5654108" cy="2786082"/>
          </a:xfrm>
          <a:prstGeom prst="rect">
            <a:avLst/>
          </a:prstGeom>
          <a:noFill/>
        </p:spPr>
      </p:pic>
      <p:sp>
        <p:nvSpPr>
          <p:cNvPr id="62566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5668" name="Rectangle 4"/>
          <p:cNvSpPr>
            <a:spLocks noChangeArrowheads="1"/>
          </p:cNvSpPr>
          <p:nvPr/>
        </p:nvSpPr>
        <p:spPr bwMode="auto">
          <a:xfrm>
            <a:off x="0" y="11049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25665"/>
                                        </p:tgtEl>
                                        <p:attrNameLst>
                                          <p:attrName>style.visibility</p:attrName>
                                        </p:attrNameLst>
                                      </p:cBhvr>
                                      <p:to>
                                        <p:strVal val="visible"/>
                                      </p:to>
                                    </p:set>
                                    <p:animEffect transition="in" filter="blinds(horizontal)">
                                      <p:cBhvr>
                                        <p:cTn id="11" dur="500"/>
                                        <p:tgtEl>
                                          <p:spTgt spid="62566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25666"/>
                                        </p:tgtEl>
                                        <p:attrNameLst>
                                          <p:attrName>style.visibility</p:attrName>
                                        </p:attrNameLst>
                                      </p:cBhvr>
                                      <p:to>
                                        <p:strVal val="visible"/>
                                      </p:to>
                                    </p:set>
                                    <p:animEffect transition="in" filter="blinds(horizontal)">
                                      <p:cBhvr>
                                        <p:cTn id="15" dur="500"/>
                                        <p:tgtEl>
                                          <p:spTgt spid="62566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089250"/>
            <a:ext cx="10072758" cy="8501122"/>
          </a:xfrm>
          <a:prstGeom prst="rect">
            <a:avLst/>
          </a:prstGeom>
          <a:noFill/>
          <a:ln w="9525">
            <a:noFill/>
            <a:miter lim="800000"/>
            <a:headEnd/>
            <a:tailEnd/>
          </a:ln>
          <a:effectLst/>
        </p:spPr>
      </p:pic>
      <p:sp>
        <p:nvSpPr>
          <p:cNvPr id="40" name="矩形 39"/>
          <p:cNvSpPr/>
          <p:nvPr/>
        </p:nvSpPr>
        <p:spPr>
          <a:xfrm>
            <a:off x="2023200" y="3232688"/>
            <a:ext cx="8286808"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下列物质中不能与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810206" y="3017812"/>
            <a:ext cx="378621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11881644" y="3803630"/>
            <a:ext cx="9429816" cy="701730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金属钠与水反应生成氢气和氢氧化钠，氢氧化钠与铝反应生成氢气和偏铝酸钠，氢氧化钠与硫酸铜反应生成氢氧化铜沉淀和硫酸钠，铁与氢氧化钠溶液不反应。</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953346" y="3089250"/>
            <a:ext cx="7786742" cy="8786874"/>
          </a:xfrm>
          <a:prstGeom prst="rect">
            <a:avLst/>
          </a:prstGeom>
          <a:noFill/>
          <a:ln w="9525">
            <a:noFill/>
            <a:miter lim="800000"/>
            <a:headEnd/>
            <a:tailEnd/>
          </a:ln>
          <a:effectLst/>
        </p:spPr>
      </p:pic>
      <p:sp>
        <p:nvSpPr>
          <p:cNvPr id="40" name="矩形 39"/>
          <p:cNvSpPr/>
          <p:nvPr/>
        </p:nvSpPr>
        <p:spPr>
          <a:xfrm>
            <a:off x="2023200" y="3160688"/>
            <a:ext cx="10787138" cy="965905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向一小烧杯中分别加入等体积的水和煤油，片刻后再向该烧杯中轻缓地加入一绿豆粒大小的金属钠，可能观察到的现象符合图中的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                              A</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                   </a:t>
            </a:r>
          </a:p>
          <a:p>
            <a:pPr>
              <a:lnSpc>
                <a:spcPts val="7000"/>
              </a:lnSpc>
            </a:pPr>
            <a:endParaRPr 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endParaRPr lang="zh-CN" altLang="en-US" sz="4400" dirty="0" smtClean="0">
              <a:solidFill>
                <a:srgbClr val="404040"/>
              </a:solidFill>
              <a:latin typeface="微软雅黑" pitchFamily="34" charset="-122"/>
              <a:ea typeface="微软雅黑" pitchFamily="34" charset="-122"/>
            </a:endParaRPr>
          </a:p>
          <a:p>
            <a:pPr algn="ctr">
              <a:lnSpc>
                <a:spcPts val="7000"/>
              </a:lnSpc>
            </a:pPr>
            <a:r>
              <a:rPr lang="zh-CN" altLang="en-US" sz="4400" dirty="0" smtClean="0">
                <a:solidFill>
                  <a:srgbClr val="404040"/>
                </a:solidFill>
                <a:latin typeface="微软雅黑" pitchFamily="34" charset="-122"/>
                <a:ea typeface="微软雅黑" pitchFamily="34" charset="-122"/>
              </a:rPr>
              <a:t>                  图</a:t>
            </a:r>
            <a:r>
              <a:rPr lang="en-US" sz="4400" dirty="0" smtClean="0">
                <a:solidFill>
                  <a:srgbClr val="404040"/>
                </a:solidFill>
                <a:latin typeface="微软雅黑" pitchFamily="34" charset="-122"/>
                <a:ea typeface="微软雅黑" pitchFamily="34" charset="-122"/>
              </a:rPr>
              <a:t>3­1­3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953346" y="3375002"/>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4024784" y="4209421"/>
            <a:ext cx="7429552" cy="600164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的密度比煤油大，但比水小，故</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在水与煤油的界面上下跳动，且</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反应能产生</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23618" name="Picture 2" descr="E:\工作\2017\同步\2017秋\学练考\必修1\PPT\第三章\8KP21.TIF"/>
          <p:cNvPicPr>
            <a:picLocks noChangeAspect="1" noChangeArrowheads="1"/>
          </p:cNvPicPr>
          <p:nvPr/>
        </p:nvPicPr>
        <p:blipFill>
          <a:blip r:embed="rId4" r:link="rId5" cstate="print"/>
          <a:srcRect/>
          <a:stretch>
            <a:fillRect/>
          </a:stretch>
        </p:blipFill>
        <p:spPr bwMode="auto">
          <a:xfrm>
            <a:off x="6404844" y="6315360"/>
            <a:ext cx="5980856" cy="1785950"/>
          </a:xfrm>
          <a:prstGeom prst="rect">
            <a:avLst/>
          </a:prstGeom>
          <a:noFill/>
        </p:spPr>
      </p:pic>
      <p:pic>
        <p:nvPicPr>
          <p:cNvPr id="623617" name="Picture 1" descr="E:\工作\2017\同步\2017秋\学练考\必修1\PPT\第三章\8KP22.TIF"/>
          <p:cNvPicPr>
            <a:picLocks noChangeAspect="1" noChangeArrowheads="1"/>
          </p:cNvPicPr>
          <p:nvPr/>
        </p:nvPicPr>
        <p:blipFill>
          <a:blip r:embed="rId6" r:link="rId7" cstate="print"/>
          <a:srcRect/>
          <a:stretch>
            <a:fillRect/>
          </a:stretch>
        </p:blipFill>
        <p:spPr bwMode="auto">
          <a:xfrm>
            <a:off x="6337028" y="9253438"/>
            <a:ext cx="5856255" cy="1785950"/>
          </a:xfrm>
          <a:prstGeom prst="rect">
            <a:avLst/>
          </a:prstGeom>
          <a:noFill/>
        </p:spPr>
      </p:pic>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23618"/>
                                        </p:tgtEl>
                                        <p:attrNameLst>
                                          <p:attrName>style.visibility</p:attrName>
                                        </p:attrNameLst>
                                      </p:cBhvr>
                                      <p:to>
                                        <p:strVal val="visible"/>
                                      </p:to>
                                    </p:set>
                                    <p:animEffect transition="in" filter="blinds(horizontal)">
                                      <p:cBhvr>
                                        <p:cTn id="11" dur="500"/>
                                        <p:tgtEl>
                                          <p:spTgt spid="62361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23617"/>
                                        </p:tgtEl>
                                        <p:attrNameLst>
                                          <p:attrName>style.visibility</p:attrName>
                                        </p:attrNameLst>
                                      </p:cBhvr>
                                      <p:to>
                                        <p:strVal val="visible"/>
                                      </p:to>
                                    </p:set>
                                    <p:animEffect transition="in" filter="blinds(horizontal)">
                                      <p:cBhvr>
                                        <p:cTn id="15" dur="500"/>
                                        <p:tgtEl>
                                          <p:spTgt spid="6236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739164" y="3089250"/>
            <a:ext cx="7295608" cy="8769468"/>
          </a:xfrm>
          <a:prstGeom prst="rect">
            <a:avLst/>
          </a:prstGeom>
          <a:noFill/>
          <a:ln w="9525">
            <a:noFill/>
            <a:miter lim="800000"/>
            <a:headEnd/>
            <a:tailEnd/>
          </a:ln>
          <a:effectLst/>
        </p:spPr>
      </p:pic>
      <p:sp>
        <p:nvSpPr>
          <p:cNvPr id="40" name="矩形 39"/>
          <p:cNvSpPr/>
          <p:nvPr/>
        </p:nvSpPr>
        <p:spPr>
          <a:xfrm>
            <a:off x="2023200" y="2844726"/>
            <a:ext cx="12073022"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分别是</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五种金属中的一种。已知：</a:t>
            </a:r>
            <a:r>
              <a:rPr lang="en-US" sz="4400" dirty="0" smtClean="0">
                <a:solidFill>
                  <a:srgbClr val="404040"/>
                </a:solidFill>
                <a:latin typeface="微软雅黑" pitchFamily="34" charset="-122"/>
                <a:ea typeface="微软雅黑" pitchFamily="34" charset="-122"/>
              </a:rPr>
              <a:t>(1)a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均能与稀硫酸反应放出气体；</a:t>
            </a:r>
            <a:r>
              <a:rPr lang="en-US" sz="4400" dirty="0" smtClean="0">
                <a:solidFill>
                  <a:srgbClr val="404040"/>
                </a:solidFill>
                <a:latin typeface="微软雅黑" pitchFamily="34" charset="-122"/>
                <a:ea typeface="微软雅黑" pitchFamily="34" charset="-122"/>
              </a:rPr>
              <a:t>(2)b</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的硝酸盐溶液反应，置换出单质</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(3)c</a:t>
            </a:r>
            <a:r>
              <a:rPr lang="zh-CN" altLang="en-US" sz="4400" dirty="0" smtClean="0">
                <a:solidFill>
                  <a:srgbClr val="404040"/>
                </a:solidFill>
                <a:latin typeface="微软雅黑" pitchFamily="34" charset="-122"/>
                <a:ea typeface="微软雅黑" pitchFamily="34" charset="-122"/>
              </a:rPr>
              <a:t>与强碱溶液反应放出气体，</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的一种氧化物具有磁性。由此判断</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依次为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792174" y="2916734"/>
            <a:ext cx="378621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14833972" y="3844116"/>
            <a:ext cx="691276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与强碱溶液反应放出气体，则</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的一种氧化物具有磁性，则</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均能与稀硫酸反应放出气体，则</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Mg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的硝酸盐溶液反应，置换出单质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Ag</a:t>
            </a:r>
            <a:r>
              <a:rPr lang="zh-CN" altLang="en-US" sz="4400" dirty="0" smtClean="0">
                <a:solidFill>
                  <a:srgbClr val="A50021"/>
                </a:solidFill>
                <a:latin typeface="微软雅黑" pitchFamily="34" charset="-122"/>
                <a:ea typeface="微软雅黑" pitchFamily="34" charset="-122"/>
              </a:rPr>
              <a:t>，选</a:t>
            </a:r>
            <a:r>
              <a:rPr lang="en-US"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a:t>
            </a: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739164" y="3089250"/>
            <a:ext cx="7072362" cy="8501122"/>
          </a:xfrm>
          <a:prstGeom prst="rect">
            <a:avLst/>
          </a:prstGeom>
          <a:noFill/>
          <a:ln w="9525">
            <a:noFill/>
            <a:miter lim="800000"/>
            <a:headEnd/>
            <a:tailEnd/>
          </a:ln>
          <a:effectLst/>
        </p:spPr>
      </p:pic>
      <p:sp>
        <p:nvSpPr>
          <p:cNvPr id="40" name="矩形 39"/>
          <p:cNvSpPr/>
          <p:nvPr/>
        </p:nvSpPr>
        <p:spPr>
          <a:xfrm>
            <a:off x="2016548" y="2844726"/>
            <a:ext cx="12073022" cy="9876678"/>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三种常见的金属单质，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在空气中燃烧生成淡黄色固体；</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也能在空气中剧烈燃烧，发出耀眼的白光；</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在一定条件下与水蒸气反应生成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和一种黑色固体。根据以上信息回答下列问题：</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写出化学式：</a:t>
            </a:r>
            <a:r>
              <a:rPr lang="en-US" sz="4400" dirty="0" smtClean="0">
                <a:solidFill>
                  <a:srgbClr val="404040"/>
                </a:solidFill>
                <a:latin typeface="微软雅黑" pitchFamily="34" charset="-122"/>
                <a:ea typeface="微软雅黑" pitchFamily="34" charset="-122"/>
              </a:rPr>
              <a:t>A________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写出化学方程式：</a:t>
            </a:r>
          </a:p>
          <a:p>
            <a:pPr>
              <a:lnSpc>
                <a:spcPts val="7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在空气中燃烧</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与水蒸气反应</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与水反应</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858114" name="Object 2"/>
          <p:cNvGraphicFramePr>
            <a:graphicFrameLocks noChangeAspect="1"/>
          </p:cNvGraphicFramePr>
          <p:nvPr/>
        </p:nvGraphicFramePr>
        <p:xfrm>
          <a:off x="15122004" y="3685388"/>
          <a:ext cx="6318844" cy="9636912"/>
        </p:xfrm>
        <a:graphic>
          <a:graphicData uri="http://schemas.openxmlformats.org/presentationml/2006/ole">
            <p:oleObj spid="_x0000_s858114" name="Document" r:id="rId5" imgW="3750658" imgH="575584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58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89676"/>
            <a:ext cx="10072758"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下列各组离子中，能大量共存，溶液呈现无色，且加入一小块钠粒后仍然能大量共存的是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881908" y="3232126"/>
            <a:ext cx="7786742" cy="8501122"/>
          </a:xfrm>
          <a:prstGeom prst="rect">
            <a:avLst/>
          </a:prstGeom>
          <a:noFill/>
          <a:ln w="9525">
            <a:noFill/>
            <a:miter lim="800000"/>
            <a:headEnd/>
            <a:tailEnd/>
          </a:ln>
          <a:effectLst/>
        </p:spPr>
      </p:pic>
      <p:sp>
        <p:nvSpPr>
          <p:cNvPr id="11" name="矩形 10"/>
          <p:cNvSpPr/>
          <p:nvPr/>
        </p:nvSpPr>
        <p:spPr>
          <a:xfrm>
            <a:off x="14381974" y="3660754"/>
            <a:ext cx="6929486" cy="700089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a:t>
            </a:r>
            <a:r>
              <a:rPr lang="en-US" sz="4400" dirty="0" err="1" smtClean="0">
                <a:solidFill>
                  <a:srgbClr val="A50021"/>
                </a:solidFill>
                <a:latin typeface="微软雅黑" pitchFamily="34" charset="-122"/>
                <a:ea typeface="微软雅黑" pitchFamily="34" charset="-122"/>
              </a:rPr>
              <a:t>MnO</a:t>
            </a:r>
            <a:r>
              <a:rPr lang="zh-CN" altLang="en-US" sz="4400" dirty="0" smtClean="0">
                <a:solidFill>
                  <a:srgbClr val="A50021"/>
                </a:solidFill>
                <a:latin typeface="微软雅黑" pitchFamily="34" charset="-122"/>
                <a:ea typeface="微软雅黑" pitchFamily="34" charset="-122"/>
              </a:rPr>
              <a:t>呈紫红色；</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项本身能大量共存，加入一小块钠粒后溶液呈碱性，</a:t>
            </a:r>
            <a:r>
              <a:rPr lang="en-US" sz="4400" dirty="0" smtClean="0">
                <a:solidFill>
                  <a:srgbClr val="A50021"/>
                </a:solidFill>
                <a:latin typeface="微软雅黑" pitchFamily="34" charset="-122"/>
                <a:ea typeface="微软雅黑" pitchFamily="34" charset="-122"/>
              </a:rPr>
              <a:t>HCO</a:t>
            </a:r>
            <a:r>
              <a:rPr lang="zh-CN" altLang="en-US" sz="4400" dirty="0" smtClean="0">
                <a:solidFill>
                  <a:srgbClr val="A50021"/>
                </a:solidFill>
                <a:latin typeface="微软雅黑" pitchFamily="34" charset="-122"/>
                <a:ea typeface="微软雅黑" pitchFamily="34" charset="-122"/>
              </a:rPr>
              <a:t>不能大量存在；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不能共存。</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铝与氢氧化钠溶液的反应。</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物质的量在化学方程式计算中的应用。</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858576"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在一定温度下，向饱和</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溶液中投入一小块金属钠，充分反应后恢复到原来的温度，下列叙述合理的是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溶液浓度增大，并放出</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．溶液中</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的质量分数不变，有</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放出</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．总溶液的质量增大，有</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放出</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．总溶液的质量不变，有</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放出</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453280" y="3232126"/>
            <a:ext cx="8215370" cy="8501122"/>
          </a:xfrm>
          <a:prstGeom prst="rect">
            <a:avLst/>
          </a:prstGeom>
          <a:noFill/>
          <a:ln w="9525">
            <a:noFill/>
            <a:miter lim="800000"/>
            <a:headEnd/>
            <a:tailEnd/>
          </a:ln>
          <a:effectLst/>
        </p:spPr>
      </p:pic>
      <p:sp>
        <p:nvSpPr>
          <p:cNvPr id="11" name="矩形 10"/>
          <p:cNvSpPr/>
          <p:nvPr/>
        </p:nvSpPr>
        <p:spPr>
          <a:xfrm>
            <a:off x="13609836" y="3348782"/>
            <a:ext cx="786483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钠投入溶液中后，立即与水作用生成</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，由于原溶液为饱和</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溶液，因此</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结晶析出后溶液仍然是饱和溶液，质量分数不变，且消耗部分原溶剂水及对应析出部分</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晶体，故总溶液质量减小。</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51762" y="2946374"/>
            <a:ext cx="19645450" cy="2833468"/>
          </a:xfrm>
          <a:prstGeom prst="rect">
            <a:avLst/>
          </a:prstGeom>
        </p:spPr>
        <p:txBody>
          <a:bodyPr wrap="square">
            <a:spAutoFit/>
          </a:bodyPr>
          <a:lstStyle/>
          <a:p>
            <a:pPr>
              <a:lnSpc>
                <a:spcPct val="14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．某实验小组对中学课本中可生成氢气的反应进行了研究，总结出两个生成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的反应：</a:t>
            </a:r>
            <a:r>
              <a:rPr lang="en-US" sz="4400" dirty="0" smtClean="0">
                <a:solidFill>
                  <a:srgbClr val="404040"/>
                </a:solidFill>
                <a:latin typeface="微软雅黑" pitchFamily="34" charset="-122"/>
                <a:ea typeface="微软雅黑" pitchFamily="34" charset="-122"/>
              </a:rPr>
              <a:t>①Zn</a:t>
            </a:r>
            <a:r>
              <a:rPr lang="zh-CN" altLang="en-US" sz="4400" dirty="0" smtClean="0">
                <a:solidFill>
                  <a:srgbClr val="404040"/>
                </a:solidFill>
                <a:latin typeface="微软雅黑" pitchFamily="34" charset="-122"/>
                <a:ea typeface="微软雅黑" pitchFamily="34" charset="-122"/>
              </a:rPr>
              <a:t>＋盐酸；</a:t>
            </a:r>
            <a:r>
              <a:rPr lang="en-US" sz="4400" dirty="0" smtClean="0">
                <a:solidFill>
                  <a:srgbClr val="404040"/>
                </a:solidFill>
                <a:latin typeface="微软雅黑" pitchFamily="34" charset="-122"/>
                <a:ea typeface="微软雅黑" pitchFamily="34" charset="-122"/>
              </a:rPr>
              <a:t>②Na</a:t>
            </a:r>
            <a:r>
              <a:rPr lang="zh-CN" altLang="en-US" sz="4400" dirty="0" smtClean="0">
                <a:solidFill>
                  <a:srgbClr val="404040"/>
                </a:solidFill>
                <a:latin typeface="微软雅黑" pitchFamily="34" charset="-122"/>
                <a:ea typeface="微软雅黑" pitchFamily="34" charset="-122"/>
              </a:rPr>
              <a:t>＋水。为了点燃上述生成的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，他们设计了如图</a:t>
            </a:r>
            <a:r>
              <a:rPr lang="en-US" sz="4400" dirty="0" smtClean="0">
                <a:solidFill>
                  <a:srgbClr val="404040"/>
                </a:solidFill>
                <a:latin typeface="微软雅黑" pitchFamily="34" charset="-122"/>
                <a:ea typeface="微软雅黑" pitchFamily="34" charset="-122"/>
              </a:rPr>
              <a:t>3­1­4</a:t>
            </a:r>
            <a:r>
              <a:rPr lang="zh-CN" altLang="en-US" sz="4400" dirty="0" smtClean="0">
                <a:solidFill>
                  <a:srgbClr val="404040"/>
                </a:solidFill>
                <a:latin typeface="微软雅黑" pitchFamily="34" charset="-122"/>
                <a:ea typeface="微软雅黑" pitchFamily="34" charset="-122"/>
              </a:rPr>
              <a:t>所示装置。</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618497" name="Picture 1" descr="F72-1"/>
          <p:cNvPicPr>
            <a:picLocks noChangeAspect="1" noChangeArrowheads="1"/>
          </p:cNvPicPr>
          <p:nvPr/>
        </p:nvPicPr>
        <p:blipFill>
          <a:blip r:embed="rId3" cstate="print"/>
          <a:srcRect/>
          <a:stretch>
            <a:fillRect/>
          </a:stretch>
        </p:blipFill>
        <p:spPr bwMode="auto">
          <a:xfrm>
            <a:off x="20311328" y="4998348"/>
            <a:ext cx="520240" cy="2670914"/>
          </a:xfrm>
          <a:prstGeom prst="rect">
            <a:avLst/>
          </a:prstGeom>
          <a:noFill/>
          <a:ln w="9525">
            <a:noFill/>
            <a:miter lim="800000"/>
            <a:headEnd/>
            <a:tailEnd/>
          </a:ln>
        </p:spPr>
      </p:pic>
      <p:sp>
        <p:nvSpPr>
          <p:cNvPr id="12" name="矩形 11"/>
          <p:cNvSpPr/>
          <p:nvPr/>
        </p:nvSpPr>
        <p:spPr>
          <a:xfrm>
            <a:off x="19239758" y="7835925"/>
            <a:ext cx="2393604"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3­1­4 </a:t>
            </a:r>
            <a:endParaRPr lang="zh-CN" altLang="en-US" sz="4400" dirty="0"/>
          </a:p>
        </p:txBody>
      </p:sp>
      <p:sp>
        <p:nvSpPr>
          <p:cNvPr id="14" name="矩形 13"/>
          <p:cNvSpPr/>
          <p:nvPr/>
        </p:nvSpPr>
        <p:spPr>
          <a:xfrm>
            <a:off x="2088556" y="5797054"/>
            <a:ext cx="16287864" cy="5780044"/>
          </a:xfrm>
          <a:prstGeom prst="rect">
            <a:avLst/>
          </a:prstGeom>
        </p:spPr>
        <p:txBody>
          <a:bodyPr wrap="square">
            <a:spAutoFit/>
          </a:bodyPr>
          <a:lstStyle/>
          <a:p>
            <a:pPr lvl="0">
              <a:lnSpc>
                <a:spcPct val="140000"/>
              </a:lnSpc>
            </a:pPr>
            <a:r>
              <a:rPr lang="zh-CN" altLang="en-US" sz="4400" dirty="0" smtClean="0">
                <a:solidFill>
                  <a:srgbClr val="404040"/>
                </a:solidFill>
                <a:latin typeface="微软雅黑" pitchFamily="34" charset="-122"/>
                <a:ea typeface="微软雅黑" pitchFamily="34" charset="-122"/>
              </a:rPr>
              <a:t>请回答下列问题：</a:t>
            </a:r>
            <a:endParaRPr lang="en-US" altLang="zh-CN" sz="4400" dirty="0" smtClean="0">
              <a:solidFill>
                <a:srgbClr val="404040"/>
              </a:solidFill>
              <a:latin typeface="微软雅黑" pitchFamily="34" charset="-122"/>
              <a:ea typeface="微软雅黑" pitchFamily="34" charset="-122"/>
            </a:endParaRPr>
          </a:p>
          <a:p>
            <a:pPr lvl="0">
              <a:lnSpc>
                <a:spcPct val="1400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与水反应的化学方程式：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lvl="0">
              <a:lnSpc>
                <a:spcPct val="14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实验小组在点燃用上述装置制得的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时，①实验获得成功，②却失败了。他们分析认为失败的原因是</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与水的反应速率太快，</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的用量太少。于是他们准备增加钠的用量，可老师说太危险，你认为产生危险的原因是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18497"/>
                                        </p:tgtEl>
                                        <p:attrNameLst>
                                          <p:attrName>style.visibility</p:attrName>
                                        </p:attrNameLst>
                                      </p:cBhvr>
                                      <p:to>
                                        <p:strVal val="visible"/>
                                      </p:to>
                                    </p:set>
                                    <p:animEffect transition="in" filter="blinds(horizontal)">
                                      <p:cBhvr>
                                        <p:cTn id="11" dur="500"/>
                                        <p:tgtEl>
                                          <p:spTgt spid="61849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图片 9" descr="E:\工作\2017\同步\2017秋\学练考\必修1\教案word\F72.TIF"/>
          <p:cNvPicPr/>
          <p:nvPr/>
        </p:nvPicPr>
        <p:blipFill>
          <a:blip r:embed="rId3" cstate="print"/>
          <a:srcRect/>
          <a:stretch>
            <a:fillRect/>
          </a:stretch>
        </p:blipFill>
        <p:spPr bwMode="auto">
          <a:xfrm>
            <a:off x="4536828" y="6229102"/>
            <a:ext cx="4536504" cy="3384376"/>
          </a:xfrm>
          <a:prstGeom prst="rect">
            <a:avLst/>
          </a:prstGeom>
          <a:noFill/>
          <a:ln w="9525">
            <a:noFill/>
            <a:miter lim="800000"/>
            <a:headEnd/>
            <a:tailEnd/>
          </a:ln>
        </p:spPr>
      </p:pic>
      <p:sp>
        <p:nvSpPr>
          <p:cNvPr id="13" name="矩形 12"/>
          <p:cNvSpPr/>
          <p:nvPr/>
        </p:nvSpPr>
        <p:spPr>
          <a:xfrm>
            <a:off x="5112892" y="10117534"/>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3­1­5</a:t>
            </a:r>
            <a:endParaRPr lang="zh-CN" altLang="en-US" sz="4400" dirty="0"/>
          </a:p>
        </p:txBody>
      </p:sp>
      <p:sp>
        <p:nvSpPr>
          <p:cNvPr id="14" name="矩形 13"/>
          <p:cNvSpPr/>
          <p:nvPr/>
        </p:nvSpPr>
        <p:spPr>
          <a:xfrm>
            <a:off x="2088556" y="2988742"/>
            <a:ext cx="16287864" cy="2833468"/>
          </a:xfrm>
          <a:prstGeom prst="rect">
            <a:avLst/>
          </a:prstGeom>
        </p:spPr>
        <p:txBody>
          <a:bodyPr wrap="square">
            <a:spAutoFit/>
          </a:bodyPr>
          <a:lstStyle/>
          <a:p>
            <a:pPr lvl="0">
              <a:lnSpc>
                <a:spcPct val="140000"/>
              </a:lnSpc>
            </a:pPr>
            <a:r>
              <a:rPr lang="en-US" altLang="zh-CN"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实验小组查阅钠、煤油、水的密度分别为</a:t>
            </a:r>
            <a:r>
              <a:rPr lang="en-US" altLang="zh-CN" sz="4400" dirty="0" smtClean="0">
                <a:solidFill>
                  <a:srgbClr val="404040"/>
                </a:solidFill>
                <a:latin typeface="微软雅黑" pitchFamily="34" charset="-122"/>
                <a:ea typeface="微软雅黑" pitchFamily="34" charset="-122"/>
              </a:rPr>
              <a:t>0.97 </a:t>
            </a:r>
            <a:r>
              <a:rPr lang="en-US" altLang="zh-CN" sz="4400" dirty="0" err="1" smtClean="0">
                <a:solidFill>
                  <a:srgbClr val="404040"/>
                </a:solidFill>
                <a:latin typeface="微软雅黑" pitchFamily="34" charset="-122"/>
                <a:ea typeface="微软雅黑" pitchFamily="34" charset="-122"/>
              </a:rPr>
              <a:t>g·cm</a:t>
            </a:r>
            <a:r>
              <a:rPr lang="zh-CN" altLang="en-US" sz="4400" baseline="30000" dirty="0" smtClean="0">
                <a:solidFill>
                  <a:srgbClr val="404040"/>
                </a:solidFill>
                <a:latin typeface="微软雅黑" pitchFamily="34" charset="-122"/>
                <a:ea typeface="微软雅黑" pitchFamily="34" charset="-122"/>
              </a:rPr>
              <a:t>－</a:t>
            </a:r>
            <a:r>
              <a:rPr lang="en-US" altLang="zh-CN" sz="4400" baseline="30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0.80 </a:t>
            </a:r>
            <a:r>
              <a:rPr lang="en-US" altLang="zh-CN" sz="4400" dirty="0" err="1" smtClean="0">
                <a:solidFill>
                  <a:srgbClr val="404040"/>
                </a:solidFill>
                <a:latin typeface="微软雅黑" pitchFamily="34" charset="-122"/>
                <a:ea typeface="微软雅黑" pitchFamily="34" charset="-122"/>
              </a:rPr>
              <a:t>g·cm</a:t>
            </a:r>
            <a:r>
              <a:rPr lang="zh-CN" altLang="en-US" sz="4400" baseline="30000" dirty="0" smtClean="0">
                <a:solidFill>
                  <a:srgbClr val="404040"/>
                </a:solidFill>
                <a:latin typeface="微软雅黑" pitchFamily="34" charset="-122"/>
                <a:ea typeface="微软雅黑" pitchFamily="34" charset="-122"/>
              </a:rPr>
              <a:t>－</a:t>
            </a:r>
            <a:r>
              <a:rPr lang="en-US" altLang="zh-CN" sz="4400" baseline="30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1.00 </a:t>
            </a:r>
            <a:r>
              <a:rPr lang="en-US" altLang="zh-CN" sz="4400" dirty="0" err="1" smtClean="0">
                <a:solidFill>
                  <a:srgbClr val="404040"/>
                </a:solidFill>
                <a:latin typeface="微软雅黑" pitchFamily="34" charset="-122"/>
                <a:ea typeface="微软雅黑" pitchFamily="34" charset="-122"/>
              </a:rPr>
              <a:t>g·cm</a:t>
            </a:r>
            <a:r>
              <a:rPr lang="zh-CN" altLang="en-US" sz="4400" baseline="30000" dirty="0" smtClean="0">
                <a:solidFill>
                  <a:srgbClr val="404040"/>
                </a:solidFill>
                <a:latin typeface="微软雅黑" pitchFamily="34" charset="-122"/>
                <a:ea typeface="微软雅黑" pitchFamily="34" charset="-122"/>
              </a:rPr>
              <a:t>－</a:t>
            </a:r>
            <a:r>
              <a:rPr lang="en-US" altLang="zh-CN" sz="4400" baseline="30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，并据此对实验进行改进</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装置见图</a:t>
            </a:r>
            <a:r>
              <a:rPr lang="en-US" altLang="zh-CN" sz="4400" dirty="0" smtClean="0">
                <a:solidFill>
                  <a:srgbClr val="404040"/>
                </a:solidFill>
                <a:latin typeface="微软雅黑" pitchFamily="34" charset="-122"/>
                <a:ea typeface="微软雅黑" pitchFamily="34" charset="-122"/>
              </a:rPr>
              <a:t>3­1­5)</a:t>
            </a:r>
            <a:r>
              <a:rPr lang="zh-CN" altLang="en-US" sz="4400" dirty="0" smtClean="0">
                <a:solidFill>
                  <a:srgbClr val="404040"/>
                </a:solidFill>
                <a:latin typeface="微软雅黑" pitchFamily="34" charset="-122"/>
                <a:ea typeface="微软雅黑" pitchFamily="34" charset="-122"/>
              </a:rPr>
              <a:t>。在改进后的实验中</a:t>
            </a:r>
            <a:r>
              <a:rPr lang="en-US" altLang="zh-CN" sz="4400" dirty="0" smtClean="0">
                <a:solidFill>
                  <a:srgbClr val="404040"/>
                </a:solidFill>
                <a:latin typeface="微软雅黑" pitchFamily="34" charset="-122"/>
                <a:ea typeface="微软雅黑" pitchFamily="34" charset="-122"/>
              </a:rPr>
              <a:t>H</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的生成速率减慢，原因是</a:t>
            </a:r>
            <a:r>
              <a:rPr lang="en-US" altLang="zh-CN"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094638" y="3089250"/>
            <a:ext cx="19859764" cy="8501122"/>
          </a:xfrm>
          <a:prstGeom prst="rect">
            <a:avLst/>
          </a:prstGeom>
          <a:noFill/>
          <a:ln w="9525">
            <a:noFill/>
            <a:miter lim="800000"/>
            <a:headEnd/>
            <a:tailEnd/>
          </a:ln>
          <a:effectLst/>
        </p:spPr>
      </p:pic>
      <p:sp>
        <p:nvSpPr>
          <p:cNvPr id="11" name="矩形 10"/>
          <p:cNvSpPr/>
          <p:nvPr/>
        </p:nvSpPr>
        <p:spPr>
          <a:xfrm>
            <a:off x="2737580" y="3660754"/>
            <a:ext cx="18573880" cy="598522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(1)2Na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钠与水反应放出大量的热，使试管内</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的混合气体点燃而爆炸</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钠比水轻，比煤油重，落在煤油与水的交界处。钠与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反应产生的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使钠浮起，脱离水面，反应停止；当钠表面的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逸出，钠又回落，与水反应，如此反复，减慢了</a:t>
            </a:r>
            <a:r>
              <a:rPr lang="en-US" sz="4400" dirty="0" smtClean="0">
                <a:solidFill>
                  <a:srgbClr val="A50021"/>
                </a:solidFill>
                <a:latin typeface="微软雅黑" pitchFamily="34" charset="-122"/>
                <a:ea typeface="微软雅黑" pitchFamily="34" charset="-122"/>
              </a:rPr>
              <a:t>Na</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的反应速率。</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574012" cy="505099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有人设计了如图</a:t>
            </a:r>
            <a:r>
              <a:rPr lang="en-US" sz="4400" dirty="0" smtClean="0">
                <a:solidFill>
                  <a:srgbClr val="404040"/>
                </a:solidFill>
                <a:latin typeface="微软雅黑" pitchFamily="34" charset="-122"/>
                <a:ea typeface="微软雅黑" pitchFamily="34" charset="-122"/>
              </a:rPr>
              <a:t>3­1­6</a:t>
            </a:r>
            <a:r>
              <a:rPr lang="zh-CN" altLang="en-US" sz="4400" dirty="0" smtClean="0">
                <a:solidFill>
                  <a:srgbClr val="404040"/>
                </a:solidFill>
                <a:latin typeface="微软雅黑" pitchFamily="34" charset="-122"/>
                <a:ea typeface="微软雅黑" pitchFamily="34" charset="-122"/>
              </a:rPr>
              <a:t>所示的实验装置来探究钠与水的反应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铁架台等仪器已略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。实验前在橡胶塞下端打一个小孔穴，将一大小适中的钠块固定于针头下端，向上抽动针头使钠块藏于孔穴内。在玻璃反应管内装入适量水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使钠块不与水接触</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。实验时，拔去橡胶乳头，按住橡胶塞，将针头缓缓向上拔起，使钠与水接触，反应管内的液体被产生的</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68705" name="Picture 1" descr="ZF65"/>
          <p:cNvPicPr>
            <a:picLocks noChangeAspect="1" noChangeArrowheads="1"/>
          </p:cNvPicPr>
          <p:nvPr/>
        </p:nvPicPr>
        <p:blipFill>
          <a:blip r:embed="rId3" cstate="print"/>
          <a:srcRect/>
          <a:stretch>
            <a:fillRect/>
          </a:stretch>
        </p:blipFill>
        <p:spPr bwMode="auto">
          <a:xfrm>
            <a:off x="11521604" y="7165206"/>
            <a:ext cx="2736304" cy="5596686"/>
          </a:xfrm>
          <a:prstGeom prst="rect">
            <a:avLst/>
          </a:prstGeom>
          <a:noFill/>
          <a:ln w="9525">
            <a:noFill/>
            <a:miter lim="800000"/>
            <a:headEnd/>
            <a:tailEnd/>
          </a:ln>
        </p:spPr>
      </p:pic>
      <p:sp>
        <p:nvSpPr>
          <p:cNvPr id="10" name="矩形 9"/>
          <p:cNvSpPr/>
          <p:nvPr/>
        </p:nvSpPr>
        <p:spPr>
          <a:xfrm>
            <a:off x="14833972" y="12133758"/>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3­1­6</a:t>
            </a:r>
            <a:endParaRPr lang="zh-CN" altLang="en-US" sz="4400" dirty="0"/>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68705"/>
                                        </p:tgtEl>
                                        <p:attrNameLst>
                                          <p:attrName>style.visibility</p:attrName>
                                        </p:attrNameLst>
                                      </p:cBhvr>
                                      <p:to>
                                        <p:strVal val="visible"/>
                                      </p:to>
                                    </p:set>
                                    <p:animEffect transition="in" filter="blinds(horizontal)">
                                      <p:cBhvr>
                                        <p:cTn id="11" dur="500"/>
                                        <p:tgtEl>
                                          <p:spTgt spid="96870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2232572" y="3348782"/>
            <a:ext cx="16859368" cy="7082323"/>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气体压出，流入置于下方的烧杯中，气体则被收集在反应管内。</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钠与水反应的离子方程式为</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钠块熔化为闪亮的小球</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说明</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；向烧杯中的溶液中滴加</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，溶液变红，说明钠与水反应生成碱性物质。</a:t>
            </a:r>
          </a:p>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如果实验前加入反应管内水的体积为</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，欲使水最终全部被排出，则所取金属钠的质量至少为</a:t>
            </a:r>
            <a:r>
              <a:rPr lang="en-US" sz="4400" dirty="0" smtClean="0">
                <a:solidFill>
                  <a:srgbClr val="404040"/>
                </a:solidFill>
                <a:latin typeface="微软雅黑" pitchFamily="34" charset="-122"/>
                <a:ea typeface="微软雅黑" pitchFamily="34" charset="-122"/>
              </a:rPr>
              <a:t>_g(</a:t>
            </a:r>
            <a:r>
              <a:rPr lang="zh-CN" altLang="en-US" sz="4400" dirty="0" smtClean="0">
                <a:solidFill>
                  <a:srgbClr val="404040"/>
                </a:solidFill>
                <a:latin typeface="微软雅黑" pitchFamily="34" charset="-122"/>
                <a:ea typeface="微软雅黑" pitchFamily="34" charset="-122"/>
              </a:rPr>
              <a:t>设当时实验条件下气体摩尔体积为</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/mol)</a:t>
            </a:r>
            <a:r>
              <a:rPr lang="zh-CN" alt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237514" y="2946374"/>
            <a:ext cx="19663862" cy="8501122"/>
          </a:xfrm>
          <a:prstGeom prst="rect">
            <a:avLst/>
          </a:prstGeom>
          <a:noFill/>
          <a:ln w="9525">
            <a:noFill/>
            <a:miter lim="800000"/>
            <a:headEnd/>
            <a:tailEnd/>
          </a:ln>
          <a:effectLst/>
        </p:spPr>
      </p:pic>
      <p:graphicFrame>
        <p:nvGraphicFramePr>
          <p:cNvPr id="966657" name="Object 2"/>
          <p:cNvGraphicFramePr>
            <a:graphicFrameLocks noChangeAspect="1"/>
          </p:cNvGraphicFramePr>
          <p:nvPr/>
        </p:nvGraphicFramePr>
        <p:xfrm>
          <a:off x="2716212" y="3060750"/>
          <a:ext cx="17086311" cy="8675127"/>
        </p:xfrm>
        <a:graphic>
          <a:graphicData uri="http://schemas.openxmlformats.org/presentationml/2006/ole">
            <p:oleObj spid="_x0000_s966657" name="Document" r:id="rId5" imgW="9936872" imgH="535777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6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237514" y="2946374"/>
            <a:ext cx="19663862" cy="8501122"/>
          </a:xfrm>
          <a:prstGeom prst="rect">
            <a:avLst/>
          </a:prstGeom>
          <a:noFill/>
          <a:ln w="9525">
            <a:noFill/>
            <a:miter lim="800000"/>
            <a:headEnd/>
            <a:tailEnd/>
          </a:ln>
          <a:effectLst/>
        </p:spPr>
      </p:pic>
      <p:graphicFrame>
        <p:nvGraphicFramePr>
          <p:cNvPr id="966657" name="Object 2"/>
          <p:cNvGraphicFramePr>
            <a:graphicFrameLocks noChangeAspect="1"/>
          </p:cNvGraphicFramePr>
          <p:nvPr/>
        </p:nvGraphicFramePr>
        <p:xfrm>
          <a:off x="2716213" y="3362325"/>
          <a:ext cx="18153062" cy="8713788"/>
        </p:xfrm>
        <a:graphic>
          <a:graphicData uri="http://schemas.openxmlformats.org/presentationml/2006/ole">
            <p:oleObj spid="_x0000_s1025026" name="Document" r:id="rId5" imgW="11664962" imgH="5620630"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6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57401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在一个用铝制的易拉罐内充满</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气体，然后往罐内注入足量的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溶液，立即用胶布密封罐口。经过一段时间后，罐壁内凹而瘪，再过一段时间后，瘪了的罐壁重新鼓起来。</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罐壁内凹而瘪的原因是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，离子方程式可能为</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罐再鼓起的原因是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，离子方程式可能为</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094638" y="3089250"/>
            <a:ext cx="19859764" cy="8501122"/>
          </a:xfrm>
          <a:prstGeom prst="rect">
            <a:avLst/>
          </a:prstGeom>
          <a:noFill/>
          <a:ln w="9525">
            <a:noFill/>
            <a:miter lim="800000"/>
            <a:headEnd/>
            <a:tailEnd/>
          </a:ln>
          <a:effectLst/>
        </p:spPr>
      </p:pic>
      <p:sp>
        <p:nvSpPr>
          <p:cNvPr id="11" name="矩形 10"/>
          <p:cNvSpPr/>
          <p:nvPr/>
        </p:nvSpPr>
        <p:spPr>
          <a:xfrm>
            <a:off x="2448596" y="3348782"/>
            <a:ext cx="18862864" cy="2862322"/>
          </a:xfrm>
          <a:prstGeom prst="rect">
            <a:avLst/>
          </a:prstGeom>
        </p:spPr>
        <p:txBody>
          <a:bodyPr wrap="square">
            <a:spAutoFit/>
          </a:bodyPr>
          <a:lstStyle/>
          <a:p>
            <a:pPr>
              <a:lnSpc>
                <a:spcPct val="150000"/>
              </a:lnSpc>
            </a:pPr>
            <a:r>
              <a:rPr lang="en-US" altLang="zh-CN" sz="4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答案</a:t>
            </a:r>
            <a:r>
              <a:rPr lang="en-US" altLang="zh-CN"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  (1)CO</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被吸收而被外界大气压瘪   </a:t>
            </a:r>
            <a:r>
              <a:rPr lang="en-US" sz="4000" dirty="0" smtClean="0">
                <a:solidFill>
                  <a:srgbClr val="A50021"/>
                </a:solidFill>
                <a:latin typeface="微软雅黑" pitchFamily="34" charset="-122"/>
                <a:ea typeface="微软雅黑" pitchFamily="34" charset="-122"/>
              </a:rPr>
              <a:t>2OH</a:t>
            </a:r>
            <a:r>
              <a:rPr lang="zh-CN" altLang="en-US" sz="4000" baseline="30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CO</a:t>
            </a:r>
            <a:r>
              <a:rPr lang="en-US" sz="4000" baseline="-25000" dirty="0" smtClean="0">
                <a:solidFill>
                  <a:srgbClr val="A50021"/>
                </a:solidFill>
                <a:latin typeface="微软雅黑" pitchFamily="34" charset="-122"/>
                <a:ea typeface="微软雅黑" pitchFamily="34" charset="-122"/>
              </a:rPr>
              <a:t>2</a:t>
            </a:r>
            <a:r>
              <a:rPr lang="en-US" sz="4000" dirty="0" smtClean="0">
                <a:solidFill>
                  <a:srgbClr val="A50021"/>
                </a:solidFill>
                <a:latin typeface="微软雅黑" pitchFamily="34" charset="-122"/>
                <a:ea typeface="微软雅黑" pitchFamily="34" charset="-122"/>
              </a:rPr>
              <a:t>=CO</a:t>
            </a:r>
            <a:r>
              <a:rPr lang="en-US" sz="4000" baseline="-25000" dirty="0" smtClean="0">
                <a:solidFill>
                  <a:srgbClr val="A50021"/>
                </a:solidFill>
                <a:latin typeface="微软雅黑" pitchFamily="34" charset="-122"/>
                <a:ea typeface="微软雅黑" pitchFamily="34" charset="-122"/>
              </a:rPr>
              <a:t>3</a:t>
            </a:r>
            <a:r>
              <a:rPr lang="en-US" sz="4000" baseline="30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H</a:t>
            </a:r>
            <a:r>
              <a:rPr lang="en-US" sz="4000" baseline="-25000" dirty="0" smtClean="0">
                <a:solidFill>
                  <a:srgbClr val="A50021"/>
                </a:solidFill>
                <a:latin typeface="微软雅黑" pitchFamily="34" charset="-122"/>
                <a:ea typeface="微软雅黑" pitchFamily="34" charset="-122"/>
              </a:rPr>
              <a:t>2</a:t>
            </a:r>
            <a:r>
              <a:rPr lang="en-US" sz="4000" dirty="0" smtClean="0">
                <a:solidFill>
                  <a:srgbClr val="A50021"/>
                </a:solidFill>
                <a:latin typeface="微软雅黑" pitchFamily="34" charset="-122"/>
                <a:ea typeface="微软雅黑" pitchFamily="34" charset="-122"/>
              </a:rPr>
              <a:t>O</a:t>
            </a:r>
            <a:endParaRPr lang="zh-CN" altLang="en-US" sz="4000" dirty="0" smtClean="0">
              <a:solidFill>
                <a:srgbClr val="A50021"/>
              </a:solidFill>
              <a:latin typeface="微软雅黑" pitchFamily="34" charset="-122"/>
              <a:ea typeface="微软雅黑" pitchFamily="34" charset="-122"/>
            </a:endParaRPr>
          </a:p>
          <a:p>
            <a:pPr>
              <a:lnSpc>
                <a:spcPct val="150000"/>
              </a:lnSpc>
            </a:pPr>
            <a:r>
              <a:rPr lang="en-US" sz="4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由于铝与碱反应生成</a:t>
            </a:r>
            <a:r>
              <a:rPr lang="en-US" sz="4000" dirty="0" smtClean="0">
                <a:solidFill>
                  <a:srgbClr val="A50021"/>
                </a:solidFill>
                <a:latin typeface="微软雅黑" pitchFamily="34" charset="-122"/>
                <a:ea typeface="微软雅黑" pitchFamily="34" charset="-122"/>
              </a:rPr>
              <a:t>H</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，压强增大而重新鼓起</a:t>
            </a:r>
          </a:p>
          <a:p>
            <a:pPr>
              <a:lnSpc>
                <a:spcPct val="150000"/>
              </a:lnSpc>
            </a:pPr>
            <a:r>
              <a:rPr lang="en-US" sz="4000" dirty="0" smtClean="0">
                <a:solidFill>
                  <a:srgbClr val="A50021"/>
                </a:solidFill>
                <a:latin typeface="微软雅黑" pitchFamily="34" charset="-122"/>
                <a:ea typeface="微软雅黑" pitchFamily="34" charset="-122"/>
              </a:rPr>
              <a:t>2Al</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2OH</a:t>
            </a:r>
            <a:r>
              <a:rPr lang="zh-CN" altLang="en-US" sz="4000" baseline="30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2H</a:t>
            </a:r>
            <a:r>
              <a:rPr lang="en-US" sz="4000" baseline="-25000" dirty="0" smtClean="0">
                <a:solidFill>
                  <a:srgbClr val="A50021"/>
                </a:solidFill>
                <a:latin typeface="微软雅黑" pitchFamily="34" charset="-122"/>
                <a:ea typeface="微软雅黑" pitchFamily="34" charset="-122"/>
              </a:rPr>
              <a:t>2</a:t>
            </a:r>
            <a:r>
              <a:rPr lang="en-US" sz="4000" dirty="0" smtClean="0">
                <a:solidFill>
                  <a:srgbClr val="A50021"/>
                </a:solidFill>
                <a:latin typeface="微软雅黑" pitchFamily="34" charset="-122"/>
                <a:ea typeface="微软雅黑" pitchFamily="34" charset="-122"/>
              </a:rPr>
              <a:t>O=2AlO</a:t>
            </a:r>
            <a:r>
              <a:rPr lang="en-US" sz="4000" baseline="-25000" dirty="0" smtClean="0">
                <a:solidFill>
                  <a:srgbClr val="A50021"/>
                </a:solidFill>
                <a:latin typeface="微软雅黑" pitchFamily="34" charset="-122"/>
                <a:ea typeface="微软雅黑" pitchFamily="34" charset="-122"/>
              </a:rPr>
              <a:t>2</a:t>
            </a:r>
            <a:r>
              <a:rPr lang="en-US" sz="4000" baseline="30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3H</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a:t>
            </a:r>
          </a:p>
        </p:txBody>
      </p:sp>
      <p:sp>
        <p:nvSpPr>
          <p:cNvPr id="10" name="矩形 9"/>
          <p:cNvSpPr/>
          <p:nvPr/>
        </p:nvSpPr>
        <p:spPr>
          <a:xfrm>
            <a:off x="2520604" y="6229102"/>
            <a:ext cx="18573880"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在易拉罐内充入</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后加入</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溶液，会发生反应</a:t>
            </a:r>
            <a:r>
              <a:rPr lang="en-US" sz="4400" dirty="0" smtClean="0">
                <a:solidFill>
                  <a:srgbClr val="A50021"/>
                </a:solidFill>
                <a:latin typeface="微软雅黑" pitchFamily="34" charset="-122"/>
                <a:ea typeface="微软雅黑" pitchFamily="34" charset="-122"/>
              </a:rPr>
              <a:t>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，而使罐内气体压强减小，所以在外界大气的作用下而变瘪；而后过量的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溶液会与易拉罐的成分铝发生反应而生成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，发生的反应是</a:t>
            </a:r>
            <a:r>
              <a:rPr lang="en-US" sz="4400" dirty="0" smtClean="0">
                <a:solidFill>
                  <a:srgbClr val="A50021"/>
                </a:solidFill>
                <a:latin typeface="微软雅黑" pitchFamily="34" charset="-122"/>
                <a:ea typeface="微软雅黑" pitchFamily="34" charset="-122"/>
              </a:rPr>
              <a:t>2Al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O=2NaAlO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↑，所以罐内压强会变大，所以易拉罐又会重新鼓起来。</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通过身边的金属材料举例和回顾初中的化学知识来引入新课，在本节课的教学中应该注意以下几点：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．复习初中化学中金属的有关性质，做好与新课的衔接；</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．充分运用实验，突出化学学科的学习特征；</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．提倡问题式教学，让学生主动参与到学习中去；</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．积极开展科学探究活动，让学生体验科学探究的过程；</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．运用比较、归纳的学习方法，帮助学生总结提高。</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380390" y="4946638"/>
            <a:ext cx="546100" cy="546100"/>
          </a:xfrm>
          <a:prstGeom prst="rect">
            <a:avLst/>
          </a:prstGeom>
          <a:noFill/>
        </p:spPr>
      </p:pic>
      <p:sp>
        <p:nvSpPr>
          <p:cNvPr id="9" name="TextBox 8"/>
          <p:cNvSpPr txBox="1"/>
          <p:nvPr/>
        </p:nvSpPr>
        <p:spPr>
          <a:xfrm>
            <a:off x="3309084" y="4589448"/>
            <a:ext cx="16002112" cy="2308324"/>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3</a:t>
            </a:r>
            <a:r>
              <a:rPr lang="zh-CN" altLang="en-US" sz="7200" b="1" dirty="0" smtClean="0">
                <a:latin typeface="黑体" pitchFamily="2" charset="-122"/>
                <a:ea typeface="黑体" pitchFamily="2" charset="-122"/>
              </a:rPr>
              <a:t>课时　物质的量在化学方程式计算中的应用</a:t>
            </a: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037720"/>
            <a:ext cx="546100" cy="546100"/>
          </a:xfrm>
          <a:prstGeom prst="rect">
            <a:avLst/>
          </a:prstGeom>
          <a:noFill/>
        </p:spPr>
      </p:pic>
      <p:sp>
        <p:nvSpPr>
          <p:cNvPr id="40" name="矩形 39"/>
          <p:cNvSpPr/>
          <p:nvPr/>
        </p:nvSpPr>
        <p:spPr>
          <a:xfrm>
            <a:off x="2023200" y="3375002"/>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．掌握物质的量与其他物理量的换算关系。</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．掌握物质的量在化学方程式计算中的应用。 </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．了解化学计算中的常用方法。</a:t>
            </a:r>
            <a:endParaRPr lang="zh-CN" altLang="en-US" sz="4400" dirty="0">
              <a:latin typeface="微软雅黑" pitchFamily="34" charset="-122"/>
              <a:ea typeface="微软雅黑" pitchFamily="34" charset="-122"/>
            </a:endParaRPr>
          </a:p>
        </p:txBody>
      </p:sp>
      <p:sp>
        <p:nvSpPr>
          <p:cNvPr id="10" name="TextBox 9"/>
          <p:cNvSpPr txBox="1"/>
          <p:nvPr/>
        </p:nvSpPr>
        <p:spPr>
          <a:xfrm>
            <a:off x="2594704" y="187480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9393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40" name="矩形 39"/>
          <p:cNvSpPr/>
          <p:nvPr/>
        </p:nvSpPr>
        <p:spPr>
          <a:xfrm>
            <a:off x="2023200" y="4304258"/>
            <a:ext cx="19502574"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．化学方程式中的化学计量数与几个物理量的关系</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2HCl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化学计量数</a:t>
            </a:r>
            <a:r>
              <a:rPr lang="en-US" sz="4400" dirty="0" smtClean="0">
                <a:solidFill>
                  <a:srgbClr val="404040"/>
                </a:solidFill>
                <a:latin typeface="微软雅黑" pitchFamily="34" charset="-122"/>
                <a:ea typeface="微软雅黑" pitchFamily="34" charset="-122"/>
              </a:rPr>
              <a:t>ν</a:t>
            </a:r>
            <a:r>
              <a:rPr lang="zh-CN" altLang="en-US" sz="4400" dirty="0" smtClean="0">
                <a:solidFill>
                  <a:srgbClr val="404040"/>
                </a:solidFill>
                <a:latin typeface="微软雅黑" pitchFamily="34" charset="-122"/>
                <a:ea typeface="微软雅黑" pitchFamily="34" charset="-122"/>
              </a:rPr>
              <a:t>之比</a:t>
            </a:r>
            <a:r>
              <a:rPr lang="en-US" sz="4400" dirty="0" smtClean="0">
                <a:solidFill>
                  <a:srgbClr val="404040"/>
                </a:solidFill>
                <a:latin typeface="微软雅黑" pitchFamily="34" charset="-122"/>
                <a:ea typeface="微软雅黑" pitchFamily="34" charset="-122"/>
              </a:rPr>
              <a:t>   1       ∶     1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扩大</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倍</a:t>
            </a:r>
            <a:r>
              <a:rPr lang="en-US" sz="4400" dirty="0" smtClean="0">
                <a:solidFill>
                  <a:srgbClr val="404040"/>
                </a:solidFill>
                <a:latin typeface="微软雅黑" pitchFamily="34" charset="-122"/>
                <a:ea typeface="微软雅黑" pitchFamily="34" charset="-122"/>
              </a:rPr>
              <a:t>             1</a:t>
            </a:r>
            <a:r>
              <a:rPr lang="en-US" altLang="zh-CN"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1</a:t>
            </a:r>
            <a:r>
              <a:rPr lang="en-US" altLang="zh-CN"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物质的量之比</a:t>
            </a:r>
            <a:r>
              <a:rPr lang="en-US" sz="4400" dirty="0" smtClean="0">
                <a:solidFill>
                  <a:srgbClr val="404040"/>
                </a:solidFill>
                <a:latin typeface="微软雅黑" pitchFamily="34" charset="-122"/>
                <a:ea typeface="微软雅黑" pitchFamily="34" charset="-122"/>
              </a:rPr>
              <a:t>       1 mol  ∶  1 mol  ∶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质量比</a:t>
            </a:r>
            <a:r>
              <a:rPr lang="en-US" sz="4400" dirty="0" smtClean="0">
                <a:solidFill>
                  <a:srgbClr val="404040"/>
                </a:solidFill>
                <a:latin typeface="微软雅黑" pitchFamily="34" charset="-122"/>
                <a:ea typeface="微软雅黑" pitchFamily="34" charset="-122"/>
              </a:rPr>
              <a:t>                  2 g     ∶  71 g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73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标准状况下体积比</a:t>
            </a:r>
            <a:r>
              <a:rPr lang="en-US" sz="4400" dirty="0" smtClean="0">
                <a:solidFill>
                  <a:srgbClr val="404040"/>
                </a:solidFill>
                <a:latin typeface="微软雅黑" pitchFamily="34" charset="-122"/>
                <a:ea typeface="微软雅黑" pitchFamily="34" charset="-122"/>
              </a:rPr>
              <a:t>  22.4 L  ∶ 22.4 L  ∶  44.8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在同一条件下体积比</a:t>
            </a:r>
            <a:r>
              <a:rPr lang="en-US" sz="4400" dirty="0" smtClean="0">
                <a:solidFill>
                  <a:srgbClr val="404040"/>
                </a:solidFill>
                <a:latin typeface="微软雅黑" pitchFamily="34" charset="-122"/>
                <a:ea typeface="微软雅黑" pitchFamily="34" charset="-122"/>
              </a:rPr>
              <a:t>  1     ∶   1        ∶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517878"/>
            <a:ext cx="901771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物质的量应用于化学方程式的计算</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pic>
        <p:nvPicPr>
          <p:cNvPr id="23" name="图片 22"/>
          <p:cNvPicPr/>
          <p:nvPr/>
        </p:nvPicPr>
        <p:blipFill>
          <a:blip r:embed="rId4" cstate="print"/>
          <a:srcRect/>
          <a:stretch>
            <a:fillRect/>
          </a:stretch>
        </p:blipFill>
        <p:spPr bwMode="auto">
          <a:xfrm>
            <a:off x="7499988" y="5365006"/>
            <a:ext cx="1357320" cy="904880"/>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linds(horizont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951762" y="3017812"/>
            <a:ext cx="9358378" cy="10248960"/>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结论：化学方程式中各物质的化学计量数之比，等于各物质的</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之比，即</a:t>
            </a:r>
            <a:r>
              <a:rPr lang="en-US" sz="4400" dirty="0" smtClean="0">
                <a:solidFill>
                  <a:srgbClr val="404040"/>
                </a:solidFill>
                <a:latin typeface="微软雅黑" pitchFamily="34" charset="-122"/>
                <a:ea typeface="微软雅黑" pitchFamily="34" charset="-122"/>
              </a:rPr>
              <a:t>ν</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ν</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ν</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对于有气体参加的反应，在同温同压下各物质的化学计量数之比等于各气体的</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之比，即 </a:t>
            </a:r>
            <a:r>
              <a:rPr lang="en-US" sz="4400" dirty="0" smtClean="0">
                <a:solidFill>
                  <a:srgbClr val="404040"/>
                </a:solidFill>
                <a:latin typeface="微软雅黑" pitchFamily="34" charset="-122"/>
                <a:ea typeface="微软雅黑" pitchFamily="34" charset="-122"/>
              </a:rPr>
              <a:t>ν</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ν</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ν</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a:t>
            </a:r>
            <a:r>
              <a:rPr lang="en-US" altLang="zh-CN" sz="4400" dirty="0" smtClean="0">
                <a:solidFill>
                  <a:srgbClr val="404040"/>
                </a:solidFill>
                <a:latin typeface="微软雅黑" pitchFamily="34" charset="-122"/>
                <a:ea typeface="微软雅黑" pitchFamily="34" charset="-122"/>
              </a:rPr>
              <a:t>_______</a:t>
            </a:r>
            <a:r>
              <a:rPr lang="en-US" sz="4400" dirty="0" smtClean="0">
                <a:solidFill>
                  <a:srgbClr val="404040"/>
                </a:solidFill>
                <a:latin typeface="微软雅黑" pitchFamily="34" charset="-122"/>
                <a:ea typeface="微软雅黑" pitchFamily="34" charset="-122"/>
              </a:rPr>
              <a:t>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．物质的量应用于化学方程式计算的基本步骤（见图）</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4" name="矩形 13"/>
          <p:cNvSpPr/>
          <p:nvPr/>
        </p:nvSpPr>
        <p:spPr>
          <a:xfrm>
            <a:off x="8569276" y="414087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物质的量</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2016548" y="6013078"/>
            <a:ext cx="2866490"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3168676" y="918143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体积</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2304580" y="10117534"/>
            <a:ext cx="2967479" cy="769441"/>
          </a:xfrm>
          <a:prstGeom prst="rect">
            <a:avLst/>
          </a:prstGeom>
        </p:spPr>
        <p:txBody>
          <a:bodyPr wrap="none">
            <a:spAutoFit/>
          </a:bodyPr>
          <a:lstStyle/>
          <a:p>
            <a:r>
              <a:rPr lang="en-US" sz="4400" i="1" dirty="0" smtClean="0">
                <a:solidFill>
                  <a:srgbClr val="A50021"/>
                </a:solidFill>
                <a:latin typeface="微软雅黑" pitchFamily="34" charset="-122"/>
                <a:ea typeface="微软雅黑" pitchFamily="34" charset="-122"/>
              </a:rPr>
              <a:t>V</a:t>
            </a:r>
            <a:r>
              <a:rPr lang="en-US" sz="4400" baseline="-25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pic>
        <p:nvPicPr>
          <p:cNvPr id="1031170" name="Picture 2" descr="ZF66"/>
          <p:cNvPicPr>
            <a:picLocks noChangeAspect="1" noChangeArrowheads="1"/>
          </p:cNvPicPr>
          <p:nvPr/>
        </p:nvPicPr>
        <p:blipFill>
          <a:blip r:embed="rId3" cstate="print"/>
          <a:srcRect/>
          <a:stretch>
            <a:fillRect/>
          </a:stretch>
        </p:blipFill>
        <p:spPr bwMode="auto">
          <a:xfrm>
            <a:off x="11530498" y="3446440"/>
            <a:ext cx="10066714" cy="692948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31170"/>
                                        </p:tgtEl>
                                        <p:attrNameLst>
                                          <p:attrName>style.visibility</p:attrName>
                                        </p:attrNameLst>
                                      </p:cBhvr>
                                      <p:to>
                                        <p:strVal val="visible"/>
                                      </p:to>
                                    </p:set>
                                    <p:animEffect transition="in" filter="blinds(horizontal)">
                                      <p:cBhvr>
                                        <p:cTn id="11" dur="500"/>
                                        <p:tgtEl>
                                          <p:spTgt spid="1031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5" grpId="0"/>
      <p:bldP spid="16" grpId="0"/>
      <p:bldP spid="1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1032194" name="Object 2"/>
          <p:cNvGraphicFramePr>
            <a:graphicFrameLocks noChangeAspect="1"/>
          </p:cNvGraphicFramePr>
          <p:nvPr/>
        </p:nvGraphicFramePr>
        <p:xfrm>
          <a:off x="2312988" y="3011487"/>
          <a:ext cx="19361744" cy="8362843"/>
        </p:xfrm>
        <a:graphic>
          <a:graphicData uri="http://schemas.openxmlformats.org/presentationml/2006/ole">
            <p:oleObj spid="_x0000_s1032194" name="Document" r:id="rId4" imgW="10718678" imgH="466907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32194"/>
                                        </p:tgtEl>
                                        <p:attrNameLst>
                                          <p:attrName>style.visibility</p:attrName>
                                        </p:attrNameLst>
                                      </p:cBhvr>
                                      <p:to>
                                        <p:strVal val="visible"/>
                                      </p:to>
                                    </p:set>
                                    <p:animEffect transition="in" filter="blinds(horizontal)">
                                      <p:cBhvr>
                                        <p:cTn id="7" dur="500"/>
                                        <p:tgtEl>
                                          <p:spTgt spid="1032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化学反应遵循质量守恒定律，是否物质的物质的量也守恒呢？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946770"/>
            <a:ext cx="19216822" cy="6000792"/>
          </a:xfrm>
          <a:prstGeom prst="rect">
            <a:avLst/>
          </a:prstGeom>
          <a:noFill/>
          <a:ln w="9525">
            <a:noFill/>
            <a:miter lim="800000"/>
            <a:headEnd/>
            <a:tailEnd/>
          </a:ln>
          <a:effectLst/>
        </p:spPr>
      </p:pic>
      <p:sp>
        <p:nvSpPr>
          <p:cNvPr id="20" name="矩形 19"/>
          <p:cNvSpPr/>
          <p:nvPr/>
        </p:nvSpPr>
        <p:spPr>
          <a:xfrm>
            <a:off x="2308952" y="6089646"/>
            <a:ext cx="19002508" cy="301967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提示：不是，化学反应前后质量是守恒的，但物质的量之比等于化学计量数之比，所以反应后物质的量可能不变，可能减小，也可能增大。</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3010"/>
            <a:ext cx="19431136" cy="313932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一块表面被氧化的钠质量是</a:t>
            </a:r>
            <a:r>
              <a:rPr lang="en-US" sz="4400" dirty="0" smtClean="0">
                <a:solidFill>
                  <a:srgbClr val="404040"/>
                </a:solidFill>
                <a:latin typeface="微软雅黑" pitchFamily="34" charset="-122"/>
                <a:ea typeface="微软雅黑" pitchFamily="34" charset="-122"/>
              </a:rPr>
              <a:t>10.8 g</a:t>
            </a:r>
            <a:r>
              <a:rPr lang="zh-CN" altLang="en-US" sz="4400" dirty="0" smtClean="0">
                <a:solidFill>
                  <a:srgbClr val="404040"/>
                </a:solidFill>
                <a:latin typeface="微软雅黑" pitchFamily="34" charset="-122"/>
                <a:ea typeface="微软雅黑" pitchFamily="34" charset="-122"/>
              </a:rPr>
              <a:t>，投入水中，完全反应得到标准状况下的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0.2 g</a:t>
            </a:r>
            <a:r>
              <a:rPr lang="zh-CN" altLang="en-US" sz="4400" dirty="0" smtClean="0">
                <a:solidFill>
                  <a:srgbClr val="404040"/>
                </a:solidFill>
                <a:latin typeface="微软雅黑" pitchFamily="34" charset="-122"/>
                <a:ea typeface="微软雅黑" pitchFamily="34" charset="-122"/>
              </a:rPr>
              <a:t>，则原钠块中被氧化的</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的质量是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4.6 g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6.2 g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7.8 g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9.2 g</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308952" y="2946374"/>
            <a:ext cx="19145384" cy="9001188"/>
          </a:xfrm>
          <a:prstGeom prst="rect">
            <a:avLst/>
          </a:prstGeom>
          <a:noFill/>
          <a:ln w="9525">
            <a:noFill/>
            <a:miter lim="800000"/>
            <a:headEnd/>
            <a:tailEnd/>
          </a:ln>
          <a:effectLst/>
        </p:spPr>
      </p:pic>
      <p:graphicFrame>
        <p:nvGraphicFramePr>
          <p:cNvPr id="1033218" name="Object 2"/>
          <p:cNvGraphicFramePr>
            <a:graphicFrameLocks noChangeAspect="1"/>
          </p:cNvGraphicFramePr>
          <p:nvPr/>
        </p:nvGraphicFramePr>
        <p:xfrm>
          <a:off x="2880644" y="2844726"/>
          <a:ext cx="17562512" cy="9736137"/>
        </p:xfrm>
        <a:graphic>
          <a:graphicData uri="http://schemas.openxmlformats.org/presentationml/2006/ole">
            <p:oleObj spid="_x0000_s1033218" name="Document" r:id="rId5" imgW="11245149" imgH="627831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023200" y="3126260"/>
            <a:ext cx="19645450" cy="415498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溶液反应，若反应后溶液的体积为</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，生成的铜的质量为</a:t>
            </a:r>
            <a:r>
              <a:rPr lang="en-US" sz="4400" dirty="0" smtClean="0">
                <a:solidFill>
                  <a:srgbClr val="404040"/>
                </a:solidFill>
                <a:latin typeface="微软雅黑" pitchFamily="34" charset="-122"/>
                <a:ea typeface="微软雅黑" pitchFamily="34" charset="-122"/>
              </a:rPr>
              <a:t>32 g</a:t>
            </a:r>
            <a:r>
              <a:rPr lang="zh-CN" altLang="en-US" sz="4400" dirty="0" smtClean="0">
                <a:solidFill>
                  <a:srgbClr val="404040"/>
                </a:solidFill>
                <a:latin typeface="微软雅黑" pitchFamily="34" charset="-122"/>
                <a:ea typeface="微软雅黑" pitchFamily="34" charset="-122"/>
              </a:rPr>
              <a:t>。求：</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反应消耗的</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的质量为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反应后溶液中</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的物质的量浓度为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023200" y="3089250"/>
            <a:ext cx="19574012"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581274" y="3416300"/>
          <a:ext cx="18264987" cy="8141394"/>
        </p:xfrm>
        <a:graphic>
          <a:graphicData uri="http://schemas.openxmlformats.org/presentationml/2006/ole">
            <p:oleObj spid="_x0000_s1027074" name="Document" r:id="rId5" imgW="11052301" imgH="535777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9229065"/>
          </a:xfrm>
          <a:prstGeom prst="rect">
            <a:avLst/>
          </a:prstGeom>
        </p:spPr>
        <p:txBody>
          <a:bodyPr wrap="square">
            <a:spAutoFit/>
          </a:bodyPr>
          <a:lstStyle/>
          <a:p>
            <a:pPr>
              <a:lnSpc>
                <a:spcPts val="72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导入一</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情景导入</a:t>
            </a:r>
          </a:p>
          <a:p>
            <a:pPr>
              <a:lnSpc>
                <a:spcPts val="7200"/>
              </a:lnSpc>
            </a:pPr>
            <a:r>
              <a:rPr lang="zh-CN" altLang="en-US" sz="4400" dirty="0" smtClean="0">
                <a:solidFill>
                  <a:srgbClr val="404040"/>
                </a:solidFill>
                <a:latin typeface="微软雅黑" pitchFamily="34" charset="-122"/>
                <a:ea typeface="微软雅黑" pitchFamily="34" charset="-122"/>
              </a:rPr>
              <a:t>迄今为止已被人类发现的</a:t>
            </a:r>
            <a:r>
              <a:rPr lang="en-US" sz="4400" dirty="0" smtClean="0">
                <a:solidFill>
                  <a:srgbClr val="404040"/>
                </a:solidFill>
                <a:latin typeface="微软雅黑" pitchFamily="34" charset="-122"/>
                <a:ea typeface="微软雅黑" pitchFamily="34" charset="-122"/>
              </a:rPr>
              <a:t>114</a:t>
            </a:r>
            <a:r>
              <a:rPr lang="zh-CN" altLang="en-US" sz="4400" dirty="0" smtClean="0">
                <a:solidFill>
                  <a:srgbClr val="404040"/>
                </a:solidFill>
                <a:latin typeface="微软雅黑" pitchFamily="34" charset="-122"/>
                <a:ea typeface="微软雅黑" pitchFamily="34" charset="-122"/>
              </a:rPr>
              <a:t>种元素中，金属元素占</a:t>
            </a:r>
            <a:r>
              <a:rPr lang="en-US" sz="4400" dirty="0" smtClean="0">
                <a:solidFill>
                  <a:srgbClr val="404040"/>
                </a:solidFill>
                <a:latin typeface="微软雅黑" pitchFamily="34" charset="-122"/>
                <a:ea typeface="微软雅黑" pitchFamily="34" charset="-122"/>
              </a:rPr>
              <a:t>4/5</a:t>
            </a:r>
            <a:r>
              <a:rPr lang="zh-CN" altLang="en-US" sz="4400" dirty="0" smtClean="0">
                <a:solidFill>
                  <a:srgbClr val="404040"/>
                </a:solidFill>
                <a:latin typeface="微软雅黑" pitchFamily="34" charset="-122"/>
                <a:ea typeface="微软雅黑" pitchFamily="34" charset="-122"/>
              </a:rPr>
              <a:t>。金属在自然界中分布很广。由于各种金属的化学活泼性相差很大，因而它们在自然界中存在的形式也各不相同，有的以单质形式存在，有的以化合态存在。在人类社会的发展进程中，金属起着重要的作用。从古代的青铜器、铁器时代到现代的铝合金，金属材料对于促进生产发展，改善人类生活发挥了巨大作用。但是，地球上绝大多数金属元素是以化合态存在于自然界中，这是为什么？金属有哪些共同的化学性质？能发生哪些化学反应？</a:t>
            </a:r>
            <a:endParaRPr lang="en-US" altLang="zh-CN" sz="4400" dirty="0" smtClean="0">
              <a:solidFill>
                <a:srgbClr val="404040"/>
              </a:solidFill>
              <a:latin typeface="微软雅黑" pitchFamily="34" charset="-122"/>
              <a:ea typeface="微软雅黑" pitchFamily="34" charset="-122"/>
            </a:endParaRPr>
          </a:p>
          <a:p>
            <a:pPr>
              <a:lnSpc>
                <a:spcPts val="72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故事导入</a:t>
            </a:r>
          </a:p>
          <a:p>
            <a:pPr>
              <a:lnSpc>
                <a:spcPts val="7200"/>
              </a:lnSpc>
            </a:pPr>
            <a:r>
              <a:rPr lang="zh-CN" altLang="en-US" sz="4400" dirty="0" smtClean="0">
                <a:solidFill>
                  <a:srgbClr val="404040"/>
                </a:solidFill>
                <a:latin typeface="微软雅黑" pitchFamily="34" charset="-122"/>
                <a:ea typeface="微软雅黑" pitchFamily="34" charset="-122"/>
              </a:rPr>
              <a:t>广州日报电子版曾有一篇</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金属钠</a:t>
            </a: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水雷</a:t>
            </a: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惊现珠江</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的报道：</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375002"/>
            <a:ext cx="19502574"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94704" y="3589316"/>
            <a:ext cx="18788194"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特别提醒</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根据化学方程式计算的注意事项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化学方程式所表示的是纯净物之间的量的关系，因此不纯物质必须换算成纯物质再进行计算。</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如果是离子反应，可以根据离子方程式进行计算。如果是氧化还原反应，也可以利用电子转移的关系进行有关计算。</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如果两种反应物的量都是已知的，求解某种产物的量时，必须先判断哪种物质过量，然后根据不足量的物质进行计算。</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660754"/>
            <a:ext cx="19502574"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．关系式法</a:t>
            </a:r>
          </a:p>
          <a:p>
            <a:pPr>
              <a:lnSpc>
                <a:spcPct val="150000"/>
              </a:lnSpc>
            </a:pPr>
            <a:r>
              <a:rPr lang="zh-CN" altLang="en-US" sz="4400" dirty="0" smtClean="0">
                <a:latin typeface="微软雅黑" pitchFamily="34" charset="-122"/>
                <a:ea typeface="微软雅黑" pitchFamily="34" charset="-122"/>
              </a:rPr>
              <a:t>当已知物和未知物之间是靠多个反应来联系时，只需直接确定已知量和未知量之间的比例关系，即</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关系式</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根据化学方程式确定关系式</a:t>
            </a:r>
          </a:p>
          <a:p>
            <a:pPr>
              <a:lnSpc>
                <a:spcPct val="150000"/>
              </a:lnSpc>
            </a:pPr>
            <a:r>
              <a:rPr lang="zh-CN" altLang="en-US" sz="4400" dirty="0" smtClean="0">
                <a:latin typeface="微软雅黑" pitchFamily="34" charset="-122"/>
                <a:ea typeface="微软雅黑" pitchFamily="34" charset="-122"/>
              </a:rPr>
              <a:t>写出发生反应的化学方程式，根据量的关系写出关系式。</a:t>
            </a:r>
          </a:p>
          <a:p>
            <a:pPr>
              <a:lnSpc>
                <a:spcPct val="150000"/>
              </a:lnSpc>
            </a:pPr>
            <a:r>
              <a:rPr lang="zh-CN" altLang="en-US" sz="4400" dirty="0" smtClean="0">
                <a:latin typeface="微软雅黑" pitchFamily="34" charset="-122"/>
                <a:ea typeface="微软雅黑" pitchFamily="34" charset="-122"/>
              </a:rPr>
              <a:t>如：把</a:t>
            </a:r>
            <a:r>
              <a:rPr lang="en-US" sz="4400" dirty="0" smtClean="0">
                <a:latin typeface="微软雅黑" pitchFamily="34" charset="-122"/>
                <a:ea typeface="微软雅黑" pitchFamily="34" charset="-122"/>
              </a:rPr>
              <a:t>CO</a:t>
            </a:r>
            <a:r>
              <a:rPr lang="zh-CN" altLang="en-US" sz="4400" dirty="0" smtClean="0">
                <a:latin typeface="微软雅黑" pitchFamily="34" charset="-122"/>
                <a:ea typeface="微软雅黑" pitchFamily="34" charset="-122"/>
              </a:rPr>
              <a:t>还原</a:t>
            </a:r>
            <a:r>
              <a:rPr lang="en-US" sz="4400" dirty="0" smtClean="0">
                <a:latin typeface="微软雅黑" pitchFamily="34" charset="-122"/>
                <a:ea typeface="微软雅黑" pitchFamily="34" charset="-122"/>
              </a:rPr>
              <a:t>Fe</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生成的</a:t>
            </a:r>
            <a:r>
              <a:rPr lang="en-US" sz="4400" dirty="0" smtClean="0">
                <a:latin typeface="微软雅黑" pitchFamily="34" charset="-122"/>
                <a:ea typeface="微软雅黑" pitchFamily="34" charset="-122"/>
              </a:rPr>
              <a:t>CO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通入到澄清石灰水中，求生成沉淀的量。</a:t>
            </a:r>
          </a:p>
          <a:p>
            <a:pPr>
              <a:lnSpc>
                <a:spcPct val="150000"/>
              </a:lnSpc>
            </a:pPr>
            <a:r>
              <a:rPr lang="zh-CN" altLang="en-US" sz="4400" dirty="0" smtClean="0">
                <a:latin typeface="微软雅黑" pitchFamily="34" charset="-122"/>
                <a:ea typeface="微软雅黑" pitchFamily="34" charset="-122"/>
              </a:rPr>
              <a:t>发生反应的化学方程式：</a:t>
            </a:r>
            <a:r>
              <a:rPr lang="en-US" sz="4400" dirty="0" smtClean="0">
                <a:latin typeface="微软雅黑" pitchFamily="34" charset="-122"/>
                <a:ea typeface="微软雅黑" pitchFamily="34" charset="-122"/>
              </a:rPr>
              <a:t>3CO</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Fe</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en-US" sz="4400" baseline="-25000" dirty="0" smtClean="0">
                <a:latin typeface="微软雅黑" pitchFamily="34" charset="-122"/>
                <a:ea typeface="微软雅黑" pitchFamily="34" charset="-122"/>
              </a:rPr>
              <a:t>3             </a:t>
            </a:r>
            <a:r>
              <a:rPr lang="en-US" sz="4400" dirty="0" smtClean="0">
                <a:latin typeface="微软雅黑" pitchFamily="34" charset="-122"/>
                <a:ea typeface="微软雅黑" pitchFamily="34" charset="-122"/>
              </a:rPr>
              <a:t>2Fe</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3CO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Ca(OH)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=CaCO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。则关系式为</a:t>
            </a:r>
            <a:r>
              <a:rPr lang="en-US" sz="4400" dirty="0" smtClean="0">
                <a:latin typeface="微软雅黑" pitchFamily="34" charset="-122"/>
                <a:ea typeface="微软雅黑" pitchFamily="34" charset="-122"/>
              </a:rPr>
              <a:t>3CO</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3CO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3CaCO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，即</a:t>
            </a:r>
            <a:r>
              <a:rPr lang="en-US" sz="4400" dirty="0" smtClean="0">
                <a:latin typeface="微软雅黑" pitchFamily="34" charset="-122"/>
                <a:ea typeface="微软雅黑" pitchFamily="34" charset="-122"/>
              </a:rPr>
              <a:t>CO</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CaCO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
        <p:nvSpPr>
          <p:cNvPr id="54" name="TextBox 53"/>
          <p:cNvSpPr txBox="1"/>
          <p:nvPr/>
        </p:nvSpPr>
        <p:spPr>
          <a:xfrm>
            <a:off x="4952158" y="3024306"/>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化学计算中的三种常用方法</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0" name="图片 19"/>
          <p:cNvPicPr/>
          <p:nvPr/>
        </p:nvPicPr>
        <p:blipFill>
          <a:blip r:embed="rId4" cstate="print"/>
          <a:srcRect/>
          <a:stretch>
            <a:fillRect/>
          </a:stretch>
        </p:blipFill>
        <p:spPr bwMode="auto">
          <a:xfrm>
            <a:off x="11665620" y="9978648"/>
            <a:ext cx="1214446" cy="64294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556694"/>
            <a:ext cx="19502574" cy="1024896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根据原子守恒确定关系式</a:t>
            </a:r>
          </a:p>
          <a:p>
            <a:pPr>
              <a:lnSpc>
                <a:spcPct val="150000"/>
              </a:lnSpc>
            </a:pPr>
            <a:r>
              <a:rPr lang="zh-CN" altLang="en-US" sz="4400" dirty="0" smtClean="0">
                <a:solidFill>
                  <a:srgbClr val="404040"/>
                </a:solidFill>
                <a:latin typeface="微软雅黑" pitchFamily="34" charset="-122"/>
                <a:ea typeface="微软雅黑" pitchFamily="34" charset="-122"/>
              </a:rPr>
              <a:t>上述例子中也可直接根据碳原子守恒得出</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．守恒法</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．差量法</a:t>
            </a:r>
          </a:p>
          <a:p>
            <a:pPr>
              <a:lnSpc>
                <a:spcPct val="150000"/>
              </a:lnSpc>
            </a:pPr>
            <a:r>
              <a:rPr lang="zh-CN" altLang="en-US" sz="4400" dirty="0" smtClean="0">
                <a:solidFill>
                  <a:srgbClr val="404040"/>
                </a:solidFill>
                <a:latin typeface="微软雅黑" pitchFamily="34" charset="-122"/>
                <a:ea typeface="微软雅黑" pitchFamily="34" charset="-122"/>
              </a:rPr>
              <a:t>根据化学反应前后物质的有关物理量发生的变化，找出所谓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理论差量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，如反应前后</a:t>
            </a:r>
            <a:endParaRPr lang="en-US" altLang="zh-CN"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34242" name="Picture 2" descr="hx44"/>
          <p:cNvPicPr>
            <a:picLocks noChangeAspect="1" noChangeArrowheads="1"/>
          </p:cNvPicPr>
          <p:nvPr/>
        </p:nvPicPr>
        <p:blipFill>
          <a:blip r:embed="rId3" cstate="print"/>
          <a:srcRect/>
          <a:stretch>
            <a:fillRect/>
          </a:stretch>
        </p:blipFill>
        <p:spPr bwMode="auto">
          <a:xfrm>
            <a:off x="5452224" y="5589580"/>
            <a:ext cx="11072890" cy="444114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34242"/>
                                        </p:tgtEl>
                                        <p:attrNameLst>
                                          <p:attrName>style.visibility</p:attrName>
                                        </p:attrNameLst>
                                      </p:cBhvr>
                                      <p:to>
                                        <p:strVal val="visible"/>
                                      </p:to>
                                    </p:set>
                                    <p:animEffect transition="in" filter="blinds(horizontal)">
                                      <p:cBhvr>
                                        <p:cTn id="11" dur="500"/>
                                        <p:tgtEl>
                                          <p:spTgt spid="1034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017812"/>
            <a:ext cx="19502574" cy="8097986"/>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的质量、物质的量、气体体积等。该差量的大小与反应物质的有关量成正比。差量法就是借助这种比例关系，解决一定量变的计算题。</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如把一铁棒插入</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溶液后，过一段时间取出，铁棒的质量增加了</a:t>
            </a:r>
            <a:r>
              <a:rPr lang="en-US" sz="4400" dirty="0" smtClean="0">
                <a:solidFill>
                  <a:srgbClr val="404040"/>
                </a:solidFill>
                <a:latin typeface="微软雅黑" pitchFamily="34" charset="-122"/>
                <a:ea typeface="微软雅黑" pitchFamily="34" charset="-122"/>
              </a:rPr>
              <a:t>4 g</a:t>
            </a:r>
            <a:r>
              <a:rPr lang="zh-CN" altLang="en-US" sz="4400" dirty="0" smtClean="0">
                <a:solidFill>
                  <a:srgbClr val="404040"/>
                </a:solidFill>
                <a:latin typeface="微软雅黑" pitchFamily="34" charset="-122"/>
                <a:ea typeface="微软雅黑" pitchFamily="34" charset="-122"/>
              </a:rPr>
              <a:t>，据此可求参加反应的</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的质量。</a:t>
            </a:r>
          </a:p>
          <a:p>
            <a:pPr>
              <a:lnSpc>
                <a:spcPct val="150000"/>
              </a:lnSpc>
            </a:pP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Δ</a:t>
            </a:r>
            <a:r>
              <a:rPr lang="en-US" sz="4400" i="1" dirty="0" err="1" smtClean="0">
                <a:solidFill>
                  <a:srgbClr val="404040"/>
                </a:solidFill>
                <a:latin typeface="微软雅黑" pitchFamily="34" charset="-122"/>
                <a:ea typeface="微软雅黑" pitchFamily="34" charset="-122"/>
              </a:rPr>
              <a:t>m</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56</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64</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64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56</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理论差量</a:t>
            </a:r>
          </a:p>
          <a:p>
            <a:pPr>
              <a:lnSpc>
                <a:spcPct val="150000"/>
              </a:lnSpc>
            </a:pP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4 g</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实际差量</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56</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，所以</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28 g</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6" name="对象 5"/>
          <p:cNvGraphicFramePr>
            <a:graphicFrameLocks noChangeAspect="1"/>
          </p:cNvGraphicFramePr>
          <p:nvPr/>
        </p:nvGraphicFramePr>
        <p:xfrm>
          <a:off x="2097088" y="3200399"/>
          <a:ext cx="9424516" cy="8785687"/>
        </p:xfrm>
        <a:graphic>
          <a:graphicData uri="http://schemas.openxmlformats.org/presentationml/2006/ole">
            <p:oleObj spid="_x0000_s1035266" name="Document" r:id="rId4" imgW="5343717" imgH="5012341" progId="Word.Document.8">
              <p:embed/>
            </p:oleObj>
          </a:graphicData>
        </a:graphic>
      </p:graphicFrame>
      <p:pic>
        <p:nvPicPr>
          <p:cNvPr id="7" name="Picture 3"/>
          <p:cNvPicPr>
            <a:picLocks noChangeAspect="1" noChangeArrowheads="1"/>
          </p:cNvPicPr>
          <p:nvPr/>
        </p:nvPicPr>
        <p:blipFill>
          <a:blip r:embed="rId5" cstate="print"/>
          <a:srcRect/>
          <a:stretch>
            <a:fillRect/>
          </a:stretch>
        </p:blipFill>
        <p:spPr bwMode="auto">
          <a:xfrm>
            <a:off x="11810206" y="3089250"/>
            <a:ext cx="10001320" cy="8286806"/>
          </a:xfrm>
          <a:prstGeom prst="rect">
            <a:avLst/>
          </a:prstGeom>
          <a:noFill/>
          <a:ln w="9525">
            <a:noFill/>
            <a:miter lim="800000"/>
            <a:headEnd/>
            <a:tailEnd/>
          </a:ln>
          <a:effectLst/>
        </p:spPr>
      </p:pic>
      <p:graphicFrame>
        <p:nvGraphicFramePr>
          <p:cNvPr id="9" name="对象 8"/>
          <p:cNvGraphicFramePr>
            <a:graphicFrameLocks noChangeAspect="1"/>
          </p:cNvGraphicFramePr>
          <p:nvPr/>
        </p:nvGraphicFramePr>
        <p:xfrm>
          <a:off x="12313692" y="3348782"/>
          <a:ext cx="9150374" cy="10051775"/>
        </p:xfrm>
        <a:graphic>
          <a:graphicData uri="http://schemas.openxmlformats.org/presentationml/2006/ole">
            <p:oleObj spid="_x0000_s1035267" name="Document" r:id="rId6" imgW="5286258" imgH="581642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6" name="对象 5"/>
          <p:cNvGraphicFramePr>
            <a:graphicFrameLocks noChangeAspect="1"/>
          </p:cNvGraphicFramePr>
          <p:nvPr/>
        </p:nvGraphicFramePr>
        <p:xfrm>
          <a:off x="2205038" y="3119438"/>
          <a:ext cx="19325678" cy="10202862"/>
        </p:xfrm>
        <a:graphic>
          <a:graphicData uri="http://schemas.openxmlformats.org/presentationml/2006/ole">
            <p:oleObj spid="_x0000_s1036290" name="Document" r:id="rId4" imgW="11742173" imgH="597543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7" name="Picture 3"/>
          <p:cNvPicPr>
            <a:picLocks noChangeAspect="1" noChangeArrowheads="1"/>
          </p:cNvPicPr>
          <p:nvPr/>
        </p:nvPicPr>
        <p:blipFill>
          <a:blip r:embed="rId4" cstate="print"/>
          <a:srcRect/>
          <a:stretch>
            <a:fillRect/>
          </a:stretch>
        </p:blipFill>
        <p:spPr bwMode="auto">
          <a:xfrm>
            <a:off x="2094638" y="2844726"/>
            <a:ext cx="19574012" cy="9031398"/>
          </a:xfrm>
          <a:prstGeom prst="rect">
            <a:avLst/>
          </a:prstGeom>
          <a:noFill/>
          <a:ln w="9525">
            <a:noFill/>
            <a:miter lim="800000"/>
            <a:headEnd/>
            <a:tailEnd/>
          </a:ln>
          <a:effectLst/>
        </p:spPr>
      </p:pic>
      <p:graphicFrame>
        <p:nvGraphicFramePr>
          <p:cNvPr id="9" name="对象 8"/>
          <p:cNvGraphicFramePr>
            <a:graphicFrameLocks noChangeAspect="1"/>
          </p:cNvGraphicFramePr>
          <p:nvPr/>
        </p:nvGraphicFramePr>
        <p:xfrm>
          <a:off x="2448596" y="2772718"/>
          <a:ext cx="18934112" cy="9520237"/>
        </p:xfrm>
        <a:graphic>
          <a:graphicData uri="http://schemas.openxmlformats.org/presentationml/2006/ole">
            <p:oleObj spid="_x0000_s1037315" name="Document" r:id="rId5" imgW="11741095" imgH="615139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7" name="Picture 3"/>
          <p:cNvPicPr>
            <a:picLocks noChangeAspect="1" noChangeArrowheads="1"/>
          </p:cNvPicPr>
          <p:nvPr/>
        </p:nvPicPr>
        <p:blipFill>
          <a:blip r:embed="rId4" cstate="print"/>
          <a:srcRect/>
          <a:stretch>
            <a:fillRect/>
          </a:stretch>
        </p:blipFill>
        <p:spPr bwMode="auto">
          <a:xfrm>
            <a:off x="2094638" y="2946376"/>
            <a:ext cx="19574012" cy="8929748"/>
          </a:xfrm>
          <a:prstGeom prst="rect">
            <a:avLst/>
          </a:prstGeom>
          <a:noFill/>
          <a:ln w="9525">
            <a:noFill/>
            <a:miter lim="800000"/>
            <a:headEnd/>
            <a:tailEnd/>
          </a:ln>
          <a:effectLst/>
        </p:spPr>
      </p:pic>
      <p:graphicFrame>
        <p:nvGraphicFramePr>
          <p:cNvPr id="9" name="对象 8"/>
          <p:cNvGraphicFramePr>
            <a:graphicFrameLocks noChangeAspect="1"/>
          </p:cNvGraphicFramePr>
          <p:nvPr/>
        </p:nvGraphicFramePr>
        <p:xfrm>
          <a:off x="2554288" y="3416300"/>
          <a:ext cx="18880137" cy="9906000"/>
        </p:xfrm>
        <a:graphic>
          <a:graphicData uri="http://schemas.openxmlformats.org/presentationml/2006/ole">
            <p:oleObj spid="_x0000_s1038338" name="Document" r:id="rId5" imgW="11712366" imgH="605007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1039362" name="Object 2"/>
          <p:cNvGraphicFramePr>
            <a:graphicFrameLocks noChangeAspect="1"/>
          </p:cNvGraphicFramePr>
          <p:nvPr/>
        </p:nvGraphicFramePr>
        <p:xfrm>
          <a:off x="2205038" y="3011487"/>
          <a:ext cx="19253670" cy="9108491"/>
        </p:xfrm>
        <a:graphic>
          <a:graphicData uri="http://schemas.openxmlformats.org/presentationml/2006/ole">
            <p:oleObj spid="_x0000_s1039362" name="Document" r:id="rId4" imgW="11559739" imgH="557447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39362"/>
                                        </p:tgtEl>
                                        <p:attrNameLst>
                                          <p:attrName>style.visibility</p:attrName>
                                        </p:attrNameLst>
                                      </p:cBhvr>
                                      <p:to>
                                        <p:strVal val="visible"/>
                                      </p:to>
                                    </p:set>
                                    <p:animEffect transition="in" filter="blinds(horizontal)">
                                      <p:cBhvr>
                                        <p:cTn id="7" dur="500"/>
                                        <p:tgtEl>
                                          <p:spTgt spid="103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094638" y="7661282"/>
            <a:ext cx="19359698" cy="1000132"/>
          </a:xfrm>
          <a:prstGeom prst="rect">
            <a:avLst/>
          </a:prstGeom>
          <a:noFill/>
          <a:ln w="9525">
            <a:noFill/>
            <a:miter lim="800000"/>
            <a:headEnd/>
            <a:tailEnd/>
          </a:ln>
          <a:effectLst/>
        </p:spPr>
      </p:pic>
      <p:sp>
        <p:nvSpPr>
          <p:cNvPr id="14" name="矩形 13"/>
          <p:cNvSpPr/>
          <p:nvPr/>
        </p:nvSpPr>
        <p:spPr>
          <a:xfrm>
            <a:off x="1808886" y="7882090"/>
            <a:ext cx="17788062"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 √ </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 √ </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 ×</a:t>
            </a:r>
            <a:r>
              <a:rPr lang="zh-CN" altLang="en-US" sz="4400" dirty="0" smtClean="0">
                <a:solidFill>
                  <a:srgbClr val="A50021"/>
                </a:solidFill>
              </a:rPr>
              <a:t>　</a:t>
            </a:r>
            <a:r>
              <a:rPr lang="en-US" sz="4400" dirty="0" smtClean="0">
                <a:solidFill>
                  <a:srgbClr val="A50021"/>
                </a:solidFill>
              </a:rPr>
              <a:t>(7) √ </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1039362" name="Object 2"/>
          <p:cNvGraphicFramePr>
            <a:graphicFrameLocks noChangeAspect="1"/>
          </p:cNvGraphicFramePr>
          <p:nvPr/>
        </p:nvGraphicFramePr>
        <p:xfrm>
          <a:off x="2016548" y="3119438"/>
          <a:ext cx="19631271" cy="4477816"/>
        </p:xfrm>
        <a:graphic>
          <a:graphicData uri="http://schemas.openxmlformats.org/presentationml/2006/ole">
            <p:oleObj spid="_x0000_s1041410" name="Document" r:id="rId5" imgW="11583800" imgH="256043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39362"/>
                                        </p:tgtEl>
                                        <p:attrNameLst>
                                          <p:attrName>style.visibility</p:attrName>
                                        </p:attrNameLst>
                                      </p:cBhvr>
                                      <p:to>
                                        <p:strVal val="visible"/>
                                      </p:to>
                                    </p:set>
                                    <p:animEffect transition="in" filter="blinds(horizontal)">
                                      <p:cBhvr>
                                        <p:cTn id="7" dur="500"/>
                                        <p:tgtEl>
                                          <p:spTgt spid="10393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7920</TotalTime>
  <Words>28411</Words>
  <Application>Microsoft Office PowerPoint</Application>
  <PresentationFormat>自定义</PresentationFormat>
  <Paragraphs>2053</Paragraphs>
  <Slides>306</Slides>
  <Notes>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306</vt:i4>
      </vt:variant>
    </vt:vector>
  </HeadingPairs>
  <TitlesOfParts>
    <vt:vector size="309" baseType="lpstr">
      <vt:lpstr>Office 主题</vt:lpstr>
      <vt:lpstr>Document</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幻灯片 194</vt:lpstr>
      <vt:lpstr>幻灯片 195</vt:lpstr>
      <vt:lpstr>幻灯片 196</vt:lpstr>
      <vt:lpstr>幻灯片 197</vt:lpstr>
      <vt:lpstr>幻灯片 198</vt:lpstr>
      <vt:lpstr>幻灯片 199</vt:lpstr>
      <vt:lpstr>幻灯片 200</vt:lpstr>
      <vt:lpstr>幻灯片 201</vt:lpstr>
      <vt:lpstr>幻灯片 202</vt:lpstr>
      <vt:lpstr>幻灯片 203</vt:lpstr>
      <vt:lpstr>幻灯片 204</vt:lpstr>
      <vt:lpstr>幻灯片 205</vt:lpstr>
      <vt:lpstr>幻灯片 206</vt:lpstr>
      <vt:lpstr>幻灯片 207</vt:lpstr>
      <vt:lpstr>幻灯片 208</vt:lpstr>
      <vt:lpstr>幻灯片 209</vt:lpstr>
      <vt:lpstr>幻灯片 210</vt:lpstr>
      <vt:lpstr>幻灯片 211</vt:lpstr>
      <vt:lpstr>幻灯片 212</vt:lpstr>
      <vt:lpstr>幻灯片 213</vt:lpstr>
      <vt:lpstr>幻灯片 214</vt:lpstr>
      <vt:lpstr>幻灯片 215</vt:lpstr>
      <vt:lpstr>幻灯片 216</vt:lpstr>
      <vt:lpstr>幻灯片 217</vt:lpstr>
      <vt:lpstr>幻灯片 218</vt:lpstr>
      <vt:lpstr>幻灯片 219</vt:lpstr>
      <vt:lpstr>幻灯片 220</vt:lpstr>
      <vt:lpstr>幻灯片 221</vt:lpstr>
      <vt:lpstr>幻灯片 222</vt:lpstr>
      <vt:lpstr>幻灯片 223</vt:lpstr>
      <vt:lpstr>幻灯片 224</vt:lpstr>
      <vt:lpstr>幻灯片 225</vt:lpstr>
      <vt:lpstr>幻灯片 226</vt:lpstr>
      <vt:lpstr>幻灯片 227</vt:lpstr>
      <vt:lpstr>幻灯片 228</vt:lpstr>
      <vt:lpstr>幻灯片 229</vt:lpstr>
      <vt:lpstr>幻灯片 230</vt:lpstr>
      <vt:lpstr>幻灯片 231</vt:lpstr>
      <vt:lpstr>幻灯片 232</vt:lpstr>
      <vt:lpstr>幻灯片 233</vt:lpstr>
      <vt:lpstr>幻灯片 234</vt:lpstr>
      <vt:lpstr>幻灯片 235</vt:lpstr>
      <vt:lpstr>幻灯片 236</vt:lpstr>
      <vt:lpstr>幻灯片 237</vt:lpstr>
      <vt:lpstr>幻灯片 238</vt:lpstr>
      <vt:lpstr>幻灯片 239</vt:lpstr>
      <vt:lpstr>幻灯片 240</vt:lpstr>
      <vt:lpstr>幻灯片 241</vt:lpstr>
      <vt:lpstr>幻灯片 242</vt:lpstr>
      <vt:lpstr>幻灯片 243</vt:lpstr>
      <vt:lpstr>幻灯片 244</vt:lpstr>
      <vt:lpstr>幻灯片 245</vt:lpstr>
      <vt:lpstr>幻灯片 246</vt:lpstr>
      <vt:lpstr>幻灯片 247</vt:lpstr>
      <vt:lpstr>幻灯片 248</vt:lpstr>
      <vt:lpstr>幻灯片 249</vt:lpstr>
      <vt:lpstr>幻灯片 250</vt:lpstr>
      <vt:lpstr>幻灯片 251</vt:lpstr>
      <vt:lpstr>幻灯片 252</vt:lpstr>
      <vt:lpstr>幻灯片 253</vt:lpstr>
      <vt:lpstr>幻灯片 254</vt:lpstr>
      <vt:lpstr>幻灯片 255</vt:lpstr>
      <vt:lpstr>幻灯片 256</vt:lpstr>
      <vt:lpstr>幻灯片 257</vt:lpstr>
      <vt:lpstr>幻灯片 258</vt:lpstr>
      <vt:lpstr>幻灯片 259</vt:lpstr>
      <vt:lpstr>幻灯片 260</vt:lpstr>
      <vt:lpstr>幻灯片 261</vt:lpstr>
      <vt:lpstr>幻灯片 262</vt:lpstr>
      <vt:lpstr>幻灯片 263</vt:lpstr>
      <vt:lpstr>幻灯片 264</vt:lpstr>
      <vt:lpstr>幻灯片 265</vt:lpstr>
      <vt:lpstr>幻灯片 266</vt:lpstr>
      <vt:lpstr>幻灯片 267</vt:lpstr>
      <vt:lpstr>幻灯片 268</vt:lpstr>
      <vt:lpstr>幻灯片 269</vt:lpstr>
      <vt:lpstr>幻灯片 270</vt:lpstr>
      <vt:lpstr>幻灯片 271</vt:lpstr>
      <vt:lpstr>幻灯片 272</vt:lpstr>
      <vt:lpstr>幻灯片 273</vt:lpstr>
      <vt:lpstr>幻灯片 274</vt:lpstr>
      <vt:lpstr>幻灯片 275</vt:lpstr>
      <vt:lpstr>幻灯片 276</vt:lpstr>
      <vt:lpstr>幻灯片 277</vt:lpstr>
      <vt:lpstr>幻灯片 278</vt:lpstr>
      <vt:lpstr>幻灯片 279</vt:lpstr>
      <vt:lpstr>幻灯片 280</vt:lpstr>
      <vt:lpstr>幻灯片 281</vt:lpstr>
      <vt:lpstr>幻灯片 282</vt:lpstr>
      <vt:lpstr>幻灯片 283</vt:lpstr>
      <vt:lpstr>幻灯片 284</vt:lpstr>
      <vt:lpstr>幻灯片 285</vt:lpstr>
      <vt:lpstr>幻灯片 286</vt:lpstr>
      <vt:lpstr>幻灯片 287</vt:lpstr>
      <vt:lpstr>幻灯片 288</vt:lpstr>
      <vt:lpstr>幻灯片 289</vt:lpstr>
      <vt:lpstr>幻灯片 290</vt:lpstr>
      <vt:lpstr>幻灯片 291</vt:lpstr>
      <vt:lpstr>幻灯片 292</vt:lpstr>
      <vt:lpstr>幻灯片 293</vt:lpstr>
      <vt:lpstr>幻灯片 294</vt:lpstr>
      <vt:lpstr>幻灯片 295</vt:lpstr>
      <vt:lpstr>幻灯片 296</vt:lpstr>
      <vt:lpstr>幻灯片 297</vt:lpstr>
      <vt:lpstr>幻灯片 298</vt:lpstr>
      <vt:lpstr>幻灯片 299</vt:lpstr>
      <vt:lpstr>幻灯片 300</vt:lpstr>
      <vt:lpstr>幻灯片 301</vt:lpstr>
      <vt:lpstr>幻灯片 302</vt:lpstr>
      <vt:lpstr>幻灯片 303</vt:lpstr>
      <vt:lpstr>幻灯片 304</vt:lpstr>
      <vt:lpstr>幻灯片 305</vt:lpstr>
      <vt:lpstr>幻灯片 306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890</cp:revision>
  <dcterms:created xsi:type="dcterms:W3CDTF">2016-01-31T01:38:40Z</dcterms:created>
  <dcterms:modified xsi:type="dcterms:W3CDTF">2018-05-15T01:27:29Z</dcterms:modified>
</cp:coreProperties>
</file>