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215.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4"/>
  </p:notesMasterIdLst>
  <p:sldIdLst>
    <p:sldId id="262" r:id="rId2"/>
    <p:sldId id="260" r:id="rId3"/>
    <p:sldId id="265" r:id="rId4"/>
    <p:sldId id="266" r:id="rId5"/>
    <p:sldId id="278" r:id="rId6"/>
    <p:sldId id="689" r:id="rId7"/>
    <p:sldId id="284" r:id="rId8"/>
    <p:sldId id="285" r:id="rId9"/>
    <p:sldId id="286" r:id="rId10"/>
    <p:sldId id="690" r:id="rId11"/>
    <p:sldId id="287" r:id="rId12"/>
    <p:sldId id="527" r:id="rId13"/>
    <p:sldId id="282" r:id="rId14"/>
    <p:sldId id="528" r:id="rId15"/>
    <p:sldId id="288" r:id="rId16"/>
    <p:sldId id="691" r:id="rId17"/>
    <p:sldId id="289" r:id="rId18"/>
    <p:sldId id="290" r:id="rId19"/>
    <p:sldId id="529" r:id="rId20"/>
    <p:sldId id="692" r:id="rId21"/>
    <p:sldId id="291" r:id="rId22"/>
    <p:sldId id="280" r:id="rId23"/>
    <p:sldId id="530" r:id="rId24"/>
    <p:sldId id="292" r:id="rId25"/>
    <p:sldId id="297" r:id="rId26"/>
    <p:sldId id="298" r:id="rId27"/>
    <p:sldId id="693" r:id="rId28"/>
    <p:sldId id="531" r:id="rId29"/>
    <p:sldId id="299" r:id="rId30"/>
    <p:sldId id="300" r:id="rId31"/>
    <p:sldId id="301" r:id="rId32"/>
    <p:sldId id="302" r:id="rId33"/>
    <p:sldId id="303" r:id="rId34"/>
    <p:sldId id="532" r:id="rId35"/>
    <p:sldId id="296" r:id="rId36"/>
    <p:sldId id="694" r:id="rId37"/>
    <p:sldId id="534" r:id="rId38"/>
    <p:sldId id="304" r:id="rId39"/>
    <p:sldId id="695" r:id="rId40"/>
    <p:sldId id="535" r:id="rId41"/>
    <p:sldId id="305" r:id="rId42"/>
    <p:sldId id="307" r:id="rId43"/>
    <p:sldId id="308" r:id="rId44"/>
    <p:sldId id="279" r:id="rId45"/>
    <p:sldId id="309" r:id="rId46"/>
    <p:sldId id="310" r:id="rId47"/>
    <p:sldId id="536" r:id="rId48"/>
    <p:sldId id="537" r:id="rId49"/>
    <p:sldId id="311" r:id="rId50"/>
    <p:sldId id="696" r:id="rId51"/>
    <p:sldId id="538" r:id="rId52"/>
    <p:sldId id="312" r:id="rId53"/>
    <p:sldId id="313" r:id="rId54"/>
    <p:sldId id="314" r:id="rId55"/>
    <p:sldId id="316" r:id="rId56"/>
    <p:sldId id="539" r:id="rId57"/>
    <p:sldId id="339" r:id="rId58"/>
    <p:sldId id="319" r:id="rId59"/>
    <p:sldId id="540" r:id="rId60"/>
    <p:sldId id="321" r:id="rId61"/>
    <p:sldId id="698" r:id="rId62"/>
    <p:sldId id="322" r:id="rId63"/>
    <p:sldId id="324" r:id="rId64"/>
    <p:sldId id="541" r:id="rId65"/>
    <p:sldId id="325" r:id="rId66"/>
    <p:sldId id="542" r:id="rId67"/>
    <p:sldId id="543" r:id="rId68"/>
    <p:sldId id="544" r:id="rId69"/>
    <p:sldId id="328" r:id="rId70"/>
    <p:sldId id="329" r:id="rId71"/>
    <p:sldId id="699" r:id="rId72"/>
    <p:sldId id="330" r:id="rId73"/>
    <p:sldId id="331" r:id="rId74"/>
    <p:sldId id="332" r:id="rId75"/>
    <p:sldId id="545" r:id="rId76"/>
    <p:sldId id="700" r:id="rId77"/>
    <p:sldId id="333" r:id="rId78"/>
    <p:sldId id="701" r:id="rId79"/>
    <p:sldId id="546" r:id="rId80"/>
    <p:sldId id="335" r:id="rId81"/>
    <p:sldId id="548" r:id="rId82"/>
    <p:sldId id="549" r:id="rId83"/>
    <p:sldId id="402" r:id="rId84"/>
    <p:sldId id="702" r:id="rId85"/>
    <p:sldId id="344" r:id="rId86"/>
    <p:sldId id="345" r:id="rId87"/>
    <p:sldId id="346" r:id="rId88"/>
    <p:sldId id="703" r:id="rId89"/>
    <p:sldId id="347" r:id="rId90"/>
    <p:sldId id="348" r:id="rId91"/>
    <p:sldId id="551" r:id="rId92"/>
    <p:sldId id="550" r:id="rId93"/>
    <p:sldId id="349" r:id="rId94"/>
    <p:sldId id="350" r:id="rId95"/>
    <p:sldId id="351" r:id="rId96"/>
    <p:sldId id="353" r:id="rId97"/>
    <p:sldId id="354" r:id="rId98"/>
    <p:sldId id="552" r:id="rId99"/>
    <p:sldId id="553" r:id="rId100"/>
    <p:sldId id="357" r:id="rId101"/>
    <p:sldId id="358" r:id="rId102"/>
    <p:sldId id="554" r:id="rId103"/>
    <p:sldId id="555" r:id="rId104"/>
    <p:sldId id="557" r:id="rId105"/>
    <p:sldId id="365" r:id="rId106"/>
    <p:sldId id="704" r:id="rId107"/>
    <p:sldId id="558" r:id="rId108"/>
    <p:sldId id="560" r:id="rId109"/>
    <p:sldId id="561" r:id="rId110"/>
    <p:sldId id="705" r:id="rId111"/>
    <p:sldId id="562" r:id="rId112"/>
    <p:sldId id="366" r:id="rId113"/>
    <p:sldId id="706" r:id="rId114"/>
    <p:sldId id="367" r:id="rId115"/>
    <p:sldId id="563" r:id="rId116"/>
    <p:sldId id="368" r:id="rId117"/>
    <p:sldId id="564" r:id="rId118"/>
    <p:sldId id="565" r:id="rId119"/>
    <p:sldId id="566" r:id="rId120"/>
    <p:sldId id="372" r:id="rId121"/>
    <p:sldId id="569" r:id="rId122"/>
    <p:sldId id="570" r:id="rId123"/>
    <p:sldId id="571" r:id="rId124"/>
    <p:sldId id="572" r:id="rId125"/>
    <p:sldId id="573" r:id="rId126"/>
    <p:sldId id="574" r:id="rId127"/>
    <p:sldId id="575" r:id="rId128"/>
    <p:sldId id="576" r:id="rId129"/>
    <p:sldId id="577" r:id="rId130"/>
    <p:sldId id="578" r:id="rId131"/>
    <p:sldId id="579" r:id="rId132"/>
    <p:sldId id="636" r:id="rId133"/>
    <p:sldId id="637" r:id="rId134"/>
    <p:sldId id="638" r:id="rId135"/>
    <p:sldId id="583" r:id="rId136"/>
    <p:sldId id="639" r:id="rId137"/>
    <p:sldId id="584" r:id="rId138"/>
    <p:sldId id="640" r:id="rId139"/>
    <p:sldId id="641" r:id="rId140"/>
    <p:sldId id="642" r:id="rId141"/>
    <p:sldId id="643" r:id="rId142"/>
    <p:sldId id="644" r:id="rId143"/>
    <p:sldId id="587" r:id="rId144"/>
    <p:sldId id="707" r:id="rId145"/>
    <p:sldId id="592" r:id="rId146"/>
    <p:sldId id="708" r:id="rId147"/>
    <p:sldId id="593" r:id="rId148"/>
    <p:sldId id="594" r:id="rId149"/>
    <p:sldId id="595" r:id="rId150"/>
    <p:sldId id="645" r:id="rId151"/>
    <p:sldId id="646" r:id="rId152"/>
    <p:sldId id="599" r:id="rId153"/>
    <p:sldId id="600" r:id="rId154"/>
    <p:sldId id="601" r:id="rId155"/>
    <p:sldId id="647" r:id="rId156"/>
    <p:sldId id="602" r:id="rId157"/>
    <p:sldId id="649" r:id="rId158"/>
    <p:sldId id="648" r:id="rId159"/>
    <p:sldId id="650" r:id="rId160"/>
    <p:sldId id="651" r:id="rId161"/>
    <p:sldId id="605" r:id="rId162"/>
    <p:sldId id="606" r:id="rId163"/>
    <p:sldId id="607" r:id="rId164"/>
    <p:sldId id="609" r:id="rId165"/>
    <p:sldId id="652" r:id="rId166"/>
    <p:sldId id="653" r:id="rId167"/>
    <p:sldId id="614" r:id="rId168"/>
    <p:sldId id="654" r:id="rId169"/>
    <p:sldId id="709" r:id="rId170"/>
    <p:sldId id="655" r:id="rId171"/>
    <p:sldId id="656" r:id="rId172"/>
    <p:sldId id="657" r:id="rId173"/>
    <p:sldId id="616" r:id="rId174"/>
    <p:sldId id="618" r:id="rId175"/>
    <p:sldId id="658" r:id="rId176"/>
    <p:sldId id="619" r:id="rId177"/>
    <p:sldId id="659" r:id="rId178"/>
    <p:sldId id="660" r:id="rId179"/>
    <p:sldId id="661" r:id="rId180"/>
    <p:sldId id="662" r:id="rId181"/>
    <p:sldId id="663" r:id="rId182"/>
    <p:sldId id="621" r:id="rId183"/>
    <p:sldId id="665" r:id="rId184"/>
    <p:sldId id="664" r:id="rId185"/>
    <p:sldId id="710" r:id="rId186"/>
    <p:sldId id="666" r:id="rId187"/>
    <p:sldId id="667" r:id="rId188"/>
    <p:sldId id="669" r:id="rId189"/>
    <p:sldId id="670" r:id="rId190"/>
    <p:sldId id="671" r:id="rId191"/>
    <p:sldId id="622" r:id="rId192"/>
    <p:sldId id="623" r:id="rId193"/>
    <p:sldId id="711" r:id="rId194"/>
    <p:sldId id="624" r:id="rId195"/>
    <p:sldId id="626" r:id="rId196"/>
    <p:sldId id="625" r:id="rId197"/>
    <p:sldId id="628" r:id="rId198"/>
    <p:sldId id="672" r:id="rId199"/>
    <p:sldId id="630" r:id="rId200"/>
    <p:sldId id="673" r:id="rId201"/>
    <p:sldId id="674" r:id="rId202"/>
    <p:sldId id="447" r:id="rId203"/>
    <p:sldId id="448" r:id="rId204"/>
    <p:sldId id="675" r:id="rId205"/>
    <p:sldId id="460" r:id="rId206"/>
    <p:sldId id="462" r:id="rId207"/>
    <p:sldId id="509" r:id="rId208"/>
    <p:sldId id="676" r:id="rId209"/>
    <p:sldId id="677" r:id="rId210"/>
    <p:sldId id="510" r:id="rId211"/>
    <p:sldId id="512" r:id="rId212"/>
    <p:sldId id="678" r:id="rId213"/>
    <p:sldId id="679" r:id="rId214"/>
    <p:sldId id="680" r:id="rId215"/>
    <p:sldId id="681" r:id="rId216"/>
    <p:sldId id="682" r:id="rId217"/>
    <p:sldId id="683" r:id="rId218"/>
    <p:sldId id="684" r:id="rId219"/>
    <p:sldId id="685" r:id="rId220"/>
    <p:sldId id="686" r:id="rId221"/>
    <p:sldId id="687" r:id="rId222"/>
    <p:sldId id="688" r:id="rId223"/>
  </p:sldIdLst>
  <p:sldSz cx="23763288" cy="13322300"/>
  <p:notesSz cx="6858000" cy="9144000"/>
  <p:defaultTextStyle>
    <a:defPPr>
      <a:defRPr lang="zh-CN"/>
    </a:defPPr>
    <a:lvl1pPr algn="l" defTabSz="2117725" rtl="0" fontAlgn="base">
      <a:spcBef>
        <a:spcPct val="0"/>
      </a:spcBef>
      <a:spcAft>
        <a:spcPct val="0"/>
      </a:spcAft>
      <a:defRPr sz="4200" kern="1200">
        <a:solidFill>
          <a:schemeClr val="tx1"/>
        </a:solidFill>
        <a:latin typeface="Arial" pitchFamily="34" charset="0"/>
        <a:ea typeface="宋体" pitchFamily="2" charset="-122"/>
        <a:cs typeface="+mn-cs"/>
      </a:defRPr>
    </a:lvl1pPr>
    <a:lvl2pPr marL="1058863" indent="-601663" algn="l" defTabSz="2117725" rtl="0" fontAlgn="base">
      <a:spcBef>
        <a:spcPct val="0"/>
      </a:spcBef>
      <a:spcAft>
        <a:spcPct val="0"/>
      </a:spcAft>
      <a:defRPr sz="4200" kern="1200">
        <a:solidFill>
          <a:schemeClr val="tx1"/>
        </a:solidFill>
        <a:latin typeface="Arial" pitchFamily="34" charset="0"/>
        <a:ea typeface="宋体" pitchFamily="2" charset="-122"/>
        <a:cs typeface="+mn-cs"/>
      </a:defRPr>
    </a:lvl2pPr>
    <a:lvl3pPr marL="2117725" indent="-120332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3pPr>
    <a:lvl4pPr marL="3178175" indent="-180657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4pPr>
    <a:lvl5pPr marL="4237038" indent="-2408238" algn="l" defTabSz="2117725" rtl="0" fontAlgn="base">
      <a:spcBef>
        <a:spcPct val="0"/>
      </a:spcBef>
      <a:spcAft>
        <a:spcPct val="0"/>
      </a:spcAft>
      <a:defRPr sz="4200" kern="1200">
        <a:solidFill>
          <a:schemeClr val="tx1"/>
        </a:solidFill>
        <a:latin typeface="Arial" pitchFamily="34" charset="0"/>
        <a:ea typeface="宋体" pitchFamily="2" charset="-122"/>
        <a:cs typeface="+mn-cs"/>
      </a:defRPr>
    </a:lvl5pPr>
    <a:lvl6pPr marL="2286000" algn="l" defTabSz="914400" rtl="0" eaLnBrk="1" latinLnBrk="0" hangingPunct="1">
      <a:defRPr sz="4200" kern="1200">
        <a:solidFill>
          <a:schemeClr val="tx1"/>
        </a:solidFill>
        <a:latin typeface="Arial" pitchFamily="34" charset="0"/>
        <a:ea typeface="宋体" pitchFamily="2" charset="-122"/>
        <a:cs typeface="+mn-cs"/>
      </a:defRPr>
    </a:lvl6pPr>
    <a:lvl7pPr marL="2743200" algn="l" defTabSz="914400" rtl="0" eaLnBrk="1" latinLnBrk="0" hangingPunct="1">
      <a:defRPr sz="4200" kern="1200">
        <a:solidFill>
          <a:schemeClr val="tx1"/>
        </a:solidFill>
        <a:latin typeface="Arial" pitchFamily="34" charset="0"/>
        <a:ea typeface="宋体" pitchFamily="2" charset="-122"/>
        <a:cs typeface="+mn-cs"/>
      </a:defRPr>
    </a:lvl7pPr>
    <a:lvl8pPr marL="3200400" algn="l" defTabSz="914400" rtl="0" eaLnBrk="1" latinLnBrk="0" hangingPunct="1">
      <a:defRPr sz="4200" kern="1200">
        <a:solidFill>
          <a:schemeClr val="tx1"/>
        </a:solidFill>
        <a:latin typeface="Arial" pitchFamily="34" charset="0"/>
        <a:ea typeface="宋体" pitchFamily="2" charset="-122"/>
        <a:cs typeface="+mn-cs"/>
      </a:defRPr>
    </a:lvl8pPr>
    <a:lvl9pPr marL="3657600" algn="l" defTabSz="91440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4196">
          <p15:clr>
            <a:srgbClr val="A4A3A4"/>
          </p15:clr>
        </p15:guide>
        <p15:guide id="2" pos="7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404040"/>
    <a:srgbClr val="000000"/>
    <a:srgbClr val="B32876"/>
    <a:srgbClr val="D36899"/>
    <a:srgbClr val="75AE3D"/>
    <a:srgbClr val="002E8A"/>
    <a:srgbClr val="004A60"/>
    <a:srgbClr val="0066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0706" autoAdjust="0"/>
  </p:normalViewPr>
  <p:slideViewPr>
    <p:cSldViewPr>
      <p:cViewPr>
        <p:scale>
          <a:sx n="40" d="100"/>
          <a:sy n="40" d="100"/>
        </p:scale>
        <p:origin x="-546" y="-96"/>
      </p:cViewPr>
      <p:guideLst>
        <p:guide orient="horz" pos="4196"/>
        <p:guide pos="748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2018-5-15</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xmlns=""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9E6B5E2-414F-4B9B-AAB9-9B87664B65D6}" type="slidenum">
              <a:rPr lang="zh-CN" altLang="en-US" smtClean="0"/>
              <a:pPr>
                <a:defRPr/>
              </a:pPr>
              <a:t>150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82247" y="4138549"/>
            <a:ext cx="20198795" cy="285566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564493" y="7549303"/>
            <a:ext cx="16634302" cy="3404588"/>
          </a:xfrm>
        </p:spPr>
        <p:txBody>
          <a:bodyPr/>
          <a:lstStyle>
            <a:lvl1pPr marL="0" indent="0" algn="ctr">
              <a:buNone/>
              <a:defRPr>
                <a:solidFill>
                  <a:schemeClr val="tx1">
                    <a:tint val="75000"/>
                  </a:schemeClr>
                </a:solidFill>
              </a:defRPr>
            </a:lvl1pPr>
            <a:lvl2pPr marL="1059561" indent="0" algn="ctr">
              <a:buNone/>
              <a:defRPr>
                <a:solidFill>
                  <a:schemeClr val="tx1">
                    <a:tint val="75000"/>
                  </a:schemeClr>
                </a:solidFill>
              </a:defRPr>
            </a:lvl2pPr>
            <a:lvl3pPr marL="2119122" indent="0" algn="ctr">
              <a:buNone/>
              <a:defRPr>
                <a:solidFill>
                  <a:schemeClr val="tx1">
                    <a:tint val="75000"/>
                  </a:schemeClr>
                </a:solidFill>
              </a:defRPr>
            </a:lvl3pPr>
            <a:lvl4pPr marL="3178683" indent="0" algn="ctr">
              <a:buNone/>
              <a:defRPr>
                <a:solidFill>
                  <a:schemeClr val="tx1">
                    <a:tint val="75000"/>
                  </a:schemeClr>
                </a:solidFill>
              </a:defRPr>
            </a:lvl4pPr>
            <a:lvl5pPr marL="4238244" indent="0" algn="ctr">
              <a:buNone/>
              <a:defRPr>
                <a:solidFill>
                  <a:schemeClr val="tx1">
                    <a:tint val="75000"/>
                  </a:schemeClr>
                </a:solidFill>
              </a:defRPr>
            </a:lvl5pPr>
            <a:lvl6pPr marL="5297805" indent="0" algn="ctr">
              <a:buNone/>
              <a:defRPr>
                <a:solidFill>
                  <a:schemeClr val="tx1">
                    <a:tint val="75000"/>
                  </a:schemeClr>
                </a:solidFill>
              </a:defRPr>
            </a:lvl6pPr>
            <a:lvl7pPr marL="6357366" indent="0" algn="ctr">
              <a:buNone/>
              <a:defRPr>
                <a:solidFill>
                  <a:schemeClr val="tx1">
                    <a:tint val="75000"/>
                  </a:schemeClr>
                </a:solidFill>
              </a:defRPr>
            </a:lvl7pPr>
            <a:lvl8pPr marL="7416927" indent="0" algn="ctr">
              <a:buNone/>
              <a:defRPr>
                <a:solidFill>
                  <a:schemeClr val="tx1">
                    <a:tint val="75000"/>
                  </a:schemeClr>
                </a:solidFill>
              </a:defRPr>
            </a:lvl8pPr>
            <a:lvl9pPr marL="847648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7383934-1B3B-4D29-B8DF-45C0914AEFF5}"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9C7ED1F-62A3-4FF5-8D84-B1837BC81C8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3DA929-5EF4-4A32-AFB6-15DA248AA220}"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A1A82F-A2BF-485E-9440-D459EAECF17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228384" y="533511"/>
            <a:ext cx="5346740" cy="1136712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8164" y="533511"/>
            <a:ext cx="15644165" cy="113671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DAA4B43-0240-4D02-875B-05810AE7D92E}"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5C0CAD-F423-454A-BD83-91E34B94B0A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EE51AA-EB2A-490C-8F47-A6064586308B}"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D746B6-4198-4AF6-A07C-49ECB1B8645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877136" y="8560812"/>
            <a:ext cx="20198795" cy="2645957"/>
          </a:xfrm>
        </p:spPr>
        <p:txBody>
          <a:bodyPr anchor="t"/>
          <a:lstStyle>
            <a:lvl1pPr algn="l">
              <a:defRPr sz="9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877136" y="5646560"/>
            <a:ext cx="20198795" cy="2914252"/>
          </a:xfrm>
        </p:spPr>
        <p:txBody>
          <a:bodyPr anchor="b"/>
          <a:lstStyle>
            <a:lvl1pPr marL="0" indent="0">
              <a:buNone/>
              <a:defRPr sz="4600">
                <a:solidFill>
                  <a:schemeClr val="tx1">
                    <a:tint val="75000"/>
                  </a:schemeClr>
                </a:solidFill>
              </a:defRPr>
            </a:lvl1pPr>
            <a:lvl2pPr marL="1059561" indent="0">
              <a:buNone/>
              <a:defRPr sz="4200">
                <a:solidFill>
                  <a:schemeClr val="tx1">
                    <a:tint val="75000"/>
                  </a:schemeClr>
                </a:solidFill>
              </a:defRPr>
            </a:lvl2pPr>
            <a:lvl3pPr marL="2119122" indent="0">
              <a:buNone/>
              <a:defRPr sz="3700">
                <a:solidFill>
                  <a:schemeClr val="tx1">
                    <a:tint val="75000"/>
                  </a:schemeClr>
                </a:solidFill>
              </a:defRPr>
            </a:lvl3pPr>
            <a:lvl4pPr marL="3178683" indent="0">
              <a:buNone/>
              <a:defRPr sz="3200">
                <a:solidFill>
                  <a:schemeClr val="tx1">
                    <a:tint val="75000"/>
                  </a:schemeClr>
                </a:solidFill>
              </a:defRPr>
            </a:lvl4pPr>
            <a:lvl5pPr marL="4238244" indent="0">
              <a:buNone/>
              <a:defRPr sz="3200">
                <a:solidFill>
                  <a:schemeClr val="tx1">
                    <a:tint val="75000"/>
                  </a:schemeClr>
                </a:solidFill>
              </a:defRPr>
            </a:lvl5pPr>
            <a:lvl6pPr marL="5297805" indent="0">
              <a:buNone/>
              <a:defRPr sz="3200">
                <a:solidFill>
                  <a:schemeClr val="tx1">
                    <a:tint val="75000"/>
                  </a:schemeClr>
                </a:solidFill>
              </a:defRPr>
            </a:lvl6pPr>
            <a:lvl7pPr marL="6357366" indent="0">
              <a:buNone/>
              <a:defRPr sz="3200">
                <a:solidFill>
                  <a:schemeClr val="tx1">
                    <a:tint val="75000"/>
                  </a:schemeClr>
                </a:solidFill>
              </a:defRPr>
            </a:lvl7pPr>
            <a:lvl8pPr marL="7416927" indent="0">
              <a:buNone/>
              <a:defRPr sz="3200">
                <a:solidFill>
                  <a:schemeClr val="tx1">
                    <a:tint val="75000"/>
                  </a:schemeClr>
                </a:solidFill>
              </a:defRPr>
            </a:lvl8pPr>
            <a:lvl9pPr marL="8476488" indent="0">
              <a:buNone/>
              <a:defRPr sz="3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DE45B00-8E9A-4947-A9CD-D3C20B856E7F}"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E2D3E9-5297-41B1-A1FD-D0790274C1F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8164"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2079672"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3C65B6F-5354-4BCE-A5F3-A19468E61BDF}"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9F9AA07-C8C5-4DB4-97C0-EFEC018C978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8164" y="2982099"/>
            <a:ext cx="10499579"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smtClean="0"/>
              <a:t>单击此处编辑母版文本样式</a:t>
            </a:r>
          </a:p>
        </p:txBody>
      </p:sp>
      <p:sp>
        <p:nvSpPr>
          <p:cNvPr id="4" name="内容占位符 3"/>
          <p:cNvSpPr>
            <a:spLocks noGrp="1"/>
          </p:cNvSpPr>
          <p:nvPr>
            <p:ph sz="half" idx="2"/>
          </p:nvPr>
        </p:nvSpPr>
        <p:spPr>
          <a:xfrm>
            <a:off x="1188164" y="4224896"/>
            <a:ext cx="10499579"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2071422" y="2982099"/>
            <a:ext cx="10503703"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smtClean="0"/>
              <a:t>单击此处编辑母版文本样式</a:t>
            </a:r>
          </a:p>
        </p:txBody>
      </p:sp>
      <p:sp>
        <p:nvSpPr>
          <p:cNvPr id="6" name="内容占位符 5"/>
          <p:cNvSpPr>
            <a:spLocks noGrp="1"/>
          </p:cNvSpPr>
          <p:nvPr>
            <p:ph sz="quarter" idx="4"/>
          </p:nvPr>
        </p:nvSpPr>
        <p:spPr>
          <a:xfrm>
            <a:off x="12071422" y="4224896"/>
            <a:ext cx="10503703"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C28B229-9422-41B3-AF02-3C12EF12345F}" type="datetimeFigureOut">
              <a:rPr lang="zh-CN" altLang="en-US"/>
              <a:pPr>
                <a:defRPr/>
              </a:pPr>
              <a:t>2018-5-15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F5185E0-4B8E-4C78-A064-7033E0AB8B7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1B3C2DB-02FD-4B4A-8746-F62D88F5FDB8}" type="datetimeFigureOut">
              <a:rPr lang="zh-CN" altLang="en-US"/>
              <a:pPr>
                <a:defRPr/>
              </a:pPr>
              <a:t>2018-5-15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B0FA625-1476-4401-B531-C907F0D6929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669343EF-AFC9-46C5-AC2A-F4BE48B7D74F}"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88166" y="530425"/>
            <a:ext cx="7817958" cy="2257390"/>
          </a:xfrm>
        </p:spPr>
        <p:txBody>
          <a:bodyPr anchor="b"/>
          <a:lstStyle>
            <a:lvl1pPr algn="l">
              <a:defRPr sz="4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290786" y="530426"/>
            <a:ext cx="13284338" cy="11370214"/>
          </a:xfrm>
        </p:spPr>
        <p:txBody>
          <a:bodyPr/>
          <a:lstStyle>
            <a:lvl1pPr>
              <a:defRPr sz="7400"/>
            </a:lvl1pPr>
            <a:lvl2pPr>
              <a:defRPr sz="6500"/>
            </a:lvl2pPr>
            <a:lvl3pPr>
              <a:defRPr sz="5600"/>
            </a:lvl3pPr>
            <a:lvl4pPr>
              <a:defRPr sz="4600"/>
            </a:lvl4pPr>
            <a:lvl5pPr>
              <a:defRPr sz="4600"/>
            </a:lvl5pPr>
            <a:lvl6pPr>
              <a:defRPr sz="4600"/>
            </a:lvl6pPr>
            <a:lvl7pPr>
              <a:defRPr sz="4600"/>
            </a:lvl7pPr>
            <a:lvl8pPr>
              <a:defRPr sz="4600"/>
            </a:lvl8pPr>
            <a:lvl9pPr>
              <a:defRPr sz="4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188166" y="2787816"/>
            <a:ext cx="7817958" cy="9112824"/>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F2FAF82-CA19-4D90-A309-8E55872077DD}"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DE555A-1BD3-4962-8AE4-4002217F43B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657771" y="9325610"/>
            <a:ext cx="14257973" cy="1100941"/>
          </a:xfrm>
        </p:spPr>
        <p:txBody>
          <a:bodyPr anchor="b"/>
          <a:lstStyle>
            <a:lvl1pPr algn="l">
              <a:defRPr sz="4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57771" y="1190372"/>
            <a:ext cx="14257973" cy="7993380"/>
          </a:xfrm>
        </p:spPr>
        <p:txBody>
          <a:bodyPr rtlCol="0">
            <a:normAutofit/>
          </a:bodyPr>
          <a:lstStyle>
            <a:lvl1pPr marL="0" indent="0">
              <a:buNone/>
              <a:defRPr sz="7400"/>
            </a:lvl1pPr>
            <a:lvl2pPr marL="1059561" indent="0">
              <a:buNone/>
              <a:defRPr sz="6500"/>
            </a:lvl2pPr>
            <a:lvl3pPr marL="2119122" indent="0">
              <a:buNone/>
              <a:defRPr sz="5600"/>
            </a:lvl3pPr>
            <a:lvl4pPr marL="3178683" indent="0">
              <a:buNone/>
              <a:defRPr sz="4600"/>
            </a:lvl4pPr>
            <a:lvl5pPr marL="4238244" indent="0">
              <a:buNone/>
              <a:defRPr sz="4600"/>
            </a:lvl5pPr>
            <a:lvl6pPr marL="5297805" indent="0">
              <a:buNone/>
              <a:defRPr sz="4600"/>
            </a:lvl6pPr>
            <a:lvl7pPr marL="6357366" indent="0">
              <a:buNone/>
              <a:defRPr sz="4600"/>
            </a:lvl7pPr>
            <a:lvl8pPr marL="7416927" indent="0">
              <a:buNone/>
              <a:defRPr sz="4600"/>
            </a:lvl8pPr>
            <a:lvl9pPr marL="8476488" indent="0">
              <a:buNone/>
              <a:defRPr sz="4600"/>
            </a:lvl9pPr>
          </a:lstStyle>
          <a:p>
            <a:pPr lvl="0"/>
            <a:endParaRPr lang="zh-CN" altLang="en-US" noProof="0"/>
          </a:p>
        </p:txBody>
      </p:sp>
      <p:sp>
        <p:nvSpPr>
          <p:cNvPr id="4" name="文本占位符 3"/>
          <p:cNvSpPr>
            <a:spLocks noGrp="1"/>
          </p:cNvSpPr>
          <p:nvPr>
            <p:ph type="body" sz="half" idx="2"/>
          </p:nvPr>
        </p:nvSpPr>
        <p:spPr>
          <a:xfrm>
            <a:off x="4657771" y="10426551"/>
            <a:ext cx="14257973" cy="1563519"/>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7A093BA-15ED-4822-9BFC-683C68225D68}"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A36DC7-7C99-4467-8F20-9062C4EE0E0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1187450" y="533400"/>
            <a:ext cx="21388388" cy="2220913"/>
          </a:xfrm>
          <a:prstGeom prst="rect">
            <a:avLst/>
          </a:prstGeom>
          <a:noFill/>
          <a:ln w="9525">
            <a:noFill/>
            <a:miter lim="800000"/>
            <a:headEnd/>
            <a:tailEnd/>
          </a:ln>
        </p:spPr>
        <p:txBody>
          <a:bodyPr vert="horz" wrap="square" lIns="211912" tIns="105956" rIns="211912" bIns="105956"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1187450" y="3108325"/>
            <a:ext cx="21388388" cy="8791575"/>
          </a:xfrm>
          <a:prstGeom prst="rect">
            <a:avLst/>
          </a:prstGeom>
          <a:noFill/>
          <a:ln w="9525">
            <a:noFill/>
            <a:miter lim="800000"/>
            <a:headEnd/>
            <a:tailEnd/>
          </a:ln>
        </p:spPr>
        <p:txBody>
          <a:bodyPr vert="horz" wrap="square" lIns="211912" tIns="105956" rIns="211912" bIns="10595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1187450" y="12347575"/>
            <a:ext cx="5545138" cy="709613"/>
          </a:xfrm>
          <a:prstGeom prst="rect">
            <a:avLst/>
          </a:prstGeom>
        </p:spPr>
        <p:txBody>
          <a:bodyPr vert="horz" lIns="211912" tIns="105956" rIns="211912" bIns="105956" rtlCol="0" anchor="ctr"/>
          <a:lstStyle>
            <a:lvl1pPr algn="l" defTabSz="2119122" fontAlgn="auto">
              <a:spcBef>
                <a:spcPts val="0"/>
              </a:spcBef>
              <a:spcAft>
                <a:spcPts val="0"/>
              </a:spcAft>
              <a:defRPr sz="2800">
                <a:solidFill>
                  <a:schemeClr val="tx1">
                    <a:tint val="75000"/>
                  </a:schemeClr>
                </a:solidFill>
                <a:latin typeface="+mn-lt"/>
                <a:ea typeface="+mn-ea"/>
              </a:defRPr>
            </a:lvl1pPr>
          </a:lstStyle>
          <a:p>
            <a:pPr>
              <a:defRPr/>
            </a:pPr>
            <a:fld id="{84592EDB-2965-457C-AFFE-41668596106F}" type="datetimeFigureOut">
              <a:rPr lang="zh-CN" altLang="en-US"/>
              <a:pPr>
                <a:defRPr/>
              </a:pPr>
              <a:t>2018-5-15</a:t>
            </a:fld>
            <a:endParaRPr lang="zh-CN" altLang="en-US"/>
          </a:p>
        </p:txBody>
      </p:sp>
      <p:sp>
        <p:nvSpPr>
          <p:cNvPr id="5" name="页脚占位符 4"/>
          <p:cNvSpPr>
            <a:spLocks noGrp="1"/>
          </p:cNvSpPr>
          <p:nvPr>
            <p:ph type="ftr" sz="quarter" idx="3"/>
          </p:nvPr>
        </p:nvSpPr>
        <p:spPr>
          <a:xfrm>
            <a:off x="8118475" y="12347575"/>
            <a:ext cx="7526338" cy="709613"/>
          </a:xfrm>
          <a:prstGeom prst="rect">
            <a:avLst/>
          </a:prstGeom>
        </p:spPr>
        <p:txBody>
          <a:bodyPr vert="horz" lIns="211912" tIns="105956" rIns="211912" bIns="105956" rtlCol="0" anchor="ctr"/>
          <a:lstStyle>
            <a:lvl1pPr algn="ctr" defTabSz="2119122" fontAlgn="auto">
              <a:spcBef>
                <a:spcPts val="0"/>
              </a:spcBef>
              <a:spcAft>
                <a:spcPts val="0"/>
              </a:spcAft>
              <a:defRPr sz="2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7030700" y="12347575"/>
            <a:ext cx="5545138" cy="709613"/>
          </a:xfrm>
          <a:prstGeom prst="rect">
            <a:avLst/>
          </a:prstGeom>
        </p:spPr>
        <p:txBody>
          <a:bodyPr vert="horz" lIns="211912" tIns="105956" rIns="211912" bIns="105956" rtlCol="0" anchor="ctr"/>
          <a:lstStyle>
            <a:lvl1pPr algn="r" defTabSz="2119122" fontAlgn="auto">
              <a:spcBef>
                <a:spcPts val="0"/>
              </a:spcBef>
              <a:spcAft>
                <a:spcPts val="0"/>
              </a:spcAft>
              <a:defRPr sz="2800">
                <a:solidFill>
                  <a:schemeClr val="tx1">
                    <a:tint val="75000"/>
                  </a:schemeClr>
                </a:solidFill>
                <a:latin typeface="+mn-lt"/>
                <a:ea typeface="+mn-ea"/>
              </a:defRPr>
            </a:lvl1pPr>
          </a:lstStyle>
          <a:p>
            <a:pPr>
              <a:defRPr/>
            </a:pPr>
            <a:fld id="{6C60C1D7-9253-4DA5-83DB-1BDAED6C58F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8" r:id="rId7"/>
    <p:sldLayoutId id="2147483764" r:id="rId8"/>
    <p:sldLayoutId id="2147483765" r:id="rId9"/>
    <p:sldLayoutId id="2147483766" r:id="rId10"/>
    <p:sldLayoutId id="2147483767" r:id="rId11"/>
  </p:sldLayoutIdLst>
  <p:txStyles>
    <p:titleStyle>
      <a:lvl1pPr algn="ctr" defTabSz="2117725" rtl="0" eaLnBrk="0" fontAlgn="base" hangingPunct="0">
        <a:spcBef>
          <a:spcPct val="0"/>
        </a:spcBef>
        <a:spcAft>
          <a:spcPct val="0"/>
        </a:spcAft>
        <a:defRPr sz="10200" kern="1200">
          <a:solidFill>
            <a:schemeClr val="tx1"/>
          </a:solidFill>
          <a:latin typeface="+mj-lt"/>
          <a:ea typeface="+mj-ea"/>
          <a:cs typeface="+mj-cs"/>
        </a:defRPr>
      </a:lvl1pPr>
      <a:lvl2pPr algn="ctr" defTabSz="2117725" rtl="0" eaLnBrk="0" fontAlgn="base" hangingPunct="0">
        <a:spcBef>
          <a:spcPct val="0"/>
        </a:spcBef>
        <a:spcAft>
          <a:spcPct val="0"/>
        </a:spcAft>
        <a:defRPr sz="10200">
          <a:solidFill>
            <a:schemeClr val="tx1"/>
          </a:solidFill>
          <a:latin typeface="Calibri" pitchFamily="34" charset="0"/>
          <a:ea typeface="宋体" charset="-122"/>
        </a:defRPr>
      </a:lvl2pPr>
      <a:lvl3pPr algn="ctr" defTabSz="2117725" rtl="0" eaLnBrk="0" fontAlgn="base" hangingPunct="0">
        <a:spcBef>
          <a:spcPct val="0"/>
        </a:spcBef>
        <a:spcAft>
          <a:spcPct val="0"/>
        </a:spcAft>
        <a:defRPr sz="10200">
          <a:solidFill>
            <a:schemeClr val="tx1"/>
          </a:solidFill>
          <a:latin typeface="Calibri" pitchFamily="34" charset="0"/>
          <a:ea typeface="宋体" charset="-122"/>
        </a:defRPr>
      </a:lvl3pPr>
      <a:lvl4pPr algn="ctr" defTabSz="2117725" rtl="0" eaLnBrk="0" fontAlgn="base" hangingPunct="0">
        <a:spcBef>
          <a:spcPct val="0"/>
        </a:spcBef>
        <a:spcAft>
          <a:spcPct val="0"/>
        </a:spcAft>
        <a:defRPr sz="10200">
          <a:solidFill>
            <a:schemeClr val="tx1"/>
          </a:solidFill>
          <a:latin typeface="Calibri" pitchFamily="34" charset="0"/>
          <a:ea typeface="宋体" charset="-122"/>
        </a:defRPr>
      </a:lvl4pPr>
      <a:lvl5pPr algn="ctr" defTabSz="2117725" rtl="0" eaLnBrk="0" fontAlgn="base" hangingPunct="0">
        <a:spcBef>
          <a:spcPct val="0"/>
        </a:spcBef>
        <a:spcAft>
          <a:spcPct val="0"/>
        </a:spcAft>
        <a:defRPr sz="10200">
          <a:solidFill>
            <a:schemeClr val="tx1"/>
          </a:solidFill>
          <a:latin typeface="Calibri" pitchFamily="34" charset="0"/>
          <a:ea typeface="宋体" charset="-122"/>
        </a:defRPr>
      </a:lvl5pPr>
      <a:lvl6pPr marL="457200" algn="ctr" defTabSz="2117725" rtl="0" fontAlgn="base">
        <a:spcBef>
          <a:spcPct val="0"/>
        </a:spcBef>
        <a:spcAft>
          <a:spcPct val="0"/>
        </a:spcAft>
        <a:defRPr sz="10200">
          <a:solidFill>
            <a:schemeClr val="tx1"/>
          </a:solidFill>
          <a:latin typeface="Calibri" pitchFamily="34" charset="0"/>
          <a:ea typeface="宋体" charset="-122"/>
        </a:defRPr>
      </a:lvl6pPr>
      <a:lvl7pPr marL="914400" algn="ctr" defTabSz="2117725" rtl="0" fontAlgn="base">
        <a:spcBef>
          <a:spcPct val="0"/>
        </a:spcBef>
        <a:spcAft>
          <a:spcPct val="0"/>
        </a:spcAft>
        <a:defRPr sz="10200">
          <a:solidFill>
            <a:schemeClr val="tx1"/>
          </a:solidFill>
          <a:latin typeface="Calibri" pitchFamily="34" charset="0"/>
          <a:ea typeface="宋体" charset="-122"/>
        </a:defRPr>
      </a:lvl7pPr>
      <a:lvl8pPr marL="1371600" algn="ctr" defTabSz="2117725" rtl="0" fontAlgn="base">
        <a:spcBef>
          <a:spcPct val="0"/>
        </a:spcBef>
        <a:spcAft>
          <a:spcPct val="0"/>
        </a:spcAft>
        <a:defRPr sz="10200">
          <a:solidFill>
            <a:schemeClr val="tx1"/>
          </a:solidFill>
          <a:latin typeface="Calibri" pitchFamily="34" charset="0"/>
          <a:ea typeface="宋体" charset="-122"/>
        </a:defRPr>
      </a:lvl8pPr>
      <a:lvl9pPr marL="1828800" algn="ctr" defTabSz="2117725" rtl="0" fontAlgn="base">
        <a:spcBef>
          <a:spcPct val="0"/>
        </a:spcBef>
        <a:spcAft>
          <a:spcPct val="0"/>
        </a:spcAft>
        <a:defRPr sz="10200">
          <a:solidFill>
            <a:schemeClr val="tx1"/>
          </a:solidFill>
          <a:latin typeface="Calibri" pitchFamily="34" charset="0"/>
          <a:ea typeface="宋体" charset="-122"/>
        </a:defRPr>
      </a:lvl9pPr>
    </p:titleStyle>
    <p:bodyStyle>
      <a:lvl1pPr marL="793750" indent="-793750" algn="l" defTabSz="2117725" rtl="0" eaLnBrk="0" fontAlgn="base" hangingPunct="0">
        <a:spcBef>
          <a:spcPct val="20000"/>
        </a:spcBef>
        <a:spcAft>
          <a:spcPct val="0"/>
        </a:spcAft>
        <a:buFont typeface="Arial" pitchFamily="34" charset="0"/>
        <a:buChar char="•"/>
        <a:defRPr sz="7400" kern="1200">
          <a:solidFill>
            <a:schemeClr val="tx1"/>
          </a:solidFill>
          <a:latin typeface="+mn-lt"/>
          <a:ea typeface="+mn-ea"/>
          <a:cs typeface="+mn-cs"/>
        </a:defRPr>
      </a:lvl1pPr>
      <a:lvl2pPr marL="1720850" indent="-661988" algn="l" defTabSz="2117725"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950" indent="-528638" algn="l" defTabSz="2117725"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3pPr>
      <a:lvl4pPr marL="3708400"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4pPr>
      <a:lvl5pPr marL="4767263"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5pPr>
      <a:lvl6pPr marL="5827586"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887147"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946708"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9006269"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zh-CN"/>
      </a:defPPr>
      <a:lvl1pPr marL="0" algn="l" defTabSz="2119122" rtl="0" eaLnBrk="1" latinLnBrk="0" hangingPunct="1">
        <a:defRPr sz="4200" kern="1200">
          <a:solidFill>
            <a:schemeClr val="tx1"/>
          </a:solidFill>
          <a:latin typeface="+mn-lt"/>
          <a:ea typeface="+mn-ea"/>
          <a:cs typeface="+mn-cs"/>
        </a:defRPr>
      </a:lvl1pPr>
      <a:lvl2pPr marL="1059561" algn="l" defTabSz="2119122" rtl="0" eaLnBrk="1" latinLnBrk="0" hangingPunct="1">
        <a:defRPr sz="4200" kern="1200">
          <a:solidFill>
            <a:schemeClr val="tx1"/>
          </a:solidFill>
          <a:latin typeface="+mn-lt"/>
          <a:ea typeface="+mn-ea"/>
          <a:cs typeface="+mn-cs"/>
        </a:defRPr>
      </a:lvl2pPr>
      <a:lvl3pPr marL="2119122" algn="l" defTabSz="2119122" rtl="0" eaLnBrk="1" latinLnBrk="0" hangingPunct="1">
        <a:defRPr sz="4200" kern="1200">
          <a:solidFill>
            <a:schemeClr val="tx1"/>
          </a:solidFill>
          <a:latin typeface="+mn-lt"/>
          <a:ea typeface="+mn-ea"/>
          <a:cs typeface="+mn-cs"/>
        </a:defRPr>
      </a:lvl3pPr>
      <a:lvl4pPr marL="3178683" algn="l" defTabSz="2119122" rtl="0" eaLnBrk="1" latinLnBrk="0" hangingPunct="1">
        <a:defRPr sz="4200" kern="1200">
          <a:solidFill>
            <a:schemeClr val="tx1"/>
          </a:solidFill>
          <a:latin typeface="+mn-lt"/>
          <a:ea typeface="+mn-ea"/>
          <a:cs typeface="+mn-cs"/>
        </a:defRPr>
      </a:lvl4pPr>
      <a:lvl5pPr marL="4238244" algn="l" defTabSz="2119122" rtl="0" eaLnBrk="1" latinLnBrk="0" hangingPunct="1">
        <a:defRPr sz="4200" kern="1200">
          <a:solidFill>
            <a:schemeClr val="tx1"/>
          </a:solidFill>
          <a:latin typeface="+mn-lt"/>
          <a:ea typeface="+mn-ea"/>
          <a:cs typeface="+mn-cs"/>
        </a:defRPr>
      </a:lvl5pPr>
      <a:lvl6pPr marL="5297805" algn="l" defTabSz="2119122" rtl="0" eaLnBrk="1" latinLnBrk="0" hangingPunct="1">
        <a:defRPr sz="4200" kern="1200">
          <a:solidFill>
            <a:schemeClr val="tx1"/>
          </a:solidFill>
          <a:latin typeface="+mn-lt"/>
          <a:ea typeface="+mn-ea"/>
          <a:cs typeface="+mn-cs"/>
        </a:defRPr>
      </a:lvl6pPr>
      <a:lvl7pPr marL="6357366" algn="l" defTabSz="2119122" rtl="0" eaLnBrk="1" latinLnBrk="0" hangingPunct="1">
        <a:defRPr sz="4200" kern="1200">
          <a:solidFill>
            <a:schemeClr val="tx1"/>
          </a:solidFill>
          <a:latin typeface="+mn-lt"/>
          <a:ea typeface="+mn-ea"/>
          <a:cs typeface="+mn-cs"/>
        </a:defRPr>
      </a:lvl7pPr>
      <a:lvl8pPr marL="7416927" algn="l" defTabSz="2119122" rtl="0" eaLnBrk="1" latinLnBrk="0" hangingPunct="1">
        <a:defRPr sz="4200" kern="1200">
          <a:solidFill>
            <a:schemeClr val="tx1"/>
          </a:solidFill>
          <a:latin typeface="+mn-lt"/>
          <a:ea typeface="+mn-ea"/>
          <a:cs typeface="+mn-cs"/>
        </a:defRPr>
      </a:lvl8pPr>
      <a:lvl9pPr marL="8476488" algn="l" defTabSz="211912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Word_97_-_2003___1.doc"/><Relationship Id="rId4" Type="http://schemas.openxmlformats.org/officeDocument/2006/relationships/image" Target="../media/image16.png"/></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Word_97_-_2003___3.doc"/><Relationship Id="rId5" Type="http://schemas.openxmlformats.org/officeDocument/2006/relationships/oleObject" Target="../embeddings/Microsoft_Office_Word_97_-_2003___2.doc"/><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Word_97_-_2003___4.doc"/><Relationship Id="rId4" Type="http://schemas.openxmlformats.org/officeDocument/2006/relationships/image" Target="../media/image16.png"/></Relationships>
</file>

<file path=ppt/slides/_rels/slide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Word_97_-_2003___5.doc"/><Relationship Id="rId4" Type="http://schemas.openxmlformats.org/officeDocument/2006/relationships/image" Target="../media/image16.png"/></Relationships>
</file>

<file path=ppt/slides/_rels/slide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Word_97_-_2003___6.doc"/><Relationship Id="rId4" Type="http://schemas.openxmlformats.org/officeDocument/2006/relationships/image" Target="../media/image16.png"/></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Microsoft_Office_Word_97_-_2003___7.doc"/><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Word_97_-_2003___8.doc"/></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Microsoft_Office_Word_97_-_2003___9.doc"/><Relationship Id="rId4" Type="http://schemas.openxmlformats.org/officeDocument/2006/relationships/image" Target="../media/image16.png"/></Relationships>
</file>

<file path=ppt/slides/_rels/slide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Microsoft_Office_Word_97_-_2003___10.doc"/><Relationship Id="rId4" Type="http://schemas.openxmlformats.org/officeDocument/2006/relationships/image" Target="../media/image16.png"/></Relationships>
</file>

<file path=ppt/slides/_rels/slide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Microsoft_Office_Word_97_-_2003___11.doc"/><Relationship Id="rId4" Type="http://schemas.openxmlformats.org/officeDocument/2006/relationships/image" Target="../media/image16.png"/></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Microsoft_Office_Word_97_-_2003___12.doc"/><Relationship Id="rId4" Type="http://schemas.openxmlformats.org/officeDocument/2006/relationships/image" Target="../media/image16.png"/></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Microsoft_Office_Word_97_-_2003___13.doc"/><Relationship Id="rId4" Type="http://schemas.openxmlformats.org/officeDocument/2006/relationships/image" Target="../media/image16.png"/></Relationships>
</file>

<file path=ppt/slides/_rels/slide135.xml.rels><?xml version="1.0" encoding="UTF-8" standalone="yes"?>
<Relationships xmlns="http://schemas.openxmlformats.org/package/2006/relationships"><Relationship Id="rId8" Type="http://schemas.openxmlformats.org/officeDocument/2006/relationships/oleObject" Target="../embeddings/Microsoft_Office_Word_97_-_2003___17.doc"/><Relationship Id="rId3" Type="http://schemas.openxmlformats.org/officeDocument/2006/relationships/oleObject" Target="../embeddings/Microsoft_Office_Word_97_-_2003___14.doc"/><Relationship Id="rId7" Type="http://schemas.openxmlformats.org/officeDocument/2006/relationships/oleObject" Target="../embeddings/Microsoft_Office_Word_97_-_2003___16.doc"/><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Microsoft_Office_Word_97_-_2003___15.doc"/><Relationship Id="rId5" Type="http://schemas.openxmlformats.org/officeDocument/2006/relationships/image" Target="../media/image8.png"/><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3" Type="http://schemas.openxmlformats.org/officeDocument/2006/relationships/oleObject" Target="../embeddings/Microsoft_Office_Word_97_-_2003___18.doc"/><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Microsoft_Office_Word_97_-_2003___20.doc"/><Relationship Id="rId5" Type="http://schemas.openxmlformats.org/officeDocument/2006/relationships/oleObject" Target="../embeddings/Microsoft_Office_Word_97_-_2003___19.doc"/><Relationship Id="rId4" Type="http://schemas.openxmlformats.org/officeDocument/2006/relationships/image" Target="../media/image7.png"/></Relationships>
</file>

<file path=ppt/slides/_rels/slide1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Microsoft_Office_Word_97_-_2003___21.doc"/><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Microsoft_Office_Word_97_-_2003___22.doc"/><Relationship Id="rId4" Type="http://schemas.openxmlformats.org/officeDocument/2006/relationships/image" Target="../media/image7.png"/></Relationships>
</file>

<file path=ppt/slides/_rels/slide1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Microsoft_Office_Word_97_-_2003___23.doc"/><Relationship Id="rId4" Type="http://schemas.openxmlformats.org/officeDocument/2006/relationships/image" Target="../media/image7.png"/></Relationships>
</file>

<file path=ppt/slides/_rels/slide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Microsoft_Office_Word_97_-_2003___24.doc"/><Relationship Id="rId4" Type="http://schemas.openxmlformats.org/officeDocument/2006/relationships/image" Target="../media/image16.png"/></Relationships>
</file>

<file path=ppt/slides/_rels/slide1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Microsoft_Office_Word_97_-_2003___25.doc"/></Relationships>
</file>

<file path=ppt/slides/_rels/slide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Microsoft_Office_Word_97_-_2003___26.doc"/><Relationship Id="rId4" Type="http://schemas.openxmlformats.org/officeDocument/2006/relationships/image" Target="../media/image16.png"/></Relationships>
</file>

<file path=ppt/slides/_rels/slide1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Microsoft_Office_Word_97_-_2003___27.doc"/><Relationship Id="rId4" Type="http://schemas.openxmlformats.org/officeDocument/2006/relationships/image" Target="../media/image16.png"/></Relationships>
</file>

<file path=ppt/slides/_rels/slide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file:///E:\&#24037;&#20316;\2017\&#21516;&#27493;\2017&#31179;\&#23398;&#32451;&#32771;\&#24517;&#20462;1\PPT\&#31532;&#19968;&#31456;\hx4.TIF"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file:///E:\&#24037;&#20316;\2017\&#21516;&#27493;\2017&#31179;\&#23398;&#32451;&#32771;\&#24517;&#20462;1\PPT\&#31532;&#19968;&#31456;\hx6.TI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68;&#31456;\hx3.TIF"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file:///E:\&#24037;&#20316;\2017\&#21516;&#27493;\2017&#31179;\&#23398;&#32451;&#32771;\&#24517;&#20462;1\PPT\&#31532;&#19968;&#31456;\hx5.TIF" TargetMode="External"/><Relationship Id="rId4" Type="http://schemas.openxmlformats.org/officeDocument/2006/relationships/image" Target="file:///E:\&#24037;&#20316;\2017\&#21516;&#27493;\2017&#31179;\&#23398;&#32451;&#32771;\&#24517;&#20462;1\PPT\&#31532;&#19968;&#31456;\hx2.TIF" TargetMode="External"/><Relationship Id="rId9" Type="http://schemas.openxmlformats.org/officeDocument/2006/relationships/image" Target="../media/image12.png"/></Relationships>
</file>

<file path=ppt/slides/_rels/slide1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Microsoft_Office_Word_97_-_2003___28.doc"/><Relationship Id="rId4" Type="http://schemas.openxmlformats.org/officeDocument/2006/relationships/image" Target="../media/image8.png"/></Relationships>
</file>

<file path=ppt/slides/_rels/slide1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71.emf"/></Relationships>
</file>

<file path=ppt/slides/_rels/slide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Microsoft_Office_Word_97_-_2003___29.doc"/><Relationship Id="rId4" Type="http://schemas.openxmlformats.org/officeDocument/2006/relationships/image" Target="../media/image74.emf"/></Relationships>
</file>

<file path=ppt/slides/_rels/slide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Microsoft_Office_Word_97_-_2003___30.doc"/></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Microsoft_Office_Word_97_-_2003___31.doc"/><Relationship Id="rId4" Type="http://schemas.openxmlformats.org/officeDocument/2006/relationships/image" Target="../media/image16.png"/></Relationships>
</file>

<file path=ppt/slides/_rels/slide1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Microsoft_Office_Word_97_-_2003___32.doc"/><Relationship Id="rId4" Type="http://schemas.openxmlformats.org/officeDocument/2006/relationships/image" Target="../media/image7.png"/></Relationships>
</file>

<file path=ppt/slides/_rels/slide1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oleObject" Target="../embeddings/Microsoft_Office_Word_97_-_2003___33.doc"/><Relationship Id="rId4" Type="http://schemas.openxmlformats.org/officeDocument/2006/relationships/image" Target="../media/image7.png"/></Relationships>
</file>

<file path=ppt/slides/_rels/slide1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7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Microsoft_Office_Word_97_-_2003___34.doc"/><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Microsoft_Office_Word_97_-_2003___35.doc"/><Relationship Id="rId4" Type="http://schemas.openxmlformats.org/officeDocument/2006/relationships/image" Target="../media/image16.png"/></Relationships>
</file>

<file path=ppt/slides/_rels/slide19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7.png"/><Relationship Id="rId7" Type="http://schemas.openxmlformats.org/officeDocument/2006/relationships/image" Target="file:///E:\&#24037;&#20316;\2017\&#21516;&#27493;\2017&#31179;\&#23398;&#32451;&#32771;\&#24517;&#20462;1\PPT\&#31532;&#19968;&#31456;\ZF33.TIF"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file:///E:\&#24037;&#20316;\2017\&#21516;&#27493;\2017&#31179;\&#23398;&#32451;&#32771;\&#24517;&#20462;1\PPT\&#31532;&#19968;&#31456;\ZF32.TIF" TargetMode="External"/><Relationship Id="rId4" Type="http://schemas.openxmlformats.org/officeDocument/2006/relationships/image" Target="../media/image84.png"/><Relationship Id="rId9" Type="http://schemas.openxmlformats.org/officeDocument/2006/relationships/image" Target="../media/image87.png"/></Relationships>
</file>

<file path=ppt/slides/_rels/slide1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Microsoft_Office_Word_97_-_2003___36.doc"/><Relationship Id="rId4" Type="http://schemas.openxmlformats.org/officeDocument/2006/relationships/image" Target="../media/image16.png"/></Relationships>
</file>

<file path=ppt/slides/_rels/slide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68;&#31456;\ZF38.TIF" TargetMode="External"/><Relationship Id="rId5" Type="http://schemas.openxmlformats.org/officeDocument/2006/relationships/image" Target="../media/image90.png"/><Relationship Id="rId4" Type="http://schemas.openxmlformats.org/officeDocument/2006/relationships/image" Target="file:///E:\&#24037;&#20316;\2017\&#21516;&#27493;\2017&#31179;\&#23398;&#32451;&#32771;\&#24517;&#20462;1\PPT\&#31532;&#19968;&#31456;\ZF36.TIF" TargetMode="External"/></Relationships>
</file>

<file path=ppt/slides/_rels/slide1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file:///E:\&#24037;&#20316;\2017\&#21516;&#27493;\2017&#31179;\&#23398;&#32451;&#32771;\&#24517;&#20462;1\PPT\&#31532;&#19968;&#31456;\lyx.TI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file:///E:\&#24037;&#20316;\2017\&#21516;&#27493;\2017&#31179;\&#23398;&#32451;&#32771;\&#24517;&#20462;1\PPT\&#31532;&#19968;&#31456;\lyx1.TIF" TargetMode="External"/><Relationship Id="rId4" Type="http://schemas.openxmlformats.org/officeDocument/2006/relationships/image" Target="../media/image93.png"/></Relationships>
</file>

<file path=ppt/slides/_rels/slide2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file:///E:\&#24037;&#20316;\2017\&#21516;&#27493;\2017&#31179;\&#23398;&#32451;&#32771;\&#24517;&#20462;1\PPT\&#31532;&#19968;&#31456;\hx21.TI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file:///E:\&#24037;&#20316;\2017\&#21516;&#27493;\2017&#31179;\&#23398;&#32451;&#32771;\&#24517;&#20462;1\PPT\&#31532;&#19968;&#31456;\hx20.TIF" TargetMode="External"/><Relationship Id="rId4" Type="http://schemas.openxmlformats.org/officeDocument/2006/relationships/image" Target="../media/image95.png"/></Relationships>
</file>

<file path=ppt/slides/_rels/slide2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2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file:///E:\&#24037;&#20316;\2017\&#21516;&#27493;\2017&#31179;\&#23398;&#32451;&#32771;\&#24517;&#20462;1\PPT\&#31532;&#19968;&#31456;\hx9.TIF" TargetMode="External"/><Relationship Id="rId7" Type="http://schemas.openxmlformats.org/officeDocument/2006/relationships/image" Target="file:///E:\&#24037;&#20316;\2017\&#21516;&#27493;\2017&#31179;\&#23398;&#32451;&#32771;\&#24517;&#20462;1\PPT\&#31532;&#19968;&#31456;\hx10.TIF"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202.xml"/><Relationship Id="rId4" Type="http://schemas.openxmlformats.org/officeDocument/2006/relationships/slide" Target="slide8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slide" Target="slide1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file:///E:\&#24037;&#20316;\2017\&#21516;&#27493;\2017&#31179;\&#23398;&#32451;&#32771;\&#24517;&#20462;1\PPT\&#31532;&#19968;&#31456;\&#33104;&#34432;&#21697;.TI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file:///E:\&#24037;&#20316;\2017\&#21516;&#27493;\2017&#31179;\&#23398;&#32451;&#32771;\&#24517;&#20462;1\PPT\&#31532;&#19968;&#31456;\&#27668;&#21270;&#21058;.TIF" TargetMode="Externa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file:///E:\&#24037;&#20316;\2017\&#21516;&#27493;\2017&#31179;\&#23398;&#32451;&#32771;\&#24517;&#20462;1\PPT\&#31532;&#19968;&#31456;\ZF19.TIF"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file:///E:\&#24037;&#20316;\2017\&#21516;&#27493;\2017&#31179;\&#23398;&#32451;&#32771;\&#24517;&#20462;1\PPT\&#31532;&#19968;&#31456;\ZF18.TIF" TargetMode="Externa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6.jpeg"/><Relationship Id="rId7" Type="http://schemas.openxmlformats.org/officeDocument/2006/relationships/slide" Target="slide16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26.xml"/><Relationship Id="rId5" Type="http://schemas.openxmlformats.org/officeDocument/2006/relationships/slide" Target="slide92.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8168188" y="10375926"/>
            <a:ext cx="5087739" cy="1682512"/>
          </a:xfrm>
          <a:prstGeom prst="rect">
            <a:avLst/>
          </a:prstGeom>
        </p:spPr>
        <p:txBody>
          <a:bodyPr wrap="none">
            <a:spAutoFit/>
          </a:bodyPr>
          <a:lstStyle/>
          <a:p>
            <a:pPr>
              <a:lnSpc>
                <a:spcPts val="6200"/>
              </a:lnSpc>
            </a:pPr>
            <a:r>
              <a:rPr lang="zh-CN" altLang="en-US" sz="5400" b="1" dirty="0" smtClean="0">
                <a:solidFill>
                  <a:srgbClr val="404040"/>
                </a:solidFill>
                <a:latin typeface="微软雅黑" pitchFamily="34" charset="-122"/>
                <a:ea typeface="微软雅黑" pitchFamily="34" charset="-122"/>
              </a:rPr>
              <a:t>高中化学</a:t>
            </a:r>
            <a:endParaRPr lang="en-US" altLang="zh-CN" sz="5400" b="1" dirty="0" smtClean="0">
              <a:solidFill>
                <a:srgbClr val="404040"/>
              </a:solidFill>
              <a:latin typeface="微软雅黑" pitchFamily="34" charset="-122"/>
              <a:ea typeface="微软雅黑" pitchFamily="34" charset="-122"/>
            </a:endParaRPr>
          </a:p>
          <a:p>
            <a:pPr>
              <a:lnSpc>
                <a:spcPts val="6200"/>
              </a:lnSpc>
            </a:pPr>
            <a:r>
              <a:rPr lang="zh-CN" altLang="en-US" sz="4000" dirty="0" smtClean="0">
                <a:solidFill>
                  <a:srgbClr val="404040"/>
                </a:solidFill>
                <a:latin typeface="微软雅黑" pitchFamily="34" charset="-122"/>
                <a:ea typeface="微软雅黑" pitchFamily="34" charset="-122"/>
              </a:rPr>
              <a:t>必修</a:t>
            </a:r>
            <a:r>
              <a:rPr lang="en-US" altLang="zh-CN" sz="4000" dirty="0" smtClean="0">
                <a:solidFill>
                  <a:srgbClr val="404040"/>
                </a:solidFill>
                <a:latin typeface="微软雅黑" pitchFamily="34" charset="-122"/>
                <a:ea typeface="微软雅黑" pitchFamily="34" charset="-122"/>
              </a:rPr>
              <a:t>1   </a:t>
            </a:r>
            <a:r>
              <a:rPr lang="zh-CN" altLang="en-US" sz="4000" dirty="0" smtClean="0">
                <a:solidFill>
                  <a:srgbClr val="404040"/>
                </a:solidFill>
                <a:latin typeface="微软雅黑" pitchFamily="34" charset="-122"/>
                <a:ea typeface="微软雅黑" pitchFamily="34" charset="-122"/>
              </a:rPr>
              <a:t>新课标（</a:t>
            </a:r>
            <a:r>
              <a:rPr lang="en-US" altLang="zh-CN" sz="4000" dirty="0" smtClean="0">
                <a:solidFill>
                  <a:srgbClr val="404040"/>
                </a:solidFill>
                <a:latin typeface="微软雅黑" pitchFamily="34" charset="-122"/>
                <a:ea typeface="微软雅黑" pitchFamily="34" charset="-122"/>
              </a:rPr>
              <a:t>RJ</a:t>
            </a:r>
            <a:r>
              <a:rPr lang="zh-CN" altLang="en-US" sz="4000" dirty="0" smtClean="0">
                <a:solidFill>
                  <a:srgbClr val="404040"/>
                </a:solidFill>
                <a:latin typeface="微软雅黑" pitchFamily="34" charset="-122"/>
                <a:ea typeface="微软雅黑" pitchFamily="34" charset="-122"/>
              </a:rPr>
              <a:t>）</a:t>
            </a:r>
            <a:endParaRPr lang="zh-CN" altLang="en-US" sz="4000" dirty="0">
              <a:solidFill>
                <a:srgbClr val="404040"/>
              </a:solidFill>
              <a:latin typeface="微软雅黑" pitchFamily="34" charset="-122"/>
              <a:ea typeface="微软雅黑" pitchFamily="34" charset="-122"/>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122320"/>
            <a:ext cx="19716888" cy="5050998"/>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为爆炸已深感恐惧，向他提出强烈抗议，向政府控告他，不准他在市区里试验。诺贝尔就把试验仪器搬到马拉伦湖中的一条船上继续试验，一八六七年九月三日，诺贝尔试验炸药终于成功了！在化学学习过程中，我们既要有认真探索的实验激情，又要切实注意实验安全。那么，如何才能做到实验安全呢？</a:t>
            </a:r>
            <a:endParaRPr lang="en-US" altLang="zh-CN" sz="4400" dirty="0" smtClean="0">
              <a:latin typeface="微软雅黑" pitchFamily="34" charset="-122"/>
              <a:ea typeface="微软雅黑" pitchFamily="34" charset="-122"/>
            </a:endParaRPr>
          </a:p>
          <a:p>
            <a:pPr>
              <a:lnSpc>
                <a:spcPct val="150000"/>
              </a:lnSpc>
            </a:pPr>
            <a:endParaRPr lang="zh-CN" altLang="en-US" sz="4400" dirty="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2874936"/>
            <a:ext cx="19502574" cy="907262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2572" y="2772718"/>
            <a:ext cx="19359698" cy="10248960"/>
          </a:xfrm>
          <a:prstGeom prst="rect">
            <a:avLst/>
          </a:prstGeom>
        </p:spPr>
        <p:txBody>
          <a:bodyPr wrap="square">
            <a:spAutoFit/>
          </a:bodyPr>
          <a:lstStyle/>
          <a:p>
            <a:pPr>
              <a:lnSpc>
                <a:spcPct val="150000"/>
              </a:lnSpc>
            </a:pPr>
            <a:r>
              <a:rPr lang="en-US" sz="4000" dirty="0" smtClean="0">
                <a:solidFill>
                  <a:srgbClr val="B32876"/>
                </a:solidFill>
                <a:latin typeface="微软雅黑" pitchFamily="34" charset="-122"/>
                <a:ea typeface="微软雅黑" pitchFamily="34" charset="-122"/>
              </a:rPr>
              <a:t> </a:t>
            </a: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易错警示</a:t>
            </a:r>
            <a:r>
              <a:rPr lang="en-US" altLang="zh-CN"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．物质的量的单位</a:t>
            </a:r>
            <a:r>
              <a:rPr lang="en-US" sz="4400" dirty="0" smtClean="0">
                <a:solidFill>
                  <a:srgbClr val="404040"/>
                </a:solidFill>
                <a:latin typeface="微软雅黑" pitchFamily="34" charset="-122"/>
                <a:ea typeface="微软雅黑" pitchFamily="34" charset="-122"/>
              </a:rPr>
              <a:t>“mol”</a:t>
            </a:r>
            <a:r>
              <a:rPr lang="zh-CN" altLang="en-US" sz="4400" dirty="0" smtClean="0">
                <a:solidFill>
                  <a:srgbClr val="404040"/>
                </a:solidFill>
                <a:latin typeface="微软雅黑" pitchFamily="34" charset="-122"/>
                <a:ea typeface="微软雅黑" pitchFamily="34" charset="-122"/>
              </a:rPr>
              <a:t>使用时的注意事项</a:t>
            </a:r>
          </a:p>
          <a:p>
            <a:pPr>
              <a:lnSpc>
                <a:spcPct val="150000"/>
              </a:lnSpc>
            </a:pPr>
            <a:r>
              <a:rPr lang="zh-CN" altLang="en-US" sz="4400" dirty="0" smtClean="0">
                <a:solidFill>
                  <a:srgbClr val="404040"/>
                </a:solidFill>
                <a:latin typeface="微软雅黑" pitchFamily="34" charset="-122"/>
                <a:ea typeface="微软雅黑" pitchFamily="34" charset="-122"/>
              </a:rPr>
              <a:t>在使用</a:t>
            </a:r>
            <a:r>
              <a:rPr lang="en-US" sz="4400" dirty="0" smtClean="0">
                <a:solidFill>
                  <a:srgbClr val="404040"/>
                </a:solidFill>
                <a:latin typeface="微软雅黑" pitchFamily="34" charset="-122"/>
                <a:ea typeface="微软雅黑" pitchFamily="34" charset="-122"/>
              </a:rPr>
              <a:t>“mol”</a:t>
            </a:r>
            <a:r>
              <a:rPr lang="zh-CN" altLang="en-US" sz="4400" dirty="0" smtClean="0">
                <a:solidFill>
                  <a:srgbClr val="404040"/>
                </a:solidFill>
                <a:latin typeface="微软雅黑" pitchFamily="34" charset="-122"/>
                <a:ea typeface="微软雅黑" pitchFamily="34" charset="-122"/>
              </a:rPr>
              <a:t>时，必须指明粒子的种类，表述要确切，如“</a:t>
            </a:r>
            <a:r>
              <a:rPr lang="en-US" sz="4400" dirty="0" smtClean="0">
                <a:solidFill>
                  <a:srgbClr val="404040"/>
                </a:solidFill>
                <a:latin typeface="微软雅黑" pitchFamily="34" charset="-122"/>
                <a:ea typeface="微软雅黑" pitchFamily="34" charset="-122"/>
              </a:rPr>
              <a:t>1 mol O</a:t>
            </a:r>
            <a:r>
              <a:rPr lang="zh-CN" altLang="en-US" sz="4400" dirty="0" smtClean="0">
                <a:solidFill>
                  <a:srgbClr val="404040"/>
                </a:solidFill>
                <a:latin typeface="微软雅黑" pitchFamily="34" charset="-122"/>
                <a:ea typeface="微软雅黑" pitchFamily="34" charset="-122"/>
              </a:rPr>
              <a:t>”表示</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氧原子，“</a:t>
            </a:r>
            <a:r>
              <a:rPr lang="en-US" sz="4400" dirty="0" smtClean="0">
                <a:solidFill>
                  <a:srgbClr val="404040"/>
                </a:solidFill>
                <a:latin typeface="微软雅黑" pitchFamily="34" charset="-122"/>
                <a:ea typeface="微软雅黑" pitchFamily="34" charset="-122"/>
              </a:rPr>
              <a:t>1 mol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”表示</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氧气分子，“</a:t>
            </a:r>
            <a:r>
              <a:rPr lang="en-US" sz="4400" dirty="0" smtClean="0">
                <a:solidFill>
                  <a:srgbClr val="404040"/>
                </a:solidFill>
                <a:latin typeface="微软雅黑" pitchFamily="34" charset="-122"/>
                <a:ea typeface="微软雅黑" pitchFamily="34" charset="-122"/>
              </a:rPr>
              <a:t>1 mol O</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”表示</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氧离子，而不能说</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，因为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对微粒的指代不明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究竟是氧原子还是氧气分子或者氧离子，没有指代明确</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．需要注意描述的微粒和所求微粒之间的数量关系。</a:t>
            </a:r>
          </a:p>
          <a:p>
            <a:pPr>
              <a:lnSpc>
                <a:spcPct val="150000"/>
              </a:lnSpc>
            </a:pPr>
            <a:r>
              <a:rPr lang="zh-CN" altLang="en-US" sz="4400" dirty="0" smtClean="0">
                <a:solidFill>
                  <a:srgbClr val="404040"/>
                </a:solidFill>
                <a:latin typeface="微软雅黑" pitchFamily="34" charset="-122"/>
                <a:ea typeface="微软雅黑" pitchFamily="34" charset="-122"/>
              </a:rPr>
              <a:t>如：</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～原子～质子～电子～中子      如</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2Al</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p>
          <a:p>
            <a:pPr>
              <a:lnSpc>
                <a:spcPct val="150000"/>
              </a:lnSpc>
            </a:pPr>
            <a:r>
              <a:rPr lang="en-US" sz="4400" dirty="0" smtClean="0">
                <a:solidFill>
                  <a:srgbClr val="404040"/>
                </a:solidFill>
                <a:latin typeface="微软雅黑" pitchFamily="34" charset="-122"/>
                <a:ea typeface="微软雅黑" pitchFamily="34" charset="-122"/>
              </a:rPr>
              <a:t>   1</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10</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10</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8       1</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p:nvPicPr>
        <p:blipFill>
          <a:blip r:embed="rId2" cstate="print"/>
          <a:srcRect/>
          <a:stretch>
            <a:fillRect/>
          </a:stretch>
        </p:blipFill>
        <p:spPr bwMode="auto">
          <a:xfrm>
            <a:off x="5256908" y="4589448"/>
            <a:ext cx="14761640" cy="5744110"/>
          </a:xfrm>
          <a:prstGeom prst="rect">
            <a:avLst/>
          </a:prstGeom>
          <a:noFill/>
          <a:ln w="9525">
            <a:noFill/>
            <a:miter lim="800000"/>
            <a:headEnd/>
            <a:tailEnd/>
          </a:ln>
        </p:spPr>
      </p:pic>
      <p:sp>
        <p:nvSpPr>
          <p:cNvPr id="54" name="TextBox 53"/>
          <p:cNvSpPr txBox="1"/>
          <p:nvPr/>
        </p:nvSpPr>
        <p:spPr>
          <a:xfrm>
            <a:off x="4952158" y="3375002"/>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摩尔质量</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2023200" y="3397469"/>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37500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矩形 21"/>
          <p:cNvSpPr/>
          <p:nvPr/>
        </p:nvSpPr>
        <p:spPr>
          <a:xfrm>
            <a:off x="9433372" y="5725046"/>
            <a:ext cx="736099"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M</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13393812" y="5653038"/>
            <a:ext cx="1824538"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g/mol</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7666802" y="7835925"/>
            <a:ext cx="752000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相对原子质量或相对分子质量</a:t>
            </a:r>
            <a:endParaRPr lang="zh-CN" altLang="en-US" sz="4400" dirty="0">
              <a:solidFill>
                <a:srgbClr val="A50021"/>
              </a:solidFill>
              <a:latin typeface="微软雅黑" pitchFamily="34" charset="-122"/>
              <a:ea typeface="微软雅黑" pitchFamily="34" charset="-122"/>
            </a:endParaRPr>
          </a:p>
        </p:txBody>
      </p:sp>
      <p:sp>
        <p:nvSpPr>
          <p:cNvPr id="25" name="矩形 24"/>
          <p:cNvSpPr/>
          <p:nvPr/>
        </p:nvSpPr>
        <p:spPr>
          <a:xfrm>
            <a:off x="17138228" y="9181430"/>
            <a:ext cx="2417650"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M</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若阿伏伽德罗常数为</a:t>
            </a:r>
            <a:r>
              <a:rPr lang="en-US" sz="4400" dirty="0" smtClean="0">
                <a:solidFill>
                  <a:srgbClr val="404040"/>
                </a:solidFill>
                <a:latin typeface="微软雅黑" pitchFamily="34" charset="-122"/>
                <a:ea typeface="微软雅黑" pitchFamily="34" charset="-122"/>
              </a:rPr>
              <a:t>6.02×10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，试计算</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个水分子和</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个铝原子的质量各是多少？</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4" cstate="print"/>
          <a:srcRect/>
          <a:stretch>
            <a:fillRect/>
          </a:stretch>
        </p:blipFill>
        <p:spPr bwMode="auto">
          <a:xfrm>
            <a:off x="2237514" y="6089646"/>
            <a:ext cx="19216822" cy="4786346"/>
          </a:xfrm>
          <a:prstGeom prst="rect">
            <a:avLst/>
          </a:prstGeom>
          <a:noFill/>
          <a:ln w="9525">
            <a:noFill/>
            <a:miter lim="800000"/>
            <a:headEnd/>
            <a:tailEnd/>
          </a:ln>
          <a:effectLst/>
        </p:spPr>
      </p:pic>
      <p:graphicFrame>
        <p:nvGraphicFramePr>
          <p:cNvPr id="284673" name="Object 2"/>
          <p:cNvGraphicFramePr>
            <a:graphicFrameLocks noChangeAspect="1"/>
          </p:cNvGraphicFramePr>
          <p:nvPr/>
        </p:nvGraphicFramePr>
        <p:xfrm>
          <a:off x="2376588" y="6301110"/>
          <a:ext cx="18787962" cy="5541459"/>
        </p:xfrm>
        <a:graphic>
          <a:graphicData uri="http://schemas.openxmlformats.org/presentationml/2006/ole">
            <p:oleObj spid="_x0000_s284673" name="Document" r:id="rId5" imgW="11266697" imgH="335189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777188" y="2874936"/>
            <a:ext cx="14034338" cy="9072626"/>
          </a:xfrm>
          <a:prstGeom prst="rect">
            <a:avLst/>
          </a:prstGeom>
          <a:noFill/>
          <a:ln w="9525">
            <a:noFill/>
            <a:miter lim="800000"/>
            <a:headEnd/>
            <a:tailEnd/>
          </a:ln>
          <a:effectLst/>
        </p:spPr>
      </p:pic>
      <p:sp>
        <p:nvSpPr>
          <p:cNvPr id="40" name="矩形 39"/>
          <p:cNvSpPr/>
          <p:nvPr/>
        </p:nvSpPr>
        <p:spPr>
          <a:xfrm>
            <a:off x="1584500" y="2874936"/>
            <a:ext cx="6215106" cy="9325630"/>
          </a:xfrm>
          <a:prstGeom prst="rect">
            <a:avLst/>
          </a:prstGeom>
        </p:spPr>
        <p:txBody>
          <a:bodyPr wrap="square">
            <a:spAutoFit/>
          </a:bodyPr>
          <a:lstStyle/>
          <a:p>
            <a:pPr>
              <a:lnSpc>
                <a:spcPct val="150000"/>
              </a:lnSpc>
            </a:pPr>
            <a:r>
              <a:rPr lang="zh-CN" altLang="en-US" sz="4000" b="1" dirty="0" smtClean="0">
                <a:latin typeface="微软雅黑" pitchFamily="34" charset="-122"/>
                <a:ea typeface="微软雅黑" pitchFamily="34" charset="-122"/>
              </a:rPr>
              <a:t>例</a:t>
            </a:r>
            <a:r>
              <a:rPr lang="en-US" sz="4000" dirty="0" smtClean="0">
                <a:latin typeface="微软雅黑" pitchFamily="34" charset="-122"/>
                <a:ea typeface="微软雅黑" pitchFamily="34" charset="-122"/>
              </a:rPr>
              <a:t>3</a:t>
            </a:r>
            <a:r>
              <a:rPr lang="zh-CN" altLang="en-US" sz="4000" dirty="0" smtClean="0">
                <a:latin typeface="微软雅黑" pitchFamily="34" charset="-122"/>
                <a:ea typeface="微软雅黑" pitchFamily="34" charset="-122"/>
              </a:rPr>
              <a:t>　</a:t>
            </a:r>
            <a:r>
              <a:rPr lang="zh-CN" altLang="en-US" sz="4000" dirty="0" smtClean="0">
                <a:solidFill>
                  <a:srgbClr val="404040"/>
                </a:solidFill>
                <a:latin typeface="微软雅黑" pitchFamily="34" charset="-122"/>
                <a:ea typeface="微软雅黑" pitchFamily="34" charset="-122"/>
              </a:rPr>
              <a:t>下列说法不正确的是</a:t>
            </a:r>
            <a:r>
              <a:rPr lang="en-US" sz="4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　　</a:t>
            </a:r>
            <a:r>
              <a:rPr lang="en-US" sz="4000" dirty="0" smtClean="0">
                <a:solidFill>
                  <a:srgbClr val="404040"/>
                </a:solidFill>
                <a:latin typeface="微软雅黑" pitchFamily="34" charset="-122"/>
                <a:ea typeface="微软雅黑" pitchFamily="34" charset="-122"/>
              </a:rPr>
              <a:t>)</a:t>
            </a:r>
            <a:endParaRPr lang="zh-CN" altLang="en-US" sz="40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A. 0.5 mol CO</a:t>
            </a:r>
            <a:r>
              <a:rPr lang="en-US" sz="4000" baseline="-25000" dirty="0" smtClean="0">
                <a:solidFill>
                  <a:srgbClr val="404040"/>
                </a:solidFill>
                <a:latin typeface="微软雅黑" pitchFamily="34" charset="-122"/>
                <a:ea typeface="微软雅黑" pitchFamily="34" charset="-122"/>
              </a:rPr>
              <a:t>2</a:t>
            </a:r>
            <a:r>
              <a:rPr lang="zh-CN" altLang="en-US" sz="4000" dirty="0" smtClean="0">
                <a:solidFill>
                  <a:srgbClr val="404040"/>
                </a:solidFill>
                <a:latin typeface="微软雅黑" pitchFamily="34" charset="-122"/>
                <a:ea typeface="微软雅黑" pitchFamily="34" charset="-122"/>
              </a:rPr>
              <a:t>中含有的质子数为</a:t>
            </a:r>
            <a:r>
              <a:rPr lang="en-US" sz="4000" dirty="0" smtClean="0">
                <a:solidFill>
                  <a:srgbClr val="404040"/>
                </a:solidFill>
                <a:latin typeface="微软雅黑" pitchFamily="34" charset="-122"/>
                <a:ea typeface="微软雅黑" pitchFamily="34" charset="-122"/>
              </a:rPr>
              <a:t>11</a:t>
            </a:r>
            <a:r>
              <a:rPr lang="en-US" sz="4000" i="1" dirty="0" smtClean="0">
                <a:solidFill>
                  <a:srgbClr val="404040"/>
                </a:solidFill>
                <a:latin typeface="微软雅黑" pitchFamily="34" charset="-122"/>
                <a:ea typeface="微软雅黑" pitchFamily="34" charset="-122"/>
              </a:rPr>
              <a:t>N</a:t>
            </a:r>
            <a:r>
              <a:rPr lang="en-US" sz="4000" baseline="-25000" dirty="0" smtClean="0">
                <a:solidFill>
                  <a:srgbClr val="404040"/>
                </a:solidFill>
                <a:latin typeface="微软雅黑" pitchFamily="34" charset="-122"/>
                <a:ea typeface="微软雅黑" pitchFamily="34" charset="-122"/>
              </a:rPr>
              <a:t>A</a:t>
            </a:r>
            <a:endParaRPr lang="zh-CN" altLang="en-US" sz="40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B</a:t>
            </a:r>
            <a:r>
              <a:rPr lang="zh-CN" altLang="en-US" sz="4000" dirty="0" smtClean="0">
                <a:solidFill>
                  <a:srgbClr val="404040"/>
                </a:solidFill>
                <a:latin typeface="微软雅黑" pitchFamily="34" charset="-122"/>
                <a:ea typeface="微软雅黑" pitchFamily="34" charset="-122"/>
              </a:rPr>
              <a:t>．硫酸的摩尔质量就是</a:t>
            </a:r>
            <a:r>
              <a:rPr lang="en-US" sz="4000" i="1" dirty="0" smtClean="0">
                <a:solidFill>
                  <a:srgbClr val="404040"/>
                </a:solidFill>
                <a:latin typeface="微软雅黑" pitchFamily="34" charset="-122"/>
                <a:ea typeface="微软雅黑" pitchFamily="34" charset="-122"/>
              </a:rPr>
              <a:t>N</a:t>
            </a:r>
            <a:r>
              <a:rPr lang="en-US" sz="4000" baseline="-25000" dirty="0" smtClean="0">
                <a:solidFill>
                  <a:srgbClr val="404040"/>
                </a:solidFill>
                <a:latin typeface="微软雅黑" pitchFamily="34" charset="-122"/>
                <a:ea typeface="微软雅黑" pitchFamily="34" charset="-122"/>
              </a:rPr>
              <a:t>A</a:t>
            </a:r>
            <a:r>
              <a:rPr lang="zh-CN" altLang="en-US" sz="4000" dirty="0" smtClean="0">
                <a:solidFill>
                  <a:srgbClr val="404040"/>
                </a:solidFill>
                <a:latin typeface="微软雅黑" pitchFamily="34" charset="-122"/>
                <a:ea typeface="微软雅黑" pitchFamily="34" charset="-122"/>
              </a:rPr>
              <a:t>个硫酸分子的质量</a:t>
            </a:r>
          </a:p>
          <a:p>
            <a:pPr>
              <a:lnSpc>
                <a:spcPct val="150000"/>
              </a:lnSpc>
            </a:pPr>
            <a:r>
              <a:rPr lang="en-US" sz="4000" dirty="0" smtClean="0">
                <a:solidFill>
                  <a:srgbClr val="404040"/>
                </a:solidFill>
                <a:latin typeface="微软雅黑" pitchFamily="34" charset="-122"/>
                <a:ea typeface="微软雅黑" pitchFamily="34" charset="-122"/>
              </a:rPr>
              <a:t>C</a:t>
            </a:r>
            <a:r>
              <a:rPr lang="zh-CN" altLang="en-US" sz="4000" dirty="0" smtClean="0">
                <a:solidFill>
                  <a:srgbClr val="404040"/>
                </a:solidFill>
                <a:latin typeface="微软雅黑" pitchFamily="34" charset="-122"/>
                <a:ea typeface="微软雅黑" pitchFamily="34" charset="-122"/>
              </a:rPr>
              <a:t>．电子数为</a:t>
            </a:r>
            <a:r>
              <a:rPr lang="en-US" sz="4000" i="1" dirty="0" smtClean="0">
                <a:solidFill>
                  <a:srgbClr val="404040"/>
                </a:solidFill>
                <a:latin typeface="微软雅黑" pitchFamily="34" charset="-122"/>
                <a:ea typeface="微软雅黑" pitchFamily="34" charset="-122"/>
              </a:rPr>
              <a:t>N</a:t>
            </a:r>
            <a:r>
              <a:rPr lang="en-US" sz="4000" baseline="-25000" dirty="0" smtClean="0">
                <a:solidFill>
                  <a:srgbClr val="404040"/>
                </a:solidFill>
                <a:latin typeface="微软雅黑" pitchFamily="34" charset="-122"/>
                <a:ea typeface="微软雅黑" pitchFamily="34" charset="-122"/>
              </a:rPr>
              <a:t>A</a:t>
            </a:r>
            <a:r>
              <a:rPr lang="zh-CN" altLang="en-US" sz="4000" dirty="0" smtClean="0">
                <a:solidFill>
                  <a:srgbClr val="404040"/>
                </a:solidFill>
                <a:latin typeface="微软雅黑" pitchFamily="34" charset="-122"/>
                <a:ea typeface="微软雅黑" pitchFamily="34" charset="-122"/>
              </a:rPr>
              <a:t>的</a:t>
            </a:r>
            <a:r>
              <a:rPr lang="en-US" sz="4000" dirty="0" smtClean="0">
                <a:solidFill>
                  <a:srgbClr val="404040"/>
                </a:solidFill>
                <a:latin typeface="微软雅黑" pitchFamily="34" charset="-122"/>
                <a:ea typeface="微软雅黑" pitchFamily="34" charset="-122"/>
              </a:rPr>
              <a:t>CH</a:t>
            </a:r>
            <a:r>
              <a:rPr lang="en-US" sz="4000" baseline="-25000" dirty="0" smtClean="0">
                <a:solidFill>
                  <a:srgbClr val="404040"/>
                </a:solidFill>
                <a:latin typeface="微软雅黑" pitchFamily="34" charset="-122"/>
                <a:ea typeface="微软雅黑" pitchFamily="34" charset="-122"/>
              </a:rPr>
              <a:t>4</a:t>
            </a:r>
            <a:r>
              <a:rPr lang="zh-CN" altLang="en-US" sz="4000" dirty="0" smtClean="0">
                <a:solidFill>
                  <a:srgbClr val="404040"/>
                </a:solidFill>
                <a:latin typeface="微软雅黑" pitchFamily="34" charset="-122"/>
                <a:ea typeface="微软雅黑" pitchFamily="34" charset="-122"/>
              </a:rPr>
              <a:t>分子的质量为</a:t>
            </a:r>
            <a:r>
              <a:rPr lang="en-US" sz="4000" dirty="0" smtClean="0">
                <a:solidFill>
                  <a:srgbClr val="404040"/>
                </a:solidFill>
                <a:latin typeface="微软雅黑" pitchFamily="34" charset="-122"/>
                <a:ea typeface="微软雅黑" pitchFamily="34" charset="-122"/>
              </a:rPr>
              <a:t>1.6 g</a:t>
            </a:r>
            <a:endParaRPr lang="zh-CN" altLang="en-US" sz="40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D</a:t>
            </a:r>
            <a:r>
              <a:rPr lang="zh-CN" altLang="en-US" sz="4000" dirty="0" smtClean="0">
                <a:solidFill>
                  <a:srgbClr val="404040"/>
                </a:solidFill>
                <a:latin typeface="微软雅黑" pitchFamily="34" charset="-122"/>
                <a:ea typeface="微软雅黑" pitchFamily="34" charset="-122"/>
              </a:rPr>
              <a:t>．</a:t>
            </a:r>
            <a:r>
              <a:rPr lang="en-US" sz="4000" dirty="0" smtClean="0">
                <a:solidFill>
                  <a:srgbClr val="404040"/>
                </a:solidFill>
                <a:latin typeface="微软雅黑" pitchFamily="34" charset="-122"/>
                <a:ea typeface="微软雅黑" pitchFamily="34" charset="-122"/>
              </a:rPr>
              <a:t>46 g NO</a:t>
            </a:r>
            <a:r>
              <a:rPr lang="en-US" sz="4000" baseline="-25000" dirty="0" smtClean="0">
                <a:solidFill>
                  <a:srgbClr val="404040"/>
                </a:solidFill>
                <a:latin typeface="微软雅黑" pitchFamily="34" charset="-122"/>
                <a:ea typeface="微软雅黑" pitchFamily="34" charset="-122"/>
              </a:rPr>
              <a:t>2</a:t>
            </a:r>
            <a:r>
              <a:rPr lang="zh-CN" altLang="en-US" sz="4000" dirty="0" smtClean="0">
                <a:solidFill>
                  <a:srgbClr val="404040"/>
                </a:solidFill>
                <a:latin typeface="微软雅黑" pitchFamily="34" charset="-122"/>
                <a:ea typeface="微软雅黑" pitchFamily="34" charset="-122"/>
              </a:rPr>
              <a:t>和</a:t>
            </a:r>
            <a:r>
              <a:rPr lang="en-US" sz="4000" dirty="0" smtClean="0">
                <a:solidFill>
                  <a:srgbClr val="404040"/>
                </a:solidFill>
                <a:latin typeface="微软雅黑" pitchFamily="34" charset="-122"/>
                <a:ea typeface="微软雅黑" pitchFamily="34" charset="-122"/>
              </a:rPr>
              <a:t>N</a:t>
            </a:r>
            <a:r>
              <a:rPr lang="en-US" sz="4000" baseline="-25000" dirty="0" smtClean="0">
                <a:solidFill>
                  <a:srgbClr val="404040"/>
                </a:solidFill>
                <a:latin typeface="微软雅黑" pitchFamily="34" charset="-122"/>
                <a:ea typeface="微软雅黑" pitchFamily="34" charset="-122"/>
              </a:rPr>
              <a:t>2</a:t>
            </a:r>
            <a:r>
              <a:rPr lang="en-US" sz="4000" dirty="0" smtClean="0">
                <a:solidFill>
                  <a:srgbClr val="404040"/>
                </a:solidFill>
                <a:latin typeface="微软雅黑" pitchFamily="34" charset="-122"/>
                <a:ea typeface="微软雅黑" pitchFamily="34" charset="-122"/>
              </a:rPr>
              <a:t>O</a:t>
            </a:r>
            <a:r>
              <a:rPr lang="en-US" sz="4000" baseline="-25000" dirty="0" smtClean="0">
                <a:solidFill>
                  <a:srgbClr val="404040"/>
                </a:solidFill>
                <a:latin typeface="微软雅黑" pitchFamily="34" charset="-122"/>
                <a:ea typeface="微软雅黑" pitchFamily="34" charset="-122"/>
              </a:rPr>
              <a:t>4</a:t>
            </a:r>
            <a:r>
              <a:rPr lang="zh-CN" altLang="en-US" sz="4000" dirty="0" smtClean="0">
                <a:solidFill>
                  <a:srgbClr val="404040"/>
                </a:solidFill>
                <a:latin typeface="微软雅黑" pitchFamily="34" charset="-122"/>
                <a:ea typeface="微软雅黑" pitchFamily="34" charset="-122"/>
              </a:rPr>
              <a:t>的混合物所含的原子数为</a:t>
            </a:r>
            <a:r>
              <a:rPr lang="en-US" sz="4000" dirty="0" smtClean="0">
                <a:solidFill>
                  <a:srgbClr val="404040"/>
                </a:solidFill>
                <a:latin typeface="微软雅黑" pitchFamily="34" charset="-122"/>
                <a:ea typeface="微软雅黑" pitchFamily="34" charset="-122"/>
              </a:rPr>
              <a:t>3</a:t>
            </a:r>
            <a:r>
              <a:rPr lang="en-US" sz="4000" i="1" dirty="0" smtClean="0">
                <a:solidFill>
                  <a:srgbClr val="404040"/>
                </a:solidFill>
                <a:latin typeface="微软雅黑" pitchFamily="34" charset="-122"/>
                <a:ea typeface="微软雅黑" pitchFamily="34" charset="-122"/>
              </a:rPr>
              <a:t>N</a:t>
            </a:r>
            <a:r>
              <a:rPr lang="en-US" sz="4000" baseline="-25000" dirty="0" smtClean="0">
                <a:solidFill>
                  <a:srgbClr val="404040"/>
                </a:solidFill>
                <a:latin typeface="微软雅黑" pitchFamily="34" charset="-122"/>
                <a:ea typeface="微软雅黑" pitchFamily="34" charset="-122"/>
              </a:rPr>
              <a:t>A</a:t>
            </a:r>
            <a:endParaRPr lang="zh-CN" altLang="en-US" sz="4000" dirty="0">
              <a:solidFill>
                <a:srgbClr val="404040"/>
              </a:solidFill>
              <a:latin typeface="微软雅黑" pitchFamily="34" charset="-122"/>
              <a:ea typeface="微软雅黑" pitchFamily="34" charset="-122"/>
            </a:endParaRPr>
          </a:p>
        </p:txBody>
      </p:sp>
      <p:sp>
        <p:nvSpPr>
          <p:cNvPr id="14" name="矩形 13"/>
          <p:cNvSpPr/>
          <p:nvPr/>
        </p:nvSpPr>
        <p:spPr>
          <a:xfrm>
            <a:off x="7849196" y="2700710"/>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7849196" y="3636814"/>
            <a:ext cx="14113568" cy="916128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每个</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分子中含有</a:t>
            </a:r>
            <a:r>
              <a:rPr lang="en-US" sz="4400" dirty="0" smtClean="0">
                <a:solidFill>
                  <a:srgbClr val="A50021"/>
                </a:solidFill>
                <a:latin typeface="微软雅黑" pitchFamily="34" charset="-122"/>
                <a:ea typeface="微软雅黑" pitchFamily="34" charset="-122"/>
              </a:rPr>
              <a:t>22</a:t>
            </a:r>
            <a:r>
              <a:rPr lang="zh-CN" altLang="en-US" sz="4400" dirty="0" smtClean="0">
                <a:solidFill>
                  <a:srgbClr val="A50021"/>
                </a:solidFill>
                <a:latin typeface="微软雅黑" pitchFamily="34" charset="-122"/>
                <a:ea typeface="微软雅黑" pitchFamily="34" charset="-122"/>
              </a:rPr>
              <a:t>个质子，则</a:t>
            </a:r>
            <a:r>
              <a:rPr lang="en-US" sz="4400" dirty="0" smtClean="0">
                <a:solidFill>
                  <a:srgbClr val="A50021"/>
                </a:solidFill>
                <a:latin typeface="微软雅黑" pitchFamily="34" charset="-122"/>
                <a:ea typeface="微软雅黑" pitchFamily="34" charset="-122"/>
              </a:rPr>
              <a:t>1 mol 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中含有的质子数为</a:t>
            </a:r>
            <a:r>
              <a:rPr lang="en-US" sz="4400" dirty="0" smtClean="0">
                <a:solidFill>
                  <a:srgbClr val="A50021"/>
                </a:solidFill>
                <a:latin typeface="微软雅黑" pitchFamily="34" charset="-122"/>
                <a:ea typeface="微软雅黑" pitchFamily="34" charset="-122"/>
              </a:rPr>
              <a:t>22</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0.5 mol 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中含有的质子数为</a:t>
            </a:r>
            <a:r>
              <a:rPr lang="en-US" sz="4400" dirty="0" smtClean="0">
                <a:solidFill>
                  <a:srgbClr val="A50021"/>
                </a:solidFill>
                <a:latin typeface="微软雅黑" pitchFamily="34" charset="-122"/>
                <a:ea typeface="微软雅黑" pitchFamily="34" charset="-122"/>
              </a:rPr>
              <a:t>11</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正确；硫酸的摩尔质量是</a:t>
            </a:r>
            <a:r>
              <a:rPr lang="en-US" sz="4400" dirty="0" smtClean="0">
                <a:solidFill>
                  <a:srgbClr val="A50021"/>
                </a:solidFill>
                <a:latin typeface="微软雅黑" pitchFamily="34" charset="-122"/>
                <a:ea typeface="微软雅黑" pitchFamily="34" charset="-122"/>
              </a:rPr>
              <a:t>98 g/mol</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个硫酸分子的质量为</a:t>
            </a:r>
            <a:r>
              <a:rPr lang="en-US" sz="4400" dirty="0" smtClean="0">
                <a:solidFill>
                  <a:srgbClr val="A50021"/>
                </a:solidFill>
                <a:latin typeface="微软雅黑" pitchFamily="34" charset="-122"/>
                <a:ea typeface="微软雅黑" pitchFamily="34" charset="-122"/>
              </a:rPr>
              <a:t>98 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分子中含有</a:t>
            </a:r>
            <a:r>
              <a:rPr lang="en-US" sz="4400" dirty="0" smtClean="0">
                <a:solidFill>
                  <a:srgbClr val="A50021"/>
                </a:solidFill>
                <a:latin typeface="微软雅黑" pitchFamily="34" charset="-122"/>
                <a:ea typeface="微软雅黑" pitchFamily="34" charset="-122"/>
              </a:rPr>
              <a:t>10</a:t>
            </a:r>
            <a:r>
              <a:rPr lang="zh-CN" altLang="en-US" sz="4400" dirty="0" smtClean="0">
                <a:solidFill>
                  <a:srgbClr val="A50021"/>
                </a:solidFill>
                <a:latin typeface="微软雅黑" pitchFamily="34" charset="-122"/>
                <a:ea typeface="微软雅黑" pitchFamily="34" charset="-122"/>
              </a:rPr>
              <a:t>个电子，因此电子数为</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的</a:t>
            </a:r>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分子物质的量为</a:t>
            </a:r>
            <a:r>
              <a:rPr lang="en-US" sz="4400" dirty="0" smtClean="0">
                <a:solidFill>
                  <a:srgbClr val="A50021"/>
                </a:solidFill>
                <a:latin typeface="微软雅黑" pitchFamily="34" charset="-122"/>
                <a:ea typeface="微软雅黑" pitchFamily="34" charset="-122"/>
              </a:rPr>
              <a:t>0.1 mol</a:t>
            </a:r>
            <a:r>
              <a:rPr lang="zh-CN" altLang="en-US" sz="4400" dirty="0" smtClean="0">
                <a:solidFill>
                  <a:srgbClr val="A50021"/>
                </a:solidFill>
                <a:latin typeface="微软雅黑" pitchFamily="34" charset="-122"/>
                <a:ea typeface="微软雅黑" pitchFamily="34" charset="-122"/>
              </a:rPr>
              <a:t>，则质量为</a:t>
            </a:r>
            <a:r>
              <a:rPr lang="en-US" sz="4400" dirty="0" smtClean="0">
                <a:solidFill>
                  <a:srgbClr val="A50021"/>
                </a:solidFill>
                <a:latin typeface="微软雅黑" pitchFamily="34" charset="-122"/>
                <a:ea typeface="微软雅黑" pitchFamily="34" charset="-122"/>
              </a:rPr>
              <a:t>1.6 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的混合气体中氮氧元素原子个数比均为</a:t>
            </a:r>
            <a:r>
              <a:rPr lang="en-US" sz="4400" dirty="0" smtClean="0">
                <a:solidFill>
                  <a:srgbClr val="A50021"/>
                </a:solidFill>
                <a:latin typeface="微软雅黑" pitchFamily="34" charset="-122"/>
                <a:ea typeface="微软雅黑" pitchFamily="34" charset="-122"/>
              </a:rPr>
              <a:t>1∶2</a:t>
            </a:r>
            <a:r>
              <a:rPr lang="zh-CN" altLang="en-US" sz="4400" dirty="0" smtClean="0">
                <a:solidFill>
                  <a:srgbClr val="A50021"/>
                </a:solidFill>
                <a:latin typeface="微软雅黑" pitchFamily="34" charset="-122"/>
                <a:ea typeface="微软雅黑" pitchFamily="34" charset="-122"/>
              </a:rPr>
              <a:t>，即</a:t>
            </a:r>
            <a:r>
              <a:rPr lang="en-US" sz="4400" dirty="0" smtClean="0">
                <a:solidFill>
                  <a:srgbClr val="A50021"/>
                </a:solidFill>
                <a:latin typeface="微软雅黑" pitchFamily="34" charset="-122"/>
                <a:ea typeface="微软雅黑" pitchFamily="34" charset="-122"/>
              </a:rPr>
              <a:t>46 g</a:t>
            </a:r>
            <a:r>
              <a:rPr lang="zh-CN" altLang="en-US" sz="4400" dirty="0" smtClean="0">
                <a:solidFill>
                  <a:srgbClr val="A50021"/>
                </a:solidFill>
                <a:latin typeface="微软雅黑" pitchFamily="34" charset="-122"/>
                <a:ea typeface="微软雅黑" pitchFamily="34" charset="-122"/>
              </a:rPr>
              <a:t>混合气体中必定含有</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氮原子与</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氧原子，即含有</a:t>
            </a:r>
            <a:r>
              <a:rPr lang="en-US" sz="4400" dirty="0" smtClean="0">
                <a:solidFill>
                  <a:srgbClr val="A50021"/>
                </a:solidFill>
                <a:latin typeface="微软雅黑" pitchFamily="34" charset="-122"/>
                <a:ea typeface="微软雅黑" pitchFamily="34" charset="-122"/>
              </a:rPr>
              <a:t>3 mol</a:t>
            </a:r>
            <a:r>
              <a:rPr lang="zh-CN" altLang="en-US" sz="4400" dirty="0" smtClean="0">
                <a:solidFill>
                  <a:srgbClr val="A50021"/>
                </a:solidFill>
                <a:latin typeface="微软雅黑" pitchFamily="34" charset="-122"/>
                <a:ea typeface="微软雅黑" pitchFamily="34" charset="-122"/>
              </a:rPr>
              <a:t>原子，所以是</a:t>
            </a:r>
            <a:r>
              <a:rPr lang="en-US" sz="4400" dirty="0" smtClean="0">
                <a:solidFill>
                  <a:srgbClr val="A50021"/>
                </a:solidFill>
                <a:latin typeface="微软雅黑" pitchFamily="34" charset="-122"/>
                <a:ea typeface="微软雅黑" pitchFamily="34" charset="-122"/>
              </a:rPr>
              <a:t>3</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8858312" cy="5050998"/>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下列说法错误的是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的摩尔质量是</a:t>
            </a:r>
            <a:r>
              <a:rPr lang="en-US" sz="4400" dirty="0" smtClean="0">
                <a:solidFill>
                  <a:srgbClr val="404040"/>
                </a:solidFill>
                <a:latin typeface="微软雅黑" pitchFamily="34" charset="-122"/>
                <a:ea typeface="微软雅黑" pitchFamily="34" charset="-122"/>
              </a:rPr>
              <a:t>58.5 g/mol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 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的质量是</a:t>
            </a:r>
            <a:r>
              <a:rPr lang="en-US" sz="4400" dirty="0" smtClean="0">
                <a:solidFill>
                  <a:srgbClr val="404040"/>
                </a:solidFill>
                <a:latin typeface="微软雅黑" pitchFamily="34" charset="-122"/>
                <a:ea typeface="微软雅黑" pitchFamily="34" charset="-122"/>
              </a:rPr>
              <a:t>17 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氮的质量是</a:t>
            </a:r>
            <a:r>
              <a:rPr lang="en-US" sz="4400" dirty="0" smtClean="0">
                <a:solidFill>
                  <a:srgbClr val="404040"/>
                </a:solidFill>
                <a:latin typeface="微软雅黑" pitchFamily="34" charset="-122"/>
                <a:ea typeface="微软雅黑" pitchFamily="34" charset="-122"/>
              </a:rPr>
              <a:t>14 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水的质量是</a:t>
            </a:r>
            <a:r>
              <a:rPr lang="en-US" sz="4400" dirty="0" smtClean="0">
                <a:solidFill>
                  <a:srgbClr val="404040"/>
                </a:solidFill>
                <a:latin typeface="微软雅黑" pitchFamily="34" charset="-122"/>
                <a:ea typeface="微软雅黑" pitchFamily="34" charset="-122"/>
              </a:rPr>
              <a:t>18 g</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024520" y="3446440"/>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095958" y="4232258"/>
            <a:ext cx="9429816" cy="911364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的摩尔质量是</a:t>
            </a:r>
            <a:r>
              <a:rPr lang="en-US" sz="4400" dirty="0" smtClean="0">
                <a:solidFill>
                  <a:srgbClr val="A50021"/>
                </a:solidFill>
                <a:latin typeface="微软雅黑" pitchFamily="34" charset="-122"/>
                <a:ea typeface="微软雅黑" pitchFamily="34" charset="-122"/>
              </a:rPr>
              <a:t>58.5 g/mol </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 </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的摩尔质量是</a:t>
            </a:r>
            <a:r>
              <a:rPr lang="en-US" sz="4400" dirty="0" smtClean="0">
                <a:solidFill>
                  <a:srgbClr val="A50021"/>
                </a:solidFill>
                <a:latin typeface="微软雅黑" pitchFamily="34" charset="-122"/>
                <a:ea typeface="微软雅黑" pitchFamily="34" charset="-122"/>
              </a:rPr>
              <a:t>17 g/mol </a:t>
            </a:r>
            <a:r>
              <a:rPr lang="zh-CN" altLang="en-US" sz="4400" dirty="0" smtClean="0">
                <a:solidFill>
                  <a:srgbClr val="A50021"/>
                </a:solidFill>
                <a:latin typeface="微软雅黑" pitchFamily="34" charset="-122"/>
                <a:ea typeface="微软雅黑" pitchFamily="34" charset="-122"/>
              </a:rPr>
              <a:t>，所以</a:t>
            </a:r>
            <a:r>
              <a:rPr lang="en-US" sz="4400" dirty="0" smtClean="0">
                <a:solidFill>
                  <a:srgbClr val="A50021"/>
                </a:solidFill>
                <a:latin typeface="微软雅黑" pitchFamily="34" charset="-122"/>
                <a:ea typeface="微软雅黑" pitchFamily="34" charset="-122"/>
              </a:rPr>
              <a:t>1 mol 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的质量是</a:t>
            </a:r>
            <a:r>
              <a:rPr lang="en-US" sz="4400" dirty="0" smtClean="0">
                <a:solidFill>
                  <a:srgbClr val="A50021"/>
                </a:solidFill>
                <a:latin typeface="微软雅黑" pitchFamily="34" charset="-122"/>
                <a:ea typeface="微软雅黑" pitchFamily="34" charset="-122"/>
              </a:rPr>
              <a:t>17 g; B</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氮，描述对象不明确，应该指明是氮气分子还是氮原子， </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错误；水的摩尔质量是</a:t>
            </a:r>
            <a:r>
              <a:rPr lang="en-US" sz="4400" dirty="0" smtClean="0">
                <a:solidFill>
                  <a:srgbClr val="A50021"/>
                </a:solidFill>
                <a:latin typeface="微软雅黑" pitchFamily="34" charset="-122"/>
                <a:ea typeface="微软雅黑" pitchFamily="34" charset="-122"/>
              </a:rPr>
              <a:t>18 g/mol, D</a:t>
            </a:r>
            <a:r>
              <a:rPr lang="zh-CN" altLang="en-US" sz="4400" dirty="0" smtClean="0">
                <a:solidFill>
                  <a:srgbClr val="A50021"/>
                </a:solidFill>
                <a:latin typeface="微软雅黑" pitchFamily="34" charset="-122"/>
                <a:ea typeface="微软雅黑" pitchFamily="34" charset="-122"/>
              </a:rPr>
              <a:t>正确。</a:t>
            </a: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3025324"/>
            <a:ext cx="1935969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特别提醒</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理解物质的量、摩尔、阿伏伽德罗常数、摩尔质量等概念时的注意事项</a:t>
            </a:r>
            <a:endParaRPr lang="zh-CN" altLang="en-US" sz="4400" dirty="0">
              <a:solidFill>
                <a:srgbClr val="404040"/>
              </a:solidFill>
              <a:latin typeface="微软雅黑" pitchFamily="34" charset="-122"/>
              <a:ea typeface="微软雅黑" pitchFamily="34" charset="-122"/>
            </a:endParaRPr>
          </a:p>
        </p:txBody>
      </p:sp>
      <p:graphicFrame>
        <p:nvGraphicFramePr>
          <p:cNvPr id="7" name="表格 6"/>
          <p:cNvGraphicFramePr>
            <a:graphicFrameLocks noGrp="1"/>
          </p:cNvGraphicFramePr>
          <p:nvPr/>
        </p:nvGraphicFramePr>
        <p:xfrm>
          <a:off x="2232572" y="5492958"/>
          <a:ext cx="18864574" cy="4480560"/>
        </p:xfrm>
        <a:graphic>
          <a:graphicData uri="http://schemas.openxmlformats.org/drawingml/2006/table">
            <a:tbl>
              <a:tblPr/>
              <a:tblGrid>
                <a:gridCol w="2913448"/>
                <a:gridCol w="15951126"/>
              </a:tblGrid>
              <a:tr h="820676">
                <a:tc>
                  <a:txBody>
                    <a:bodyPr/>
                    <a:lstStyle/>
                    <a:p>
                      <a:pPr algn="ctr">
                        <a:lnSpc>
                          <a:spcPct val="140000"/>
                        </a:lnSpc>
                        <a:spcAft>
                          <a:spcPts val="0"/>
                        </a:spcAft>
                      </a:pPr>
                      <a:r>
                        <a:rPr lang="zh-CN" sz="4200" kern="100" dirty="0">
                          <a:solidFill>
                            <a:srgbClr val="404040"/>
                          </a:solidFill>
                          <a:latin typeface="微软雅黑" pitchFamily="34" charset="-122"/>
                          <a:ea typeface="微软雅黑" pitchFamily="34" charset="-122"/>
                          <a:cs typeface="Times New Roman"/>
                        </a:rPr>
                        <a:t>概念</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zh-CN" sz="4200" kern="100" dirty="0">
                          <a:solidFill>
                            <a:srgbClr val="404040"/>
                          </a:solidFill>
                          <a:latin typeface="微软雅黑" pitchFamily="34" charset="-122"/>
                          <a:ea typeface="微软雅黑" pitchFamily="34" charset="-122"/>
                          <a:cs typeface="Times New Roman"/>
                        </a:rPr>
                        <a:t>应用注意事项</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074">
                <a:tc>
                  <a:txBody>
                    <a:bodyPr/>
                    <a:lstStyle/>
                    <a:p>
                      <a:pPr algn="l">
                        <a:lnSpc>
                          <a:spcPct val="140000"/>
                        </a:lnSpc>
                        <a:spcAft>
                          <a:spcPts val="0"/>
                        </a:spcAft>
                      </a:pPr>
                      <a:r>
                        <a:rPr lang="zh-CN" sz="4200" kern="100" dirty="0">
                          <a:solidFill>
                            <a:srgbClr val="404040"/>
                          </a:solidFill>
                          <a:latin typeface="微软雅黑" pitchFamily="34" charset="-122"/>
                          <a:ea typeface="微软雅黑" pitchFamily="34" charset="-122"/>
                          <a:cs typeface="Times New Roman"/>
                        </a:rPr>
                        <a:t>物质的量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pP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物质的量</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四个字是一个整体</a:t>
                      </a:r>
                      <a:r>
                        <a:rPr lang="zh-CN" sz="4200" kern="100" dirty="0">
                          <a:solidFill>
                            <a:srgbClr val="404040"/>
                          </a:solidFill>
                          <a:latin typeface="微软雅黑" pitchFamily="34" charset="-122"/>
                          <a:ea typeface="微软雅黑" pitchFamily="34" charset="-122"/>
                          <a:cs typeface="楷体_GB2312"/>
                        </a:rPr>
                        <a:t>，</a:t>
                      </a:r>
                      <a:r>
                        <a:rPr lang="zh-CN" sz="4200" kern="100" dirty="0">
                          <a:solidFill>
                            <a:srgbClr val="404040"/>
                          </a:solidFill>
                          <a:latin typeface="微软雅黑" pitchFamily="34" charset="-122"/>
                          <a:ea typeface="微软雅黑" pitchFamily="34" charset="-122"/>
                          <a:cs typeface="Times New Roman"/>
                        </a:rPr>
                        <a:t>不能拆开</a:t>
                      </a:r>
                      <a:r>
                        <a:rPr lang="zh-CN" sz="4200" kern="100" dirty="0">
                          <a:solidFill>
                            <a:srgbClr val="404040"/>
                          </a:solidFill>
                          <a:latin typeface="微软雅黑" pitchFamily="34" charset="-122"/>
                          <a:ea typeface="微软雅黑" pitchFamily="34" charset="-122"/>
                          <a:cs typeface="楷体_GB2312"/>
                        </a:rPr>
                        <a:t>，</a:t>
                      </a:r>
                      <a:r>
                        <a:rPr lang="zh-CN" sz="4200" kern="100" dirty="0">
                          <a:solidFill>
                            <a:srgbClr val="404040"/>
                          </a:solidFill>
                          <a:latin typeface="微软雅黑" pitchFamily="34" charset="-122"/>
                          <a:ea typeface="微软雅黑" pitchFamily="34" charset="-122"/>
                          <a:cs typeface="Times New Roman"/>
                        </a:rPr>
                        <a:t>也不能添字</a:t>
                      </a:r>
                      <a:r>
                        <a:rPr lang="zh-CN" sz="4200" kern="100" dirty="0">
                          <a:solidFill>
                            <a:srgbClr val="404040"/>
                          </a:solidFill>
                          <a:latin typeface="微软雅黑" pitchFamily="34" charset="-122"/>
                          <a:ea typeface="微软雅黑" pitchFamily="34" charset="-122"/>
                          <a:cs typeface="楷体_GB2312"/>
                        </a:rPr>
                        <a:t>，</a:t>
                      </a:r>
                      <a:r>
                        <a:rPr lang="zh-CN" sz="4200" kern="100" dirty="0">
                          <a:solidFill>
                            <a:srgbClr val="404040"/>
                          </a:solidFill>
                          <a:latin typeface="微软雅黑" pitchFamily="34" charset="-122"/>
                          <a:ea typeface="微软雅黑" pitchFamily="34" charset="-122"/>
                          <a:cs typeface="Times New Roman"/>
                        </a:rPr>
                        <a:t>不能说成</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物质量</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或</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物质的数量</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等</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074">
                <a:tc>
                  <a:txBody>
                    <a:bodyPr/>
                    <a:lstStyle/>
                    <a:p>
                      <a:pPr algn="l">
                        <a:lnSpc>
                          <a:spcPct val="140000"/>
                        </a:lnSpc>
                        <a:spcAft>
                          <a:spcPts val="0"/>
                        </a:spcAft>
                      </a:pPr>
                      <a:r>
                        <a:rPr lang="zh-CN" sz="4200" kern="100">
                          <a:solidFill>
                            <a:srgbClr val="404040"/>
                          </a:solidFill>
                          <a:latin typeface="微软雅黑" pitchFamily="34" charset="-122"/>
                          <a:ea typeface="微软雅黑" pitchFamily="34" charset="-122"/>
                          <a:cs typeface="Times New Roman"/>
                        </a:rPr>
                        <a:t>摩尔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pPr>
                      <a:r>
                        <a:rPr lang="zh-CN" sz="4200" kern="100" dirty="0">
                          <a:solidFill>
                            <a:srgbClr val="404040"/>
                          </a:solidFill>
                          <a:latin typeface="微软雅黑" pitchFamily="34" charset="-122"/>
                          <a:ea typeface="微软雅黑" pitchFamily="34" charset="-122"/>
                          <a:cs typeface="Times New Roman"/>
                        </a:rPr>
                        <a:t>只用来描述微观粒子</a:t>
                      </a:r>
                      <a:r>
                        <a:rPr lang="zh-CN" sz="4200" kern="100" dirty="0">
                          <a:solidFill>
                            <a:srgbClr val="404040"/>
                          </a:solidFill>
                          <a:latin typeface="微软雅黑" pitchFamily="34" charset="-122"/>
                          <a:ea typeface="微软雅黑" pitchFamily="34" charset="-122"/>
                          <a:cs typeface="楷体_GB2312"/>
                        </a:rPr>
                        <a:t>，</a:t>
                      </a:r>
                      <a:r>
                        <a:rPr lang="zh-CN" sz="4200" kern="100" dirty="0">
                          <a:solidFill>
                            <a:srgbClr val="404040"/>
                          </a:solidFill>
                          <a:latin typeface="微软雅黑" pitchFamily="34" charset="-122"/>
                          <a:ea typeface="微软雅黑" pitchFamily="34" charset="-122"/>
                          <a:cs typeface="Times New Roman"/>
                        </a:rPr>
                        <a:t>如原子、分子、离子、中子、质子、电子等</a:t>
                      </a:r>
                      <a:r>
                        <a:rPr lang="zh-CN" sz="4200" kern="100" dirty="0">
                          <a:solidFill>
                            <a:srgbClr val="404040"/>
                          </a:solidFill>
                          <a:latin typeface="微软雅黑" pitchFamily="34" charset="-122"/>
                          <a:ea typeface="微软雅黑" pitchFamily="34" charset="-122"/>
                          <a:cs typeface="楷体_GB2312"/>
                        </a:rPr>
                        <a:t>，</a:t>
                      </a:r>
                      <a:r>
                        <a:rPr lang="zh-CN" sz="4200" kern="100" dirty="0">
                          <a:solidFill>
                            <a:srgbClr val="404040"/>
                          </a:solidFill>
                          <a:latin typeface="微软雅黑" pitchFamily="34" charset="-122"/>
                          <a:ea typeface="微软雅黑" pitchFamily="34" charset="-122"/>
                          <a:cs typeface="Times New Roman"/>
                        </a:rPr>
                        <a:t>也可以是特定的组合</a:t>
                      </a:r>
                      <a:r>
                        <a:rPr lang="zh-CN" sz="4200" kern="100" dirty="0">
                          <a:solidFill>
                            <a:srgbClr val="404040"/>
                          </a:solidFill>
                          <a:latin typeface="微软雅黑" pitchFamily="34" charset="-122"/>
                          <a:ea typeface="微软雅黑" pitchFamily="34" charset="-122"/>
                          <a:cs typeface="楷体_GB2312"/>
                        </a:rPr>
                        <a:t>，</a:t>
                      </a:r>
                      <a:r>
                        <a:rPr lang="zh-CN" sz="4200" kern="100" dirty="0">
                          <a:solidFill>
                            <a:srgbClr val="404040"/>
                          </a:solidFill>
                          <a:latin typeface="微软雅黑" pitchFamily="34" charset="-122"/>
                          <a:ea typeface="微软雅黑" pitchFamily="34" charset="-122"/>
                          <a:cs typeface="Times New Roman"/>
                        </a:rPr>
                        <a:t>如</a:t>
                      </a:r>
                      <a:r>
                        <a:rPr lang="en-US" sz="4200" kern="100" dirty="0">
                          <a:solidFill>
                            <a:srgbClr val="404040"/>
                          </a:solidFill>
                          <a:latin typeface="微软雅黑" pitchFamily="34" charset="-122"/>
                          <a:ea typeface="微软雅黑" pitchFamily="34" charset="-122"/>
                          <a:cs typeface="Courier New"/>
                        </a:rPr>
                        <a:t>1 mol </a:t>
                      </a:r>
                      <a:r>
                        <a:rPr lang="en-US" sz="4200" kern="100" dirty="0" err="1">
                          <a:solidFill>
                            <a:srgbClr val="404040"/>
                          </a:solidFill>
                          <a:latin typeface="微软雅黑" pitchFamily="34" charset="-122"/>
                          <a:ea typeface="微软雅黑" pitchFamily="34" charset="-122"/>
                          <a:cs typeface="Courier New"/>
                        </a:rPr>
                        <a:t>NaCl</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7" name="表格 6"/>
          <p:cNvGraphicFramePr>
            <a:graphicFrameLocks noGrp="1"/>
          </p:cNvGraphicFramePr>
          <p:nvPr/>
        </p:nvGraphicFramePr>
        <p:xfrm>
          <a:off x="2304580" y="4416586"/>
          <a:ext cx="18722080" cy="6687218"/>
        </p:xfrm>
        <a:graphic>
          <a:graphicData uri="http://schemas.openxmlformats.org/drawingml/2006/table">
            <a:tbl>
              <a:tblPr/>
              <a:tblGrid>
                <a:gridCol w="2891441"/>
                <a:gridCol w="15830639"/>
              </a:tblGrid>
              <a:tr h="1310546">
                <a:tc>
                  <a:txBody>
                    <a:bodyPr/>
                    <a:lstStyle/>
                    <a:p>
                      <a:pPr algn="ctr">
                        <a:lnSpc>
                          <a:spcPct val="140000"/>
                        </a:lnSpc>
                        <a:spcAft>
                          <a:spcPts val="0"/>
                        </a:spcAft>
                      </a:pPr>
                      <a:r>
                        <a:rPr lang="zh-CN" sz="4200" kern="100" dirty="0">
                          <a:solidFill>
                            <a:srgbClr val="404040"/>
                          </a:solidFill>
                          <a:latin typeface="微软雅黑" pitchFamily="34" charset="-122"/>
                          <a:ea typeface="微软雅黑" pitchFamily="34" charset="-122"/>
                          <a:cs typeface="Times New Roman"/>
                        </a:rPr>
                        <a:t>概念</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zh-CN" sz="4200" kern="100" dirty="0">
                          <a:solidFill>
                            <a:srgbClr val="404040"/>
                          </a:solidFill>
                          <a:latin typeface="微软雅黑" pitchFamily="34" charset="-122"/>
                          <a:ea typeface="微软雅黑" pitchFamily="34" charset="-122"/>
                          <a:cs typeface="Times New Roman"/>
                        </a:rPr>
                        <a:t>应用注意事项</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546">
                <a:tc>
                  <a:txBody>
                    <a:bodyPr/>
                    <a:lstStyle/>
                    <a:p>
                      <a:pPr marL="0" marR="0" indent="0" algn="l" defTabSz="2119122" rtl="0" eaLnBrk="1" fontAlgn="auto" latinLnBrk="0" hangingPunct="1">
                        <a:lnSpc>
                          <a:spcPct val="140000"/>
                        </a:lnSpc>
                        <a:spcBef>
                          <a:spcPts val="0"/>
                        </a:spcBef>
                        <a:spcAft>
                          <a:spcPts val="0"/>
                        </a:spcAft>
                        <a:buClrTx/>
                        <a:buSzTx/>
                        <a:buFontTx/>
                        <a:buNone/>
                        <a:tabLst/>
                        <a:defRPr/>
                      </a:pPr>
                      <a:r>
                        <a:rPr lang="zh-CN" altLang="zh-CN" sz="4200" kern="100" dirty="0" smtClean="0">
                          <a:solidFill>
                            <a:srgbClr val="404040"/>
                          </a:solidFill>
                          <a:latin typeface="微软雅黑" pitchFamily="34" charset="-122"/>
                          <a:ea typeface="微软雅黑" pitchFamily="34" charset="-122"/>
                          <a:cs typeface="Times New Roman"/>
                        </a:rPr>
                        <a:t>阿伏伽德罗常数</a:t>
                      </a:r>
                      <a:endParaRPr lang="zh-CN" altLang="zh-CN" sz="4200" kern="100" dirty="0" smtClean="0">
                        <a:solidFill>
                          <a:srgbClr val="404040"/>
                        </a:solidFill>
                        <a:latin typeface="微软雅黑" pitchFamily="34" charset="-122"/>
                        <a:ea typeface="微软雅黑" pitchFamily="34" charset="-122"/>
                        <a:cs typeface="Courier New"/>
                      </a:endParaRPr>
                    </a:p>
                    <a:p>
                      <a:pPr algn="l">
                        <a:lnSpc>
                          <a:spcPct val="140000"/>
                        </a:lnSpc>
                        <a:spcAft>
                          <a:spcPts val="0"/>
                        </a:spcAft>
                      </a:pP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pPr>
                      <a:r>
                        <a:rPr lang="en-US" altLang="zh-CN" sz="4200" kern="100" dirty="0" smtClean="0">
                          <a:solidFill>
                            <a:srgbClr val="404040"/>
                          </a:solidFill>
                          <a:latin typeface="微软雅黑" pitchFamily="34" charset="-122"/>
                          <a:ea typeface="微软雅黑" pitchFamily="34" charset="-122"/>
                          <a:cs typeface="Courier New"/>
                        </a:rPr>
                        <a:t>(1)</a:t>
                      </a:r>
                      <a:r>
                        <a:rPr lang="en-US" altLang="zh-CN" sz="4200" i="1" kern="100" dirty="0" smtClean="0">
                          <a:solidFill>
                            <a:srgbClr val="404040"/>
                          </a:solidFill>
                          <a:latin typeface="微软雅黑" pitchFamily="34" charset="-122"/>
                          <a:ea typeface="微软雅黑" pitchFamily="34" charset="-122"/>
                          <a:cs typeface="Courier New"/>
                        </a:rPr>
                        <a:t>N</a:t>
                      </a:r>
                      <a:r>
                        <a:rPr lang="en-US" altLang="zh-CN" sz="4200" kern="100" baseline="-25000" dirty="0" smtClean="0">
                          <a:solidFill>
                            <a:srgbClr val="404040"/>
                          </a:solidFill>
                          <a:latin typeface="微软雅黑" pitchFamily="34" charset="-122"/>
                          <a:ea typeface="微软雅黑" pitchFamily="34" charset="-122"/>
                          <a:cs typeface="Courier New"/>
                        </a:rPr>
                        <a:t>A</a:t>
                      </a:r>
                      <a:r>
                        <a:rPr lang="zh-CN" altLang="zh-CN" sz="4200" kern="100" dirty="0" smtClean="0">
                          <a:solidFill>
                            <a:srgbClr val="404040"/>
                          </a:solidFill>
                          <a:latin typeface="微软雅黑" pitchFamily="34" charset="-122"/>
                          <a:ea typeface="微软雅黑" pitchFamily="34" charset="-122"/>
                          <a:cs typeface="Times New Roman"/>
                        </a:rPr>
                        <a:t>的基准是</a:t>
                      </a:r>
                      <a:r>
                        <a:rPr lang="en-US" altLang="zh-CN" sz="4200" kern="100" dirty="0" smtClean="0">
                          <a:solidFill>
                            <a:srgbClr val="404040"/>
                          </a:solidFill>
                          <a:latin typeface="微软雅黑" pitchFamily="34" charset="-122"/>
                          <a:ea typeface="微软雅黑" pitchFamily="34" charset="-122"/>
                          <a:cs typeface="Courier New"/>
                        </a:rPr>
                        <a:t>0.012 kg </a:t>
                      </a:r>
                      <a:r>
                        <a:rPr lang="en-US" altLang="zh-CN" sz="4200" kern="100" baseline="30000" dirty="0" smtClean="0">
                          <a:solidFill>
                            <a:srgbClr val="404040"/>
                          </a:solidFill>
                          <a:latin typeface="微软雅黑" pitchFamily="34" charset="-122"/>
                          <a:ea typeface="微软雅黑" pitchFamily="34" charset="-122"/>
                          <a:cs typeface="Courier New"/>
                        </a:rPr>
                        <a:t>12</a:t>
                      </a:r>
                      <a:r>
                        <a:rPr lang="en-US" altLang="zh-CN" sz="4200" kern="100" dirty="0" smtClean="0">
                          <a:solidFill>
                            <a:srgbClr val="404040"/>
                          </a:solidFill>
                          <a:latin typeface="微软雅黑" pitchFamily="34" charset="-122"/>
                          <a:ea typeface="微软雅黑" pitchFamily="34" charset="-122"/>
                          <a:cs typeface="Courier New"/>
                        </a:rPr>
                        <a:t>C</a:t>
                      </a:r>
                      <a:r>
                        <a:rPr lang="zh-CN" altLang="zh-CN" sz="4200" kern="100" dirty="0" smtClean="0">
                          <a:solidFill>
                            <a:srgbClr val="404040"/>
                          </a:solidFill>
                          <a:latin typeface="微软雅黑" pitchFamily="34" charset="-122"/>
                          <a:ea typeface="微软雅黑" pitchFamily="34" charset="-122"/>
                          <a:cs typeface="Times New Roman"/>
                        </a:rPr>
                        <a:t>中的碳原子个数；</a:t>
                      </a:r>
                      <a:endParaRPr lang="zh-CN" altLang="zh-CN" sz="4200" kern="100" dirty="0" smtClean="0">
                        <a:solidFill>
                          <a:srgbClr val="404040"/>
                        </a:solidFill>
                        <a:latin typeface="微软雅黑" pitchFamily="34" charset="-122"/>
                        <a:ea typeface="微软雅黑" pitchFamily="34" charset="-122"/>
                        <a:cs typeface="Courier New"/>
                      </a:endParaRPr>
                    </a:p>
                    <a:p>
                      <a:pPr algn="l">
                        <a:lnSpc>
                          <a:spcPct val="140000"/>
                        </a:lnSpc>
                        <a:spcAft>
                          <a:spcPts val="0"/>
                        </a:spcAft>
                      </a:pPr>
                      <a:r>
                        <a:rPr lang="en-US" altLang="zh-CN" sz="4200" kern="100" dirty="0" smtClean="0">
                          <a:solidFill>
                            <a:srgbClr val="404040"/>
                          </a:solidFill>
                          <a:latin typeface="微软雅黑" pitchFamily="34" charset="-122"/>
                          <a:ea typeface="微软雅黑" pitchFamily="34" charset="-122"/>
                          <a:cs typeface="Courier New"/>
                        </a:rPr>
                        <a:t>(2)</a:t>
                      </a:r>
                      <a:r>
                        <a:rPr lang="en-US" altLang="zh-CN" sz="4200" i="1" kern="100" dirty="0" smtClean="0">
                          <a:solidFill>
                            <a:srgbClr val="404040"/>
                          </a:solidFill>
                          <a:latin typeface="微软雅黑" pitchFamily="34" charset="-122"/>
                          <a:ea typeface="微软雅黑" pitchFamily="34" charset="-122"/>
                          <a:cs typeface="Courier New"/>
                        </a:rPr>
                        <a:t>N</a:t>
                      </a:r>
                      <a:r>
                        <a:rPr lang="en-US" altLang="zh-CN" sz="4200" kern="100" baseline="-25000" dirty="0" smtClean="0">
                          <a:solidFill>
                            <a:srgbClr val="404040"/>
                          </a:solidFill>
                          <a:latin typeface="微软雅黑" pitchFamily="34" charset="-122"/>
                          <a:ea typeface="微软雅黑" pitchFamily="34" charset="-122"/>
                          <a:cs typeface="Courier New"/>
                        </a:rPr>
                        <a:t>A</a:t>
                      </a:r>
                      <a:r>
                        <a:rPr lang="zh-CN" altLang="zh-CN" sz="4200" kern="100" dirty="0" smtClean="0">
                          <a:solidFill>
                            <a:srgbClr val="404040"/>
                          </a:solidFill>
                          <a:latin typeface="微软雅黑" pitchFamily="34" charset="-122"/>
                          <a:ea typeface="微软雅黑" pitchFamily="34" charset="-122"/>
                          <a:cs typeface="Times New Roman"/>
                        </a:rPr>
                        <a:t>是一个实验值</a:t>
                      </a:r>
                      <a:r>
                        <a:rPr lang="zh-CN" altLang="zh-CN" sz="4200" kern="100" dirty="0" smtClean="0">
                          <a:solidFill>
                            <a:srgbClr val="404040"/>
                          </a:solidFill>
                          <a:latin typeface="微软雅黑" pitchFamily="34" charset="-122"/>
                          <a:ea typeface="微软雅黑" pitchFamily="34" charset="-122"/>
                          <a:cs typeface="楷体_GB2312"/>
                        </a:rPr>
                        <a:t>，</a:t>
                      </a:r>
                      <a:r>
                        <a:rPr lang="zh-CN" altLang="zh-CN" sz="4200" kern="100" dirty="0" smtClean="0">
                          <a:solidFill>
                            <a:srgbClr val="404040"/>
                          </a:solidFill>
                          <a:latin typeface="微软雅黑" pitchFamily="34" charset="-122"/>
                          <a:ea typeface="微软雅黑" pitchFamily="34" charset="-122"/>
                          <a:cs typeface="Times New Roman"/>
                        </a:rPr>
                        <a:t>现阶段常取</a:t>
                      </a:r>
                      <a:r>
                        <a:rPr lang="en-US" altLang="zh-CN" sz="4200" kern="100" dirty="0" smtClean="0">
                          <a:solidFill>
                            <a:srgbClr val="404040"/>
                          </a:solidFill>
                          <a:latin typeface="微软雅黑" pitchFamily="34" charset="-122"/>
                          <a:ea typeface="微软雅黑" pitchFamily="34" charset="-122"/>
                          <a:cs typeface="Courier New"/>
                        </a:rPr>
                        <a:t>6.02</a:t>
                      </a:r>
                      <a:r>
                        <a:rPr lang="en-US" altLang="zh-CN" sz="4200" kern="100" dirty="0" smtClean="0">
                          <a:solidFill>
                            <a:srgbClr val="404040"/>
                          </a:solidFill>
                          <a:latin typeface="微软雅黑" pitchFamily="34" charset="-122"/>
                          <a:ea typeface="微软雅黑" pitchFamily="34" charset="-122"/>
                          <a:cs typeface="Times New Roman"/>
                        </a:rPr>
                        <a:t>×</a:t>
                      </a:r>
                      <a:r>
                        <a:rPr lang="en-US" altLang="zh-CN" sz="4200" kern="100" dirty="0" smtClean="0">
                          <a:solidFill>
                            <a:srgbClr val="404040"/>
                          </a:solidFill>
                          <a:latin typeface="微软雅黑" pitchFamily="34" charset="-122"/>
                          <a:ea typeface="微软雅黑" pitchFamily="34" charset="-122"/>
                          <a:cs typeface="Courier New"/>
                        </a:rPr>
                        <a:t>10</a:t>
                      </a:r>
                      <a:r>
                        <a:rPr lang="en-US" altLang="zh-CN" sz="4200" kern="100" baseline="30000" dirty="0" smtClean="0">
                          <a:solidFill>
                            <a:srgbClr val="404040"/>
                          </a:solidFill>
                          <a:latin typeface="微软雅黑" pitchFamily="34" charset="-122"/>
                          <a:ea typeface="微软雅黑" pitchFamily="34" charset="-122"/>
                          <a:cs typeface="Courier New"/>
                        </a:rPr>
                        <a:t>23</a:t>
                      </a:r>
                      <a:r>
                        <a:rPr lang="zh-CN" altLang="zh-CN" sz="4200" kern="100" dirty="0" smtClean="0">
                          <a:solidFill>
                            <a:srgbClr val="404040"/>
                          </a:solidFill>
                          <a:latin typeface="微软雅黑" pitchFamily="34" charset="-122"/>
                          <a:ea typeface="微软雅黑" pitchFamily="34" charset="-122"/>
                          <a:cs typeface="Times New Roman"/>
                        </a:rPr>
                        <a:t>作计算</a:t>
                      </a:r>
                      <a:endParaRPr lang="zh-CN" altLang="zh-CN" sz="4200" kern="100" dirty="0" smtClean="0">
                        <a:solidFill>
                          <a:srgbClr val="404040"/>
                        </a:solidFill>
                        <a:latin typeface="微软雅黑" pitchFamily="34" charset="-122"/>
                        <a:ea typeface="微软雅黑" pitchFamily="34" charset="-122"/>
                        <a:cs typeface="Courier New"/>
                      </a:endParaRPr>
                    </a:p>
                    <a:p>
                      <a:pPr algn="l">
                        <a:lnSpc>
                          <a:spcPct val="140000"/>
                        </a:lnSpc>
                        <a:spcAft>
                          <a:spcPts val="0"/>
                        </a:spcAft>
                      </a:pP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4913">
                <a:tc>
                  <a:txBody>
                    <a:bodyPr/>
                    <a:lstStyle/>
                    <a:p>
                      <a:pPr algn="l">
                        <a:lnSpc>
                          <a:spcPct val="140000"/>
                        </a:lnSpc>
                        <a:spcAft>
                          <a:spcPts val="0"/>
                        </a:spcAft>
                      </a:pPr>
                      <a:r>
                        <a:rPr lang="zh-CN" sz="4200" kern="100" dirty="0">
                          <a:solidFill>
                            <a:srgbClr val="404040"/>
                          </a:solidFill>
                          <a:latin typeface="微软雅黑" pitchFamily="34" charset="-122"/>
                          <a:ea typeface="微软雅黑" pitchFamily="34" charset="-122"/>
                          <a:cs typeface="Times New Roman"/>
                        </a:rPr>
                        <a:t>摩尔质量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pPr>
                      <a:r>
                        <a:rPr lang="en-US" sz="4200" kern="100" dirty="0">
                          <a:solidFill>
                            <a:srgbClr val="404040"/>
                          </a:solidFill>
                          <a:latin typeface="微软雅黑" pitchFamily="34" charset="-122"/>
                          <a:ea typeface="微软雅黑" pitchFamily="34" charset="-122"/>
                          <a:cs typeface="Courier New"/>
                        </a:rPr>
                        <a:t>(1)</a:t>
                      </a:r>
                      <a:r>
                        <a:rPr lang="zh-CN" sz="4200" kern="100" dirty="0">
                          <a:solidFill>
                            <a:srgbClr val="404040"/>
                          </a:solidFill>
                          <a:latin typeface="微软雅黑" pitchFamily="34" charset="-122"/>
                          <a:ea typeface="微软雅黑" pitchFamily="34" charset="-122"/>
                          <a:cs typeface="Times New Roman"/>
                        </a:rPr>
                        <a:t>适用于任何一种微观粒子；</a:t>
                      </a:r>
                      <a:endParaRPr lang="zh-CN" sz="4200" kern="100" dirty="0">
                        <a:solidFill>
                          <a:srgbClr val="404040"/>
                        </a:solidFill>
                        <a:latin typeface="微软雅黑" pitchFamily="34" charset="-122"/>
                        <a:ea typeface="微软雅黑" pitchFamily="34" charset="-122"/>
                        <a:cs typeface="Courier New"/>
                      </a:endParaRPr>
                    </a:p>
                    <a:p>
                      <a:pPr algn="l">
                        <a:lnSpc>
                          <a:spcPct val="140000"/>
                        </a:lnSpc>
                        <a:spcAft>
                          <a:spcPts val="0"/>
                        </a:spcAft>
                      </a:pPr>
                      <a:r>
                        <a:rPr lang="en-US" sz="4200" kern="1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纯净物和混合物都有摩尔质量</a:t>
                      </a:r>
                      <a:r>
                        <a:rPr lang="zh-CN" sz="4200" kern="100" dirty="0">
                          <a:solidFill>
                            <a:srgbClr val="404040"/>
                          </a:solidFill>
                          <a:latin typeface="微软雅黑" pitchFamily="34" charset="-122"/>
                          <a:ea typeface="微软雅黑" pitchFamily="34" charset="-122"/>
                          <a:cs typeface="楷体_GB2312"/>
                        </a:rPr>
                        <a:t>，</a:t>
                      </a:r>
                      <a:r>
                        <a:rPr lang="zh-CN" sz="4200" kern="100" dirty="0">
                          <a:solidFill>
                            <a:srgbClr val="404040"/>
                          </a:solidFill>
                          <a:latin typeface="微软雅黑" pitchFamily="34" charset="-122"/>
                          <a:ea typeface="微软雅黑" pitchFamily="34" charset="-122"/>
                          <a:cs typeface="Times New Roman"/>
                        </a:rPr>
                        <a:t>混合物的摩尔质量一般称为平均摩尔质量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TextBox 7"/>
          <p:cNvSpPr txBox="1"/>
          <p:nvPr/>
        </p:nvSpPr>
        <p:spPr>
          <a:xfrm>
            <a:off x="18506380" y="3564806"/>
            <a:ext cx="3384376" cy="769441"/>
          </a:xfrm>
          <a:prstGeom prst="rect">
            <a:avLst/>
          </a:prstGeom>
          <a:noFill/>
        </p:spPr>
        <p:txBody>
          <a:bodyPr wrap="square" rtlCol="0">
            <a:spAutoFit/>
          </a:bodyPr>
          <a:lstStyle/>
          <a:p>
            <a:r>
              <a:rPr lang="zh-CN" altLang="en-US" sz="4400" dirty="0" smtClean="0">
                <a:solidFill>
                  <a:srgbClr val="404040"/>
                </a:solidFill>
                <a:latin typeface="微软雅黑" pitchFamily="34" charset="-122"/>
                <a:ea typeface="微软雅黑" pitchFamily="34" charset="-122"/>
              </a:rPr>
              <a:t>（续表）</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089250"/>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摩尔质量</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892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91843" name="Picture 3"/>
          <p:cNvPicPr>
            <a:picLocks noChangeAspect="1" noChangeArrowheads="1"/>
          </p:cNvPicPr>
          <p:nvPr/>
        </p:nvPicPr>
        <p:blipFill>
          <a:blip r:embed="rId4" cstate="print"/>
          <a:srcRect/>
          <a:stretch>
            <a:fillRect/>
          </a:stretch>
        </p:blipFill>
        <p:spPr bwMode="auto">
          <a:xfrm>
            <a:off x="7881116" y="2961968"/>
            <a:ext cx="11201328" cy="9058870"/>
          </a:xfrm>
          <a:prstGeom prst="rect">
            <a:avLst/>
          </a:prstGeom>
          <a:noFill/>
          <a:ln w="9525">
            <a:noFill/>
            <a:miter lim="800000"/>
            <a:headEnd/>
            <a:tailEnd/>
          </a:ln>
          <a:effectLst/>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91843"/>
                                        </p:tgtEl>
                                        <p:attrNameLst>
                                          <p:attrName>style.visibility</p:attrName>
                                        </p:attrNameLst>
                                      </p:cBhvr>
                                      <p:to>
                                        <p:strVal val="visible"/>
                                      </p:to>
                                    </p:set>
                                    <p:animEffect transition="in" filter="blinds(horizontal)">
                                      <p:cBhvr>
                                        <p:cTn id="7" dur="500"/>
                                        <p:tgtEl>
                                          <p:spTgt spid="291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11810206" y="3089250"/>
            <a:ext cx="10001320" cy="828680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 name="对象 8"/>
          <p:cNvGraphicFramePr>
            <a:graphicFrameLocks noChangeAspect="1"/>
          </p:cNvGraphicFramePr>
          <p:nvPr/>
        </p:nvGraphicFramePr>
        <p:xfrm>
          <a:off x="2093913" y="3128963"/>
          <a:ext cx="9336087" cy="9383712"/>
        </p:xfrm>
        <a:graphic>
          <a:graphicData uri="http://schemas.openxmlformats.org/presentationml/2006/ole">
            <p:oleObj spid="_x0000_s292866" name="Document" r:id="rId5" imgW="5512863" imgH="5557169" progId="Word.Document.8">
              <p:embed/>
            </p:oleObj>
          </a:graphicData>
        </a:graphic>
      </p:graphicFrame>
      <p:graphicFrame>
        <p:nvGraphicFramePr>
          <p:cNvPr id="10" name="对象 9"/>
          <p:cNvGraphicFramePr>
            <a:graphicFrameLocks noChangeAspect="1"/>
          </p:cNvGraphicFramePr>
          <p:nvPr/>
        </p:nvGraphicFramePr>
        <p:xfrm>
          <a:off x="12241684" y="3276774"/>
          <a:ext cx="8993658" cy="9760689"/>
        </p:xfrm>
        <a:graphic>
          <a:graphicData uri="http://schemas.openxmlformats.org/presentationml/2006/ole">
            <p:oleObj spid="_x0000_s292867" name="Document" r:id="rId6" imgW="5323966" imgH="578937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953082" y="3517880"/>
            <a:ext cx="9787006" cy="8286806"/>
          </a:xfrm>
          <a:prstGeom prst="rect">
            <a:avLst/>
          </a:prstGeom>
          <a:noFill/>
          <a:ln w="9525">
            <a:noFill/>
            <a:miter lim="800000"/>
            <a:headEnd/>
            <a:tailEnd/>
          </a:ln>
          <a:effectLst/>
        </p:spPr>
      </p:pic>
      <p:sp>
        <p:nvSpPr>
          <p:cNvPr id="40" name="矩形 39"/>
          <p:cNvSpPr/>
          <p:nvPr/>
        </p:nvSpPr>
        <p:spPr>
          <a:xfrm>
            <a:off x="1800524" y="3060750"/>
            <a:ext cx="10362500"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设</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表示阿伏伽德罗常数的数值，下列说法正确的是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．室温下，</a:t>
            </a:r>
            <a:r>
              <a:rPr lang="en-US" sz="4400" dirty="0" smtClean="0">
                <a:solidFill>
                  <a:srgbClr val="404040"/>
                </a:solidFill>
                <a:latin typeface="微软雅黑" pitchFamily="34" charset="-122"/>
                <a:ea typeface="微软雅黑" pitchFamily="34" charset="-122"/>
              </a:rPr>
              <a:t>28 g 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所含分子数多于</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16 g</a:t>
            </a:r>
            <a:r>
              <a:rPr lang="zh-CN" altLang="en-US" sz="4400" dirty="0" smtClean="0">
                <a:solidFill>
                  <a:srgbClr val="404040"/>
                </a:solidFill>
                <a:latin typeface="微软雅黑" pitchFamily="34" charset="-122"/>
                <a:ea typeface="微软雅黑" pitchFamily="34" charset="-122"/>
              </a:rPr>
              <a:t>氧气所含原子数是</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．电子数是</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的氨气的物质的量为</a:t>
            </a:r>
            <a:r>
              <a:rPr lang="en-US" sz="4400" dirty="0" smtClean="0">
                <a:solidFill>
                  <a:srgbClr val="404040"/>
                </a:solidFill>
                <a:latin typeface="微软雅黑" pitchFamily="34" charset="-122"/>
                <a:ea typeface="微软雅黑" pitchFamily="34" charset="-122"/>
              </a:rPr>
              <a:t>1 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17 g 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中质子总数总比电子总数多</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381710" y="3753971"/>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453148" y="4748979"/>
            <a:ext cx="9072626" cy="701730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28 g÷28 </a:t>
            </a:r>
            <a:r>
              <a:rPr lang="en-US" sz="4400" dirty="0" err="1" smtClean="0">
                <a:solidFill>
                  <a:srgbClr val="A50021"/>
                </a:solidFill>
                <a:latin typeface="微软雅黑" pitchFamily="34" charset="-122"/>
                <a:ea typeface="微软雅黑" pitchFamily="34" charset="-122"/>
              </a:rPr>
              <a:t>g·mol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en-US" sz="4400" dirty="0"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1 mol 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的电子数为</a:t>
            </a:r>
            <a:r>
              <a:rPr lang="en-US" sz="4400" dirty="0" smtClean="0">
                <a:solidFill>
                  <a:srgbClr val="A50021"/>
                </a:solidFill>
                <a:latin typeface="微软雅黑" pitchFamily="34" charset="-122"/>
                <a:ea typeface="微软雅黑" pitchFamily="34" charset="-122"/>
              </a:rPr>
              <a:t>10</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，故电子数为</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时，</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电子总数多于质子总数。</a:t>
            </a:r>
          </a:p>
          <a:p>
            <a:pPr>
              <a:lnSpc>
                <a:spcPct val="150000"/>
              </a:lnSpc>
            </a:pPr>
            <a:endParaRPr lang="zh-CN" altLang="en-US" sz="4000" dirty="0" smtClean="0">
              <a:solidFill>
                <a:srgbClr val="B32876"/>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009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700710"/>
            <a:ext cx="19716888" cy="911364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导入二</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如果你在吃饭时，衣服上沾了些肉汤，或者在印报时，沾了点油墨，可以请汽油来帮忙：在油迹处用汽油揉洗，把油脂从衣服上溶解下来，这样便能除掉油迹。很多有机化学溶剂，如四氯化碳、乙醚等，也都能很好地溶解油脂，不过，不如汽油那样容易弄到罢了。</a:t>
            </a:r>
          </a:p>
          <a:p>
            <a:pPr>
              <a:lnSpc>
                <a:spcPct val="150000"/>
              </a:lnSpc>
            </a:pPr>
            <a:r>
              <a:rPr lang="zh-CN" altLang="en-US" sz="4400" dirty="0" smtClean="0">
                <a:latin typeface="微软雅黑" pitchFamily="34" charset="-122"/>
                <a:ea typeface="微软雅黑" pitchFamily="34" charset="-122"/>
              </a:rPr>
              <a:t>墨是烟炱做的。按照化学成分来说，烟炱就是碳。翻遍所有的化学书籍，你找不到一种溶剂能将碳溶解。很明显，想用什么溶剂来把墨迹从衣服上溶解掉，这是办不到的。然而可以另找办法：一旦沾上墨迹后，你应该立刻把衣服脱下来浸在水中，用饭粒搓洗，这样可以洗去墨迹。</a:t>
            </a:r>
            <a:endParaRPr lang="zh-CN" altLang="en-US" sz="4400" dirty="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429816"/>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088556" y="3283153"/>
            <a:ext cx="19359698" cy="618630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规律小结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解决有关阿伏伽德罗常数问题的方法技巧</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阿伏伽德罗常数是指</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任何粒子的粒子数，这里的粒子指同种粒子，如</a:t>
            </a:r>
            <a:r>
              <a:rPr lang="en-US" sz="4400" dirty="0" smtClean="0">
                <a:solidFill>
                  <a:srgbClr val="404040"/>
                </a:solidFill>
                <a:latin typeface="微软雅黑" pitchFamily="34" charset="-122"/>
                <a:ea typeface="微软雅黑" pitchFamily="34" charset="-122"/>
              </a:rPr>
              <a:t>1 mol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中的分子数为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，而</a:t>
            </a:r>
            <a:r>
              <a:rPr lang="en-US" sz="4400" dirty="0" smtClean="0">
                <a:solidFill>
                  <a:srgbClr val="404040"/>
                </a:solidFill>
                <a:latin typeface="微软雅黑" pitchFamily="34" charset="-122"/>
                <a:ea typeface="微软雅黑" pitchFamily="34" charset="-122"/>
              </a:rPr>
              <a:t>1 mol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中的氧原子数为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考查一定物质的量的物质中含有多少粒子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分子、原子、质子、电子等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，注意看清粒子的种类，常涉及稀有气体</a:t>
            </a:r>
            <a:r>
              <a:rPr lang="en-US" sz="4400" dirty="0" smtClean="0">
                <a:solidFill>
                  <a:srgbClr val="404040"/>
                </a:solidFill>
                <a:latin typeface="微软雅黑" pitchFamily="34" charset="-122"/>
                <a:ea typeface="微软雅黑" pitchFamily="34" charset="-122"/>
              </a:rPr>
              <a:t>He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Ne</a:t>
            </a:r>
            <a:r>
              <a:rPr lang="zh-CN" altLang="en-US" sz="4400" dirty="0" smtClean="0">
                <a:solidFill>
                  <a:srgbClr val="404040"/>
                </a:solidFill>
                <a:latin typeface="微软雅黑" pitchFamily="34" charset="-122"/>
                <a:ea typeface="微软雅黑" pitchFamily="34" charset="-122"/>
              </a:rPr>
              <a:t>等单原子分子，</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等双原子分子及</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等多原子分子。</a:t>
            </a: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429816"/>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3201879"/>
            <a:ext cx="1935969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阿伏伽德罗常数有单位</a:t>
            </a:r>
            <a:r>
              <a:rPr lang="en-US" sz="4400" dirty="0" smtClean="0">
                <a:solidFill>
                  <a:srgbClr val="404040"/>
                </a:solidFill>
                <a:latin typeface="微软雅黑" pitchFamily="34" charset="-122"/>
                <a:ea typeface="微软雅黑" pitchFamily="34" charset="-122"/>
              </a:rPr>
              <a:t>(mol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，是一个准确值，而</a:t>
            </a:r>
            <a:r>
              <a:rPr lang="en-US" sz="4400" dirty="0" smtClean="0">
                <a:solidFill>
                  <a:srgbClr val="404040"/>
                </a:solidFill>
                <a:latin typeface="微软雅黑" pitchFamily="34" charset="-122"/>
                <a:ea typeface="微软雅黑" pitchFamily="34" charset="-122"/>
              </a:rPr>
              <a:t>6.02</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无单位，是一个纯数值。阿伏伽德罗常数与</a:t>
            </a:r>
            <a:r>
              <a:rPr lang="en-US" sz="4400" dirty="0" smtClean="0">
                <a:solidFill>
                  <a:srgbClr val="404040"/>
                </a:solidFill>
                <a:latin typeface="微软雅黑" pitchFamily="34" charset="-122"/>
                <a:ea typeface="微软雅黑" pitchFamily="34" charset="-122"/>
              </a:rPr>
              <a:t>6.02</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的关系就像</a:t>
            </a:r>
            <a:r>
              <a:rPr lang="en-US" sz="4400" dirty="0" smtClean="0">
                <a:solidFill>
                  <a:srgbClr val="404040"/>
                </a:solidFill>
                <a:latin typeface="微软雅黑" pitchFamily="34" charset="-122"/>
                <a:ea typeface="微软雅黑" pitchFamily="34" charset="-122"/>
              </a:rPr>
              <a:t>π</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3.14</a:t>
            </a:r>
            <a:r>
              <a:rPr lang="zh-CN" altLang="en-US" sz="4400" dirty="0" smtClean="0">
                <a:solidFill>
                  <a:srgbClr val="404040"/>
                </a:solidFill>
                <a:latin typeface="微软雅黑" pitchFamily="34" charset="-122"/>
                <a:ea typeface="微软雅黑" pitchFamily="34" charset="-122"/>
              </a:rPr>
              <a:t>的关系，</a:t>
            </a:r>
            <a:r>
              <a:rPr lang="en-US" sz="4400" dirty="0" smtClean="0">
                <a:solidFill>
                  <a:srgbClr val="404040"/>
                </a:solidFill>
                <a:latin typeface="微软雅黑" pitchFamily="34" charset="-122"/>
                <a:ea typeface="微软雅黑" pitchFamily="34" charset="-122"/>
              </a:rPr>
              <a:t>6.02</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是阿伏伽德罗常数的近似值，计算时通常使用这个近似值，而在叙述或定义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摩尔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的概念时要用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阿伏伽德罗常数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来表示。</a:t>
            </a:r>
            <a:endParaRPr lang="zh-CN" altLang="en-US" sz="4400" dirty="0">
              <a:solidFill>
                <a:srgbClr val="404040"/>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0564" y="2900461"/>
            <a:ext cx="19645450"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的摩尔质量是</a:t>
            </a:r>
            <a:r>
              <a:rPr lang="en-US" sz="4400" dirty="0" smtClean="0">
                <a:solidFill>
                  <a:srgbClr val="404040"/>
                </a:solidFill>
                <a:latin typeface="微软雅黑" pitchFamily="34" charset="-122"/>
                <a:ea typeface="微软雅黑" pitchFamily="34" charset="-122"/>
              </a:rPr>
              <a:t>196 g/mol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物质的量是衡量物质数量的基本物理量。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(3)1 mol</a:t>
            </a:r>
            <a:r>
              <a:rPr lang="zh-CN" altLang="en-US" sz="4400" dirty="0" smtClean="0">
                <a:solidFill>
                  <a:srgbClr val="404040"/>
                </a:solidFill>
                <a:latin typeface="微软雅黑" pitchFamily="34" charset="-122"/>
                <a:ea typeface="微软雅黑" pitchFamily="34" charset="-122"/>
              </a:rPr>
              <a:t>氧中含有</a:t>
            </a:r>
            <a:r>
              <a:rPr lang="en-US" sz="4400" dirty="0" smtClean="0">
                <a:solidFill>
                  <a:srgbClr val="404040"/>
                </a:solidFill>
                <a:latin typeface="微软雅黑" pitchFamily="34" charset="-122"/>
                <a:ea typeface="微软雅黑" pitchFamily="34" charset="-122"/>
              </a:rPr>
              <a:t>6.02×10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个氧原子。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摩尔质量就是相对原子质量。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(5)3 mol 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的质量是</a:t>
            </a:r>
            <a:r>
              <a:rPr lang="en-US" sz="4400" dirty="0" smtClean="0">
                <a:solidFill>
                  <a:srgbClr val="404040"/>
                </a:solidFill>
                <a:latin typeface="微软雅黑" pitchFamily="34" charset="-122"/>
                <a:ea typeface="微软雅黑" pitchFamily="34" charset="-122"/>
              </a:rPr>
              <a:t>51 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(6)1 mol</a:t>
            </a:r>
            <a:r>
              <a:rPr lang="zh-CN" altLang="en-US" sz="4400" dirty="0" smtClean="0">
                <a:solidFill>
                  <a:srgbClr val="404040"/>
                </a:solidFill>
                <a:latin typeface="微软雅黑" pitchFamily="34" charset="-122"/>
                <a:ea typeface="微软雅黑" pitchFamily="34" charset="-122"/>
              </a:rPr>
              <a:t>任何物质都含有</a:t>
            </a:r>
            <a:r>
              <a:rPr lang="en-US" sz="4400" dirty="0" smtClean="0">
                <a:solidFill>
                  <a:srgbClr val="404040"/>
                </a:solidFill>
                <a:latin typeface="微软雅黑" pitchFamily="34" charset="-122"/>
                <a:ea typeface="微软雅黑" pitchFamily="34" charset="-122"/>
              </a:rPr>
              <a:t>6.02×10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个分子。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两种粒子的摩尔质量一定不同。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(8)1 mol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中含有</a:t>
            </a:r>
            <a:r>
              <a:rPr lang="en-US" sz="4400" dirty="0" smtClean="0">
                <a:solidFill>
                  <a:srgbClr val="404040"/>
                </a:solidFill>
                <a:latin typeface="微软雅黑" pitchFamily="34" charset="-122"/>
                <a:ea typeface="微软雅黑" pitchFamily="34" charset="-122"/>
              </a:rPr>
              <a:t>2 g</a:t>
            </a:r>
            <a:r>
              <a:rPr lang="zh-CN" altLang="en-US" sz="4400" dirty="0" smtClean="0">
                <a:solidFill>
                  <a:srgbClr val="404040"/>
                </a:solidFill>
                <a:latin typeface="微软雅黑" pitchFamily="34" charset="-122"/>
                <a:ea typeface="微软雅黑" pitchFamily="34" charset="-122"/>
              </a:rPr>
              <a:t>氢原子。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3348782"/>
            <a:ext cx="19431136" cy="2692984"/>
          </a:xfrm>
          <a:prstGeom prst="rect">
            <a:avLst/>
          </a:prstGeom>
          <a:noFill/>
          <a:ln w="9525">
            <a:noFill/>
            <a:miter lim="800000"/>
            <a:headEnd/>
            <a:tailEnd/>
          </a:ln>
          <a:effectLst/>
        </p:spPr>
      </p:pic>
      <p:sp>
        <p:nvSpPr>
          <p:cNvPr id="14" name="矩形 13"/>
          <p:cNvSpPr/>
          <p:nvPr/>
        </p:nvSpPr>
        <p:spPr>
          <a:xfrm>
            <a:off x="2304580" y="3780830"/>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657507" y="2988742"/>
            <a:ext cx="11224693" cy="8928992"/>
          </a:xfrm>
          <a:prstGeom prst="rect">
            <a:avLst/>
          </a:prstGeom>
          <a:noFill/>
          <a:ln w="9525">
            <a:noFill/>
            <a:miter lim="800000"/>
            <a:headEnd/>
            <a:tailEnd/>
          </a:ln>
          <a:effectLst/>
        </p:spPr>
      </p:pic>
      <p:sp>
        <p:nvSpPr>
          <p:cNvPr id="40" name="矩形 39"/>
          <p:cNvSpPr/>
          <p:nvPr/>
        </p:nvSpPr>
        <p:spPr>
          <a:xfrm>
            <a:off x="2023200" y="2844726"/>
            <a:ext cx="8858312"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．下列有关物质的量和摩尔质量的叙述，正确的是</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．水的摩尔质量是</a:t>
            </a:r>
            <a:r>
              <a:rPr lang="en-US" sz="4400" dirty="0" smtClean="0">
                <a:latin typeface="微软雅黑" pitchFamily="34" charset="-122"/>
                <a:ea typeface="微软雅黑" pitchFamily="34" charset="-122"/>
              </a:rPr>
              <a:t>18 g</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B</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0.012 kg </a:t>
            </a:r>
            <a:r>
              <a:rPr lang="en-US" sz="4400" baseline="30000" dirty="0" smtClean="0">
                <a:latin typeface="微软雅黑" pitchFamily="34" charset="-122"/>
                <a:ea typeface="微软雅黑" pitchFamily="34" charset="-122"/>
              </a:rPr>
              <a:t>12</a:t>
            </a: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中约含有</a:t>
            </a:r>
            <a:r>
              <a:rPr lang="en-US" sz="4400" dirty="0" smtClean="0">
                <a:latin typeface="微软雅黑" pitchFamily="34" charset="-122"/>
                <a:ea typeface="微软雅黑" pitchFamily="34" charset="-122"/>
              </a:rPr>
              <a:t>6.02×10</a:t>
            </a:r>
            <a:r>
              <a:rPr lang="en-US" sz="4400" baseline="30000" dirty="0" smtClean="0">
                <a:latin typeface="微软雅黑" pitchFamily="34" charset="-122"/>
                <a:ea typeface="微软雅黑" pitchFamily="34" charset="-122"/>
              </a:rPr>
              <a:t>23</a:t>
            </a:r>
            <a:r>
              <a:rPr lang="zh-CN" altLang="en-US" sz="4400" dirty="0" smtClean="0">
                <a:latin typeface="微软雅黑" pitchFamily="34" charset="-122"/>
                <a:ea typeface="微软雅黑" pitchFamily="34" charset="-122"/>
              </a:rPr>
              <a:t>个碳原子</a:t>
            </a:r>
          </a:p>
          <a:p>
            <a:pPr>
              <a:lnSpc>
                <a:spcPct val="150000"/>
              </a:lnSpc>
            </a:pP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1 mol</a:t>
            </a:r>
            <a:r>
              <a:rPr lang="zh-CN" altLang="en-US" sz="4400" dirty="0" smtClean="0">
                <a:latin typeface="微软雅黑" pitchFamily="34" charset="-122"/>
                <a:ea typeface="微软雅黑" pitchFamily="34" charset="-122"/>
              </a:rPr>
              <a:t>水中约含有</a:t>
            </a:r>
            <a:r>
              <a:rPr lang="en-US" sz="4400" dirty="0" smtClean="0">
                <a:latin typeface="微软雅黑" pitchFamily="34" charset="-122"/>
                <a:ea typeface="微软雅黑" pitchFamily="34" charset="-122"/>
              </a:rPr>
              <a:t>6.02×10</a:t>
            </a:r>
            <a:r>
              <a:rPr lang="en-US" sz="4400" baseline="30000" dirty="0" smtClean="0">
                <a:latin typeface="微软雅黑" pitchFamily="34" charset="-122"/>
                <a:ea typeface="微软雅黑" pitchFamily="34" charset="-122"/>
              </a:rPr>
              <a:t>23</a:t>
            </a:r>
            <a:r>
              <a:rPr lang="zh-CN" altLang="en-US" sz="4400" dirty="0" smtClean="0">
                <a:latin typeface="微软雅黑" pitchFamily="34" charset="-122"/>
                <a:ea typeface="微软雅黑" pitchFamily="34" charset="-122"/>
              </a:rPr>
              <a:t>个氢原子</a:t>
            </a:r>
          </a:p>
          <a:p>
            <a:pPr>
              <a:lnSpc>
                <a:spcPct val="150000"/>
              </a:lnSpc>
            </a:pPr>
            <a:r>
              <a:rPr lang="en-US" sz="4400" dirty="0" smtClean="0">
                <a:latin typeface="微软雅黑" pitchFamily="34" charset="-122"/>
                <a:ea typeface="微软雅黑" pitchFamily="34" charset="-122"/>
              </a:rPr>
              <a:t>D</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1 mol</a:t>
            </a:r>
            <a:r>
              <a:rPr lang="zh-CN" altLang="en-US" sz="4400" dirty="0" smtClean="0">
                <a:latin typeface="微软雅黑" pitchFamily="34" charset="-122"/>
                <a:ea typeface="微软雅黑" pitchFamily="34" charset="-122"/>
              </a:rPr>
              <a:t>任何物质都含有</a:t>
            </a:r>
            <a:r>
              <a:rPr lang="en-US" sz="4400" dirty="0" smtClean="0">
                <a:latin typeface="微软雅黑" pitchFamily="34" charset="-122"/>
                <a:ea typeface="微软雅黑" pitchFamily="34" charset="-122"/>
              </a:rPr>
              <a:t>6.02×10</a:t>
            </a:r>
            <a:r>
              <a:rPr lang="en-US" sz="4400" baseline="30000" dirty="0" smtClean="0">
                <a:latin typeface="微软雅黑" pitchFamily="34" charset="-122"/>
                <a:ea typeface="微软雅黑" pitchFamily="34" charset="-122"/>
              </a:rPr>
              <a:t>23</a:t>
            </a:r>
            <a:r>
              <a:rPr lang="zh-CN" altLang="en-US" sz="4400" dirty="0" smtClean="0">
                <a:latin typeface="微软雅黑" pitchFamily="34" charset="-122"/>
                <a:ea typeface="微软雅黑" pitchFamily="34" charset="-122"/>
              </a:rPr>
              <a:t>个分子</a:t>
            </a:r>
            <a:endParaRPr lang="zh-CN" altLang="en-US" sz="4400" dirty="0">
              <a:latin typeface="微软雅黑" pitchFamily="34" charset="-122"/>
              <a:ea typeface="微软雅黑" pitchFamily="34" charset="-122"/>
            </a:endParaRPr>
          </a:p>
        </p:txBody>
      </p:sp>
      <p:sp>
        <p:nvSpPr>
          <p:cNvPr id="14" name="矩形 13"/>
          <p:cNvSpPr/>
          <p:nvPr/>
        </p:nvSpPr>
        <p:spPr>
          <a:xfrm>
            <a:off x="10657508" y="2988742"/>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0657508" y="3884205"/>
            <a:ext cx="10153128"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摩尔质量的单位是</a:t>
            </a:r>
            <a:r>
              <a:rPr lang="en-US" sz="4400" dirty="0" err="1" smtClean="0">
                <a:solidFill>
                  <a:srgbClr val="A50021"/>
                </a:solidFill>
                <a:latin typeface="微软雅黑" pitchFamily="34" charset="-122"/>
                <a:ea typeface="微软雅黑" pitchFamily="34" charset="-122"/>
              </a:rPr>
              <a:t>g·mol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错误；碳是由原子构成的，根据规定，</a:t>
            </a:r>
            <a:r>
              <a:rPr lang="en-US" sz="4400" dirty="0" smtClean="0">
                <a:solidFill>
                  <a:srgbClr val="A50021"/>
                </a:solidFill>
                <a:latin typeface="微软雅黑" pitchFamily="34" charset="-122"/>
                <a:ea typeface="微软雅黑" pitchFamily="34" charset="-122"/>
              </a:rPr>
              <a:t>0.012 kg </a:t>
            </a:r>
            <a:r>
              <a:rPr lang="en-US" sz="4400" baseline="30000" dirty="0" smtClean="0">
                <a:solidFill>
                  <a:srgbClr val="A50021"/>
                </a:solidFill>
                <a:latin typeface="微软雅黑" pitchFamily="34" charset="-122"/>
                <a:ea typeface="微软雅黑" pitchFamily="34" charset="-122"/>
              </a:rPr>
              <a:t>12</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中所含的碳原子数即为阿伏伽德罗常数，近似为</a:t>
            </a:r>
            <a:r>
              <a:rPr lang="en-US" sz="4400" dirty="0" smtClean="0">
                <a:solidFill>
                  <a:srgbClr val="A50021"/>
                </a:solidFill>
                <a:latin typeface="微软雅黑" pitchFamily="34" charset="-122"/>
                <a:ea typeface="微软雅黑" pitchFamily="34" charset="-122"/>
              </a:rPr>
              <a:t>6.02×10</a:t>
            </a:r>
            <a:r>
              <a:rPr lang="en-US" sz="4400" baseline="30000" dirty="0" smtClean="0">
                <a:solidFill>
                  <a:srgbClr val="A50021"/>
                </a:solidFill>
                <a:latin typeface="微软雅黑" pitchFamily="34" charset="-122"/>
                <a:ea typeface="微软雅黑" pitchFamily="34" charset="-122"/>
              </a:rPr>
              <a:t>23</a:t>
            </a:r>
            <a:r>
              <a:rPr lang="en-US" sz="4400" dirty="0"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正确；在</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水中约含有</a:t>
            </a:r>
            <a:r>
              <a:rPr lang="en-US" sz="4400" dirty="0" smtClean="0">
                <a:solidFill>
                  <a:srgbClr val="A50021"/>
                </a:solidFill>
                <a:latin typeface="微软雅黑" pitchFamily="34" charset="-122"/>
                <a:ea typeface="微软雅黑" pitchFamily="34" charset="-122"/>
              </a:rPr>
              <a:t>2×6.02×10</a:t>
            </a:r>
            <a:r>
              <a:rPr lang="en-US" sz="4400" baseline="30000" dirty="0" smtClean="0">
                <a:solidFill>
                  <a:srgbClr val="A50021"/>
                </a:solidFill>
                <a:latin typeface="微软雅黑" pitchFamily="34" charset="-122"/>
                <a:ea typeface="微软雅黑" pitchFamily="34" charset="-122"/>
              </a:rPr>
              <a:t>23</a:t>
            </a:r>
            <a:r>
              <a:rPr lang="zh-CN" altLang="en-US" sz="4400" dirty="0" smtClean="0">
                <a:solidFill>
                  <a:srgbClr val="A50021"/>
                </a:solidFill>
                <a:latin typeface="微软雅黑" pitchFamily="34" charset="-122"/>
                <a:ea typeface="微软雅黑" pitchFamily="34" charset="-122"/>
              </a:rPr>
              <a:t>个氢原子，错误；构成物质的基本粒子有分子、原子和离子等，并非任何物质都是由分子构成的，</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40" name="矩形 39"/>
          <p:cNvSpPr/>
          <p:nvPr/>
        </p:nvSpPr>
        <p:spPr>
          <a:xfrm>
            <a:off x="1872532" y="2916734"/>
            <a:ext cx="949840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下列有关阿伏伽德罗常数</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的说法错误的是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32 g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中所含的原子数目为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0.5 mol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中含有的原子数目为</a:t>
            </a:r>
            <a:r>
              <a:rPr lang="en-US" sz="4400" dirty="0" smtClean="0">
                <a:solidFill>
                  <a:srgbClr val="404040"/>
                </a:solidFill>
                <a:latin typeface="微软雅黑" pitchFamily="34" charset="-122"/>
                <a:ea typeface="微软雅黑" pitchFamily="34" charset="-122"/>
              </a:rPr>
              <a:t>1.5</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中含有的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分子数目为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0.5</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个氢气分子的物质的量是</a:t>
            </a:r>
            <a:r>
              <a:rPr lang="en-US" sz="4400" dirty="0" smtClean="0">
                <a:solidFill>
                  <a:srgbClr val="404040"/>
                </a:solidFill>
                <a:latin typeface="微软雅黑" pitchFamily="34" charset="-122"/>
                <a:ea typeface="微软雅黑" pitchFamily="34" charset="-122"/>
              </a:rPr>
              <a:t>0.5 mol</a:t>
            </a:r>
            <a:r>
              <a:rPr lang="en-US" sz="4000" dirty="0" smtClean="0">
                <a:solidFill>
                  <a:srgbClr val="404040"/>
                </a:solidFill>
                <a:latin typeface="微软雅黑" pitchFamily="34" charset="-122"/>
                <a:ea typeface="微软雅黑" pitchFamily="34" charset="-122"/>
              </a:rPr>
              <a:t>	</a:t>
            </a:r>
            <a:endParaRPr lang="zh-CN" altLang="en-US" sz="4000" dirty="0">
              <a:solidFill>
                <a:srgbClr val="404040"/>
              </a:solidFill>
              <a:latin typeface="微软雅黑" pitchFamily="34" charset="-122"/>
              <a:ea typeface="微软雅黑" pitchFamily="34" charset="-122"/>
            </a:endParaRPr>
          </a:p>
        </p:txBody>
      </p:sp>
      <p:sp>
        <p:nvSpPr>
          <p:cNvPr id="14" name="矩形 13"/>
          <p:cNvSpPr/>
          <p:nvPr/>
        </p:nvSpPr>
        <p:spPr>
          <a:xfrm>
            <a:off x="11738768" y="3232126"/>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810206" y="4089382"/>
            <a:ext cx="9572692" cy="903221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32 g 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的物质的量是</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mol 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中含有</a:t>
            </a:r>
            <a:r>
              <a:rPr lang="en-US" sz="4400" dirty="0" smtClean="0">
                <a:solidFill>
                  <a:srgbClr val="A50021"/>
                </a:solidFill>
                <a:latin typeface="微软雅黑" pitchFamily="34" charset="-122"/>
                <a:ea typeface="微软雅黑" pitchFamily="34" charset="-122"/>
              </a:rPr>
              <a:t>2 mol O</a:t>
            </a:r>
            <a:r>
              <a:rPr lang="zh-CN" altLang="en-US" sz="4400" dirty="0" smtClean="0">
                <a:solidFill>
                  <a:srgbClr val="A50021"/>
                </a:solidFill>
                <a:latin typeface="微软雅黑" pitchFamily="34" charset="-122"/>
                <a:ea typeface="微软雅黑" pitchFamily="34" charset="-122"/>
              </a:rPr>
              <a:t>，氧原子数目为</a:t>
            </a:r>
            <a:r>
              <a:rPr lang="en-US" sz="4400" dirty="0" smtClean="0">
                <a:solidFill>
                  <a:srgbClr val="A50021"/>
                </a:solidFill>
                <a:latin typeface="微软雅黑" pitchFamily="34" charset="-122"/>
                <a:ea typeface="微软雅黑" pitchFamily="34" charset="-122"/>
              </a:rPr>
              <a:t>2</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错误；每个水分子中含有</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个原子，</a:t>
            </a:r>
            <a:r>
              <a:rPr lang="en-US" sz="4400" dirty="0" smtClean="0">
                <a:solidFill>
                  <a:srgbClr val="A50021"/>
                </a:solidFill>
                <a:latin typeface="微软雅黑" pitchFamily="34" charset="-122"/>
                <a:ea typeface="微软雅黑" pitchFamily="34" charset="-122"/>
              </a:rPr>
              <a:t>0.5 mol 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中含有的原子数目为</a:t>
            </a:r>
            <a:r>
              <a:rPr lang="en-US" sz="4400" dirty="0" smtClean="0">
                <a:solidFill>
                  <a:srgbClr val="A50021"/>
                </a:solidFill>
                <a:latin typeface="微软雅黑" pitchFamily="34" charset="-122"/>
                <a:ea typeface="微软雅黑" pitchFamily="34" charset="-122"/>
              </a:rPr>
              <a:t>1.5</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1 mol 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中含有的水分子数目为</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0.5</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en-US" sz="4400" dirty="0" smtClean="0">
                <a:solidFill>
                  <a:srgbClr val="A50021"/>
                </a:solidFill>
                <a:latin typeface="微软雅黑" pitchFamily="34" charset="-122"/>
                <a:ea typeface="微软雅黑" pitchFamily="34" charset="-122"/>
              </a:rPr>
              <a:t> 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的物质的量为</a:t>
            </a:r>
            <a:r>
              <a:rPr lang="en-US" sz="4400" dirty="0" smtClean="0">
                <a:solidFill>
                  <a:srgbClr val="A50021"/>
                </a:solidFill>
                <a:latin typeface="微软雅黑" pitchFamily="34" charset="-122"/>
                <a:ea typeface="微软雅黑" pitchFamily="34" charset="-122"/>
              </a:rPr>
              <a:t>0.5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778674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1.28 g</a:t>
            </a:r>
            <a:r>
              <a:rPr lang="zh-CN" altLang="en-US" sz="4400" dirty="0" smtClean="0">
                <a:solidFill>
                  <a:srgbClr val="404040"/>
                </a:solidFill>
                <a:latin typeface="微软雅黑" pitchFamily="34" charset="-122"/>
                <a:ea typeface="微软雅黑" pitchFamily="34" charset="-122"/>
              </a:rPr>
              <a:t>某气体含有的分子数目为</a:t>
            </a:r>
            <a:r>
              <a:rPr lang="en-US" sz="4400" dirty="0" smtClean="0">
                <a:solidFill>
                  <a:srgbClr val="404040"/>
                </a:solidFill>
                <a:latin typeface="微软雅黑" pitchFamily="34" charset="-122"/>
                <a:ea typeface="微软雅黑" pitchFamily="34" charset="-122"/>
              </a:rPr>
              <a:t>1.204×10</a:t>
            </a:r>
            <a:r>
              <a:rPr lang="en-US" sz="4400" baseline="30000" dirty="0" smtClean="0">
                <a:solidFill>
                  <a:srgbClr val="404040"/>
                </a:solidFill>
                <a:latin typeface="微软雅黑" pitchFamily="34" charset="-122"/>
                <a:ea typeface="微软雅黑" pitchFamily="34" charset="-122"/>
              </a:rPr>
              <a:t>22</a:t>
            </a:r>
            <a:r>
              <a:rPr lang="zh-CN" altLang="en-US" sz="4400" dirty="0" smtClean="0">
                <a:solidFill>
                  <a:srgbClr val="404040"/>
                </a:solidFill>
                <a:latin typeface="微软雅黑" pitchFamily="34" charset="-122"/>
                <a:ea typeface="微软雅黑" pitchFamily="34" charset="-122"/>
              </a:rPr>
              <a:t>，则该气体的摩尔质量为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64 g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64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64 g/mol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32 g/mol</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11810206" y="3089250"/>
            <a:ext cx="10001320"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12176125" y="3344863"/>
          <a:ext cx="9167813" cy="8999537"/>
        </p:xfrm>
        <a:graphic>
          <a:graphicData uri="http://schemas.openxmlformats.org/presentationml/2006/ole">
            <p:oleObj spid="_x0000_s167937" name="Document" r:id="rId5" imgW="5255733" imgH="517568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7786742" cy="313932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0.5 mol 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臭氧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中含有的分子数是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个、原子数是</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个、质子数是</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个。</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11810206" y="3089250"/>
            <a:ext cx="10001320"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12441238" y="3465513"/>
          <a:ext cx="9017470" cy="8888870"/>
        </p:xfrm>
        <a:graphic>
          <a:graphicData uri="http://schemas.openxmlformats.org/presentationml/2006/ole">
            <p:oleObj spid="_x0000_s293890" name="Document" r:id="rId5" imgW="5236699" imgH="518361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772718"/>
            <a:ext cx="19359698" cy="606666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摩尔质量是指单位物质的量的物质所含有的质量。</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的相对分子质量为</a:t>
            </a:r>
            <a:r>
              <a:rPr lang="en-US" sz="4400" dirty="0" smtClean="0">
                <a:solidFill>
                  <a:srgbClr val="404040"/>
                </a:solidFill>
                <a:latin typeface="微软雅黑" pitchFamily="34" charset="-122"/>
                <a:ea typeface="微软雅黑" pitchFamily="34" charset="-122"/>
              </a:rPr>
              <a:t>17</a:t>
            </a:r>
            <a:r>
              <a:rPr lang="zh-CN" altLang="en-US" sz="4400" dirty="0" smtClean="0">
                <a:solidFill>
                  <a:srgbClr val="404040"/>
                </a:solidFill>
                <a:latin typeface="微软雅黑" pitchFamily="34" charset="-122"/>
                <a:ea typeface="微软雅黑" pitchFamily="34" charset="-122"/>
              </a:rPr>
              <a:t>，则</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的摩尔质量为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设</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为阿伏伽德罗常数的值，已知</a:t>
            </a:r>
            <a:r>
              <a:rPr lang="en-US" sz="4400" i="1"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某气体中含分子数为</a:t>
            </a:r>
            <a:r>
              <a:rPr lang="en-US" sz="4400" i="1"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，则该气体的摩尔质量为</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已知一个铁原子的质量为</a:t>
            </a:r>
            <a:r>
              <a:rPr lang="en-US" sz="4400" i="1" dirty="0" smtClean="0">
                <a:solidFill>
                  <a:srgbClr val="404040"/>
                </a:solidFill>
                <a:latin typeface="微软雅黑" pitchFamily="34" charset="-122"/>
                <a:ea typeface="微软雅黑" pitchFamily="34" charset="-122"/>
              </a:rPr>
              <a:t>b</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，设</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为阿伏伽德罗常数的值，则铁的摩尔质量为</a:t>
            </a:r>
            <a:r>
              <a:rPr lang="en-US" sz="4000" dirty="0" smtClean="0">
                <a:solidFill>
                  <a:srgbClr val="404040"/>
                </a:solidFill>
                <a:latin typeface="微软雅黑" pitchFamily="34" charset="-122"/>
                <a:ea typeface="微软雅黑" pitchFamily="34" charset="-122"/>
              </a:rPr>
              <a:t>______</a:t>
            </a:r>
            <a:r>
              <a:rPr lang="zh-CN" altLang="en-US" sz="4000" dirty="0" smtClean="0">
                <a:solidFill>
                  <a:srgbClr val="404040"/>
                </a:solidFill>
                <a:latin typeface="微软雅黑" pitchFamily="34" charset="-122"/>
                <a:ea typeface="微软雅黑" pitchFamily="34" charset="-122"/>
              </a:rPr>
              <a:t>。</a:t>
            </a:r>
            <a:endParaRPr lang="zh-CN" altLang="en-US" sz="40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4" cstate="print"/>
          <a:srcRect/>
          <a:stretch>
            <a:fillRect/>
          </a:stretch>
        </p:blipFill>
        <p:spPr bwMode="auto">
          <a:xfrm>
            <a:off x="1971542" y="9037414"/>
            <a:ext cx="19574012" cy="2767272"/>
          </a:xfrm>
          <a:prstGeom prst="rect">
            <a:avLst/>
          </a:prstGeom>
          <a:noFill/>
          <a:ln w="9525">
            <a:noFill/>
            <a:miter lim="800000"/>
            <a:headEnd/>
            <a:tailEnd/>
          </a:ln>
          <a:effectLst/>
        </p:spPr>
      </p:pic>
      <p:graphicFrame>
        <p:nvGraphicFramePr>
          <p:cNvPr id="9" name="对象 8"/>
          <p:cNvGraphicFramePr>
            <a:graphicFrameLocks noChangeAspect="1"/>
          </p:cNvGraphicFramePr>
          <p:nvPr/>
        </p:nvGraphicFramePr>
        <p:xfrm>
          <a:off x="2527300" y="8902700"/>
          <a:ext cx="18745200" cy="2695575"/>
        </p:xfrm>
        <a:graphic>
          <a:graphicData uri="http://schemas.openxmlformats.org/presentationml/2006/ole">
            <p:oleObj spid="_x0000_s294915" name="Document" r:id="rId5" imgW="11218215" imgH="162330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237514" y="3089250"/>
            <a:ext cx="19574012" cy="8684468"/>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448596" y="3530600"/>
          <a:ext cx="19279470" cy="7883078"/>
        </p:xfrm>
        <a:graphic>
          <a:graphicData uri="http://schemas.openxmlformats.org/presentationml/2006/ole">
            <p:oleObj spid="_x0000_s295938" name="Document" r:id="rId5" imgW="11417168" imgH="4770036"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5050998"/>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化学是一门充满神奇色彩的以实验为基础的自然科学，化学实验是化学科学赖以产生和发展的基础。学习化学离不开实验，掌握实验方法以及完成化学实验所必需的技能是学好化学的关键。让我们一起走进化学科学，了解化学实验的基本方法，寻找开启化学殿堂的金钥匙，早日走进神奇的化学世界，这儿有你丰富的营养，伴你走过多梦的年华。</a:t>
            </a:r>
            <a:endParaRPr lang="zh-CN" altLang="en-US" sz="4400" dirty="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0715700" cy="708232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在一定体积的容器中加入</a:t>
            </a:r>
            <a:r>
              <a:rPr lang="en-US" sz="4400" dirty="0" smtClean="0">
                <a:solidFill>
                  <a:srgbClr val="404040"/>
                </a:solidFill>
                <a:latin typeface="微软雅黑" pitchFamily="34" charset="-122"/>
                <a:ea typeface="微软雅黑" pitchFamily="34" charset="-122"/>
              </a:rPr>
              <a:t>1.5 mol</a:t>
            </a:r>
            <a:r>
              <a:rPr lang="zh-CN" altLang="en-US" sz="4400" dirty="0" smtClean="0">
                <a:solidFill>
                  <a:srgbClr val="404040"/>
                </a:solidFill>
                <a:latin typeface="微软雅黑" pitchFamily="34" charset="-122"/>
                <a:ea typeface="微软雅黑" pitchFamily="34" charset="-122"/>
              </a:rPr>
              <a:t>氙气</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Xe</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7.5 mol</a:t>
            </a:r>
            <a:r>
              <a:rPr lang="zh-CN" altLang="en-US" sz="4400" dirty="0" smtClean="0">
                <a:solidFill>
                  <a:srgbClr val="404040"/>
                </a:solidFill>
                <a:latin typeface="微软雅黑" pitchFamily="34" charset="-122"/>
                <a:ea typeface="微软雅黑" pitchFamily="34" charset="-122"/>
              </a:rPr>
              <a:t>氟气</a:t>
            </a:r>
            <a:r>
              <a:rPr lang="en-US" sz="4400" dirty="0" smtClean="0">
                <a:solidFill>
                  <a:srgbClr val="404040"/>
                </a:solidFill>
                <a:latin typeface="微软雅黑" pitchFamily="34" charset="-122"/>
                <a:ea typeface="微软雅黑" pitchFamily="34" charset="-122"/>
              </a:rPr>
              <a:t>(F</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，于</a:t>
            </a:r>
            <a:r>
              <a:rPr lang="en-US" sz="4400" dirty="0" smtClean="0">
                <a:solidFill>
                  <a:srgbClr val="404040"/>
                </a:solidFill>
                <a:latin typeface="微软雅黑" pitchFamily="34" charset="-122"/>
                <a:ea typeface="微软雅黑" pitchFamily="34" charset="-122"/>
              </a:rPr>
              <a:t>400 ℃</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2633 </a:t>
            </a:r>
            <a:r>
              <a:rPr lang="en-US" sz="4400" dirty="0" err="1" smtClean="0">
                <a:solidFill>
                  <a:srgbClr val="404040"/>
                </a:solidFill>
                <a:latin typeface="微软雅黑" pitchFamily="34" charset="-122"/>
                <a:ea typeface="微软雅黑" pitchFamily="34" charset="-122"/>
              </a:rPr>
              <a:t>kPa</a:t>
            </a:r>
            <a:r>
              <a:rPr lang="zh-CN" altLang="en-US" sz="4400" dirty="0" smtClean="0">
                <a:solidFill>
                  <a:srgbClr val="404040"/>
                </a:solidFill>
                <a:latin typeface="微软雅黑" pitchFamily="34" charset="-122"/>
                <a:ea typeface="微软雅黑" pitchFamily="34" charset="-122"/>
              </a:rPr>
              <a:t>压强下加热数小时，然后迅速冷却至</a:t>
            </a:r>
            <a:r>
              <a:rPr lang="en-US" sz="4400" dirty="0" smtClean="0">
                <a:solidFill>
                  <a:srgbClr val="404040"/>
                </a:solidFill>
                <a:latin typeface="微软雅黑" pitchFamily="34" charset="-122"/>
                <a:ea typeface="微软雅黑" pitchFamily="34" charset="-122"/>
              </a:rPr>
              <a:t>25 ℃</a:t>
            </a:r>
            <a:r>
              <a:rPr lang="zh-CN" altLang="en-US" sz="4400" dirty="0" smtClean="0">
                <a:solidFill>
                  <a:srgbClr val="404040"/>
                </a:solidFill>
                <a:latin typeface="微软雅黑" pitchFamily="34" charset="-122"/>
                <a:ea typeface="微软雅黑" pitchFamily="34" charset="-122"/>
              </a:rPr>
              <a:t>，容器内除得到一种无色晶体外，还有</a:t>
            </a:r>
            <a:r>
              <a:rPr lang="en-US" sz="4400" dirty="0" smtClean="0">
                <a:solidFill>
                  <a:srgbClr val="404040"/>
                </a:solidFill>
                <a:latin typeface="微软雅黑" pitchFamily="34" charset="-122"/>
                <a:ea typeface="微软雅黑" pitchFamily="34" charset="-122"/>
              </a:rPr>
              <a:t>4.5 mol</a:t>
            </a:r>
            <a:r>
              <a:rPr lang="zh-CN" altLang="en-US" sz="4400" dirty="0" smtClean="0">
                <a:solidFill>
                  <a:srgbClr val="404040"/>
                </a:solidFill>
                <a:latin typeface="微软雅黑" pitchFamily="34" charset="-122"/>
                <a:ea typeface="微软雅黑" pitchFamily="34" charset="-122"/>
              </a:rPr>
              <a:t>氟气，则所得无色晶体产物中，氙与氟的原子个数之比是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667594" y="3589316"/>
            <a:ext cx="7500990" cy="5050998"/>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实际参加反应的</a:t>
            </a:r>
            <a:r>
              <a:rPr lang="en-US" sz="4400" dirty="0" err="1" smtClean="0">
                <a:solidFill>
                  <a:srgbClr val="A50021"/>
                </a:solidFill>
                <a:latin typeface="微软雅黑" pitchFamily="34" charset="-122"/>
                <a:ea typeface="微软雅黑" pitchFamily="34" charset="-122"/>
              </a:rPr>
              <a:t>Xe</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F</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的物质的量之比为</a:t>
            </a:r>
            <a:r>
              <a:rPr lang="en-US" sz="4400" dirty="0" smtClean="0">
                <a:solidFill>
                  <a:srgbClr val="A50021"/>
                </a:solidFill>
                <a:latin typeface="微软雅黑" pitchFamily="34" charset="-122"/>
                <a:ea typeface="微软雅黑" pitchFamily="34" charset="-122"/>
              </a:rPr>
              <a:t>1.5∶(7.5</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4.5)</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1∶2</a:t>
            </a:r>
            <a:r>
              <a:rPr lang="zh-CN" altLang="en-US" sz="4400" dirty="0" smtClean="0">
                <a:solidFill>
                  <a:srgbClr val="A50021"/>
                </a:solidFill>
                <a:latin typeface="微软雅黑" pitchFamily="34" charset="-122"/>
                <a:ea typeface="微软雅黑" pitchFamily="34" charset="-122"/>
              </a:rPr>
              <a:t>，则生成物中</a:t>
            </a:r>
            <a:r>
              <a:rPr lang="en-US" sz="4400" dirty="0" err="1" smtClean="0">
                <a:solidFill>
                  <a:srgbClr val="A50021"/>
                </a:solidFill>
                <a:latin typeface="微软雅黑" pitchFamily="34" charset="-122"/>
                <a:ea typeface="微软雅黑" pitchFamily="34" charset="-122"/>
              </a:rPr>
              <a:t>Xe</a:t>
            </a:r>
            <a:r>
              <a:rPr lang="zh-CN" altLang="en-US" sz="4400" dirty="0" smtClean="0">
                <a:solidFill>
                  <a:srgbClr val="A50021"/>
                </a:solidFill>
                <a:latin typeface="微软雅黑" pitchFamily="34" charset="-122"/>
                <a:ea typeface="微软雅黑" pitchFamily="34" charset="-122"/>
              </a:rPr>
              <a:t>原子和</a:t>
            </a:r>
            <a:r>
              <a:rPr lang="en-US" sz="4400" dirty="0" smtClean="0">
                <a:solidFill>
                  <a:srgbClr val="A50021"/>
                </a:solidFill>
                <a:latin typeface="微软雅黑" pitchFamily="34" charset="-122"/>
                <a:ea typeface="微软雅黑" pitchFamily="34" charset="-122"/>
              </a:rPr>
              <a:t>F</a:t>
            </a:r>
            <a:r>
              <a:rPr lang="zh-CN" altLang="en-US" sz="4400" dirty="0" smtClean="0">
                <a:solidFill>
                  <a:srgbClr val="A50021"/>
                </a:solidFill>
                <a:latin typeface="微软雅黑" pitchFamily="34" charset="-122"/>
                <a:ea typeface="微软雅黑" pitchFamily="34" charset="-122"/>
              </a:rPr>
              <a:t>原子的物质的量之比为</a:t>
            </a:r>
            <a:r>
              <a:rPr lang="en-US" sz="4400" dirty="0" smtClean="0">
                <a:solidFill>
                  <a:srgbClr val="A50021"/>
                </a:solidFill>
                <a:latin typeface="微软雅黑" pitchFamily="34" charset="-122"/>
                <a:ea typeface="微软雅黑" pitchFamily="34" charset="-122"/>
              </a:rPr>
              <a:t>1∶4</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11" name="对象 10"/>
          <p:cNvGraphicFramePr>
            <a:graphicFrameLocks noChangeAspect="1"/>
          </p:cNvGraphicFramePr>
          <p:nvPr/>
        </p:nvGraphicFramePr>
        <p:xfrm>
          <a:off x="2719388" y="3536949"/>
          <a:ext cx="17731208" cy="7516689"/>
        </p:xfrm>
        <a:graphic>
          <a:graphicData uri="http://schemas.openxmlformats.org/presentationml/2006/ole">
            <p:oleObj spid="_x0000_s301058" name="Document" r:id="rId4" imgW="10987301" imgH="4517273"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237514" y="3089250"/>
            <a:ext cx="19574012"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671763" y="3441700"/>
          <a:ext cx="18786945" cy="7838737"/>
        </p:xfrm>
        <a:graphic>
          <a:graphicData uri="http://schemas.openxmlformats.org/presentationml/2006/ole">
            <p:oleObj spid="_x0000_s302082" name="Document" r:id="rId5" imgW="11388798" imgH="4777968"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6786610"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19 g</a:t>
            </a:r>
            <a:r>
              <a:rPr lang="zh-CN" altLang="en-US" sz="4400" dirty="0" smtClean="0">
                <a:solidFill>
                  <a:srgbClr val="404040"/>
                </a:solidFill>
                <a:latin typeface="微软雅黑" pitchFamily="34" charset="-122"/>
                <a:ea typeface="微软雅黑" pitchFamily="34" charset="-122"/>
              </a:rPr>
              <a:t>某二价金属氯化物</a:t>
            </a:r>
            <a:r>
              <a:rPr lang="en-US" sz="4400" dirty="0" smtClean="0">
                <a:solidFill>
                  <a:srgbClr val="404040"/>
                </a:solidFill>
                <a:latin typeface="微软雅黑" pitchFamily="34" charset="-122"/>
                <a:ea typeface="微软雅黑" pitchFamily="34" charset="-122"/>
              </a:rPr>
              <a:t>(ACl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中含有</a:t>
            </a:r>
            <a:r>
              <a:rPr lang="en-US" sz="4400" dirty="0" smtClean="0">
                <a:solidFill>
                  <a:srgbClr val="404040"/>
                </a:solidFill>
                <a:latin typeface="微软雅黑" pitchFamily="34" charset="-122"/>
                <a:ea typeface="微软雅黑" pitchFamily="34" charset="-122"/>
              </a:rPr>
              <a:t>0.4 mol </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，则</a:t>
            </a:r>
            <a:r>
              <a:rPr lang="en-US" sz="4400" dirty="0" smtClean="0">
                <a:solidFill>
                  <a:srgbClr val="404040"/>
                </a:solidFill>
                <a:latin typeface="微软雅黑" pitchFamily="34" charset="-122"/>
                <a:ea typeface="微软雅黑" pitchFamily="34" charset="-122"/>
              </a:rPr>
              <a:t>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的摩尔质量是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的相对原子质量是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的化学式是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10167132" y="3089250"/>
            <a:ext cx="11644394"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10585500" y="3492797"/>
          <a:ext cx="10657184" cy="10115495"/>
        </p:xfrm>
        <a:graphic>
          <a:graphicData uri="http://schemas.openxmlformats.org/presentationml/2006/ole">
            <p:oleObj spid="_x0000_s304130" name="Document" r:id="rId5" imgW="6245111" imgH="595632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57401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某科研小组采集到两种铜矿标本，经地理老师辨认为孔雀石和石青，老师说其化学组成均可表示为</a:t>
            </a:r>
          </a:p>
          <a:p>
            <a:pPr>
              <a:lnSpc>
                <a:spcPct val="150000"/>
              </a:lnSpc>
            </a:pPr>
            <a:r>
              <a:rPr lang="en-US" sz="4400" i="1" dirty="0" smtClean="0">
                <a:solidFill>
                  <a:srgbClr val="404040"/>
                </a:solidFill>
                <a:latin typeface="微软雅黑" pitchFamily="34" charset="-122"/>
                <a:ea typeface="微软雅黑" pitchFamily="34" charset="-122"/>
              </a:rPr>
              <a:t>x</a:t>
            </a:r>
            <a:r>
              <a:rPr lang="en-US" sz="4400" dirty="0" smtClean="0">
                <a:solidFill>
                  <a:srgbClr val="404040"/>
                </a:solidFill>
                <a:latin typeface="微软雅黑" pitchFamily="34" charset="-122"/>
                <a:ea typeface="微软雅黑" pitchFamily="34" charset="-122"/>
              </a:rPr>
              <a:t>CuCO</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y</a:t>
            </a:r>
            <a:r>
              <a:rPr lang="en-US" sz="4400" dirty="0" smtClean="0">
                <a:solidFill>
                  <a:srgbClr val="404040"/>
                </a:solidFill>
                <a:latin typeface="微软雅黑" pitchFamily="34" charset="-122"/>
                <a:ea typeface="微软雅黑" pitchFamily="34" charset="-122"/>
              </a:rPr>
              <a:t>Cu(OH)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，属于天然碳酸盐类铜矿。</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为了准确测定两种矿石的化学组成，该小组同学将两种矿石分别与足量盐酸反应，孔雀石耗用的盐酸的物质的量与生成的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的物质的量之比为</a:t>
            </a:r>
            <a:r>
              <a:rPr lang="en-US" sz="4400" dirty="0" smtClean="0">
                <a:solidFill>
                  <a:srgbClr val="404040"/>
                </a:solidFill>
                <a:latin typeface="微软雅黑" pitchFamily="34" charset="-122"/>
                <a:ea typeface="微软雅黑" pitchFamily="34" charset="-122"/>
              </a:rPr>
              <a:t>4∶1</a:t>
            </a:r>
            <a:r>
              <a:rPr lang="zh-CN" altLang="en-US" sz="4400" dirty="0" smtClean="0">
                <a:solidFill>
                  <a:srgbClr val="404040"/>
                </a:solidFill>
                <a:latin typeface="微软雅黑" pitchFamily="34" charset="-122"/>
                <a:ea typeface="微软雅黑" pitchFamily="34" charset="-122"/>
              </a:rPr>
              <a:t>；石青则为</a:t>
            </a:r>
            <a:r>
              <a:rPr lang="en-US" sz="4400" dirty="0" smtClean="0">
                <a:solidFill>
                  <a:srgbClr val="404040"/>
                </a:solidFill>
                <a:latin typeface="微软雅黑" pitchFamily="34" charset="-122"/>
                <a:ea typeface="微软雅黑" pitchFamily="34" charset="-122"/>
              </a:rPr>
              <a:t>3∶1</a:t>
            </a:r>
            <a:r>
              <a:rPr lang="zh-CN" altLang="en-US" sz="4400" dirty="0" smtClean="0">
                <a:solidFill>
                  <a:srgbClr val="404040"/>
                </a:solidFill>
                <a:latin typeface="微软雅黑" pitchFamily="34" charset="-122"/>
                <a:ea typeface="微软雅黑" pitchFamily="34" charset="-122"/>
              </a:rPr>
              <a:t>。请确定它们的化学组成，孔雀石：</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；石青：</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现取两份等质量的两种矿石的混合物样品，一份加入过量盐酸，生成</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6.6 g</a:t>
            </a:r>
            <a:r>
              <a:rPr lang="zh-CN" altLang="en-US" sz="4400" dirty="0" smtClean="0">
                <a:solidFill>
                  <a:srgbClr val="404040"/>
                </a:solidFill>
                <a:latin typeface="微软雅黑" pitchFamily="34" charset="-122"/>
                <a:ea typeface="微软雅黑" pitchFamily="34" charset="-122"/>
              </a:rPr>
              <a:t>；对另一份样品加热使其完全分解，得到</a:t>
            </a:r>
            <a:r>
              <a:rPr lang="en-US" sz="4400" dirty="0" err="1" smtClean="0">
                <a:solidFill>
                  <a:srgbClr val="404040"/>
                </a:solidFill>
                <a:latin typeface="微软雅黑" pitchFamily="34" charset="-122"/>
                <a:ea typeface="微软雅黑" pitchFamily="34" charset="-122"/>
              </a:rPr>
              <a:t>CuO</a:t>
            </a:r>
            <a:r>
              <a:rPr lang="en-US" sz="4400" dirty="0" smtClean="0">
                <a:solidFill>
                  <a:srgbClr val="404040"/>
                </a:solidFill>
                <a:latin typeface="微软雅黑" pitchFamily="34" charset="-122"/>
                <a:ea typeface="微软雅黑" pitchFamily="34" charset="-122"/>
              </a:rPr>
              <a:t> 20 g</a:t>
            </a:r>
            <a:r>
              <a:rPr lang="zh-CN" altLang="en-US" sz="4400" dirty="0" smtClean="0">
                <a:solidFill>
                  <a:srgbClr val="404040"/>
                </a:solidFill>
                <a:latin typeface="微软雅黑" pitchFamily="34" charset="-122"/>
                <a:ea typeface="微软雅黑" pitchFamily="34" charset="-122"/>
              </a:rPr>
              <a:t>，则混合物中孔雀石和石青的物质的量之比为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308952" y="2946374"/>
            <a:ext cx="19574012" cy="8786874"/>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671762" y="3128962"/>
          <a:ext cx="18642929" cy="9144327"/>
        </p:xfrm>
        <a:graphic>
          <a:graphicData uri="http://schemas.openxmlformats.org/presentationml/2006/ole">
            <p:oleObj spid="_x0000_s305154" name="Document" r:id="rId5" imgW="11291117" imgH="556510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1787270"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气体摩尔体积</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660754"/>
            <a:ext cx="19716888" cy="4035335"/>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．了解气体摩尔体积的含义。</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．掌握标准状况下有关气体摩尔体积的计算。</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．理解阿伏伽德罗定律及其推论。</a:t>
            </a:r>
          </a:p>
          <a:p>
            <a:pPr>
              <a:lnSpc>
                <a:spcPct val="150000"/>
              </a:lnSpc>
            </a:pP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ZF23a"/>
          <p:cNvPicPr>
            <a:picLocks noChangeAspect="1" noChangeArrowheads="1"/>
          </p:cNvPicPr>
          <p:nvPr/>
        </p:nvPicPr>
        <p:blipFill>
          <a:blip r:embed="rId2" cstate="print"/>
          <a:srcRect/>
          <a:stretch>
            <a:fillRect/>
          </a:stretch>
        </p:blipFill>
        <p:spPr bwMode="auto">
          <a:xfrm>
            <a:off x="6666670" y="5803894"/>
            <a:ext cx="9670373" cy="2837415"/>
          </a:xfrm>
          <a:prstGeom prst="rect">
            <a:avLst/>
          </a:prstGeom>
          <a:noFill/>
          <a:ln w="9525">
            <a:noFill/>
            <a:miter lim="800000"/>
            <a:headEnd/>
            <a:tailEnd/>
          </a:ln>
        </p:spPr>
      </p:pic>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2023200" y="3798425"/>
            <a:ext cx="2714644" cy="613981"/>
          </a:xfrm>
          <a:prstGeom prst="rect">
            <a:avLst/>
          </a:prstGeom>
          <a:noFill/>
          <a:ln w="9525">
            <a:noFill/>
            <a:miter lim="800000"/>
            <a:headEnd/>
            <a:tailEnd/>
          </a:ln>
          <a:effectLst/>
        </p:spPr>
      </p:pic>
      <p:sp>
        <p:nvSpPr>
          <p:cNvPr id="40" name="矩形 39"/>
          <p:cNvSpPr/>
          <p:nvPr/>
        </p:nvSpPr>
        <p:spPr>
          <a:xfrm>
            <a:off x="2023200" y="4518010"/>
            <a:ext cx="19716888" cy="708232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．影响物质体积的因素</a:t>
            </a: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gn="ctr">
              <a:lnSpc>
                <a:spcPct val="150000"/>
              </a:lnSpc>
            </a:pPr>
            <a:r>
              <a:rPr lang="zh-CN" altLang="en-US" sz="4400" dirty="0" smtClean="0">
                <a:latin typeface="微软雅黑" pitchFamily="34" charset="-122"/>
                <a:ea typeface="微软雅黑" pitchFamily="34" charset="-122"/>
              </a:rPr>
              <a:t>图</a:t>
            </a:r>
            <a:r>
              <a:rPr lang="en-US" altLang="en-US" sz="4400" dirty="0" smtClean="0">
                <a:latin typeface="微软雅黑" pitchFamily="34" charset="-122"/>
                <a:ea typeface="微软雅黑" pitchFamily="34" charset="-122"/>
              </a:rPr>
              <a:t>1­2­1</a:t>
            </a:r>
          </a:p>
          <a:p>
            <a:pPr>
              <a:lnSpc>
                <a:spcPct val="150000"/>
              </a:lnSpc>
            </a:pPr>
            <a:r>
              <a:rPr lang="zh-CN" altLang="en-US" sz="4400" dirty="0" smtClean="0">
                <a:latin typeface="微软雅黑" pitchFamily="34" charset="-122"/>
                <a:ea typeface="微软雅黑" pitchFamily="34" charset="-122"/>
              </a:rPr>
              <a:t>同温同压下，相同体积的任何气体都含有相同</a:t>
            </a:r>
            <a:r>
              <a:rPr lang="en-US" altLang="en-US" sz="4400" dirty="0" smtClean="0">
                <a:latin typeface="微软雅黑" pitchFamily="34" charset="-122"/>
                <a:ea typeface="微软雅黑" pitchFamily="34" charset="-122"/>
              </a:rPr>
              <a:t>________________</a:t>
            </a:r>
            <a:r>
              <a:rPr lang="zh-CN" altLang="en-US" sz="4400" dirty="0" smtClean="0">
                <a:latin typeface="微软雅黑" pitchFamily="34" charset="-122"/>
                <a:ea typeface="微软雅黑" pitchFamily="34" charset="-122"/>
              </a:rPr>
              <a:t>。</a:t>
            </a:r>
          </a:p>
        </p:txBody>
      </p:sp>
      <p:sp>
        <p:nvSpPr>
          <p:cNvPr id="54" name="TextBox 53"/>
          <p:cNvSpPr txBox="1"/>
          <p:nvPr/>
        </p:nvSpPr>
        <p:spPr>
          <a:xfrm>
            <a:off x="4952158" y="3810124"/>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气体摩尔体积</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7694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9" name="矩形 18"/>
          <p:cNvSpPr/>
          <p:nvPr/>
        </p:nvSpPr>
        <p:spPr>
          <a:xfrm>
            <a:off x="13537828" y="10549582"/>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数目的粒子</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4610"/>
                                        </p:tgtEl>
                                        <p:attrNameLst>
                                          <p:attrName>style.visibility</p:attrName>
                                        </p:attrNameLst>
                                      </p:cBhvr>
                                      <p:to>
                                        <p:strVal val="visible"/>
                                      </p:to>
                                    </p:set>
                                    <p:animEffect transition="in" filter="blinds(horizontal)">
                                      <p:cBhvr>
                                        <p:cTn id="11" dur="500"/>
                                        <p:tgtEl>
                                          <p:spTgt spid="3246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716888"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．气体摩尔体积</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和摩尔质量的定义相似，气体摩尔体积就是</a:t>
            </a:r>
            <a:r>
              <a:rPr lang="en-US" sz="4400" dirty="0" smtClean="0">
                <a:latin typeface="微软雅黑" pitchFamily="34" charset="-122"/>
                <a:ea typeface="微软雅黑" pitchFamily="34" charset="-122"/>
              </a:rPr>
              <a:t>__________________</a:t>
            </a:r>
            <a:r>
              <a:rPr lang="en-US" altLang="zh-CN" sz="4400" dirty="0" smtClean="0">
                <a:latin typeface="微软雅黑" pitchFamily="34" charset="-122"/>
                <a:ea typeface="微软雅黑" pitchFamily="34" charset="-122"/>
              </a:rPr>
              <a:t>_______</a:t>
            </a:r>
            <a:r>
              <a:rPr lang="en-US" sz="4400" dirty="0" smtClean="0">
                <a:latin typeface="微软雅黑" pitchFamily="34" charset="-122"/>
                <a:ea typeface="微软雅黑" pitchFamily="34" charset="-122"/>
              </a:rPr>
              <a:t>____________________</a:t>
            </a:r>
            <a:r>
              <a:rPr lang="zh-CN" altLang="en-US" sz="4400" dirty="0" smtClean="0">
                <a:latin typeface="微软雅黑" pitchFamily="34" charset="-122"/>
                <a:ea typeface="微软雅黑" pitchFamily="34" charset="-122"/>
              </a:rPr>
              <a:t>。用符号</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表示，常用的单位有</a:t>
            </a:r>
            <a:r>
              <a:rPr lang="en-US" sz="4400" dirty="0" smtClean="0">
                <a:latin typeface="微软雅黑" pitchFamily="34" charset="-122"/>
                <a:ea typeface="微软雅黑" pitchFamily="34" charset="-122"/>
              </a:rPr>
              <a:t>___________</a:t>
            </a:r>
            <a:r>
              <a:rPr lang="en-US" altLang="zh-CN" sz="4400" dirty="0" smtClean="0">
                <a:latin typeface="微软雅黑" pitchFamily="34" charset="-122"/>
                <a:ea typeface="微软雅黑" pitchFamily="34" charset="-122"/>
              </a:rPr>
              <a:t>_______</a:t>
            </a:r>
            <a:r>
              <a:rPr lang="en-US" sz="4400" dirty="0" smtClean="0">
                <a:latin typeface="微软雅黑" pitchFamily="34" charset="-122"/>
                <a:ea typeface="微软雅黑" pitchFamily="34" charset="-122"/>
              </a:rPr>
              <a:t>____</a:t>
            </a:r>
            <a:r>
              <a:rPr lang="en-US" altLang="zh-CN" sz="4400" dirty="0" smtClean="0">
                <a:latin typeface="微软雅黑" pitchFamily="34" charset="-122"/>
                <a:ea typeface="微软雅黑" pitchFamily="34" charset="-122"/>
              </a:rPr>
              <a:t>__________________</a:t>
            </a:r>
            <a:r>
              <a:rPr lang="en-US" sz="4400" dirty="0" smtClean="0">
                <a:latin typeface="微软雅黑" pitchFamily="34" charset="-122"/>
                <a:ea typeface="微软雅黑" pitchFamily="34" charset="-122"/>
              </a:rPr>
              <a:t>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气体摩尔体积的定义式：</a:t>
            </a:r>
            <a:r>
              <a:rPr lang="en-US" sz="4400" i="1" dirty="0" err="1" smtClean="0">
                <a:latin typeface="微软雅黑" pitchFamily="34" charset="-122"/>
                <a:ea typeface="微软雅黑" pitchFamily="34" charset="-122"/>
              </a:rPr>
              <a:t>V</a:t>
            </a:r>
            <a:r>
              <a:rPr lang="en-US" sz="4400" baseline="-25000" dirty="0" err="1" smtClean="0">
                <a:latin typeface="微软雅黑" pitchFamily="34" charset="-122"/>
                <a:ea typeface="微软雅黑" pitchFamily="34" charset="-122"/>
              </a:rPr>
              <a:t>m</a:t>
            </a:r>
            <a:r>
              <a:rPr lang="zh-CN" altLang="en-US" sz="4400" dirty="0" smtClean="0">
                <a:latin typeface="微软雅黑" pitchFamily="34" charset="-122"/>
                <a:ea typeface="微软雅黑" pitchFamily="34" charset="-122"/>
              </a:rPr>
              <a:t>＝</a:t>
            </a:r>
            <a:r>
              <a:rPr lang="en-US" sz="4400" i="1" dirty="0" smtClean="0">
                <a:latin typeface="微软雅黑" pitchFamily="34" charset="-122"/>
                <a:ea typeface="微软雅黑" pitchFamily="34" charset="-122"/>
              </a:rPr>
              <a:t>V/n</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标准状况下的气体摩尔体积约为</a:t>
            </a:r>
            <a:r>
              <a:rPr lang="en-US" sz="4400" dirty="0" smtClean="0">
                <a:latin typeface="微软雅黑" pitchFamily="34" charset="-122"/>
                <a:ea typeface="微软雅黑" pitchFamily="34" charset="-122"/>
              </a:rPr>
              <a:t>___________________</a:t>
            </a:r>
            <a:r>
              <a:rPr lang="zh-CN" altLang="en-US" sz="4000" dirty="0" smtClean="0">
                <a:latin typeface="微软雅黑" pitchFamily="34" charset="-122"/>
                <a:ea typeface="微软雅黑" pitchFamily="34" charset="-122"/>
              </a:rPr>
              <a:t>。</a:t>
            </a:r>
            <a:endParaRPr lang="zh-CN" altLang="en-US" sz="40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3528716" y="4860950"/>
            <a:ext cx="864852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单位物质的量的气体所占的体积　</a:t>
            </a:r>
            <a:endParaRPr lang="zh-CN" altLang="en-US" sz="4400" dirty="0">
              <a:solidFill>
                <a:srgbClr val="A50021"/>
              </a:solidFill>
              <a:latin typeface="微软雅黑" pitchFamily="34" charset="-122"/>
              <a:ea typeface="微软雅黑" pitchFamily="34" charset="-122"/>
            </a:endParaRPr>
          </a:p>
        </p:txBody>
      </p:sp>
      <p:sp>
        <p:nvSpPr>
          <p:cNvPr id="12" name="矩形 11"/>
          <p:cNvSpPr/>
          <p:nvPr/>
        </p:nvSpPr>
        <p:spPr>
          <a:xfrm>
            <a:off x="15786036" y="4932958"/>
            <a:ext cx="2000264" cy="769441"/>
          </a:xfrm>
          <a:prstGeom prst="rect">
            <a:avLst/>
          </a:prstGeom>
        </p:spPr>
        <p:txBody>
          <a:bodyPr wrap="square">
            <a:spAutoFit/>
          </a:bodyPr>
          <a:lstStyle/>
          <a:p>
            <a:r>
              <a:rPr lang="en-US" sz="4400" i="1" dirty="0" err="1" smtClean="0">
                <a:solidFill>
                  <a:srgbClr val="A50021"/>
                </a:solidFill>
                <a:latin typeface="微软雅黑" pitchFamily="34" charset="-122"/>
                <a:ea typeface="微软雅黑" pitchFamily="34" charset="-122"/>
              </a:rPr>
              <a:t>V</a:t>
            </a:r>
            <a:r>
              <a:rPr lang="en-US" sz="4400" baseline="-25000" dirty="0" err="1" smtClean="0">
                <a:solidFill>
                  <a:srgbClr val="A50021"/>
                </a:solidFill>
                <a:latin typeface="微软雅黑" pitchFamily="34" charset="-122"/>
                <a:ea typeface="微软雅黑" pitchFamily="34" charset="-122"/>
              </a:rPr>
              <a:t>m</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2646833" y="6035725"/>
            <a:ext cx="10818987"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L/mol(</a:t>
            </a:r>
            <a:r>
              <a:rPr lang="zh-CN" altLang="en-US" sz="4400" dirty="0" smtClean="0">
                <a:solidFill>
                  <a:srgbClr val="A50021"/>
                </a:solidFill>
                <a:latin typeface="微软雅黑" pitchFamily="34" charset="-122"/>
                <a:ea typeface="微软雅黑" pitchFamily="34" charset="-122"/>
              </a:rPr>
              <a:t>或</a:t>
            </a:r>
            <a:r>
              <a:rPr lang="en-US" sz="4400" dirty="0" err="1" smtClean="0">
                <a:solidFill>
                  <a:srgbClr val="A50021"/>
                </a:solidFill>
                <a:latin typeface="微软雅黑" pitchFamily="34" charset="-122"/>
                <a:ea typeface="微软雅黑" pitchFamily="34" charset="-122"/>
              </a:rPr>
              <a:t>L·mol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m</a:t>
            </a:r>
            <a:r>
              <a:rPr lang="en-US" sz="4400" baseline="30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/mol(</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m</a:t>
            </a:r>
            <a:r>
              <a:rPr lang="en-US" sz="4400" baseline="30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1017548" y="7813278"/>
            <a:ext cx="354135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22.4 </a:t>
            </a:r>
            <a:r>
              <a:rPr lang="en-US" sz="4400" dirty="0" err="1" smtClean="0">
                <a:solidFill>
                  <a:srgbClr val="A50021"/>
                </a:solidFill>
                <a:latin typeface="微软雅黑" pitchFamily="34" charset="-122"/>
                <a:ea typeface="微软雅黑" pitchFamily="34" charset="-122"/>
              </a:rPr>
              <a:t>L·mol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2" grpId="0"/>
      <p:bldP spid="1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5573484" cy="2308324"/>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zh-CN"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化学实验安全　过滤和蒸发</a:t>
            </a:r>
          </a:p>
          <a:p>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．标准状况下的气体摩尔体积</a:t>
            </a:r>
            <a:r>
              <a:rPr lang="en-US" sz="4400" i="1" dirty="0" err="1" smtClean="0">
                <a:solidFill>
                  <a:srgbClr val="404040"/>
                </a:solidFill>
                <a:latin typeface="微软雅黑" pitchFamily="34" charset="-122"/>
                <a:ea typeface="微软雅黑" pitchFamily="34" charset="-122"/>
              </a:rPr>
              <a:t>V</a:t>
            </a:r>
            <a:r>
              <a:rPr lang="en-US" sz="4400" baseline="-25000" dirty="0" err="1" smtClean="0">
                <a:solidFill>
                  <a:srgbClr val="404040"/>
                </a:solidFill>
                <a:latin typeface="微软雅黑" pitchFamily="34" charset="-122"/>
                <a:ea typeface="微软雅黑" pitchFamily="34" charset="-122"/>
              </a:rPr>
              <a:t>m</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22.4 </a:t>
            </a:r>
            <a:r>
              <a:rPr lang="en-US" sz="4400" dirty="0" err="1" smtClean="0">
                <a:solidFill>
                  <a:srgbClr val="404040"/>
                </a:solidFill>
                <a:latin typeface="微软雅黑" pitchFamily="34" charset="-122"/>
                <a:ea typeface="微软雅黑" pitchFamily="34" charset="-122"/>
              </a:rPr>
              <a:t>L·mol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，那么</a:t>
            </a:r>
            <a:r>
              <a:rPr lang="en-US" sz="4400" i="1" dirty="0" err="1" smtClean="0">
                <a:solidFill>
                  <a:srgbClr val="404040"/>
                </a:solidFill>
                <a:latin typeface="微软雅黑" pitchFamily="34" charset="-122"/>
                <a:ea typeface="微软雅黑" pitchFamily="34" charset="-122"/>
              </a:rPr>
              <a:t>V</a:t>
            </a:r>
            <a:r>
              <a:rPr lang="en-US" sz="4400" baseline="-25000" dirty="0" err="1" smtClean="0">
                <a:solidFill>
                  <a:srgbClr val="404040"/>
                </a:solidFill>
                <a:latin typeface="微软雅黑" pitchFamily="34" charset="-122"/>
                <a:ea typeface="微软雅黑" pitchFamily="34" charset="-122"/>
              </a:rPr>
              <a:t>m</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22.4 </a:t>
            </a:r>
            <a:r>
              <a:rPr lang="en-US" sz="4400" dirty="0" err="1" smtClean="0">
                <a:solidFill>
                  <a:srgbClr val="404040"/>
                </a:solidFill>
                <a:latin typeface="微软雅黑" pitchFamily="34" charset="-122"/>
                <a:ea typeface="微软雅黑" pitchFamily="34" charset="-122"/>
              </a:rPr>
              <a:t>L·mol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时一定是标准状况下吗？</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0.2 mol 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0.8 mol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的混合气体的体积也是</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吗？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875464"/>
            <a:ext cx="19216822" cy="4786346"/>
          </a:xfrm>
          <a:prstGeom prst="rect">
            <a:avLst/>
          </a:prstGeom>
          <a:noFill/>
          <a:ln w="9525">
            <a:noFill/>
            <a:miter lim="800000"/>
            <a:headEnd/>
            <a:tailEnd/>
          </a:ln>
          <a:effectLst/>
        </p:spPr>
      </p:pic>
      <p:sp>
        <p:nvSpPr>
          <p:cNvPr id="20" name="矩形 19"/>
          <p:cNvSpPr/>
          <p:nvPr/>
        </p:nvSpPr>
        <p:spPr>
          <a:xfrm>
            <a:off x="2308952" y="7227852"/>
            <a:ext cx="19002508" cy="4154984"/>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．提示：不一定，同时改变温度和压强，气体摩尔体积</a:t>
            </a:r>
            <a:r>
              <a:rPr lang="en-US" sz="4400" i="1" dirty="0" err="1" smtClean="0">
                <a:solidFill>
                  <a:srgbClr val="A50021"/>
                </a:solidFill>
                <a:latin typeface="微软雅黑" pitchFamily="34" charset="-122"/>
                <a:ea typeface="微软雅黑" pitchFamily="34" charset="-122"/>
              </a:rPr>
              <a:t>V</a:t>
            </a:r>
            <a:r>
              <a:rPr lang="en-US" sz="4400" baseline="-25000" dirty="0" err="1" smtClean="0">
                <a:solidFill>
                  <a:srgbClr val="A50021"/>
                </a:solidFill>
                <a:latin typeface="微软雅黑" pitchFamily="34" charset="-122"/>
                <a:ea typeface="微软雅黑" pitchFamily="34" charset="-122"/>
              </a:rPr>
              <a:t>m</a:t>
            </a:r>
            <a:r>
              <a:rPr lang="zh-CN" altLang="en-US" sz="4400" dirty="0" smtClean="0">
                <a:solidFill>
                  <a:srgbClr val="A50021"/>
                </a:solidFill>
                <a:latin typeface="微软雅黑" pitchFamily="34" charset="-122"/>
                <a:ea typeface="微软雅黑" pitchFamily="34" charset="-122"/>
              </a:rPr>
              <a:t>仍可能保持不变，如升高温度的同时增加压强。</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．提示：是，气体摩尔体积适用范围是气体，可以是单一气体，也可以是混合气体。 </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88556" y="2916734"/>
            <a:ext cx="885831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．一定状况下，</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的摩尔体积可能恰好为</a:t>
            </a:r>
            <a:r>
              <a:rPr lang="en-US" sz="4400" dirty="0" smtClean="0">
                <a:solidFill>
                  <a:srgbClr val="404040"/>
                </a:solidFill>
                <a:latin typeface="微软雅黑" pitchFamily="34" charset="-122"/>
                <a:ea typeface="微软雅黑" pitchFamily="34" charset="-122"/>
              </a:rPr>
              <a:t>11.2 L/mol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．在标准状况下</a:t>
            </a:r>
            <a:r>
              <a:rPr lang="en-US" sz="4400" dirty="0" smtClean="0">
                <a:solidFill>
                  <a:srgbClr val="404040"/>
                </a:solidFill>
                <a:latin typeface="微软雅黑" pitchFamily="34" charset="-122"/>
                <a:ea typeface="微软雅黑" pitchFamily="34" charset="-122"/>
              </a:rPr>
              <a:t>1 mol 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的体积是</a:t>
            </a:r>
            <a:r>
              <a:rPr lang="en-US" sz="4400" dirty="0" smtClean="0">
                <a:solidFill>
                  <a:srgbClr val="404040"/>
                </a:solidFill>
                <a:latin typeface="微软雅黑" pitchFamily="34" charset="-122"/>
                <a:ea typeface="微软雅黑" pitchFamily="34" charset="-122"/>
              </a:rPr>
              <a:t>22.4 L/mol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 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的体积约是</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，则</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的温度和压强一定是标准状况</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．在标准状况下</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的摩尔体积约是</a:t>
            </a:r>
            <a:r>
              <a:rPr lang="en-US" sz="4400" dirty="0" smtClean="0">
                <a:solidFill>
                  <a:srgbClr val="404040"/>
                </a:solidFill>
                <a:latin typeface="微软雅黑" pitchFamily="34" charset="-122"/>
                <a:ea typeface="微软雅黑" pitchFamily="34" charset="-122"/>
              </a:rPr>
              <a:t>22.4 L/mol</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1810206" y="2916734"/>
            <a:ext cx="10001320" cy="8959388"/>
          </a:xfrm>
          <a:prstGeom prst="rect">
            <a:avLst/>
          </a:prstGeom>
          <a:noFill/>
          <a:ln w="9525">
            <a:noFill/>
            <a:miter lim="800000"/>
            <a:headEnd/>
            <a:tailEnd/>
          </a:ln>
          <a:effectLst/>
        </p:spPr>
      </p:pic>
      <p:sp>
        <p:nvSpPr>
          <p:cNvPr id="7" name="矩形 6"/>
          <p:cNvSpPr/>
          <p:nvPr/>
        </p:nvSpPr>
        <p:spPr>
          <a:xfrm>
            <a:off x="11943204" y="2844726"/>
            <a:ext cx="77153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11956884" y="3780830"/>
            <a:ext cx="9429816" cy="914096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气体的体积与温度和压强有关，一定状况下，</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的摩尔体积可能恰好为</a:t>
            </a:r>
            <a:r>
              <a:rPr lang="en-US" sz="4400" dirty="0" smtClean="0">
                <a:solidFill>
                  <a:srgbClr val="A50021"/>
                </a:solidFill>
                <a:latin typeface="微软雅黑" pitchFamily="34" charset="-122"/>
                <a:ea typeface="微软雅黑" pitchFamily="34" charset="-122"/>
              </a:rPr>
              <a:t>11.2 L/mol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正确；气体体积的单位是</a:t>
            </a:r>
            <a:r>
              <a:rPr lang="en-US" sz="4400" dirty="0" smtClean="0">
                <a:solidFill>
                  <a:srgbClr val="A50021"/>
                </a:solidFill>
                <a:latin typeface="微软雅黑" pitchFamily="34" charset="-122"/>
                <a:ea typeface="微软雅黑" pitchFamily="34" charset="-122"/>
              </a:rPr>
              <a:t>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错误；气体的体积与温度和压强两个因素有关，</a:t>
            </a:r>
            <a:r>
              <a:rPr lang="en-US" sz="4400" dirty="0" smtClean="0">
                <a:solidFill>
                  <a:srgbClr val="A50021"/>
                </a:solidFill>
                <a:latin typeface="微软雅黑" pitchFamily="34" charset="-122"/>
                <a:ea typeface="微软雅黑" pitchFamily="34" charset="-122"/>
              </a:rPr>
              <a:t>1 mol 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的体积约是</a:t>
            </a:r>
            <a:r>
              <a:rPr lang="en-US" sz="4400" dirty="0" smtClean="0">
                <a:solidFill>
                  <a:srgbClr val="A50021"/>
                </a:solidFill>
                <a:latin typeface="微软雅黑" pitchFamily="34" charset="-122"/>
                <a:ea typeface="微软雅黑" pitchFamily="34" charset="-122"/>
              </a:rPr>
              <a:t>22.4 L</a:t>
            </a:r>
            <a:r>
              <a:rPr lang="zh-CN" altLang="en-US" sz="4400" dirty="0" smtClean="0">
                <a:solidFill>
                  <a:srgbClr val="A50021"/>
                </a:solidFill>
                <a:latin typeface="微软雅黑" pitchFamily="34" charset="-122"/>
                <a:ea typeface="微软雅黑" pitchFamily="34" charset="-122"/>
              </a:rPr>
              <a:t>，温度和压强不一定是标准状况，</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错误；在标准状况下</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不是气体，</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r>
              <a:rPr lang="zh-CN" altLang="en-US" sz="4000" dirty="0" smtClean="0">
                <a:solidFill>
                  <a:srgbClr val="B32876"/>
                </a:solidFill>
                <a:latin typeface="微软雅黑" pitchFamily="34" charset="-122"/>
                <a:ea typeface="微软雅黑" pitchFamily="34" charset="-122"/>
              </a:rPr>
              <a:t>。</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574012"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对标准状况下的四种气体的关系表示不正确的是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6.72 L</a:t>
            </a:r>
            <a:r>
              <a:rPr lang="zh-CN" altLang="en-US" sz="4400" dirty="0" smtClean="0">
                <a:solidFill>
                  <a:srgbClr val="404040"/>
                </a:solidFill>
                <a:latin typeface="微软雅黑" pitchFamily="34" charset="-122"/>
                <a:ea typeface="微软雅黑" pitchFamily="34" charset="-122"/>
              </a:rPr>
              <a:t>甲烷　</a:t>
            </a:r>
            <a:r>
              <a:rPr lang="en-US" sz="4400" dirty="0" smtClean="0">
                <a:solidFill>
                  <a:srgbClr val="404040"/>
                </a:solidFill>
                <a:latin typeface="微软雅黑" pitchFamily="34" charset="-122"/>
                <a:ea typeface="微软雅黑" pitchFamily="34" charset="-122"/>
              </a:rPr>
              <a:t>②3.01×10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个氯化氢分子　</a:t>
            </a:r>
            <a:r>
              <a:rPr lang="en-US" sz="4400" dirty="0" smtClean="0">
                <a:solidFill>
                  <a:srgbClr val="404040"/>
                </a:solidFill>
                <a:latin typeface="微软雅黑" pitchFamily="34" charset="-122"/>
                <a:ea typeface="微软雅黑" pitchFamily="34" charset="-122"/>
              </a:rPr>
              <a:t>③13.6 g</a:t>
            </a:r>
            <a:r>
              <a:rPr lang="zh-CN" altLang="en-US" sz="4400" dirty="0" smtClean="0">
                <a:solidFill>
                  <a:srgbClr val="404040"/>
                </a:solidFill>
                <a:latin typeface="微软雅黑" pitchFamily="34" charset="-122"/>
                <a:ea typeface="微软雅黑" pitchFamily="34" charset="-122"/>
              </a:rPr>
              <a:t>硫化氢</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④0.2 mol NH</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．体积：</a:t>
            </a:r>
            <a:r>
              <a:rPr lang="en-US" sz="4400" dirty="0" smtClean="0">
                <a:solidFill>
                  <a:srgbClr val="404040"/>
                </a:solidFill>
                <a:latin typeface="微软雅黑" pitchFamily="34" charset="-122"/>
                <a:ea typeface="微软雅黑" pitchFamily="34" charset="-122"/>
              </a:rPr>
              <a:t>④&lt;①&lt;②&lt;③</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．密度：</a:t>
            </a:r>
            <a:r>
              <a:rPr lang="en-US" sz="4400" dirty="0" smtClean="0">
                <a:solidFill>
                  <a:srgbClr val="404040"/>
                </a:solidFill>
                <a:latin typeface="微软雅黑" pitchFamily="34" charset="-122"/>
                <a:ea typeface="微软雅黑" pitchFamily="34" charset="-122"/>
              </a:rPr>
              <a:t>①&lt;④&lt;③&lt;②</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．质量：</a:t>
            </a:r>
            <a:r>
              <a:rPr lang="en-US" sz="4400" dirty="0" smtClean="0">
                <a:solidFill>
                  <a:srgbClr val="404040"/>
                </a:solidFill>
                <a:latin typeface="微软雅黑" pitchFamily="34" charset="-122"/>
                <a:ea typeface="微软雅黑" pitchFamily="34" charset="-122"/>
              </a:rPr>
              <a:t>④&lt;①&lt;③&lt;②</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．氢原子数：</a:t>
            </a:r>
            <a:r>
              <a:rPr lang="en-US" sz="4400" dirty="0" smtClean="0">
                <a:solidFill>
                  <a:srgbClr val="404040"/>
                </a:solidFill>
                <a:latin typeface="微软雅黑" pitchFamily="34" charset="-122"/>
                <a:ea typeface="微软雅黑" pitchFamily="34" charset="-122"/>
              </a:rPr>
              <a:t>②&lt;④&lt;③&lt;①</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308952" y="2946374"/>
            <a:ext cx="19574012" cy="8971360"/>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646363" y="3224212"/>
          <a:ext cx="18452305" cy="9100107"/>
        </p:xfrm>
        <a:graphic>
          <a:graphicData uri="http://schemas.openxmlformats.org/presentationml/2006/ole">
            <p:oleObj spid="_x0000_s325634" name="Document" r:id="rId5" imgW="11262746" imgH="557447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308952" y="2946374"/>
            <a:ext cx="19574012" cy="8786874"/>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743200" y="3489324"/>
          <a:ext cx="18787516" cy="9326265"/>
        </p:xfrm>
        <a:graphic>
          <a:graphicData uri="http://schemas.openxmlformats.org/presentationml/2006/ole">
            <p:oleObj spid="_x0000_s326658" name="Document" r:id="rId5" imgW="11205646" imgH="559214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82" name="Object 2"/>
          <p:cNvGraphicFramePr>
            <a:graphicFrameLocks noChangeAspect="1"/>
          </p:cNvGraphicFramePr>
          <p:nvPr/>
        </p:nvGraphicFramePr>
        <p:xfrm>
          <a:off x="2667000" y="4089382"/>
          <a:ext cx="18821400" cy="8737600"/>
        </p:xfrm>
        <a:graphic>
          <a:graphicData uri="http://schemas.openxmlformats.org/presentationml/2006/ole">
            <p:oleObj spid="_x0000_s327682" name="Document" r:id="rId3" imgW="11709133" imgH="5556087" progId="Word.Document.8">
              <p:embed/>
            </p:oleObj>
          </a:graphicData>
        </a:graphic>
      </p:graphicFrame>
      <p:sp>
        <p:nvSpPr>
          <p:cNvPr id="54" name="TextBox 53"/>
          <p:cNvSpPr txBox="1"/>
          <p:nvPr/>
        </p:nvSpPr>
        <p:spPr>
          <a:xfrm>
            <a:off x="4952158" y="3375002"/>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阿伏伽德罗定律及推论</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5" cstate="print"/>
          <a:srcRect/>
          <a:stretch>
            <a:fillRect/>
          </a:stretch>
        </p:blipFill>
        <p:spPr bwMode="auto">
          <a:xfrm>
            <a:off x="2023200" y="3397469"/>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37500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矩形 21"/>
          <p:cNvSpPr/>
          <p:nvPr/>
        </p:nvSpPr>
        <p:spPr>
          <a:xfrm>
            <a:off x="15310668" y="3996854"/>
            <a:ext cx="4134465"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相同数目的粒子</a:t>
            </a:r>
            <a:endParaRPr lang="zh-CN" altLang="en-US" sz="4400" i="1" dirty="0">
              <a:solidFill>
                <a:srgbClr val="A50021"/>
              </a:solidFill>
              <a:latin typeface="微软雅黑" pitchFamily="34" charset="-122"/>
              <a:ea typeface="微软雅黑" pitchFamily="34" charset="-122"/>
            </a:endParaRPr>
          </a:p>
        </p:txBody>
      </p:sp>
      <p:graphicFrame>
        <p:nvGraphicFramePr>
          <p:cNvPr id="18" name="对象 17"/>
          <p:cNvGraphicFramePr>
            <a:graphicFrameLocks noChangeAspect="1"/>
          </p:cNvGraphicFramePr>
          <p:nvPr/>
        </p:nvGraphicFramePr>
        <p:xfrm>
          <a:off x="17951450" y="5100638"/>
          <a:ext cx="4162425" cy="2238375"/>
        </p:xfrm>
        <a:graphic>
          <a:graphicData uri="http://schemas.openxmlformats.org/presentationml/2006/ole">
            <p:oleObj spid="_x0000_s327683" name="Document" r:id="rId6" imgW="2753738" imgH="1486647" progId="Word.Document.8">
              <p:embed/>
            </p:oleObj>
          </a:graphicData>
        </a:graphic>
      </p:graphicFrame>
      <p:graphicFrame>
        <p:nvGraphicFramePr>
          <p:cNvPr id="20" name="对象 19"/>
          <p:cNvGraphicFramePr>
            <a:graphicFrameLocks noChangeAspect="1"/>
          </p:cNvGraphicFramePr>
          <p:nvPr/>
        </p:nvGraphicFramePr>
        <p:xfrm>
          <a:off x="2667000" y="8813800"/>
          <a:ext cx="2489200" cy="1803400"/>
        </p:xfrm>
        <a:graphic>
          <a:graphicData uri="http://schemas.openxmlformats.org/presentationml/2006/ole">
            <p:oleObj spid="_x0000_s327684" name="Document" r:id="rId7" imgW="1661652" imgH="1208284" progId="Word.Document.8">
              <p:embed/>
            </p:oleObj>
          </a:graphicData>
        </a:graphic>
      </p:graphicFrame>
      <p:graphicFrame>
        <p:nvGraphicFramePr>
          <p:cNvPr id="21" name="对象 20"/>
          <p:cNvGraphicFramePr>
            <a:graphicFrameLocks noChangeAspect="1"/>
          </p:cNvGraphicFramePr>
          <p:nvPr/>
        </p:nvGraphicFramePr>
        <p:xfrm>
          <a:off x="16628312" y="10304488"/>
          <a:ext cx="1397000" cy="1803400"/>
        </p:xfrm>
        <a:graphic>
          <a:graphicData uri="http://schemas.openxmlformats.org/presentationml/2006/ole">
            <p:oleObj spid="_x0000_s327685" name="Document" r:id="rId8" imgW="919708" imgH="1190616"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27682"/>
                                        </p:tgtEl>
                                        <p:attrNameLst>
                                          <p:attrName>style.visibility</p:attrName>
                                        </p:attrNameLst>
                                      </p:cBhvr>
                                      <p:to>
                                        <p:strVal val="visible"/>
                                      </p:to>
                                    </p:set>
                                    <p:animEffect transition="in" filter="blinds(horizontal)">
                                      <p:cBhvr>
                                        <p:cTn id="7" dur="500"/>
                                        <p:tgtEl>
                                          <p:spTgt spid="3276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82" name="Object 2"/>
          <p:cNvGraphicFramePr>
            <a:graphicFrameLocks noChangeAspect="1"/>
          </p:cNvGraphicFramePr>
          <p:nvPr/>
        </p:nvGraphicFramePr>
        <p:xfrm>
          <a:off x="2463800" y="3098800"/>
          <a:ext cx="18719800" cy="8864600"/>
        </p:xfrm>
        <a:graphic>
          <a:graphicData uri="http://schemas.openxmlformats.org/presentationml/2006/ole">
            <p:oleObj spid="_x0000_s328706" name="Document" r:id="rId3" imgW="11652392" imgH="5574477" progId="Word.Document.8">
              <p:embed/>
            </p:oleObj>
          </a:graphicData>
        </a:graphic>
      </p:graphicFrame>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 name="对象 20"/>
          <p:cNvGraphicFramePr>
            <a:graphicFrameLocks noChangeAspect="1"/>
          </p:cNvGraphicFramePr>
          <p:nvPr/>
        </p:nvGraphicFramePr>
        <p:xfrm>
          <a:off x="15882172" y="2589184"/>
          <a:ext cx="1397000" cy="1803400"/>
        </p:xfrm>
        <a:graphic>
          <a:graphicData uri="http://schemas.openxmlformats.org/presentationml/2006/ole">
            <p:oleObj spid="_x0000_s328709" name="Document" r:id="rId5" imgW="919708" imgH="1194222" progId="Word.Document.8">
              <p:embed/>
            </p:oleObj>
          </a:graphicData>
        </a:graphic>
      </p:graphicFrame>
      <p:graphicFrame>
        <p:nvGraphicFramePr>
          <p:cNvPr id="14" name="对象 13"/>
          <p:cNvGraphicFramePr>
            <a:graphicFrameLocks noChangeAspect="1"/>
          </p:cNvGraphicFramePr>
          <p:nvPr/>
        </p:nvGraphicFramePr>
        <p:xfrm>
          <a:off x="18739692" y="4589448"/>
          <a:ext cx="1397000" cy="1803400"/>
        </p:xfrm>
        <a:graphic>
          <a:graphicData uri="http://schemas.openxmlformats.org/presentationml/2006/ole">
            <p:oleObj spid="_x0000_s328710" name="Document" r:id="rId6" imgW="919708" imgH="119241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27682"/>
                                        </p:tgtEl>
                                        <p:attrNameLst>
                                          <p:attrName>style.visibility</p:attrName>
                                        </p:attrNameLst>
                                      </p:cBhvr>
                                      <p:to>
                                        <p:strVal val="visible"/>
                                      </p:to>
                                    </p:set>
                                    <p:animEffect transition="in" filter="blinds(horizontal)">
                                      <p:cBhvr>
                                        <p:cTn id="7" dur="500"/>
                                        <p:tgtEl>
                                          <p:spTgt spid="3276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．同温同压下，相同体积的任何气体都含有相同数目的原子数吗？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．结合气体体积的影响因素，思考分析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若两种气体体积相同，所含分子数也一定相同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的说法正确吗？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877174"/>
            <a:ext cx="19216822" cy="4998950"/>
          </a:xfrm>
          <a:prstGeom prst="rect">
            <a:avLst/>
          </a:prstGeom>
          <a:noFill/>
          <a:ln w="9525">
            <a:noFill/>
            <a:miter lim="800000"/>
            <a:headEnd/>
            <a:tailEnd/>
          </a:ln>
          <a:effectLst/>
        </p:spPr>
      </p:pic>
      <p:sp>
        <p:nvSpPr>
          <p:cNvPr id="20" name="矩形 19"/>
          <p:cNvSpPr/>
          <p:nvPr/>
        </p:nvSpPr>
        <p:spPr>
          <a:xfrm>
            <a:off x="2308952" y="6949182"/>
            <a:ext cx="19365780" cy="517064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．提示：不一定。同温同压下，相同体积的任何气体都含有相同数目的分子数，但分子中所含有的原子数不一定相同，如稀有气体</a:t>
            </a:r>
            <a:r>
              <a:rPr lang="en-US" sz="4400" dirty="0" smtClean="0">
                <a:solidFill>
                  <a:srgbClr val="A50021"/>
                </a:solidFill>
                <a:latin typeface="微软雅黑" pitchFamily="34" charset="-122"/>
                <a:ea typeface="微软雅黑" pitchFamily="34" charset="-122"/>
              </a:rPr>
              <a:t>He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Ne</a:t>
            </a:r>
            <a:r>
              <a:rPr lang="zh-CN" altLang="en-US" sz="4400" dirty="0" smtClean="0">
                <a:solidFill>
                  <a:srgbClr val="A50021"/>
                </a:solidFill>
                <a:latin typeface="微软雅黑" pitchFamily="34" charset="-122"/>
                <a:ea typeface="微软雅黑" pitchFamily="34" charset="-122"/>
              </a:rPr>
              <a:t>等是单原子分子，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是双原子分子，</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是多原子分子。</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．不正确。因为气体体积受温度和压强的影响较大，当温度和压强不同时，体积相同的两气体的物质的量不一定相同，故所含的分子数也不一定相同。</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23200" y="2874936"/>
            <a:ext cx="19502574" cy="313932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同温同压下，等体积的</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分别在足量的氧气中完全燃烧，消耗</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体积分别为</a:t>
            </a:r>
            <a:r>
              <a:rPr lang="en-US" sz="4400" i="1" dirty="0" smtClean="0">
                <a:solidFill>
                  <a:srgbClr val="404040"/>
                </a:solidFill>
                <a:latin typeface="微软雅黑" pitchFamily="34" charset="-122"/>
                <a:ea typeface="微软雅黑" pitchFamily="34" charset="-122"/>
              </a:rPr>
              <a:t>x</a:t>
            </a:r>
            <a:r>
              <a:rPr lang="en-US" sz="4400" dirty="0" smtClean="0">
                <a:solidFill>
                  <a:srgbClr val="404040"/>
                </a:solidFill>
                <a:latin typeface="微软雅黑" pitchFamily="34" charset="-122"/>
                <a:ea typeface="微软雅黑" pitchFamily="34" charset="-122"/>
              </a:rPr>
              <a:t> L</a:t>
            </a:r>
            <a:r>
              <a:rPr lang="zh-CN" altLang="en-US" sz="4400" dirty="0" smtClean="0">
                <a:solidFill>
                  <a:srgbClr val="404040"/>
                </a:solidFill>
                <a:latin typeface="微软雅黑" pitchFamily="34" charset="-122"/>
                <a:ea typeface="微软雅黑" pitchFamily="34" charset="-122"/>
              </a:rPr>
              <a:t>和</a:t>
            </a:r>
            <a:r>
              <a:rPr lang="en-US" sz="4400" i="1" dirty="0" smtClean="0">
                <a:solidFill>
                  <a:srgbClr val="404040"/>
                </a:solidFill>
                <a:latin typeface="微软雅黑" pitchFamily="34" charset="-122"/>
                <a:ea typeface="微软雅黑" pitchFamily="34" charset="-122"/>
              </a:rPr>
              <a:t>y</a:t>
            </a:r>
            <a:r>
              <a:rPr lang="en-US" sz="4400" dirty="0" smtClean="0">
                <a:solidFill>
                  <a:srgbClr val="404040"/>
                </a:solidFill>
                <a:latin typeface="微软雅黑" pitchFamily="34" charset="-122"/>
                <a:ea typeface="微软雅黑" pitchFamily="34" charset="-122"/>
              </a:rPr>
              <a:t> L</a:t>
            </a:r>
            <a:r>
              <a:rPr lang="zh-CN" altLang="en-US" sz="4400" dirty="0" smtClean="0">
                <a:solidFill>
                  <a:srgbClr val="404040"/>
                </a:solidFill>
                <a:latin typeface="微软雅黑" pitchFamily="34" charset="-122"/>
                <a:ea typeface="微软雅黑" pitchFamily="34" charset="-122"/>
              </a:rPr>
              <a:t>，则</a:t>
            </a:r>
            <a:r>
              <a:rPr lang="en-US" sz="4400" i="1"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与</a:t>
            </a:r>
            <a:r>
              <a:rPr lang="en-US" sz="4400" i="1"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的比值为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1∶2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4∶1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1∶4</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2094638" y="3089250"/>
            <a:ext cx="19574012" cy="871543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10" name="对象 9"/>
          <p:cNvGraphicFramePr>
            <a:graphicFrameLocks noChangeAspect="1"/>
          </p:cNvGraphicFramePr>
          <p:nvPr/>
        </p:nvGraphicFramePr>
        <p:xfrm>
          <a:off x="2527300" y="3297238"/>
          <a:ext cx="18794282" cy="7972424"/>
        </p:xfrm>
        <a:graphic>
          <a:graphicData uri="http://schemas.openxmlformats.org/presentationml/2006/ole">
            <p:oleObj spid="_x0000_s330754" name="Document" r:id="rId5" imgW="11251254" imgH="4792391"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231994"/>
            <a:ext cx="546100" cy="546100"/>
          </a:xfrm>
          <a:prstGeom prst="rect">
            <a:avLst/>
          </a:prstGeom>
          <a:noFill/>
        </p:spPr>
      </p:pic>
      <p:sp>
        <p:nvSpPr>
          <p:cNvPr id="40" name="矩形 39"/>
          <p:cNvSpPr/>
          <p:nvPr/>
        </p:nvSpPr>
        <p:spPr>
          <a:xfrm>
            <a:off x="2023200" y="3660754"/>
            <a:ext cx="19716888" cy="313932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．能识别一些化学药品安全标志。并能进行简单的实验事故处理。</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．复</a:t>
            </a:r>
            <a:r>
              <a:rPr lang="zh-CN" altLang="en-US" sz="4400" dirty="0" smtClean="0">
                <a:solidFill>
                  <a:srgbClr val="000000"/>
                </a:solidFill>
                <a:latin typeface="微软雅黑" pitchFamily="34" charset="-122"/>
                <a:ea typeface="微软雅黑" pitchFamily="34" charset="-122"/>
              </a:rPr>
              <a:t>习粗盐提纯实验，进一步掌握溶解、过滤、蒸发等基本操作。</a:t>
            </a:r>
          </a:p>
          <a:p>
            <a:pPr>
              <a:lnSpc>
                <a:spcPct val="150000"/>
              </a:lnSpc>
            </a:pPr>
            <a:r>
              <a:rPr lang="en-US" sz="4400" dirty="0" smtClean="0">
                <a:solidFill>
                  <a:srgbClr val="000000"/>
                </a:solidFill>
                <a:latin typeface="微软雅黑" pitchFamily="34" charset="-122"/>
                <a:ea typeface="微软雅黑" pitchFamily="34" charset="-122"/>
              </a:rPr>
              <a:t>3</a:t>
            </a:r>
            <a:r>
              <a:rPr lang="zh-CN" altLang="en-US" sz="4400" dirty="0" smtClean="0">
                <a:solidFill>
                  <a:srgbClr val="000000"/>
                </a:solidFill>
                <a:latin typeface="微软雅黑" pitchFamily="34" charset="-122"/>
                <a:ea typeface="微软雅黑" pitchFamily="34" charset="-122"/>
              </a:rPr>
              <a:t>．掌握</a:t>
            </a:r>
            <a:r>
              <a:rPr lang="en-US" sz="4400" dirty="0" smtClean="0">
                <a:solidFill>
                  <a:srgbClr val="000000"/>
                </a:solidFill>
                <a:latin typeface="微软雅黑" pitchFamily="34" charset="-122"/>
                <a:ea typeface="微软雅黑" pitchFamily="34" charset="-122"/>
              </a:rPr>
              <a:t>SO</a:t>
            </a:r>
            <a:r>
              <a:rPr lang="en-US" sz="4400" baseline="-25000" dirty="0" smtClean="0">
                <a:solidFill>
                  <a:srgbClr val="000000"/>
                </a:solidFill>
                <a:latin typeface="微软雅黑" pitchFamily="34" charset="-122"/>
                <a:ea typeface="微软雅黑" pitchFamily="34" charset="-122"/>
              </a:rPr>
              <a:t> 4</a:t>
            </a:r>
            <a:r>
              <a:rPr lang="en-US" sz="4400" baseline="30000" dirty="0" smtClean="0">
                <a:solidFill>
                  <a:srgbClr val="000000"/>
                </a:solidFill>
                <a:latin typeface="微软雅黑" pitchFamily="34" charset="-122"/>
                <a:ea typeface="微软雅黑" pitchFamily="34" charset="-122"/>
              </a:rPr>
              <a:t>2-</a:t>
            </a:r>
            <a:r>
              <a:rPr lang="zh-CN" altLang="en-US" sz="4400" dirty="0" smtClean="0">
                <a:solidFill>
                  <a:srgbClr val="000000"/>
                </a:solidFill>
                <a:latin typeface="微软雅黑" pitchFamily="34" charset="-122"/>
                <a:ea typeface="微软雅黑" pitchFamily="34" charset="-122"/>
              </a:rPr>
              <a:t>的</a:t>
            </a:r>
            <a:r>
              <a:rPr lang="zh-CN" altLang="en-US" sz="4400" dirty="0" smtClean="0">
                <a:latin typeface="微软雅黑" pitchFamily="34" charset="-122"/>
                <a:ea typeface="微软雅黑" pitchFamily="34" charset="-122"/>
              </a:rPr>
              <a:t>检验及除去粗盐中</a:t>
            </a:r>
            <a:r>
              <a:rPr lang="en-US" sz="4400" dirty="0" smtClean="0">
                <a:latin typeface="微软雅黑" pitchFamily="34" charset="-122"/>
                <a:ea typeface="微软雅黑" pitchFamily="34" charset="-122"/>
              </a:rPr>
              <a:t>SO</a:t>
            </a:r>
            <a:r>
              <a:rPr lang="en-US" sz="4400" baseline="-25000" dirty="0" smtClean="0">
                <a:latin typeface="微软雅黑" pitchFamily="34" charset="-122"/>
                <a:ea typeface="微软雅黑" pitchFamily="34" charset="-122"/>
              </a:rPr>
              <a:t> 4</a:t>
            </a:r>
            <a:r>
              <a:rPr lang="en-US" sz="4400" baseline="30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Mg</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Ca</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等杂质的方法。</a:t>
            </a:r>
            <a:endParaRPr lang="zh-CN" altLang="en-US" sz="4400" dirty="0">
              <a:latin typeface="微软雅黑" pitchFamily="34" charset="-122"/>
              <a:ea typeface="微软雅黑" pitchFamily="34" charset="-122"/>
            </a:endParaRPr>
          </a:p>
        </p:txBody>
      </p:sp>
      <p:sp>
        <p:nvSpPr>
          <p:cNvPr id="10" name="TextBox 9"/>
          <p:cNvSpPr txBox="1"/>
          <p:nvPr/>
        </p:nvSpPr>
        <p:spPr>
          <a:xfrm>
            <a:off x="2594704" y="208911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160688"/>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23200" y="2874936"/>
            <a:ext cx="19502574" cy="8217634"/>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例</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　三个密闭容器中分别充入</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三种气体，以下各种情况下排序正确的是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．当它们的温度和压强均相同时，三种气体的密度：</a:t>
            </a:r>
            <a:r>
              <a:rPr lang="en-US" altLang="zh-CN" sz="4400" i="1" dirty="0" smtClean="0">
                <a:solidFill>
                  <a:srgbClr val="404040"/>
                </a:solidFill>
                <a:latin typeface="微软雅黑" pitchFamily="34" charset="-122"/>
                <a:ea typeface="微软雅黑" pitchFamily="34" charset="-122"/>
              </a:rPr>
              <a:t>ρ</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altLang="zh-CN" sz="4400" i="1" dirty="0" smtClean="0">
                <a:solidFill>
                  <a:srgbClr val="404040"/>
                </a:solidFill>
                <a:latin typeface="微软雅黑" pitchFamily="34" charset="-122"/>
                <a:ea typeface="微软雅黑" pitchFamily="34" charset="-122"/>
              </a:rPr>
              <a:t>ρ</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altLang="zh-CN" sz="4400" i="1" dirty="0" smtClean="0">
                <a:solidFill>
                  <a:srgbClr val="404040"/>
                </a:solidFill>
                <a:latin typeface="微软雅黑" pitchFamily="34" charset="-122"/>
                <a:ea typeface="微软雅黑" pitchFamily="34" charset="-122"/>
              </a:rPr>
              <a:t>ρ</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．当它们的温度和密度都相同时，三种气体的压强：</a:t>
            </a:r>
            <a:r>
              <a:rPr lang="en-US" sz="4400" i="1" dirty="0" smtClean="0">
                <a:solidFill>
                  <a:srgbClr val="404040"/>
                </a:solidFill>
                <a:latin typeface="微软雅黑" pitchFamily="34" charset="-122"/>
                <a:ea typeface="微软雅黑" pitchFamily="34" charset="-122"/>
              </a:rPr>
              <a:t>p</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p</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p</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．当它们的质量和温度、压强均相同时，三种气体的体积：</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．当它们的压强和体积、温度均相同时，三种气体的质量：</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2094638" y="3089250"/>
            <a:ext cx="19574012" cy="871543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10" name="对象 9"/>
          <p:cNvGraphicFramePr>
            <a:graphicFrameLocks noChangeAspect="1"/>
          </p:cNvGraphicFramePr>
          <p:nvPr/>
        </p:nvGraphicFramePr>
        <p:xfrm>
          <a:off x="2664620" y="3276774"/>
          <a:ext cx="17830800" cy="9217024"/>
        </p:xfrm>
        <a:graphic>
          <a:graphicData uri="http://schemas.openxmlformats.org/presentationml/2006/ole">
            <p:oleObj spid="_x0000_s331778" name="Document" r:id="rId5" imgW="11188049" imgH="560476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2094638" y="3089250"/>
            <a:ext cx="19574012" cy="871543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10" name="对象 9"/>
          <p:cNvGraphicFramePr>
            <a:graphicFrameLocks noChangeAspect="1"/>
          </p:cNvGraphicFramePr>
          <p:nvPr/>
        </p:nvGraphicFramePr>
        <p:xfrm>
          <a:off x="2527300" y="3297237"/>
          <a:ext cx="18211328" cy="8661207"/>
        </p:xfrm>
        <a:graphic>
          <a:graphicData uri="http://schemas.openxmlformats.org/presentationml/2006/ole">
            <p:oleObj spid="_x0000_s332802" name="Document" r:id="rId5" imgW="11135977" imgH="5318830"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215502"/>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2803498"/>
            <a:ext cx="19359698" cy="821763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规律小结</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．对阿伏伽德罗定律的</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三点</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理解</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适用于任何气体，包括混合气体，不适用于非气体。</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同温、同压、同体积、同分子数，共同存在，相互制约，且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三同定一同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标准状况下的气体摩尔体积是阿伏伽德罗定律的一个特例。</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．对阿伏伽德罗定律推论的理解</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气体的体积与温度、压强有关。相同温度下，单位物质的量的气体压强越小，气体体积越大；相同压强下，单位物质的量的气体温度越高，气体体积越大。</a:t>
            </a: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215502"/>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3353445"/>
            <a:ext cx="19359698"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气体的压强与气体分子数、温度有关。相同分子数时，相同体积中气体温度越高，气体压强越大；相同温度下，相同体积中气体分子数越多，气体压强越大。</a:t>
            </a:r>
            <a:endParaRPr lang="zh-CN" altLang="en-US" sz="4400" dirty="0">
              <a:solidFill>
                <a:srgbClr val="404040"/>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00524" y="2772718"/>
            <a:ext cx="21818748"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任何物质的体积都约是</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 mol 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的混合气体的体积约为</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(3)1 mol CO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1 mol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所含分子数相同，体积也相同。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(4)22.4 L 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含阿伏伽德罗常数个氮分子。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同温同压下，同体积的</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三种气体中，质量最大的是</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标准状况下，阿伏伽德罗常数个</a:t>
            </a:r>
            <a:r>
              <a:rPr lang="en-US" sz="4400" dirty="0" smtClean="0">
                <a:solidFill>
                  <a:srgbClr val="404040"/>
                </a:solidFill>
                <a:latin typeface="微软雅黑" pitchFamily="34" charset="-122"/>
                <a:ea typeface="微软雅黑" pitchFamily="34" charset="-122"/>
              </a:rPr>
              <a:t>CCl</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分子的体积约为</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相同体积的密闭容器中，</a:t>
            </a:r>
            <a:r>
              <a:rPr lang="en-US" sz="4400" dirty="0" smtClean="0">
                <a:solidFill>
                  <a:srgbClr val="404040"/>
                </a:solidFill>
                <a:latin typeface="微软雅黑" pitchFamily="34" charset="-122"/>
                <a:ea typeface="微软雅黑" pitchFamily="34" charset="-122"/>
              </a:rPr>
              <a:t>1 mol 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比</a:t>
            </a:r>
            <a:r>
              <a:rPr lang="en-US" sz="4400" dirty="0" smtClean="0">
                <a:solidFill>
                  <a:srgbClr val="404040"/>
                </a:solidFill>
                <a:latin typeface="微软雅黑" pitchFamily="34" charset="-122"/>
                <a:ea typeface="微软雅黑" pitchFamily="34" charset="-122"/>
              </a:rPr>
              <a:t>2 mol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产生的压强小。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 </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 g 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的体积大于</a:t>
            </a:r>
            <a:r>
              <a:rPr lang="en-US" sz="4400" dirty="0" smtClean="0">
                <a:solidFill>
                  <a:srgbClr val="404040"/>
                </a:solidFill>
                <a:latin typeface="微软雅黑" pitchFamily="34" charset="-122"/>
                <a:ea typeface="微软雅黑" pitchFamily="34" charset="-122"/>
              </a:rPr>
              <a:t>10 g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的体积。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304580" y="3276774"/>
            <a:ext cx="19431136" cy="2151120"/>
          </a:xfrm>
          <a:prstGeom prst="rect">
            <a:avLst/>
          </a:prstGeom>
          <a:noFill/>
          <a:ln w="9525">
            <a:noFill/>
            <a:miter lim="800000"/>
            <a:headEnd/>
            <a:tailEnd/>
          </a:ln>
          <a:effectLst/>
        </p:spPr>
      </p:pic>
      <p:sp>
        <p:nvSpPr>
          <p:cNvPr id="14" name="矩形 13"/>
          <p:cNvSpPr/>
          <p:nvPr/>
        </p:nvSpPr>
        <p:spPr>
          <a:xfrm>
            <a:off x="2592612" y="3996854"/>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a:t>
            </a:r>
            <a:r>
              <a:rPr lang="en-US" sz="4400" b="1" dirty="0" smtClean="0">
                <a:solidFill>
                  <a:srgbClr val="A50021"/>
                </a:solidFill>
              </a:rPr>
              <a:t>(1)×</a:t>
            </a:r>
            <a:r>
              <a:rPr lang="zh-CN" altLang="en-US" sz="4400" b="1" dirty="0" smtClean="0">
                <a:solidFill>
                  <a:srgbClr val="A50021"/>
                </a:solidFill>
              </a:rPr>
              <a:t>　</a:t>
            </a:r>
            <a:r>
              <a:rPr lang="en-US" sz="4400" b="1" dirty="0" smtClean="0">
                <a:solidFill>
                  <a:srgbClr val="A50021"/>
                </a:solidFill>
              </a:rPr>
              <a:t>(2)×</a:t>
            </a:r>
            <a:r>
              <a:rPr lang="zh-CN" altLang="en-US" sz="4400" b="1" dirty="0" smtClean="0">
                <a:solidFill>
                  <a:srgbClr val="A50021"/>
                </a:solidFill>
              </a:rPr>
              <a:t>　</a:t>
            </a:r>
            <a:r>
              <a:rPr lang="en-US" sz="4400" b="1" dirty="0" smtClean="0">
                <a:solidFill>
                  <a:srgbClr val="A50021"/>
                </a:solidFill>
              </a:rPr>
              <a:t>(3)×</a:t>
            </a:r>
            <a:r>
              <a:rPr lang="zh-CN" altLang="en-US" sz="4400" b="1" dirty="0" smtClean="0">
                <a:solidFill>
                  <a:srgbClr val="A50021"/>
                </a:solidFill>
              </a:rPr>
              <a:t>　</a:t>
            </a:r>
            <a:r>
              <a:rPr lang="en-US" sz="4400" b="1" dirty="0" smtClean="0">
                <a:solidFill>
                  <a:srgbClr val="A50021"/>
                </a:solidFill>
              </a:rPr>
              <a:t>(4)×</a:t>
            </a:r>
            <a:r>
              <a:rPr lang="zh-CN" altLang="en-US" sz="4400" b="1" dirty="0" smtClean="0">
                <a:solidFill>
                  <a:srgbClr val="A50021"/>
                </a:solidFill>
              </a:rPr>
              <a:t>　</a:t>
            </a:r>
            <a:r>
              <a:rPr lang="en-US" sz="4400" b="1" dirty="0" smtClean="0">
                <a:solidFill>
                  <a:srgbClr val="A50021"/>
                </a:solidFill>
              </a:rPr>
              <a:t>(5)√</a:t>
            </a:r>
            <a:r>
              <a:rPr lang="zh-CN" altLang="en-US" sz="4400" b="1" dirty="0" smtClean="0">
                <a:solidFill>
                  <a:srgbClr val="A50021"/>
                </a:solidFill>
              </a:rPr>
              <a:t>　</a:t>
            </a:r>
            <a:r>
              <a:rPr lang="en-US" sz="4400" b="1" dirty="0" smtClean="0">
                <a:solidFill>
                  <a:srgbClr val="A50021"/>
                </a:solidFill>
              </a:rPr>
              <a:t>(6)×</a:t>
            </a:r>
            <a:r>
              <a:rPr lang="zh-CN" altLang="en-US" sz="4400" b="1" dirty="0" smtClean="0">
                <a:solidFill>
                  <a:srgbClr val="A50021"/>
                </a:solidFill>
              </a:rPr>
              <a:t>　</a:t>
            </a:r>
            <a:r>
              <a:rPr lang="en-US" sz="4400" b="1" dirty="0" smtClean="0">
                <a:solidFill>
                  <a:srgbClr val="A50021"/>
                </a:solidFill>
              </a:rPr>
              <a:t>(7)×</a:t>
            </a:r>
            <a:r>
              <a:rPr lang="zh-CN" altLang="en-US" sz="4400" b="1" dirty="0" smtClean="0">
                <a:solidFill>
                  <a:srgbClr val="A50021"/>
                </a:solidFill>
              </a:rPr>
              <a:t>　</a:t>
            </a:r>
            <a:r>
              <a:rPr lang="en-US" sz="4400" b="1" dirty="0" smtClean="0">
                <a:solidFill>
                  <a:srgbClr val="A50021"/>
                </a:solidFill>
              </a:rPr>
              <a:t>(8)√</a:t>
            </a:r>
            <a:endParaRPr lang="zh-CN" altLang="en-US" sz="4400" b="1"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745740" y="2988742"/>
            <a:ext cx="8994348" cy="8856984"/>
          </a:xfrm>
          <a:prstGeom prst="rect">
            <a:avLst/>
          </a:prstGeom>
          <a:noFill/>
          <a:ln w="9525">
            <a:noFill/>
            <a:miter lim="800000"/>
            <a:headEnd/>
            <a:tailEnd/>
          </a:ln>
          <a:effectLst/>
        </p:spPr>
      </p:pic>
      <p:sp>
        <p:nvSpPr>
          <p:cNvPr id="40" name="矩形 39"/>
          <p:cNvSpPr/>
          <p:nvPr/>
        </p:nvSpPr>
        <p:spPr>
          <a:xfrm>
            <a:off x="1800524" y="2916734"/>
            <a:ext cx="1108923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下列有关气体体积的叙述正确的是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．一定温度和压强下，各种气态物质体积的大小，由构成气体的分子大小决定</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．一定温度和压强下，各种气态物质体积的大小，由构成气体的分子数决定</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．不同的气体，若体积不同，则它们所含的分子数也不同</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．气体摩尔体积指</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任何气体所占的体积，约为</a:t>
            </a:r>
            <a:r>
              <a:rPr lang="en-US" sz="4400" dirty="0" smtClean="0">
                <a:solidFill>
                  <a:srgbClr val="404040"/>
                </a:solidFill>
                <a:latin typeface="微软雅黑" pitchFamily="34" charset="-122"/>
                <a:ea typeface="微软雅黑" pitchFamily="34" charset="-122"/>
              </a:rPr>
              <a:t>22.4 L</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937066" y="2864491"/>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2961764" y="3708822"/>
            <a:ext cx="8868384"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相同条件下，气体的体积由气体的分子数决定，</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项正确；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项，气体的体积不同时，若温度和压强也不相同，则所含的分子数可能相同；</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项，气体摩尔体积的单位为</a:t>
            </a:r>
            <a:r>
              <a:rPr lang="en-US" sz="4400" dirty="0" smtClean="0">
                <a:solidFill>
                  <a:srgbClr val="A50021"/>
                </a:solidFill>
                <a:latin typeface="微软雅黑" pitchFamily="34" charset="-122"/>
                <a:ea typeface="微软雅黑" pitchFamily="34" charset="-122"/>
              </a:rPr>
              <a:t>L/mol</a:t>
            </a:r>
            <a:r>
              <a:rPr lang="zh-CN" altLang="en-US" sz="4400" dirty="0" smtClean="0">
                <a:solidFill>
                  <a:srgbClr val="A50021"/>
                </a:solidFill>
                <a:latin typeface="微软雅黑" pitchFamily="34" charset="-122"/>
                <a:ea typeface="微软雅黑" pitchFamily="34" charset="-122"/>
              </a:rPr>
              <a:t>，且在标准状况下气体的摩尔体积为</a:t>
            </a:r>
            <a:r>
              <a:rPr lang="en-US" sz="4400" dirty="0" smtClean="0">
                <a:solidFill>
                  <a:srgbClr val="A50021"/>
                </a:solidFill>
                <a:latin typeface="微软雅黑" pitchFamily="34" charset="-122"/>
                <a:ea typeface="微软雅黑" pitchFamily="34" charset="-122"/>
              </a:rPr>
              <a:t>22.4 L/mol</a:t>
            </a:r>
            <a:r>
              <a:rPr lang="zh-CN" altLang="en-US" sz="4400" dirty="0" smtClean="0">
                <a:solidFill>
                  <a:srgbClr val="A50021"/>
                </a:solidFill>
                <a:latin typeface="微软雅黑" pitchFamily="34" charset="-122"/>
                <a:ea typeface="微软雅黑" pitchFamily="34" charset="-122"/>
              </a:rPr>
              <a:t>，其数值随温度和压强的改变而改变。</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40" name="矩形 39"/>
          <p:cNvSpPr/>
          <p:nvPr/>
        </p:nvSpPr>
        <p:spPr>
          <a:xfrm>
            <a:off x="2023200" y="3160688"/>
            <a:ext cx="913836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下列叙述正确的是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任何气体的体积都为</a:t>
            </a:r>
            <a:r>
              <a:rPr lang="en-US" sz="4400" dirty="0" smtClean="0">
                <a:solidFill>
                  <a:srgbClr val="404040"/>
                </a:solidFill>
                <a:latin typeface="微软雅黑" pitchFamily="34" charset="-122"/>
                <a:ea typeface="微软雅黑" pitchFamily="34" charset="-122"/>
              </a:rPr>
              <a:t>22.4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任何物质在标准状况下所占的体积都为</a:t>
            </a:r>
            <a:r>
              <a:rPr lang="en-US" sz="4400" dirty="0" smtClean="0">
                <a:solidFill>
                  <a:srgbClr val="404040"/>
                </a:solidFill>
                <a:latin typeface="微软雅黑" pitchFamily="34" charset="-122"/>
                <a:ea typeface="微软雅黑" pitchFamily="34" charset="-122"/>
              </a:rPr>
              <a:t>22.4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四氯化碳所占的体积是</a:t>
            </a:r>
            <a:r>
              <a:rPr lang="en-US" sz="4400" dirty="0" smtClean="0">
                <a:solidFill>
                  <a:srgbClr val="404040"/>
                </a:solidFill>
                <a:latin typeface="微软雅黑" pitchFamily="34" charset="-122"/>
                <a:ea typeface="微软雅黑" pitchFamily="34" charset="-122"/>
              </a:rPr>
              <a:t>22.4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的任何气体的物质的量都是</a:t>
            </a:r>
            <a:r>
              <a:rPr lang="en-US" sz="4400" dirty="0" smtClean="0">
                <a:solidFill>
                  <a:srgbClr val="404040"/>
                </a:solidFill>
                <a:latin typeface="微软雅黑" pitchFamily="34" charset="-122"/>
                <a:ea typeface="微软雅黑" pitchFamily="34" charset="-122"/>
              </a:rPr>
              <a:t>1 mol</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809636" y="3232126"/>
            <a:ext cx="5929354" cy="906915"/>
          </a:xfrm>
          <a:prstGeom prst="rect">
            <a:avLst/>
          </a:prstGeom>
        </p:spPr>
        <p:txBody>
          <a:bodyPr wrap="square">
            <a:spAutoFit/>
          </a:bodyPr>
          <a:lstStyle/>
          <a:p>
            <a:pPr eaLnBrk="1" hangingPunct="1">
              <a:lnSpc>
                <a:spcPct val="150000"/>
              </a:lnSpc>
              <a:buNone/>
            </a:pPr>
            <a:r>
              <a:rPr lang="en-US" altLang="zh-CN" sz="40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0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000" dirty="0" smtClean="0">
                <a:solidFill>
                  <a:srgbClr val="A50021"/>
                </a:solidFill>
                <a:latin typeface="微软雅黑" pitchFamily="34" charset="-122"/>
                <a:ea typeface="微软雅黑" pitchFamily="34" charset="-122"/>
                <a:cs typeface="Times New Roman" panose="02020603050405020304" pitchFamily="18" charset="0"/>
              </a:rPr>
              <a:t>】</a:t>
            </a:r>
            <a:r>
              <a:rPr lang="en-US" sz="4000" dirty="0" smtClean="0">
                <a:solidFill>
                  <a:srgbClr val="A50021"/>
                </a:solidFill>
                <a:latin typeface="微软雅黑" pitchFamily="34" charset="-122"/>
                <a:ea typeface="微软雅黑" pitchFamily="34" charset="-122"/>
              </a:rPr>
              <a:t>D</a:t>
            </a:r>
            <a:endParaRPr lang="zh-CN" altLang="en-US" sz="40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810206" y="4089382"/>
            <a:ext cx="9572692"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项，没有指明物质所处的状况，错误；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任何气体在标准状况下所占的体积都约为</a:t>
            </a:r>
            <a:r>
              <a:rPr lang="en-US" sz="4400" dirty="0" smtClean="0">
                <a:solidFill>
                  <a:srgbClr val="A50021"/>
                </a:solidFill>
                <a:latin typeface="微软雅黑" pitchFamily="34" charset="-122"/>
                <a:ea typeface="微软雅黑" pitchFamily="34" charset="-122"/>
              </a:rPr>
              <a:t>22.4 L</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项，四氯化碳在标准状况下不是气体，错误；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项，是对气体摩尔体积概念的应用，正确。</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7786742" cy="5050998"/>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科学家已发现一种新型氢分子</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，在相同条件下，等质量的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相同的是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．原子数 </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．分子数</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．体积</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．物质的量</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9" name="矩形 8"/>
          <p:cNvSpPr/>
          <p:nvPr/>
        </p:nvSpPr>
        <p:spPr>
          <a:xfrm>
            <a:off x="11738768" y="3232126"/>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3" name="矩形 12"/>
          <p:cNvSpPr/>
          <p:nvPr/>
        </p:nvSpPr>
        <p:spPr>
          <a:xfrm>
            <a:off x="11810206" y="4089382"/>
            <a:ext cx="9572692"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都由氢原子构成，二者质量相等，含有氢原子数目相等，</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的摩尔质量不相等，二者质量相等，则二者物质的量不相等，故含有的分子数目不相等，相同状况下的体积不相等，</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670905"/>
            <a:ext cx="2714644" cy="613981"/>
          </a:xfrm>
          <a:prstGeom prst="rect">
            <a:avLst/>
          </a:prstGeom>
          <a:noFill/>
          <a:ln w="9525">
            <a:noFill/>
            <a:miter lim="800000"/>
            <a:headEnd/>
            <a:tailEnd/>
          </a:ln>
          <a:effectLst/>
        </p:spPr>
      </p:pic>
      <p:sp>
        <p:nvSpPr>
          <p:cNvPr id="40" name="矩形 39"/>
          <p:cNvSpPr/>
          <p:nvPr/>
        </p:nvSpPr>
        <p:spPr>
          <a:xfrm>
            <a:off x="2088556" y="4716934"/>
            <a:ext cx="19716888" cy="301967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．遵守实验室规则</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．了解安全措施</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常见危险化学品标志</a:t>
            </a:r>
            <a:endParaRPr lang="zh-CN" altLang="en-US" sz="4400" dirty="0">
              <a:latin typeface="微软雅黑" pitchFamily="34" charset="-122"/>
              <a:ea typeface="微软雅黑" pitchFamily="34" charset="-122"/>
            </a:endParaRPr>
          </a:p>
        </p:txBody>
      </p:sp>
      <p:sp>
        <p:nvSpPr>
          <p:cNvPr id="54" name="TextBox 53"/>
          <p:cNvSpPr txBox="1"/>
          <p:nvPr/>
        </p:nvSpPr>
        <p:spPr>
          <a:xfrm>
            <a:off x="4952158" y="3587453"/>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化学实验安全</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679786"/>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728516" y="2628702"/>
            <a:ext cx="593885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下列各组物质中分子数相同的是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L CO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2 L CO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9 g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和标准状况下</a:t>
            </a:r>
            <a:r>
              <a:rPr lang="en-US" sz="4400" dirty="0" smtClean="0">
                <a:solidFill>
                  <a:srgbClr val="404040"/>
                </a:solidFill>
                <a:latin typeface="微软雅黑" pitchFamily="34" charset="-122"/>
                <a:ea typeface="微软雅黑" pitchFamily="34" charset="-122"/>
              </a:rPr>
              <a:t>11.2 L CO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 mol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22.4 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0.2 mol 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4.48 L </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气体</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4" cstate="print"/>
          <a:srcRect/>
          <a:stretch>
            <a:fillRect/>
          </a:stretch>
        </p:blipFill>
        <p:spPr bwMode="auto">
          <a:xfrm>
            <a:off x="7489156" y="2844726"/>
            <a:ext cx="14250932" cy="9073008"/>
          </a:xfrm>
          <a:prstGeom prst="rect">
            <a:avLst/>
          </a:prstGeom>
          <a:noFill/>
          <a:ln w="9525">
            <a:noFill/>
            <a:miter lim="800000"/>
            <a:headEnd/>
            <a:tailEnd/>
          </a:ln>
          <a:effectLst/>
        </p:spPr>
      </p:pic>
      <p:sp>
        <p:nvSpPr>
          <p:cNvPr id="9" name="矩形 8"/>
          <p:cNvSpPr/>
          <p:nvPr/>
        </p:nvSpPr>
        <p:spPr>
          <a:xfrm>
            <a:off x="7489156" y="2556694"/>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3" name="矩形 12"/>
          <p:cNvSpPr/>
          <p:nvPr/>
        </p:nvSpPr>
        <p:spPr>
          <a:xfrm>
            <a:off x="7561164" y="3492798"/>
            <a:ext cx="14041560" cy="1024896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未指明两种气体所处的状态，气体摩尔体积不一定相等，因此物质的量不一定相等，分子数不一定相等，</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9 g</a:t>
            </a:r>
            <a:r>
              <a:rPr lang="zh-CN" altLang="en-US" sz="4400" dirty="0" smtClean="0">
                <a:solidFill>
                  <a:srgbClr val="A50021"/>
                </a:solidFill>
                <a:latin typeface="微软雅黑" pitchFamily="34" charset="-122"/>
                <a:ea typeface="微软雅黑" pitchFamily="34" charset="-122"/>
              </a:rPr>
              <a:t>水的物质的量为</a:t>
            </a:r>
            <a:r>
              <a:rPr lang="en-US" sz="4400" dirty="0" smtClean="0">
                <a:solidFill>
                  <a:srgbClr val="A50021"/>
                </a:solidFill>
                <a:latin typeface="微软雅黑" pitchFamily="34" charset="-122"/>
                <a:ea typeface="微软雅黑" pitchFamily="34" charset="-122"/>
              </a:rPr>
              <a:t>0.5 mol</a:t>
            </a:r>
            <a:r>
              <a:rPr lang="zh-CN" altLang="en-US" sz="4400" dirty="0" smtClean="0">
                <a:solidFill>
                  <a:srgbClr val="A50021"/>
                </a:solidFill>
                <a:latin typeface="微软雅黑" pitchFamily="34" charset="-122"/>
                <a:ea typeface="微软雅黑" pitchFamily="34" charset="-122"/>
              </a:rPr>
              <a:t>，标准状况下</a:t>
            </a:r>
            <a:r>
              <a:rPr lang="en-US" sz="4400" dirty="0" smtClean="0">
                <a:solidFill>
                  <a:srgbClr val="A50021"/>
                </a:solidFill>
                <a:latin typeface="微软雅黑" pitchFamily="34" charset="-122"/>
                <a:ea typeface="微软雅黑" pitchFamily="34" charset="-122"/>
              </a:rPr>
              <a:t>11.2 L 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的物质的量为</a:t>
            </a:r>
            <a:r>
              <a:rPr lang="en-US" sz="4400" dirty="0" smtClean="0">
                <a:solidFill>
                  <a:srgbClr val="A50021"/>
                </a:solidFill>
                <a:latin typeface="微软雅黑" pitchFamily="34" charset="-122"/>
                <a:ea typeface="微软雅黑" pitchFamily="34" charset="-122"/>
              </a:rPr>
              <a:t>0.5 mol</a:t>
            </a:r>
            <a:r>
              <a:rPr lang="zh-CN" altLang="en-US" sz="4400" dirty="0" smtClean="0">
                <a:solidFill>
                  <a:srgbClr val="A50021"/>
                </a:solidFill>
                <a:latin typeface="微软雅黑" pitchFamily="34" charset="-122"/>
                <a:ea typeface="微软雅黑" pitchFamily="34" charset="-122"/>
              </a:rPr>
              <a:t>，分子数相同，</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正确；标准状况下</a:t>
            </a:r>
            <a:r>
              <a:rPr lang="en-US" sz="4400" dirty="0" smtClean="0">
                <a:solidFill>
                  <a:srgbClr val="A50021"/>
                </a:solidFill>
                <a:latin typeface="微软雅黑" pitchFamily="34" charset="-122"/>
                <a:ea typeface="微软雅黑" pitchFamily="34" charset="-122"/>
              </a:rPr>
              <a:t>22.4 L</a:t>
            </a:r>
            <a:r>
              <a:rPr lang="zh-CN" altLang="en-US" sz="4400" dirty="0" smtClean="0">
                <a:solidFill>
                  <a:srgbClr val="A50021"/>
                </a:solidFill>
                <a:latin typeface="微软雅黑" pitchFamily="34" charset="-122"/>
                <a:ea typeface="微软雅黑" pitchFamily="34" charset="-122"/>
              </a:rPr>
              <a:t>水的物质的量远大于</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，二者物质的量不同，分子数不同，</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错误；未指明氯化氢所处的状态，气体摩尔体积不一定是</a:t>
            </a:r>
            <a:r>
              <a:rPr lang="en-US" sz="4400" dirty="0" smtClean="0">
                <a:solidFill>
                  <a:srgbClr val="A50021"/>
                </a:solidFill>
                <a:latin typeface="微软雅黑" pitchFamily="34" charset="-122"/>
                <a:ea typeface="微软雅黑" pitchFamily="34" charset="-122"/>
              </a:rPr>
              <a:t>22.4 </a:t>
            </a:r>
            <a:r>
              <a:rPr lang="en-US" sz="4400" dirty="0" err="1" smtClean="0">
                <a:solidFill>
                  <a:srgbClr val="A50021"/>
                </a:solidFill>
                <a:latin typeface="微软雅黑" pitchFamily="34" charset="-122"/>
                <a:ea typeface="微软雅黑" pitchFamily="34" charset="-122"/>
              </a:rPr>
              <a:t>L·mol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，因此</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的物质的量不一定是</a:t>
            </a:r>
            <a:r>
              <a:rPr lang="en-US" sz="4400" dirty="0" smtClean="0">
                <a:solidFill>
                  <a:srgbClr val="A50021"/>
                </a:solidFill>
                <a:latin typeface="微软雅黑" pitchFamily="34" charset="-122"/>
                <a:ea typeface="微软雅黑" pitchFamily="34" charset="-122"/>
              </a:rPr>
              <a:t>0.2 mol</a:t>
            </a:r>
            <a:r>
              <a:rPr lang="zh-CN" altLang="en-US" sz="4400" dirty="0" smtClean="0">
                <a:solidFill>
                  <a:srgbClr val="A50021"/>
                </a:solidFill>
                <a:latin typeface="微软雅黑" pitchFamily="34" charset="-122"/>
                <a:ea typeface="微软雅黑" pitchFamily="34" charset="-122"/>
              </a:rPr>
              <a:t>，二者分子数不一定相同，</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P spid="1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6114598"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同温、同压下，同体积的氨气和硫化氢</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气体的质量比为</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；同质量的氨气和硫化氢气体体积比为</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，其中含有的氢原子数目比为</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；若二者氢原子数相等，则它们的体积比为</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8023992" y="3089250"/>
            <a:ext cx="13787534" cy="8612460"/>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8497268" y="3204766"/>
          <a:ext cx="12964119" cy="8692059"/>
        </p:xfrm>
        <a:graphic>
          <a:graphicData uri="http://schemas.openxmlformats.org/presentationml/2006/ole">
            <p:oleObj spid="_x0000_s333826" name="Document" r:id="rId5" imgW="7590018" imgH="535777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358378"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273 K</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101 </a:t>
            </a:r>
            <a:r>
              <a:rPr lang="en-US" sz="4400" dirty="0" err="1" smtClean="0">
                <a:solidFill>
                  <a:srgbClr val="404040"/>
                </a:solidFill>
                <a:latin typeface="微软雅黑" pitchFamily="34" charset="-122"/>
                <a:ea typeface="微软雅黑" pitchFamily="34" charset="-122"/>
              </a:rPr>
              <a:t>kPa</a:t>
            </a:r>
            <a:r>
              <a:rPr lang="zh-CN" altLang="en-US" sz="4400" dirty="0" smtClean="0">
                <a:solidFill>
                  <a:srgbClr val="404040"/>
                </a:solidFill>
                <a:latin typeface="微软雅黑" pitchFamily="34" charset="-122"/>
                <a:ea typeface="微软雅黑" pitchFamily="34" charset="-122"/>
              </a:rPr>
              <a:t>的条件下，将</a:t>
            </a:r>
            <a:r>
              <a:rPr lang="en-US" sz="4400" dirty="0" smtClean="0">
                <a:solidFill>
                  <a:srgbClr val="404040"/>
                </a:solidFill>
                <a:latin typeface="微软雅黑" pitchFamily="34" charset="-122"/>
                <a:ea typeface="微软雅黑" pitchFamily="34" charset="-122"/>
              </a:rPr>
              <a:t>2.00 </a:t>
            </a:r>
            <a:r>
              <a:rPr lang="en-US" sz="4400" dirty="0" err="1" smtClean="0">
                <a:solidFill>
                  <a:srgbClr val="404040"/>
                </a:solidFill>
                <a:latin typeface="微软雅黑" pitchFamily="34" charset="-122"/>
                <a:ea typeface="微软雅黑" pitchFamily="34" charset="-122"/>
              </a:rPr>
              <a:t>gHe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1.40 g 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1.60 g</a:t>
            </a:r>
            <a:r>
              <a:rPr lang="zh-CN" altLang="en-US" sz="4400" dirty="0" smtClean="0">
                <a:solidFill>
                  <a:srgbClr val="404040"/>
                </a:solidFill>
                <a:latin typeface="微软雅黑" pitchFamily="34" charset="-122"/>
                <a:ea typeface="微软雅黑" pitchFamily="34" charset="-122"/>
              </a:rPr>
              <a:t>氧气混合，该混合气体的体积是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6.72 L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7.84 L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10.08 L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13.44 L</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667594" y="3589316"/>
            <a:ext cx="7500990" cy="708232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273 K</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101 </a:t>
            </a:r>
            <a:r>
              <a:rPr lang="en-US" sz="4400" dirty="0" err="1" smtClean="0">
                <a:solidFill>
                  <a:srgbClr val="A50021"/>
                </a:solidFill>
                <a:latin typeface="微软雅黑" pitchFamily="34" charset="-122"/>
                <a:ea typeface="微软雅黑" pitchFamily="34" charset="-122"/>
              </a:rPr>
              <a:t>kPa</a:t>
            </a:r>
            <a:r>
              <a:rPr lang="zh-CN" altLang="en-US" sz="4400" dirty="0" smtClean="0">
                <a:solidFill>
                  <a:srgbClr val="A50021"/>
                </a:solidFill>
                <a:latin typeface="微软雅黑" pitchFamily="34" charset="-122"/>
                <a:ea typeface="微软雅黑" pitchFamily="34" charset="-122"/>
              </a:rPr>
              <a:t>即为标准状况。在标准状况下，气体的体积取决于气体分子总数的多少，与气体的种类无关。</a:t>
            </a:r>
            <a:r>
              <a:rPr lang="en-US" sz="4400" dirty="0" smtClean="0">
                <a:solidFill>
                  <a:srgbClr val="A50021"/>
                </a:solidFill>
                <a:latin typeface="微软雅黑" pitchFamily="34" charset="-122"/>
                <a:ea typeface="微软雅黑" pitchFamily="34" charset="-122"/>
              </a:rPr>
              <a:t>2.00 g</a:t>
            </a:r>
            <a:r>
              <a:rPr lang="zh-CN" altLang="en-US" sz="4400" dirty="0" smtClean="0">
                <a:solidFill>
                  <a:srgbClr val="A50021"/>
                </a:solidFill>
                <a:latin typeface="微软雅黑" pitchFamily="34" charset="-122"/>
                <a:ea typeface="微软雅黑" pitchFamily="34" charset="-122"/>
              </a:rPr>
              <a:t>氦气、</a:t>
            </a:r>
            <a:r>
              <a:rPr lang="en-US" sz="4400" dirty="0" smtClean="0">
                <a:solidFill>
                  <a:srgbClr val="A50021"/>
                </a:solidFill>
                <a:latin typeface="微软雅黑" pitchFamily="34" charset="-122"/>
                <a:ea typeface="微软雅黑" pitchFamily="34" charset="-122"/>
              </a:rPr>
              <a:t>1.40 g</a:t>
            </a:r>
            <a:r>
              <a:rPr lang="zh-CN" altLang="en-US" sz="4400" dirty="0" smtClean="0">
                <a:solidFill>
                  <a:srgbClr val="A50021"/>
                </a:solidFill>
                <a:latin typeface="微软雅黑" pitchFamily="34" charset="-122"/>
                <a:ea typeface="微软雅黑" pitchFamily="34" charset="-122"/>
              </a:rPr>
              <a:t>氮气、</a:t>
            </a:r>
            <a:r>
              <a:rPr lang="en-US" sz="4400" dirty="0" smtClean="0">
                <a:solidFill>
                  <a:srgbClr val="A50021"/>
                </a:solidFill>
                <a:latin typeface="微软雅黑" pitchFamily="34" charset="-122"/>
                <a:ea typeface="微软雅黑" pitchFamily="34" charset="-122"/>
              </a:rPr>
              <a:t>1.60 g</a:t>
            </a:r>
            <a:r>
              <a:rPr lang="zh-CN" altLang="en-US" sz="4400" dirty="0" smtClean="0">
                <a:solidFill>
                  <a:srgbClr val="A50021"/>
                </a:solidFill>
                <a:latin typeface="微软雅黑" pitchFamily="34" charset="-122"/>
                <a:ea typeface="微软雅黑" pitchFamily="34" charset="-122"/>
              </a:rPr>
              <a:t>氧气的物质的量共</a:t>
            </a:r>
            <a:r>
              <a:rPr lang="en-US" sz="4400" dirty="0" smtClean="0">
                <a:solidFill>
                  <a:srgbClr val="A50021"/>
                </a:solidFill>
                <a:latin typeface="微软雅黑" pitchFamily="34" charset="-122"/>
                <a:ea typeface="微软雅黑" pitchFamily="34" charset="-122"/>
              </a:rPr>
              <a:t>0.6 mol</a:t>
            </a:r>
            <a:r>
              <a:rPr lang="zh-CN" altLang="en-US" sz="4400" dirty="0" smtClean="0">
                <a:solidFill>
                  <a:srgbClr val="A50021"/>
                </a:solidFill>
                <a:latin typeface="微软雅黑" pitchFamily="34" charset="-122"/>
                <a:ea typeface="微软雅黑" pitchFamily="34" charset="-122"/>
              </a:rPr>
              <a:t>，所以总体积是</a:t>
            </a:r>
            <a:r>
              <a:rPr lang="en-US" sz="4400" dirty="0" smtClean="0">
                <a:solidFill>
                  <a:srgbClr val="A50021"/>
                </a:solidFill>
                <a:latin typeface="微软雅黑" pitchFamily="34" charset="-122"/>
                <a:ea typeface="微软雅黑" pitchFamily="34" charset="-122"/>
              </a:rPr>
              <a:t>13.44 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11" name="对象 10"/>
          <p:cNvGraphicFramePr>
            <a:graphicFrameLocks noChangeAspect="1"/>
          </p:cNvGraphicFramePr>
          <p:nvPr/>
        </p:nvGraphicFramePr>
        <p:xfrm>
          <a:off x="2714625" y="3543300"/>
          <a:ext cx="18758094" cy="8734474"/>
        </p:xfrm>
        <a:graphic>
          <a:graphicData uri="http://schemas.openxmlformats.org/presentationml/2006/ole">
            <p:oleObj spid="_x0000_s311298" name="Document" r:id="rId4" imgW="11767311" imgH="535777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237514" y="3089250"/>
            <a:ext cx="19574012" cy="8929750"/>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657475" y="3457574"/>
          <a:ext cx="18145125" cy="9036223"/>
        </p:xfrm>
        <a:graphic>
          <a:graphicData uri="http://schemas.openxmlformats.org/presentationml/2006/ole">
            <p:oleObj spid="_x0000_s312322" name="Document" r:id="rId5" imgW="11417168" imgH="555608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358378" cy="4035335"/>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同温同压下，等质量的下列气体所占有的体积最大的是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667594" y="3589316"/>
            <a:ext cx="7500990" cy="5050998"/>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在同温同压下，等质量的气体，气体体积之比与气体摩尔质量成反比。结合选项可知</a:t>
            </a:r>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的摩尔质量最小，故气体体积最大的是</a:t>
            </a:r>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700710"/>
            <a:ext cx="19502574" cy="2123658"/>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对一定量气体体积的探究。</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不同气体在不同条件下的体积：</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8" name="表格 7"/>
          <p:cNvGraphicFramePr>
            <a:graphicFrameLocks noGrp="1"/>
          </p:cNvGraphicFramePr>
          <p:nvPr/>
        </p:nvGraphicFramePr>
        <p:xfrm>
          <a:off x="2808636" y="4788942"/>
          <a:ext cx="14977664" cy="7680960"/>
        </p:xfrm>
        <a:graphic>
          <a:graphicData uri="http://schemas.openxmlformats.org/drawingml/2006/table">
            <a:tbl>
              <a:tblPr/>
              <a:tblGrid>
                <a:gridCol w="3100078"/>
                <a:gridCol w="5904045"/>
                <a:gridCol w="5973541"/>
              </a:tblGrid>
              <a:tr h="837093">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化学式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条件</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1 mol</a:t>
                      </a:r>
                      <a:r>
                        <a:rPr lang="zh-CN" sz="4200" kern="100">
                          <a:solidFill>
                            <a:srgbClr val="404040"/>
                          </a:solidFill>
                          <a:latin typeface="微软雅黑" pitchFamily="34" charset="-122"/>
                          <a:ea typeface="微软雅黑" pitchFamily="34" charset="-122"/>
                          <a:cs typeface="Times New Roman"/>
                        </a:rPr>
                        <a:t>气体体积</a:t>
                      </a:r>
                      <a:r>
                        <a:rPr lang="en-US" sz="4200" kern="100">
                          <a:solidFill>
                            <a:srgbClr val="404040"/>
                          </a:solidFill>
                          <a:latin typeface="微软雅黑" pitchFamily="34" charset="-122"/>
                          <a:ea typeface="微软雅黑" pitchFamily="34" charset="-122"/>
                          <a:cs typeface="Courier New"/>
                        </a:rPr>
                        <a:t>/L</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0 </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101 </a:t>
                      </a:r>
                      <a:r>
                        <a:rPr lang="en-US" sz="4200" kern="100" dirty="0" err="1">
                          <a:solidFill>
                            <a:srgbClr val="404040"/>
                          </a:solidFill>
                          <a:latin typeface="微软雅黑" pitchFamily="34" charset="-122"/>
                          <a:ea typeface="微软雅黑" pitchFamily="34" charset="-122"/>
                          <a:cs typeface="Courier New"/>
                        </a:rPr>
                        <a:t>kPa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22.4</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O</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0 </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101 </a:t>
                      </a:r>
                      <a:r>
                        <a:rPr lang="en-US" sz="4200" kern="100" dirty="0" err="1">
                          <a:solidFill>
                            <a:srgbClr val="404040"/>
                          </a:solidFill>
                          <a:latin typeface="微软雅黑" pitchFamily="34" charset="-122"/>
                          <a:ea typeface="微软雅黑" pitchFamily="34" charset="-122"/>
                          <a:cs typeface="Courier New"/>
                        </a:rPr>
                        <a:t>kPa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22.4</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CO</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0 </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101 </a:t>
                      </a:r>
                      <a:r>
                        <a:rPr lang="en-US" sz="4200" kern="100" dirty="0" err="1">
                          <a:solidFill>
                            <a:srgbClr val="404040"/>
                          </a:solidFill>
                          <a:latin typeface="微软雅黑" pitchFamily="34" charset="-122"/>
                          <a:ea typeface="微软雅黑" pitchFamily="34" charset="-122"/>
                          <a:cs typeface="Courier New"/>
                        </a:rPr>
                        <a:t>kPa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22.4</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H</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0 </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202 </a:t>
                      </a:r>
                      <a:r>
                        <a:rPr lang="en-US" sz="4200" kern="100" dirty="0" err="1">
                          <a:solidFill>
                            <a:srgbClr val="404040"/>
                          </a:solidFill>
                          <a:latin typeface="微软雅黑" pitchFamily="34" charset="-122"/>
                          <a:ea typeface="微软雅黑" pitchFamily="34" charset="-122"/>
                          <a:cs typeface="Courier New"/>
                        </a:rPr>
                        <a:t>kPa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11.2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CO</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0 </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202 kPa</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11.2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N</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273 </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202 kPa</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22.4</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NH</a:t>
                      </a:r>
                      <a:r>
                        <a:rPr lang="en-US" sz="4200" kern="100" baseline="-25000">
                          <a:solidFill>
                            <a:srgbClr val="404040"/>
                          </a:solidFill>
                          <a:latin typeface="微软雅黑" pitchFamily="34" charset="-122"/>
                          <a:ea typeface="微软雅黑" pitchFamily="34" charset="-122"/>
                          <a:cs typeface="Courier New"/>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273 </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202 kPa</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22.4</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19502574" cy="809798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从上表分析得出的结论：</a:t>
            </a:r>
          </a:p>
          <a:p>
            <a:pPr>
              <a:lnSpc>
                <a:spcPct val="150000"/>
              </a:lnSpc>
            </a:pPr>
            <a:r>
              <a:rPr lang="zh-CN" altLang="en-US" sz="4400" dirty="0" smtClean="0">
                <a:latin typeface="微软雅黑" pitchFamily="34" charset="-122"/>
                <a:ea typeface="微软雅黑" pitchFamily="34" charset="-122"/>
              </a:rPr>
              <a:t>①</a:t>
            </a:r>
            <a:r>
              <a:rPr lang="en-US" sz="4400" dirty="0" smtClean="0">
                <a:latin typeface="微软雅黑" pitchFamily="34" charset="-122"/>
                <a:ea typeface="微软雅黑" pitchFamily="34" charset="-122"/>
              </a:rPr>
              <a:t>1 mol</a:t>
            </a:r>
            <a:r>
              <a:rPr lang="zh-CN" altLang="en-US" sz="4400" dirty="0" smtClean="0">
                <a:latin typeface="微软雅黑" pitchFamily="34" charset="-122"/>
                <a:ea typeface="微软雅黑" pitchFamily="34" charset="-122"/>
              </a:rPr>
              <a:t>任何气体，在标准状况下的体积都约为</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②</a:t>
            </a:r>
            <a:r>
              <a:rPr lang="en-US" sz="4400" dirty="0" smtClean="0">
                <a:latin typeface="微软雅黑" pitchFamily="34" charset="-122"/>
                <a:ea typeface="微软雅黑" pitchFamily="34" charset="-122"/>
              </a:rPr>
              <a:t>1 mol</a:t>
            </a:r>
            <a:r>
              <a:rPr lang="zh-CN" altLang="en-US" sz="4400" dirty="0" smtClean="0">
                <a:latin typeface="微软雅黑" pitchFamily="34" charset="-122"/>
                <a:ea typeface="微软雅黑" pitchFamily="34" charset="-122"/>
              </a:rPr>
              <a:t>不同的气体，在不同的条件下，体积</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填</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一定</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一定不</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或</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不一定</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相等。</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理论依据：相同条件下，</a:t>
            </a:r>
            <a:r>
              <a:rPr lang="en-US" sz="4400" dirty="0" smtClean="0">
                <a:latin typeface="微软雅黑" pitchFamily="34" charset="-122"/>
                <a:ea typeface="微软雅黑" pitchFamily="34" charset="-122"/>
              </a:rPr>
              <a:t>1 mol</a:t>
            </a:r>
            <a:r>
              <a:rPr lang="zh-CN" altLang="en-US" sz="4400" dirty="0" smtClean="0">
                <a:latin typeface="微软雅黑" pitchFamily="34" charset="-122"/>
                <a:ea typeface="微软雅黑" pitchFamily="34" charset="-122"/>
              </a:rPr>
              <a:t>任何气体的体积几乎相等，原因是：</a:t>
            </a:r>
          </a:p>
          <a:p>
            <a:pPr>
              <a:lnSpc>
                <a:spcPct val="150000"/>
              </a:lnSpc>
            </a:pPr>
            <a:r>
              <a:rPr lang="zh-CN" altLang="en-US" sz="4400" dirty="0" smtClean="0">
                <a:latin typeface="微软雅黑" pitchFamily="34" charset="-122"/>
                <a:ea typeface="微软雅黑" pitchFamily="34" charset="-122"/>
              </a:rPr>
              <a:t>①</a:t>
            </a:r>
            <a:r>
              <a:rPr lang="en-US" sz="4400" dirty="0" smtClean="0">
                <a:latin typeface="微软雅黑" pitchFamily="34" charset="-122"/>
                <a:ea typeface="微软雅黑" pitchFamily="34" charset="-122"/>
              </a:rPr>
              <a:t>________________________________________________________________________</a:t>
            </a:r>
            <a:r>
              <a:rPr lang="zh-CN" altLang="en-US"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②</a:t>
            </a:r>
            <a:r>
              <a:rPr lang="en-US" sz="4400" dirty="0" smtClean="0">
                <a:latin typeface="微软雅黑" pitchFamily="34" charset="-122"/>
                <a:ea typeface="微软雅黑" pitchFamily="34" charset="-122"/>
              </a:rPr>
              <a:t>________________________________________________________________________</a:t>
            </a:r>
            <a:r>
              <a:rPr lang="zh-CN" altLang="en-US" sz="4400" dirty="0" smtClean="0">
                <a:latin typeface="微软雅黑" pitchFamily="34" charset="-122"/>
                <a:ea typeface="微软雅黑" pitchFamily="34" charset="-122"/>
              </a:rPr>
              <a:t>。</a:t>
            </a:r>
            <a:endParaRPr lang="en-US" altLang="zh-CN" sz="4400" dirty="0" smtClean="0">
              <a:latin typeface="微软雅黑" pitchFamily="34" charset="-122"/>
              <a:ea typeface="微软雅黑" pitchFamily="34" charset="-122"/>
            </a:endParaRPr>
          </a:p>
          <a:p>
            <a:pPr>
              <a:lnSpc>
                <a:spcPct val="150000"/>
              </a:lnSpc>
            </a:pPr>
            <a:r>
              <a:rPr lang="en-US" alt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应用：在标准状况下，</a:t>
            </a:r>
            <a:r>
              <a:rPr lang="en-US" altLang="en-US" sz="4400" dirty="0" smtClean="0">
                <a:latin typeface="微软雅黑" pitchFamily="34" charset="-122"/>
                <a:ea typeface="微软雅黑" pitchFamily="34" charset="-122"/>
              </a:rPr>
              <a:t>4 g O</a:t>
            </a:r>
            <a:r>
              <a:rPr lang="en-US" alt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的体积为多少升？</a:t>
            </a:r>
            <a:r>
              <a:rPr lang="en-US" alt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写出计算过程</a:t>
            </a:r>
            <a:r>
              <a:rPr lang="en-US" alt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237514" y="3089250"/>
            <a:ext cx="19574012" cy="8929750"/>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646363" y="3276774"/>
          <a:ext cx="18805942" cy="9100293"/>
        </p:xfrm>
        <a:graphic>
          <a:graphicData uri="http://schemas.openxmlformats.org/presentationml/2006/ole">
            <p:oleObj spid="_x0000_s334850" name="Document" r:id="rId5" imgW="11445898" imgH="555608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574012"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某气体的摩尔质量为</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g</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mol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，分子数为</a:t>
            </a:r>
            <a:r>
              <a:rPr lang="en-US" sz="4400" i="1"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，在标准状况下所占体积是</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 L</a:t>
            </a:r>
            <a:r>
              <a:rPr lang="zh-CN" altLang="en-US" sz="4400" dirty="0" smtClean="0">
                <a:solidFill>
                  <a:srgbClr val="404040"/>
                </a:solidFill>
                <a:latin typeface="微软雅黑" pitchFamily="34" charset="-122"/>
                <a:ea typeface="微软雅黑" pitchFamily="34" charset="-122"/>
              </a:rPr>
              <a:t>，质量是</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。某元素原子的摩尔质量为</a:t>
            </a:r>
            <a:r>
              <a:rPr lang="en-US" sz="4400" i="1"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g</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mol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，原子个数为</a:t>
            </a:r>
            <a:r>
              <a:rPr lang="en-US" sz="4400" i="1"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为阿伏伽德罗常数，试说明下列各式表示的意义。</a:t>
            </a:r>
          </a:p>
          <a:p>
            <a:pPr>
              <a:lnSpc>
                <a:spcPct val="150000"/>
              </a:lnSpc>
            </a:pPr>
            <a:r>
              <a:rPr lang="en-US" sz="4400" dirty="0" smtClean="0">
                <a:solidFill>
                  <a:srgbClr val="404040"/>
                </a:solidFill>
                <a:latin typeface="微软雅黑" pitchFamily="34" charset="-122"/>
                <a:ea typeface="微软雅黑" pitchFamily="34" charset="-122"/>
              </a:rPr>
              <a:t>(1)</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x</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en-US" sz="4400" i="1"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en-US" sz="4400" i="1" dirty="0" smtClean="0">
                <a:solidFill>
                  <a:srgbClr val="404040"/>
                </a:solidFill>
                <a:latin typeface="微软雅黑" pitchFamily="34" charset="-122"/>
                <a:ea typeface="微软雅黑" pitchFamily="34" charset="-122"/>
              </a:rPr>
              <a:t>y</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(5)</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(6)</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nvGraphicFramePr>
        <p:xfrm>
          <a:off x="2304580" y="4284886"/>
          <a:ext cx="19574011" cy="5570706"/>
        </p:xfrm>
        <a:graphic>
          <a:graphicData uri="http://schemas.openxmlformats.org/drawingml/2006/table">
            <a:tbl>
              <a:tblPr/>
              <a:tblGrid>
                <a:gridCol w="3898213"/>
                <a:gridCol w="2626458"/>
                <a:gridCol w="3262335"/>
                <a:gridCol w="3262335"/>
                <a:gridCol w="3524273"/>
                <a:gridCol w="3000397"/>
              </a:tblGrid>
              <a:tr h="2470942">
                <a:tc>
                  <a:txBody>
                    <a:bodyPr/>
                    <a:lstStyle/>
                    <a:p>
                      <a:pPr algn="ctr">
                        <a:spcAft>
                          <a:spcPts val="0"/>
                        </a:spcAft>
                      </a:pPr>
                      <a:r>
                        <a:rPr lang="zh-CN" sz="4400" kern="100" dirty="0">
                          <a:latin typeface="微软雅黑" pitchFamily="34" charset="-122"/>
                          <a:ea typeface="微软雅黑" pitchFamily="34" charset="-122"/>
                          <a:cs typeface="Times New Roman"/>
                        </a:rPr>
                        <a:t>药品标志</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dirty="0" smtClean="0">
                        <a:latin typeface="微软雅黑" pitchFamily="34" charset="-122"/>
                        <a:ea typeface="微软雅黑" pitchFamily="34" charset="-122"/>
                        <a:cs typeface="Courier New"/>
                      </a:endParaRPr>
                    </a:p>
                    <a:p>
                      <a:pPr algn="ctr">
                        <a:spcAft>
                          <a:spcPts val="0"/>
                        </a:spcAft>
                      </a:pPr>
                      <a:endParaRPr lang="en-US" sz="4400" kern="100" dirty="0" smtClean="0">
                        <a:latin typeface="微软雅黑" pitchFamily="34" charset="-122"/>
                        <a:ea typeface="微软雅黑" pitchFamily="34" charset="-122"/>
                        <a:cs typeface="Courier New"/>
                      </a:endParaRPr>
                    </a:p>
                    <a:p>
                      <a:pPr algn="ctr">
                        <a:spcAft>
                          <a:spcPts val="0"/>
                        </a:spcAft>
                      </a:pPr>
                      <a:endParaRPr lang="en-US" sz="4400" kern="100" dirty="0" smtClean="0">
                        <a:latin typeface="微软雅黑" pitchFamily="34" charset="-122"/>
                        <a:ea typeface="微软雅黑" pitchFamily="34" charset="-122"/>
                        <a:cs typeface="Courier New"/>
                      </a:endParaRPr>
                    </a:p>
                    <a:p>
                      <a:pPr algn="ctr">
                        <a:spcAft>
                          <a:spcPts val="0"/>
                        </a:spcAft>
                      </a:pPr>
                      <a:endParaRPr lang="en-US" sz="4400" kern="100" dirty="0" smtClean="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786">
                <a:tc>
                  <a:txBody>
                    <a:bodyPr/>
                    <a:lstStyle/>
                    <a:p>
                      <a:pPr marL="0" marR="0" indent="0" algn="ctr" defTabSz="2119122" rtl="0" eaLnBrk="1" fontAlgn="auto" latinLnBrk="0" hangingPunct="1">
                        <a:lnSpc>
                          <a:spcPct val="100000"/>
                        </a:lnSpc>
                        <a:spcBef>
                          <a:spcPts val="0"/>
                        </a:spcBef>
                        <a:spcAft>
                          <a:spcPts val="0"/>
                        </a:spcAft>
                        <a:buClrTx/>
                        <a:buSzTx/>
                        <a:buFontTx/>
                        <a:buNone/>
                        <a:tabLst/>
                        <a:defRPr/>
                      </a:pPr>
                      <a:r>
                        <a:rPr lang="zh-CN" altLang="en-US" sz="4400" kern="100" dirty="0" smtClean="0">
                          <a:latin typeface="微软雅黑" pitchFamily="34" charset="-122"/>
                          <a:ea typeface="微软雅黑" pitchFamily="34" charset="-122"/>
                          <a:cs typeface="Courier New"/>
                        </a:rPr>
                        <a:t>意义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dirty="0" smtClean="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4304">
                <a:tc>
                  <a:txBody>
                    <a:bodyPr/>
                    <a:lstStyle/>
                    <a:p>
                      <a:pPr algn="ctr">
                        <a:spcAft>
                          <a:spcPts val="0"/>
                        </a:spcAft>
                      </a:pPr>
                      <a:r>
                        <a:rPr lang="zh-CN" sz="4400" kern="100" dirty="0">
                          <a:latin typeface="微软雅黑" pitchFamily="34" charset="-122"/>
                          <a:ea typeface="微软雅黑" pitchFamily="34" charset="-122"/>
                          <a:cs typeface="Times New Roman"/>
                        </a:rPr>
                        <a:t>常见危险</a:t>
                      </a:r>
                      <a:endParaRPr lang="zh-CN" sz="4400" kern="100" dirty="0">
                        <a:latin typeface="微软雅黑" pitchFamily="34" charset="-122"/>
                        <a:ea typeface="微软雅黑" pitchFamily="34" charset="-122"/>
                        <a:cs typeface="Courier New"/>
                      </a:endParaRPr>
                    </a:p>
                    <a:p>
                      <a:pPr algn="ctr">
                        <a:spcAft>
                          <a:spcPts val="0"/>
                        </a:spcAft>
                      </a:pPr>
                      <a:r>
                        <a:rPr lang="zh-CN" sz="4400" kern="100" dirty="0">
                          <a:latin typeface="微软雅黑" pitchFamily="34" charset="-122"/>
                          <a:ea typeface="微软雅黑" pitchFamily="34" charset="-122"/>
                          <a:cs typeface="Times New Roman"/>
                        </a:rPr>
                        <a:t>化学品</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400" kern="100" dirty="0">
                          <a:latin typeface="微软雅黑" pitchFamily="34" charset="-122"/>
                          <a:ea typeface="微软雅黑" pitchFamily="34" charset="-122"/>
                          <a:cs typeface="Times New Roman"/>
                        </a:rPr>
                        <a:t>硝酸铵、火药</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400" kern="100" dirty="0">
                          <a:latin typeface="微软雅黑" pitchFamily="34" charset="-122"/>
                          <a:ea typeface="微软雅黑" pitchFamily="34" charset="-122"/>
                          <a:cs typeface="Times New Roman"/>
                        </a:rPr>
                        <a:t>汽油、酒精、苯</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4400" kern="100" dirty="0">
                          <a:latin typeface="微软雅黑" pitchFamily="34" charset="-122"/>
                          <a:ea typeface="微软雅黑" pitchFamily="34" charset="-122"/>
                          <a:cs typeface="Courier New"/>
                        </a:rPr>
                        <a:t>KMnO</a:t>
                      </a:r>
                      <a:r>
                        <a:rPr lang="en-US" sz="4400" kern="100" baseline="-25000" dirty="0">
                          <a:latin typeface="微软雅黑" pitchFamily="34" charset="-122"/>
                          <a:ea typeface="微软雅黑" pitchFamily="34" charset="-122"/>
                          <a:cs typeface="Courier New"/>
                        </a:rPr>
                        <a:t>4</a:t>
                      </a:r>
                      <a:r>
                        <a:rPr lang="zh-CN" sz="4400" kern="100" dirty="0">
                          <a:latin typeface="微软雅黑" pitchFamily="34" charset="-122"/>
                          <a:ea typeface="微软雅黑" pitchFamily="34" charset="-122"/>
                          <a:cs typeface="Times New Roman"/>
                        </a:rPr>
                        <a:t>、</a:t>
                      </a:r>
                      <a:r>
                        <a:rPr lang="en-US" sz="4400" kern="100" dirty="0">
                          <a:latin typeface="微软雅黑" pitchFamily="34" charset="-122"/>
                          <a:ea typeface="微软雅黑" pitchFamily="34" charset="-122"/>
                          <a:cs typeface="Courier New"/>
                        </a:rPr>
                        <a:t>O</a:t>
                      </a:r>
                      <a:r>
                        <a:rPr lang="en-US" sz="4400" kern="100" baseline="-25000" dirty="0">
                          <a:latin typeface="微软雅黑" pitchFamily="34" charset="-122"/>
                          <a:ea typeface="微软雅黑" pitchFamily="34" charset="-122"/>
                          <a:cs typeface="Courier New"/>
                        </a:rPr>
                        <a:t>3</a:t>
                      </a:r>
                      <a:r>
                        <a:rPr lang="zh-CN" sz="4400" kern="100" dirty="0">
                          <a:latin typeface="微软雅黑" pitchFamily="34" charset="-122"/>
                          <a:ea typeface="微软雅黑" pitchFamily="34" charset="-122"/>
                          <a:cs typeface="Times New Roman"/>
                        </a:rPr>
                        <a:t>、</a:t>
                      </a:r>
                      <a:r>
                        <a:rPr lang="en-US" sz="4400" kern="100" dirty="0">
                          <a:latin typeface="微软雅黑" pitchFamily="34" charset="-122"/>
                          <a:ea typeface="微软雅黑" pitchFamily="34" charset="-122"/>
                          <a:cs typeface="Courier New"/>
                        </a:rPr>
                        <a:t>H</a:t>
                      </a:r>
                      <a:r>
                        <a:rPr lang="en-US" sz="4400" kern="100" baseline="-25000" dirty="0">
                          <a:latin typeface="微软雅黑" pitchFamily="34" charset="-122"/>
                          <a:ea typeface="微软雅黑" pitchFamily="34" charset="-122"/>
                          <a:cs typeface="Courier New"/>
                        </a:rPr>
                        <a:t>2</a:t>
                      </a:r>
                      <a:r>
                        <a:rPr lang="en-US" sz="4400" kern="100" dirty="0">
                          <a:latin typeface="微软雅黑" pitchFamily="34" charset="-122"/>
                          <a:ea typeface="微软雅黑" pitchFamily="34" charset="-122"/>
                          <a:cs typeface="Courier New"/>
                        </a:rPr>
                        <a:t>O</a:t>
                      </a:r>
                      <a:r>
                        <a:rPr lang="en-US" sz="4400" kern="100" baseline="-25000" dirty="0">
                          <a:latin typeface="微软雅黑" pitchFamily="34" charset="-122"/>
                          <a:ea typeface="微软雅黑" pitchFamily="34" charset="-122"/>
                          <a:cs typeface="Courier New"/>
                        </a:rPr>
                        <a:t>2</a:t>
                      </a:r>
                      <a:r>
                        <a:rPr lang="zh-CN" sz="4400" kern="100" dirty="0">
                          <a:latin typeface="微软雅黑" pitchFamily="34" charset="-122"/>
                          <a:ea typeface="微软雅黑" pitchFamily="34" charset="-122"/>
                          <a:cs typeface="Times New Roman"/>
                        </a:rPr>
                        <a:t>溶液</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4400" kern="100" dirty="0">
                          <a:latin typeface="微软雅黑" pitchFamily="34" charset="-122"/>
                          <a:ea typeface="微软雅黑" pitchFamily="34" charset="-122"/>
                          <a:cs typeface="Times New Roman"/>
                        </a:rPr>
                        <a:t>氰化钾</a:t>
                      </a:r>
                      <a:r>
                        <a:rPr lang="en-US" sz="4400" kern="100" dirty="0">
                          <a:latin typeface="微软雅黑" pitchFamily="34" charset="-122"/>
                          <a:ea typeface="微软雅黑" pitchFamily="34" charset="-122"/>
                          <a:cs typeface="Courier New"/>
                        </a:rPr>
                        <a:t>(KCN)</a:t>
                      </a:r>
                      <a:r>
                        <a:rPr lang="zh-CN" sz="4400" kern="100" dirty="0">
                          <a:latin typeface="微软雅黑" pitchFamily="34" charset="-122"/>
                          <a:ea typeface="微软雅黑" pitchFamily="34" charset="-122"/>
                          <a:cs typeface="Times New Roman"/>
                        </a:rPr>
                        <a:t>、白磷、重金属盐</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400" kern="100" dirty="0">
                          <a:latin typeface="微软雅黑" pitchFamily="34" charset="-122"/>
                          <a:ea typeface="微软雅黑" pitchFamily="34" charset="-122"/>
                          <a:cs typeface="Times New Roman"/>
                        </a:rPr>
                        <a:t>硝酸、浓硫酸、氢氧化钠</a:t>
                      </a:r>
                      <a:r>
                        <a:rPr lang="zh-CN" sz="4400" kern="100" dirty="0">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1749" name="Picture 5" descr="E:\工作\2017\同步\2017秋\学练考\必修1\PPT\第一章\hx2.TIF"/>
          <p:cNvPicPr>
            <a:picLocks noChangeAspect="1" noChangeArrowheads="1"/>
          </p:cNvPicPr>
          <p:nvPr/>
        </p:nvPicPr>
        <p:blipFill>
          <a:blip r:embed="rId3" r:link="rId4" cstate="print"/>
          <a:srcRect/>
          <a:stretch>
            <a:fillRect/>
          </a:stretch>
        </p:blipFill>
        <p:spPr bwMode="auto">
          <a:xfrm>
            <a:off x="6553052" y="4716934"/>
            <a:ext cx="1909672" cy="2005156"/>
          </a:xfrm>
          <a:prstGeom prst="rect">
            <a:avLst/>
          </a:prstGeom>
          <a:noFill/>
        </p:spPr>
      </p:pic>
      <p:pic>
        <p:nvPicPr>
          <p:cNvPr id="31748" name="Picture 4" descr="E:\工作\2017\同步\2017秋\学练考\必修1\PPT\第一章\hx3.TIF"/>
          <p:cNvPicPr>
            <a:picLocks noChangeAspect="1" noChangeArrowheads="1"/>
          </p:cNvPicPr>
          <p:nvPr/>
        </p:nvPicPr>
        <p:blipFill>
          <a:blip r:embed="rId5" r:link="rId6" cstate="print"/>
          <a:srcRect/>
          <a:stretch>
            <a:fillRect/>
          </a:stretch>
        </p:blipFill>
        <p:spPr bwMode="auto">
          <a:xfrm>
            <a:off x="9289356" y="4788942"/>
            <a:ext cx="2008093" cy="1928826"/>
          </a:xfrm>
          <a:prstGeom prst="rect">
            <a:avLst/>
          </a:prstGeom>
          <a:noFill/>
        </p:spPr>
      </p:pic>
      <p:pic>
        <p:nvPicPr>
          <p:cNvPr id="31747" name="Picture 3" descr="E:\工作\2017\同步\2017秋\学练考\必修1\PPT\第一章\hx4.TIF"/>
          <p:cNvPicPr>
            <a:picLocks noChangeAspect="1" noChangeArrowheads="1"/>
          </p:cNvPicPr>
          <p:nvPr/>
        </p:nvPicPr>
        <p:blipFill>
          <a:blip r:embed="rId7" r:link="rId8" cstate="print"/>
          <a:srcRect/>
          <a:stretch>
            <a:fillRect/>
          </a:stretch>
        </p:blipFill>
        <p:spPr bwMode="auto">
          <a:xfrm>
            <a:off x="12601724" y="4860950"/>
            <a:ext cx="2034515" cy="1928826"/>
          </a:xfrm>
          <a:prstGeom prst="rect">
            <a:avLst/>
          </a:prstGeom>
          <a:noFill/>
        </p:spPr>
      </p:pic>
      <p:pic>
        <p:nvPicPr>
          <p:cNvPr id="31746" name="Picture 2" descr="E:\工作\2017\同步\2017秋\学练考\必修1\PPT\第一章\hx5.TIF"/>
          <p:cNvPicPr>
            <a:picLocks noChangeAspect="1" noChangeArrowheads="1"/>
          </p:cNvPicPr>
          <p:nvPr/>
        </p:nvPicPr>
        <p:blipFill>
          <a:blip r:embed="rId9" r:link="rId10" cstate="print"/>
          <a:srcRect/>
          <a:stretch>
            <a:fillRect/>
          </a:stretch>
        </p:blipFill>
        <p:spPr bwMode="auto">
          <a:xfrm>
            <a:off x="16274132" y="4860950"/>
            <a:ext cx="1875981" cy="1875981"/>
          </a:xfrm>
          <a:prstGeom prst="rect">
            <a:avLst/>
          </a:prstGeom>
          <a:noFill/>
        </p:spPr>
      </p:pic>
      <p:pic>
        <p:nvPicPr>
          <p:cNvPr id="31745" name="Picture 1" descr="E:\工作\2017\同步\2017秋\学练考\必修1\PPT\第一章\hx6.TIF"/>
          <p:cNvPicPr>
            <a:picLocks noChangeAspect="1" noChangeArrowheads="1"/>
          </p:cNvPicPr>
          <p:nvPr/>
        </p:nvPicPr>
        <p:blipFill>
          <a:blip r:embed="rId11" r:link="rId12" cstate="print"/>
          <a:srcRect/>
          <a:stretch>
            <a:fillRect/>
          </a:stretch>
        </p:blipFill>
        <p:spPr bwMode="auto">
          <a:xfrm>
            <a:off x="19514492" y="4860950"/>
            <a:ext cx="1928826" cy="1928826"/>
          </a:xfrm>
          <a:prstGeom prst="rect">
            <a:avLst/>
          </a:prstGeom>
          <a:noFill/>
        </p:spPr>
      </p:pic>
      <p:sp>
        <p:nvSpPr>
          <p:cNvPr id="27" name="矩形 26"/>
          <p:cNvSpPr/>
          <p:nvPr/>
        </p:nvSpPr>
        <p:spPr>
          <a:xfrm>
            <a:off x="6625060" y="702119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爆炸品</a:t>
            </a:r>
            <a:endParaRPr lang="zh-CN" altLang="en-US" sz="4400" dirty="0">
              <a:solidFill>
                <a:srgbClr val="A50021"/>
              </a:solidFill>
              <a:latin typeface="微软雅黑" pitchFamily="34" charset="-122"/>
              <a:ea typeface="微软雅黑" pitchFamily="34" charset="-122"/>
            </a:endParaRPr>
          </a:p>
        </p:txBody>
      </p:sp>
      <p:sp>
        <p:nvSpPr>
          <p:cNvPr id="28" name="矩形 27"/>
          <p:cNvSpPr/>
          <p:nvPr/>
        </p:nvSpPr>
        <p:spPr>
          <a:xfrm>
            <a:off x="9217348" y="7021190"/>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易燃液体</a:t>
            </a:r>
            <a:endParaRPr lang="zh-CN" altLang="en-US" sz="4400" dirty="0">
              <a:solidFill>
                <a:srgbClr val="A50021"/>
              </a:solidFill>
              <a:latin typeface="微软雅黑" pitchFamily="34" charset="-122"/>
              <a:ea typeface="微软雅黑" pitchFamily="34" charset="-122"/>
            </a:endParaRPr>
          </a:p>
        </p:txBody>
      </p:sp>
      <p:sp>
        <p:nvSpPr>
          <p:cNvPr id="29" name="矩形 28"/>
          <p:cNvSpPr/>
          <p:nvPr/>
        </p:nvSpPr>
        <p:spPr>
          <a:xfrm>
            <a:off x="12889756" y="702119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氧化剂</a:t>
            </a:r>
            <a:endParaRPr lang="zh-CN" altLang="en-US" sz="4400" dirty="0">
              <a:solidFill>
                <a:srgbClr val="A50021"/>
              </a:solidFill>
              <a:latin typeface="微软雅黑" pitchFamily="34" charset="-122"/>
              <a:ea typeface="微软雅黑" pitchFamily="34" charset="-122"/>
            </a:endParaRPr>
          </a:p>
        </p:txBody>
      </p:sp>
      <p:sp>
        <p:nvSpPr>
          <p:cNvPr id="30" name="矩形 29"/>
          <p:cNvSpPr/>
          <p:nvPr/>
        </p:nvSpPr>
        <p:spPr>
          <a:xfrm>
            <a:off x="16274132" y="702119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剧毒品</a:t>
            </a:r>
            <a:endParaRPr lang="zh-CN" altLang="en-US" sz="4400" dirty="0">
              <a:solidFill>
                <a:srgbClr val="A50021"/>
              </a:solidFill>
              <a:latin typeface="微软雅黑" pitchFamily="34" charset="-122"/>
              <a:ea typeface="微软雅黑" pitchFamily="34" charset="-122"/>
            </a:endParaRPr>
          </a:p>
        </p:txBody>
      </p:sp>
      <p:sp>
        <p:nvSpPr>
          <p:cNvPr id="31" name="矩形 30"/>
          <p:cNvSpPr/>
          <p:nvPr/>
        </p:nvSpPr>
        <p:spPr>
          <a:xfrm>
            <a:off x="19514492" y="702119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腐蚀品</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blinds(horizontal)">
                                      <p:cBhvr>
                                        <p:cTn id="11" dur="500"/>
                                        <p:tgtEl>
                                          <p:spTgt spid="3174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1748"/>
                                        </p:tgtEl>
                                        <p:attrNameLst>
                                          <p:attrName>style.visibility</p:attrName>
                                        </p:attrNameLst>
                                      </p:cBhvr>
                                      <p:to>
                                        <p:strVal val="visible"/>
                                      </p:to>
                                    </p:set>
                                    <p:animEffect transition="in" filter="blinds(horizontal)">
                                      <p:cBhvr>
                                        <p:cTn id="15" dur="500"/>
                                        <p:tgtEl>
                                          <p:spTgt spid="31748"/>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1747"/>
                                        </p:tgtEl>
                                        <p:attrNameLst>
                                          <p:attrName>style.visibility</p:attrName>
                                        </p:attrNameLst>
                                      </p:cBhvr>
                                      <p:to>
                                        <p:strVal val="visible"/>
                                      </p:to>
                                    </p:set>
                                    <p:animEffect transition="in" filter="blinds(horizontal)">
                                      <p:cBhvr>
                                        <p:cTn id="19" dur="500"/>
                                        <p:tgtEl>
                                          <p:spTgt spid="31747"/>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1746"/>
                                        </p:tgtEl>
                                        <p:attrNameLst>
                                          <p:attrName>style.visibility</p:attrName>
                                        </p:attrNameLst>
                                      </p:cBhvr>
                                      <p:to>
                                        <p:strVal val="visible"/>
                                      </p:to>
                                    </p:set>
                                    <p:animEffect transition="in" filter="blinds(horizontal)">
                                      <p:cBhvr>
                                        <p:cTn id="23" dur="500"/>
                                        <p:tgtEl>
                                          <p:spTgt spid="31746"/>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1745"/>
                                        </p:tgtEl>
                                        <p:attrNameLst>
                                          <p:attrName>style.visibility</p:attrName>
                                        </p:attrNameLst>
                                      </p:cBhvr>
                                      <p:to>
                                        <p:strVal val="visible"/>
                                      </p:to>
                                    </p:set>
                                    <p:animEffect transition="in" filter="blinds(horizontal)">
                                      <p:cBhvr>
                                        <p:cTn id="27" dur="500"/>
                                        <p:tgtEl>
                                          <p:spTgt spid="3174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3232126"/>
            <a:ext cx="19645450" cy="8001056"/>
          </a:xfrm>
          <a:prstGeom prst="rect">
            <a:avLst/>
          </a:prstGeom>
          <a:noFill/>
          <a:ln w="9525">
            <a:noFill/>
            <a:miter lim="800000"/>
            <a:headEnd/>
            <a:tailEnd/>
          </a:ln>
          <a:effectLst/>
        </p:spPr>
      </p:pic>
      <p:sp>
        <p:nvSpPr>
          <p:cNvPr id="11" name="矩形 10"/>
          <p:cNvSpPr/>
          <p:nvPr/>
        </p:nvSpPr>
        <p:spPr>
          <a:xfrm>
            <a:off x="2451828" y="3517878"/>
            <a:ext cx="18859632" cy="6066661"/>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该气体一个分子的质量</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该气体的物质的量</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该元素一个原子的质量</a:t>
            </a:r>
          </a:p>
          <a:p>
            <a:pPr>
              <a:lnSpc>
                <a:spcPct val="150000"/>
              </a:lnSpc>
            </a:pP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该元素原子的物质的量</a:t>
            </a:r>
          </a:p>
          <a:p>
            <a:pPr>
              <a:lnSpc>
                <a:spcPct val="150000"/>
              </a:lnSpc>
            </a:pP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标准状况下该气体的密度</a:t>
            </a:r>
          </a:p>
          <a:p>
            <a:pPr>
              <a:lnSpc>
                <a:spcPct val="150000"/>
              </a:lnSpc>
            </a:pP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该气体的物质的量</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166076" y="4875200"/>
            <a:ext cx="546100" cy="546100"/>
          </a:xfrm>
          <a:prstGeom prst="rect">
            <a:avLst/>
          </a:prstGeom>
          <a:noFill/>
        </p:spPr>
      </p:pic>
      <p:sp>
        <p:nvSpPr>
          <p:cNvPr id="9" name="TextBox 8"/>
          <p:cNvSpPr txBox="1"/>
          <p:nvPr/>
        </p:nvSpPr>
        <p:spPr>
          <a:xfrm>
            <a:off x="3309084" y="4446572"/>
            <a:ext cx="16002112" cy="3416320"/>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3</a:t>
            </a:r>
            <a:r>
              <a:rPr lang="zh-CN" altLang="en-US" sz="7200" b="1" dirty="0" smtClean="0">
                <a:latin typeface="黑体" pitchFamily="2" charset="-122"/>
                <a:ea typeface="黑体" pitchFamily="2" charset="-122"/>
              </a:rPr>
              <a:t>课时　物质的量浓度及一定物质的</a:t>
            </a:r>
            <a:endParaRPr lang="en-US" altLang="zh-CN" sz="7200" b="1" dirty="0" smtClean="0">
              <a:latin typeface="黑体" pitchFamily="2" charset="-122"/>
              <a:ea typeface="黑体" pitchFamily="2" charset="-122"/>
            </a:endParaRPr>
          </a:p>
          <a:p>
            <a:r>
              <a:rPr lang="zh-CN" altLang="en-US" sz="7200" b="1" dirty="0" smtClean="0">
                <a:latin typeface="黑体" pitchFamily="2" charset="-122"/>
                <a:ea typeface="黑体" pitchFamily="2" charset="-122"/>
              </a:rPr>
              <a:t>量浓度溶液的配制</a:t>
            </a:r>
          </a:p>
          <a:p>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4035335"/>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．了解物质的量浓度的含义。</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．掌握配制一定物质的量浓度溶液的方法及操作。</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．掌握容量瓶的使用方法。</a:t>
            </a:r>
          </a:p>
          <a:p>
            <a:pPr>
              <a:lnSpc>
                <a:spcPct val="150000"/>
              </a:lnSpc>
            </a:pPr>
            <a:r>
              <a:rPr lang="en-US" alt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．掌握物质的量浓度的有关计算。</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2023200" y="3798425"/>
            <a:ext cx="2714644" cy="613981"/>
          </a:xfrm>
          <a:prstGeom prst="rect">
            <a:avLst/>
          </a:prstGeom>
          <a:noFill/>
          <a:ln w="9525">
            <a:noFill/>
            <a:miter lim="800000"/>
            <a:headEnd/>
            <a:tailEnd/>
          </a:ln>
          <a:effectLst/>
        </p:spPr>
      </p:pic>
      <p:sp>
        <p:nvSpPr>
          <p:cNvPr id="40" name="矩形 39"/>
          <p:cNvSpPr/>
          <p:nvPr/>
        </p:nvSpPr>
        <p:spPr>
          <a:xfrm>
            <a:off x="2023200" y="4518010"/>
            <a:ext cx="1971688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．概念：用来表示</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溶液里所含溶质</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的物理量。符号为</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，常用单位为</a:t>
            </a:r>
            <a:r>
              <a:rPr lang="en-US" sz="4400" dirty="0" smtClean="0">
                <a:solidFill>
                  <a:srgbClr val="404040"/>
                </a:solidFill>
                <a:latin typeface="微软雅黑" pitchFamily="34" charset="-122"/>
                <a:ea typeface="微软雅黑" pitchFamily="34" charset="-122"/>
              </a:rPr>
              <a:t>________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．计算公式：</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810124"/>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物质的量浓度</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7694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6" name="矩形 15"/>
          <p:cNvSpPr/>
          <p:nvPr/>
        </p:nvSpPr>
        <p:spPr>
          <a:xfrm>
            <a:off x="7345140" y="4660886"/>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单位体积</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5122004" y="4644926"/>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物质的量</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3384700" y="5725046"/>
            <a:ext cx="704039" cy="769441"/>
          </a:xfrm>
          <a:prstGeom prst="rect">
            <a:avLst/>
          </a:prstGeom>
        </p:spPr>
        <p:txBody>
          <a:bodyPr wrap="none">
            <a:spAutoFit/>
          </a:bodyPr>
          <a:lstStyle/>
          <a:p>
            <a:r>
              <a:rPr lang="en-US" sz="4400" i="1" dirty="0" err="1" smtClean="0">
                <a:solidFill>
                  <a:srgbClr val="A50021"/>
                </a:solidFill>
                <a:latin typeface="微软雅黑" pitchFamily="34" charset="-122"/>
                <a:ea typeface="微软雅黑" pitchFamily="34" charset="-122"/>
              </a:rPr>
              <a:t>c</a:t>
            </a:r>
            <a:r>
              <a:rPr lang="en-US" sz="4400" baseline="-25000" dirty="0" err="1" smtClean="0">
                <a:solidFill>
                  <a:srgbClr val="A50021"/>
                </a:solidFill>
                <a:latin typeface="微软雅黑" pitchFamily="34" charset="-122"/>
                <a:ea typeface="微软雅黑" pitchFamily="34" charset="-122"/>
              </a:rPr>
              <a:t>B</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7777188" y="5653038"/>
            <a:ext cx="4759636"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mol/L(</a:t>
            </a:r>
            <a:r>
              <a:rPr lang="zh-CN" altLang="en-US" sz="4400" dirty="0" smtClean="0">
                <a:solidFill>
                  <a:srgbClr val="A50021"/>
                </a:solidFill>
                <a:latin typeface="微软雅黑" pitchFamily="34" charset="-122"/>
                <a:ea typeface="微软雅黑" pitchFamily="34" charset="-122"/>
              </a:rPr>
              <a:t>或</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graphicFrame>
        <p:nvGraphicFramePr>
          <p:cNvPr id="359425" name="Object 1"/>
          <p:cNvGraphicFramePr>
            <a:graphicFrameLocks noChangeAspect="1"/>
          </p:cNvGraphicFramePr>
          <p:nvPr/>
        </p:nvGraphicFramePr>
        <p:xfrm>
          <a:off x="5943600" y="6521449"/>
          <a:ext cx="2193628" cy="2080421"/>
        </p:xfrm>
        <a:graphic>
          <a:graphicData uri="http://schemas.openxmlformats.org/presentationml/2006/ole">
            <p:oleObj spid="_x0000_s359425" name="Document" r:id="rId5" imgW="1249740" imgH="119241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59425"/>
                                        </p:tgtEl>
                                        <p:attrNameLst>
                                          <p:attrName>style.visibility</p:attrName>
                                        </p:attrNameLst>
                                      </p:cBhvr>
                                      <p:to>
                                        <p:strVal val="visible"/>
                                      </p:to>
                                    </p:set>
                                    <p:anim calcmode="lin" valueType="num">
                                      <p:cBhvr additive="base">
                                        <p:cTn id="36" dur="500" fill="hold"/>
                                        <p:tgtEl>
                                          <p:spTgt spid="359425"/>
                                        </p:tgtEl>
                                        <p:attrNameLst>
                                          <p:attrName>ppt_x</p:attrName>
                                        </p:attrNameLst>
                                      </p:cBhvr>
                                      <p:tavLst>
                                        <p:tav tm="0">
                                          <p:val>
                                            <p:strVal val="#ppt_x"/>
                                          </p:val>
                                        </p:tav>
                                        <p:tav tm="100000">
                                          <p:val>
                                            <p:strVal val="#ppt_x"/>
                                          </p:val>
                                        </p:tav>
                                      </p:tavLst>
                                    </p:anim>
                                    <p:anim calcmode="lin" valueType="num">
                                      <p:cBhvr additive="base">
                                        <p:cTn id="37" dur="500" fill="hold"/>
                                        <p:tgtEl>
                                          <p:spTgt spid="359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7" grpId="0"/>
      <p:bldP spid="18" grpId="0"/>
      <p:bldP spid="1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98 g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溶于</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水中配成溶液即得到</a:t>
            </a:r>
            <a:r>
              <a:rPr lang="en-US" sz="4400" dirty="0" smtClean="0">
                <a:solidFill>
                  <a:srgbClr val="404040"/>
                </a:solidFill>
                <a:latin typeface="微软雅黑" pitchFamily="34" charset="-122"/>
                <a:ea typeface="微软雅黑" pitchFamily="34" charset="-122"/>
              </a:rPr>
              <a:t>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溶液吗？为什么？</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089646"/>
            <a:ext cx="19216822" cy="4786346"/>
          </a:xfrm>
          <a:prstGeom prst="rect">
            <a:avLst/>
          </a:prstGeom>
          <a:noFill/>
          <a:ln w="9525">
            <a:noFill/>
            <a:miter lim="800000"/>
            <a:headEnd/>
            <a:tailEnd/>
          </a:ln>
          <a:effectLst/>
        </p:spPr>
      </p:pic>
      <p:sp>
        <p:nvSpPr>
          <p:cNvPr id="20" name="矩形 19"/>
          <p:cNvSpPr/>
          <p:nvPr/>
        </p:nvSpPr>
        <p:spPr>
          <a:xfrm>
            <a:off x="2308952" y="6442034"/>
            <a:ext cx="19002508" cy="4035335"/>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4400" dirty="0" smtClean="0">
                <a:solidFill>
                  <a:srgbClr val="A50021"/>
                </a:solidFill>
                <a:latin typeface="微软雅黑" pitchFamily="34" charset="-122"/>
                <a:ea typeface="微软雅黑" pitchFamily="34" charset="-122"/>
              </a:rPr>
              <a:t>提示：单位体积溶液强调的是溶液的体积，不是溶剂的体积。将</a:t>
            </a:r>
            <a:r>
              <a:rPr lang="en-US" sz="4400" dirty="0" smtClean="0">
                <a:solidFill>
                  <a:srgbClr val="A50021"/>
                </a:solidFill>
                <a:latin typeface="微软雅黑" pitchFamily="34" charset="-122"/>
                <a:ea typeface="微软雅黑" pitchFamily="34" charset="-122"/>
              </a:rPr>
              <a:t>98 g 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即</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溶于</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水后，得到的溶液体积不再为</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，故</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的物质的量浓度不是</a:t>
            </a:r>
            <a:r>
              <a:rPr lang="en-US" sz="4400" dirty="0" smtClean="0">
                <a:solidFill>
                  <a:srgbClr val="A50021"/>
                </a:solidFill>
                <a:latin typeface="微软雅黑" pitchFamily="34" charset="-122"/>
                <a:ea typeface="微软雅黑" pitchFamily="34" charset="-122"/>
              </a:rPr>
              <a:t>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957041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下列所得溶液的物质的量浓度等于</a:t>
            </a:r>
            <a:r>
              <a:rPr lang="en-US" sz="4400" dirty="0" smtClean="0">
                <a:solidFill>
                  <a:srgbClr val="404040"/>
                </a:solidFill>
                <a:latin typeface="微软雅黑" pitchFamily="34" charset="-122"/>
                <a:ea typeface="微软雅黑" pitchFamily="34" charset="-122"/>
              </a:rPr>
              <a:t>0.1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0.1 mol</a:t>
            </a:r>
            <a:r>
              <a:rPr lang="zh-CN" altLang="en-US" sz="4400" dirty="0" smtClean="0">
                <a:solidFill>
                  <a:srgbClr val="404040"/>
                </a:solidFill>
                <a:latin typeface="微软雅黑" pitchFamily="34" charset="-122"/>
                <a:ea typeface="微软雅黑" pitchFamily="34" charset="-122"/>
              </a:rPr>
              <a:t>氨充分溶解在</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水中</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10 g</a:t>
            </a:r>
            <a:r>
              <a:rPr lang="zh-CN" altLang="en-US" sz="4400" dirty="0" smtClean="0">
                <a:solidFill>
                  <a:srgbClr val="404040"/>
                </a:solidFill>
                <a:latin typeface="微软雅黑" pitchFamily="34" charset="-122"/>
                <a:ea typeface="微软雅黑" pitchFamily="34" charset="-122"/>
              </a:rPr>
              <a:t>质量分数为</a:t>
            </a:r>
            <a:r>
              <a:rPr lang="en-US" sz="4400" dirty="0" smtClean="0">
                <a:solidFill>
                  <a:srgbClr val="404040"/>
                </a:solidFill>
                <a:latin typeface="微软雅黑" pitchFamily="34" charset="-122"/>
                <a:ea typeface="微软雅黑" pitchFamily="34" charset="-122"/>
              </a:rPr>
              <a:t>98%</a:t>
            </a:r>
            <a:r>
              <a:rPr lang="zh-CN" altLang="en-US" sz="4400" dirty="0" smtClean="0">
                <a:solidFill>
                  <a:srgbClr val="404040"/>
                </a:solidFill>
                <a:latin typeface="微软雅黑" pitchFamily="34" charset="-122"/>
                <a:ea typeface="微软雅黑" pitchFamily="34" charset="-122"/>
              </a:rPr>
              <a:t>的硫酸与</a:t>
            </a:r>
            <a:r>
              <a:rPr lang="en-US" sz="4400" dirty="0" smtClean="0">
                <a:solidFill>
                  <a:srgbClr val="404040"/>
                </a:solidFill>
                <a:latin typeface="微软雅黑" pitchFamily="34" charset="-122"/>
                <a:ea typeface="微软雅黑" pitchFamily="34" charset="-122"/>
              </a:rPr>
              <a:t>990 g</a:t>
            </a:r>
            <a:r>
              <a:rPr lang="zh-CN" altLang="en-US" sz="4400" dirty="0" smtClean="0">
                <a:solidFill>
                  <a:srgbClr val="404040"/>
                </a:solidFill>
                <a:latin typeface="微软雅黑" pitchFamily="34" charset="-122"/>
                <a:ea typeface="微软雅黑" pitchFamily="34" charset="-122"/>
              </a:rPr>
              <a:t>水混合</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8 g</a:t>
            </a:r>
            <a:r>
              <a:rPr lang="zh-CN" altLang="en-US" sz="4400" dirty="0" smtClean="0">
                <a:solidFill>
                  <a:srgbClr val="404040"/>
                </a:solidFill>
                <a:latin typeface="微软雅黑" pitchFamily="34" charset="-122"/>
                <a:ea typeface="微软雅黑" pitchFamily="34" charset="-122"/>
              </a:rPr>
              <a:t>三氧化硫溶于水并配成</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0.1 mol</a:t>
            </a:r>
            <a:r>
              <a:rPr lang="zh-CN" altLang="en-US" sz="4400" dirty="0" smtClean="0">
                <a:solidFill>
                  <a:srgbClr val="404040"/>
                </a:solidFill>
                <a:latin typeface="微软雅黑" pitchFamily="34" charset="-122"/>
                <a:ea typeface="微软雅黑" pitchFamily="34" charset="-122"/>
              </a:rPr>
              <a:t>氧化钠溶于水并配成</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溶液</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024520" y="3446440"/>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095958" y="4232258"/>
            <a:ext cx="9429816"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项溶液的体积不等于</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项无法确定溶液的体积；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0.1 mol 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溶于水，其溶质</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0.2 mol</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241684" y="3517880"/>
            <a:ext cx="9649072" cy="8471862"/>
          </a:xfrm>
          <a:prstGeom prst="rect">
            <a:avLst/>
          </a:prstGeom>
          <a:noFill/>
          <a:ln w="9525">
            <a:noFill/>
            <a:miter lim="800000"/>
            <a:headEnd/>
            <a:tailEnd/>
          </a:ln>
          <a:effectLst/>
        </p:spPr>
      </p:pic>
      <p:sp>
        <p:nvSpPr>
          <p:cNvPr id="40" name="矩形 39"/>
          <p:cNvSpPr/>
          <p:nvPr/>
        </p:nvSpPr>
        <p:spPr>
          <a:xfrm>
            <a:off x="2023200" y="3248781"/>
            <a:ext cx="10287072"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下列溶液中</a:t>
            </a:r>
            <a:r>
              <a:rPr lang="en-US" sz="4400" i="1" dirty="0" smtClean="0">
                <a:solidFill>
                  <a:srgbClr val="404040"/>
                </a:solidFill>
                <a:latin typeface="微软雅黑" pitchFamily="34" charset="-122"/>
                <a:ea typeface="微软雅黑" pitchFamily="34" charset="-122"/>
              </a:rPr>
              <a:t>c</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比</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2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的硝酸钡溶液中</a:t>
            </a:r>
            <a:r>
              <a:rPr lang="en-US" sz="4400" i="1" dirty="0" smtClean="0">
                <a:solidFill>
                  <a:srgbClr val="404040"/>
                </a:solidFill>
                <a:latin typeface="微软雅黑" pitchFamily="34" charset="-122"/>
                <a:ea typeface="微软雅黑" pitchFamily="34" charset="-122"/>
              </a:rPr>
              <a:t>c</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大的是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1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的硝酸钠溶液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1.5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的硝酸镁溶液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1.5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的硝酸铝溶液</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3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的硝酸钾溶液</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601724" y="3492798"/>
            <a:ext cx="6000792"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601724" y="4212878"/>
            <a:ext cx="9090108" cy="720197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1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的硝酸钠溶液中</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1.5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的硝酸镁溶液中</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3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1.5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的硝酸铝溶液中</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4.5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3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的硝酸钾溶液中</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3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166076" y="4303696"/>
            <a:ext cx="19716888" cy="708232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．根据定义式简单计算</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已知一定体积的溶液中溶质的量，计算溶质的物质的量浓度的方法：</a:t>
            </a:r>
          </a:p>
          <a:p>
            <a:pPr>
              <a:lnSpc>
                <a:spcPct val="150000"/>
              </a:lnSpc>
            </a:pPr>
            <a:r>
              <a:rPr lang="zh-CN" altLang="en-US" sz="4400" dirty="0" smtClean="0">
                <a:solidFill>
                  <a:srgbClr val="404040"/>
                </a:solidFill>
                <a:latin typeface="微软雅黑" pitchFamily="34" charset="-122"/>
                <a:ea typeface="微软雅黑" pitchFamily="34" charset="-122"/>
              </a:rPr>
              <a:t>①若已知溶质质量：</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②若已知溶液中某粒子的个数：</a:t>
            </a:r>
          </a:p>
          <a:p>
            <a:pPr>
              <a:lnSpc>
                <a:spcPct val="150000"/>
              </a:lnSpc>
            </a:pP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375002"/>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有关物质的量浓度的简单计算</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397469"/>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37500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2258" name="图片 124"/>
          <p:cNvPicPr>
            <a:picLocks noChangeAspect="1" noChangeArrowheads="1"/>
          </p:cNvPicPr>
          <p:nvPr/>
        </p:nvPicPr>
        <p:blipFill>
          <a:blip r:embed="rId4" cstate="print"/>
          <a:srcRect/>
          <a:stretch>
            <a:fillRect/>
          </a:stretch>
        </p:blipFill>
        <p:spPr bwMode="auto">
          <a:xfrm>
            <a:off x="7633172" y="7165206"/>
            <a:ext cx="6866137" cy="1875628"/>
          </a:xfrm>
          <a:prstGeom prst="rect">
            <a:avLst/>
          </a:prstGeom>
          <a:noFill/>
        </p:spPr>
      </p:pic>
      <p:pic>
        <p:nvPicPr>
          <p:cNvPr id="352257" name="图片 125"/>
          <p:cNvPicPr>
            <a:picLocks noChangeAspect="1" noChangeArrowheads="1"/>
          </p:cNvPicPr>
          <p:nvPr/>
        </p:nvPicPr>
        <p:blipFill>
          <a:blip r:embed="rId5" cstate="print"/>
          <a:srcRect/>
          <a:stretch>
            <a:fillRect/>
          </a:stretch>
        </p:blipFill>
        <p:spPr bwMode="auto">
          <a:xfrm>
            <a:off x="7633172" y="10693598"/>
            <a:ext cx="5779638" cy="1719072"/>
          </a:xfrm>
          <a:prstGeom prst="rect">
            <a:avLst/>
          </a:prstGeom>
          <a:noFill/>
        </p:spPr>
      </p:pic>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52258"/>
                                        </p:tgtEl>
                                        <p:attrNameLst>
                                          <p:attrName>style.visibility</p:attrName>
                                        </p:attrNameLst>
                                      </p:cBhvr>
                                      <p:to>
                                        <p:strVal val="visible"/>
                                      </p:to>
                                    </p:set>
                                    <p:animEffect transition="in" filter="blinds(horizontal)">
                                      <p:cBhvr>
                                        <p:cTn id="11" dur="500"/>
                                        <p:tgtEl>
                                          <p:spTgt spid="35225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52257"/>
                                        </p:tgtEl>
                                        <p:attrNameLst>
                                          <p:attrName>style.visibility</p:attrName>
                                        </p:attrNameLst>
                                      </p:cBhvr>
                                      <p:to>
                                        <p:strVal val="visible"/>
                                      </p:to>
                                    </p:set>
                                    <p:animEffect transition="in" filter="blinds(horizontal)">
                                      <p:cBhvr>
                                        <p:cTn id="15" dur="500"/>
                                        <p:tgtEl>
                                          <p:spTgt spid="352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237514" y="2874936"/>
            <a:ext cx="19359698" cy="8217634"/>
          </a:xfrm>
          <a:prstGeom prst="rect">
            <a:avLst/>
          </a:prstGeom>
        </p:spPr>
        <p:txBody>
          <a:bodyPr wrap="square">
            <a:spAutoFit/>
          </a:bodyPr>
          <a:lstStyle/>
          <a:p>
            <a:pPr>
              <a:lnSpc>
                <a:spcPct val="150000"/>
              </a:lnSpc>
            </a:pPr>
            <a:r>
              <a:rPr lang="zh-CN" altLang="en-US" sz="40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一定体积的气体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标准状况</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溶于水后形成的溶液中溶质的物质的量浓度的计算方法。</a:t>
            </a:r>
          </a:p>
          <a:p>
            <a:pPr>
              <a:lnSpc>
                <a:spcPct val="150000"/>
              </a:lnSpc>
            </a:pPr>
            <a:r>
              <a:rPr lang="zh-CN" altLang="en-US" sz="4400" dirty="0" smtClean="0">
                <a:solidFill>
                  <a:srgbClr val="404040"/>
                </a:solidFill>
                <a:latin typeface="微软雅黑" pitchFamily="34" charset="-122"/>
                <a:ea typeface="微软雅黑" pitchFamily="34" charset="-122"/>
              </a:rPr>
              <a:t>①若已知溶液的体积：</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②若已知溶液的密度：假设气体的摩尔质量为</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 g/mol</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 L(</a:t>
            </a:r>
            <a:r>
              <a:rPr lang="zh-CN" altLang="en-US" sz="4400" dirty="0" smtClean="0">
                <a:solidFill>
                  <a:srgbClr val="404040"/>
                </a:solidFill>
                <a:latin typeface="微软雅黑" pitchFamily="34" charset="-122"/>
                <a:ea typeface="微软雅黑" pitchFamily="34" charset="-122"/>
              </a:rPr>
              <a:t>标准状况</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该气体溶于</a:t>
            </a:r>
            <a:r>
              <a:rPr lang="en-US" sz="4400" dirty="0" smtClean="0">
                <a:solidFill>
                  <a:srgbClr val="404040"/>
                </a:solidFill>
                <a:latin typeface="微软雅黑" pitchFamily="34" charset="-122"/>
                <a:ea typeface="微软雅黑" pitchFamily="34" charset="-122"/>
              </a:rPr>
              <a:t>1 L </a:t>
            </a:r>
            <a:r>
              <a:rPr lang="zh-CN" altLang="en-US" sz="4400" dirty="0" smtClean="0">
                <a:solidFill>
                  <a:srgbClr val="404040"/>
                </a:solidFill>
                <a:latin typeface="微软雅黑" pitchFamily="34" charset="-122"/>
                <a:ea typeface="微软雅黑" pitchFamily="34" charset="-122"/>
              </a:rPr>
              <a:t>水中所得溶液的密度为</a:t>
            </a:r>
            <a:r>
              <a:rPr lang="en-US" altLang="zh-CN" sz="4400" i="1" dirty="0" smtClean="0">
                <a:solidFill>
                  <a:srgbClr val="404040"/>
                </a:solidFill>
                <a:latin typeface="微软雅黑" pitchFamily="34" charset="-122"/>
                <a:ea typeface="微软雅黑" pitchFamily="34" charset="-122"/>
              </a:rPr>
              <a:t>ρ</a:t>
            </a:r>
            <a:r>
              <a:rPr lang="zh-CN" alt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g</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cm</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，则物质的量浓度</a:t>
            </a:r>
            <a:r>
              <a:rPr lang="en-US" sz="4400" i="1"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_______</a:t>
            </a:r>
            <a:r>
              <a:rPr lang="en-US" altLang="zh-CN" sz="4400" dirty="0" smtClean="0">
                <a:solidFill>
                  <a:srgbClr val="404040"/>
                </a:solidFill>
                <a:latin typeface="微软雅黑" pitchFamily="34" charset="-122"/>
                <a:ea typeface="微软雅黑" pitchFamily="34" charset="-122"/>
              </a:rPr>
              <a:t>_____</a:t>
            </a:r>
            <a:r>
              <a:rPr lang="en-US" sz="4400" dirty="0" smtClean="0">
                <a:solidFill>
                  <a:srgbClr val="404040"/>
                </a:solidFill>
                <a:latin typeface="微软雅黑" pitchFamily="34" charset="-122"/>
                <a:ea typeface="微软雅黑" pitchFamily="34" charset="-122"/>
              </a:rPr>
              <a:t>_______mol/L</a:t>
            </a:r>
            <a:r>
              <a:rPr lang="zh-CN" altLang="en-US" sz="4400" dirty="0" smtClean="0">
                <a:solidFill>
                  <a:srgbClr val="404040"/>
                </a:solidFill>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8" name="图片 17"/>
          <p:cNvPicPr/>
          <p:nvPr/>
        </p:nvPicPr>
        <p:blipFill>
          <a:blip r:embed="rId4" cstate="print"/>
          <a:srcRect/>
          <a:stretch>
            <a:fillRect/>
          </a:stretch>
        </p:blipFill>
        <p:spPr bwMode="auto">
          <a:xfrm>
            <a:off x="8425260" y="4593438"/>
            <a:ext cx="10045210" cy="1491648"/>
          </a:xfrm>
          <a:prstGeom prst="rect">
            <a:avLst/>
          </a:prstGeom>
          <a:noFill/>
          <a:ln w="9525">
            <a:noFill/>
            <a:miter lim="800000"/>
            <a:headEnd/>
            <a:tailEnd/>
          </a:ln>
        </p:spPr>
      </p:pic>
      <p:graphicFrame>
        <p:nvGraphicFramePr>
          <p:cNvPr id="384002" name="Object 2"/>
          <p:cNvGraphicFramePr>
            <a:graphicFrameLocks noChangeAspect="1"/>
          </p:cNvGraphicFramePr>
          <p:nvPr/>
        </p:nvGraphicFramePr>
        <p:xfrm>
          <a:off x="2808636" y="9037414"/>
          <a:ext cx="4168173" cy="1869928"/>
        </p:xfrm>
        <a:graphic>
          <a:graphicData uri="http://schemas.openxmlformats.org/presentationml/2006/ole">
            <p:oleObj spid="_x0000_s384002" name="Document" r:id="rId5" imgW="2617991" imgH="119241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84002"/>
                                        </p:tgtEl>
                                        <p:attrNameLst>
                                          <p:attrName>style.visibility</p:attrName>
                                        </p:attrNameLst>
                                      </p:cBhvr>
                                      <p:to>
                                        <p:strVal val="visible"/>
                                      </p:to>
                                    </p:set>
                                    <p:anim calcmode="lin" valueType="num">
                                      <p:cBhvr additive="base">
                                        <p:cTn id="16" dur="500" fill="hold"/>
                                        <p:tgtEl>
                                          <p:spTgt spid="384002"/>
                                        </p:tgtEl>
                                        <p:attrNameLst>
                                          <p:attrName>ppt_x</p:attrName>
                                        </p:attrNameLst>
                                      </p:cBhvr>
                                      <p:tavLst>
                                        <p:tav tm="0">
                                          <p:val>
                                            <p:strVal val="#ppt_x"/>
                                          </p:val>
                                        </p:tav>
                                        <p:tav tm="100000">
                                          <p:val>
                                            <p:strVal val="#ppt_x"/>
                                          </p:val>
                                        </p:tav>
                                      </p:tavLst>
                                    </p:anim>
                                    <p:anim calcmode="lin" valueType="num">
                                      <p:cBhvr additive="base">
                                        <p:cTn id="17" dur="500" fill="hold"/>
                                        <p:tgtEl>
                                          <p:spTgt spid="384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237514" y="2874936"/>
            <a:ext cx="19359698" cy="4154984"/>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．物质的量浓度与质量分数的换算公式</a:t>
            </a:r>
          </a:p>
          <a:p>
            <a:pPr>
              <a:lnSpc>
                <a:spcPct val="150000"/>
              </a:lnSpc>
            </a:pPr>
            <a:r>
              <a:rPr lang="zh-CN" altLang="en-US" sz="4400" dirty="0" smtClean="0">
                <a:solidFill>
                  <a:srgbClr val="404040"/>
                </a:solidFill>
                <a:latin typeface="微软雅黑" pitchFamily="34" charset="-122"/>
                <a:ea typeface="微软雅黑" pitchFamily="34" charset="-122"/>
              </a:rPr>
              <a:t>若已知溶质的摩尔质量为</a:t>
            </a:r>
            <a:r>
              <a:rPr lang="en-US" sz="4400" i="1" dirty="0" smtClean="0">
                <a:solidFill>
                  <a:srgbClr val="404040"/>
                </a:solidFill>
                <a:latin typeface="微软雅黑" pitchFamily="34" charset="-122"/>
                <a:ea typeface="微软雅黑" pitchFamily="34" charset="-122"/>
              </a:rPr>
              <a:t>M</a:t>
            </a:r>
            <a:r>
              <a:rPr lang="zh-CN" altLang="en-US" sz="4400" dirty="0" smtClean="0">
                <a:solidFill>
                  <a:srgbClr val="404040"/>
                </a:solidFill>
                <a:latin typeface="微软雅黑" pitchFamily="34" charset="-122"/>
                <a:ea typeface="微软雅黑" pitchFamily="34" charset="-122"/>
              </a:rPr>
              <a:t>，溶液的密度为</a:t>
            </a:r>
            <a:r>
              <a:rPr lang="en-US" altLang="zh-CN" sz="4400" i="1" dirty="0" smtClean="0">
                <a:solidFill>
                  <a:srgbClr val="404040"/>
                </a:solidFill>
                <a:latin typeface="微软雅黑" pitchFamily="34" charset="-122"/>
                <a:ea typeface="微软雅黑" pitchFamily="34" charset="-122"/>
              </a:rPr>
              <a:t>ρ</a:t>
            </a:r>
            <a:r>
              <a:rPr lang="zh-CN" altLang="en-US" sz="4400" dirty="0" smtClean="0">
                <a:solidFill>
                  <a:srgbClr val="404040"/>
                </a:solidFill>
                <a:latin typeface="微软雅黑" pitchFamily="34" charset="-122"/>
                <a:ea typeface="微软雅黑" pitchFamily="34" charset="-122"/>
              </a:rPr>
              <a:t>，溶液的质量分数为</a:t>
            </a:r>
            <a:r>
              <a:rPr lang="en-US" sz="4400" i="1" dirty="0" smtClean="0">
                <a:solidFill>
                  <a:srgbClr val="404040"/>
                </a:solidFill>
                <a:latin typeface="微软雅黑" pitchFamily="34" charset="-122"/>
                <a:ea typeface="微软雅黑" pitchFamily="34" charset="-122"/>
              </a:rPr>
              <a:t>w</a:t>
            </a:r>
            <a:r>
              <a:rPr lang="zh-CN" altLang="en-US" sz="4400" dirty="0" smtClean="0">
                <a:solidFill>
                  <a:srgbClr val="404040"/>
                </a:solidFill>
                <a:latin typeface="微软雅黑" pitchFamily="34" charset="-122"/>
                <a:ea typeface="微软雅黑" pitchFamily="34" charset="-122"/>
              </a:rPr>
              <a:t>，则物质</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的量浓度为</a:t>
            </a:r>
            <a:r>
              <a:rPr lang="en-US" sz="4400" i="1"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9" name="Object 2"/>
          <p:cNvGraphicFramePr>
            <a:graphicFrameLocks noChangeAspect="1"/>
          </p:cNvGraphicFramePr>
          <p:nvPr/>
        </p:nvGraphicFramePr>
        <p:xfrm>
          <a:off x="6111875" y="5294313"/>
          <a:ext cx="3008313" cy="1755775"/>
        </p:xfrm>
        <a:graphic>
          <a:graphicData uri="http://schemas.openxmlformats.org/presentationml/2006/ole">
            <p:oleObj spid="_x0000_s489475" name="Document" r:id="rId4" imgW="2021491" imgH="119422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01860" y="2874936"/>
            <a:ext cx="19716888" cy="98834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意外事故的紧急处理办法</a:t>
            </a:r>
            <a:endParaRPr lang="zh-CN" altLang="en-US" sz="44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表格 8"/>
          <p:cNvGraphicFramePr>
            <a:graphicFrameLocks noGrp="1"/>
          </p:cNvGraphicFramePr>
          <p:nvPr/>
        </p:nvGraphicFramePr>
        <p:xfrm>
          <a:off x="2232572" y="3946506"/>
          <a:ext cx="19298144" cy="8046720"/>
        </p:xfrm>
        <a:graphic>
          <a:graphicData uri="http://schemas.openxmlformats.org/drawingml/2006/table">
            <a:tbl>
              <a:tblPr/>
              <a:tblGrid>
                <a:gridCol w="4770328"/>
                <a:gridCol w="14527816"/>
              </a:tblGrid>
              <a:tr h="891513">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意外事故</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处理方法</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13">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酒精着火</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latin typeface="微软雅黑" pitchFamily="34" charset="-122"/>
                          <a:ea typeface="微软雅黑" pitchFamily="34" charset="-122"/>
                          <a:cs typeface="Times New Roman"/>
                        </a:rPr>
                        <a:t>迅速用</a:t>
                      </a:r>
                      <a:r>
                        <a:rPr lang="en-US" sz="4400" kern="100" dirty="0">
                          <a:latin typeface="微软雅黑" pitchFamily="34" charset="-122"/>
                          <a:ea typeface="微软雅黑" pitchFamily="34" charset="-122"/>
                          <a:cs typeface="Courier New"/>
                        </a:rPr>
                        <a:t>________</a:t>
                      </a:r>
                      <a:r>
                        <a:rPr lang="zh-CN" sz="4400" kern="100" dirty="0">
                          <a:latin typeface="微软雅黑" pitchFamily="34" charset="-122"/>
                          <a:ea typeface="微软雅黑" pitchFamily="34" charset="-122"/>
                          <a:cs typeface="Times New Roman"/>
                        </a:rPr>
                        <a:t>或</a:t>
                      </a:r>
                      <a:r>
                        <a:rPr lang="en-US" sz="4400" kern="100" dirty="0">
                          <a:latin typeface="微软雅黑" pitchFamily="34" charset="-122"/>
                          <a:ea typeface="微软雅黑" pitchFamily="34" charset="-122"/>
                          <a:cs typeface="Courier New"/>
                        </a:rPr>
                        <a:t>________</a:t>
                      </a:r>
                      <a:r>
                        <a:rPr lang="zh-CN" sz="4400" kern="100" dirty="0">
                          <a:latin typeface="微软雅黑" pitchFamily="34" charset="-122"/>
                          <a:ea typeface="微软雅黑" pitchFamily="34" charset="-122"/>
                          <a:cs typeface="Times New Roman"/>
                        </a:rPr>
                        <a:t>盖灭</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2072">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浓</a:t>
                      </a:r>
                      <a:r>
                        <a:rPr lang="en-US" sz="4400" kern="100" dirty="0">
                          <a:latin typeface="微软雅黑" pitchFamily="34" charset="-122"/>
                          <a:ea typeface="微软雅黑" pitchFamily="34" charset="-122"/>
                          <a:cs typeface="Courier New"/>
                        </a:rPr>
                        <a:t>H</a:t>
                      </a:r>
                      <a:r>
                        <a:rPr lang="en-US" sz="4400" kern="100" baseline="-25000" dirty="0">
                          <a:latin typeface="微软雅黑" pitchFamily="34" charset="-122"/>
                          <a:ea typeface="微软雅黑" pitchFamily="34" charset="-122"/>
                          <a:cs typeface="Courier New"/>
                        </a:rPr>
                        <a:t>2</a:t>
                      </a:r>
                      <a:r>
                        <a:rPr lang="en-US" sz="4400" kern="100" dirty="0">
                          <a:latin typeface="微软雅黑" pitchFamily="34" charset="-122"/>
                          <a:ea typeface="微软雅黑" pitchFamily="34" charset="-122"/>
                          <a:cs typeface="Courier New"/>
                        </a:rPr>
                        <a:t>SO</a:t>
                      </a:r>
                      <a:r>
                        <a:rPr lang="en-US" sz="4400" kern="100" baseline="-25000" dirty="0">
                          <a:latin typeface="微软雅黑" pitchFamily="34" charset="-122"/>
                          <a:ea typeface="微软雅黑" pitchFamily="34" charset="-122"/>
                          <a:cs typeface="Courier New"/>
                        </a:rPr>
                        <a:t>4</a:t>
                      </a:r>
                      <a:r>
                        <a:rPr lang="zh-CN" sz="4400" kern="100" dirty="0">
                          <a:latin typeface="微软雅黑" pitchFamily="34" charset="-122"/>
                          <a:ea typeface="微软雅黑" pitchFamily="34" charset="-122"/>
                          <a:cs typeface="Times New Roman"/>
                        </a:rPr>
                        <a:t>沾到皮肤上</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latin typeface="微软雅黑" pitchFamily="34" charset="-122"/>
                          <a:ea typeface="微软雅黑" pitchFamily="34" charset="-122"/>
                          <a:cs typeface="Times New Roman"/>
                        </a:rPr>
                        <a:t>先用抹布擦去，再用</a:t>
                      </a:r>
                      <a:r>
                        <a:rPr lang="en-US" sz="4400" kern="100" dirty="0" smtClean="0">
                          <a:latin typeface="微软雅黑" pitchFamily="34" charset="-122"/>
                          <a:ea typeface="微软雅黑" pitchFamily="34" charset="-122"/>
                          <a:cs typeface="Courier New"/>
                        </a:rPr>
                        <a:t>_____________</a:t>
                      </a:r>
                      <a:r>
                        <a:rPr lang="zh-CN" sz="4400" kern="100" dirty="0" smtClean="0">
                          <a:latin typeface="微软雅黑" pitchFamily="34" charset="-122"/>
                          <a:ea typeface="微软雅黑" pitchFamily="34" charset="-122"/>
                          <a:cs typeface="Times New Roman"/>
                        </a:rPr>
                        <a:t>，</a:t>
                      </a:r>
                      <a:r>
                        <a:rPr lang="zh-CN" sz="4400" kern="100" dirty="0">
                          <a:latin typeface="微软雅黑" pitchFamily="34" charset="-122"/>
                          <a:ea typeface="微软雅黑" pitchFamily="34" charset="-122"/>
                          <a:cs typeface="Times New Roman"/>
                        </a:rPr>
                        <a:t>再涂上适量的稀</a:t>
                      </a:r>
                      <a:r>
                        <a:rPr lang="en-US" sz="4400" kern="100" dirty="0" smtClean="0">
                          <a:latin typeface="微软雅黑" pitchFamily="34" charset="-122"/>
                          <a:ea typeface="微软雅黑" pitchFamily="34" charset="-122"/>
                          <a:cs typeface="Courier New"/>
                        </a:rPr>
                        <a:t>____________</a:t>
                      </a:r>
                      <a:r>
                        <a:rPr lang="zh-CN" sz="4400" kern="100" dirty="0">
                          <a:latin typeface="微软雅黑" pitchFamily="34" charset="-122"/>
                          <a:ea typeface="微软雅黑" pitchFamily="34" charset="-122"/>
                          <a:cs typeface="Times New Roman"/>
                        </a:rPr>
                        <a:t>溶液</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13">
                <a:tc>
                  <a:txBody>
                    <a:bodyPr/>
                    <a:lstStyle/>
                    <a:p>
                      <a:pPr algn="ctr">
                        <a:lnSpc>
                          <a:spcPct val="150000"/>
                        </a:lnSpc>
                        <a:spcAft>
                          <a:spcPts val="0"/>
                        </a:spcAft>
                      </a:pPr>
                      <a:r>
                        <a:rPr lang="zh-CN" sz="4400" kern="100">
                          <a:latin typeface="微软雅黑" pitchFamily="34" charset="-122"/>
                          <a:ea typeface="微软雅黑" pitchFamily="34" charset="-122"/>
                          <a:cs typeface="Times New Roman"/>
                        </a:rPr>
                        <a:t>浓碱沾到皮肤上</a:t>
                      </a:r>
                      <a:endParaRPr lang="zh-CN"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latin typeface="微软雅黑" pitchFamily="34" charset="-122"/>
                          <a:ea typeface="微软雅黑" pitchFamily="34" charset="-122"/>
                          <a:cs typeface="Times New Roman"/>
                        </a:rPr>
                        <a:t>立即用</a:t>
                      </a:r>
                      <a:r>
                        <a:rPr lang="en-US" sz="4400" kern="100" dirty="0" smtClean="0">
                          <a:latin typeface="微软雅黑" pitchFamily="34" charset="-122"/>
                          <a:ea typeface="微软雅黑" pitchFamily="34" charset="-122"/>
                          <a:cs typeface="Courier New"/>
                        </a:rPr>
                        <a:t>_______________</a:t>
                      </a:r>
                      <a:r>
                        <a:rPr lang="zh-CN" sz="4400" kern="100" dirty="0" smtClean="0">
                          <a:latin typeface="微软雅黑" pitchFamily="34" charset="-122"/>
                          <a:ea typeface="微软雅黑" pitchFamily="34" charset="-122"/>
                          <a:cs typeface="Times New Roman"/>
                        </a:rPr>
                        <a:t>后</a:t>
                      </a:r>
                      <a:r>
                        <a:rPr lang="zh-CN" sz="4400" kern="100" dirty="0">
                          <a:latin typeface="微软雅黑" pitchFamily="34" charset="-122"/>
                          <a:ea typeface="微软雅黑" pitchFamily="34" charset="-122"/>
                          <a:cs typeface="Times New Roman"/>
                        </a:rPr>
                        <a:t>，涂上适量的</a:t>
                      </a:r>
                      <a:r>
                        <a:rPr lang="en-US" sz="4400" kern="100" dirty="0">
                          <a:latin typeface="微软雅黑" pitchFamily="34" charset="-122"/>
                          <a:ea typeface="微软雅黑" pitchFamily="34" charset="-122"/>
                          <a:cs typeface="Courier New"/>
                        </a:rPr>
                        <a:t>________</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13">
                <a:tc>
                  <a:txBody>
                    <a:bodyPr/>
                    <a:lstStyle/>
                    <a:p>
                      <a:pPr algn="ctr">
                        <a:lnSpc>
                          <a:spcPct val="150000"/>
                        </a:lnSpc>
                        <a:spcAft>
                          <a:spcPts val="0"/>
                        </a:spcAft>
                      </a:pPr>
                      <a:r>
                        <a:rPr lang="zh-CN" sz="4400" kern="100">
                          <a:latin typeface="微软雅黑" pitchFamily="34" charset="-122"/>
                          <a:ea typeface="微软雅黑" pitchFamily="34" charset="-122"/>
                          <a:cs typeface="Times New Roman"/>
                        </a:rPr>
                        <a:t>酸或碱溅到眼中</a:t>
                      </a:r>
                      <a:endParaRPr lang="zh-CN"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latin typeface="微软雅黑" pitchFamily="34" charset="-122"/>
                          <a:ea typeface="微软雅黑" pitchFamily="34" charset="-122"/>
                          <a:cs typeface="Times New Roman"/>
                        </a:rPr>
                        <a:t>立即</a:t>
                      </a:r>
                      <a:r>
                        <a:rPr lang="en-US" sz="4400" kern="100" dirty="0">
                          <a:latin typeface="微软雅黑" pitchFamily="34" charset="-122"/>
                          <a:ea typeface="微软雅黑" pitchFamily="34" charset="-122"/>
                          <a:cs typeface="Courier New"/>
                        </a:rPr>
                        <a:t>__________</a:t>
                      </a:r>
                      <a:r>
                        <a:rPr lang="zh-CN" sz="4400" kern="100" dirty="0">
                          <a:latin typeface="微软雅黑" pitchFamily="34" charset="-122"/>
                          <a:ea typeface="微软雅黑" pitchFamily="34" charset="-122"/>
                          <a:cs typeface="Times New Roman"/>
                        </a:rPr>
                        <a:t>，边洗边眨眼睛</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13">
                <a:tc>
                  <a:txBody>
                    <a:bodyPr/>
                    <a:lstStyle/>
                    <a:p>
                      <a:pPr algn="ctr">
                        <a:lnSpc>
                          <a:spcPct val="150000"/>
                        </a:lnSpc>
                        <a:spcAft>
                          <a:spcPts val="0"/>
                        </a:spcAft>
                      </a:pPr>
                      <a:r>
                        <a:rPr lang="zh-CN" sz="4400" kern="100">
                          <a:latin typeface="微软雅黑" pitchFamily="34" charset="-122"/>
                          <a:ea typeface="微软雅黑" pitchFamily="34" charset="-122"/>
                          <a:cs typeface="Times New Roman"/>
                        </a:rPr>
                        <a:t>浓酸洒到桌子上</a:t>
                      </a:r>
                      <a:endParaRPr lang="zh-CN"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latin typeface="微软雅黑" pitchFamily="34" charset="-122"/>
                          <a:ea typeface="微软雅黑" pitchFamily="34" charset="-122"/>
                          <a:cs typeface="Times New Roman"/>
                        </a:rPr>
                        <a:t>应用</a:t>
                      </a:r>
                      <a:r>
                        <a:rPr lang="en-US" sz="4400" kern="100" dirty="0" smtClean="0">
                          <a:latin typeface="微软雅黑" pitchFamily="34" charset="-122"/>
                          <a:ea typeface="微软雅黑" pitchFamily="34" charset="-122"/>
                          <a:cs typeface="Courier New"/>
                        </a:rPr>
                        <a:t>_______</a:t>
                      </a:r>
                      <a:r>
                        <a:rPr lang="en-US" altLang="zh-CN" sz="4400" kern="100" dirty="0" smtClean="0">
                          <a:latin typeface="微软雅黑" pitchFamily="34" charset="-122"/>
                          <a:ea typeface="微软雅黑" pitchFamily="34" charset="-122"/>
                          <a:cs typeface="Courier New"/>
                        </a:rPr>
                        <a:t>____</a:t>
                      </a:r>
                      <a:r>
                        <a:rPr lang="en-US" sz="4400" kern="100" dirty="0" smtClean="0">
                          <a:latin typeface="微软雅黑" pitchFamily="34" charset="-122"/>
                          <a:ea typeface="微软雅黑" pitchFamily="34" charset="-122"/>
                          <a:cs typeface="Courier New"/>
                        </a:rPr>
                        <a:t>_______</a:t>
                      </a:r>
                      <a:r>
                        <a:rPr lang="zh-CN" sz="4400" kern="100" dirty="0">
                          <a:latin typeface="微软雅黑" pitchFamily="34" charset="-122"/>
                          <a:ea typeface="微软雅黑" pitchFamily="34" charset="-122"/>
                          <a:cs typeface="Times New Roman"/>
                        </a:rPr>
                        <a:t>冲洗后，再用水冲洗</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13">
                <a:tc>
                  <a:txBody>
                    <a:bodyPr/>
                    <a:lstStyle/>
                    <a:p>
                      <a:pPr algn="ctr">
                        <a:lnSpc>
                          <a:spcPct val="150000"/>
                        </a:lnSpc>
                        <a:spcAft>
                          <a:spcPts val="0"/>
                        </a:spcAft>
                      </a:pPr>
                      <a:r>
                        <a:rPr lang="zh-CN" sz="4400" kern="100">
                          <a:latin typeface="微软雅黑" pitchFamily="34" charset="-122"/>
                          <a:ea typeface="微软雅黑" pitchFamily="34" charset="-122"/>
                          <a:cs typeface="Times New Roman"/>
                        </a:rPr>
                        <a:t>浓碱洒到桌子上</a:t>
                      </a:r>
                      <a:endParaRPr lang="zh-CN"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latin typeface="微软雅黑" pitchFamily="34" charset="-122"/>
                          <a:ea typeface="微软雅黑" pitchFamily="34" charset="-122"/>
                          <a:cs typeface="Times New Roman"/>
                        </a:rPr>
                        <a:t>应用</a:t>
                      </a:r>
                      <a:r>
                        <a:rPr lang="en-US" sz="4400" kern="100" dirty="0" smtClean="0">
                          <a:latin typeface="微软雅黑" pitchFamily="34" charset="-122"/>
                          <a:ea typeface="微软雅黑" pitchFamily="34" charset="-122"/>
                          <a:cs typeface="Courier New"/>
                        </a:rPr>
                        <a:t>____________</a:t>
                      </a:r>
                      <a:r>
                        <a:rPr lang="zh-CN" sz="4400" kern="100" dirty="0">
                          <a:latin typeface="微软雅黑" pitchFamily="34" charset="-122"/>
                          <a:ea typeface="微软雅黑" pitchFamily="34" charset="-122"/>
                          <a:cs typeface="Times New Roman"/>
                        </a:rPr>
                        <a:t>冲洗后，再用水冲洗</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8281244" y="11053638"/>
            <a:ext cx="2901756" cy="769441"/>
          </a:xfrm>
          <a:prstGeom prst="rect">
            <a:avLst/>
          </a:prstGeom>
        </p:spPr>
        <p:txBody>
          <a:bodyPr wrap="none">
            <a:spAutoFit/>
          </a:bodyPr>
          <a:lstStyle/>
          <a:p>
            <a:r>
              <a:rPr lang="en-US" sz="4400" dirty="0" smtClean="0">
                <a:solidFill>
                  <a:srgbClr val="A50021"/>
                </a:solidFill>
              </a:rPr>
              <a:t>CH</a:t>
            </a:r>
            <a:r>
              <a:rPr lang="en-US" sz="4400" baseline="-25000" dirty="0" smtClean="0">
                <a:solidFill>
                  <a:srgbClr val="A50021"/>
                </a:solidFill>
              </a:rPr>
              <a:t>3</a:t>
            </a:r>
            <a:r>
              <a:rPr lang="en-US" sz="4400" dirty="0" smtClean="0">
                <a:solidFill>
                  <a:srgbClr val="A50021"/>
                </a:solidFill>
              </a:rPr>
              <a:t>COOH</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8929316" y="500496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沙子</a:t>
            </a:r>
            <a:endParaRPr lang="zh-CN" altLang="en-US" sz="4400" dirty="0">
              <a:solidFill>
                <a:srgbClr val="A50021"/>
              </a:solidFill>
              <a:latin typeface="微软雅黑" pitchFamily="34" charset="-122"/>
              <a:ea typeface="微软雅黑" pitchFamily="34" charset="-122"/>
            </a:endParaRPr>
          </a:p>
        </p:txBody>
      </p:sp>
      <p:sp>
        <p:nvSpPr>
          <p:cNvPr id="12" name="矩形 11"/>
          <p:cNvSpPr/>
          <p:nvPr/>
        </p:nvSpPr>
        <p:spPr>
          <a:xfrm>
            <a:off x="11521604" y="500496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湿布</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2097668" y="6013078"/>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大量水冲洗</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7363525" y="7021190"/>
            <a:ext cx="3005951"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8959508" y="8051949"/>
            <a:ext cx="3570208"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大量水冲洗　</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16346140" y="7957294"/>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稀硼酸</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8209236" y="9037414"/>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用水冲洗</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8497268" y="10117534"/>
            <a:ext cx="3570208"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P spid="12" grpId="0"/>
      <p:bldP spid="13" grpId="0"/>
      <p:bldP spid="14" grpId="0"/>
      <p:bldP spid="15" grpId="0"/>
      <p:bldP spid="16" grpId="0"/>
      <p:bldP spid="17" grpId="0"/>
      <p:bldP spid="18"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237514" y="2874936"/>
            <a:ext cx="19359698"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．溶液的稀释或混合计算</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将浓溶液加水稀释，稀释前后溶质的物质的量和质量都保持不变。存在等式：</a:t>
            </a:r>
          </a:p>
          <a:p>
            <a:pPr>
              <a:lnSpc>
                <a:spcPct val="150000"/>
              </a:lnSpc>
            </a:pPr>
            <a:r>
              <a:rPr lang="en-US" sz="4400" dirty="0" smtClean="0">
                <a:solidFill>
                  <a:srgbClr val="404040"/>
                </a:solidFill>
                <a:latin typeface="微软雅黑" pitchFamily="34" charset="-122"/>
                <a:ea typeface="微软雅黑" pitchFamily="34" charset="-122"/>
              </a:rPr>
              <a:t>________________________________________________________________________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同一溶质不同浓度的两溶液相混合，混合后，溶质的总物质的量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或总质量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等于混合前两溶液中溶质的物质的量之和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或质量之和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存在等式：</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c</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混</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混</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w</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矩形 16"/>
          <p:cNvSpPr/>
          <p:nvPr/>
        </p:nvSpPr>
        <p:spPr>
          <a:xfrm>
            <a:off x="2671364" y="4955605"/>
            <a:ext cx="13242728"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w</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w</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p:txBody>
      </p:sp>
      <p:sp>
        <p:nvSpPr>
          <p:cNvPr id="20" name="矩形 19"/>
          <p:cNvSpPr/>
          <p:nvPr/>
        </p:nvSpPr>
        <p:spPr>
          <a:xfrm>
            <a:off x="5620524" y="7979941"/>
            <a:ext cx="3236784"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c</a:t>
            </a:r>
            <a:r>
              <a:rPr lang="en-US" sz="4400" baseline="-25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en-US" sz="4400" baseline="-25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c</a:t>
            </a:r>
            <a:r>
              <a:rPr lang="en-US" sz="4400" baseline="-25000" dirty="0" smtClean="0">
                <a:solidFill>
                  <a:srgbClr val="A50021"/>
                </a:solidFill>
                <a:latin typeface="微软雅黑" pitchFamily="34" charset="-122"/>
                <a:ea typeface="微软雅黑" pitchFamily="34" charset="-122"/>
              </a:rPr>
              <a:t>2</a:t>
            </a:r>
            <a:r>
              <a:rPr lang="en-US" altLang="zh-CN"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p:txBody>
      </p:sp>
      <p:sp>
        <p:nvSpPr>
          <p:cNvPr id="21" name="矩形 20"/>
          <p:cNvSpPr/>
          <p:nvPr/>
        </p:nvSpPr>
        <p:spPr>
          <a:xfrm>
            <a:off x="14074773" y="7979941"/>
            <a:ext cx="3855543"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m</a:t>
            </a:r>
            <a:r>
              <a:rPr lang="en-US" sz="4400" baseline="-25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w</a:t>
            </a:r>
            <a:r>
              <a:rPr lang="en-US" sz="4400" baseline="-25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en-US" sz="4400" baseline="-25000" dirty="0" smtClean="0">
                <a:solidFill>
                  <a:srgbClr val="A50021"/>
                </a:solidFill>
                <a:latin typeface="微软雅黑" pitchFamily="34" charset="-122"/>
                <a:ea typeface="微软雅黑" pitchFamily="34" charset="-122"/>
              </a:rPr>
              <a:t>2</a:t>
            </a:r>
            <a:r>
              <a:rPr lang="en-US" altLang="zh-CN"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w</a:t>
            </a:r>
            <a:r>
              <a:rPr lang="en-US" sz="4400" baseline="-25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1"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12235278"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如图</a:t>
            </a:r>
            <a:r>
              <a:rPr lang="en-US" sz="4400" dirty="0" smtClean="0">
                <a:solidFill>
                  <a:srgbClr val="404040"/>
                </a:solidFill>
                <a:latin typeface="微软雅黑" pitchFamily="34" charset="-122"/>
                <a:ea typeface="微软雅黑" pitchFamily="34" charset="-122"/>
              </a:rPr>
              <a:t>1­2­2</a:t>
            </a:r>
            <a:r>
              <a:rPr lang="zh-CN" altLang="en-US" sz="4400" dirty="0" smtClean="0">
                <a:solidFill>
                  <a:srgbClr val="404040"/>
                </a:solidFill>
                <a:latin typeface="微软雅黑" pitchFamily="34" charset="-122"/>
                <a:ea typeface="微软雅黑" pitchFamily="34" charset="-122"/>
              </a:rPr>
              <a:t>是某校化学实验室中硫酸试剂标签上的部分内容。据此下列说法错误的是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．该硫酸的物质的量浓度为</a:t>
            </a:r>
            <a:r>
              <a:rPr lang="en-US" sz="4400" dirty="0" smtClean="0">
                <a:solidFill>
                  <a:srgbClr val="404040"/>
                </a:solidFill>
                <a:latin typeface="微软雅黑" pitchFamily="34" charset="-122"/>
                <a:ea typeface="微软雅黑" pitchFamily="34" charset="-122"/>
              </a:rPr>
              <a:t>9.2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该硫酸的质量是</a:t>
            </a:r>
            <a:r>
              <a:rPr lang="en-US" sz="4400" dirty="0" smtClean="0">
                <a:solidFill>
                  <a:srgbClr val="404040"/>
                </a:solidFill>
                <a:latin typeface="微软雅黑" pitchFamily="34" charset="-122"/>
                <a:ea typeface="微软雅黑" pitchFamily="34" charset="-122"/>
              </a:rPr>
              <a:t>184 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．硫酸的摩尔质量与磷酸</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PO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的摩尔质量相同</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．取该硫酸</a:t>
            </a:r>
            <a:r>
              <a:rPr lang="en-US" sz="4400" dirty="0" smtClean="0">
                <a:solidFill>
                  <a:srgbClr val="404040"/>
                </a:solidFill>
                <a:latin typeface="微软雅黑" pitchFamily="34" charset="-122"/>
                <a:ea typeface="微软雅黑" pitchFamily="34" charset="-122"/>
              </a:rPr>
              <a:t>62.5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稀释至</a:t>
            </a:r>
            <a:r>
              <a:rPr lang="en-US" sz="4400" dirty="0" smtClean="0">
                <a:solidFill>
                  <a:srgbClr val="404040"/>
                </a:solidFill>
                <a:latin typeface="微软雅黑" pitchFamily="34" charset="-122"/>
                <a:ea typeface="微软雅黑" pitchFamily="34" charset="-122"/>
              </a:rPr>
              <a:t>250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，得到稀硫酸的浓度为</a:t>
            </a:r>
            <a:r>
              <a:rPr lang="en-US" sz="4400" dirty="0" smtClean="0">
                <a:solidFill>
                  <a:srgbClr val="404040"/>
                </a:solidFill>
                <a:latin typeface="微软雅黑" pitchFamily="34" charset="-122"/>
                <a:ea typeface="微软雅黑" pitchFamily="34" charset="-122"/>
              </a:rPr>
              <a:t>4.6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4833972" y="3517878"/>
            <a:ext cx="6840760" cy="7082323"/>
          </a:xfrm>
          <a:prstGeom prst="rect">
            <a:avLst/>
          </a:prstGeom>
          <a:ln>
            <a:solidFill>
              <a:schemeClr val="tx1"/>
            </a:solidFill>
          </a:ln>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硫酸　化学纯</a:t>
            </a:r>
            <a:r>
              <a:rPr lang="en-US" sz="4400" dirty="0" smtClean="0">
                <a:solidFill>
                  <a:srgbClr val="404040"/>
                </a:solidFill>
                <a:latin typeface="微软雅黑" pitchFamily="34" charset="-122"/>
                <a:ea typeface="微软雅黑" pitchFamily="34" charset="-122"/>
              </a:rPr>
              <a:t>(CP)(500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品名：硫酸　化学式：</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相对分子质量：</a:t>
            </a:r>
            <a:r>
              <a:rPr lang="en-US" sz="4400" dirty="0" smtClean="0">
                <a:solidFill>
                  <a:srgbClr val="404040"/>
                </a:solidFill>
                <a:latin typeface="微软雅黑" pitchFamily="34" charset="-122"/>
                <a:ea typeface="微软雅黑" pitchFamily="34" charset="-122"/>
              </a:rPr>
              <a:t>98</a:t>
            </a:r>
            <a:r>
              <a:rPr lang="zh-CN" altLang="en-US" sz="4400" dirty="0" smtClean="0">
                <a:solidFill>
                  <a:srgbClr val="404040"/>
                </a:solidFill>
                <a:latin typeface="微软雅黑" pitchFamily="34" charset="-122"/>
                <a:ea typeface="微软雅黑" pitchFamily="34" charset="-122"/>
              </a:rPr>
              <a:t>　密度：</a:t>
            </a:r>
            <a:r>
              <a:rPr lang="en-US" sz="4400" dirty="0" smtClean="0">
                <a:solidFill>
                  <a:srgbClr val="404040"/>
                </a:solidFill>
                <a:latin typeface="微软雅黑" pitchFamily="34" charset="-122"/>
                <a:ea typeface="微软雅黑" pitchFamily="34" charset="-122"/>
              </a:rPr>
              <a:t>1.84 </a:t>
            </a:r>
            <a:r>
              <a:rPr lang="en-US" sz="4400" dirty="0" err="1" smtClean="0">
                <a:solidFill>
                  <a:srgbClr val="404040"/>
                </a:solidFill>
                <a:latin typeface="微软雅黑" pitchFamily="34" charset="-122"/>
                <a:ea typeface="微软雅黑" pitchFamily="34" charset="-122"/>
              </a:rPr>
              <a:t>g·mL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质量分数：</a:t>
            </a:r>
            <a:r>
              <a:rPr lang="en-US" sz="4400" dirty="0" smtClean="0">
                <a:solidFill>
                  <a:srgbClr val="404040"/>
                </a:solidFill>
                <a:latin typeface="微软雅黑" pitchFamily="34" charset="-122"/>
                <a:ea typeface="微软雅黑" pitchFamily="34" charset="-122"/>
              </a:rPr>
              <a:t>98%</a:t>
            </a:r>
            <a:endParaRPr lang="zh-CN" altLang="en-US" sz="4400" dirty="0" smtClean="0">
              <a:solidFill>
                <a:srgbClr val="404040"/>
              </a:solidFill>
              <a:latin typeface="微软雅黑" pitchFamily="34" charset="-122"/>
              <a:ea typeface="微软雅黑" pitchFamily="34" charset="-122"/>
            </a:endParaRPr>
          </a:p>
        </p:txBody>
      </p:sp>
      <p:sp>
        <p:nvSpPr>
          <p:cNvPr id="9" name="矩形 8"/>
          <p:cNvSpPr/>
          <p:nvPr/>
        </p:nvSpPr>
        <p:spPr>
          <a:xfrm>
            <a:off x="16063464" y="1083761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altLang="en-US" sz="4400" dirty="0" smtClean="0">
                <a:solidFill>
                  <a:srgbClr val="404040"/>
                </a:solidFill>
                <a:latin typeface="微软雅黑" pitchFamily="34" charset="-122"/>
                <a:ea typeface="微软雅黑" pitchFamily="34" charset="-122"/>
              </a:rPr>
              <a:t>1­2­2</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8" grpId="0" animBg="1"/>
      <p:bldP spid="9"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023200" y="3089250"/>
            <a:ext cx="19574012"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448595" y="3416300"/>
          <a:ext cx="18834207" cy="8285410"/>
        </p:xfrm>
        <a:graphic>
          <a:graphicData uri="http://schemas.openxmlformats.org/presentationml/2006/ole">
            <p:oleObj spid="_x0000_s387074" name="Document" r:id="rId5" imgW="11604629" imgH="5137461"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241684" y="2844726"/>
            <a:ext cx="9572692" cy="9072626"/>
          </a:xfrm>
          <a:prstGeom prst="rect">
            <a:avLst/>
          </a:prstGeom>
          <a:noFill/>
          <a:ln w="9525">
            <a:noFill/>
            <a:miter lim="800000"/>
            <a:headEnd/>
            <a:tailEnd/>
          </a:ln>
          <a:effectLst/>
        </p:spPr>
      </p:pic>
      <p:sp>
        <p:nvSpPr>
          <p:cNvPr id="40" name="矩形 39"/>
          <p:cNvSpPr/>
          <p:nvPr/>
        </p:nvSpPr>
        <p:spPr>
          <a:xfrm>
            <a:off x="2023200" y="3248781"/>
            <a:ext cx="9358378" cy="8217634"/>
          </a:xfrm>
          <a:prstGeom prst="rect">
            <a:avLst/>
          </a:prstGeom>
        </p:spPr>
        <p:txBody>
          <a:bodyPr wrap="square">
            <a:spAutoFit/>
          </a:bodyPr>
          <a:lstStyle/>
          <a:p>
            <a:pPr>
              <a:lnSpc>
                <a:spcPct val="150000"/>
              </a:lnSpc>
            </a:pPr>
            <a:r>
              <a:rPr lang="zh-CN" altLang="en-US" sz="4400" b="1" dirty="0" smtClean="0">
                <a:solidFill>
                  <a:srgbClr val="404040"/>
                </a:solidFill>
                <a:latin typeface="微软雅黑" pitchFamily="34" charset="-122"/>
                <a:ea typeface="微软雅黑" pitchFamily="34" charset="-122"/>
              </a:rPr>
              <a:t>例</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用</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0.3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的氢氧化钠溶液和</a:t>
            </a:r>
            <a:r>
              <a:rPr lang="en-US" sz="4400" dirty="0" smtClean="0">
                <a:solidFill>
                  <a:srgbClr val="404040"/>
                </a:solidFill>
                <a:latin typeface="微软雅黑" pitchFamily="34" charset="-122"/>
                <a:ea typeface="微软雅黑" pitchFamily="34" charset="-122"/>
              </a:rPr>
              <a:t>300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0.25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的硫酸混合加水稀释到</a:t>
            </a:r>
            <a:r>
              <a:rPr lang="en-US" sz="4400" dirty="0" smtClean="0">
                <a:solidFill>
                  <a:srgbClr val="404040"/>
                </a:solidFill>
                <a:latin typeface="微软雅黑" pitchFamily="34" charset="-122"/>
                <a:ea typeface="微软雅黑" pitchFamily="34" charset="-122"/>
              </a:rPr>
              <a:t>500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，混合液中</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的物质的量浓度为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0.36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0.24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0.45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0.09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96024" y="3232126"/>
            <a:ext cx="450059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596024" y="4089382"/>
            <a:ext cx="8501122"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设混合后溶质硫酸的物质的量浓度为</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，则</a:t>
            </a:r>
            <a:r>
              <a:rPr lang="en-US" sz="4400" dirty="0" smtClean="0">
                <a:solidFill>
                  <a:srgbClr val="A50021"/>
                </a:solidFill>
                <a:latin typeface="微软雅黑" pitchFamily="34" charset="-122"/>
                <a:ea typeface="微软雅黑" pitchFamily="34" charset="-122"/>
              </a:rPr>
              <a:t>0.3 L×0.25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 L×0.3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 ÷2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0.5 </a:t>
            </a:r>
            <a:r>
              <a:rPr lang="en-US" sz="4400" dirty="0" err="1" smtClean="0">
                <a:solidFill>
                  <a:srgbClr val="A50021"/>
                </a:solidFill>
                <a:latin typeface="微软雅黑" pitchFamily="34" charset="-122"/>
                <a:ea typeface="微软雅黑" pitchFamily="34" charset="-122"/>
              </a:rPr>
              <a:t>L×</a:t>
            </a:r>
            <a:r>
              <a:rPr lang="en-US" sz="4400" i="1" dirty="0" err="1"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，解得：</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0.12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，混合稀释后溶液中</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2×0.12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0.24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023200" y="2660622"/>
            <a:ext cx="19716888"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348161" name="Object 2"/>
          <p:cNvGraphicFramePr>
            <a:graphicFrameLocks noChangeAspect="1"/>
          </p:cNvGraphicFramePr>
          <p:nvPr/>
        </p:nvGraphicFramePr>
        <p:xfrm>
          <a:off x="2448596" y="3060750"/>
          <a:ext cx="19172385" cy="8779022"/>
        </p:xfrm>
        <a:graphic>
          <a:graphicData uri="http://schemas.openxmlformats.org/presentationml/2006/ole">
            <p:oleObj spid="_x0000_s348161" name="Document" r:id="rId5" imgW="11661729" imgH="535777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48161"/>
                                        </p:tgtEl>
                                        <p:attrNameLst>
                                          <p:attrName>style.visibility</p:attrName>
                                        </p:attrNameLst>
                                      </p:cBhvr>
                                      <p:to>
                                        <p:strVal val="visible"/>
                                      </p:to>
                                    </p:set>
                                    <p:animEffect transition="in" filter="blinds(horizontal)">
                                      <p:cBhvr>
                                        <p:cTn id="7" dur="500"/>
                                        <p:tgtEl>
                                          <p:spTgt spid="348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023200" y="2660622"/>
            <a:ext cx="19716888"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348161" name="Object 2"/>
          <p:cNvGraphicFramePr>
            <a:graphicFrameLocks noChangeAspect="1"/>
          </p:cNvGraphicFramePr>
          <p:nvPr/>
        </p:nvGraphicFramePr>
        <p:xfrm>
          <a:off x="2592612" y="3204766"/>
          <a:ext cx="18884353" cy="8647133"/>
        </p:xfrm>
        <a:graphic>
          <a:graphicData uri="http://schemas.openxmlformats.org/presentationml/2006/ole">
            <p:oleObj spid="_x0000_s388098" name="Document" r:id="rId5" imgW="11718960" imgH="5347068"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48161"/>
                                        </p:tgtEl>
                                        <p:attrNameLst>
                                          <p:attrName>style.visibility</p:attrName>
                                        </p:attrNameLst>
                                      </p:cBhvr>
                                      <p:to>
                                        <p:strVal val="visible"/>
                                      </p:to>
                                    </p:set>
                                    <p:animEffect transition="in" filter="blinds(horizontal)">
                                      <p:cBhvr>
                                        <p:cTn id="7" dur="500"/>
                                        <p:tgtEl>
                                          <p:spTgt spid="348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089250"/>
            <a:ext cx="8643998" cy="769441"/>
          </a:xfrm>
          <a:prstGeom prst="rect">
            <a:avLst/>
          </a:prstGeom>
          <a:noFill/>
        </p:spPr>
        <p:txBody>
          <a:bodyPr wrap="square" rtlCol="0">
            <a:spAutoFit/>
          </a:bodyPr>
          <a:lstStyle/>
          <a:p>
            <a:r>
              <a:rPr lang="zh-CN" altLang="en-US" sz="4400" b="1" dirty="0" smtClean="0">
                <a:latin typeface="微软雅黑" pitchFamily="34" charset="-122"/>
                <a:ea typeface="微软雅黑" pitchFamily="34" charset="-122"/>
              </a:rPr>
              <a:t>配制一定物质的量浓度的溶液</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892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图片 9"/>
          <p:cNvPicPr/>
          <p:nvPr/>
        </p:nvPicPr>
        <p:blipFill>
          <a:blip r:embed="rId4" cstate="print"/>
          <a:srcRect/>
          <a:stretch>
            <a:fillRect/>
          </a:stretch>
        </p:blipFill>
        <p:spPr bwMode="auto">
          <a:xfrm>
            <a:off x="3816748" y="4212878"/>
            <a:ext cx="16777864" cy="8064896"/>
          </a:xfrm>
          <a:prstGeom prst="rect">
            <a:avLst/>
          </a:prstGeom>
          <a:noFill/>
          <a:ln w="9525">
            <a:noFill/>
            <a:miter lim="800000"/>
            <a:headEnd/>
            <a:tailEnd/>
          </a:ln>
        </p:spPr>
      </p:pic>
      <p:sp>
        <p:nvSpPr>
          <p:cNvPr id="11" name="矩形 10"/>
          <p:cNvSpPr/>
          <p:nvPr/>
        </p:nvSpPr>
        <p:spPr>
          <a:xfrm>
            <a:off x="15194012" y="5292998"/>
            <a:ext cx="339708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5.8 g</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5.9 g</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13465820" y="6589142"/>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托盘天平</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6634172" y="666115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药匙</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2529716" y="990151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烧杯</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15049996" y="990151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玻璃棒</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p:bldP spid="19" grpId="0"/>
      <p:bldP spid="2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图片 10"/>
          <p:cNvPicPr/>
          <p:nvPr/>
        </p:nvPicPr>
        <p:blipFill>
          <a:blip r:embed="rId3" cstate="print"/>
          <a:srcRect/>
          <a:stretch>
            <a:fillRect/>
          </a:stretch>
        </p:blipFill>
        <p:spPr bwMode="auto">
          <a:xfrm>
            <a:off x="4608836" y="2844726"/>
            <a:ext cx="13681520" cy="9793088"/>
          </a:xfrm>
          <a:prstGeom prst="rect">
            <a:avLst/>
          </a:prstGeom>
          <a:noFill/>
          <a:ln w="9525">
            <a:noFill/>
            <a:miter lim="800000"/>
            <a:headEnd/>
            <a:tailEnd/>
          </a:ln>
        </p:spPr>
      </p:pic>
      <p:sp>
        <p:nvSpPr>
          <p:cNvPr id="18" name="矩形 17"/>
          <p:cNvSpPr/>
          <p:nvPr/>
        </p:nvSpPr>
        <p:spPr>
          <a:xfrm>
            <a:off x="13254466" y="3085861"/>
            <a:ext cx="3523722" cy="707886"/>
          </a:xfrm>
          <a:prstGeom prst="rect">
            <a:avLst/>
          </a:prstGeom>
        </p:spPr>
        <p:txBody>
          <a:bodyPr wrap="none">
            <a:spAutoFit/>
          </a:bodyPr>
          <a:lstStyle/>
          <a:p>
            <a:r>
              <a:rPr lang="en-US" sz="4000" dirty="0" smtClean="0">
                <a:solidFill>
                  <a:srgbClr val="A50021"/>
                </a:solidFill>
                <a:latin typeface="微软雅黑" pitchFamily="34" charset="-122"/>
                <a:ea typeface="微软雅黑" pitchFamily="34" charset="-122"/>
              </a:rPr>
              <a:t>100 </a:t>
            </a:r>
            <a:r>
              <a:rPr lang="en-US" sz="4000" dirty="0" err="1" smtClean="0">
                <a:solidFill>
                  <a:srgbClr val="A50021"/>
                </a:solidFill>
                <a:latin typeface="微软雅黑" pitchFamily="34" charset="-122"/>
                <a:ea typeface="微软雅黑" pitchFamily="34" charset="-122"/>
              </a:rPr>
              <a:t>mL</a:t>
            </a:r>
            <a:r>
              <a:rPr lang="zh-CN" altLang="en-US" sz="4000" dirty="0" smtClean="0">
                <a:solidFill>
                  <a:srgbClr val="A50021"/>
                </a:solidFill>
                <a:latin typeface="微软雅黑" pitchFamily="34" charset="-122"/>
                <a:ea typeface="微软雅黑" pitchFamily="34" charset="-122"/>
              </a:rPr>
              <a:t>容量瓶</a:t>
            </a:r>
            <a:endParaRPr lang="zh-CN" altLang="en-US" sz="4000" dirty="0">
              <a:solidFill>
                <a:srgbClr val="A50021"/>
              </a:solidFill>
              <a:latin typeface="微软雅黑" pitchFamily="34" charset="-122"/>
              <a:ea typeface="微软雅黑" pitchFamily="34" charset="-122"/>
            </a:endParaRPr>
          </a:p>
        </p:txBody>
      </p:sp>
      <p:sp>
        <p:nvSpPr>
          <p:cNvPr id="19" name="矩形 18"/>
          <p:cNvSpPr/>
          <p:nvPr/>
        </p:nvSpPr>
        <p:spPr>
          <a:xfrm>
            <a:off x="10878175" y="3793024"/>
            <a:ext cx="1723549" cy="707886"/>
          </a:xfrm>
          <a:prstGeom prst="rect">
            <a:avLst/>
          </a:prstGeom>
        </p:spPr>
        <p:txBody>
          <a:bodyPr wrap="none">
            <a:spAutoFit/>
          </a:bodyPr>
          <a:lstStyle/>
          <a:p>
            <a:r>
              <a:rPr lang="zh-CN" altLang="en-US" sz="4000" dirty="0" smtClean="0">
                <a:solidFill>
                  <a:srgbClr val="A50021"/>
                </a:solidFill>
                <a:latin typeface="微软雅黑" pitchFamily="34" charset="-122"/>
                <a:ea typeface="微软雅黑" pitchFamily="34" charset="-122"/>
              </a:rPr>
              <a:t>玻璃棒</a:t>
            </a:r>
            <a:endParaRPr lang="zh-CN" altLang="en-US" sz="4000" dirty="0">
              <a:solidFill>
                <a:srgbClr val="A50021"/>
              </a:solidFill>
              <a:latin typeface="微软雅黑" pitchFamily="34" charset="-122"/>
              <a:ea typeface="微软雅黑" pitchFamily="34" charset="-122"/>
            </a:endParaRPr>
          </a:p>
        </p:txBody>
      </p:sp>
      <p:sp>
        <p:nvSpPr>
          <p:cNvPr id="20" name="矩形 19"/>
          <p:cNvSpPr/>
          <p:nvPr/>
        </p:nvSpPr>
        <p:spPr>
          <a:xfrm>
            <a:off x="16629960" y="4513104"/>
            <a:ext cx="1300356" cy="707886"/>
          </a:xfrm>
          <a:prstGeom prst="rect">
            <a:avLst/>
          </a:prstGeom>
        </p:spPr>
        <p:txBody>
          <a:bodyPr wrap="square">
            <a:spAutoFit/>
          </a:bodyPr>
          <a:lstStyle/>
          <a:p>
            <a:r>
              <a:rPr lang="en-US" sz="4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3</a:t>
            </a:r>
            <a:endParaRPr lang="zh-CN" altLang="en-US" sz="4000" dirty="0">
              <a:solidFill>
                <a:srgbClr val="A50021"/>
              </a:solidFill>
              <a:latin typeface="微软雅黑" pitchFamily="34" charset="-122"/>
              <a:ea typeface="微软雅黑" pitchFamily="34" charset="-122"/>
            </a:endParaRPr>
          </a:p>
        </p:txBody>
      </p:sp>
      <p:sp>
        <p:nvSpPr>
          <p:cNvPr id="21" name="矩形 20"/>
          <p:cNvSpPr/>
          <p:nvPr/>
        </p:nvSpPr>
        <p:spPr>
          <a:xfrm>
            <a:off x="13470490" y="5881256"/>
            <a:ext cx="3523722" cy="707886"/>
          </a:xfrm>
          <a:prstGeom prst="rect">
            <a:avLst/>
          </a:prstGeom>
        </p:spPr>
        <p:txBody>
          <a:bodyPr wrap="none">
            <a:spAutoFit/>
          </a:bodyPr>
          <a:lstStyle/>
          <a:p>
            <a:r>
              <a:rPr lang="en-US" sz="4000" dirty="0" smtClean="0">
                <a:solidFill>
                  <a:srgbClr val="A50021"/>
                </a:solidFill>
                <a:latin typeface="微软雅黑" pitchFamily="34" charset="-122"/>
                <a:ea typeface="微软雅黑" pitchFamily="34" charset="-122"/>
              </a:rPr>
              <a:t>100 </a:t>
            </a:r>
            <a:r>
              <a:rPr lang="en-US" sz="4000" dirty="0" err="1" smtClean="0">
                <a:solidFill>
                  <a:srgbClr val="A50021"/>
                </a:solidFill>
                <a:latin typeface="微软雅黑" pitchFamily="34" charset="-122"/>
                <a:ea typeface="微软雅黑" pitchFamily="34" charset="-122"/>
              </a:rPr>
              <a:t>mL</a:t>
            </a:r>
            <a:r>
              <a:rPr lang="zh-CN" altLang="en-US" sz="4000" dirty="0" smtClean="0">
                <a:solidFill>
                  <a:srgbClr val="A50021"/>
                </a:solidFill>
                <a:latin typeface="微软雅黑" pitchFamily="34" charset="-122"/>
                <a:ea typeface="微软雅黑" pitchFamily="34" charset="-122"/>
              </a:rPr>
              <a:t>容量瓶</a:t>
            </a:r>
            <a:endParaRPr lang="zh-CN" altLang="en-US" sz="4000" dirty="0">
              <a:solidFill>
                <a:srgbClr val="A50021"/>
              </a:solidFill>
              <a:latin typeface="微软雅黑" pitchFamily="34" charset="-122"/>
              <a:ea typeface="微软雅黑" pitchFamily="34" charset="-122"/>
            </a:endParaRPr>
          </a:p>
        </p:txBody>
      </p:sp>
      <p:sp>
        <p:nvSpPr>
          <p:cNvPr id="22" name="矩形 21"/>
          <p:cNvSpPr/>
          <p:nvPr/>
        </p:nvSpPr>
        <p:spPr>
          <a:xfrm>
            <a:off x="13537828" y="8173318"/>
            <a:ext cx="2190023" cy="707886"/>
          </a:xfrm>
          <a:prstGeom prst="rect">
            <a:avLst/>
          </a:prstGeom>
        </p:spPr>
        <p:txBody>
          <a:bodyPr wrap="none">
            <a:spAutoFit/>
          </a:bodyPr>
          <a:lstStyle/>
          <a:p>
            <a:r>
              <a:rPr lang="en-US" sz="4000" dirty="0" smtClean="0">
                <a:solidFill>
                  <a:srgbClr val="A50021"/>
                </a:solidFill>
                <a:latin typeface="微软雅黑" pitchFamily="34" charset="-122"/>
                <a:ea typeface="微软雅黑" pitchFamily="34" charset="-122"/>
              </a:rPr>
              <a:t>1</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2 cm</a:t>
            </a:r>
            <a:endParaRPr lang="zh-CN" altLang="en-US" sz="4000" dirty="0">
              <a:solidFill>
                <a:srgbClr val="A50021"/>
              </a:solidFill>
              <a:latin typeface="微软雅黑" pitchFamily="34" charset="-122"/>
              <a:ea typeface="微软雅黑" pitchFamily="34" charset="-122"/>
            </a:endParaRPr>
          </a:p>
        </p:txBody>
      </p:sp>
      <p:sp>
        <p:nvSpPr>
          <p:cNvPr id="23" name="矩形 22"/>
          <p:cNvSpPr/>
          <p:nvPr/>
        </p:nvSpPr>
        <p:spPr>
          <a:xfrm>
            <a:off x="11521604" y="8833584"/>
            <a:ext cx="2236510" cy="707886"/>
          </a:xfrm>
          <a:prstGeom prst="rect">
            <a:avLst/>
          </a:prstGeom>
        </p:spPr>
        <p:txBody>
          <a:bodyPr wrap="none">
            <a:spAutoFit/>
          </a:bodyPr>
          <a:lstStyle/>
          <a:p>
            <a:r>
              <a:rPr lang="zh-CN" altLang="en-US" sz="4000" dirty="0" smtClean="0">
                <a:solidFill>
                  <a:srgbClr val="A50021"/>
                </a:solidFill>
                <a:latin typeface="微软雅黑" pitchFamily="34" charset="-122"/>
                <a:ea typeface="微软雅黑" pitchFamily="34" charset="-122"/>
              </a:rPr>
              <a:t>胶头滴管</a:t>
            </a:r>
            <a:endParaRPr lang="zh-CN" altLang="en-US" sz="4000" dirty="0">
              <a:solidFill>
                <a:srgbClr val="A50021"/>
              </a:solidFill>
              <a:latin typeface="微软雅黑" pitchFamily="34" charset="-122"/>
              <a:ea typeface="微软雅黑" pitchFamily="34" charset="-122"/>
            </a:endParaRPr>
          </a:p>
        </p:txBody>
      </p:sp>
      <p:sp>
        <p:nvSpPr>
          <p:cNvPr id="24" name="矩形 23"/>
          <p:cNvSpPr/>
          <p:nvPr/>
        </p:nvSpPr>
        <p:spPr>
          <a:xfrm>
            <a:off x="10595760" y="9625672"/>
            <a:ext cx="6853158" cy="707886"/>
          </a:xfrm>
          <a:prstGeom prst="rect">
            <a:avLst/>
          </a:prstGeom>
        </p:spPr>
        <p:txBody>
          <a:bodyPr wrap="none">
            <a:spAutoFit/>
          </a:bodyPr>
          <a:lstStyle/>
          <a:p>
            <a:r>
              <a:rPr lang="zh-CN" altLang="en-US" sz="4000" dirty="0" smtClean="0">
                <a:solidFill>
                  <a:srgbClr val="A50021"/>
                </a:solidFill>
                <a:latin typeface="微软雅黑" pitchFamily="34" charset="-122"/>
                <a:ea typeface="微软雅黑" pitchFamily="34" charset="-122"/>
              </a:rPr>
              <a:t>凹液面的最低点与刻度线相切</a:t>
            </a:r>
            <a:endParaRPr lang="zh-CN" altLang="en-US" sz="40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88556" y="2772718"/>
            <a:ext cx="19359698" cy="911364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．容量瓶的使用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容量瓶的构造</a:t>
            </a:r>
          </a:p>
          <a:p>
            <a:pPr>
              <a:lnSpc>
                <a:spcPct val="150000"/>
              </a:lnSpc>
            </a:pPr>
            <a:r>
              <a:rPr lang="zh-CN" altLang="en-US" sz="4400" dirty="0" smtClean="0">
                <a:solidFill>
                  <a:srgbClr val="404040"/>
                </a:solidFill>
                <a:latin typeface="微软雅黑" pitchFamily="34" charset="-122"/>
                <a:ea typeface="微软雅黑" pitchFamily="34" charset="-122"/>
              </a:rPr>
              <a:t>①标注：温度、容积、刻度线。</a:t>
            </a:r>
          </a:p>
          <a:p>
            <a:pPr>
              <a:lnSpc>
                <a:spcPct val="150000"/>
              </a:lnSpc>
            </a:pPr>
            <a:r>
              <a:rPr lang="zh-CN" altLang="en-US" sz="4400" dirty="0" smtClean="0">
                <a:solidFill>
                  <a:srgbClr val="404040"/>
                </a:solidFill>
                <a:latin typeface="微软雅黑" pitchFamily="34" charset="-122"/>
                <a:ea typeface="微软雅黑" pitchFamily="34" charset="-122"/>
              </a:rPr>
              <a:t>②常用规格：</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250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及</a:t>
            </a:r>
            <a:r>
              <a:rPr lang="en-US" sz="4400" dirty="0" smtClean="0">
                <a:solidFill>
                  <a:srgbClr val="404040"/>
                </a:solidFill>
                <a:latin typeface="微软雅黑" pitchFamily="34" charset="-122"/>
                <a:ea typeface="微软雅黑" pitchFamily="34" charset="-122"/>
              </a:rPr>
              <a:t>1000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容量瓶的使用</a:t>
            </a:r>
          </a:p>
          <a:p>
            <a:pPr>
              <a:lnSpc>
                <a:spcPct val="150000"/>
              </a:lnSpc>
            </a:pPr>
            <a:r>
              <a:rPr lang="zh-CN" altLang="en-US" sz="4400" dirty="0" smtClean="0">
                <a:solidFill>
                  <a:srgbClr val="404040"/>
                </a:solidFill>
                <a:latin typeface="微软雅黑" pitchFamily="34" charset="-122"/>
                <a:ea typeface="微软雅黑" pitchFamily="34" charset="-122"/>
              </a:rPr>
              <a:t>①检漏：使用前必须检查是否漏水。检查的方法是：往瓶内加入一定量水，塞好瓶塞。用食指摁住瓶塞，另一只手托住瓶底，把瓶倒立过来，观察瓶塞周围是否有水漏出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1­2­3</a:t>
            </a:r>
            <a:r>
              <a:rPr lang="zh-CN" altLang="en-US" sz="4400" dirty="0" smtClean="0">
                <a:solidFill>
                  <a:srgbClr val="404040"/>
                </a:solidFill>
                <a:latin typeface="微软雅黑" pitchFamily="34" charset="-122"/>
                <a:ea typeface="微软雅黑" pitchFamily="34" charset="-122"/>
              </a:rPr>
              <a:t>所示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。如果不漏水，将瓶正立并将瓶塞旋转</a:t>
            </a:r>
            <a:r>
              <a:rPr lang="en-US" sz="4400" dirty="0" smtClean="0">
                <a:solidFill>
                  <a:srgbClr val="404040"/>
                </a:solidFill>
                <a:latin typeface="微软雅黑" pitchFamily="34" charset="-122"/>
                <a:ea typeface="微软雅黑" pitchFamily="34" charset="-122"/>
              </a:rPr>
              <a:t>180°</a:t>
            </a:r>
            <a:r>
              <a:rPr lang="zh-CN" altLang="en-US" sz="4400" dirty="0" smtClean="0">
                <a:solidFill>
                  <a:srgbClr val="404040"/>
                </a:solidFill>
                <a:latin typeface="微软雅黑" pitchFamily="34" charset="-122"/>
                <a:ea typeface="微软雅黑" pitchFamily="34" charset="-122"/>
              </a:rPr>
              <a:t>后塞紧，仍把瓶倒立过来，再检查是否漏水。经检查不漏水的容量瓶才能使用。</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389122" name="Picture 2" descr="ZF30"/>
          <p:cNvPicPr>
            <a:picLocks noChangeAspect="1" noChangeArrowheads="1"/>
          </p:cNvPicPr>
          <p:nvPr/>
        </p:nvPicPr>
        <p:blipFill>
          <a:blip r:embed="rId3" cstate="print"/>
          <a:srcRect/>
          <a:stretch>
            <a:fillRect/>
          </a:stretch>
        </p:blipFill>
        <p:spPr bwMode="auto">
          <a:xfrm>
            <a:off x="16562164" y="3060750"/>
            <a:ext cx="2498364" cy="4681145"/>
          </a:xfrm>
          <a:prstGeom prst="rect">
            <a:avLst/>
          </a:prstGeom>
          <a:noFill/>
          <a:ln w="9525">
            <a:noFill/>
            <a:miter lim="800000"/>
            <a:headEnd/>
            <a:tailEnd/>
          </a:ln>
        </p:spPr>
      </p:pic>
      <p:sp>
        <p:nvSpPr>
          <p:cNvPr id="18" name="矩形 17"/>
          <p:cNvSpPr/>
          <p:nvPr/>
        </p:nvSpPr>
        <p:spPr>
          <a:xfrm>
            <a:off x="19226460" y="6877174"/>
            <a:ext cx="2226892" cy="769441"/>
          </a:xfrm>
          <a:prstGeom prst="rect">
            <a:avLst/>
          </a:prstGeom>
        </p:spPr>
        <p:txBody>
          <a:bodyPr wrap="none">
            <a:spAutoFit/>
          </a:bodyPr>
          <a:lstStyle/>
          <a:p>
            <a:pPr lvl="0"/>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1­2­3</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89122"/>
                                        </p:tgtEl>
                                        <p:attrNameLst>
                                          <p:attrName>style.visibility</p:attrName>
                                        </p:attrNameLst>
                                      </p:cBhvr>
                                      <p:to>
                                        <p:strVal val="visible"/>
                                      </p:to>
                                    </p:set>
                                    <p:animEffect transition="in" filter="blinds(horizontal)">
                                      <p:cBhvr>
                                        <p:cTn id="11" dur="500"/>
                                        <p:tgtEl>
                                          <p:spTgt spid="38912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237514" y="2844726"/>
            <a:ext cx="19359698" cy="4035335"/>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②使用容量瓶注意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五不</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不能溶解固体；不能稀释浓溶液；不能加热；不能作反应容器；不能长期贮存溶液。</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．配制溶液时的误差分析</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以配制一定物质的量浓度的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溶液为例</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3" name="表格 12"/>
          <p:cNvGraphicFramePr>
            <a:graphicFrameLocks noGrp="1"/>
          </p:cNvGraphicFramePr>
          <p:nvPr/>
        </p:nvGraphicFramePr>
        <p:xfrm>
          <a:off x="2520604" y="6949182"/>
          <a:ext cx="17645187" cy="4800600"/>
        </p:xfrm>
        <a:graphic>
          <a:graphicData uri="http://schemas.openxmlformats.org/drawingml/2006/table">
            <a:tbl>
              <a:tblPr/>
              <a:tblGrid>
                <a:gridCol w="2357454"/>
                <a:gridCol w="8011698"/>
                <a:gridCol w="2275374"/>
                <a:gridCol w="2000264"/>
                <a:gridCol w="3000397"/>
              </a:tblGrid>
              <a:tr h="357190">
                <a:tc rowSpan="2">
                  <a:txBody>
                    <a:bodyPr/>
                    <a:lstStyle/>
                    <a:p>
                      <a:pPr algn="ctr">
                        <a:lnSpc>
                          <a:spcPct val="150000"/>
                        </a:lnSpc>
                        <a:spcAft>
                          <a:spcPts val="0"/>
                        </a:spcAft>
                      </a:pPr>
                      <a:endParaRPr lang="en-US" sz="3600" kern="100" dirty="0">
                        <a:solidFill>
                          <a:srgbClr val="404040"/>
                        </a:solidFill>
                        <a:latin typeface="微软雅黑" pitchFamily="34" charset="-122"/>
                        <a:ea typeface="微软雅黑" pitchFamily="34"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可能引起误差的一些操作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过程分析</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对</a:t>
                      </a:r>
                      <a:r>
                        <a:rPr lang="en-US" sz="4200" i="1" kern="100">
                          <a:solidFill>
                            <a:srgbClr val="404040"/>
                          </a:solidFill>
                          <a:latin typeface="微软雅黑" pitchFamily="34" charset="-122"/>
                          <a:ea typeface="微软雅黑" pitchFamily="34" charset="-122"/>
                          <a:cs typeface="Courier New"/>
                        </a:rPr>
                        <a:t>c</a:t>
                      </a:r>
                      <a:r>
                        <a:rPr lang="zh-CN" sz="4200" kern="100">
                          <a:solidFill>
                            <a:srgbClr val="404040"/>
                          </a:solidFill>
                          <a:latin typeface="微软雅黑" pitchFamily="34" charset="-122"/>
                          <a:ea typeface="微软雅黑" pitchFamily="34" charset="-122"/>
                          <a:cs typeface="Times New Roman"/>
                        </a:rPr>
                        <a:t>的影响</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36">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4200" i="1" kern="100">
                          <a:solidFill>
                            <a:srgbClr val="404040"/>
                          </a:solidFill>
                          <a:latin typeface="微软雅黑" pitchFamily="34" charset="-122"/>
                          <a:ea typeface="微软雅黑" pitchFamily="34" charset="-122"/>
                          <a:cs typeface="Courier New"/>
                        </a:rPr>
                        <a:t>m</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i="1" kern="100">
                          <a:solidFill>
                            <a:srgbClr val="404040"/>
                          </a:solidFill>
                          <a:latin typeface="微软雅黑" pitchFamily="34" charset="-122"/>
                          <a:ea typeface="微软雅黑" pitchFamily="34" charset="-122"/>
                          <a:cs typeface="Courier New"/>
                        </a:rPr>
                        <a:t>V</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0">
                <a:tc rowSpan="3">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称量过程误差分析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称量时间过长</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减小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偏低</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用滤纸称</a:t>
                      </a:r>
                      <a:r>
                        <a:rPr lang="en-US" sz="4200" kern="100" dirty="0" err="1">
                          <a:solidFill>
                            <a:srgbClr val="404040"/>
                          </a:solidFill>
                          <a:latin typeface="微软雅黑" pitchFamily="34" charset="-122"/>
                          <a:ea typeface="微软雅黑" pitchFamily="34" charset="-122"/>
                          <a:cs typeface="Courier New"/>
                        </a:rPr>
                        <a:t>NaOH</a:t>
                      </a:r>
                      <a:r>
                        <a:rPr lang="zh-CN" sz="4200" kern="100" dirty="0">
                          <a:solidFill>
                            <a:srgbClr val="404040"/>
                          </a:solidFill>
                          <a:latin typeface="微软雅黑" pitchFamily="34" charset="-122"/>
                          <a:ea typeface="微软雅黑" pitchFamily="34" charset="-122"/>
                          <a:cs typeface="Times New Roman"/>
                        </a:rPr>
                        <a:t>固体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减小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偏低</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物质、砝码位置放反</a:t>
                      </a:r>
                      <a:r>
                        <a:rPr lang="en-US" sz="4200" kern="100" dirty="0">
                          <a:solidFill>
                            <a:srgbClr val="404040"/>
                          </a:solidFill>
                          <a:latin typeface="微软雅黑" pitchFamily="34" charset="-122"/>
                          <a:ea typeface="微软雅黑" pitchFamily="34" charset="-122"/>
                          <a:cs typeface="Courier New"/>
                        </a:rPr>
                        <a:t>(</a:t>
                      </a:r>
                      <a:r>
                        <a:rPr lang="zh-CN" sz="4200" kern="100" dirty="0">
                          <a:solidFill>
                            <a:srgbClr val="404040"/>
                          </a:solidFill>
                          <a:latin typeface="微软雅黑" pitchFamily="34" charset="-122"/>
                          <a:ea typeface="微软雅黑" pitchFamily="34" charset="-122"/>
                          <a:cs typeface="Times New Roman"/>
                        </a:rPr>
                        <a:t>使用了游码</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减小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偏低</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HX1"/>
          <p:cNvPicPr>
            <a:picLocks noChangeAspect="1" noChangeArrowheads="1"/>
          </p:cNvPicPr>
          <p:nvPr/>
        </p:nvPicPr>
        <p:blipFill>
          <a:blip r:embed="rId2" cstate="print"/>
          <a:srcRect/>
          <a:stretch>
            <a:fillRect/>
          </a:stretch>
        </p:blipFill>
        <p:spPr bwMode="auto">
          <a:xfrm>
            <a:off x="6095166" y="4803762"/>
            <a:ext cx="13419326" cy="6860254"/>
          </a:xfrm>
          <a:prstGeom prst="rect">
            <a:avLst/>
          </a:prstGeom>
          <a:noFill/>
          <a:ln w="9525">
            <a:noFill/>
            <a:miter lim="800000"/>
            <a:headEnd/>
            <a:tailEnd/>
          </a:ln>
        </p:spPr>
      </p:pic>
      <p:sp>
        <p:nvSpPr>
          <p:cNvPr id="40" name="矩形 39"/>
          <p:cNvSpPr/>
          <p:nvPr/>
        </p:nvSpPr>
        <p:spPr>
          <a:xfrm>
            <a:off x="2166076" y="2874936"/>
            <a:ext cx="19716888" cy="200401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掌握正确的实验操作方法，包括仪器和药品的使用、加热、气体收集等。</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药品的取用</a:t>
            </a:r>
            <a:endParaRPr lang="zh-CN" altLang="en-US" sz="44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15410036" y="507697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药匙</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15194012" y="637311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镊子</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14761964" y="7669262"/>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胶头滴管</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15194012" y="910942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量筒</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9697"/>
                                        </p:tgtEl>
                                        <p:attrNameLst>
                                          <p:attrName>style.visibility</p:attrName>
                                        </p:attrNameLst>
                                      </p:cBhvr>
                                      <p:to>
                                        <p:strVal val="visible"/>
                                      </p:to>
                                    </p:set>
                                    <p:animEffect transition="in" filter="blinds(horizontal)">
                                      <p:cBhvr>
                                        <p:cTn id="11" dur="500"/>
                                        <p:tgtEl>
                                          <p:spTgt spid="2969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4" grpId="0"/>
      <p:bldP spid="15" grpId="0"/>
      <p:bldP spid="16"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1" name="表格 10"/>
          <p:cNvGraphicFramePr>
            <a:graphicFrameLocks noGrp="1"/>
          </p:cNvGraphicFramePr>
          <p:nvPr/>
        </p:nvGraphicFramePr>
        <p:xfrm>
          <a:off x="2237514" y="2974331"/>
          <a:ext cx="19073945" cy="9601200"/>
        </p:xfrm>
        <a:graphic>
          <a:graphicData uri="http://schemas.openxmlformats.org/drawingml/2006/table">
            <a:tbl>
              <a:tblPr/>
              <a:tblGrid>
                <a:gridCol w="1428760"/>
                <a:gridCol w="8572560"/>
                <a:gridCol w="3357586"/>
                <a:gridCol w="3286148"/>
                <a:gridCol w="2428891"/>
              </a:tblGrid>
              <a:tr h="0">
                <a:tc rowSpan="2">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可能引起误差的一些操作</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过程分析</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对</a:t>
                      </a:r>
                      <a:r>
                        <a:rPr lang="en-US" sz="4200" i="1" kern="100">
                          <a:solidFill>
                            <a:srgbClr val="404040"/>
                          </a:solidFill>
                          <a:latin typeface="微软雅黑" pitchFamily="34" charset="-122"/>
                          <a:ea typeface="微软雅黑" pitchFamily="34" charset="-122"/>
                          <a:cs typeface="Courier New"/>
                        </a:rPr>
                        <a:t>c</a:t>
                      </a:r>
                      <a:r>
                        <a:rPr lang="zh-CN" sz="4200" kern="100">
                          <a:solidFill>
                            <a:srgbClr val="404040"/>
                          </a:solidFill>
                          <a:latin typeface="微软雅黑" pitchFamily="34" charset="-122"/>
                          <a:ea typeface="微软雅黑" pitchFamily="34" charset="-122"/>
                          <a:cs typeface="Times New Roman"/>
                        </a:rPr>
                        <a:t>的影响</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4200" i="1" kern="100">
                          <a:solidFill>
                            <a:srgbClr val="404040"/>
                          </a:solidFill>
                          <a:latin typeface="微软雅黑" pitchFamily="34" charset="-122"/>
                          <a:ea typeface="微软雅黑" pitchFamily="34" charset="-122"/>
                          <a:cs typeface="Courier New"/>
                        </a:rPr>
                        <a:t>m</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i="1" kern="100">
                          <a:solidFill>
                            <a:srgbClr val="404040"/>
                          </a:solidFill>
                          <a:latin typeface="微软雅黑" pitchFamily="34" charset="-122"/>
                          <a:ea typeface="微软雅黑" pitchFamily="34" charset="-122"/>
                          <a:cs typeface="Courier New"/>
                        </a:rPr>
                        <a:t>V</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0">
                <a:tc rowSpan="8">
                  <a:txBody>
                    <a:bodyPr/>
                    <a:lstStyle/>
                    <a:p>
                      <a:pPr algn="ctr">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配制过程</a:t>
                      </a:r>
                      <a:endParaRPr lang="zh-CN"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误</a:t>
                      </a:r>
                      <a:r>
                        <a:rPr lang="zh-CN" sz="4200" kern="100" dirty="0">
                          <a:solidFill>
                            <a:srgbClr val="404040"/>
                          </a:solidFill>
                          <a:latin typeface="微软雅黑" pitchFamily="34" charset="-122"/>
                          <a:ea typeface="微软雅黑" pitchFamily="34" charset="-122"/>
                          <a:cs typeface="Times New Roman"/>
                        </a:rPr>
                        <a:t>差分析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移液前容量瓶内有少量水</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不变</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不变</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无影响</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转移液体时有少量洒落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减小</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偏低</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未洗涤烧杯和玻璃棒</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减小</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偏低</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未冷却到室温就移液定容</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减小</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偏高</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定容时水加多后用滴管吸出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减小</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偏低</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定容摇匀后液面下降再加水</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增大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偏低</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定容时俯视刻度线</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减小</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偏高</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定容时仰视刻度线</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增大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偏低</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．能否用</a:t>
            </a:r>
            <a:r>
              <a:rPr lang="en-US" sz="4400" dirty="0" smtClean="0">
                <a:solidFill>
                  <a:srgbClr val="404040"/>
                </a:solidFill>
                <a:latin typeface="微软雅黑" pitchFamily="34" charset="-122"/>
                <a:ea typeface="微软雅黑" pitchFamily="34" charset="-122"/>
              </a:rPr>
              <a:t>200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250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容量瓶各一个来配制</a:t>
            </a:r>
            <a:r>
              <a:rPr lang="en-US" sz="4400" dirty="0" smtClean="0">
                <a:solidFill>
                  <a:srgbClr val="404040"/>
                </a:solidFill>
                <a:latin typeface="微软雅黑" pitchFamily="34" charset="-122"/>
                <a:ea typeface="微软雅黑" pitchFamily="34" charset="-122"/>
              </a:rPr>
              <a:t>450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某浓度的溶液？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．定容加蒸馏水时不慎超过了刻度线或向容量瓶转移溶液时不慎有液滴掉在容量瓶外面，应如何处理？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7093198"/>
            <a:ext cx="19216822" cy="4925802"/>
          </a:xfrm>
          <a:prstGeom prst="rect">
            <a:avLst/>
          </a:prstGeom>
          <a:noFill/>
          <a:ln w="9525">
            <a:noFill/>
            <a:miter lim="800000"/>
            <a:headEnd/>
            <a:tailEnd/>
          </a:ln>
          <a:effectLst/>
        </p:spPr>
      </p:pic>
      <p:sp>
        <p:nvSpPr>
          <p:cNvPr id="20" name="矩形 19"/>
          <p:cNvSpPr/>
          <p:nvPr/>
        </p:nvSpPr>
        <p:spPr>
          <a:xfrm>
            <a:off x="2376588" y="7021190"/>
            <a:ext cx="19002508" cy="5050998"/>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 </a:t>
            </a:r>
            <a:r>
              <a:rPr lang="zh-CN" altLang="en-US" sz="4400" dirty="0" smtClean="0">
                <a:solidFill>
                  <a:srgbClr val="A50021"/>
                </a:solidFill>
                <a:latin typeface="微软雅黑" pitchFamily="34" charset="-122"/>
                <a:ea typeface="微软雅黑" pitchFamily="34" charset="-122"/>
              </a:rPr>
              <a:t>提示：不能。用</a:t>
            </a:r>
            <a:r>
              <a:rPr lang="en-US" sz="4400" dirty="0" smtClean="0">
                <a:solidFill>
                  <a:srgbClr val="A50021"/>
                </a:solidFill>
                <a:latin typeface="微软雅黑" pitchFamily="34" charset="-122"/>
                <a:ea typeface="微软雅黑" pitchFamily="34" charset="-122"/>
              </a:rPr>
              <a:t>200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250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容量瓶各一个来配制</a:t>
            </a:r>
            <a:r>
              <a:rPr lang="en-US" sz="4400" dirty="0" smtClean="0">
                <a:solidFill>
                  <a:srgbClr val="A50021"/>
                </a:solidFill>
                <a:latin typeface="微软雅黑" pitchFamily="34" charset="-122"/>
                <a:ea typeface="微软雅黑" pitchFamily="34" charset="-122"/>
              </a:rPr>
              <a:t>450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某浓度的溶液在称量、溶解、移液、定容等过程中均会造成两次误差，相当于将误差放大，造成实验误差偏大。应用</a:t>
            </a:r>
            <a:r>
              <a:rPr lang="en-US" sz="4400" dirty="0" smtClean="0">
                <a:solidFill>
                  <a:srgbClr val="A50021"/>
                </a:solidFill>
                <a:latin typeface="微软雅黑" pitchFamily="34" charset="-122"/>
                <a:ea typeface="微软雅黑" pitchFamily="34" charset="-122"/>
              </a:rPr>
              <a:t>500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容量瓶来配制</a:t>
            </a:r>
            <a:r>
              <a:rPr lang="en-US" sz="4400" dirty="0" smtClean="0">
                <a:solidFill>
                  <a:srgbClr val="A50021"/>
                </a:solidFill>
                <a:latin typeface="微软雅黑" pitchFamily="34" charset="-122"/>
                <a:ea typeface="微软雅黑" pitchFamily="34" charset="-122"/>
              </a:rPr>
              <a:t>500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该浓度的某溶液，取用时再用滴定管</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或其他量器</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量取</a:t>
            </a:r>
            <a:r>
              <a:rPr lang="en-US" sz="4400" dirty="0" smtClean="0">
                <a:solidFill>
                  <a:srgbClr val="A50021"/>
                </a:solidFill>
                <a:latin typeface="微软雅黑" pitchFamily="34" charset="-122"/>
                <a:ea typeface="微软雅黑" pitchFamily="34" charset="-122"/>
              </a:rPr>
              <a:t>450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使用。</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alt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．提示：无法进行弥补处理，宣告实验失败，重新再配制。</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957401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5</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配制</a:t>
            </a:r>
            <a:r>
              <a:rPr lang="en-US" sz="4400" dirty="0" smtClean="0">
                <a:solidFill>
                  <a:srgbClr val="404040"/>
                </a:solidFill>
                <a:latin typeface="微软雅黑" pitchFamily="34" charset="-122"/>
                <a:ea typeface="微软雅黑" pitchFamily="34" charset="-122"/>
              </a:rPr>
              <a:t>480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0.5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溶液，试回答下列问题：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选择仪器：完成本实验所必需的仪器有托盘天平</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精确到</a:t>
            </a:r>
            <a:r>
              <a:rPr lang="en-US" sz="4400" dirty="0" smtClean="0">
                <a:solidFill>
                  <a:srgbClr val="404040"/>
                </a:solidFill>
                <a:latin typeface="微软雅黑" pitchFamily="34" charset="-122"/>
                <a:ea typeface="微软雅黑" pitchFamily="34" charset="-122"/>
              </a:rPr>
              <a:t>0.1 g)</a:t>
            </a:r>
            <a:r>
              <a:rPr lang="zh-CN" altLang="en-US" sz="4400" dirty="0" smtClean="0">
                <a:solidFill>
                  <a:srgbClr val="404040"/>
                </a:solidFill>
                <a:latin typeface="微软雅黑" pitchFamily="34" charset="-122"/>
                <a:ea typeface="微软雅黑" pitchFamily="34" charset="-122"/>
              </a:rPr>
              <a:t>、药匙、烧杯、玻璃棒、</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等。</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计算、称量：需称量</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固体的质量为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溶解、冷却：该步实验中需要使用玻璃棒，作用是</a:t>
            </a:r>
            <a:r>
              <a:rPr lang="en-US" sz="4400" dirty="0" smtClean="0">
                <a:solidFill>
                  <a:srgbClr val="404040"/>
                </a:solidFill>
                <a:latin typeface="微软雅黑" pitchFamily="34" charset="-122"/>
                <a:ea typeface="微软雅黑" pitchFamily="34" charset="-122"/>
              </a:rPr>
              <a:t>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转移、洗涤：洗涤烧杯</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次是为了</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定容、摇匀：定容的具体操作是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不规范的实验操作会导致实验结果的误差，下列使所配制溶液的物质的量浓度偏高的是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，偏低的是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9574012" cy="6066661"/>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①在溶解过程中有少量液体溅出烧杯外</a:t>
            </a:r>
          </a:p>
          <a:p>
            <a:pPr>
              <a:lnSpc>
                <a:spcPct val="150000"/>
              </a:lnSpc>
            </a:pPr>
            <a:r>
              <a:rPr lang="zh-CN" altLang="en-US" sz="4400" dirty="0" smtClean="0">
                <a:solidFill>
                  <a:srgbClr val="404040"/>
                </a:solidFill>
                <a:latin typeface="微软雅黑" pitchFamily="34" charset="-122"/>
                <a:ea typeface="微软雅黑" pitchFamily="34" charset="-122"/>
              </a:rPr>
              <a:t>②定容时俯视刻度线</a:t>
            </a:r>
          </a:p>
          <a:p>
            <a:pPr>
              <a:lnSpc>
                <a:spcPct val="150000"/>
              </a:lnSpc>
            </a:pPr>
            <a:r>
              <a:rPr lang="zh-CN" altLang="en-US" sz="4400" dirty="0" smtClean="0">
                <a:solidFill>
                  <a:srgbClr val="404040"/>
                </a:solidFill>
                <a:latin typeface="微软雅黑" pitchFamily="34" charset="-122"/>
                <a:ea typeface="微软雅黑" pitchFamily="34" charset="-122"/>
              </a:rPr>
              <a:t>③将称量好的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固体放入小烧杯中溶解，未经冷却立即转移到容量瓶中并定容</a:t>
            </a:r>
          </a:p>
          <a:p>
            <a:pPr>
              <a:lnSpc>
                <a:spcPct val="150000"/>
              </a:lnSpc>
            </a:pPr>
            <a:r>
              <a:rPr lang="zh-CN" altLang="en-US" sz="4400" dirty="0" smtClean="0">
                <a:solidFill>
                  <a:srgbClr val="404040"/>
                </a:solidFill>
                <a:latin typeface="微软雅黑" pitchFamily="34" charset="-122"/>
                <a:ea typeface="微软雅黑" pitchFamily="34" charset="-122"/>
              </a:rPr>
              <a:t>④定容后，将容量瓶振荡摇匀后，静置发现液面低于刻度线，于是又加入少量水至刻度线</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089250"/>
            <a:ext cx="19645450" cy="8715436"/>
          </a:xfrm>
          <a:prstGeom prst="rect">
            <a:avLst/>
          </a:prstGeom>
          <a:noFill/>
          <a:ln w="9525">
            <a:noFill/>
            <a:miter lim="800000"/>
            <a:headEnd/>
            <a:tailEnd/>
          </a:ln>
          <a:effectLst/>
        </p:spPr>
      </p:pic>
      <p:sp>
        <p:nvSpPr>
          <p:cNvPr id="14" name="矩形 13"/>
          <p:cNvSpPr/>
          <p:nvPr/>
        </p:nvSpPr>
        <p:spPr>
          <a:xfrm>
            <a:off x="2376588" y="3564806"/>
            <a:ext cx="18502442"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胶头滴管　</a:t>
            </a:r>
            <a:r>
              <a:rPr lang="en-US" sz="4400" dirty="0" smtClean="0">
                <a:solidFill>
                  <a:srgbClr val="A50021"/>
                </a:solidFill>
                <a:latin typeface="微软雅黑" pitchFamily="34" charset="-122"/>
                <a:ea typeface="微软雅黑" pitchFamily="34" charset="-122"/>
              </a:rPr>
              <a:t>500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容量瓶   </a:t>
            </a:r>
            <a:r>
              <a:rPr lang="en-US" sz="4400" dirty="0" smtClean="0">
                <a:solidFill>
                  <a:srgbClr val="A50021"/>
                </a:solidFill>
                <a:latin typeface="微软雅黑" pitchFamily="34" charset="-122"/>
                <a:ea typeface="微软雅黑" pitchFamily="34" charset="-122"/>
              </a:rPr>
              <a:t>(2)10.0 g</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搅拌、加速溶解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保证溶质全部转移至容量瓶中  </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向容量瓶中加入蒸馏水至距刻度线</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 cm</a:t>
            </a:r>
            <a:r>
              <a:rPr lang="zh-CN" altLang="en-US" sz="4400" dirty="0" smtClean="0">
                <a:solidFill>
                  <a:srgbClr val="A50021"/>
                </a:solidFill>
                <a:latin typeface="微软雅黑" pitchFamily="34" charset="-122"/>
                <a:ea typeface="微软雅黑" pitchFamily="34" charset="-122"/>
              </a:rPr>
              <a:t>时，改用胶头滴管滴加蒸馏水至液体的凹液面最低处和刻度线相切　</a:t>
            </a:r>
            <a:r>
              <a:rPr lang="en-US" sz="4400" dirty="0" smtClean="0">
                <a:solidFill>
                  <a:srgbClr val="A50021"/>
                </a:solidFill>
                <a:latin typeface="微软雅黑" pitchFamily="34" charset="-122"/>
                <a:ea typeface="微软雅黑" pitchFamily="34" charset="-122"/>
              </a:rPr>
              <a:t>(6)②③</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①④</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089250"/>
            <a:ext cx="19645450" cy="9044508"/>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872532" y="3052028"/>
            <a:ext cx="19370152"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配制</a:t>
            </a:r>
            <a:r>
              <a:rPr lang="en-US" sz="4400" dirty="0" smtClean="0">
                <a:solidFill>
                  <a:srgbClr val="A50021"/>
                </a:solidFill>
                <a:latin typeface="微软雅黑" pitchFamily="34" charset="-122"/>
                <a:ea typeface="微软雅黑" pitchFamily="34" charset="-122"/>
              </a:rPr>
              <a:t>480 </a:t>
            </a:r>
            <a:r>
              <a:rPr lang="en-US" sz="4400" dirty="0" err="1" smtClean="0">
                <a:solidFill>
                  <a:srgbClr val="A50021"/>
                </a:solidFill>
                <a:latin typeface="微软雅黑" pitchFamily="34" charset="-122"/>
                <a:ea typeface="微软雅黑" pitchFamily="34" charset="-122"/>
              </a:rPr>
              <a:t>mL</a:t>
            </a:r>
            <a:r>
              <a:rPr lang="en-US" sz="4400" dirty="0" smtClean="0">
                <a:solidFill>
                  <a:srgbClr val="A50021"/>
                </a:solidFill>
                <a:latin typeface="微软雅黑" pitchFamily="34" charset="-122"/>
                <a:ea typeface="微软雅黑" pitchFamily="34" charset="-122"/>
              </a:rPr>
              <a:t> 0.5 mol/L</a:t>
            </a:r>
            <a:r>
              <a:rPr lang="zh-CN" altLang="en-US" sz="4400" dirty="0" smtClean="0">
                <a:solidFill>
                  <a:srgbClr val="A50021"/>
                </a:solidFill>
                <a:latin typeface="微软雅黑" pitchFamily="34" charset="-122"/>
                <a:ea typeface="微软雅黑" pitchFamily="34" charset="-122"/>
              </a:rPr>
              <a:t>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溶液使用的仪器有托盘天平</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精确到</a:t>
            </a:r>
            <a:r>
              <a:rPr lang="en-US" sz="4400" dirty="0" smtClean="0">
                <a:solidFill>
                  <a:srgbClr val="A50021"/>
                </a:solidFill>
                <a:latin typeface="微软雅黑" pitchFamily="34" charset="-122"/>
                <a:ea typeface="微软雅黑" pitchFamily="34" charset="-122"/>
              </a:rPr>
              <a:t>0.1 g)</a:t>
            </a:r>
            <a:r>
              <a:rPr lang="zh-CN" altLang="en-US" sz="4400" dirty="0" smtClean="0">
                <a:solidFill>
                  <a:srgbClr val="A50021"/>
                </a:solidFill>
                <a:latin typeface="微软雅黑" pitchFamily="34" charset="-122"/>
                <a:ea typeface="微软雅黑" pitchFamily="34" charset="-122"/>
              </a:rPr>
              <a:t>、药匙、烧杯、玻璃棒、胶头滴管、</a:t>
            </a:r>
            <a:r>
              <a:rPr lang="en-US" sz="4400" dirty="0" smtClean="0">
                <a:solidFill>
                  <a:srgbClr val="A50021"/>
                </a:solidFill>
                <a:latin typeface="微软雅黑" pitchFamily="34" charset="-122"/>
                <a:ea typeface="微软雅黑" pitchFamily="34" charset="-122"/>
              </a:rPr>
              <a:t>500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容量瓶。</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计算、称量：由于没有</a:t>
            </a:r>
            <a:r>
              <a:rPr lang="en-US" sz="4400" dirty="0" smtClean="0">
                <a:solidFill>
                  <a:srgbClr val="A50021"/>
                </a:solidFill>
                <a:latin typeface="微软雅黑" pitchFamily="34" charset="-122"/>
                <a:ea typeface="微软雅黑" pitchFamily="34" charset="-122"/>
              </a:rPr>
              <a:t>480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容量瓶，要使用</a:t>
            </a:r>
            <a:r>
              <a:rPr lang="en-US" sz="4400" dirty="0" smtClean="0">
                <a:solidFill>
                  <a:srgbClr val="A50021"/>
                </a:solidFill>
                <a:latin typeface="微软雅黑" pitchFamily="34" charset="-122"/>
                <a:ea typeface="微软雅黑" pitchFamily="34" charset="-122"/>
              </a:rPr>
              <a:t>500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容量瓶，因此需称量</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固体的质量为</a:t>
            </a:r>
            <a:r>
              <a:rPr lang="en-US" sz="4400" i="1" dirty="0" smtClean="0">
                <a:solidFill>
                  <a:srgbClr val="A50021"/>
                </a:solidFill>
                <a:latin typeface="微软雅黑" pitchFamily="34" charset="-122"/>
                <a:ea typeface="微软雅黑" pitchFamily="34" charset="-122"/>
              </a:rPr>
              <a:t>m</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0.5 L</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0.5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40 </a:t>
            </a:r>
            <a:r>
              <a:rPr lang="en-US" sz="4400" dirty="0" err="1" smtClean="0">
                <a:solidFill>
                  <a:srgbClr val="A50021"/>
                </a:solidFill>
                <a:latin typeface="微软雅黑" pitchFamily="34" charset="-122"/>
                <a:ea typeface="微软雅黑" pitchFamily="34" charset="-122"/>
              </a:rPr>
              <a:t>g</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10.0 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溶解、冷却：该步实验中需要使用玻璃棒，作用是搅拌、加速</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固体的溶解。</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转移、洗涤：洗涤烧杯</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次是为了保证溶质全部转移至容量瓶中，使配制的溶液浓度更准确。</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定容、摇匀：定容的具体操作是向容量瓶中加入蒸馏水至距刻度线</a:t>
            </a:r>
            <a:r>
              <a:rPr lang="en-US" altLang="zh-CN"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rPr>
              <a:t>2 cm</a:t>
            </a:r>
            <a:r>
              <a:rPr lang="zh-CN" altLang="en-US" sz="4400" dirty="0" smtClean="0">
                <a:solidFill>
                  <a:srgbClr val="A50021"/>
                </a:solidFill>
                <a:latin typeface="微软雅黑" pitchFamily="34" charset="-122"/>
                <a:ea typeface="微软雅黑" pitchFamily="34" charset="-122"/>
              </a:rPr>
              <a:t>时，改用胶头滴管滴加蒸馏水至液体的凹液面最低处和刻度线相切。</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089250"/>
            <a:ext cx="19645450" cy="871543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523266" y="3446440"/>
            <a:ext cx="18645318" cy="7201972"/>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(6)①</a:t>
            </a:r>
            <a:r>
              <a:rPr lang="zh-CN" altLang="en-US" sz="4400" dirty="0" smtClean="0">
                <a:solidFill>
                  <a:srgbClr val="A50021"/>
                </a:solidFill>
                <a:latin typeface="微软雅黑" pitchFamily="34" charset="-122"/>
                <a:ea typeface="微软雅黑" pitchFamily="34" charset="-122"/>
              </a:rPr>
              <a:t>在溶解过程中有少量液体溅出烧杯外，使溶质的质量减少，溶质的物质的量也减少，因此溶液的浓度偏低；②定容时俯视刻度线，则溶液的体积偏小，使溶液的浓度偏高；③将称量好的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固体放入小烧杯中溶解，未经冷却立即转移到容量瓶中并定容，溶液的温度高于容量瓶的使用温度，当恢复至室温时，溶液的体积偏小，使溶液的浓度偏高；</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定容后，将容量瓶振荡摇匀后，静置发现液面低于刻度线，于是又加入少量水至刻度线，则溶液的体积偏大，使溶液的浓度偏低。</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957401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用质量分数为</a:t>
            </a:r>
            <a:r>
              <a:rPr lang="en-US" sz="4400" dirty="0" smtClean="0">
                <a:solidFill>
                  <a:srgbClr val="404040"/>
                </a:solidFill>
                <a:latin typeface="微软雅黑" pitchFamily="34" charset="-122"/>
                <a:ea typeface="微软雅黑" pitchFamily="34" charset="-122"/>
              </a:rPr>
              <a:t>37.5%</a:t>
            </a:r>
            <a:r>
              <a:rPr lang="zh-CN" altLang="en-US" sz="4400" dirty="0" smtClean="0">
                <a:solidFill>
                  <a:srgbClr val="404040"/>
                </a:solidFill>
                <a:latin typeface="微软雅黑" pitchFamily="34" charset="-122"/>
                <a:ea typeface="微软雅黑" pitchFamily="34" charset="-122"/>
              </a:rPr>
              <a:t>的浓盐酸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密度为</a:t>
            </a:r>
            <a:r>
              <a:rPr lang="en-US" sz="4400" dirty="0" smtClean="0">
                <a:solidFill>
                  <a:srgbClr val="404040"/>
                </a:solidFill>
                <a:latin typeface="微软雅黑" pitchFamily="34" charset="-122"/>
                <a:ea typeface="微软雅黑" pitchFamily="34" charset="-122"/>
              </a:rPr>
              <a:t>1.16 g/</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配制成</a:t>
            </a:r>
            <a:r>
              <a:rPr lang="en-US" sz="4400" dirty="0" smtClean="0">
                <a:solidFill>
                  <a:srgbClr val="404040"/>
                </a:solidFill>
                <a:latin typeface="微软雅黑" pitchFamily="34" charset="-122"/>
                <a:ea typeface="微软雅黑" pitchFamily="34" charset="-122"/>
              </a:rPr>
              <a:t>1 mol/L</a:t>
            </a:r>
            <a:r>
              <a:rPr lang="zh-CN" altLang="en-US" sz="4400" dirty="0" smtClean="0">
                <a:solidFill>
                  <a:srgbClr val="404040"/>
                </a:solidFill>
                <a:latin typeface="微软雅黑" pitchFamily="34" charset="-122"/>
                <a:ea typeface="微软雅黑" pitchFamily="34" charset="-122"/>
              </a:rPr>
              <a:t>的稀盐酸。现实验室仅需要这种盐酸</a:t>
            </a:r>
            <a:r>
              <a:rPr lang="en-US" sz="4400" dirty="0" smtClean="0">
                <a:solidFill>
                  <a:srgbClr val="404040"/>
                </a:solidFill>
                <a:latin typeface="微软雅黑" pitchFamily="34" charset="-122"/>
                <a:ea typeface="微软雅黑" pitchFamily="34" charset="-122"/>
              </a:rPr>
              <a:t>220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。试回答下列问题：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配制稀盐酸时，应选用容量为</a:t>
            </a:r>
            <a:r>
              <a:rPr lang="en-US" sz="4400" dirty="0" smtClean="0">
                <a:solidFill>
                  <a:srgbClr val="404040"/>
                </a:solidFill>
                <a:latin typeface="微软雅黑" pitchFamily="34" charset="-122"/>
                <a:ea typeface="微软雅黑" pitchFamily="34" charset="-122"/>
              </a:rPr>
              <a:t>________</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的容量瓶。</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经计算需要</a:t>
            </a:r>
            <a:r>
              <a:rPr lang="en-US" sz="4400" dirty="0" smtClean="0">
                <a:solidFill>
                  <a:srgbClr val="404040"/>
                </a:solidFill>
                <a:latin typeface="微软雅黑" pitchFamily="34" charset="-122"/>
                <a:ea typeface="微软雅黑" pitchFamily="34" charset="-122"/>
              </a:rPr>
              <a:t>________</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浓盐酸，在量取时宜选用下列量筒中的</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25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50 </a:t>
            </a:r>
            <a:r>
              <a:rPr lang="en-US" sz="4400" dirty="0" err="1" smtClean="0">
                <a:solidFill>
                  <a:srgbClr val="404040"/>
                </a:solidFill>
                <a:latin typeface="微软雅黑" pitchFamily="34" charset="-122"/>
                <a:ea typeface="微软雅黑" pitchFamily="34" charset="-122"/>
              </a:rPr>
              <a:t>mL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在量取浓盐酸后，进行了下列操作：</a:t>
            </a:r>
          </a:p>
          <a:p>
            <a:pPr>
              <a:lnSpc>
                <a:spcPct val="150000"/>
              </a:lnSpc>
            </a:pPr>
            <a:r>
              <a:rPr lang="zh-CN" altLang="en-US" sz="4400" dirty="0" smtClean="0">
                <a:solidFill>
                  <a:srgbClr val="404040"/>
                </a:solidFill>
                <a:latin typeface="微软雅黑" pitchFamily="34" charset="-122"/>
                <a:ea typeface="微软雅黑" pitchFamily="34" charset="-122"/>
              </a:rPr>
              <a:t>①等稀释的盐酸其温度与室温一致后，沿玻璃棒注入</a:t>
            </a:r>
            <a:r>
              <a:rPr lang="en-US" sz="4400" dirty="0" smtClean="0">
                <a:solidFill>
                  <a:srgbClr val="404040"/>
                </a:solidFill>
                <a:latin typeface="微软雅黑" pitchFamily="34" charset="-122"/>
                <a:ea typeface="微软雅黑" pitchFamily="34" charset="-122"/>
              </a:rPr>
              <a:t>250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容量瓶中。</a:t>
            </a:r>
          </a:p>
          <a:p>
            <a:pPr>
              <a:lnSpc>
                <a:spcPct val="150000"/>
              </a:lnSpc>
            </a:pP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往容量瓶中小心加蒸馏水至液面接近环形标线</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cm</a:t>
            </a:r>
            <a:r>
              <a:rPr lang="zh-CN" altLang="en-US" sz="4400" dirty="0" smtClean="0">
                <a:solidFill>
                  <a:srgbClr val="404040"/>
                </a:solidFill>
                <a:latin typeface="微软雅黑" pitchFamily="34" charset="-122"/>
                <a:ea typeface="微软雅黑" pitchFamily="34" charset="-122"/>
              </a:rPr>
              <a:t>处，改用胶头滴管加蒸馏水，使溶液的凹面底部与瓶颈的环形标线相切。</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9574012" cy="5050998"/>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③在盛盐酸的烧杯中注入蒸馏水几十毫升，并用玻璃棒搅动，使其混合均匀。</a:t>
            </a:r>
          </a:p>
          <a:p>
            <a:pPr>
              <a:lnSpc>
                <a:spcPct val="150000"/>
              </a:lnSpc>
            </a:pPr>
            <a:r>
              <a:rPr lang="zh-CN" altLang="en-US" sz="4400" dirty="0" smtClean="0">
                <a:solidFill>
                  <a:srgbClr val="404040"/>
                </a:solidFill>
                <a:latin typeface="微软雅黑" pitchFamily="34" charset="-122"/>
                <a:ea typeface="微软雅黑" pitchFamily="34" charset="-122"/>
              </a:rPr>
              <a:t>④用蒸馏水洗涤烧杯和玻璃棒</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至</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次，并将洗涤液全部注入容量瓶。</a:t>
            </a:r>
          </a:p>
          <a:p>
            <a:pPr>
              <a:lnSpc>
                <a:spcPct val="150000"/>
              </a:lnSpc>
            </a:pPr>
            <a:r>
              <a:rPr lang="zh-CN" altLang="en-US" sz="4400" dirty="0" smtClean="0">
                <a:solidFill>
                  <a:srgbClr val="404040"/>
                </a:solidFill>
                <a:latin typeface="微软雅黑" pitchFamily="34" charset="-122"/>
                <a:ea typeface="微软雅黑" pitchFamily="34" charset="-122"/>
              </a:rPr>
              <a:t>上述操作中，正确的顺序是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配制完后，应将容量瓶中的稀盐酸转移到干燥洁净的试剂瓶中存放，盖好塞子并贴上标签。</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237514" y="3089250"/>
            <a:ext cx="19574012" cy="871543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719388" y="3368675"/>
          <a:ext cx="17975262" cy="8878888"/>
        </p:xfrm>
        <a:graphic>
          <a:graphicData uri="http://schemas.openxmlformats.org/presentationml/2006/ole">
            <p:oleObj spid="_x0000_s393218" name="Document" r:id="rId5" imgW="11449489" imgH="5690581"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nvGraphicFramePr>
        <p:xfrm>
          <a:off x="2880456" y="3946506"/>
          <a:ext cx="17714156" cy="5575990"/>
        </p:xfrm>
        <a:graphic>
          <a:graphicData uri="http://schemas.openxmlformats.org/drawingml/2006/table">
            <a:tbl>
              <a:tblPr/>
              <a:tblGrid>
                <a:gridCol w="11840273"/>
                <a:gridCol w="5873883"/>
              </a:tblGrid>
              <a:tr h="835307">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收集方法</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气体性质</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307">
                <a:tc>
                  <a:txBody>
                    <a:bodyPr/>
                    <a:lstStyle/>
                    <a:p>
                      <a:pPr algn="ctr">
                        <a:lnSpc>
                          <a:spcPct val="150000"/>
                        </a:lnSpc>
                        <a:spcAft>
                          <a:spcPts val="0"/>
                        </a:spcAft>
                      </a:pPr>
                      <a:r>
                        <a:rPr lang="en-US" sz="4400" kern="100" dirty="0">
                          <a:latin typeface="微软雅黑" pitchFamily="34" charset="-122"/>
                          <a:ea typeface="微软雅黑" pitchFamily="34" charset="-122"/>
                          <a:cs typeface="Courier New"/>
                        </a:rPr>
                        <a:t>________</a:t>
                      </a:r>
                      <a:r>
                        <a:rPr lang="zh-CN" sz="4400" kern="100" dirty="0">
                          <a:latin typeface="微软雅黑" pitchFamily="34" charset="-122"/>
                          <a:ea typeface="微软雅黑" pitchFamily="34" charset="-122"/>
                          <a:cs typeface="Times New Roman"/>
                        </a:rPr>
                        <a:t>法</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难溶于水的气体</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155">
                <a:tc>
                  <a:txBody>
                    <a:bodyPr/>
                    <a:lstStyle/>
                    <a:p>
                      <a:pPr algn="ctr">
                        <a:lnSpc>
                          <a:spcPct val="150000"/>
                        </a:lnSpc>
                        <a:spcAft>
                          <a:spcPts val="0"/>
                        </a:spcAft>
                      </a:pPr>
                      <a:r>
                        <a:rPr lang="en-US" sz="4400" kern="100" dirty="0" smtClean="0">
                          <a:latin typeface="微软雅黑" pitchFamily="34" charset="-122"/>
                          <a:ea typeface="微软雅黑" pitchFamily="34" charset="-122"/>
                          <a:cs typeface="Courier New"/>
                        </a:rPr>
                        <a:t>___</a:t>
                      </a:r>
                      <a:r>
                        <a:rPr lang="en-US" altLang="zh-CN" sz="4400" kern="100" dirty="0" smtClean="0">
                          <a:latin typeface="微软雅黑" pitchFamily="34" charset="-122"/>
                          <a:ea typeface="微软雅黑" pitchFamily="34" charset="-122"/>
                          <a:cs typeface="Courier New"/>
                        </a:rPr>
                        <a:t>___</a:t>
                      </a:r>
                      <a:r>
                        <a:rPr lang="en-US" sz="4400" kern="100" dirty="0" smtClean="0">
                          <a:latin typeface="微软雅黑" pitchFamily="34" charset="-122"/>
                          <a:ea typeface="微软雅黑" pitchFamily="34" charset="-122"/>
                          <a:cs typeface="Courier New"/>
                        </a:rPr>
                        <a:t>_</a:t>
                      </a:r>
                      <a:r>
                        <a:rPr lang="zh-CN" sz="4400" kern="100" dirty="0">
                          <a:latin typeface="微软雅黑" pitchFamily="34" charset="-122"/>
                          <a:ea typeface="微软雅黑" pitchFamily="34" charset="-122"/>
                          <a:cs typeface="Times New Roman"/>
                        </a:rPr>
                        <a:t>排空气法</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latin typeface="微软雅黑" pitchFamily="34" charset="-122"/>
                          <a:ea typeface="微软雅黑" pitchFamily="34" charset="-122"/>
                          <a:cs typeface="Times New Roman"/>
                        </a:rPr>
                        <a:t>密度大于空气的气体</a:t>
                      </a:r>
                      <a:endParaRPr lang="zh-CN"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155">
                <a:tc>
                  <a:txBody>
                    <a:bodyPr/>
                    <a:lstStyle/>
                    <a:p>
                      <a:pPr algn="ctr">
                        <a:lnSpc>
                          <a:spcPct val="150000"/>
                        </a:lnSpc>
                        <a:spcAft>
                          <a:spcPts val="0"/>
                        </a:spcAft>
                      </a:pPr>
                      <a:r>
                        <a:rPr lang="en-US" sz="4400" kern="100" dirty="0" smtClean="0">
                          <a:latin typeface="微软雅黑" pitchFamily="34" charset="-122"/>
                          <a:ea typeface="微软雅黑" pitchFamily="34" charset="-122"/>
                          <a:cs typeface="Courier New"/>
                        </a:rPr>
                        <a:t>___</a:t>
                      </a:r>
                      <a:r>
                        <a:rPr lang="en-US" altLang="zh-CN" sz="4400" kern="100" dirty="0" smtClean="0">
                          <a:latin typeface="微软雅黑" pitchFamily="34" charset="-122"/>
                          <a:ea typeface="微软雅黑" pitchFamily="34" charset="-122"/>
                          <a:cs typeface="Courier New"/>
                        </a:rPr>
                        <a:t>___</a:t>
                      </a:r>
                      <a:r>
                        <a:rPr lang="en-US" sz="4400" kern="100" dirty="0" smtClean="0">
                          <a:latin typeface="微软雅黑" pitchFamily="34" charset="-122"/>
                          <a:ea typeface="微软雅黑" pitchFamily="34" charset="-122"/>
                          <a:cs typeface="Courier New"/>
                        </a:rPr>
                        <a:t>_</a:t>
                      </a:r>
                      <a:r>
                        <a:rPr lang="zh-CN" sz="4400" kern="100" dirty="0">
                          <a:latin typeface="微软雅黑" pitchFamily="34" charset="-122"/>
                          <a:ea typeface="微软雅黑" pitchFamily="34" charset="-122"/>
                          <a:cs typeface="Times New Roman"/>
                        </a:rPr>
                        <a:t>排空气法</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密度小于空气的气体</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矩形 39"/>
          <p:cNvSpPr/>
          <p:nvPr/>
        </p:nvSpPr>
        <p:spPr>
          <a:xfrm>
            <a:off x="2166076" y="2874936"/>
            <a:ext cx="19716888" cy="988347"/>
          </a:xfrm>
          <a:prstGeom prst="rect">
            <a:avLst/>
          </a:prstGeom>
        </p:spPr>
        <p:txBody>
          <a:bodyPr wrap="square">
            <a:spAutoFit/>
          </a:bodyPr>
          <a:lstStyle/>
          <a:p>
            <a:pPr>
              <a:lnSpc>
                <a:spcPct val="150000"/>
              </a:lnSpc>
            </a:pPr>
            <a:r>
              <a:rPr lang="en-US" sz="40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气体收集</a:t>
            </a:r>
            <a:endParaRPr lang="zh-CN" altLang="en-US" sz="44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7849196" y="5027613"/>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排水</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7129116" y="644512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向上</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7057108" y="824532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向下</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5" grpId="0"/>
      <p:bldP spid="1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237514" y="3089250"/>
            <a:ext cx="19574012"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767013" y="3536950"/>
          <a:ext cx="17975262" cy="7989888"/>
        </p:xfrm>
        <a:graphic>
          <a:graphicData uri="http://schemas.openxmlformats.org/presentationml/2006/ole">
            <p:oleObj spid="_x0000_s394242" name="Document" r:id="rId5" imgW="11449489" imgH="512159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429816"/>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2803498"/>
            <a:ext cx="13858972" cy="914096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易错警示</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容量瓶使用时仰视或俯视刻度线的误差分析</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仰视刻度线如图</a:t>
            </a:r>
            <a:r>
              <a:rPr lang="en-US" sz="4400" dirty="0" smtClean="0">
                <a:solidFill>
                  <a:srgbClr val="404040"/>
                </a:solidFill>
                <a:latin typeface="微软雅黑" pitchFamily="34" charset="-122"/>
                <a:ea typeface="微软雅黑" pitchFamily="34" charset="-122"/>
              </a:rPr>
              <a:t>1­2­4(a)</a:t>
            </a:r>
            <a:r>
              <a:rPr lang="zh-CN" altLang="en-US" sz="4400" dirty="0" smtClean="0">
                <a:solidFill>
                  <a:srgbClr val="404040"/>
                </a:solidFill>
                <a:latin typeface="微软雅黑" pitchFamily="34" charset="-122"/>
                <a:ea typeface="微软雅黑" pitchFamily="34" charset="-122"/>
              </a:rPr>
              <a:t>。由于操作时是以刻度线为基准加水，从下向上看，最先看见的是刻度线，刻度线低于凹液面的实际读数，故加水量偏多，导致溶液体积偏大，结果偏低。</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俯视刻度线如图</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恰好相反，刻度线高于凹液面的实际读数，使得加水量偏小，结果偏高。</a:t>
            </a:r>
          </a:p>
          <a:p>
            <a:pPr>
              <a:lnSpc>
                <a:spcPct val="150000"/>
              </a:lnSpc>
            </a:pPr>
            <a:endParaRPr lang="zh-CN" altLang="en-US" sz="4000" dirty="0">
              <a:solidFill>
                <a:srgbClr val="404040"/>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345090" name="Picture 2" descr="E:\工作\2017\同步\2017秋\学练考\必修1\PPT\第一章\ZF32.TIF"/>
          <p:cNvPicPr>
            <a:picLocks noChangeAspect="1" noChangeArrowheads="1"/>
          </p:cNvPicPr>
          <p:nvPr/>
        </p:nvPicPr>
        <p:blipFill>
          <a:blip r:embed="rId4" r:link="rId5" cstate="print"/>
          <a:srcRect/>
          <a:stretch>
            <a:fillRect/>
          </a:stretch>
        </p:blipFill>
        <p:spPr bwMode="auto">
          <a:xfrm>
            <a:off x="17668122" y="4089382"/>
            <a:ext cx="1438275" cy="800100"/>
          </a:xfrm>
          <a:prstGeom prst="rect">
            <a:avLst/>
          </a:prstGeom>
          <a:noFill/>
        </p:spPr>
      </p:pic>
      <p:pic>
        <p:nvPicPr>
          <p:cNvPr id="345089" name="Picture 1" descr="E:\工作\2017\同步\2017秋\学练考\必修1\PPT\第一章\ZF33.TIF"/>
          <p:cNvPicPr>
            <a:picLocks noChangeAspect="1" noChangeArrowheads="1"/>
          </p:cNvPicPr>
          <p:nvPr/>
        </p:nvPicPr>
        <p:blipFill>
          <a:blip r:embed="rId6" r:link="rId7" cstate="print"/>
          <a:srcRect/>
          <a:stretch>
            <a:fillRect/>
          </a:stretch>
        </p:blipFill>
        <p:spPr bwMode="auto">
          <a:xfrm>
            <a:off x="17668122" y="7375530"/>
            <a:ext cx="1209675" cy="800100"/>
          </a:xfrm>
          <a:prstGeom prst="rect">
            <a:avLst/>
          </a:prstGeom>
          <a:noFill/>
        </p:spPr>
      </p:pic>
      <p:sp>
        <p:nvSpPr>
          <p:cNvPr id="34509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45092" name="Rectangle 4"/>
          <p:cNvSpPr>
            <a:spLocks noChangeArrowheads="1"/>
          </p:cNvSpPr>
          <p:nvPr/>
        </p:nvSpPr>
        <p:spPr bwMode="auto">
          <a:xfrm>
            <a:off x="0" y="12573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楷体_GB2312" pitchFamily="49"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a:xfrm>
            <a:off x="17596684" y="10233050"/>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1­2­4</a:t>
            </a:r>
            <a:endParaRPr lang="zh-CN" altLang="en-US" sz="4400" dirty="0" smtClean="0">
              <a:solidFill>
                <a:srgbClr val="404040"/>
              </a:solidFill>
              <a:latin typeface="微软雅黑" pitchFamily="34" charset="-122"/>
              <a:ea typeface="微软雅黑" pitchFamily="34" charset="-122"/>
            </a:endParaRPr>
          </a:p>
        </p:txBody>
      </p:sp>
      <p:pic>
        <p:nvPicPr>
          <p:cNvPr id="14" name="Picture 2" descr="E:\工作\2017\同步\2017秋\学练考\必修1\PPT\第一章\ZF32.TIF"/>
          <p:cNvPicPr>
            <a:picLocks noChangeAspect="1" noChangeArrowheads="1"/>
          </p:cNvPicPr>
          <p:nvPr/>
        </p:nvPicPr>
        <p:blipFill>
          <a:blip r:embed="rId8" r:link="rId5" cstate="print"/>
          <a:srcRect/>
          <a:stretch>
            <a:fillRect/>
          </a:stretch>
        </p:blipFill>
        <p:spPr bwMode="auto">
          <a:xfrm>
            <a:off x="15986100" y="3303564"/>
            <a:ext cx="5333014" cy="2966710"/>
          </a:xfrm>
          <a:prstGeom prst="rect">
            <a:avLst/>
          </a:prstGeom>
          <a:noFill/>
        </p:spPr>
      </p:pic>
      <p:pic>
        <p:nvPicPr>
          <p:cNvPr id="17" name="Picture 1" descr="E:\工作\2017\同步\2017秋\学练考\必修1\PPT\第一章\ZF33.TIF"/>
          <p:cNvPicPr>
            <a:picLocks noChangeAspect="1" noChangeArrowheads="1"/>
          </p:cNvPicPr>
          <p:nvPr/>
        </p:nvPicPr>
        <p:blipFill>
          <a:blip r:embed="rId9" r:link="rId7" cstate="print"/>
          <a:srcRect/>
          <a:stretch>
            <a:fillRect/>
          </a:stretch>
        </p:blipFill>
        <p:spPr bwMode="auto">
          <a:xfrm>
            <a:off x="16274132" y="6946902"/>
            <a:ext cx="4534711" cy="2999336"/>
          </a:xfrm>
          <a:prstGeom prst="rect">
            <a:avLst/>
          </a:prstGeom>
          <a:noFill/>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linds(horizontal)">
                                      <p:cBhvr>
                                        <p:cTn id="14" dur="500"/>
                                        <p:tgtEl>
                                          <p:spTgt spid="17"/>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88556" y="2772718"/>
            <a:ext cx="19874208"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1 mol </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固体溶解在</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水中，所得溶液的浓度为</a:t>
            </a:r>
            <a:r>
              <a:rPr lang="en-US" sz="4400" dirty="0" smtClean="0">
                <a:solidFill>
                  <a:srgbClr val="404040"/>
                </a:solidFill>
                <a:latin typeface="微软雅黑" pitchFamily="34" charset="-122"/>
                <a:ea typeface="微软雅黑" pitchFamily="34" charset="-122"/>
              </a:rPr>
              <a:t>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从</a:t>
            </a:r>
            <a:r>
              <a:rPr lang="en-US" sz="4400" dirty="0" smtClean="0">
                <a:solidFill>
                  <a:srgbClr val="404040"/>
                </a:solidFill>
                <a:latin typeface="微软雅黑" pitchFamily="34" charset="-122"/>
                <a:ea typeface="微软雅黑" pitchFamily="34" charset="-122"/>
              </a:rPr>
              <a:t>500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1 mol/L </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溶液中取出</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溶液，其中含有</a:t>
            </a:r>
            <a:r>
              <a:rPr lang="en-US" sz="4400" dirty="0" smtClean="0">
                <a:solidFill>
                  <a:srgbClr val="404040"/>
                </a:solidFill>
                <a:latin typeface="微软雅黑" pitchFamily="34" charset="-122"/>
                <a:ea typeface="微软雅黑" pitchFamily="34" charset="-122"/>
              </a:rPr>
              <a:t>4 g </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配制</a:t>
            </a:r>
            <a:r>
              <a:rPr lang="en-US" sz="4400" dirty="0" smtClean="0">
                <a:solidFill>
                  <a:srgbClr val="404040"/>
                </a:solidFill>
                <a:latin typeface="微软雅黑" pitchFamily="34" charset="-122"/>
                <a:ea typeface="微软雅黑" pitchFamily="34" charset="-122"/>
              </a:rPr>
              <a:t>2 L 1.5 mol/L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溶液，需要固体</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426 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(4)1 mol/L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溶液中含有</a:t>
            </a:r>
            <a:r>
              <a:rPr lang="en-US" sz="4400" dirty="0" smtClean="0">
                <a:solidFill>
                  <a:srgbClr val="404040"/>
                </a:solidFill>
                <a:latin typeface="微软雅黑" pitchFamily="34" charset="-122"/>
                <a:ea typeface="微软雅黑" pitchFamily="34" charset="-122"/>
              </a:rPr>
              <a:t>2 mol 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定容时水加多了，用胶头滴管吸出。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6.2 g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溶于水中配成</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溶液，所得溶液的浓度为</a:t>
            </a:r>
            <a:r>
              <a:rPr lang="en-US" sz="4400" dirty="0" smtClean="0">
                <a:solidFill>
                  <a:srgbClr val="404040"/>
                </a:solidFill>
                <a:latin typeface="微软雅黑" pitchFamily="34" charset="-122"/>
                <a:ea typeface="微软雅黑" pitchFamily="34" charset="-122"/>
              </a:rPr>
              <a:t>0.1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配</a:t>
            </a:r>
            <a:r>
              <a:rPr lang="en-US" sz="4400" dirty="0" smtClean="0">
                <a:solidFill>
                  <a:srgbClr val="404040"/>
                </a:solidFill>
                <a:latin typeface="微软雅黑" pitchFamily="34" charset="-122"/>
                <a:ea typeface="微软雅黑" pitchFamily="34" charset="-122"/>
              </a:rPr>
              <a:t>1 L 1 mol/L 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溶液，需要固体</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250 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(8)1 L 1 mol/L</a:t>
            </a:r>
            <a:r>
              <a:rPr lang="zh-CN" altLang="en-US" sz="4400" dirty="0" smtClean="0">
                <a:solidFill>
                  <a:srgbClr val="404040"/>
                </a:solidFill>
                <a:latin typeface="微软雅黑" pitchFamily="34" charset="-122"/>
                <a:ea typeface="微软雅黑" pitchFamily="34" charset="-122"/>
              </a:rPr>
              <a:t>盐酸中含有阿伏伽德罗常数个</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分子。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44540" y="3564806"/>
            <a:ext cx="19431136" cy="2837000"/>
          </a:xfrm>
          <a:prstGeom prst="rect">
            <a:avLst/>
          </a:prstGeom>
          <a:noFill/>
          <a:ln w="9525">
            <a:noFill/>
            <a:miter lim="800000"/>
            <a:headEnd/>
            <a:tailEnd/>
          </a:ln>
          <a:effectLst/>
        </p:spPr>
      </p:pic>
      <p:sp>
        <p:nvSpPr>
          <p:cNvPr id="14" name="矩形 13"/>
          <p:cNvSpPr/>
          <p:nvPr/>
        </p:nvSpPr>
        <p:spPr>
          <a:xfrm>
            <a:off x="2160564" y="3996854"/>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40" name="矩形 39"/>
          <p:cNvSpPr/>
          <p:nvPr/>
        </p:nvSpPr>
        <p:spPr>
          <a:xfrm>
            <a:off x="2023200" y="3160688"/>
            <a:ext cx="8858312"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下列溶液中，物质的量浓度最大的是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溶液中含</a:t>
            </a:r>
            <a:r>
              <a:rPr lang="en-US" sz="4400" dirty="0" smtClean="0">
                <a:solidFill>
                  <a:srgbClr val="404040"/>
                </a:solidFill>
                <a:latin typeface="微软雅黑" pitchFamily="34" charset="-122"/>
                <a:ea typeface="微软雅黑" pitchFamily="34" charset="-122"/>
              </a:rPr>
              <a:t>98 g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0.5 L</a:t>
            </a:r>
            <a:r>
              <a:rPr lang="zh-CN" altLang="en-US" sz="4400" dirty="0" smtClean="0">
                <a:solidFill>
                  <a:srgbClr val="404040"/>
                </a:solidFill>
                <a:latin typeface="微软雅黑" pitchFamily="34" charset="-122"/>
                <a:ea typeface="微软雅黑" pitchFamily="34" charset="-122"/>
              </a:rPr>
              <a:t>含</a:t>
            </a:r>
            <a:r>
              <a:rPr lang="en-US" sz="4400" dirty="0" smtClean="0">
                <a:solidFill>
                  <a:srgbClr val="404040"/>
                </a:solidFill>
                <a:latin typeface="微软雅黑" pitchFamily="34" charset="-122"/>
                <a:ea typeface="微软雅黑" pitchFamily="34" charset="-122"/>
              </a:rPr>
              <a:t>49 g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的溶液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98 g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溶于水配成</a:t>
            </a:r>
            <a:r>
              <a:rPr lang="en-US" sz="4400" dirty="0" smtClean="0">
                <a:solidFill>
                  <a:srgbClr val="404040"/>
                </a:solidFill>
                <a:latin typeface="微软雅黑" pitchFamily="34" charset="-122"/>
                <a:ea typeface="微软雅黑" pitchFamily="34" charset="-122"/>
              </a:rPr>
              <a:t>2 L</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0.1 L</a:t>
            </a:r>
            <a:r>
              <a:rPr lang="zh-CN" altLang="en-US" sz="4400" dirty="0" smtClean="0">
                <a:solidFill>
                  <a:srgbClr val="404040"/>
                </a:solidFill>
                <a:latin typeface="微软雅黑" pitchFamily="34" charset="-122"/>
                <a:ea typeface="微软雅黑" pitchFamily="34" charset="-122"/>
              </a:rPr>
              <a:t>含</a:t>
            </a:r>
            <a:r>
              <a:rPr lang="en-US" sz="4400" dirty="0" smtClean="0">
                <a:solidFill>
                  <a:srgbClr val="404040"/>
                </a:solidFill>
                <a:latin typeface="微软雅黑" pitchFamily="34" charset="-122"/>
                <a:ea typeface="微软雅黑" pitchFamily="34" charset="-122"/>
              </a:rPr>
              <a:t>24.5 g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的溶液</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738768" y="3232126"/>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810206" y="4089382"/>
            <a:ext cx="9572692"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的物质的量浓度为</a:t>
            </a:r>
            <a:r>
              <a:rPr lang="en-US" sz="4400" dirty="0" smtClean="0">
                <a:solidFill>
                  <a:srgbClr val="A50021"/>
                </a:solidFill>
                <a:latin typeface="微软雅黑" pitchFamily="34" charset="-122"/>
                <a:ea typeface="微软雅黑" pitchFamily="34" charset="-122"/>
              </a:rPr>
              <a:t>1 mol/L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中为</a:t>
            </a:r>
            <a:r>
              <a:rPr lang="en-US" sz="4400" dirty="0" smtClean="0">
                <a:solidFill>
                  <a:srgbClr val="A50021"/>
                </a:solidFill>
                <a:latin typeface="微软雅黑" pitchFamily="34" charset="-122"/>
                <a:ea typeface="微软雅黑" pitchFamily="34" charset="-122"/>
              </a:rPr>
              <a:t>0.5 mol/L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中为</a:t>
            </a:r>
            <a:r>
              <a:rPr lang="en-US" sz="4400" dirty="0" smtClean="0">
                <a:solidFill>
                  <a:srgbClr val="A50021"/>
                </a:solidFill>
                <a:latin typeface="微软雅黑" pitchFamily="34" charset="-122"/>
                <a:ea typeface="微软雅黑" pitchFamily="34" charset="-122"/>
              </a:rPr>
              <a:t>2.5 mol/L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8429684"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4 g </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溶于水配成</a:t>
            </a:r>
            <a:r>
              <a:rPr lang="en-US" sz="4400" dirty="0" smtClean="0">
                <a:solidFill>
                  <a:srgbClr val="404040"/>
                </a:solidFill>
                <a:latin typeface="微软雅黑" pitchFamily="34" charset="-122"/>
                <a:ea typeface="微软雅黑" pitchFamily="34" charset="-122"/>
              </a:rPr>
              <a:t>50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溶液，取出</a:t>
            </a:r>
            <a:r>
              <a:rPr lang="en-US" sz="4400" dirty="0" smtClean="0">
                <a:solidFill>
                  <a:srgbClr val="404040"/>
                </a:solidFill>
                <a:latin typeface="微软雅黑" pitchFamily="34" charset="-122"/>
                <a:ea typeface="微软雅黑" pitchFamily="34" charset="-122"/>
              </a:rPr>
              <a:t>5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，这</a:t>
            </a:r>
            <a:r>
              <a:rPr lang="en-US" sz="4400" dirty="0" smtClean="0">
                <a:solidFill>
                  <a:srgbClr val="404040"/>
                </a:solidFill>
                <a:latin typeface="微软雅黑" pitchFamily="34" charset="-122"/>
                <a:ea typeface="微软雅黑" pitchFamily="34" charset="-122"/>
              </a:rPr>
              <a:t>5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溶液的物质的量浓度是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mol/L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mol/L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0.1 mol/L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0.05 mol/L</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11810206" y="3089250"/>
            <a:ext cx="10001320"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12313692" y="3368674"/>
          <a:ext cx="8928991" cy="8774517"/>
        </p:xfrm>
        <a:graphic>
          <a:graphicData uri="http://schemas.openxmlformats.org/presentationml/2006/ole">
            <p:oleObj spid="_x0000_s316418" name="Document" r:id="rId5" imgW="5236699" imgH="517387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953082" y="3232126"/>
            <a:ext cx="9787006" cy="8572560"/>
          </a:xfrm>
          <a:prstGeom prst="rect">
            <a:avLst/>
          </a:prstGeom>
          <a:noFill/>
          <a:ln w="9525">
            <a:noFill/>
            <a:miter lim="800000"/>
            <a:headEnd/>
            <a:tailEnd/>
          </a:ln>
          <a:effectLst/>
        </p:spPr>
      </p:pic>
      <p:sp>
        <p:nvSpPr>
          <p:cNvPr id="40" name="矩形 39"/>
          <p:cNvSpPr/>
          <p:nvPr/>
        </p:nvSpPr>
        <p:spPr>
          <a:xfrm>
            <a:off x="2023200" y="3160688"/>
            <a:ext cx="885831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用胆矾配制</a:t>
            </a:r>
            <a:r>
              <a:rPr lang="en-US" sz="4400" dirty="0" smtClean="0">
                <a:solidFill>
                  <a:srgbClr val="404040"/>
                </a:solidFill>
                <a:latin typeface="微软雅黑" pitchFamily="34" charset="-122"/>
                <a:ea typeface="微软雅黑" pitchFamily="34" charset="-122"/>
              </a:rPr>
              <a:t>1 L 0.1 mol/L</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溶液，正确的做法是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．将胆矾加热除去结晶水后，称取</a:t>
            </a:r>
            <a:r>
              <a:rPr lang="en-US" sz="4400" dirty="0" smtClean="0">
                <a:solidFill>
                  <a:srgbClr val="404040"/>
                </a:solidFill>
                <a:latin typeface="微软雅黑" pitchFamily="34" charset="-122"/>
                <a:ea typeface="微软雅黑" pitchFamily="34" charset="-122"/>
              </a:rPr>
              <a:t>16 g</a:t>
            </a:r>
            <a:r>
              <a:rPr lang="zh-CN" altLang="en-US" sz="4400" dirty="0" smtClean="0">
                <a:solidFill>
                  <a:srgbClr val="404040"/>
                </a:solidFill>
                <a:latin typeface="微软雅黑" pitchFamily="34" charset="-122"/>
                <a:ea typeface="微软雅黑" pitchFamily="34" charset="-122"/>
              </a:rPr>
              <a:t>溶于</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水中</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．称取胆矾</a:t>
            </a:r>
            <a:r>
              <a:rPr lang="en-US" sz="4400" dirty="0" smtClean="0">
                <a:solidFill>
                  <a:srgbClr val="404040"/>
                </a:solidFill>
                <a:latin typeface="微软雅黑" pitchFamily="34" charset="-122"/>
                <a:ea typeface="微软雅黑" pitchFamily="34" charset="-122"/>
              </a:rPr>
              <a:t>25 g</a:t>
            </a:r>
            <a:r>
              <a:rPr lang="zh-CN" altLang="en-US" sz="4400" dirty="0" smtClean="0">
                <a:solidFill>
                  <a:srgbClr val="404040"/>
                </a:solidFill>
                <a:latin typeface="微软雅黑" pitchFamily="34" charset="-122"/>
                <a:ea typeface="微软雅黑" pitchFamily="34" charset="-122"/>
              </a:rPr>
              <a:t>溶于</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水中</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25 g</a:t>
            </a:r>
            <a:r>
              <a:rPr lang="zh-CN" altLang="en-US" sz="4400" dirty="0" smtClean="0">
                <a:solidFill>
                  <a:srgbClr val="404040"/>
                </a:solidFill>
                <a:latin typeface="微软雅黑" pitchFamily="34" charset="-122"/>
                <a:ea typeface="微软雅黑" pitchFamily="34" charset="-122"/>
              </a:rPr>
              <a:t>胆矾溶于少量水，然后将溶液稀释到</a:t>
            </a:r>
            <a:r>
              <a:rPr lang="en-US" sz="4400" dirty="0" smtClean="0">
                <a:solidFill>
                  <a:srgbClr val="404040"/>
                </a:solidFill>
                <a:latin typeface="微软雅黑" pitchFamily="34" charset="-122"/>
                <a:ea typeface="微软雅黑" pitchFamily="34" charset="-122"/>
              </a:rPr>
              <a:t>1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16 g</a:t>
            </a:r>
            <a:r>
              <a:rPr lang="zh-CN" altLang="en-US" sz="4400" dirty="0" smtClean="0">
                <a:solidFill>
                  <a:srgbClr val="404040"/>
                </a:solidFill>
                <a:latin typeface="微软雅黑" pitchFamily="34" charset="-122"/>
                <a:ea typeface="微软雅黑" pitchFamily="34" charset="-122"/>
              </a:rPr>
              <a:t>胆矾溶于少量水，然后将此溶液稀释至</a:t>
            </a:r>
            <a:r>
              <a:rPr lang="en-US" sz="4400" dirty="0" smtClean="0">
                <a:solidFill>
                  <a:srgbClr val="404040"/>
                </a:solidFill>
                <a:latin typeface="微软雅黑" pitchFamily="34" charset="-122"/>
                <a:ea typeface="微软雅黑" pitchFamily="34" charset="-122"/>
              </a:rPr>
              <a:t>1 L</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232126"/>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2596024" y="4089382"/>
            <a:ext cx="8786874"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胆矾</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L×0.1 mol/L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 mol</a:t>
            </a:r>
            <a:r>
              <a:rPr lang="zh-CN" altLang="en-US" sz="4400" dirty="0" smtClean="0">
                <a:solidFill>
                  <a:srgbClr val="A50021"/>
                </a:solidFill>
                <a:latin typeface="微软雅黑" pitchFamily="34" charset="-122"/>
                <a:ea typeface="微软雅黑" pitchFamily="34" charset="-122"/>
              </a:rPr>
              <a:t>，其质量为</a:t>
            </a:r>
            <a:r>
              <a:rPr lang="en-US" sz="4400" dirty="0" smtClean="0">
                <a:solidFill>
                  <a:srgbClr val="A50021"/>
                </a:solidFill>
                <a:latin typeface="微软雅黑" pitchFamily="34" charset="-122"/>
                <a:ea typeface="微软雅黑" pitchFamily="34" charset="-122"/>
              </a:rPr>
              <a:t>0.1 mol×250 g/mol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25 g</a:t>
            </a:r>
            <a:r>
              <a:rPr lang="zh-CN" altLang="en-US" sz="4400" dirty="0" smtClean="0">
                <a:solidFill>
                  <a:srgbClr val="A50021"/>
                </a:solidFill>
                <a:latin typeface="微软雅黑" pitchFamily="34" charset="-122"/>
                <a:ea typeface="微软雅黑" pitchFamily="34" charset="-122"/>
              </a:rPr>
              <a:t>，所以配制时应将</a:t>
            </a:r>
            <a:r>
              <a:rPr lang="en-US" sz="4400" dirty="0" smtClean="0">
                <a:solidFill>
                  <a:srgbClr val="A50021"/>
                </a:solidFill>
                <a:latin typeface="微软雅黑" pitchFamily="34" charset="-122"/>
                <a:ea typeface="微软雅黑" pitchFamily="34" charset="-122"/>
              </a:rPr>
              <a:t>25 g</a:t>
            </a:r>
            <a:r>
              <a:rPr lang="zh-CN" altLang="en-US" sz="4400" dirty="0" smtClean="0">
                <a:solidFill>
                  <a:srgbClr val="A50021"/>
                </a:solidFill>
                <a:latin typeface="微软雅黑" pitchFamily="34" charset="-122"/>
                <a:ea typeface="微软雅黑" pitchFamily="34" charset="-122"/>
              </a:rPr>
              <a:t>胆矾溶于水配成</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溶液。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656508" y="3109490"/>
            <a:ext cx="11504368" cy="10880799"/>
          </a:xfrm>
          <a:prstGeom prst="rect">
            <a:avLst/>
          </a:prstGeom>
        </p:spPr>
        <p:txBody>
          <a:bodyPr wrap="square">
            <a:spAutoFit/>
          </a:bodyPr>
          <a:lstStyle/>
          <a:p>
            <a:pPr>
              <a:lnSpc>
                <a:spcPts val="66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1­2­5</a:t>
            </a:r>
            <a:r>
              <a:rPr lang="zh-CN" altLang="en-US" sz="4400" dirty="0" smtClean="0">
                <a:solidFill>
                  <a:srgbClr val="404040"/>
                </a:solidFill>
                <a:latin typeface="微软雅黑" pitchFamily="34" charset="-122"/>
                <a:ea typeface="微软雅黑" pitchFamily="34" charset="-122"/>
              </a:rPr>
              <a:t>为配制</a:t>
            </a:r>
            <a:r>
              <a:rPr lang="en-US" sz="4400" dirty="0" smtClean="0">
                <a:solidFill>
                  <a:srgbClr val="404040"/>
                </a:solidFill>
                <a:latin typeface="微软雅黑" pitchFamily="34" charset="-122"/>
                <a:ea typeface="微软雅黑" pitchFamily="34" charset="-122"/>
              </a:rPr>
              <a:t>250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0.2 mol/L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溶液的示意图。回答下列问题：</a:t>
            </a:r>
          </a:p>
          <a:p>
            <a:pPr>
              <a:lnSpc>
                <a:spcPts val="6600"/>
              </a:lnSpc>
            </a:pPr>
            <a:r>
              <a:rPr lang="en-US" sz="4400" dirty="0" smtClean="0">
                <a:solidFill>
                  <a:srgbClr val="404040"/>
                </a:solidFill>
                <a:latin typeface="微软雅黑" pitchFamily="34" charset="-122"/>
                <a:ea typeface="微软雅黑" pitchFamily="34" charset="-122"/>
              </a:rPr>
              <a:t>(1)①</a:t>
            </a:r>
            <a:r>
              <a:rPr lang="zh-CN" altLang="en-US" sz="4400" dirty="0" smtClean="0">
                <a:solidFill>
                  <a:srgbClr val="404040"/>
                </a:solidFill>
                <a:latin typeface="微软雅黑" pitchFamily="34" charset="-122"/>
                <a:ea typeface="微软雅黑" pitchFamily="34" charset="-122"/>
              </a:rPr>
              <a:t>中称得</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____g</a:t>
            </a:r>
            <a:r>
              <a:rPr lang="zh-CN" altLang="en-US" sz="4400" dirty="0" smtClean="0">
                <a:solidFill>
                  <a:srgbClr val="404040"/>
                </a:solidFill>
                <a:latin typeface="微软雅黑" pitchFamily="34" charset="-122"/>
                <a:ea typeface="微软雅黑" pitchFamily="34" charset="-122"/>
              </a:rPr>
              <a:t>。</a:t>
            </a:r>
          </a:p>
          <a:p>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玻璃棒在</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两步中的作用分别是</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a:t>
            </a:r>
            <a:r>
              <a:rPr lang="zh-CN" altLang="en-US" sz="4400" dirty="0" smtClean="0">
                <a:solidFill>
                  <a:srgbClr val="404040"/>
                </a:solidFill>
                <a:latin typeface="微软雅黑" pitchFamily="34" charset="-122"/>
                <a:ea typeface="微软雅黑" pitchFamily="34" charset="-122"/>
              </a:rPr>
              <a:t>。</a:t>
            </a:r>
          </a:p>
          <a:p>
            <a:pPr>
              <a:lnSpc>
                <a:spcPts val="66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若出现如下情况，对所配溶液浓度有何影响？</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偏高</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偏低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无影响</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66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．某同学在第</a:t>
            </a:r>
            <a:r>
              <a:rPr lang="en-US" sz="4400" dirty="0" smtClean="0">
                <a:solidFill>
                  <a:srgbClr val="404040"/>
                </a:solidFill>
                <a:latin typeface="微软雅黑" pitchFamily="34" charset="-122"/>
                <a:ea typeface="微软雅黑" pitchFamily="34" charset="-122"/>
              </a:rPr>
              <a:t>⑧</a:t>
            </a:r>
            <a:r>
              <a:rPr lang="zh-CN" altLang="en-US" sz="4400" dirty="0" smtClean="0">
                <a:solidFill>
                  <a:srgbClr val="404040"/>
                </a:solidFill>
                <a:latin typeface="微软雅黑" pitchFamily="34" charset="-122"/>
                <a:ea typeface="微软雅黑" pitchFamily="34" charset="-122"/>
              </a:rPr>
              <a:t>步观察液面时俯视刻度线：</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a:t>
            </a:r>
          </a:p>
          <a:p>
            <a:pPr>
              <a:lnSpc>
                <a:spcPts val="66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．没有进行步骤</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66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．在第</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步不慎有少量液体流到容量瓶外：</a:t>
            </a:r>
            <a:r>
              <a:rPr lang="en-US" sz="4400" dirty="0" smtClean="0">
                <a:solidFill>
                  <a:srgbClr val="404040"/>
                </a:solidFill>
                <a:latin typeface="微软雅黑" pitchFamily="34" charset="-122"/>
                <a:ea typeface="微软雅黑" pitchFamily="34" charset="-122"/>
              </a:rPr>
              <a:t>____</a:t>
            </a:r>
            <a:r>
              <a:rPr lang="zh-CN" altLang="en-US" sz="4000" dirty="0" smtClean="0">
                <a:solidFill>
                  <a:srgbClr val="404040"/>
                </a:solidFill>
                <a:latin typeface="微软雅黑" pitchFamily="34" charset="-122"/>
                <a:ea typeface="微软雅黑" pitchFamily="34" charset="-122"/>
              </a:rPr>
              <a:t>。</a:t>
            </a:r>
          </a:p>
          <a:p>
            <a:pPr>
              <a:lnSpc>
                <a:spcPts val="5280"/>
              </a:lnSpc>
            </a:pPr>
            <a:endParaRPr lang="zh-CN" altLang="en-US" sz="40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318468" name="Picture 4" descr="E:\工作\2017\同步\2017秋\学练考\必修1\PPT\第一章\ZF36.TIF"/>
          <p:cNvPicPr>
            <a:picLocks noChangeAspect="1" noChangeArrowheads="1"/>
          </p:cNvPicPr>
          <p:nvPr/>
        </p:nvPicPr>
        <p:blipFill>
          <a:blip r:embed="rId3" r:link="rId4" cstate="print"/>
          <a:srcRect/>
          <a:stretch>
            <a:fillRect/>
          </a:stretch>
        </p:blipFill>
        <p:spPr bwMode="auto">
          <a:xfrm>
            <a:off x="13524718" y="3446440"/>
            <a:ext cx="8587967" cy="3665158"/>
          </a:xfrm>
          <a:prstGeom prst="rect">
            <a:avLst/>
          </a:prstGeom>
          <a:noFill/>
        </p:spPr>
      </p:pic>
      <p:pic>
        <p:nvPicPr>
          <p:cNvPr id="318467" name="Picture 3" descr="E:\工作\2017\同步\2017秋\学练考\必修1\PPT\第一章\ZF38.TIF"/>
          <p:cNvPicPr>
            <a:picLocks noChangeAspect="1" noChangeArrowheads="1"/>
          </p:cNvPicPr>
          <p:nvPr/>
        </p:nvPicPr>
        <p:blipFill>
          <a:blip r:embed="rId5" r:link="rId6" cstate="print"/>
          <a:srcRect/>
          <a:stretch>
            <a:fillRect/>
          </a:stretch>
        </p:blipFill>
        <p:spPr bwMode="auto">
          <a:xfrm>
            <a:off x="13453280" y="7375530"/>
            <a:ext cx="8532578" cy="3989257"/>
          </a:xfrm>
          <a:prstGeom prst="rect">
            <a:avLst/>
          </a:prstGeom>
          <a:noFill/>
        </p:spPr>
      </p:pic>
      <p:sp>
        <p:nvSpPr>
          <p:cNvPr id="318469"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18470" name="Rectangle 6"/>
          <p:cNvSpPr>
            <a:spLocks noChangeArrowheads="1"/>
          </p:cNvSpPr>
          <p:nvPr/>
        </p:nvSpPr>
        <p:spPr bwMode="auto">
          <a:xfrm>
            <a:off x="0" y="1428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15810734" y="11376058"/>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1­2­5</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18468"/>
                                        </p:tgtEl>
                                        <p:attrNameLst>
                                          <p:attrName>style.visibility</p:attrName>
                                        </p:attrNameLst>
                                      </p:cBhvr>
                                      <p:to>
                                        <p:strVal val="visible"/>
                                      </p:to>
                                    </p:set>
                                    <p:animEffect transition="in" filter="blinds(horizontal)">
                                      <p:cBhvr>
                                        <p:cTn id="11" dur="500"/>
                                        <p:tgtEl>
                                          <p:spTgt spid="31846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18467"/>
                                        </p:tgtEl>
                                        <p:attrNameLst>
                                          <p:attrName>style.visibility</p:attrName>
                                        </p:attrNameLst>
                                      </p:cBhvr>
                                      <p:to>
                                        <p:strVal val="visible"/>
                                      </p:to>
                                    </p:set>
                                    <p:animEffect transition="in" filter="blinds(horizontal)">
                                      <p:cBhvr>
                                        <p:cTn id="15" dur="500"/>
                                        <p:tgtEl>
                                          <p:spTgt spid="31846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13"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2094638" y="2916176"/>
            <a:ext cx="19574012" cy="9001558"/>
          </a:xfrm>
          <a:prstGeom prst="rect">
            <a:avLst/>
          </a:prstGeom>
          <a:noFill/>
          <a:ln w="9525">
            <a:noFill/>
            <a:miter lim="800000"/>
            <a:headEnd/>
            <a:tailEnd/>
          </a:ln>
          <a:effectLst/>
        </p:spPr>
      </p:pic>
      <p:sp>
        <p:nvSpPr>
          <p:cNvPr id="10" name="矩形 9"/>
          <p:cNvSpPr/>
          <p:nvPr/>
        </p:nvSpPr>
        <p:spPr>
          <a:xfrm>
            <a:off x="2451827" y="2844726"/>
            <a:ext cx="17062665"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(1)5.3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搅拌　引流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偏高　偏低　偏低</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1" name="矩形 10"/>
          <p:cNvSpPr/>
          <p:nvPr/>
        </p:nvSpPr>
        <p:spPr>
          <a:xfrm>
            <a:off x="2448596" y="3780830"/>
            <a:ext cx="18288128" cy="911364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0.2 mol/L×0.25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0.05 mol</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0.05 mol</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106 g/mol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5.3 g</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在第</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步中，用玻璃棒搅拌，可加速</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固体的溶解； 在第</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步中，用玻璃棒引流，可防止</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溶液流到容量瓶外。</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在误差分析中，一定要紧扣物质的量浓度的定义式，即</a:t>
            </a:r>
            <a:r>
              <a:rPr lang="en-US" sz="4400" i="1"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zh-CN" altLang="en-US" sz="4400" dirty="0" smtClean="0">
                <a:solidFill>
                  <a:srgbClr val="A50021"/>
                </a:solidFill>
                <a:latin typeface="微软雅黑" pitchFamily="34" charset="-122"/>
                <a:ea typeface="微软雅黑" pitchFamily="34" charset="-122"/>
              </a:rPr>
              <a:t>。如果在第</a:t>
            </a:r>
            <a:r>
              <a:rPr lang="en-US" sz="4400" dirty="0" smtClean="0">
                <a:solidFill>
                  <a:srgbClr val="A50021"/>
                </a:solidFill>
                <a:latin typeface="微软雅黑" pitchFamily="34" charset="-122"/>
                <a:ea typeface="微软雅黑" pitchFamily="34" charset="-122"/>
              </a:rPr>
              <a:t>⑧</a:t>
            </a:r>
            <a:r>
              <a:rPr lang="zh-CN" altLang="en-US" sz="4400" dirty="0" smtClean="0">
                <a:solidFill>
                  <a:srgbClr val="A50021"/>
                </a:solidFill>
                <a:latin typeface="微软雅黑" pitchFamily="34" charset="-122"/>
                <a:ea typeface="微软雅黑" pitchFamily="34" charset="-122"/>
              </a:rPr>
              <a:t>步观察液面时俯视，</a:t>
            </a:r>
            <a:r>
              <a:rPr lang="en-US" sz="4400" i="1" dirty="0" smtClean="0">
                <a:solidFill>
                  <a:srgbClr val="A50021"/>
                </a:solidFill>
                <a:latin typeface="微软雅黑" pitchFamily="34" charset="-122"/>
                <a:ea typeface="微软雅黑" pitchFamily="34" charset="-122"/>
              </a:rPr>
              <a:t>V</a:t>
            </a:r>
            <a:r>
              <a:rPr lang="zh-CN" altLang="en-US" sz="4400" dirty="0" smtClean="0">
                <a:solidFill>
                  <a:srgbClr val="A50021"/>
                </a:solidFill>
                <a:latin typeface="微软雅黑" pitchFamily="34" charset="-122"/>
                <a:ea typeface="微软雅黑" pitchFamily="34" charset="-122"/>
              </a:rPr>
              <a:t>偏小，结果偏高；如果没有进行步骤④和⑤，</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偏小，结果偏低；如果在第</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步不慎有少量液体流到容量瓶外，</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偏小，结果偏低。</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0715700"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下列各溶液中，</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的物质的量浓度最大的是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 L 0.5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L 0.3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 L 0.4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L 0.5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Na</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PO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667594" y="3589316"/>
            <a:ext cx="7500990" cy="2004010"/>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的物质的量浓度与各溶液的体积无关。</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p:nvPicPr>
        <p:blipFill>
          <a:blip r:embed="rId2" cstate="print"/>
          <a:srcRect/>
          <a:stretch>
            <a:fillRect/>
          </a:stretch>
        </p:blipFill>
        <p:spPr bwMode="auto">
          <a:xfrm>
            <a:off x="2664620" y="5220990"/>
            <a:ext cx="14041560" cy="3672408"/>
          </a:xfrm>
          <a:prstGeom prst="rect">
            <a:avLst/>
          </a:prstGeom>
          <a:noFill/>
          <a:ln w="9525">
            <a:noFill/>
            <a:miter lim="800000"/>
            <a:headEnd/>
            <a:tailEnd/>
          </a:ln>
        </p:spPr>
      </p:pic>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p:cNvSpPr/>
          <p:nvPr/>
        </p:nvSpPr>
        <p:spPr>
          <a:xfrm>
            <a:off x="2376588" y="3636814"/>
            <a:ext cx="19716888" cy="98834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重视并逐步熟悉污染物和废弃物的处理方法</a:t>
            </a:r>
            <a:endParaRPr lang="zh-CN" altLang="en-US" sz="4400" dirty="0">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656508" y="3160688"/>
            <a:ext cx="892899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若现有</a:t>
            </a:r>
            <a:r>
              <a:rPr lang="en-US" sz="4400" dirty="0" smtClean="0">
                <a:solidFill>
                  <a:srgbClr val="404040"/>
                </a:solidFill>
                <a:latin typeface="微软雅黑" pitchFamily="34" charset="-122"/>
                <a:ea typeface="微软雅黑" pitchFamily="34" charset="-122"/>
              </a:rPr>
              <a:t>1 L 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的稀盐酸，欲使其浓度增大</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倍，采取的措施最合理的是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．通入标准状况下</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气体</a:t>
            </a:r>
            <a:r>
              <a:rPr lang="en-US" sz="4400" dirty="0" smtClean="0">
                <a:solidFill>
                  <a:srgbClr val="404040"/>
                </a:solidFill>
                <a:latin typeface="微软雅黑" pitchFamily="34" charset="-122"/>
                <a:ea typeface="微软雅黑" pitchFamily="34" charset="-122"/>
              </a:rPr>
              <a:t>22.4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．将溶液加热浓缩至</a:t>
            </a:r>
            <a:r>
              <a:rPr lang="en-US" sz="4400" dirty="0" smtClean="0">
                <a:solidFill>
                  <a:srgbClr val="404040"/>
                </a:solidFill>
                <a:latin typeface="微软雅黑" pitchFamily="34" charset="-122"/>
                <a:ea typeface="微软雅黑" pitchFamily="34" charset="-122"/>
              </a:rPr>
              <a:t>0.5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．往原溶液加入</a:t>
            </a:r>
            <a:r>
              <a:rPr lang="en-US" sz="4400" dirty="0" smtClean="0">
                <a:solidFill>
                  <a:srgbClr val="404040"/>
                </a:solidFill>
                <a:latin typeface="微软雅黑" pitchFamily="34" charset="-122"/>
                <a:ea typeface="微软雅黑" pitchFamily="34" charset="-122"/>
              </a:rPr>
              <a:t>5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盐酸</a:t>
            </a:r>
            <a:r>
              <a:rPr lang="en-US" sz="4400" dirty="0" smtClean="0">
                <a:solidFill>
                  <a:srgbClr val="404040"/>
                </a:solidFill>
                <a:latin typeface="微软雅黑" pitchFamily="34" charset="-122"/>
                <a:ea typeface="微软雅黑" pitchFamily="34" charset="-122"/>
              </a:rPr>
              <a:t>0.6 L</a:t>
            </a:r>
            <a:r>
              <a:rPr lang="zh-CN" altLang="en-US" sz="4400" dirty="0" smtClean="0">
                <a:solidFill>
                  <a:srgbClr val="404040"/>
                </a:solidFill>
                <a:latin typeface="微软雅黑" pitchFamily="34" charset="-122"/>
                <a:ea typeface="微软雅黑" pitchFamily="34" charset="-122"/>
              </a:rPr>
              <a:t>，再稀释至</a:t>
            </a:r>
            <a:r>
              <a:rPr lang="en-US" sz="4400" dirty="0" smtClean="0">
                <a:solidFill>
                  <a:srgbClr val="404040"/>
                </a:solidFill>
                <a:latin typeface="微软雅黑" pitchFamily="34" charset="-122"/>
                <a:ea typeface="微软雅黑" pitchFamily="34" charset="-122"/>
              </a:rPr>
              <a:t>2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．往原溶液加入</a:t>
            </a:r>
            <a:r>
              <a:rPr lang="en-US" sz="4400" dirty="0" smtClean="0">
                <a:solidFill>
                  <a:srgbClr val="404040"/>
                </a:solidFill>
                <a:latin typeface="微软雅黑" pitchFamily="34" charset="-122"/>
                <a:ea typeface="微软雅黑" pitchFamily="34" charset="-122"/>
              </a:rPr>
              <a:t>1 L 3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盐酸混合均匀</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0801524" y="3017812"/>
            <a:ext cx="10867126" cy="9001188"/>
          </a:xfrm>
          <a:prstGeom prst="rect">
            <a:avLst/>
          </a:prstGeom>
          <a:noFill/>
          <a:ln w="9525">
            <a:noFill/>
            <a:miter lim="800000"/>
            <a:headEnd/>
            <a:tailEnd/>
          </a:ln>
          <a:effectLst/>
        </p:spPr>
      </p:pic>
      <p:sp>
        <p:nvSpPr>
          <p:cNvPr id="11" name="矩形 10"/>
          <p:cNvSpPr/>
          <p:nvPr/>
        </p:nvSpPr>
        <p:spPr>
          <a:xfrm>
            <a:off x="10873532" y="2988742"/>
            <a:ext cx="10801200" cy="9069149"/>
          </a:xfrm>
          <a:prstGeom prst="rect">
            <a:avLst/>
          </a:prstGeom>
        </p:spPr>
        <p:txBody>
          <a:bodyPr wrap="square">
            <a:spAutoFit/>
          </a:bodyPr>
          <a:lstStyle/>
          <a:p>
            <a:pPr>
              <a:lnSpc>
                <a:spcPts val="7000"/>
              </a:lnSpc>
            </a:pPr>
            <a:r>
              <a:rPr lang="zh-CN" altLang="en-US" sz="4000" dirty="0" smtClean="0">
                <a:solidFill>
                  <a:srgbClr val="B32876"/>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通入标准状况下</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气体</a:t>
            </a:r>
            <a:r>
              <a:rPr lang="en-US" sz="4400" dirty="0" smtClean="0">
                <a:solidFill>
                  <a:srgbClr val="A50021"/>
                </a:solidFill>
                <a:latin typeface="微软雅黑" pitchFamily="34" charset="-122"/>
                <a:ea typeface="微软雅黑" pitchFamily="34" charset="-122"/>
              </a:rPr>
              <a:t>22.4 L</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的物质的量增大</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倍，但溶液的体积不再是</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，浓度不是</a:t>
            </a:r>
            <a:r>
              <a:rPr lang="en-US" sz="4400" dirty="0" smtClean="0">
                <a:solidFill>
                  <a:srgbClr val="A50021"/>
                </a:solidFill>
                <a:latin typeface="微软雅黑" pitchFamily="34" charset="-122"/>
                <a:ea typeface="微软雅黑" pitchFamily="34" charset="-122"/>
              </a:rPr>
              <a:t>2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错误；溶液加热浓缩至</a:t>
            </a:r>
            <a:r>
              <a:rPr lang="en-US" sz="4400" dirty="0" smtClean="0">
                <a:solidFill>
                  <a:srgbClr val="A50021"/>
                </a:solidFill>
                <a:latin typeface="微软雅黑" pitchFamily="34" charset="-122"/>
                <a:ea typeface="微软雅黑" pitchFamily="34" charset="-122"/>
              </a:rPr>
              <a:t>0.5 L</a:t>
            </a:r>
            <a:r>
              <a:rPr lang="zh-CN" altLang="en-US" sz="4400" dirty="0" smtClean="0">
                <a:solidFill>
                  <a:srgbClr val="A50021"/>
                </a:solidFill>
                <a:latin typeface="微软雅黑" pitchFamily="34" charset="-122"/>
                <a:ea typeface="微软雅黑" pitchFamily="34" charset="-122"/>
              </a:rPr>
              <a:t>，溶液体积缩小</a:t>
            </a:r>
            <a:r>
              <a:rPr lang="en-US" sz="4400" dirty="0" smtClean="0">
                <a:solidFill>
                  <a:srgbClr val="A50021"/>
                </a:solidFill>
                <a:latin typeface="微软雅黑" pitchFamily="34" charset="-122"/>
                <a:ea typeface="微软雅黑" pitchFamily="34" charset="-122"/>
              </a:rPr>
              <a:t>1/2</a:t>
            </a:r>
            <a:r>
              <a:rPr lang="zh-CN" altLang="en-US" sz="4400" dirty="0" smtClean="0">
                <a:solidFill>
                  <a:srgbClr val="A50021"/>
                </a:solidFill>
                <a:latin typeface="微软雅黑" pitchFamily="34" charset="-122"/>
                <a:ea typeface="微软雅黑" pitchFamily="34" charset="-122"/>
              </a:rPr>
              <a:t>，但</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挥发，溶质减少，浓度不是</a:t>
            </a:r>
            <a:r>
              <a:rPr lang="en-US" sz="4400" dirty="0" smtClean="0">
                <a:solidFill>
                  <a:srgbClr val="A50021"/>
                </a:solidFill>
                <a:latin typeface="微软雅黑" pitchFamily="34" charset="-122"/>
                <a:ea typeface="微软雅黑" pitchFamily="34" charset="-122"/>
              </a:rPr>
              <a:t>2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(1 L×1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0.6 L)÷2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 </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1 L 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的稀盐酸与</a:t>
            </a:r>
            <a:r>
              <a:rPr lang="en-US" sz="4400" dirty="0" smtClean="0">
                <a:solidFill>
                  <a:srgbClr val="A50021"/>
                </a:solidFill>
                <a:latin typeface="微软雅黑" pitchFamily="34" charset="-122"/>
                <a:ea typeface="微软雅黑" pitchFamily="34" charset="-122"/>
              </a:rPr>
              <a:t>1 L 3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盐酸混合后溶液的体积不是</a:t>
            </a:r>
            <a:r>
              <a:rPr lang="en-US" sz="4400" dirty="0" smtClean="0">
                <a:solidFill>
                  <a:srgbClr val="A50021"/>
                </a:solidFill>
                <a:latin typeface="微软雅黑" pitchFamily="34" charset="-122"/>
                <a:ea typeface="微软雅黑" pitchFamily="34" charset="-122"/>
              </a:rPr>
              <a:t>2 L</a:t>
            </a:r>
            <a:r>
              <a:rPr lang="zh-CN" altLang="en-US" sz="4400" dirty="0" smtClean="0">
                <a:solidFill>
                  <a:srgbClr val="A50021"/>
                </a:solidFill>
                <a:latin typeface="微软雅黑" pitchFamily="34" charset="-122"/>
                <a:ea typeface="微软雅黑" pitchFamily="34" charset="-122"/>
              </a:rPr>
              <a:t>，故浓度不是</a:t>
            </a:r>
            <a:r>
              <a:rPr lang="en-US" sz="4400" dirty="0" smtClean="0">
                <a:solidFill>
                  <a:srgbClr val="A50021"/>
                </a:solidFill>
                <a:latin typeface="微软雅黑" pitchFamily="34" charset="-122"/>
                <a:ea typeface="微软雅黑" pitchFamily="34" charset="-122"/>
              </a:rPr>
              <a:t>2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426396"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密度为</a:t>
            </a:r>
            <a:r>
              <a:rPr lang="en-US" sz="4400" i="1" dirty="0" smtClean="0">
                <a:solidFill>
                  <a:srgbClr val="404040"/>
                </a:solidFill>
                <a:latin typeface="微软雅黑" pitchFamily="34" charset="-122"/>
                <a:ea typeface="微软雅黑" pitchFamily="34" charset="-122"/>
              </a:rPr>
              <a:t>d</a:t>
            </a:r>
            <a:r>
              <a:rPr lang="en-US" sz="4400" dirty="0" smtClean="0">
                <a:solidFill>
                  <a:srgbClr val="404040"/>
                </a:solidFill>
                <a:latin typeface="微软雅黑" pitchFamily="34" charset="-122"/>
                <a:ea typeface="微软雅黑" pitchFamily="34" charset="-122"/>
              </a:rPr>
              <a:t> g/cm</a:t>
            </a:r>
            <a:r>
              <a:rPr lang="en-US" sz="4400" baseline="30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的溶液</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含有摩尔质量为</a:t>
            </a:r>
            <a:r>
              <a:rPr lang="en-US" sz="4400" i="1" dirty="0" smtClean="0">
                <a:solidFill>
                  <a:srgbClr val="404040"/>
                </a:solidFill>
                <a:latin typeface="微软雅黑" pitchFamily="34" charset="-122"/>
                <a:ea typeface="微软雅黑" pitchFamily="34" charset="-122"/>
              </a:rPr>
              <a:t>M</a:t>
            </a:r>
            <a:r>
              <a:rPr lang="zh-CN" altLang="en-US" sz="4400" dirty="0" smtClean="0">
                <a:solidFill>
                  <a:srgbClr val="404040"/>
                </a:solidFill>
                <a:latin typeface="微软雅黑" pitchFamily="34" charset="-122"/>
                <a:ea typeface="微软雅黑" pitchFamily="34" charset="-122"/>
              </a:rPr>
              <a:t>的溶质</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，其物质的量浓度为</a:t>
            </a:r>
            <a:r>
              <a:rPr lang="en-US" sz="4400" i="1" dirty="0" smtClean="0">
                <a:solidFill>
                  <a:srgbClr val="404040"/>
                </a:solidFill>
                <a:latin typeface="微软雅黑" pitchFamily="34" charset="-122"/>
                <a:ea typeface="微软雅黑" pitchFamily="34" charset="-122"/>
              </a:rPr>
              <a:t>c</a:t>
            </a:r>
            <a:r>
              <a:rPr lang="en-US" sz="4400" dirty="0" smtClean="0">
                <a:solidFill>
                  <a:srgbClr val="404040"/>
                </a:solidFill>
                <a:latin typeface="微软雅黑" pitchFamily="34" charset="-122"/>
                <a:ea typeface="微软雅黑" pitchFamily="34" charset="-122"/>
              </a:rPr>
              <a:t> mol/L</a:t>
            </a:r>
            <a:r>
              <a:rPr lang="zh-CN" altLang="en-US" sz="4400" dirty="0" smtClean="0">
                <a:solidFill>
                  <a:srgbClr val="404040"/>
                </a:solidFill>
                <a:latin typeface="微软雅黑" pitchFamily="34" charset="-122"/>
                <a:ea typeface="微软雅黑" pitchFamily="34" charset="-122"/>
              </a:rPr>
              <a:t>，质量分数为</a:t>
            </a:r>
            <a:r>
              <a:rPr lang="en-US" sz="4400" i="1" dirty="0" smtClean="0">
                <a:solidFill>
                  <a:srgbClr val="404040"/>
                </a:solidFill>
                <a:latin typeface="微软雅黑" pitchFamily="34" charset="-122"/>
                <a:ea typeface="微软雅黑" pitchFamily="34" charset="-122"/>
              </a:rPr>
              <a:t>W</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，下列表示式不正确的是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1 000</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VM</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zh-CN" altLang="en-US" sz="4400" dirty="0" smtClean="0">
                <a:solidFill>
                  <a:srgbClr val="404040"/>
                </a:solidFill>
                <a:latin typeface="微软雅黑" pitchFamily="34" charset="-122"/>
                <a:ea typeface="微软雅黑" pitchFamily="34" charset="-122"/>
              </a:rPr>
              <a:t>＝</a:t>
            </a:r>
            <a:r>
              <a:rPr lang="en-US" sz="4400" i="1" dirty="0" err="1" smtClean="0">
                <a:solidFill>
                  <a:srgbClr val="404040"/>
                </a:solidFill>
                <a:latin typeface="微软雅黑" pitchFamily="34" charset="-122"/>
                <a:ea typeface="微软雅黑" pitchFamily="34" charset="-122"/>
              </a:rPr>
              <a:t>d</a:t>
            </a:r>
            <a:r>
              <a:rPr lang="en-US" altLang="zh-CN" sz="4400" dirty="0" err="1" smtClean="0">
                <a:solidFill>
                  <a:srgbClr val="404040"/>
                </a:solidFill>
                <a:latin typeface="微软雅黑" pitchFamily="34" charset="-122"/>
                <a:ea typeface="微软雅黑" pitchFamily="34" charset="-122"/>
              </a:rPr>
              <a:t>·</a:t>
            </a:r>
            <a:r>
              <a:rPr lang="en-US" sz="4400" i="1" dirty="0" err="1" smtClean="0">
                <a:solidFill>
                  <a:srgbClr val="404040"/>
                </a:solidFill>
                <a:latin typeface="微软雅黑" pitchFamily="34" charset="-122"/>
                <a:ea typeface="微软雅黑" pitchFamily="34" charset="-122"/>
              </a:rPr>
              <a:t>V</a:t>
            </a:r>
            <a:r>
              <a:rPr lang="en-US" altLang="zh-CN" sz="4400" dirty="0" err="1" smtClean="0">
                <a:solidFill>
                  <a:srgbClr val="404040"/>
                </a:solidFill>
                <a:latin typeface="微软雅黑" pitchFamily="34" charset="-122"/>
                <a:ea typeface="微软雅黑" pitchFamily="34" charset="-122"/>
              </a:rPr>
              <a:t>·</a:t>
            </a:r>
            <a:r>
              <a:rPr lang="en-US" sz="4400" i="1" dirty="0" err="1" smtClean="0">
                <a:solidFill>
                  <a:srgbClr val="404040"/>
                </a:solidFill>
                <a:latin typeface="微软雅黑" pitchFamily="34" charset="-122"/>
                <a:ea typeface="微软雅黑" pitchFamily="34" charset="-122"/>
              </a:rPr>
              <a:t>W</a:t>
            </a:r>
            <a:r>
              <a:rPr lang="en-US" sz="4400" dirty="0" smtClean="0">
                <a:solidFill>
                  <a:srgbClr val="404040"/>
                </a:solidFill>
                <a:latin typeface="微软雅黑" pitchFamily="34" charset="-122"/>
                <a:ea typeface="微软雅黑" pitchFamily="34" charset="-122"/>
              </a:rPr>
              <a:t>/100</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i="1" dirty="0" err="1" smtClean="0">
                <a:solidFill>
                  <a:srgbClr val="404040"/>
                </a:solidFill>
                <a:latin typeface="微软雅黑" pitchFamily="34" charset="-122"/>
                <a:ea typeface="微软雅黑" pitchFamily="34" charset="-122"/>
              </a:rPr>
              <a:t>cM</a:t>
            </a:r>
            <a:r>
              <a:rPr lang="en-US" sz="4400" dirty="0" smtClean="0">
                <a:solidFill>
                  <a:srgbClr val="404040"/>
                </a:solidFill>
                <a:latin typeface="微软雅黑" pitchFamily="34" charset="-122"/>
                <a:ea typeface="微软雅黑" pitchFamily="34" charset="-122"/>
              </a:rPr>
              <a:t>/(10</a:t>
            </a:r>
            <a:r>
              <a:rPr lang="en-US" sz="4400" i="1" dirty="0" smtClean="0">
                <a:solidFill>
                  <a:srgbClr val="404040"/>
                </a:solidFill>
                <a:latin typeface="微软雅黑" pitchFamily="34" charset="-122"/>
                <a:ea typeface="微软雅黑" pitchFamily="34" charset="-122"/>
              </a:rPr>
              <a:t>W</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W</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en-US" sz="4400" i="1" dirty="0" err="1" smtClean="0">
                <a:solidFill>
                  <a:srgbClr val="404040"/>
                </a:solidFill>
                <a:latin typeface="微软雅黑" pitchFamily="34" charset="-122"/>
                <a:ea typeface="微软雅黑" pitchFamily="34" charset="-122"/>
              </a:rPr>
              <a:t>cM</a:t>
            </a:r>
            <a:r>
              <a:rPr lang="en-US" sz="4400" dirty="0" smtClean="0">
                <a:solidFill>
                  <a:srgbClr val="404040"/>
                </a:solidFill>
                <a:latin typeface="微软雅黑" pitchFamily="34" charset="-122"/>
                <a:ea typeface="微软雅黑" pitchFamily="34" charset="-122"/>
              </a:rPr>
              <a:t>/1 000</a:t>
            </a:r>
            <a:r>
              <a:rPr lang="en-US" sz="4400" i="1" dirty="0" smtClean="0">
                <a:solidFill>
                  <a:srgbClr val="404040"/>
                </a:solidFill>
                <a:latin typeface="微软雅黑" pitchFamily="34" charset="-122"/>
                <a:ea typeface="微软雅黑" pitchFamily="34" charset="-122"/>
              </a:rPr>
              <a:t>d</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1595892" y="3232126"/>
            <a:ext cx="10072758" cy="8572560"/>
          </a:xfrm>
          <a:prstGeom prst="rect">
            <a:avLst/>
          </a:prstGeom>
          <a:noFill/>
          <a:ln w="9525">
            <a:noFill/>
            <a:miter lim="800000"/>
            <a:headEnd/>
            <a:tailEnd/>
          </a:ln>
          <a:effectLst/>
        </p:spPr>
      </p:pic>
      <p:sp>
        <p:nvSpPr>
          <p:cNvPr id="11" name="矩形 10"/>
          <p:cNvSpPr/>
          <p:nvPr/>
        </p:nvSpPr>
        <p:spPr>
          <a:xfrm>
            <a:off x="11953652" y="3446440"/>
            <a:ext cx="9214932" cy="8081315"/>
          </a:xfrm>
          <a:prstGeom prst="rect">
            <a:avLst/>
          </a:prstGeom>
        </p:spPr>
        <p:txBody>
          <a:bodyPr wrap="square">
            <a:spAutoFit/>
          </a:bodyPr>
          <a:lstStyle/>
          <a:p>
            <a:pPr>
              <a:lnSpc>
                <a:spcPts val="7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用定义式检验</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a:t>
            </a:r>
            <a:r>
              <a:rPr lang="en-US" sz="4400" i="1"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zh-CN" altLang="en-US" sz="4400" dirty="0" smtClean="0">
                <a:solidFill>
                  <a:srgbClr val="A50021"/>
                </a:solidFill>
                <a:latin typeface="微软雅黑" pitchFamily="34" charset="-122"/>
                <a:ea typeface="微软雅黑" pitchFamily="34" charset="-122"/>
              </a:rPr>
              <a:t>，其中</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zh-CN" altLang="en-US" sz="4400" dirty="0" smtClean="0">
                <a:solidFill>
                  <a:srgbClr val="A50021"/>
                </a:solidFill>
                <a:latin typeface="微软雅黑" pitchFamily="34" charset="-122"/>
                <a:ea typeface="微软雅黑" pitchFamily="34" charset="-122"/>
              </a:rPr>
              <a:t>的单位需要调整，即</a:t>
            </a:r>
            <a:r>
              <a:rPr lang="en-US" sz="4400" i="1"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1 000</a:t>
            </a:r>
            <a:r>
              <a:rPr lang="en-US" sz="4400" i="1" dirty="0" smtClean="0">
                <a:solidFill>
                  <a:srgbClr val="A50021"/>
                </a:solidFill>
                <a:latin typeface="微软雅黑" pitchFamily="34" charset="-122"/>
                <a:ea typeface="微软雅黑" pitchFamily="34" charset="-122"/>
              </a:rPr>
              <a:t>m</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VM</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项正确；用定义式检验</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i="1" dirty="0" smtClean="0">
                <a:solidFill>
                  <a:srgbClr val="A50021"/>
                </a:solidFill>
                <a:latin typeface="微软雅黑" pitchFamily="34" charset="-122"/>
                <a:ea typeface="微软雅黑" pitchFamily="34" charset="-122"/>
              </a:rPr>
              <a:t>m</a:t>
            </a:r>
            <a:r>
              <a:rPr lang="zh-CN" altLang="en-US" sz="4400" baseline="-25000" dirty="0" smtClean="0">
                <a:solidFill>
                  <a:srgbClr val="A50021"/>
                </a:solidFill>
                <a:latin typeface="微软雅黑" pitchFamily="34" charset="-122"/>
                <a:ea typeface="微软雅黑" pitchFamily="34" charset="-122"/>
              </a:rPr>
              <a:t>质</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wm</a:t>
            </a:r>
            <a:r>
              <a:rPr lang="zh-CN" altLang="en-US" sz="4400" baseline="-25000" dirty="0" smtClean="0">
                <a:solidFill>
                  <a:srgbClr val="A50021"/>
                </a:solidFill>
                <a:latin typeface="微软雅黑" pitchFamily="34" charset="-122"/>
                <a:ea typeface="微软雅黑" pitchFamily="34" charset="-122"/>
              </a:rPr>
              <a:t>液</a:t>
            </a:r>
            <a:r>
              <a:rPr lang="zh-CN" altLang="en-US" sz="4400" dirty="0" smtClean="0">
                <a:solidFill>
                  <a:srgbClr val="A50021"/>
                </a:solidFill>
                <a:latin typeface="微软雅黑" pitchFamily="34" charset="-122"/>
                <a:ea typeface="微软雅黑" pitchFamily="34" charset="-122"/>
              </a:rPr>
              <a:t>，其中</a:t>
            </a:r>
            <a:r>
              <a:rPr lang="en-US" sz="4400" i="1" dirty="0" smtClean="0">
                <a:solidFill>
                  <a:srgbClr val="A50021"/>
                </a:solidFill>
                <a:latin typeface="微软雅黑" pitchFamily="34" charset="-122"/>
                <a:ea typeface="微软雅黑" pitchFamily="34" charset="-122"/>
              </a:rPr>
              <a:t>m</a:t>
            </a:r>
            <a:r>
              <a:rPr lang="zh-CN" altLang="en-US" sz="4400" baseline="-25000" dirty="0" smtClean="0">
                <a:solidFill>
                  <a:srgbClr val="A50021"/>
                </a:solidFill>
                <a:latin typeface="微软雅黑" pitchFamily="34" charset="-122"/>
                <a:ea typeface="微软雅黑" pitchFamily="34" charset="-122"/>
              </a:rPr>
              <a:t>液</a:t>
            </a:r>
            <a:r>
              <a:rPr lang="zh-CN" altLang="en-US" sz="4400" dirty="0" smtClean="0">
                <a:solidFill>
                  <a:srgbClr val="A50021"/>
                </a:solidFill>
                <a:latin typeface="微软雅黑" pitchFamily="34" charset="-122"/>
                <a:ea typeface="微软雅黑" pitchFamily="34" charset="-122"/>
              </a:rPr>
              <a:t>＝</a:t>
            </a:r>
            <a:r>
              <a:rPr lang="en-US" sz="4400" i="1" dirty="0" err="1" smtClean="0">
                <a:solidFill>
                  <a:srgbClr val="A50021"/>
                </a:solidFill>
                <a:latin typeface="微软雅黑" pitchFamily="34" charset="-122"/>
                <a:ea typeface="微软雅黑" pitchFamily="34" charset="-122"/>
              </a:rPr>
              <a:t>V</a:t>
            </a:r>
            <a:r>
              <a:rPr lang="en-US" altLang="zh-CN" sz="4400" dirty="0" err="1" smtClean="0">
                <a:solidFill>
                  <a:srgbClr val="A50021"/>
                </a:solidFill>
                <a:latin typeface="微软雅黑" pitchFamily="34" charset="-122"/>
                <a:ea typeface="微软雅黑" pitchFamily="34" charset="-122"/>
              </a:rPr>
              <a:t>·ρ</a:t>
            </a:r>
            <a:r>
              <a:rPr lang="zh-CN" altLang="en-US" sz="4400" dirty="0" smtClean="0">
                <a:solidFill>
                  <a:srgbClr val="A50021"/>
                </a:solidFill>
                <a:latin typeface="微软雅黑" pitchFamily="34" charset="-122"/>
                <a:ea typeface="微软雅黑" pitchFamily="34" charset="-122"/>
              </a:rPr>
              <a:t>，得</a:t>
            </a:r>
            <a:r>
              <a:rPr lang="en-US" sz="4400" i="1" dirty="0" smtClean="0">
                <a:solidFill>
                  <a:srgbClr val="A50021"/>
                </a:solidFill>
                <a:latin typeface="微软雅黑" pitchFamily="34" charset="-122"/>
                <a:ea typeface="微软雅黑" pitchFamily="34" charset="-122"/>
              </a:rPr>
              <a:t>m</a:t>
            </a:r>
            <a:r>
              <a:rPr lang="zh-CN" altLang="en-US" sz="4400" dirty="0" smtClean="0">
                <a:solidFill>
                  <a:srgbClr val="A50021"/>
                </a:solidFill>
                <a:latin typeface="微软雅黑" pitchFamily="34" charset="-122"/>
                <a:ea typeface="微软雅黑" pitchFamily="34" charset="-122"/>
              </a:rPr>
              <a:t>＝</a:t>
            </a:r>
            <a:r>
              <a:rPr lang="en-US" sz="4400" i="1" dirty="0" err="1" smtClean="0">
                <a:solidFill>
                  <a:srgbClr val="A50021"/>
                </a:solidFill>
                <a:latin typeface="微软雅黑" pitchFamily="34" charset="-122"/>
                <a:ea typeface="微软雅黑" pitchFamily="34" charset="-122"/>
              </a:rPr>
              <a:t>dV</a:t>
            </a:r>
            <a:r>
              <a:rPr lang="en-US" altLang="zh-CN" sz="4400" dirty="0" err="1" smtClean="0">
                <a:solidFill>
                  <a:srgbClr val="A50021"/>
                </a:solidFill>
                <a:latin typeface="微软雅黑" pitchFamily="34" charset="-122"/>
                <a:ea typeface="微软雅黑" pitchFamily="34" charset="-122"/>
              </a:rPr>
              <a:t>×</a:t>
            </a:r>
            <a:r>
              <a:rPr lang="en-US" sz="4400" i="1" dirty="0" err="1" smtClean="0">
                <a:solidFill>
                  <a:srgbClr val="A50021"/>
                </a:solidFill>
                <a:latin typeface="微软雅黑" pitchFamily="34" charset="-122"/>
                <a:ea typeface="微软雅黑" pitchFamily="34" charset="-122"/>
              </a:rPr>
              <a:t>W</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项正确；用公式</a:t>
            </a:r>
            <a:r>
              <a:rPr lang="en-US" sz="4400" i="1"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1 000ρ</a:t>
            </a:r>
            <a:r>
              <a:rPr lang="en-US" sz="4400" i="1" dirty="0" smtClean="0">
                <a:solidFill>
                  <a:srgbClr val="A50021"/>
                </a:solidFill>
                <a:latin typeface="微软雅黑" pitchFamily="34" charset="-122"/>
                <a:ea typeface="微软雅黑" pitchFamily="34" charset="-122"/>
              </a:rPr>
              <a:t>w</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zh-CN" altLang="en-US" sz="4400" dirty="0" smtClean="0">
                <a:solidFill>
                  <a:srgbClr val="A50021"/>
                </a:solidFill>
                <a:latin typeface="微软雅黑" pitchFamily="34" charset="-122"/>
                <a:ea typeface="微软雅黑" pitchFamily="34" charset="-122"/>
              </a:rPr>
              <a:t>检验</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项和</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项：即</a:t>
            </a:r>
            <a:r>
              <a:rPr lang="en-US" sz="4400" i="1"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(1 000</a:t>
            </a:r>
            <a:r>
              <a:rPr lang="en-US" sz="4400" i="1" dirty="0" smtClean="0">
                <a:solidFill>
                  <a:srgbClr val="A50021"/>
                </a:solidFill>
                <a:latin typeface="微软雅黑" pitchFamily="34" charset="-122"/>
                <a:ea typeface="微软雅黑" pitchFamily="34" charset="-122"/>
              </a:rPr>
              <a:t>d</a:t>
            </a:r>
            <a:r>
              <a:rPr lang="en-US" altLang="zh-CN"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W</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a:t>
            </a:r>
            <a:r>
              <a:rPr lang="en-US" sz="4400" i="1" dirty="0" err="1" smtClean="0">
                <a:solidFill>
                  <a:srgbClr val="A50021"/>
                </a:solidFill>
                <a:latin typeface="微软雅黑" pitchFamily="34" charset="-122"/>
                <a:ea typeface="微软雅黑" pitchFamily="34" charset="-122"/>
              </a:rPr>
              <a:t>cM</a:t>
            </a:r>
            <a:r>
              <a:rPr lang="en-US" sz="4400" dirty="0" smtClean="0">
                <a:solidFill>
                  <a:srgbClr val="A50021"/>
                </a:solidFill>
                <a:latin typeface="微软雅黑" pitchFamily="34" charset="-122"/>
                <a:ea typeface="微软雅黑" pitchFamily="34" charset="-122"/>
              </a:rPr>
              <a:t>/10</a:t>
            </a:r>
            <a:r>
              <a:rPr lang="en-US" sz="4400" i="1" dirty="0" smtClean="0">
                <a:solidFill>
                  <a:srgbClr val="A50021"/>
                </a:solidFill>
                <a:latin typeface="微软雅黑" pitchFamily="34" charset="-122"/>
                <a:ea typeface="微软雅黑" pitchFamily="34" charset="-122"/>
              </a:rPr>
              <a:t>W</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项正确；</a:t>
            </a:r>
            <a:r>
              <a:rPr lang="en-US" sz="4400" i="1" dirty="0" smtClean="0">
                <a:solidFill>
                  <a:srgbClr val="A50021"/>
                </a:solidFill>
                <a:latin typeface="微软雅黑" pitchFamily="34" charset="-122"/>
                <a:ea typeface="微软雅黑" pitchFamily="34" charset="-122"/>
              </a:rPr>
              <a:t>W</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err="1" smtClean="0">
                <a:solidFill>
                  <a:srgbClr val="A50021"/>
                </a:solidFill>
                <a:latin typeface="微软雅黑" pitchFamily="34" charset="-122"/>
                <a:ea typeface="微软雅黑" pitchFamily="34" charset="-122"/>
              </a:rPr>
              <a:t>cM</a:t>
            </a:r>
            <a:r>
              <a:rPr lang="en-US" sz="4400" dirty="0" smtClean="0">
                <a:solidFill>
                  <a:srgbClr val="A50021"/>
                </a:solidFill>
                <a:latin typeface="微软雅黑" pitchFamily="34" charset="-122"/>
                <a:ea typeface="微软雅黑" pitchFamily="34" charset="-122"/>
              </a:rPr>
              <a:t>/(1 000</a:t>
            </a:r>
            <a:r>
              <a:rPr lang="en-US" sz="4400" i="1" dirty="0" smtClean="0">
                <a:solidFill>
                  <a:srgbClr val="A50021"/>
                </a:solidFill>
                <a:latin typeface="微软雅黑" pitchFamily="34" charset="-122"/>
                <a:ea typeface="微软雅黑" pitchFamily="34" charset="-122"/>
              </a:rPr>
              <a:t>d</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项不正确。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2" cstate="print"/>
          <a:stretch>
            <a:fillRect/>
          </a:stretch>
        </p:blipFill>
        <p:spPr>
          <a:xfrm>
            <a:off x="41919" y="0"/>
            <a:ext cx="23679449" cy="13322300"/>
          </a:xfrm>
          <a:prstGeom prst="rect">
            <a:avLst/>
          </a:prstGeom>
        </p:spPr>
      </p:pic>
      <p:sp>
        <p:nvSpPr>
          <p:cNvPr id="17" name="矩形 16"/>
          <p:cNvSpPr/>
          <p:nvPr/>
        </p:nvSpPr>
        <p:spPr>
          <a:xfrm>
            <a:off x="1737448" y="5898202"/>
            <a:ext cx="16287864"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本章总结提升</a:t>
            </a:r>
            <a:endParaRPr lang="zh-CN" altLang="en-US" sz="9000" b="1" dirty="0">
              <a:solidFill>
                <a:srgbClr val="404040"/>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知识网络</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023200" y="2874936"/>
            <a:ext cx="19502574"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．化学实验基本方法</a:t>
            </a:r>
            <a:endParaRPr lang="zh-CN" altLang="en-US" sz="4400" dirty="0">
              <a:solidFill>
                <a:srgbClr val="404040"/>
              </a:solidFill>
              <a:latin typeface="微软雅黑" pitchFamily="34" charset="-122"/>
              <a:ea typeface="微软雅黑" pitchFamily="34" charset="-122"/>
            </a:endParaRPr>
          </a:p>
        </p:txBody>
      </p:sp>
      <p:pic>
        <p:nvPicPr>
          <p:cNvPr id="257025" name="Picture 1" descr="ZF01"/>
          <p:cNvPicPr>
            <a:picLocks noChangeAspect="1" noChangeArrowheads="1"/>
          </p:cNvPicPr>
          <p:nvPr/>
        </p:nvPicPr>
        <p:blipFill>
          <a:blip r:embed="rId3" cstate="print"/>
          <a:srcRect/>
          <a:stretch>
            <a:fillRect/>
          </a:stretch>
        </p:blipFill>
        <p:spPr bwMode="auto">
          <a:xfrm>
            <a:off x="6095165" y="3875068"/>
            <a:ext cx="11694677" cy="811467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57025"/>
                                        </p:tgtEl>
                                        <p:attrNameLst>
                                          <p:attrName>style.visibility</p:attrName>
                                        </p:attrNameLst>
                                      </p:cBhvr>
                                      <p:to>
                                        <p:strVal val="visible"/>
                                      </p:to>
                                    </p:set>
                                    <p:animEffect transition="in" filter="blinds(horizontal)">
                                      <p:cBhvr>
                                        <p:cTn id="11" dur="500"/>
                                        <p:tgtEl>
                                          <p:spTgt spid="257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知识网络</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023200" y="2874936"/>
            <a:ext cx="19502574"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．以物质的量为核心的各物理量之间的关系</a:t>
            </a:r>
            <a:endParaRPr lang="zh-CN" altLang="en-US" sz="4400" dirty="0">
              <a:solidFill>
                <a:srgbClr val="404040"/>
              </a:solidFill>
              <a:latin typeface="微软雅黑" pitchFamily="34" charset="-122"/>
              <a:ea typeface="微软雅黑" pitchFamily="34" charset="-122"/>
            </a:endParaRPr>
          </a:p>
        </p:txBody>
      </p:sp>
      <p:pic>
        <p:nvPicPr>
          <p:cNvPr id="406530" name="Picture 2" descr="hx26"/>
          <p:cNvPicPr>
            <a:picLocks noChangeAspect="1" noChangeArrowheads="1"/>
          </p:cNvPicPr>
          <p:nvPr/>
        </p:nvPicPr>
        <p:blipFill>
          <a:blip r:embed="rId3" cstate="print"/>
          <a:srcRect/>
          <a:stretch>
            <a:fillRect/>
          </a:stretch>
        </p:blipFill>
        <p:spPr bwMode="auto">
          <a:xfrm>
            <a:off x="5760964" y="4064730"/>
            <a:ext cx="11113360" cy="821304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06530"/>
                                        </p:tgtEl>
                                        <p:attrNameLst>
                                          <p:attrName>style.visibility</p:attrName>
                                        </p:attrNameLst>
                                      </p:cBhvr>
                                      <p:to>
                                        <p:strVal val="visible"/>
                                      </p:to>
                                    </p:set>
                                    <p:animEffect transition="in" filter="blinds(horizontal)">
                                      <p:cBhvr>
                                        <p:cTn id="11" dur="500"/>
                                        <p:tgtEl>
                                          <p:spTgt spid="406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03564"/>
            <a:ext cx="2714644" cy="613981"/>
          </a:xfrm>
          <a:prstGeom prst="rect">
            <a:avLst/>
          </a:prstGeom>
          <a:noFill/>
          <a:ln w="9525">
            <a:noFill/>
            <a:miter lim="800000"/>
            <a:headEnd/>
            <a:tailEnd/>
          </a:ln>
          <a:effectLst/>
        </p:spPr>
      </p:pic>
      <p:sp>
        <p:nvSpPr>
          <p:cNvPr id="40" name="矩形 39"/>
          <p:cNvSpPr/>
          <p:nvPr/>
        </p:nvSpPr>
        <p:spPr>
          <a:xfrm>
            <a:off x="2094638" y="4017944"/>
            <a:ext cx="12430212" cy="8728928"/>
          </a:xfrm>
          <a:prstGeom prst="rect">
            <a:avLst/>
          </a:prstGeom>
        </p:spPr>
        <p:txBody>
          <a:bodyPr wrap="square">
            <a:spAutoFit/>
          </a:bodyPr>
          <a:lstStyle/>
          <a:p>
            <a:pPr>
              <a:lnSpc>
                <a:spcPts val="68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T1­1</a:t>
            </a:r>
            <a:r>
              <a:rPr lang="zh-CN" altLang="en-US" sz="4400" dirty="0" smtClean="0">
                <a:solidFill>
                  <a:srgbClr val="404040"/>
                </a:solidFill>
                <a:latin typeface="微软雅黑" pitchFamily="34" charset="-122"/>
                <a:ea typeface="微软雅黑" pitchFamily="34" charset="-122"/>
              </a:rPr>
              <a:t>是中学化学中常用于混合物的分离和提纯的装置，请根据装置回答问题：</a:t>
            </a:r>
          </a:p>
          <a:p>
            <a:pPr>
              <a:lnSpc>
                <a:spcPts val="68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从氯化钾溶液中得到氯化钾固体，选择装置</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填代表装置图的字母，下同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；除去自来水中的</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等杂质，选择装置</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ts val="68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从碘水中分离出</a:t>
            </a:r>
            <a:r>
              <a:rPr lang="en-US" sz="4400" dirty="0" smtClean="0">
                <a:solidFill>
                  <a:srgbClr val="404040"/>
                </a:solidFill>
                <a:latin typeface="微软雅黑" pitchFamily="34" charset="-122"/>
                <a:ea typeface="微软雅黑" pitchFamily="34" charset="-122"/>
              </a:rPr>
              <a:t>I</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，选择装置</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，该分离方法的名称为</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的名称是</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，水流的方向是</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在分液时为使液体顺利滴下，应进行的具体操作是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p>
        </p:txBody>
      </p:sp>
      <p:sp>
        <p:nvSpPr>
          <p:cNvPr id="54" name="TextBox 53"/>
          <p:cNvSpPr txBox="1"/>
          <p:nvPr/>
        </p:nvSpPr>
        <p:spPr>
          <a:xfrm>
            <a:off x="4952158" y="3303564"/>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混合物分离、提纯的常用物理方法</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035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探究点一</a:t>
            </a:r>
            <a:endParaRPr lang="zh-CN" altLang="en-US" sz="3800" b="1" dirty="0">
              <a:solidFill>
                <a:schemeClr val="bg1"/>
              </a:solidFill>
              <a:latin typeface="微软雅黑" pitchFamily="34" charset="-122"/>
              <a:ea typeface="微软雅黑" pitchFamily="34" charset="-122"/>
            </a:endParaRPr>
          </a:p>
        </p:txBody>
      </p:sp>
      <p:sp>
        <p:nvSpPr>
          <p:cNvPr id="9" name="矩形 8"/>
          <p:cNvSpPr/>
          <p:nvPr/>
        </p:nvSpPr>
        <p:spPr>
          <a:xfrm>
            <a:off x="17239494" y="11233182"/>
            <a:ext cx="1976823"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T1­1</a:t>
            </a:r>
            <a:endParaRPr lang="zh-CN" altLang="en-US" sz="4400" dirty="0" smtClean="0">
              <a:solidFill>
                <a:srgbClr val="404040"/>
              </a:solidFill>
              <a:latin typeface="微软雅黑" pitchFamily="34" charset="-122"/>
              <a:ea typeface="微软雅黑" pitchFamily="34" charset="-122"/>
            </a:endParaRPr>
          </a:p>
        </p:txBody>
      </p:sp>
      <p:pic>
        <p:nvPicPr>
          <p:cNvPr id="256002" name="Picture 2" descr="E:\工作\2017\同步\2017秋\学练考\必修1\PPT\第一章\lyx1.TIF"/>
          <p:cNvPicPr>
            <a:picLocks noChangeAspect="1" noChangeArrowheads="1"/>
          </p:cNvPicPr>
          <p:nvPr/>
        </p:nvPicPr>
        <p:blipFill>
          <a:blip r:embed="rId4" r:link="rId5" cstate="print"/>
          <a:srcRect/>
          <a:stretch>
            <a:fillRect/>
          </a:stretch>
        </p:blipFill>
        <p:spPr bwMode="auto">
          <a:xfrm>
            <a:off x="14310536" y="3875068"/>
            <a:ext cx="7353338" cy="3494656"/>
          </a:xfrm>
          <a:prstGeom prst="rect">
            <a:avLst/>
          </a:prstGeom>
          <a:noFill/>
        </p:spPr>
      </p:pic>
      <p:pic>
        <p:nvPicPr>
          <p:cNvPr id="256001" name="Picture 1" descr="E:\工作\2017\同步\2017秋\学练考\必修1\PPT\第一章\lyx.TIF"/>
          <p:cNvPicPr>
            <a:picLocks noChangeAspect="1" noChangeArrowheads="1"/>
          </p:cNvPicPr>
          <p:nvPr/>
        </p:nvPicPr>
        <p:blipFill>
          <a:blip r:embed="rId6" r:link="rId7" cstate="print"/>
          <a:srcRect/>
          <a:stretch>
            <a:fillRect/>
          </a:stretch>
        </p:blipFill>
        <p:spPr bwMode="auto">
          <a:xfrm>
            <a:off x="15096354" y="7446968"/>
            <a:ext cx="6916506" cy="4077098"/>
          </a:xfrm>
          <a:prstGeom prst="rect">
            <a:avLst/>
          </a:prstGeom>
          <a:noFill/>
        </p:spPr>
      </p:pic>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56002"/>
                                        </p:tgtEl>
                                        <p:attrNameLst>
                                          <p:attrName>style.visibility</p:attrName>
                                        </p:attrNameLst>
                                      </p:cBhvr>
                                      <p:to>
                                        <p:strVal val="visible"/>
                                      </p:to>
                                    </p:set>
                                    <p:animEffect transition="in" filter="blinds(horizontal)">
                                      <p:cBhvr>
                                        <p:cTn id="11" dur="500"/>
                                        <p:tgtEl>
                                          <p:spTgt spid="25600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56001"/>
                                        </p:tgtEl>
                                        <p:attrNameLst>
                                          <p:attrName>style.visibility</p:attrName>
                                        </p:attrNameLst>
                                      </p:cBhvr>
                                      <p:to>
                                        <p:strVal val="visible"/>
                                      </p:to>
                                    </p:set>
                                    <p:animEffect transition="in" filter="blinds(horizontal)">
                                      <p:cBhvr>
                                        <p:cTn id="15" dur="500"/>
                                        <p:tgtEl>
                                          <p:spTgt spid="25600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44540" y="3446440"/>
            <a:ext cx="19724110" cy="5072098"/>
          </a:xfrm>
          <a:prstGeom prst="rect">
            <a:avLst/>
          </a:prstGeom>
          <a:noFill/>
          <a:ln w="9525">
            <a:noFill/>
            <a:miter lim="800000"/>
            <a:headEnd/>
            <a:tailEnd/>
          </a:ln>
          <a:effectLst/>
        </p:spPr>
      </p:pic>
      <p:sp>
        <p:nvSpPr>
          <p:cNvPr id="10" name="矩形 9"/>
          <p:cNvSpPr/>
          <p:nvPr/>
        </p:nvSpPr>
        <p:spPr>
          <a:xfrm>
            <a:off x="2023200" y="3517878"/>
            <a:ext cx="18859632"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(2)B</a:t>
            </a:r>
            <a:r>
              <a:rPr lang="zh-CN" altLang="en-US" sz="4400" dirty="0" smtClean="0">
                <a:solidFill>
                  <a:srgbClr val="A50021"/>
                </a:solidFill>
                <a:latin typeface="微软雅黑" pitchFamily="34" charset="-122"/>
                <a:ea typeface="微软雅黑" pitchFamily="34" charset="-122"/>
              </a:rPr>
              <a:t>　萃取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冷凝管　下进上出　将分液漏斗上的玻璃塞拿下后，再打开活塞放出液体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或者使分液漏斗玻璃塞上的凹槽对准分液漏斗口部的小孔后，再打开活塞放出液体</a:t>
            </a:r>
            <a:r>
              <a:rPr lang="en-US" sz="44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eaLnBrk="1" hangingPunct="1">
              <a:lnSpc>
                <a:spcPct val="150000"/>
              </a:lnSpc>
              <a:buNone/>
            </a:pP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059422"/>
            <a:ext cx="19359698" cy="8858312"/>
          </a:xfrm>
          <a:prstGeom prst="rect">
            <a:avLst/>
          </a:prstGeom>
          <a:noFill/>
          <a:ln w="9525">
            <a:noFill/>
            <a:miter lim="800000"/>
            <a:headEnd/>
            <a:tailEnd/>
          </a:ln>
          <a:effectLst/>
        </p:spPr>
      </p:pic>
      <p:sp>
        <p:nvSpPr>
          <p:cNvPr id="20" name="矩形 19"/>
          <p:cNvSpPr/>
          <p:nvPr/>
        </p:nvSpPr>
        <p:spPr>
          <a:xfrm>
            <a:off x="2308952" y="2988742"/>
            <a:ext cx="19002508" cy="769441"/>
          </a:xfrm>
          <a:prstGeom prst="rect">
            <a:avLst/>
          </a:prstGeom>
        </p:spPr>
        <p:txBody>
          <a:bodyPr wrap="square">
            <a:spAutoFit/>
          </a:bodyPr>
          <a:lstStyle/>
          <a:p>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过滤、蒸馏、蒸发、分液、萃取的比较</a:t>
            </a:r>
            <a:endParaRPr lang="zh-CN" altLang="en-US" sz="4400" dirty="0">
              <a:solidFill>
                <a:srgbClr val="404040"/>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2808636" y="3852838"/>
          <a:ext cx="17066653" cy="8001000"/>
        </p:xfrm>
        <a:graphic>
          <a:graphicData uri="http://schemas.openxmlformats.org/drawingml/2006/table">
            <a:tbl>
              <a:tblPr/>
              <a:tblGrid>
                <a:gridCol w="1616341"/>
                <a:gridCol w="4720363"/>
                <a:gridCol w="5579845"/>
                <a:gridCol w="5150104"/>
              </a:tblGrid>
              <a:tr h="710500">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a:solidFill>
                            <a:srgbClr val="404040"/>
                          </a:solidFill>
                          <a:latin typeface="微软雅黑" pitchFamily="34" charset="-122"/>
                          <a:ea typeface="微软雅黑" pitchFamily="34" charset="-122"/>
                          <a:cs typeface="Times New Roman"/>
                        </a:rPr>
                        <a:t>实验装置</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原理或适用范围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a:solidFill>
                            <a:srgbClr val="404040"/>
                          </a:solidFill>
                          <a:latin typeface="微软雅黑" pitchFamily="34" charset="-122"/>
                          <a:ea typeface="微软雅黑" pitchFamily="34" charset="-122"/>
                          <a:cs typeface="Times New Roman"/>
                        </a:rPr>
                        <a:t>应用实例</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593">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过滤</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分离液体与不溶于该液体的</a:t>
                      </a:r>
                      <a:r>
                        <a:rPr lang="zh-CN" sz="4200" kern="100" dirty="0" smtClean="0">
                          <a:solidFill>
                            <a:srgbClr val="404040"/>
                          </a:solidFill>
                          <a:latin typeface="微软雅黑" pitchFamily="34" charset="-122"/>
                          <a:ea typeface="微软雅黑" pitchFamily="34" charset="-122"/>
                          <a:cs typeface="Times New Roman"/>
                        </a:rPr>
                        <a:t>固体</a:t>
                      </a:r>
                      <a:endParaRPr lang="en-US" altLang="zh-CN" sz="4200" kern="100" dirty="0" smtClean="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a:solidFill>
                            <a:srgbClr val="404040"/>
                          </a:solidFill>
                          <a:latin typeface="微软雅黑" pitchFamily="34" charset="-122"/>
                          <a:ea typeface="微软雅黑" pitchFamily="34" charset="-122"/>
                          <a:cs typeface="Times New Roman"/>
                        </a:rPr>
                        <a:t>除去粗盐水中的泥沙</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593">
                <a:tc>
                  <a:txBody>
                    <a:bodyPr/>
                    <a:lstStyle/>
                    <a:p>
                      <a:pPr algn="ctr">
                        <a:lnSpc>
                          <a:spcPts val="7000"/>
                        </a:lnSpc>
                        <a:spcAft>
                          <a:spcPts val="0"/>
                        </a:spcAft>
                      </a:pPr>
                      <a:r>
                        <a:rPr lang="zh-CN" sz="4200" kern="100">
                          <a:solidFill>
                            <a:srgbClr val="404040"/>
                          </a:solidFill>
                          <a:latin typeface="微软雅黑" pitchFamily="34" charset="-122"/>
                          <a:ea typeface="微软雅黑" pitchFamily="34" charset="-122"/>
                          <a:cs typeface="Times New Roman"/>
                        </a:rPr>
                        <a:t>蒸馏</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利用沸点不同分离互溶的液体混合物</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制取蒸馏水，除去水中的杂质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53955" name="Picture 3" descr="E:\工作\2017\同步\2017秋\学练考\必修1\PPT\第一章\hx20.TIF"/>
          <p:cNvPicPr>
            <a:picLocks noChangeAspect="1" noChangeArrowheads="1"/>
          </p:cNvPicPr>
          <p:nvPr/>
        </p:nvPicPr>
        <p:blipFill>
          <a:blip r:embed="rId4" r:link="rId5" cstate="print"/>
          <a:srcRect/>
          <a:stretch>
            <a:fillRect/>
          </a:stretch>
        </p:blipFill>
        <p:spPr bwMode="auto">
          <a:xfrm>
            <a:off x="6121004" y="5076974"/>
            <a:ext cx="2000264" cy="2982212"/>
          </a:xfrm>
          <a:prstGeom prst="rect">
            <a:avLst/>
          </a:prstGeom>
          <a:noFill/>
        </p:spPr>
      </p:pic>
      <p:pic>
        <p:nvPicPr>
          <p:cNvPr id="253954" name="Picture 2" descr="E:\工作\2017\同步\2017秋\学练考\必修1\PPT\第一章\hx21.TIF"/>
          <p:cNvPicPr>
            <a:picLocks noChangeAspect="1" noChangeArrowheads="1"/>
          </p:cNvPicPr>
          <p:nvPr/>
        </p:nvPicPr>
        <p:blipFill>
          <a:blip r:embed="rId6" r:link="rId7" cstate="print"/>
          <a:srcRect/>
          <a:stretch>
            <a:fillRect/>
          </a:stretch>
        </p:blipFill>
        <p:spPr bwMode="auto">
          <a:xfrm>
            <a:off x="5072804" y="8677374"/>
            <a:ext cx="4000528" cy="2680354"/>
          </a:xfrm>
          <a:prstGeom prst="rect">
            <a:avLst/>
          </a:prstGeom>
          <a:noFill/>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253955"/>
                                        </p:tgtEl>
                                        <p:attrNameLst>
                                          <p:attrName>style.visibility</p:attrName>
                                        </p:attrNameLst>
                                      </p:cBhvr>
                                      <p:to>
                                        <p:strVal val="visible"/>
                                      </p:to>
                                    </p:set>
                                    <p:animEffect transition="in" filter="blinds(horizontal)">
                                      <p:cBhvr>
                                        <p:cTn id="14" dur="500"/>
                                        <p:tgtEl>
                                          <p:spTgt spid="253955"/>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253954"/>
                                        </p:tgtEl>
                                        <p:attrNameLst>
                                          <p:attrName>style.visibility</p:attrName>
                                        </p:attrNameLst>
                                      </p:cBhvr>
                                      <p:to>
                                        <p:strVal val="visible"/>
                                      </p:to>
                                    </p:set>
                                    <p:animEffect transition="in" filter="blinds(horizontal)">
                                      <p:cBhvr>
                                        <p:cTn id="18" dur="500"/>
                                        <p:tgtEl>
                                          <p:spTgt spid="253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017812"/>
            <a:ext cx="19359698" cy="8858312"/>
          </a:xfrm>
          <a:prstGeom prst="rect">
            <a:avLst/>
          </a:prstGeom>
          <a:noFill/>
          <a:ln w="9525">
            <a:noFill/>
            <a:miter lim="800000"/>
            <a:headEnd/>
            <a:tailEnd/>
          </a:ln>
          <a:effectLst/>
        </p:spPr>
      </p:pic>
      <p:graphicFrame>
        <p:nvGraphicFramePr>
          <p:cNvPr id="9" name="表格 8"/>
          <p:cNvGraphicFramePr>
            <a:graphicFrameLocks noGrp="1"/>
          </p:cNvGraphicFramePr>
          <p:nvPr/>
        </p:nvGraphicFramePr>
        <p:xfrm>
          <a:off x="2952652" y="3232126"/>
          <a:ext cx="17287995" cy="8291932"/>
        </p:xfrm>
        <a:graphic>
          <a:graphicData uri="http://schemas.openxmlformats.org/drawingml/2006/table">
            <a:tbl>
              <a:tblPr/>
              <a:tblGrid>
                <a:gridCol w="1637304"/>
                <a:gridCol w="4771408"/>
                <a:gridCol w="7450259"/>
                <a:gridCol w="3429024"/>
              </a:tblGrid>
              <a:tr h="738710">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实验装置</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原理或适用范围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a:solidFill>
                            <a:srgbClr val="404040"/>
                          </a:solidFill>
                          <a:latin typeface="微软雅黑" pitchFamily="34" charset="-122"/>
                          <a:ea typeface="微软雅黑" pitchFamily="34" charset="-122"/>
                          <a:cs typeface="Times New Roman"/>
                        </a:rPr>
                        <a:t>应用实例</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7385">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蒸发</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分离溶于溶剂中的溶质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从食盐水中提取食盐晶体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6932">
                <a:tc>
                  <a:txBody>
                    <a:bodyPr/>
                    <a:lstStyle/>
                    <a:p>
                      <a:pPr algn="ctr">
                        <a:lnSpc>
                          <a:spcPts val="7000"/>
                        </a:lnSpc>
                        <a:spcAft>
                          <a:spcPts val="0"/>
                        </a:spcAft>
                      </a:pPr>
                      <a:r>
                        <a:rPr lang="zh-CN" sz="4200" kern="100">
                          <a:solidFill>
                            <a:srgbClr val="404040"/>
                          </a:solidFill>
                          <a:latin typeface="微软雅黑" pitchFamily="34" charset="-122"/>
                          <a:ea typeface="微软雅黑" pitchFamily="34" charset="-122"/>
                          <a:cs typeface="Times New Roman"/>
                        </a:rPr>
                        <a:t>萃取</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利用溶质在两种互不相溶的溶剂中的溶解度不同</a:t>
                      </a:r>
                      <a:r>
                        <a:rPr lang="zh-CN" sz="4200" kern="100" dirty="0">
                          <a:solidFill>
                            <a:srgbClr val="404040"/>
                          </a:solidFill>
                          <a:latin typeface="微软雅黑" pitchFamily="34" charset="-122"/>
                          <a:ea typeface="微软雅黑" pitchFamily="34" charset="-122"/>
                          <a:cs typeface="楷体_GB2312"/>
                        </a:rPr>
                        <a:t>，</a:t>
                      </a:r>
                      <a:r>
                        <a:rPr lang="zh-CN" sz="4200" kern="100" dirty="0">
                          <a:solidFill>
                            <a:srgbClr val="404040"/>
                          </a:solidFill>
                          <a:latin typeface="微软雅黑" pitchFamily="34" charset="-122"/>
                          <a:ea typeface="微软雅黑" pitchFamily="34" charset="-122"/>
                          <a:cs typeface="Times New Roman"/>
                        </a:rPr>
                        <a:t>用一种溶剂把溶质从它与另一种溶剂所组成的溶液里萃取出来</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7000"/>
                        </a:lnSpc>
                        <a:spcAft>
                          <a:spcPts val="0"/>
                        </a:spcAft>
                      </a:pPr>
                      <a:r>
                        <a:rPr lang="en-US" sz="4200" kern="100" dirty="0">
                          <a:solidFill>
                            <a:srgbClr val="404040"/>
                          </a:solidFill>
                          <a:latin typeface="微软雅黑" pitchFamily="34" charset="-122"/>
                          <a:ea typeface="微软雅黑" pitchFamily="34" charset="-122"/>
                          <a:cs typeface="Courier New"/>
                        </a:rPr>
                        <a:t>CCl</a:t>
                      </a:r>
                      <a:r>
                        <a:rPr lang="en-US" sz="4200" kern="100" baseline="-25000" dirty="0">
                          <a:solidFill>
                            <a:srgbClr val="404040"/>
                          </a:solidFill>
                          <a:latin typeface="微软雅黑" pitchFamily="34" charset="-122"/>
                          <a:ea typeface="微软雅黑" pitchFamily="34" charset="-122"/>
                          <a:cs typeface="Courier New"/>
                        </a:rPr>
                        <a:t>4</a:t>
                      </a:r>
                      <a:r>
                        <a:rPr lang="zh-CN" sz="4200" kern="100" dirty="0">
                          <a:solidFill>
                            <a:srgbClr val="404040"/>
                          </a:solidFill>
                          <a:latin typeface="微软雅黑" pitchFamily="34" charset="-122"/>
                          <a:ea typeface="微软雅黑" pitchFamily="34" charset="-122"/>
                          <a:cs typeface="Times New Roman"/>
                        </a:rPr>
                        <a:t>把溶于水里的</a:t>
                      </a:r>
                      <a:r>
                        <a:rPr lang="en-US" sz="4200" kern="100" dirty="0">
                          <a:solidFill>
                            <a:srgbClr val="404040"/>
                          </a:solidFill>
                          <a:latin typeface="微软雅黑" pitchFamily="34" charset="-122"/>
                          <a:ea typeface="微软雅黑" pitchFamily="34" charset="-122"/>
                          <a:cs typeface="Courier New"/>
                        </a:rPr>
                        <a:t>I</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萃取出来</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602" name="Picture 2" descr="hx21A"/>
          <p:cNvPicPr>
            <a:picLocks noChangeAspect="1" noChangeArrowheads="1"/>
          </p:cNvPicPr>
          <p:nvPr/>
        </p:nvPicPr>
        <p:blipFill>
          <a:blip r:embed="rId4" cstate="print"/>
          <a:srcRect/>
          <a:stretch>
            <a:fillRect/>
          </a:stretch>
        </p:blipFill>
        <p:spPr bwMode="auto">
          <a:xfrm>
            <a:off x="6048996" y="4284886"/>
            <a:ext cx="2716141" cy="2952328"/>
          </a:xfrm>
          <a:prstGeom prst="rect">
            <a:avLst/>
          </a:prstGeom>
          <a:noFill/>
          <a:ln w="9525">
            <a:noFill/>
            <a:miter lim="800000"/>
            <a:headEnd/>
            <a:tailEnd/>
          </a:ln>
        </p:spPr>
      </p:pic>
      <p:pic>
        <p:nvPicPr>
          <p:cNvPr id="409603" name="Picture 3" descr="hx15"/>
          <p:cNvPicPr>
            <a:picLocks noChangeAspect="1" noChangeArrowheads="1"/>
          </p:cNvPicPr>
          <p:nvPr/>
        </p:nvPicPr>
        <p:blipFill>
          <a:blip r:embed="rId5" cstate="print"/>
          <a:srcRect/>
          <a:stretch>
            <a:fillRect/>
          </a:stretch>
        </p:blipFill>
        <p:spPr bwMode="auto">
          <a:xfrm>
            <a:off x="6738108" y="8375662"/>
            <a:ext cx="1706574" cy="3291251"/>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09602"/>
                                        </p:tgtEl>
                                        <p:attrNameLst>
                                          <p:attrName>style.visibility</p:attrName>
                                        </p:attrNameLst>
                                      </p:cBhvr>
                                      <p:to>
                                        <p:strVal val="visible"/>
                                      </p:to>
                                    </p:set>
                                    <p:animEffect transition="in" filter="blinds(horizontal)">
                                      <p:cBhvr>
                                        <p:cTn id="11" dur="500"/>
                                        <p:tgtEl>
                                          <p:spTgt spid="40960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09603"/>
                                        </p:tgtEl>
                                        <p:attrNameLst>
                                          <p:attrName>style.visibility</p:attrName>
                                        </p:attrNameLst>
                                      </p:cBhvr>
                                      <p:to>
                                        <p:strVal val="visible"/>
                                      </p:to>
                                    </p:set>
                                    <p:animEffect transition="in" filter="blinds(horizontal)">
                                      <p:cBhvr>
                                        <p:cTn id="15" dur="500"/>
                                        <p:tgtEl>
                                          <p:spTgt spid="409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017812"/>
            <a:ext cx="19359698" cy="8858312"/>
          </a:xfrm>
          <a:prstGeom prst="rect">
            <a:avLst/>
          </a:prstGeom>
          <a:noFill/>
          <a:ln w="9525">
            <a:noFill/>
            <a:miter lim="800000"/>
            <a:headEnd/>
            <a:tailEnd/>
          </a:ln>
          <a:effectLst/>
        </p:spPr>
      </p:pic>
      <p:graphicFrame>
        <p:nvGraphicFramePr>
          <p:cNvPr id="9" name="表格 8"/>
          <p:cNvGraphicFramePr>
            <a:graphicFrameLocks noGrp="1"/>
          </p:cNvGraphicFramePr>
          <p:nvPr/>
        </p:nvGraphicFramePr>
        <p:xfrm>
          <a:off x="3094771" y="3626265"/>
          <a:ext cx="17287995" cy="4804162"/>
        </p:xfrm>
        <a:graphic>
          <a:graphicData uri="http://schemas.openxmlformats.org/drawingml/2006/table">
            <a:tbl>
              <a:tblPr/>
              <a:tblGrid>
                <a:gridCol w="1637304"/>
                <a:gridCol w="6220876"/>
                <a:gridCol w="6000791"/>
                <a:gridCol w="3429024"/>
              </a:tblGrid>
              <a:tr h="738710">
                <a:tc>
                  <a:txBody>
                    <a:bodyPr/>
                    <a:lstStyle/>
                    <a:p>
                      <a:pPr algn="ctr">
                        <a:lnSpc>
                          <a:spcPct val="150000"/>
                        </a:lnSpc>
                        <a:spcAft>
                          <a:spcPts val="0"/>
                        </a:spcAft>
                      </a:pP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实验装置</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原理或适用范围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应用实例</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4042">
                <a:tc>
                  <a:txBody>
                    <a:bodyPr/>
                    <a:lstStyle/>
                    <a:p>
                      <a:pPr algn="ctr">
                        <a:spcAft>
                          <a:spcPts val="0"/>
                        </a:spcAft>
                      </a:pPr>
                      <a:r>
                        <a:rPr lang="zh-CN" sz="4200" kern="100" dirty="0">
                          <a:solidFill>
                            <a:srgbClr val="404040"/>
                          </a:solidFill>
                          <a:latin typeface="微软雅黑" pitchFamily="34" charset="-122"/>
                          <a:ea typeface="微软雅黑" pitchFamily="34" charset="-122"/>
                          <a:cs typeface="Times New Roman"/>
                        </a:rPr>
                        <a:t>分液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dirty="0">
                          <a:solidFill>
                            <a:srgbClr val="404040"/>
                          </a:solidFill>
                          <a:latin typeface="微软雅黑" pitchFamily="34" charset="-122"/>
                          <a:ea typeface="微软雅黑" pitchFamily="34" charset="-122"/>
                          <a:cs typeface="Times New Roman"/>
                        </a:rPr>
                        <a:t>两种互不相溶的液体的分离</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dirty="0">
                          <a:solidFill>
                            <a:srgbClr val="404040"/>
                          </a:solidFill>
                          <a:latin typeface="微软雅黑" pitchFamily="34" charset="-122"/>
                          <a:ea typeface="微软雅黑" pitchFamily="34" charset="-122"/>
                          <a:cs typeface="Times New Roman"/>
                        </a:rPr>
                        <a:t>水和油的分离</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0626" name="Picture 2" descr="hx23"/>
          <p:cNvPicPr>
            <a:picLocks noChangeAspect="1" noChangeArrowheads="1"/>
          </p:cNvPicPr>
          <p:nvPr/>
        </p:nvPicPr>
        <p:blipFill>
          <a:blip r:embed="rId4" cstate="print"/>
          <a:srcRect/>
          <a:stretch>
            <a:fillRect/>
          </a:stretch>
        </p:blipFill>
        <p:spPr bwMode="auto">
          <a:xfrm>
            <a:off x="6913092" y="4902574"/>
            <a:ext cx="2357454" cy="3126728"/>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10626"/>
                                        </p:tgtEl>
                                        <p:attrNameLst>
                                          <p:attrName>style.visibility</p:attrName>
                                        </p:attrNameLst>
                                      </p:cBhvr>
                                      <p:to>
                                        <p:strVal val="visible"/>
                                      </p:to>
                                    </p:set>
                                    <p:animEffect transition="in" filter="blinds(horizontal)">
                                      <p:cBhvr>
                                        <p:cTn id="11" dur="500"/>
                                        <p:tgtEl>
                                          <p:spTgt spid="410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．常用实验仪器中，可直接加热的有哪些？需垫石棉网加热的有哪些？ </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．实验室将两种液体混合时，为了实验安全应怎样操作？ </a:t>
            </a:r>
            <a:endParaRPr lang="zh-CN" altLang="en-US" sz="44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161084"/>
            <a:ext cx="19216822" cy="5357850"/>
          </a:xfrm>
          <a:prstGeom prst="rect">
            <a:avLst/>
          </a:prstGeom>
          <a:noFill/>
          <a:ln w="9525">
            <a:noFill/>
            <a:miter lim="800000"/>
            <a:headEnd/>
            <a:tailEnd/>
          </a:ln>
          <a:effectLst/>
        </p:spPr>
      </p:pic>
      <p:sp>
        <p:nvSpPr>
          <p:cNvPr id="20" name="矩形 19"/>
          <p:cNvSpPr/>
          <p:nvPr/>
        </p:nvSpPr>
        <p:spPr>
          <a:xfrm>
            <a:off x="2308952" y="6446836"/>
            <a:ext cx="19002508" cy="4708981"/>
          </a:xfrm>
          <a:prstGeom prst="rect">
            <a:avLst/>
          </a:prstGeom>
        </p:spPr>
        <p:txBody>
          <a:bodyPr wrap="square">
            <a:spAutoFit/>
          </a:bodyPr>
          <a:lstStyle/>
          <a:p>
            <a:pPr eaLnBrk="1" hangingPunct="1">
              <a:lnSpc>
                <a:spcPct val="150000"/>
              </a:lnSpc>
              <a:buNone/>
            </a:pPr>
            <a:r>
              <a:rPr lang="en-US" altLang="zh-CN" sz="40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0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000" dirty="0">
                <a:solidFill>
                  <a:srgbClr val="A50021"/>
                </a:solidFill>
                <a:latin typeface="微软雅黑" pitchFamily="34" charset="-122"/>
                <a:ea typeface="微软雅黑" pitchFamily="34" charset="-122"/>
                <a:cs typeface="Times New Roman" panose="02020603050405020304" pitchFamily="18" charset="0"/>
              </a:rPr>
              <a:t>】</a:t>
            </a:r>
            <a:r>
              <a:rPr lang="zh-CN" altLang="en-US" sz="4000" b="1"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0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en-US" sz="4000" dirty="0" smtClean="0">
                <a:solidFill>
                  <a:srgbClr val="A50021"/>
                </a:solidFill>
                <a:latin typeface="微软雅黑" pitchFamily="34" charset="-122"/>
                <a:ea typeface="微软雅黑" pitchFamily="34" charset="-122"/>
              </a:rPr>
              <a:t>1</a:t>
            </a:r>
            <a:r>
              <a:rPr lang="zh-CN" altLang="en-US" sz="4000" dirty="0" smtClean="0">
                <a:solidFill>
                  <a:srgbClr val="A50021"/>
                </a:solidFill>
                <a:latin typeface="微软雅黑" pitchFamily="34" charset="-122"/>
                <a:ea typeface="微软雅黑" pitchFamily="34" charset="-122"/>
              </a:rPr>
              <a:t>．提示：可直接加热的有试管、蒸发皿、坩埚等；需垫石棉网加热的有圆底烧瓶、烧杯、锥形瓶等。</a:t>
            </a:r>
          </a:p>
          <a:p>
            <a:pPr>
              <a:lnSpc>
                <a:spcPct val="150000"/>
              </a:lnSpc>
            </a:pPr>
            <a:r>
              <a:rPr lang="en-US" sz="4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．提示：液体混合时一般是将密度大的液体倒入密度小的液体中，对于混合时放热的液体，应边加边用玻璃棒搅拌。</a:t>
            </a:r>
            <a:r>
              <a:rPr lang="en-US" sz="4000" dirty="0" smtClean="0">
                <a:solidFill>
                  <a:srgbClr val="A50021"/>
                </a:solidFill>
                <a:latin typeface="微软雅黑" pitchFamily="34" charset="-122"/>
                <a:ea typeface="微软雅黑" pitchFamily="34" charset="-122"/>
              </a:rPr>
              <a:t> </a:t>
            </a:r>
            <a:endParaRPr lang="zh-CN" altLang="en-US" sz="40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446440"/>
            <a:ext cx="2714644" cy="613981"/>
          </a:xfrm>
          <a:prstGeom prst="rect">
            <a:avLst/>
          </a:prstGeom>
          <a:noFill/>
          <a:ln w="9525">
            <a:noFill/>
            <a:miter lim="800000"/>
            <a:headEnd/>
            <a:tailEnd/>
          </a:ln>
          <a:effectLst/>
        </p:spPr>
      </p:pic>
      <p:sp>
        <p:nvSpPr>
          <p:cNvPr id="40" name="矩形 39"/>
          <p:cNvSpPr/>
          <p:nvPr/>
        </p:nvSpPr>
        <p:spPr>
          <a:xfrm>
            <a:off x="1951762" y="4232258"/>
            <a:ext cx="10572824" cy="8193525"/>
          </a:xfrm>
          <a:prstGeom prst="rect">
            <a:avLst/>
          </a:prstGeom>
        </p:spPr>
        <p:txBody>
          <a:bodyPr wrap="square">
            <a:spAutoFit/>
          </a:bodyPr>
          <a:lstStyle/>
          <a:p>
            <a:pPr>
              <a:lnSpc>
                <a:spcPts val="71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设</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为阿伏伽德罗常数的值，则下列说法不正确的是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11.2 L</a:t>
            </a:r>
            <a:r>
              <a:rPr lang="zh-CN" altLang="en-US" sz="4400" dirty="0" smtClean="0">
                <a:solidFill>
                  <a:srgbClr val="404040"/>
                </a:solidFill>
                <a:latin typeface="微软雅黑" pitchFamily="34" charset="-122"/>
                <a:ea typeface="微软雅黑" pitchFamily="34" charset="-122"/>
              </a:rPr>
              <a:t>甲烷中含有的氢原子数为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100 ℃</a:t>
            </a:r>
            <a:r>
              <a:rPr lang="zh-CN" altLang="en-US" sz="4400" dirty="0" smtClean="0">
                <a:solidFill>
                  <a:srgbClr val="404040"/>
                </a:solidFill>
                <a:latin typeface="微软雅黑" pitchFamily="34" charset="-122"/>
                <a:ea typeface="微软雅黑" pitchFamily="34" charset="-122"/>
              </a:rPr>
              <a:t>和一个大气压下，</a:t>
            </a:r>
            <a:r>
              <a:rPr lang="en-US" sz="4400" dirty="0" smtClean="0">
                <a:solidFill>
                  <a:srgbClr val="404040"/>
                </a:solidFill>
                <a:latin typeface="微软雅黑" pitchFamily="34" charset="-122"/>
                <a:ea typeface="微软雅黑" pitchFamily="34" charset="-122"/>
              </a:rPr>
              <a:t>0.3 mol</a:t>
            </a:r>
            <a:r>
              <a:rPr lang="zh-CN" altLang="en-US" sz="4400" dirty="0" smtClean="0">
                <a:solidFill>
                  <a:srgbClr val="404040"/>
                </a:solidFill>
                <a:latin typeface="微软雅黑" pitchFamily="34" charset="-122"/>
                <a:ea typeface="微软雅黑" pitchFamily="34" charset="-122"/>
              </a:rPr>
              <a:t>水中含有的原子总数为</a:t>
            </a:r>
            <a:r>
              <a:rPr lang="en-US" sz="4400" dirty="0" smtClean="0">
                <a:solidFill>
                  <a:srgbClr val="404040"/>
                </a:solidFill>
                <a:latin typeface="微软雅黑" pitchFamily="34" charset="-122"/>
                <a:ea typeface="微软雅黑" pitchFamily="34" charset="-122"/>
              </a:rPr>
              <a:t>0.9</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．在任何温度和压强下，</a:t>
            </a:r>
            <a:r>
              <a:rPr lang="en-US" sz="4400" dirty="0" smtClean="0">
                <a:solidFill>
                  <a:srgbClr val="404040"/>
                </a:solidFill>
                <a:latin typeface="微软雅黑" pitchFamily="34" charset="-122"/>
                <a:ea typeface="微软雅黑" pitchFamily="34" charset="-122"/>
              </a:rPr>
              <a:t>4.4 g 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气体中约含有</a:t>
            </a:r>
            <a:r>
              <a:rPr lang="en-US" sz="4400" dirty="0" smtClean="0">
                <a:solidFill>
                  <a:srgbClr val="404040"/>
                </a:solidFill>
                <a:latin typeface="微软雅黑" pitchFamily="34" charset="-122"/>
                <a:ea typeface="微软雅黑" pitchFamily="34" charset="-122"/>
              </a:rPr>
              <a:t>1.81</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个原子</a:t>
            </a:r>
          </a:p>
          <a:p>
            <a:pPr>
              <a:lnSpc>
                <a:spcPts val="71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48 g 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气体中约含有</a:t>
            </a:r>
            <a:r>
              <a:rPr lang="en-US" sz="4400" dirty="0" smtClean="0">
                <a:solidFill>
                  <a:srgbClr val="404040"/>
                </a:solidFill>
                <a:latin typeface="微软雅黑" pitchFamily="34" charset="-122"/>
                <a:ea typeface="微软雅黑" pitchFamily="34" charset="-122"/>
              </a:rPr>
              <a:t>6.02×10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个</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分子</a:t>
            </a:r>
            <a:endParaRPr lang="en-US" altLang="zh-CN" sz="4400" dirty="0" smtClean="0">
              <a:solidFill>
                <a:srgbClr val="404040"/>
              </a:solidFill>
              <a:latin typeface="微软雅黑" pitchFamily="34" charset="-122"/>
              <a:ea typeface="微软雅黑" pitchFamily="34" charset="-122"/>
            </a:endParaRPr>
          </a:p>
        </p:txBody>
      </p:sp>
      <p:sp>
        <p:nvSpPr>
          <p:cNvPr id="54" name="TextBox 53"/>
          <p:cNvSpPr txBox="1"/>
          <p:nvPr/>
        </p:nvSpPr>
        <p:spPr>
          <a:xfrm>
            <a:off x="4752852" y="3348782"/>
            <a:ext cx="8153622"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有关阿伏伽德罗常数的易错命题</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44644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探究点二</a:t>
            </a:r>
            <a:endParaRPr lang="zh-CN" altLang="en-US" sz="3800" b="1" dirty="0">
              <a:solidFill>
                <a:schemeClr val="bg1"/>
              </a:solidFill>
              <a:latin typeface="微软雅黑" pitchFamily="34" charset="-122"/>
              <a:ea typeface="微软雅黑" pitchFamily="34" charset="-122"/>
            </a:endParaRPr>
          </a:p>
        </p:txBody>
      </p:sp>
      <p:pic>
        <p:nvPicPr>
          <p:cNvPr id="13" name="Picture 3"/>
          <p:cNvPicPr>
            <a:picLocks noChangeAspect="1" noChangeArrowheads="1"/>
          </p:cNvPicPr>
          <p:nvPr/>
        </p:nvPicPr>
        <p:blipFill>
          <a:blip r:embed="rId4" cstate="print"/>
          <a:srcRect/>
          <a:stretch>
            <a:fillRect/>
          </a:stretch>
        </p:blipFill>
        <p:spPr bwMode="auto">
          <a:xfrm>
            <a:off x="12881776" y="3204766"/>
            <a:ext cx="8786874" cy="8671358"/>
          </a:xfrm>
          <a:prstGeom prst="rect">
            <a:avLst/>
          </a:prstGeom>
          <a:noFill/>
          <a:ln w="9525">
            <a:noFill/>
            <a:miter lim="800000"/>
            <a:headEnd/>
            <a:tailEnd/>
          </a:ln>
          <a:effectLst/>
        </p:spPr>
      </p:pic>
      <p:sp>
        <p:nvSpPr>
          <p:cNvPr id="14" name="矩形 13"/>
          <p:cNvSpPr/>
          <p:nvPr/>
        </p:nvSpPr>
        <p:spPr>
          <a:xfrm>
            <a:off x="12889756" y="3060750"/>
            <a:ext cx="35004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12889756" y="3852838"/>
            <a:ext cx="8948613" cy="8286884"/>
          </a:xfrm>
          <a:prstGeom prst="rect">
            <a:avLst/>
          </a:prstGeom>
        </p:spPr>
        <p:txBody>
          <a:bodyPr wrap="square">
            <a:spAutoFit/>
          </a:bodyPr>
          <a:lstStyle/>
          <a:p>
            <a:pPr lvl="0">
              <a:lnSpc>
                <a:spcPts val="71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在标准状况下，气体摩尔体积为</a:t>
            </a:r>
            <a:r>
              <a:rPr lang="en-US" sz="4400" dirty="0" smtClean="0">
                <a:solidFill>
                  <a:srgbClr val="A50021"/>
                </a:solidFill>
                <a:latin typeface="微软雅黑" pitchFamily="34" charset="-122"/>
                <a:ea typeface="微软雅黑" pitchFamily="34" charset="-122"/>
              </a:rPr>
              <a:t>22.4 </a:t>
            </a:r>
            <a:r>
              <a:rPr lang="en-US" sz="4400" dirty="0" err="1" smtClean="0">
                <a:solidFill>
                  <a:srgbClr val="A50021"/>
                </a:solidFill>
                <a:latin typeface="微软雅黑" pitchFamily="34" charset="-122"/>
                <a:ea typeface="微软雅黑" pitchFamily="34" charset="-122"/>
              </a:rPr>
              <a:t>L·mol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项中没有指明甲烷所处的温度和压强，</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错误；涉及物质的质量、粒子个数与物质的量的关系时，与物质所处的条件无关，</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的摩尔质量为</a:t>
            </a:r>
            <a:r>
              <a:rPr lang="en-US" sz="4400" dirty="0" smtClean="0">
                <a:solidFill>
                  <a:srgbClr val="A50021"/>
                </a:solidFill>
                <a:latin typeface="微软雅黑" pitchFamily="34" charset="-122"/>
                <a:ea typeface="微软雅黑" pitchFamily="34" charset="-122"/>
              </a:rPr>
              <a:t>48 </a:t>
            </a:r>
            <a:r>
              <a:rPr lang="en-US" sz="4400" dirty="0" err="1" smtClean="0">
                <a:solidFill>
                  <a:srgbClr val="A50021"/>
                </a:solidFill>
                <a:latin typeface="微软雅黑" pitchFamily="34" charset="-122"/>
                <a:ea typeface="微软雅黑" pitchFamily="34" charset="-122"/>
              </a:rPr>
              <a:t>g·mol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，故</a:t>
            </a:r>
            <a:r>
              <a:rPr lang="en-US" sz="4400" dirty="0" smtClean="0">
                <a:solidFill>
                  <a:srgbClr val="A50021"/>
                </a:solidFill>
                <a:latin typeface="微软雅黑" pitchFamily="34" charset="-122"/>
                <a:ea typeface="微软雅黑" pitchFamily="34" charset="-122"/>
              </a:rPr>
              <a:t>48 g 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中含有</a:t>
            </a:r>
            <a:r>
              <a:rPr lang="en-US" sz="4400" dirty="0" smtClean="0">
                <a:solidFill>
                  <a:srgbClr val="A50021"/>
                </a:solidFill>
                <a:latin typeface="微软雅黑" pitchFamily="34" charset="-122"/>
                <a:ea typeface="微软雅黑" pitchFamily="34" charset="-122"/>
              </a:rPr>
              <a:t>1 mol 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分子，即约为</a:t>
            </a:r>
            <a:r>
              <a:rPr lang="en-US" sz="4400" dirty="0" smtClean="0">
                <a:solidFill>
                  <a:srgbClr val="A50021"/>
                </a:solidFill>
                <a:latin typeface="微软雅黑" pitchFamily="34" charset="-122"/>
                <a:ea typeface="微软雅黑" pitchFamily="34" charset="-122"/>
              </a:rPr>
              <a:t>6.02×10</a:t>
            </a:r>
            <a:r>
              <a:rPr lang="en-US" sz="4400" baseline="30000" dirty="0" smtClean="0">
                <a:solidFill>
                  <a:srgbClr val="A50021"/>
                </a:solidFill>
                <a:latin typeface="微软雅黑" pitchFamily="34" charset="-122"/>
                <a:ea typeface="微软雅黑" pitchFamily="34" charset="-122"/>
              </a:rPr>
              <a:t>23</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分子，</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6076" y="3232126"/>
            <a:ext cx="19359698" cy="8358246"/>
          </a:xfrm>
          <a:prstGeom prst="rect">
            <a:avLst/>
          </a:prstGeom>
          <a:noFill/>
          <a:ln w="9525">
            <a:noFill/>
            <a:miter lim="800000"/>
            <a:headEnd/>
            <a:tailEnd/>
          </a:ln>
          <a:effectLst/>
        </p:spPr>
      </p:pic>
      <p:sp>
        <p:nvSpPr>
          <p:cNvPr id="20" name="矩形 19"/>
          <p:cNvSpPr/>
          <p:nvPr/>
        </p:nvSpPr>
        <p:spPr>
          <a:xfrm>
            <a:off x="2308952" y="3375002"/>
            <a:ext cx="19002508" cy="9233297"/>
          </a:xfrm>
          <a:prstGeom prst="rect">
            <a:avLst/>
          </a:prstGeom>
        </p:spPr>
        <p:txBody>
          <a:bodyPr wrap="square">
            <a:spAutoFit/>
          </a:bodyPr>
          <a:lstStyle/>
          <a:p>
            <a:pPr>
              <a:lnSpc>
                <a:spcPct val="150000"/>
              </a:lnSpc>
            </a:pPr>
            <a:r>
              <a:rPr lang="en-US" altLang="zh-CN" sz="4400" b="1" dirty="0" smtClean="0">
                <a:latin typeface="微软雅黑" pitchFamily="34" charset="-122"/>
                <a:ea typeface="微软雅黑" pitchFamily="34" charset="-122"/>
              </a:rPr>
              <a:t>【</a:t>
            </a:r>
            <a:r>
              <a:rPr lang="zh-CN" altLang="en-US" sz="4400" b="1" dirty="0" smtClean="0">
                <a:latin typeface="微软雅黑" pitchFamily="34" charset="-122"/>
                <a:ea typeface="微软雅黑" pitchFamily="34" charset="-122"/>
              </a:rPr>
              <a:t>规律小结</a:t>
            </a:r>
            <a:r>
              <a:rPr lang="en-US" altLang="zh-CN" sz="4400" b="1"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阿伏伽德罗常数应用中常考易错点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．考查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标准状况</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常温常压</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等外界条件的应用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在标准状况下非气态物质：如</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CCl</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、苯、乙醇等，体积为</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时，其分子数不等于</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物质的质量、摩尔质量、微粒个数不受外界条件的影响。</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在常温常压下，</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气体的分子数小于</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．考查物质的组成</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特殊物质中所含微粒</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分子、原子、电子、质子、中子等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的数目：如</a:t>
            </a:r>
            <a:r>
              <a:rPr lang="en-US" sz="4400" dirty="0" smtClean="0">
                <a:solidFill>
                  <a:srgbClr val="404040"/>
                </a:solidFill>
                <a:latin typeface="微软雅黑" pitchFamily="34" charset="-122"/>
                <a:ea typeface="微软雅黑" pitchFamily="34" charset="-122"/>
              </a:rPr>
              <a:t>Ne</a:t>
            </a:r>
            <a:r>
              <a:rPr lang="zh-CN" altLang="en-US" sz="4400" dirty="0" smtClean="0">
                <a:solidFill>
                  <a:srgbClr val="404040"/>
                </a:solidFill>
                <a:latin typeface="微软雅黑" pitchFamily="34" charset="-122"/>
                <a:ea typeface="微软雅黑" pitchFamily="34" charset="-122"/>
              </a:rPr>
              <a:t>等。</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摩尔质量相同的物质中的微粒数目：如</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等。</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0572824"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下列实验操作中错误的是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．蒸发操作时，混合物中还有少量的水就停止加热 ，利用余热蒸干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．蒸馏操作时，应使温度计水银球靠近蒸馏烧瓶的支管口处</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．分液操作时，分液漏斗中下层液体从下口放出，上层液体从上口倒出</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．萃取操作时，应选择有机萃取剂，且萃取剂的密度必须比水大</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2953214" y="3589316"/>
            <a:ext cx="35004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12942143" y="4397154"/>
            <a:ext cx="8655069" cy="3019673"/>
          </a:xfrm>
          <a:prstGeom prst="rect">
            <a:avLst/>
          </a:prstGeom>
        </p:spPr>
        <p:txBody>
          <a:bodyPr wrap="square">
            <a:spAutoFit/>
          </a:bodyPr>
          <a:lstStyle/>
          <a:p>
            <a:pPr lvl="0">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萃取剂的密度可以比水大，也可以比水小，即萃取剂的选择与水的密度相对大小无关。</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0937424" cy="9229065"/>
          </a:xfrm>
          <a:prstGeom prst="rect">
            <a:avLst/>
          </a:prstGeom>
        </p:spPr>
        <p:txBody>
          <a:bodyPr wrap="square">
            <a:spAutoFit/>
          </a:bodyPr>
          <a:lstStyle/>
          <a:p>
            <a:pPr>
              <a:lnSpc>
                <a:spcPts val="72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除去某溶液里溶解的少量杂质，下列做法中不正确的是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括号内的物质为杂质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2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：加过量的</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溶液，过滤，再加适量盐酸并加热</a:t>
            </a:r>
          </a:p>
          <a:p>
            <a:pPr>
              <a:lnSpc>
                <a:spcPts val="72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：加过量的</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溶液，过滤</a:t>
            </a:r>
          </a:p>
          <a:p>
            <a:pPr>
              <a:lnSpc>
                <a:spcPts val="72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(Br</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：加</a:t>
            </a:r>
            <a:r>
              <a:rPr lang="en-US" sz="4400" dirty="0" smtClean="0">
                <a:solidFill>
                  <a:srgbClr val="404040"/>
                </a:solidFill>
                <a:latin typeface="微软雅黑" pitchFamily="34" charset="-122"/>
                <a:ea typeface="微软雅黑" pitchFamily="34" charset="-122"/>
              </a:rPr>
              <a:t>CCl</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，分液</a:t>
            </a:r>
          </a:p>
          <a:p>
            <a:pPr>
              <a:lnSpc>
                <a:spcPts val="72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NaCl</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：加热蒸发得浓溶液后，降温后过滤</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745740" y="3492798"/>
            <a:ext cx="8786874" cy="8358246"/>
          </a:xfrm>
          <a:prstGeom prst="rect">
            <a:avLst/>
          </a:prstGeom>
          <a:noFill/>
          <a:ln w="9525">
            <a:noFill/>
            <a:miter lim="800000"/>
            <a:headEnd/>
            <a:tailEnd/>
          </a:ln>
          <a:effectLst/>
        </p:spPr>
      </p:pic>
      <p:sp>
        <p:nvSpPr>
          <p:cNvPr id="14" name="矩形 13"/>
          <p:cNvSpPr/>
          <p:nvPr/>
        </p:nvSpPr>
        <p:spPr>
          <a:xfrm>
            <a:off x="12953214" y="3589316"/>
            <a:ext cx="35004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12942143" y="4397154"/>
            <a:ext cx="8655069"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除去</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溶液中的</a:t>
            </a:r>
            <a:r>
              <a:rPr lang="en-US" sz="4400" dirty="0" smtClean="0">
                <a:solidFill>
                  <a:srgbClr val="A50021"/>
                </a:solidFill>
                <a:latin typeface="微软雅黑" pitchFamily="34" charset="-122"/>
                <a:ea typeface="微软雅黑" pitchFamily="34" charset="-122"/>
              </a:rPr>
              <a:t>AgNO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杂质时，加过量的</a:t>
            </a:r>
            <a:r>
              <a:rPr lang="en-US" sz="4400" dirty="0" err="1" smtClean="0">
                <a:solidFill>
                  <a:srgbClr val="A50021"/>
                </a:solidFill>
                <a:latin typeface="微软雅黑" pitchFamily="34" charset="-122"/>
                <a:ea typeface="微软雅黑" pitchFamily="34" charset="-122"/>
              </a:rPr>
              <a:t>KCl</a:t>
            </a:r>
            <a:r>
              <a:rPr lang="zh-CN" altLang="en-US" sz="4400" dirty="0" smtClean="0">
                <a:solidFill>
                  <a:srgbClr val="A50021"/>
                </a:solidFill>
                <a:latin typeface="微软雅黑" pitchFamily="34" charset="-122"/>
                <a:ea typeface="微软雅黑" pitchFamily="34" charset="-122"/>
              </a:rPr>
              <a:t>溶液，会引进新的杂质</a:t>
            </a:r>
            <a:r>
              <a:rPr lang="en-US" sz="4400" dirty="0" err="1" smtClean="0">
                <a:solidFill>
                  <a:srgbClr val="A50021"/>
                </a:solidFill>
                <a:latin typeface="微软雅黑" pitchFamily="34" charset="-122"/>
                <a:ea typeface="微软雅黑" pitchFamily="34" charset="-122"/>
              </a:rPr>
              <a:t>KCl</a:t>
            </a:r>
            <a:r>
              <a:rPr lang="zh-CN" altLang="en-US" sz="4400" dirty="0" smtClean="0">
                <a:solidFill>
                  <a:srgbClr val="A50021"/>
                </a:solidFill>
                <a:latin typeface="微软雅黑" pitchFamily="34" charset="-122"/>
                <a:ea typeface="微软雅黑" pitchFamily="34" charset="-122"/>
              </a:rPr>
              <a:t>。</a:t>
            </a:r>
          </a:p>
          <a:p>
            <a:pPr lvl="0">
              <a:lnSpc>
                <a:spcPct val="150000"/>
              </a:lnSpc>
            </a:pP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9645450" cy="951029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下列有关物质的分离和提纯正确的是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r>
              <a:rPr lang="zh-CN" altLang="en-US" sz="4000" dirty="0" smtClean="0">
                <a:solidFill>
                  <a:srgbClr val="404040"/>
                </a:solidFill>
                <a:latin typeface="微软雅黑" pitchFamily="34" charset="-122"/>
                <a:ea typeface="微软雅黑" pitchFamily="34" charset="-122"/>
              </a:rPr>
              <a:t>　　</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167132" y="10209307"/>
            <a:ext cx="1976823"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T1­2</a:t>
            </a:r>
            <a:endParaRPr lang="zh-CN" altLang="en-US" sz="4400" dirty="0">
              <a:solidFill>
                <a:srgbClr val="404040"/>
              </a:solidFill>
              <a:latin typeface="微软雅黑" pitchFamily="34" charset="-122"/>
              <a:ea typeface="微软雅黑" pitchFamily="34" charset="-122"/>
            </a:endParaRPr>
          </a:p>
        </p:txBody>
      </p:sp>
      <p:pic>
        <p:nvPicPr>
          <p:cNvPr id="411650" name="Picture 2" descr="8KP5"/>
          <p:cNvPicPr>
            <a:picLocks noChangeAspect="1" noChangeArrowheads="1"/>
          </p:cNvPicPr>
          <p:nvPr/>
        </p:nvPicPr>
        <p:blipFill>
          <a:blip r:embed="rId3" cstate="print"/>
          <a:srcRect/>
          <a:stretch>
            <a:fillRect/>
          </a:stretch>
        </p:blipFill>
        <p:spPr bwMode="auto">
          <a:xfrm>
            <a:off x="1872532" y="4644926"/>
            <a:ext cx="9559055" cy="3275108"/>
          </a:xfrm>
          <a:prstGeom prst="rect">
            <a:avLst/>
          </a:prstGeom>
          <a:noFill/>
          <a:ln w="9525">
            <a:noFill/>
            <a:miter lim="800000"/>
            <a:headEnd/>
            <a:tailEnd/>
          </a:ln>
        </p:spPr>
      </p:pic>
      <p:pic>
        <p:nvPicPr>
          <p:cNvPr id="411651" name="Picture 3" descr="8KP6"/>
          <p:cNvPicPr>
            <a:picLocks noChangeAspect="1" noChangeArrowheads="1"/>
          </p:cNvPicPr>
          <p:nvPr/>
        </p:nvPicPr>
        <p:blipFill>
          <a:blip r:embed="rId4" cstate="print"/>
          <a:srcRect/>
          <a:stretch>
            <a:fillRect/>
          </a:stretch>
        </p:blipFill>
        <p:spPr bwMode="auto">
          <a:xfrm>
            <a:off x="11953082" y="4875200"/>
            <a:ext cx="9399292" cy="2928958"/>
          </a:xfrm>
          <a:prstGeom prst="rect">
            <a:avLst/>
          </a:prstGeom>
          <a:noFill/>
          <a:ln w="9525">
            <a:noFill/>
            <a:miter lim="800000"/>
            <a:headEnd/>
            <a:tailEnd/>
          </a:ln>
        </p:spPr>
      </p:pic>
      <p:sp>
        <p:nvSpPr>
          <p:cNvPr id="16" name="矩形 15"/>
          <p:cNvSpPr/>
          <p:nvPr/>
        </p:nvSpPr>
        <p:spPr>
          <a:xfrm>
            <a:off x="1808887" y="8232786"/>
            <a:ext cx="4143404" cy="2800767"/>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．放出水层后再从分</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液漏斗下口放出有机层</a:t>
            </a:r>
            <a:r>
              <a:rPr lang="en-US" sz="4400" dirty="0" smtClean="0">
                <a:solidFill>
                  <a:srgbClr val="404040"/>
                </a:solidFill>
                <a:latin typeface="微软雅黑" pitchFamily="34" charset="-122"/>
                <a:ea typeface="微软雅黑" pitchFamily="34" charset="-122"/>
              </a:rPr>
              <a:t>)</a:t>
            </a:r>
            <a:endParaRPr lang="zh-CN" altLang="en-US" sz="4400" dirty="0"/>
          </a:p>
        </p:txBody>
      </p:sp>
      <p:sp>
        <p:nvSpPr>
          <p:cNvPr id="17" name="矩形 16"/>
          <p:cNvSpPr/>
          <p:nvPr/>
        </p:nvSpPr>
        <p:spPr>
          <a:xfrm>
            <a:off x="6952423" y="8195231"/>
            <a:ext cx="3857652" cy="1446550"/>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中的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endParaRPr lang="zh-CN" altLang="en-US" sz="4400" dirty="0"/>
          </a:p>
        </p:txBody>
      </p:sp>
      <p:sp>
        <p:nvSpPr>
          <p:cNvPr id="18" name="矩形 17"/>
          <p:cNvSpPr/>
          <p:nvPr/>
        </p:nvSpPr>
        <p:spPr>
          <a:xfrm>
            <a:off x="11738769" y="8232786"/>
            <a:ext cx="4572032" cy="2123658"/>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．苯萃取碘水中的</a:t>
            </a:r>
            <a:r>
              <a:rPr lang="en-US" sz="4400" dirty="0" smtClean="0">
                <a:solidFill>
                  <a:srgbClr val="404040"/>
                </a:solidFill>
                <a:latin typeface="微软雅黑" pitchFamily="34" charset="-122"/>
                <a:ea typeface="微软雅黑" pitchFamily="34" charset="-122"/>
              </a:rPr>
              <a:t>,I</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分出水层后的操作</a:t>
            </a:r>
            <a:r>
              <a:rPr lang="en-US" sz="4400" dirty="0" smtClean="0">
                <a:solidFill>
                  <a:srgbClr val="404040"/>
                </a:solidFill>
                <a:latin typeface="微软雅黑" pitchFamily="34" charset="-122"/>
                <a:ea typeface="微软雅黑" pitchFamily="34" charset="-122"/>
              </a:rPr>
              <a:t>)</a:t>
            </a:r>
            <a:endParaRPr lang="zh-CN" altLang="en-US" sz="4400" dirty="0"/>
          </a:p>
        </p:txBody>
      </p:sp>
      <p:sp>
        <p:nvSpPr>
          <p:cNvPr id="19" name="矩形 18"/>
          <p:cNvSpPr/>
          <p:nvPr/>
        </p:nvSpPr>
        <p:spPr>
          <a:xfrm>
            <a:off x="17168057" y="8304224"/>
            <a:ext cx="4572032" cy="1446550"/>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．除去氯气中的</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气体</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11650"/>
                                        </p:tgtEl>
                                        <p:attrNameLst>
                                          <p:attrName>style.visibility</p:attrName>
                                        </p:attrNameLst>
                                      </p:cBhvr>
                                      <p:to>
                                        <p:strVal val="visible"/>
                                      </p:to>
                                    </p:set>
                                    <p:animEffect transition="in" filter="blinds(horizontal)">
                                      <p:cBhvr>
                                        <p:cTn id="11" dur="500"/>
                                        <p:tgtEl>
                                          <p:spTgt spid="41165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11651"/>
                                        </p:tgtEl>
                                        <p:attrNameLst>
                                          <p:attrName>style.visibility</p:attrName>
                                        </p:attrNameLst>
                                      </p:cBhvr>
                                      <p:to>
                                        <p:strVal val="visible"/>
                                      </p:to>
                                    </p:set>
                                    <p:animEffect transition="in" filter="blinds(horizontal)">
                                      <p:cBhvr>
                                        <p:cTn id="15" dur="500"/>
                                        <p:tgtEl>
                                          <p:spTgt spid="41165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P spid="16" grpId="0"/>
      <p:bldP spid="17" grpId="0"/>
      <p:bldP spid="18" grpId="0"/>
      <p:bldP spid="19"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023200" y="3517878"/>
            <a:ext cx="19645450" cy="8358246"/>
          </a:xfrm>
          <a:prstGeom prst="rect">
            <a:avLst/>
          </a:prstGeom>
          <a:noFill/>
          <a:ln w="9525">
            <a:noFill/>
            <a:miter lim="800000"/>
            <a:headEnd/>
            <a:tailEnd/>
          </a:ln>
          <a:effectLst/>
        </p:spPr>
      </p:pic>
      <p:sp>
        <p:nvSpPr>
          <p:cNvPr id="14" name="矩形 13"/>
          <p:cNvSpPr/>
          <p:nvPr/>
        </p:nvSpPr>
        <p:spPr>
          <a:xfrm>
            <a:off x="2177146" y="3589316"/>
            <a:ext cx="7685387"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2166076" y="4397154"/>
            <a:ext cx="19002508"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分液漏斗中下层液体从下口放出，上层液体从上口倒出，</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项错误；可以利用氢氧化钠溶液吸收二氧化碳而除去</a:t>
            </a:r>
            <a:r>
              <a:rPr lang="en-US" sz="4400" dirty="0" smtClean="0">
                <a:solidFill>
                  <a:srgbClr val="A50021"/>
                </a:solidFill>
                <a:latin typeface="微软雅黑" pitchFamily="34" charset="-122"/>
                <a:ea typeface="微软雅黑" pitchFamily="34" charset="-122"/>
              </a:rPr>
              <a:t>CO</a:t>
            </a:r>
            <a:r>
              <a:rPr lang="zh-CN" altLang="en-US" sz="4400" dirty="0" smtClean="0">
                <a:solidFill>
                  <a:srgbClr val="A50021"/>
                </a:solidFill>
                <a:latin typeface="微软雅黑" pitchFamily="34" charset="-122"/>
                <a:ea typeface="微软雅黑" pitchFamily="34" charset="-122"/>
              </a:rPr>
              <a:t>中的</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正确；苯的密度比水小，水层在下，从分液漏斗的下端放出，含碘的苯溶液从上口倒出，不能从下端放出，</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反应生成新的杂质气体</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，故洗气瓶中应为饱和食盐水，而不是饱和碳酸氢钠溶液，</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9788326"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下列从混合物中分离出其中的一种成分，所采取的分离方法正确的是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．由于碘在酒精中的溶解度大，所以可用酒精把碘水中的碘萃取出来</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．水的沸点为</a:t>
            </a:r>
            <a:r>
              <a:rPr lang="en-US" sz="4400" dirty="0" smtClean="0">
                <a:solidFill>
                  <a:srgbClr val="404040"/>
                </a:solidFill>
                <a:latin typeface="微软雅黑" pitchFamily="34" charset="-122"/>
                <a:ea typeface="微软雅黑" pitchFamily="34" charset="-122"/>
              </a:rPr>
              <a:t>100 ℃</a:t>
            </a:r>
            <a:r>
              <a:rPr lang="zh-CN" altLang="en-US" sz="4400" dirty="0" smtClean="0">
                <a:solidFill>
                  <a:srgbClr val="404040"/>
                </a:solidFill>
                <a:latin typeface="微软雅黑" pitchFamily="34" charset="-122"/>
                <a:ea typeface="微软雅黑" pitchFamily="34" charset="-122"/>
              </a:rPr>
              <a:t>，酒精的沸点为</a:t>
            </a:r>
            <a:r>
              <a:rPr lang="en-US" sz="4400" dirty="0" smtClean="0">
                <a:solidFill>
                  <a:srgbClr val="404040"/>
                </a:solidFill>
                <a:latin typeface="微软雅黑" pitchFamily="34" charset="-122"/>
                <a:ea typeface="微软雅黑" pitchFamily="34" charset="-122"/>
              </a:rPr>
              <a:t>78.5 ℃</a:t>
            </a:r>
            <a:r>
              <a:rPr lang="zh-CN" altLang="en-US" sz="4400" dirty="0" smtClean="0">
                <a:solidFill>
                  <a:srgbClr val="404040"/>
                </a:solidFill>
                <a:latin typeface="微软雅黑" pitchFamily="34" charset="-122"/>
                <a:ea typeface="微软雅黑" pitchFamily="34" charset="-122"/>
              </a:rPr>
              <a:t>，所以可用加热蒸馏的方法，使含水的酒精变为无水酒精</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．四氯化碳和水混合后，可用分液的方法来分离</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溶解度随温度下降而减小，所以用冷却法从热的含少量</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溶液中分离得到纯净的</a:t>
            </a:r>
            <a:r>
              <a:rPr lang="en-US" sz="4400" dirty="0" err="1" smtClean="0">
                <a:solidFill>
                  <a:srgbClr val="404040"/>
                </a:solidFill>
                <a:latin typeface="微软雅黑" pitchFamily="34" charset="-122"/>
                <a:ea typeface="微软雅黑" pitchFamily="34" charset="-122"/>
              </a:rPr>
              <a:t>NaCl</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094638" y="3232126"/>
            <a:ext cx="19738286" cy="8358246"/>
          </a:xfrm>
          <a:prstGeom prst="rect">
            <a:avLst/>
          </a:prstGeom>
          <a:noFill/>
          <a:ln w="9525">
            <a:noFill/>
            <a:miter lim="800000"/>
            <a:headEnd/>
            <a:tailEnd/>
          </a:ln>
          <a:effectLst/>
        </p:spPr>
      </p:pic>
      <p:sp>
        <p:nvSpPr>
          <p:cNvPr id="14" name="矩形 13"/>
          <p:cNvSpPr/>
          <p:nvPr/>
        </p:nvSpPr>
        <p:spPr>
          <a:xfrm>
            <a:off x="2166075" y="3303564"/>
            <a:ext cx="7863219"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2155005" y="4111402"/>
            <a:ext cx="19442207"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酒精与水混溶，应用苯或四氯化碳作萃取剂，故</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项，二者沸点相近，直接蒸馏不能得到纯净物，应加入生石灰再蒸馏，故</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错误；四氯化碳不溶于水，可用分液的方法分离，故</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正确；硝酸钾的溶解度受温度影响较大，氯化钠的溶解度受温度影响较小，应采用蒸发结晶的方法分离，</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溶液中含有少量</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时可通过降温结晶提纯硝酸钾，故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smtClean="0">
              <a:solidFill>
                <a:srgbClr val="A50021"/>
              </a:solidFill>
              <a:latin typeface="微软雅黑" pitchFamily="34" charset="-122"/>
              <a:ea typeface="微软雅黑" pitchFamily="34" charset="-122"/>
            </a:endParaRPr>
          </a:p>
          <a:p>
            <a:pPr lvl="0">
              <a:lnSpc>
                <a:spcPct val="150000"/>
              </a:lnSpc>
            </a:pP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057282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设</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表示阿伏伽德罗常数的值，下列叙述中正确的是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．水的摩尔质量为</a:t>
            </a:r>
            <a:r>
              <a:rPr lang="en-US" sz="4400" dirty="0" smtClean="0">
                <a:solidFill>
                  <a:srgbClr val="404040"/>
                </a:solidFill>
                <a:latin typeface="微软雅黑" pitchFamily="34" charset="-122"/>
                <a:ea typeface="微软雅黑" pitchFamily="34" charset="-122"/>
              </a:rPr>
              <a:t>18 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．常温常压下，</a:t>
            </a:r>
            <a:r>
              <a:rPr lang="en-US" sz="4400" dirty="0" smtClean="0">
                <a:solidFill>
                  <a:srgbClr val="404040"/>
                </a:solidFill>
                <a:latin typeface="微软雅黑" pitchFamily="34" charset="-122"/>
                <a:ea typeface="微软雅黑" pitchFamily="34" charset="-122"/>
              </a:rPr>
              <a:t>48 g 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含有的氧原子数为</a:t>
            </a:r>
            <a:r>
              <a:rPr lang="en-US" sz="4400" dirty="0" smtClean="0">
                <a:solidFill>
                  <a:srgbClr val="404040"/>
                </a:solidFill>
                <a:latin typeface="微软雅黑" pitchFamily="34" charset="-122"/>
                <a:ea typeface="微软雅黑" pitchFamily="34" charset="-122"/>
              </a:rPr>
              <a:t>3</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．常温常压下，</a:t>
            </a:r>
            <a:r>
              <a:rPr lang="en-US" sz="4400" dirty="0" smtClean="0">
                <a:solidFill>
                  <a:srgbClr val="404040"/>
                </a:solidFill>
                <a:latin typeface="微软雅黑" pitchFamily="34" charset="-122"/>
                <a:ea typeface="微软雅黑" pitchFamily="34" charset="-122"/>
              </a:rPr>
              <a:t>11.2 L</a:t>
            </a:r>
            <a:r>
              <a:rPr lang="zh-CN" altLang="en-US" sz="4400" dirty="0" smtClean="0">
                <a:solidFill>
                  <a:srgbClr val="404040"/>
                </a:solidFill>
                <a:latin typeface="微软雅黑" pitchFamily="34" charset="-122"/>
                <a:ea typeface="微软雅黑" pitchFamily="34" charset="-122"/>
              </a:rPr>
              <a:t>氧气中所含有的原子数为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．物质的量浓度为</a:t>
            </a:r>
            <a:r>
              <a:rPr lang="en-US" sz="4400" dirty="0" smtClean="0">
                <a:solidFill>
                  <a:srgbClr val="404040"/>
                </a:solidFill>
                <a:latin typeface="微软雅黑" pitchFamily="34" charset="-122"/>
                <a:ea typeface="微软雅黑" pitchFamily="34" charset="-122"/>
              </a:rPr>
              <a:t>0.5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溶液中含有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数为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2889756" y="3276774"/>
            <a:ext cx="35004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12889756" y="3996854"/>
            <a:ext cx="8655069" cy="7680564"/>
          </a:xfrm>
          <a:prstGeom prst="rect">
            <a:avLst/>
          </a:prstGeom>
        </p:spPr>
        <p:txBody>
          <a:bodyPr wrap="square">
            <a:spAutoFit/>
          </a:bodyPr>
          <a:lstStyle/>
          <a:p>
            <a:pPr>
              <a:lnSpc>
                <a:spcPts val="75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摩尔质量的单位是</a:t>
            </a:r>
            <a:r>
              <a:rPr lang="en-US" sz="4400" dirty="0" err="1" smtClean="0">
                <a:solidFill>
                  <a:srgbClr val="A50021"/>
                </a:solidFill>
                <a:latin typeface="微软雅黑" pitchFamily="34" charset="-122"/>
                <a:ea typeface="微软雅黑" pitchFamily="34" charset="-122"/>
              </a:rPr>
              <a:t>g·mol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48 g 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含有的氧原子数是</a:t>
            </a:r>
            <a:r>
              <a:rPr lang="en-US" sz="4400" dirty="0" smtClean="0">
                <a:solidFill>
                  <a:srgbClr val="A50021"/>
                </a:solidFill>
                <a:latin typeface="微软雅黑" pitchFamily="34" charset="-122"/>
                <a:ea typeface="微软雅黑" pitchFamily="34" charset="-122"/>
              </a:rPr>
              <a:t>(48 g÷48 </a:t>
            </a:r>
            <a:r>
              <a:rPr lang="en-US" sz="4400" dirty="0" err="1" smtClean="0">
                <a:solidFill>
                  <a:srgbClr val="A50021"/>
                </a:solidFill>
                <a:latin typeface="微软雅黑" pitchFamily="34" charset="-122"/>
                <a:ea typeface="微软雅黑" pitchFamily="34" charset="-122"/>
              </a:rPr>
              <a:t>g</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)×3×</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en-US" sz="4400" dirty="0" smtClean="0">
                <a:solidFill>
                  <a:srgbClr val="A50021"/>
                </a:solidFill>
                <a:latin typeface="微软雅黑" pitchFamily="34" charset="-122"/>
                <a:ea typeface="微软雅黑" pitchFamily="34" charset="-122"/>
              </a:rPr>
              <a:t> 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正确；常温常压下，</a:t>
            </a:r>
            <a:r>
              <a:rPr lang="en-US" sz="4400" dirty="0" smtClean="0">
                <a:solidFill>
                  <a:srgbClr val="A50021"/>
                </a:solidFill>
                <a:latin typeface="微软雅黑" pitchFamily="34" charset="-122"/>
                <a:ea typeface="微软雅黑" pitchFamily="34" charset="-122"/>
              </a:rPr>
              <a:t>11.2 L</a:t>
            </a:r>
            <a:r>
              <a:rPr lang="zh-CN" altLang="en-US" sz="4400" dirty="0" smtClean="0">
                <a:solidFill>
                  <a:srgbClr val="A50021"/>
                </a:solidFill>
                <a:latin typeface="微软雅黑" pitchFamily="34" charset="-122"/>
                <a:ea typeface="微软雅黑" pitchFamily="34" charset="-122"/>
              </a:rPr>
              <a:t>氧气的物质的量不是</a:t>
            </a:r>
            <a:r>
              <a:rPr lang="en-US" sz="4400" dirty="0" smtClean="0">
                <a:solidFill>
                  <a:srgbClr val="A50021"/>
                </a:solidFill>
                <a:latin typeface="微软雅黑" pitchFamily="34" charset="-122"/>
                <a:ea typeface="微软雅黑" pitchFamily="34" charset="-122"/>
              </a:rPr>
              <a:t>0.5 mol</a:t>
            </a:r>
            <a:r>
              <a:rPr lang="zh-CN" altLang="en-US" sz="4400" dirty="0" smtClean="0">
                <a:solidFill>
                  <a:srgbClr val="A50021"/>
                </a:solidFill>
                <a:latin typeface="微软雅黑" pitchFamily="34" charset="-122"/>
                <a:ea typeface="微软雅黑" pitchFamily="34" charset="-122"/>
              </a:rPr>
              <a:t>，则其含有的原子数不是</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项，溶液的体积没有确定，故无法求其数目，错误。</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9574012"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表示阿伏伽德罗常数的值。下列叙述中不正确的是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．分子总数为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混合气体中含有的氧原子数为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L 1 mol/L </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溶液含有</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个</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．常温常压下，</a:t>
            </a:r>
            <a:r>
              <a:rPr lang="en-US" sz="4400" dirty="0" smtClean="0">
                <a:solidFill>
                  <a:srgbClr val="404040"/>
                </a:solidFill>
                <a:latin typeface="微软雅黑" pitchFamily="34" charset="-122"/>
                <a:ea typeface="微软雅黑" pitchFamily="34" charset="-122"/>
              </a:rPr>
              <a:t>92 g</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混合气体含有的原子数为</a:t>
            </a:r>
            <a:r>
              <a:rPr lang="en-US" sz="4400" dirty="0" smtClean="0">
                <a:solidFill>
                  <a:srgbClr val="404040"/>
                </a:solidFill>
                <a:latin typeface="微软雅黑" pitchFamily="34" charset="-122"/>
                <a:ea typeface="微软雅黑" pitchFamily="34" charset="-122"/>
              </a:rPr>
              <a:t>6</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．常温常压下，</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氯气与足量镁粉充分反应，转移的电子数为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8858312" cy="8402300"/>
          </a:xfrm>
          <a:prstGeom prst="rect">
            <a:avLst/>
          </a:prstGeom>
        </p:spPr>
        <p:txBody>
          <a:bodyPr wrap="square">
            <a:spAutoFit/>
          </a:bodyPr>
          <a:lstStyle/>
          <a:p>
            <a:pPr>
              <a:lnSpc>
                <a:spcPct val="150000"/>
              </a:lnSpc>
            </a:pPr>
            <a:r>
              <a:rPr lang="zh-CN" altLang="en-US" sz="4000" dirty="0" smtClean="0">
                <a:latin typeface="微软雅黑" pitchFamily="34" charset="-122"/>
                <a:ea typeface="微软雅黑" pitchFamily="34" charset="-122"/>
              </a:rPr>
              <a:t>例</a:t>
            </a:r>
            <a:r>
              <a:rPr lang="en-US" altLang="zh-CN" sz="4000" dirty="0" smtClean="0">
                <a:latin typeface="微软雅黑" pitchFamily="34" charset="-122"/>
                <a:ea typeface="微软雅黑" pitchFamily="34" charset="-122"/>
              </a:rPr>
              <a:t>1   </a:t>
            </a:r>
            <a:r>
              <a:rPr lang="zh-CN" altLang="en-US" sz="4000" dirty="0" smtClean="0">
                <a:solidFill>
                  <a:srgbClr val="404040"/>
                </a:solidFill>
                <a:latin typeface="微软雅黑" pitchFamily="34" charset="-122"/>
                <a:ea typeface="微软雅黑" pitchFamily="34" charset="-122"/>
              </a:rPr>
              <a:t>下列操作符合化学实验安全要求的是</a:t>
            </a:r>
            <a:r>
              <a:rPr lang="en-US" sz="4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　　</a:t>
            </a:r>
            <a:r>
              <a:rPr lang="en-US" sz="4000" dirty="0" smtClean="0">
                <a:solidFill>
                  <a:srgbClr val="404040"/>
                </a:solidFill>
                <a:latin typeface="微软雅黑" pitchFamily="34" charset="-122"/>
                <a:ea typeface="微软雅黑" pitchFamily="34" charset="-122"/>
              </a:rPr>
              <a:t>)</a:t>
            </a:r>
            <a:endParaRPr lang="zh-CN" altLang="en-US" sz="40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A</a:t>
            </a:r>
            <a:r>
              <a:rPr lang="zh-CN" altLang="en-US" sz="4000" dirty="0" smtClean="0">
                <a:solidFill>
                  <a:srgbClr val="404040"/>
                </a:solidFill>
                <a:latin typeface="微软雅黑" pitchFamily="34" charset="-122"/>
                <a:ea typeface="微软雅黑" pitchFamily="34" charset="-122"/>
              </a:rPr>
              <a:t>．向正在燃烧的酒精灯内添加酒精</a:t>
            </a:r>
          </a:p>
          <a:p>
            <a:pPr>
              <a:lnSpc>
                <a:spcPct val="150000"/>
              </a:lnSpc>
            </a:pPr>
            <a:r>
              <a:rPr lang="en-US" sz="4000" dirty="0" smtClean="0">
                <a:solidFill>
                  <a:srgbClr val="404040"/>
                </a:solidFill>
                <a:latin typeface="微软雅黑" pitchFamily="34" charset="-122"/>
                <a:ea typeface="微软雅黑" pitchFamily="34" charset="-122"/>
              </a:rPr>
              <a:t>B</a:t>
            </a:r>
            <a:r>
              <a:rPr lang="zh-CN" altLang="en-US" sz="4000" dirty="0" smtClean="0">
                <a:solidFill>
                  <a:srgbClr val="404040"/>
                </a:solidFill>
                <a:latin typeface="微软雅黑" pitchFamily="34" charset="-122"/>
                <a:ea typeface="微软雅黑" pitchFamily="34" charset="-122"/>
              </a:rPr>
              <a:t>．在无试管夹的情况下，可以手持试管加热</a:t>
            </a:r>
          </a:p>
          <a:p>
            <a:pPr>
              <a:lnSpc>
                <a:spcPct val="150000"/>
              </a:lnSpc>
            </a:pPr>
            <a:r>
              <a:rPr lang="en-US" sz="4000" dirty="0" smtClean="0">
                <a:solidFill>
                  <a:srgbClr val="404040"/>
                </a:solidFill>
                <a:latin typeface="微软雅黑" pitchFamily="34" charset="-122"/>
                <a:ea typeface="微软雅黑" pitchFamily="34" charset="-122"/>
              </a:rPr>
              <a:t>C</a:t>
            </a:r>
            <a:r>
              <a:rPr lang="zh-CN" altLang="en-US" sz="4000" dirty="0" smtClean="0">
                <a:solidFill>
                  <a:srgbClr val="404040"/>
                </a:solidFill>
                <a:latin typeface="微软雅黑" pitchFamily="34" charset="-122"/>
                <a:ea typeface="微软雅黑" pitchFamily="34" charset="-122"/>
              </a:rPr>
              <a:t>．在点燃或加热可燃气体前检验其纯度，防止发生爆炸</a:t>
            </a:r>
          </a:p>
          <a:p>
            <a:pPr>
              <a:lnSpc>
                <a:spcPct val="150000"/>
              </a:lnSpc>
            </a:pPr>
            <a:r>
              <a:rPr lang="en-US" sz="4000" dirty="0" smtClean="0">
                <a:solidFill>
                  <a:srgbClr val="404040"/>
                </a:solidFill>
                <a:latin typeface="微软雅黑" pitchFamily="34" charset="-122"/>
                <a:ea typeface="微软雅黑" pitchFamily="34" charset="-122"/>
              </a:rPr>
              <a:t>D</a:t>
            </a:r>
            <a:r>
              <a:rPr lang="zh-CN" altLang="en-US" sz="4000" dirty="0" smtClean="0">
                <a:solidFill>
                  <a:srgbClr val="404040"/>
                </a:solidFill>
                <a:latin typeface="微软雅黑" pitchFamily="34" charset="-122"/>
                <a:ea typeface="微软雅黑" pitchFamily="34" charset="-122"/>
              </a:rPr>
              <a:t>．实验中不慎将浓硫酸滴在皮肤上，立即用氢氧化钠溶液进行清洗</a:t>
            </a:r>
            <a:endParaRPr lang="zh-CN" altLang="en-US" sz="4000" dirty="0">
              <a:solidFill>
                <a:srgbClr val="404040"/>
              </a:solidFill>
              <a:latin typeface="微软雅黑" pitchFamily="34" charset="-122"/>
              <a:ea typeface="微软雅黑" pitchFamily="34" charset="-122"/>
            </a:endParaRPr>
          </a:p>
        </p:txBody>
      </p:sp>
      <p:sp>
        <p:nvSpPr>
          <p:cNvPr id="14" name="矩形 13"/>
          <p:cNvSpPr/>
          <p:nvPr/>
        </p:nvSpPr>
        <p:spPr>
          <a:xfrm>
            <a:off x="12024520" y="3446440"/>
            <a:ext cx="7715304" cy="1015663"/>
          </a:xfrm>
          <a:prstGeom prst="rect">
            <a:avLst/>
          </a:prstGeom>
        </p:spPr>
        <p:txBody>
          <a:bodyPr wrap="square">
            <a:spAutoFit/>
          </a:bodyPr>
          <a:lstStyle/>
          <a:p>
            <a:pPr eaLnBrk="1" hangingPunct="1">
              <a:lnSpc>
                <a:spcPct val="150000"/>
              </a:lnSpc>
              <a:buNone/>
            </a:pPr>
            <a:r>
              <a:rPr lang="en-US" altLang="zh-CN" sz="40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0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000" dirty="0" smtClean="0">
                <a:solidFill>
                  <a:srgbClr val="A50021"/>
                </a:solidFill>
                <a:latin typeface="微软雅黑" pitchFamily="34" charset="-122"/>
                <a:ea typeface="微软雅黑" pitchFamily="34" charset="-122"/>
                <a:cs typeface="Times New Roman" panose="02020603050405020304" pitchFamily="18" charset="0"/>
              </a:rPr>
              <a:t>】</a:t>
            </a:r>
            <a:r>
              <a:rPr lang="en-US" sz="40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025660" y="4232258"/>
            <a:ext cx="9429816" cy="7478970"/>
          </a:xfrm>
          <a:prstGeom prst="rect">
            <a:avLst/>
          </a:prstGeom>
        </p:spPr>
        <p:txBody>
          <a:bodyPr wrap="square">
            <a:spAutoFit/>
          </a:bodyPr>
          <a:lstStyle/>
          <a:p>
            <a:pPr>
              <a:lnSpc>
                <a:spcPct val="150000"/>
              </a:lnSpc>
            </a:pPr>
            <a:r>
              <a:rPr lang="en-US" altLang="zh-CN" sz="4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解析</a:t>
            </a:r>
            <a:r>
              <a:rPr lang="en-US" altLang="zh-CN"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 A</a:t>
            </a:r>
            <a:r>
              <a:rPr lang="zh-CN" altLang="en-US" sz="4000" dirty="0" smtClean="0">
                <a:solidFill>
                  <a:srgbClr val="A50021"/>
                </a:solidFill>
                <a:latin typeface="微软雅黑" pitchFamily="34" charset="-122"/>
                <a:ea typeface="微软雅黑" pitchFamily="34" charset="-122"/>
              </a:rPr>
              <a:t>项，不能向正在燃烧的酒精灯内添加酒精，以免发生火灾，错误；</a:t>
            </a:r>
            <a:r>
              <a:rPr lang="en-US" sz="4000" dirty="0" smtClean="0">
                <a:solidFill>
                  <a:srgbClr val="A50021"/>
                </a:solidFill>
                <a:latin typeface="微软雅黑" pitchFamily="34" charset="-122"/>
                <a:ea typeface="微软雅黑" pitchFamily="34" charset="-122"/>
              </a:rPr>
              <a:t>B</a:t>
            </a:r>
            <a:r>
              <a:rPr lang="zh-CN" altLang="en-US" sz="4000" dirty="0" smtClean="0">
                <a:solidFill>
                  <a:srgbClr val="A50021"/>
                </a:solidFill>
                <a:latin typeface="微软雅黑" pitchFamily="34" charset="-122"/>
                <a:ea typeface="微软雅黑" pitchFamily="34" charset="-122"/>
              </a:rPr>
              <a:t>项，对试管加热时，应用试管夹，不能直接用手，错误；</a:t>
            </a:r>
            <a:r>
              <a:rPr lang="en-US" sz="4000" dirty="0" smtClean="0">
                <a:solidFill>
                  <a:srgbClr val="A50021"/>
                </a:solidFill>
                <a:latin typeface="微软雅黑" pitchFamily="34" charset="-122"/>
                <a:ea typeface="微软雅黑" pitchFamily="34" charset="-122"/>
              </a:rPr>
              <a:t>C</a:t>
            </a:r>
            <a:r>
              <a:rPr lang="zh-CN" altLang="en-US" sz="4000" dirty="0" smtClean="0">
                <a:solidFill>
                  <a:srgbClr val="A50021"/>
                </a:solidFill>
                <a:latin typeface="微软雅黑" pitchFamily="34" charset="-122"/>
                <a:ea typeface="微软雅黑" pitchFamily="34" charset="-122"/>
              </a:rPr>
              <a:t>项，在点燃或加热可燃气体前要检验其纯度，防止发生爆炸，正确；</a:t>
            </a:r>
            <a:r>
              <a:rPr lang="en-US" sz="4000" dirty="0" smtClean="0">
                <a:solidFill>
                  <a:srgbClr val="A50021"/>
                </a:solidFill>
                <a:latin typeface="微软雅黑" pitchFamily="34" charset="-122"/>
                <a:ea typeface="微软雅黑" pitchFamily="34" charset="-122"/>
              </a:rPr>
              <a:t>D</a:t>
            </a:r>
            <a:r>
              <a:rPr lang="zh-CN" altLang="en-US" sz="4000" dirty="0" smtClean="0">
                <a:solidFill>
                  <a:srgbClr val="A50021"/>
                </a:solidFill>
                <a:latin typeface="微软雅黑" pitchFamily="34" charset="-122"/>
                <a:ea typeface="微软雅黑" pitchFamily="34" charset="-122"/>
              </a:rPr>
              <a:t>项，实验中不慎将浓硫酸滴在皮肤上，应立即用干布擦去，再用大量水冲洗，最后涂上小苏打溶液，错误。</a:t>
            </a:r>
            <a:endParaRPr lang="zh-CN" altLang="en-US" sz="40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166076" y="3375002"/>
            <a:ext cx="19359698" cy="8358246"/>
          </a:xfrm>
          <a:prstGeom prst="rect">
            <a:avLst/>
          </a:prstGeom>
          <a:noFill/>
          <a:ln w="9525">
            <a:noFill/>
            <a:miter lim="800000"/>
            <a:headEnd/>
            <a:tailEnd/>
          </a:ln>
          <a:effectLst/>
        </p:spPr>
      </p:pic>
      <p:sp>
        <p:nvSpPr>
          <p:cNvPr id="14" name="矩形 13"/>
          <p:cNvSpPr/>
          <p:nvPr/>
        </p:nvSpPr>
        <p:spPr>
          <a:xfrm>
            <a:off x="2237513" y="3446440"/>
            <a:ext cx="7712400"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2226443" y="4254278"/>
            <a:ext cx="19069298"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选项</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，分子总数为</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的</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混合气体的物质的量为</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，其中含有</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氧原子，</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正确；选项</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溶液中含有溶质</a:t>
            </a:r>
            <a:r>
              <a:rPr lang="en-US" sz="4400" dirty="0" err="1" smtClean="0">
                <a:solidFill>
                  <a:srgbClr val="A50021"/>
                </a:solidFill>
                <a:latin typeface="微软雅黑" pitchFamily="34" charset="-122"/>
                <a:ea typeface="微软雅黑" pitchFamily="34" charset="-122"/>
              </a:rPr>
              <a:t>NaCl</a:t>
            </a:r>
            <a:r>
              <a:rPr lang="en-US" sz="4400" dirty="0" smtClean="0">
                <a:solidFill>
                  <a:srgbClr val="A50021"/>
                </a:solidFill>
                <a:latin typeface="微软雅黑" pitchFamily="34" charset="-122"/>
                <a:ea typeface="微软雅黑" pitchFamily="34" charset="-122"/>
              </a:rPr>
              <a:t> 1 mol</a:t>
            </a:r>
            <a:r>
              <a:rPr lang="zh-CN" altLang="en-US" sz="4400" dirty="0" smtClean="0">
                <a:solidFill>
                  <a:srgbClr val="A50021"/>
                </a:solidFill>
                <a:latin typeface="微软雅黑" pitchFamily="34" charset="-122"/>
                <a:ea typeface="微软雅黑" pitchFamily="34" charset="-122"/>
              </a:rPr>
              <a:t>，故含有</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，即有</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正确；选项</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，无论是</a:t>
            </a:r>
            <a:r>
              <a:rPr lang="en-US" sz="4400" dirty="0" smtClean="0">
                <a:solidFill>
                  <a:srgbClr val="A50021"/>
                </a:solidFill>
                <a:latin typeface="微软雅黑" pitchFamily="34" charset="-122"/>
                <a:ea typeface="微软雅黑" pitchFamily="34" charset="-122"/>
              </a:rPr>
              <a:t>92 g 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还是</a:t>
            </a:r>
            <a:r>
              <a:rPr lang="en-US" sz="4400" dirty="0" smtClean="0">
                <a:solidFill>
                  <a:srgbClr val="A50021"/>
                </a:solidFill>
                <a:latin typeface="微软雅黑" pitchFamily="34" charset="-122"/>
                <a:ea typeface="微软雅黑" pitchFamily="34" charset="-122"/>
              </a:rPr>
              <a:t>92 g N</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中均含有</a:t>
            </a:r>
            <a:r>
              <a:rPr lang="en-US" sz="4400" dirty="0" smtClean="0">
                <a:solidFill>
                  <a:srgbClr val="A50021"/>
                </a:solidFill>
                <a:latin typeface="微软雅黑" pitchFamily="34" charset="-122"/>
                <a:ea typeface="微软雅黑" pitchFamily="34" charset="-122"/>
              </a:rPr>
              <a:t>6 mol</a:t>
            </a:r>
            <a:r>
              <a:rPr lang="zh-CN" altLang="en-US" sz="4400" dirty="0" smtClean="0">
                <a:solidFill>
                  <a:srgbClr val="A50021"/>
                </a:solidFill>
                <a:latin typeface="微软雅黑" pitchFamily="34" charset="-122"/>
                <a:ea typeface="微软雅黑" pitchFamily="34" charset="-122"/>
              </a:rPr>
              <a:t>原子，则</a:t>
            </a:r>
            <a:r>
              <a:rPr lang="en-US" sz="4400" dirty="0" smtClean="0">
                <a:solidFill>
                  <a:srgbClr val="A50021"/>
                </a:solidFill>
                <a:latin typeface="微软雅黑" pitchFamily="34" charset="-122"/>
                <a:ea typeface="微软雅黑" pitchFamily="34" charset="-122"/>
              </a:rPr>
              <a:t>92 g</a:t>
            </a:r>
            <a:r>
              <a:rPr lang="zh-CN" altLang="en-US" sz="4400" dirty="0" smtClean="0">
                <a:solidFill>
                  <a:srgbClr val="A50021"/>
                </a:solidFill>
                <a:latin typeface="微软雅黑" pitchFamily="34" charset="-122"/>
                <a:ea typeface="微软雅黑" pitchFamily="34" charset="-122"/>
              </a:rPr>
              <a:t>混合气体中必定含有</a:t>
            </a:r>
            <a:r>
              <a:rPr lang="en-US" sz="4400" dirty="0" smtClean="0">
                <a:solidFill>
                  <a:srgbClr val="A50021"/>
                </a:solidFill>
                <a:latin typeface="微软雅黑" pitchFamily="34" charset="-122"/>
                <a:ea typeface="微软雅黑" pitchFamily="34" charset="-122"/>
              </a:rPr>
              <a:t>6 mol</a:t>
            </a:r>
            <a:r>
              <a:rPr lang="zh-CN" altLang="en-US" sz="4400" dirty="0" smtClean="0">
                <a:solidFill>
                  <a:srgbClr val="A50021"/>
                </a:solidFill>
                <a:latin typeface="微软雅黑" pitchFamily="34" charset="-122"/>
                <a:ea typeface="微软雅黑" pitchFamily="34" charset="-122"/>
              </a:rPr>
              <a:t>原子，</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正确；选项</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氯气与足量镁粉充分反应，转移</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电子，但常温常压下</a:t>
            </a:r>
            <a:r>
              <a:rPr lang="en-US" sz="4400" dirty="0" smtClean="0">
                <a:solidFill>
                  <a:srgbClr val="A50021"/>
                </a:solidFill>
                <a:latin typeface="微软雅黑" pitchFamily="34" charset="-122"/>
                <a:ea typeface="微软雅黑" pitchFamily="34" charset="-122"/>
              </a:rPr>
              <a:t>22.4 L</a:t>
            </a:r>
            <a:r>
              <a:rPr lang="zh-CN" altLang="en-US" sz="4400" dirty="0" smtClean="0">
                <a:solidFill>
                  <a:srgbClr val="A50021"/>
                </a:solidFill>
                <a:latin typeface="微软雅黑" pitchFamily="34" charset="-122"/>
                <a:ea typeface="微软雅黑" pitchFamily="34" charset="-122"/>
              </a:rPr>
              <a:t>氯气的物质的量不是</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，所以转移的电子不是</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057282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7</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表示阿伏伽德罗常数的值。下列有关说法正确的是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．在常温、常压下，</a:t>
            </a:r>
            <a:r>
              <a:rPr lang="en-US" sz="4400" dirty="0" smtClean="0">
                <a:solidFill>
                  <a:srgbClr val="404040"/>
                </a:solidFill>
                <a:latin typeface="微软雅黑" pitchFamily="34" charset="-122"/>
                <a:ea typeface="微软雅黑" pitchFamily="34" charset="-122"/>
              </a:rPr>
              <a:t>11.2 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含有的分子数为</a:t>
            </a:r>
            <a:r>
              <a:rPr lang="en-US" sz="4400" dirty="0" smtClean="0">
                <a:solidFill>
                  <a:srgbClr val="404040"/>
                </a:solidFill>
                <a:latin typeface="微软雅黑" pitchFamily="34" charset="-122"/>
                <a:ea typeface="微软雅黑" pitchFamily="34" charset="-122"/>
              </a:rPr>
              <a:t>0.5</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．在常温、常压下，</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氦气含有的原子数为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71 g 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所含原子数为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 mol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1 mol 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的体积都约为</a:t>
            </a:r>
            <a:r>
              <a:rPr lang="en-US" sz="4400" dirty="0" smtClean="0">
                <a:solidFill>
                  <a:srgbClr val="404040"/>
                </a:solidFill>
                <a:latin typeface="微软雅黑" pitchFamily="34" charset="-122"/>
                <a:ea typeface="微软雅黑" pitchFamily="34" charset="-122"/>
              </a:rPr>
              <a:t>22.4 L</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2953214" y="3589316"/>
            <a:ext cx="35004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12942143" y="4397154"/>
            <a:ext cx="8655069" cy="700089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标准状况下，</a:t>
            </a:r>
            <a:r>
              <a:rPr lang="en-US" sz="4400" dirty="0" smtClean="0">
                <a:solidFill>
                  <a:srgbClr val="A50021"/>
                </a:solidFill>
                <a:latin typeface="微软雅黑" pitchFamily="34" charset="-122"/>
                <a:ea typeface="微软雅黑" pitchFamily="34" charset="-122"/>
              </a:rPr>
              <a:t>11.2 L 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含有的分子数为</a:t>
            </a:r>
            <a:r>
              <a:rPr lang="en-US" sz="4400" dirty="0" smtClean="0">
                <a:solidFill>
                  <a:srgbClr val="A50021"/>
                </a:solidFill>
                <a:latin typeface="微软雅黑" pitchFamily="34" charset="-122"/>
                <a:ea typeface="微软雅黑" pitchFamily="34" charset="-122"/>
              </a:rPr>
              <a:t>0.5</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项错误；氦是单原子分子，</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氦气含有的原子数为</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项正确；标准状况下，水是液体，</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项错误。</a:t>
            </a:r>
          </a:p>
          <a:p>
            <a:pPr>
              <a:lnSpc>
                <a:spcPct val="150000"/>
              </a:lnSpc>
            </a:pPr>
            <a:endParaRPr lang="zh-CN" altLang="en-US" sz="4000" dirty="0" smtClean="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00524" y="3204766"/>
            <a:ext cx="10572824" cy="9876678"/>
          </a:xfrm>
          <a:prstGeom prst="rect">
            <a:avLst/>
          </a:prstGeom>
        </p:spPr>
        <p:txBody>
          <a:bodyPr wrap="square">
            <a:spAutoFit/>
          </a:bodyPr>
          <a:lstStyle/>
          <a:p>
            <a:pPr>
              <a:lnSpc>
                <a:spcPts val="7000"/>
              </a:lnSpc>
            </a:pPr>
            <a:r>
              <a:rPr lang="en-US" sz="4400" dirty="0" smtClean="0">
                <a:latin typeface="微软雅黑" pitchFamily="34" charset="-122"/>
                <a:ea typeface="微软雅黑" pitchFamily="34" charset="-122"/>
              </a:rPr>
              <a:t>8</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下列各组混合物的分离或提纯应采用什么方法最合适？</a:t>
            </a:r>
          </a:p>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Ca(OH)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溶液中悬浮的</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颗粒，用</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方法。</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除去乙醇中溶解的微量食盐，用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方法。</a:t>
            </a:r>
          </a:p>
          <a:p>
            <a:pPr>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除去氧化钙中的碳酸钙，用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方法。</a:t>
            </a:r>
          </a:p>
          <a:p>
            <a:pPr>
              <a:lnSpc>
                <a:spcPts val="7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提取碘水中的碘，用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方法。</a:t>
            </a:r>
          </a:p>
          <a:p>
            <a:pPr>
              <a:lnSpc>
                <a:spcPts val="7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除去食盐溶液中的水，可采用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方法</a:t>
            </a:r>
            <a:r>
              <a:rPr lang="zh-CN" altLang="en-US" sz="4000" dirty="0" smtClean="0">
                <a:solidFill>
                  <a:srgbClr val="404040"/>
                </a:solidFill>
                <a:latin typeface="微软雅黑" pitchFamily="34" charset="-122"/>
                <a:ea typeface="微软雅黑" pitchFamily="34" charset="-122"/>
              </a:rPr>
              <a:t>。</a:t>
            </a:r>
            <a:endParaRPr lang="zh-CN" altLang="en-US" sz="40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3033772" y="3655952"/>
            <a:ext cx="7920498" cy="313932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过滤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蒸馏　</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高温加热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萃取　</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蒸发</a:t>
            </a:r>
          </a:p>
          <a:p>
            <a:pPr>
              <a:lnSpc>
                <a:spcPct val="150000"/>
              </a:lnSpc>
            </a:pPr>
            <a:r>
              <a:rPr lang="zh-CN" altLang="en-US" sz="4400" dirty="0" smtClean="0">
                <a:solidFill>
                  <a:srgbClr val="A50021"/>
                </a:solidFill>
                <a:latin typeface="微软雅黑" pitchFamily="34" charset="-122"/>
                <a:ea typeface="微软雅黑" pitchFamily="34" charset="-122"/>
              </a:rPr>
              <a:t>　</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8858312" cy="8402300"/>
          </a:xfrm>
          <a:prstGeom prst="rect">
            <a:avLst/>
          </a:prstGeom>
        </p:spPr>
        <p:txBody>
          <a:bodyPr wrap="square">
            <a:spAutoFit/>
          </a:bodyPr>
          <a:lstStyle/>
          <a:p>
            <a:pPr>
              <a:lnSpc>
                <a:spcPct val="150000"/>
              </a:lnSpc>
            </a:pPr>
            <a:r>
              <a:rPr lang="zh-CN" altLang="en-US" sz="4000" b="1" dirty="0" smtClean="0">
                <a:latin typeface="微软雅黑" pitchFamily="34" charset="-122"/>
                <a:ea typeface="微软雅黑" pitchFamily="34" charset="-122"/>
              </a:rPr>
              <a:t>例</a:t>
            </a:r>
            <a:r>
              <a:rPr lang="en-US" sz="4000" dirty="0" smtClean="0">
                <a:latin typeface="微软雅黑" pitchFamily="34" charset="-122"/>
                <a:ea typeface="微软雅黑" pitchFamily="34" charset="-122"/>
              </a:rPr>
              <a:t>2</a:t>
            </a:r>
            <a:r>
              <a:rPr lang="zh-CN" altLang="en-US" sz="4000" dirty="0" smtClean="0">
                <a:solidFill>
                  <a:srgbClr val="B32876"/>
                </a:solidFill>
                <a:latin typeface="微软雅黑" pitchFamily="34" charset="-122"/>
                <a:ea typeface="微软雅黑" pitchFamily="34" charset="-122"/>
              </a:rPr>
              <a:t>　</a:t>
            </a:r>
            <a:r>
              <a:rPr lang="zh-CN" altLang="en-US" sz="4000" dirty="0" smtClean="0">
                <a:solidFill>
                  <a:srgbClr val="404040"/>
                </a:solidFill>
                <a:latin typeface="微软雅黑" pitchFamily="34" charset="-122"/>
                <a:ea typeface="微软雅黑" pitchFamily="34" charset="-122"/>
              </a:rPr>
              <a:t>下列实验操作中错误的是</a:t>
            </a:r>
            <a:r>
              <a:rPr lang="en-US" sz="4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　　</a:t>
            </a:r>
            <a:r>
              <a:rPr lang="en-US" sz="4000" dirty="0" smtClean="0">
                <a:solidFill>
                  <a:srgbClr val="404040"/>
                </a:solidFill>
                <a:latin typeface="微软雅黑" pitchFamily="34" charset="-122"/>
                <a:ea typeface="微软雅黑" pitchFamily="34" charset="-122"/>
              </a:rPr>
              <a:t>)</a:t>
            </a:r>
            <a:endParaRPr lang="zh-CN" altLang="en-US" sz="40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A</a:t>
            </a:r>
            <a:r>
              <a:rPr lang="zh-CN" altLang="en-US" sz="4000" dirty="0" smtClean="0">
                <a:solidFill>
                  <a:srgbClr val="404040"/>
                </a:solidFill>
                <a:latin typeface="微软雅黑" pitchFamily="34" charset="-122"/>
                <a:ea typeface="微软雅黑" pitchFamily="34" charset="-122"/>
              </a:rPr>
              <a:t>．在由氢氧化铜分解制氧化铜时，要边加热边用玻璃棒搅拌</a:t>
            </a:r>
          </a:p>
          <a:p>
            <a:pPr>
              <a:lnSpc>
                <a:spcPct val="150000"/>
              </a:lnSpc>
            </a:pPr>
            <a:r>
              <a:rPr lang="en-US" sz="4000" dirty="0" smtClean="0">
                <a:solidFill>
                  <a:srgbClr val="404040"/>
                </a:solidFill>
                <a:latin typeface="微软雅黑" pitchFamily="34" charset="-122"/>
                <a:ea typeface="微软雅黑" pitchFamily="34" charset="-122"/>
              </a:rPr>
              <a:t>B</a:t>
            </a:r>
            <a:r>
              <a:rPr lang="zh-CN" altLang="en-US" sz="4000" dirty="0" smtClean="0">
                <a:solidFill>
                  <a:srgbClr val="404040"/>
                </a:solidFill>
                <a:latin typeface="微软雅黑" pitchFamily="34" charset="-122"/>
                <a:ea typeface="微软雅黑" pitchFamily="34" charset="-122"/>
              </a:rPr>
              <a:t>．用药匙或者纸槽把粉末状药品送入试管的底部</a:t>
            </a:r>
          </a:p>
          <a:p>
            <a:pPr>
              <a:lnSpc>
                <a:spcPct val="150000"/>
              </a:lnSpc>
            </a:pPr>
            <a:r>
              <a:rPr lang="en-US" sz="4000" dirty="0" smtClean="0">
                <a:solidFill>
                  <a:srgbClr val="404040"/>
                </a:solidFill>
                <a:latin typeface="微软雅黑" pitchFamily="34" charset="-122"/>
                <a:ea typeface="微软雅黑" pitchFamily="34" charset="-122"/>
              </a:rPr>
              <a:t>C</a:t>
            </a:r>
            <a:r>
              <a:rPr lang="zh-CN" altLang="en-US" sz="4000" dirty="0" smtClean="0">
                <a:solidFill>
                  <a:srgbClr val="404040"/>
                </a:solidFill>
                <a:latin typeface="微软雅黑" pitchFamily="34" charset="-122"/>
                <a:ea typeface="微软雅黑" pitchFamily="34" charset="-122"/>
              </a:rPr>
              <a:t>．过滤时玻璃棒的末端应轻轻靠在三层滤纸上</a:t>
            </a:r>
          </a:p>
          <a:p>
            <a:pPr>
              <a:lnSpc>
                <a:spcPct val="150000"/>
              </a:lnSpc>
            </a:pPr>
            <a:r>
              <a:rPr lang="en-US" sz="4000" dirty="0" smtClean="0">
                <a:solidFill>
                  <a:srgbClr val="404040"/>
                </a:solidFill>
                <a:latin typeface="微软雅黑" pitchFamily="34" charset="-122"/>
                <a:ea typeface="微软雅黑" pitchFamily="34" charset="-122"/>
              </a:rPr>
              <a:t>D</a:t>
            </a:r>
            <a:r>
              <a:rPr lang="zh-CN" altLang="en-US" sz="4000" dirty="0" smtClean="0">
                <a:solidFill>
                  <a:srgbClr val="404040"/>
                </a:solidFill>
                <a:latin typeface="微软雅黑" pitchFamily="34" charset="-122"/>
                <a:ea typeface="微软雅黑" pitchFamily="34" charset="-122"/>
              </a:rPr>
              <a:t>．称量没有腐蚀性固体药品时，把药品放在托盘上称量</a:t>
            </a:r>
            <a:endParaRPr lang="zh-CN" altLang="en-US" sz="4000" dirty="0">
              <a:solidFill>
                <a:srgbClr val="404040"/>
              </a:solidFill>
              <a:latin typeface="微软雅黑" pitchFamily="34" charset="-122"/>
              <a:ea typeface="微软雅黑" pitchFamily="34" charset="-122"/>
            </a:endParaRPr>
          </a:p>
        </p:txBody>
      </p:sp>
      <p:sp>
        <p:nvSpPr>
          <p:cNvPr id="14" name="矩形 13"/>
          <p:cNvSpPr/>
          <p:nvPr/>
        </p:nvSpPr>
        <p:spPr>
          <a:xfrm>
            <a:off x="11737628" y="3446440"/>
            <a:ext cx="7715304" cy="1015663"/>
          </a:xfrm>
          <a:prstGeom prst="rect">
            <a:avLst/>
          </a:prstGeom>
        </p:spPr>
        <p:txBody>
          <a:bodyPr wrap="square">
            <a:spAutoFit/>
          </a:bodyPr>
          <a:lstStyle/>
          <a:p>
            <a:pPr eaLnBrk="1" hangingPunct="1">
              <a:lnSpc>
                <a:spcPct val="150000"/>
              </a:lnSpc>
              <a:buNone/>
            </a:pPr>
            <a:r>
              <a:rPr lang="en-US" altLang="zh-CN" sz="4000" dirty="0" smtClean="0">
                <a:solidFill>
                  <a:srgbClr val="A50021"/>
                </a:solidFill>
                <a:latin typeface="微软雅黑" pitchFamily="34" charset="-122"/>
                <a:ea typeface="微软雅黑" pitchFamily="34" charset="-122"/>
                <a:cs typeface="Times New Roman" panose="02020603050405020304" pitchFamily="18" charset="0"/>
              </a:rPr>
              <a:t>  【</a:t>
            </a:r>
            <a:r>
              <a:rPr lang="zh-CN" altLang="en-US" sz="40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000" dirty="0" smtClean="0">
                <a:solidFill>
                  <a:srgbClr val="A50021"/>
                </a:solidFill>
                <a:latin typeface="微软雅黑" pitchFamily="34" charset="-122"/>
                <a:ea typeface="微软雅黑" pitchFamily="34" charset="-122"/>
                <a:cs typeface="Times New Roman" panose="02020603050405020304" pitchFamily="18" charset="0"/>
              </a:rPr>
              <a:t>】</a:t>
            </a:r>
            <a:r>
              <a:rPr lang="en-US" sz="4000" dirty="0" smtClean="0">
                <a:solidFill>
                  <a:srgbClr val="A50021"/>
                </a:solidFill>
                <a:latin typeface="微软雅黑" pitchFamily="34" charset="-122"/>
                <a:ea typeface="微软雅黑" pitchFamily="34" charset="-122"/>
              </a:rPr>
              <a:t> D</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024520" y="4232258"/>
            <a:ext cx="9501254" cy="6555641"/>
          </a:xfrm>
          <a:prstGeom prst="rect">
            <a:avLst/>
          </a:prstGeom>
        </p:spPr>
        <p:txBody>
          <a:bodyPr wrap="square">
            <a:spAutoFit/>
          </a:bodyPr>
          <a:lstStyle/>
          <a:p>
            <a:pPr>
              <a:lnSpc>
                <a:spcPct val="150000"/>
              </a:lnSpc>
            </a:pPr>
            <a:r>
              <a:rPr lang="en-US" altLang="zh-CN" sz="4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解析</a:t>
            </a:r>
            <a:r>
              <a:rPr lang="en-US" altLang="zh-CN"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 A</a:t>
            </a:r>
            <a:r>
              <a:rPr lang="zh-CN" altLang="en-US" sz="4000" dirty="0" smtClean="0">
                <a:solidFill>
                  <a:srgbClr val="A50021"/>
                </a:solidFill>
                <a:latin typeface="微软雅黑" pitchFamily="34" charset="-122"/>
                <a:ea typeface="微软雅黑" pitchFamily="34" charset="-122"/>
              </a:rPr>
              <a:t>项，搅拌是使固体受热均匀；</a:t>
            </a:r>
            <a:r>
              <a:rPr lang="en-US" sz="4000" dirty="0" smtClean="0">
                <a:solidFill>
                  <a:srgbClr val="A50021"/>
                </a:solidFill>
                <a:latin typeface="微软雅黑" pitchFamily="34" charset="-122"/>
                <a:ea typeface="微软雅黑" pitchFamily="34" charset="-122"/>
              </a:rPr>
              <a:t>B</a:t>
            </a:r>
            <a:r>
              <a:rPr lang="zh-CN" altLang="en-US" sz="4000" dirty="0" smtClean="0">
                <a:solidFill>
                  <a:srgbClr val="A50021"/>
                </a:solidFill>
                <a:latin typeface="微软雅黑" pitchFamily="34" charset="-122"/>
                <a:ea typeface="微软雅黑" pitchFamily="34" charset="-122"/>
              </a:rPr>
              <a:t>项，为防止粉末粘附在试管内壁上，用药匙或纸槽将药品送入试管底部；</a:t>
            </a:r>
            <a:r>
              <a:rPr lang="en-US" sz="4000" dirty="0" smtClean="0">
                <a:solidFill>
                  <a:srgbClr val="A50021"/>
                </a:solidFill>
                <a:latin typeface="微软雅黑" pitchFamily="34" charset="-122"/>
                <a:ea typeface="微软雅黑" pitchFamily="34" charset="-122"/>
              </a:rPr>
              <a:t>C</a:t>
            </a:r>
            <a:r>
              <a:rPr lang="zh-CN" altLang="en-US" sz="4000" dirty="0" smtClean="0">
                <a:solidFill>
                  <a:srgbClr val="A50021"/>
                </a:solidFill>
                <a:latin typeface="微软雅黑" pitchFamily="34" charset="-122"/>
                <a:ea typeface="微软雅黑" pitchFamily="34" charset="-122"/>
              </a:rPr>
              <a:t>项，过滤时玻璃棒的末端应轻靠在三层滤纸上；称量没有腐蚀性固体药品时，应在托盘上各放一张质量相同的纸片，以免污染药品，损坏托盘，</a:t>
            </a:r>
            <a:r>
              <a:rPr lang="en-US" sz="4000" dirty="0" smtClean="0">
                <a:solidFill>
                  <a:srgbClr val="A50021"/>
                </a:solidFill>
                <a:latin typeface="微软雅黑" pitchFamily="34" charset="-122"/>
                <a:ea typeface="微软雅黑" pitchFamily="34" charset="-122"/>
              </a:rPr>
              <a:t>D</a:t>
            </a:r>
            <a:r>
              <a:rPr lang="zh-CN" altLang="en-US" sz="4000" dirty="0" smtClean="0">
                <a:solidFill>
                  <a:srgbClr val="A50021"/>
                </a:solidFill>
                <a:latin typeface="微软雅黑" pitchFamily="34" charset="-122"/>
                <a:ea typeface="微软雅黑" pitchFamily="34" charset="-122"/>
              </a:rPr>
              <a:t>错误。</a:t>
            </a:r>
            <a:endParaRPr lang="zh-CN" altLang="en-US" sz="40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工作\2017\同步\2017秋\学练考\必修1\PPT\第一章\hx9.TIF"/>
          <p:cNvPicPr>
            <a:picLocks noChangeAspect="1" noChangeArrowheads="1"/>
          </p:cNvPicPr>
          <p:nvPr/>
        </p:nvPicPr>
        <p:blipFill>
          <a:blip r:embed="rId2" r:link="rId3" cstate="print"/>
          <a:srcRect/>
          <a:stretch>
            <a:fillRect/>
          </a:stretch>
        </p:blipFill>
        <p:spPr bwMode="auto">
          <a:xfrm>
            <a:off x="6841084" y="7426140"/>
            <a:ext cx="2786082" cy="4203562"/>
          </a:xfrm>
          <a:prstGeom prst="rect">
            <a:avLst/>
          </a:prstGeom>
          <a:noFill/>
        </p:spPr>
      </p:pic>
      <p:graphicFrame>
        <p:nvGraphicFramePr>
          <p:cNvPr id="21" name="表格 20"/>
          <p:cNvGraphicFramePr>
            <a:graphicFrameLocks noGrp="1"/>
          </p:cNvGraphicFramePr>
          <p:nvPr/>
        </p:nvGraphicFramePr>
        <p:xfrm>
          <a:off x="2232572" y="4778287"/>
          <a:ext cx="17857984" cy="7041914"/>
        </p:xfrm>
        <a:graphic>
          <a:graphicData uri="http://schemas.openxmlformats.org/drawingml/2006/table">
            <a:tbl>
              <a:tblPr/>
              <a:tblGrid>
                <a:gridCol w="2051525"/>
                <a:gridCol w="7147247"/>
                <a:gridCol w="8659212"/>
              </a:tblGrid>
              <a:tr h="642942">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方法</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过滤</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latin typeface="微软雅黑" pitchFamily="34" charset="-122"/>
                          <a:ea typeface="微软雅黑" pitchFamily="34" charset="-122"/>
                          <a:cs typeface="Times New Roman"/>
                        </a:rPr>
                        <a:t>蒸发</a:t>
                      </a:r>
                      <a:endParaRPr lang="zh-CN"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874">
                <a:tc>
                  <a:txBody>
                    <a:bodyPr/>
                    <a:lstStyle/>
                    <a:p>
                      <a:pPr algn="ctr">
                        <a:lnSpc>
                          <a:spcPct val="150000"/>
                        </a:lnSpc>
                        <a:spcAft>
                          <a:spcPts val="0"/>
                        </a:spcAft>
                      </a:pPr>
                      <a:r>
                        <a:rPr lang="zh-CN" sz="4400" kern="100">
                          <a:latin typeface="微软雅黑" pitchFamily="34" charset="-122"/>
                          <a:ea typeface="微软雅黑" pitchFamily="34" charset="-122"/>
                          <a:cs typeface="Times New Roman"/>
                        </a:rPr>
                        <a:t>混合物</a:t>
                      </a:r>
                      <a:endParaRPr lang="zh-CN"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不溶性固体和液体的分离</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latin typeface="微软雅黑" pitchFamily="34" charset="-122"/>
                          <a:ea typeface="微软雅黑" pitchFamily="34" charset="-122"/>
                          <a:cs typeface="Times New Roman"/>
                        </a:rPr>
                        <a:t>可溶性固体与液体的分离</a:t>
                      </a:r>
                      <a:endParaRPr lang="zh-CN" sz="44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990">
                <a:tc>
                  <a:txBody>
                    <a:bodyPr/>
                    <a:lstStyle/>
                    <a:p>
                      <a:pPr algn="ctr">
                        <a:lnSpc>
                          <a:spcPct val="150000"/>
                        </a:lnSpc>
                        <a:spcAft>
                          <a:spcPts val="0"/>
                        </a:spcAft>
                      </a:pPr>
                      <a:r>
                        <a:rPr lang="zh-CN" sz="4400" kern="100" dirty="0">
                          <a:latin typeface="微软雅黑" pitchFamily="34" charset="-122"/>
                          <a:ea typeface="微软雅黑" pitchFamily="34" charset="-122"/>
                          <a:cs typeface="Times New Roman"/>
                        </a:rPr>
                        <a:t>典型装置</a:t>
                      </a:r>
                      <a:endParaRPr lang="zh-CN"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400" kern="100" dirty="0" smtClean="0">
                        <a:latin typeface="微软雅黑" pitchFamily="34" charset="-122"/>
                        <a:ea typeface="微软雅黑" pitchFamily="34" charset="-122"/>
                        <a:cs typeface="Courier New"/>
                      </a:endParaRPr>
                    </a:p>
                    <a:p>
                      <a:pPr algn="ctr">
                        <a:lnSpc>
                          <a:spcPct val="150000"/>
                        </a:lnSpc>
                        <a:spcAft>
                          <a:spcPts val="0"/>
                        </a:spcAft>
                      </a:pPr>
                      <a:endParaRPr lang="en-US" sz="4400" kern="100" dirty="0" smtClean="0">
                        <a:latin typeface="微软雅黑" pitchFamily="34" charset="-122"/>
                        <a:ea typeface="微软雅黑" pitchFamily="34" charset="-122"/>
                        <a:cs typeface="Courier New"/>
                      </a:endParaRPr>
                    </a:p>
                    <a:p>
                      <a:pPr algn="ctr">
                        <a:lnSpc>
                          <a:spcPct val="150000"/>
                        </a:lnSpc>
                        <a:spcAft>
                          <a:spcPts val="0"/>
                        </a:spcAft>
                      </a:pPr>
                      <a:endParaRPr lang="en-US" sz="4400" kern="100" dirty="0" smtClean="0">
                        <a:latin typeface="微软雅黑" pitchFamily="34" charset="-122"/>
                        <a:ea typeface="微软雅黑" pitchFamily="34" charset="-122"/>
                        <a:cs typeface="Courier New"/>
                      </a:endParaRPr>
                    </a:p>
                    <a:p>
                      <a:pPr algn="ctr">
                        <a:lnSpc>
                          <a:spcPct val="150000"/>
                        </a:lnSpc>
                        <a:spcAft>
                          <a:spcPts val="0"/>
                        </a:spcAft>
                      </a:pPr>
                      <a:endParaRPr lang="en-US" sz="4400" kern="100" dirty="0" smtClean="0">
                        <a:latin typeface="微软雅黑" pitchFamily="34" charset="-122"/>
                        <a:ea typeface="微软雅黑" pitchFamily="34" charset="-122"/>
                        <a:cs typeface="Courier New"/>
                      </a:endParaRPr>
                    </a:p>
                    <a:p>
                      <a:pPr algn="ctr">
                        <a:lnSpc>
                          <a:spcPct val="150000"/>
                        </a:lnSpc>
                        <a:spcAft>
                          <a:spcPts val="0"/>
                        </a:spcAft>
                      </a:pPr>
                      <a:endParaRPr lang="en-US"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4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矩形 39"/>
          <p:cNvSpPr/>
          <p:nvPr/>
        </p:nvSpPr>
        <p:spPr>
          <a:xfrm>
            <a:off x="2023200" y="3946506"/>
            <a:ext cx="19502574" cy="769441"/>
          </a:xfrm>
          <a:prstGeom prst="rect">
            <a:avLst/>
          </a:prstGeom>
        </p:spPr>
        <p:txBody>
          <a:bodyPr wrap="square">
            <a:spAutoFit/>
          </a:bodyPr>
          <a:lstStyle/>
          <a:p>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．过滤、蒸发</a:t>
            </a:r>
            <a:endParaRPr lang="zh-CN" altLang="en-US" sz="4400" dirty="0">
              <a:latin typeface="微软雅黑" pitchFamily="34" charset="-122"/>
              <a:ea typeface="微软雅黑" pitchFamily="34" charset="-122"/>
            </a:endParaRPr>
          </a:p>
        </p:txBody>
      </p:sp>
      <p:sp>
        <p:nvSpPr>
          <p:cNvPr id="54" name="TextBox 53"/>
          <p:cNvSpPr txBox="1"/>
          <p:nvPr/>
        </p:nvSpPr>
        <p:spPr>
          <a:xfrm>
            <a:off x="4952158" y="3160688"/>
            <a:ext cx="5214974"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混合物的分离和提纯</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5" cstate="print"/>
          <a:srcRect/>
          <a:stretch>
            <a:fillRect/>
          </a:stretch>
        </p:blipFill>
        <p:spPr bwMode="auto">
          <a:xfrm>
            <a:off x="2023200" y="3160688"/>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12652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3553" name="Picture 1" descr="E:\工作\2017\同步\2017秋\学练考\必修1\PPT\第一章\hx10.TIF"/>
          <p:cNvPicPr>
            <a:picLocks noChangeAspect="1" noChangeArrowheads="1"/>
          </p:cNvPicPr>
          <p:nvPr/>
        </p:nvPicPr>
        <p:blipFill>
          <a:blip r:embed="rId6" r:link="rId7" cstate="print"/>
          <a:srcRect/>
          <a:stretch>
            <a:fillRect/>
          </a:stretch>
        </p:blipFill>
        <p:spPr bwMode="auto">
          <a:xfrm>
            <a:off x="14545940" y="7629514"/>
            <a:ext cx="3470383" cy="3568140"/>
          </a:xfrm>
          <a:prstGeom prst="rect">
            <a:avLst/>
          </a:prstGeom>
          <a:noFill/>
        </p:spPr>
      </p:pic>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blinds(horizontal)">
                                      <p:cBhvr>
                                        <p:cTn id="11" dur="500"/>
                                        <p:tgtEl>
                                          <p:spTgt spid="2355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3553"/>
                                        </p:tgtEl>
                                        <p:attrNameLst>
                                          <p:attrName>style.visibility</p:attrName>
                                        </p:attrNameLst>
                                      </p:cBhvr>
                                      <p:to>
                                        <p:strVal val="visible"/>
                                      </p:to>
                                    </p:set>
                                    <p:animEffect transition="in" filter="blinds(horizontal)">
                                      <p:cBhvr>
                                        <p:cTn id="15" dur="500"/>
                                        <p:tgtEl>
                                          <p:spTgt spid="2355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2088556" y="2844726"/>
          <a:ext cx="19431135" cy="9052560"/>
        </p:xfrm>
        <a:graphic>
          <a:graphicData uri="http://schemas.openxmlformats.org/drawingml/2006/table">
            <a:tbl>
              <a:tblPr/>
              <a:tblGrid>
                <a:gridCol w="2787475"/>
                <a:gridCol w="8321830"/>
                <a:gridCol w="8321830"/>
              </a:tblGrid>
              <a:tr h="0">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方法</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过滤</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蒸发</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注意事项</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一贴：滤纸紧贴</a:t>
                      </a:r>
                      <a:r>
                        <a:rPr lang="en-US" sz="4400" kern="100" dirty="0" smtClean="0">
                          <a:solidFill>
                            <a:srgbClr val="404040"/>
                          </a:solidFill>
                          <a:latin typeface="微软雅黑" pitchFamily="34" charset="-122"/>
                          <a:ea typeface="微软雅黑" pitchFamily="34" charset="-122"/>
                          <a:cs typeface="Courier New"/>
                        </a:rPr>
                        <a:t>____________</a:t>
                      </a:r>
                      <a:r>
                        <a:rPr lang="zh-CN" sz="4400" kern="100" dirty="0">
                          <a:solidFill>
                            <a:srgbClr val="404040"/>
                          </a:solidFill>
                          <a:latin typeface="微软雅黑" pitchFamily="34" charset="-122"/>
                          <a:ea typeface="微软雅黑" pitchFamily="34" charset="-122"/>
                          <a:cs typeface="Times New Roman"/>
                        </a:rPr>
                        <a:t>。</a:t>
                      </a:r>
                      <a:endParaRPr lang="zh-CN" sz="44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二低</a:t>
                      </a:r>
                      <a:r>
                        <a:rPr lang="zh-CN" sz="4400" kern="100" dirty="0" smtClean="0">
                          <a:solidFill>
                            <a:srgbClr val="404040"/>
                          </a:solidFill>
                          <a:latin typeface="微软雅黑" pitchFamily="34" charset="-122"/>
                          <a:ea typeface="微软雅黑" pitchFamily="34" charset="-122"/>
                          <a:cs typeface="Times New Roman"/>
                        </a:rPr>
                        <a:t>：</a:t>
                      </a:r>
                      <a:endParaRPr lang="en-US" altLang="zh-CN" sz="44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r>
                        <a:rPr lang="en-US" sz="4400" kern="100" dirty="0" smtClean="0">
                          <a:solidFill>
                            <a:srgbClr val="404040"/>
                          </a:solidFill>
                          <a:latin typeface="微软雅黑" pitchFamily="34" charset="-122"/>
                          <a:ea typeface="微软雅黑" pitchFamily="34" charset="-122"/>
                          <a:cs typeface="Times New Roman"/>
                        </a:rPr>
                        <a:t>①</a:t>
                      </a:r>
                      <a:r>
                        <a:rPr lang="zh-CN" sz="4400" kern="100" dirty="0">
                          <a:solidFill>
                            <a:srgbClr val="404040"/>
                          </a:solidFill>
                          <a:latin typeface="微软雅黑" pitchFamily="34" charset="-122"/>
                          <a:ea typeface="微软雅黑" pitchFamily="34" charset="-122"/>
                          <a:cs typeface="Times New Roman"/>
                        </a:rPr>
                        <a:t>滤纸上沿低于</a:t>
                      </a:r>
                      <a:r>
                        <a:rPr lang="en-US" sz="4400" kern="100" dirty="0" smtClean="0">
                          <a:solidFill>
                            <a:srgbClr val="404040"/>
                          </a:solidFill>
                          <a:latin typeface="微软雅黑" pitchFamily="34" charset="-122"/>
                          <a:ea typeface="微软雅黑" pitchFamily="34" charset="-122"/>
                          <a:cs typeface="Courier New"/>
                        </a:rPr>
                        <a:t>____________</a:t>
                      </a:r>
                      <a:r>
                        <a:rPr lang="zh-CN" sz="4400" kern="100" dirty="0" smtClean="0">
                          <a:solidFill>
                            <a:srgbClr val="404040"/>
                          </a:solidFill>
                          <a:latin typeface="微软雅黑" pitchFamily="34" charset="-122"/>
                          <a:ea typeface="微软雅黑" pitchFamily="34" charset="-122"/>
                          <a:cs typeface="Times New Roman"/>
                        </a:rPr>
                        <a:t>；</a:t>
                      </a:r>
                      <a:endParaRPr lang="en-US" altLang="zh-CN" sz="44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r>
                        <a:rPr lang="en-US" sz="4400" kern="100" dirty="0" smtClean="0">
                          <a:solidFill>
                            <a:srgbClr val="404040"/>
                          </a:solidFill>
                          <a:latin typeface="微软雅黑" pitchFamily="34" charset="-122"/>
                          <a:ea typeface="微软雅黑" pitchFamily="34" charset="-122"/>
                          <a:cs typeface="Times New Roman"/>
                        </a:rPr>
                        <a:t>②</a:t>
                      </a:r>
                      <a:r>
                        <a:rPr lang="zh-CN" sz="4400" kern="100" dirty="0">
                          <a:solidFill>
                            <a:srgbClr val="404040"/>
                          </a:solidFill>
                          <a:latin typeface="微软雅黑" pitchFamily="34" charset="-122"/>
                          <a:ea typeface="微软雅黑" pitchFamily="34" charset="-122"/>
                          <a:cs typeface="Times New Roman"/>
                        </a:rPr>
                        <a:t>液面低于</a:t>
                      </a:r>
                      <a:r>
                        <a:rPr lang="en-US" sz="4400" kern="100" dirty="0" smtClean="0">
                          <a:solidFill>
                            <a:srgbClr val="404040"/>
                          </a:solidFill>
                          <a:latin typeface="微软雅黑" pitchFamily="34" charset="-122"/>
                          <a:ea typeface="微软雅黑" pitchFamily="34" charset="-122"/>
                          <a:cs typeface="Courier New"/>
                        </a:rPr>
                        <a:t>____________</a:t>
                      </a:r>
                      <a:r>
                        <a:rPr lang="zh-CN" sz="4400" kern="100" dirty="0">
                          <a:solidFill>
                            <a:srgbClr val="404040"/>
                          </a:solidFill>
                          <a:latin typeface="微软雅黑" pitchFamily="34" charset="-122"/>
                          <a:ea typeface="微软雅黑" pitchFamily="34" charset="-122"/>
                          <a:cs typeface="Times New Roman"/>
                        </a:rPr>
                        <a:t>。</a:t>
                      </a:r>
                      <a:endParaRPr lang="zh-CN" sz="44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三靠</a:t>
                      </a:r>
                      <a:r>
                        <a:rPr lang="zh-CN" sz="4400" kern="100" dirty="0" smtClean="0">
                          <a:solidFill>
                            <a:srgbClr val="404040"/>
                          </a:solidFill>
                          <a:latin typeface="微软雅黑" pitchFamily="34" charset="-122"/>
                          <a:ea typeface="微软雅黑" pitchFamily="34" charset="-122"/>
                          <a:cs typeface="Times New Roman"/>
                        </a:rPr>
                        <a:t>：</a:t>
                      </a:r>
                      <a:endParaRPr lang="en-US" altLang="zh-CN" sz="44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r>
                        <a:rPr lang="en-US" sz="4400" kern="100" dirty="0" smtClean="0">
                          <a:solidFill>
                            <a:srgbClr val="404040"/>
                          </a:solidFill>
                          <a:latin typeface="微软雅黑" pitchFamily="34" charset="-122"/>
                          <a:ea typeface="微软雅黑" pitchFamily="34" charset="-122"/>
                          <a:cs typeface="Times New Roman"/>
                        </a:rPr>
                        <a:t>①</a:t>
                      </a:r>
                      <a:r>
                        <a:rPr lang="en-US" sz="4400" kern="100" dirty="0" smtClean="0">
                          <a:solidFill>
                            <a:srgbClr val="404040"/>
                          </a:solidFill>
                          <a:latin typeface="微软雅黑" pitchFamily="34" charset="-122"/>
                          <a:ea typeface="微软雅黑" pitchFamily="34" charset="-122"/>
                          <a:cs typeface="Courier New"/>
                        </a:rPr>
                        <a:t>____________________</a:t>
                      </a:r>
                      <a:r>
                        <a:rPr lang="zh-CN" sz="4400" kern="100" dirty="0" smtClean="0">
                          <a:solidFill>
                            <a:srgbClr val="404040"/>
                          </a:solidFill>
                          <a:latin typeface="微软雅黑" pitchFamily="34" charset="-122"/>
                          <a:ea typeface="微软雅黑" pitchFamily="34" charset="-122"/>
                          <a:cs typeface="Times New Roman"/>
                        </a:rPr>
                        <a:t>；</a:t>
                      </a:r>
                      <a:endParaRPr lang="en-US" altLang="zh-CN" sz="44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r>
                        <a:rPr lang="en-US" sz="4400" kern="100" dirty="0" smtClean="0">
                          <a:solidFill>
                            <a:srgbClr val="404040"/>
                          </a:solidFill>
                          <a:latin typeface="微软雅黑" pitchFamily="34" charset="-122"/>
                          <a:ea typeface="微软雅黑" pitchFamily="34" charset="-122"/>
                          <a:cs typeface="Times New Roman"/>
                        </a:rPr>
                        <a:t>②</a:t>
                      </a:r>
                      <a:r>
                        <a:rPr lang="zh-CN" sz="4400" kern="100" dirty="0">
                          <a:solidFill>
                            <a:srgbClr val="404040"/>
                          </a:solidFill>
                          <a:latin typeface="微软雅黑" pitchFamily="34" charset="-122"/>
                          <a:ea typeface="微软雅黑" pitchFamily="34" charset="-122"/>
                          <a:cs typeface="Times New Roman"/>
                        </a:rPr>
                        <a:t>玻璃棒紧靠</a:t>
                      </a:r>
                      <a:r>
                        <a:rPr lang="en-US" sz="4400" kern="100" dirty="0" smtClean="0">
                          <a:solidFill>
                            <a:srgbClr val="404040"/>
                          </a:solidFill>
                          <a:latin typeface="微软雅黑" pitchFamily="34" charset="-122"/>
                          <a:ea typeface="微软雅黑" pitchFamily="34" charset="-122"/>
                          <a:cs typeface="Courier New"/>
                        </a:rPr>
                        <a:t>____________</a:t>
                      </a:r>
                      <a:r>
                        <a:rPr lang="zh-CN" sz="4400" kern="100" dirty="0">
                          <a:solidFill>
                            <a:srgbClr val="404040"/>
                          </a:solidFill>
                          <a:latin typeface="微软雅黑" pitchFamily="34" charset="-122"/>
                          <a:ea typeface="微软雅黑" pitchFamily="34" charset="-122"/>
                          <a:cs typeface="Times New Roman"/>
                        </a:rPr>
                        <a:t>处</a:t>
                      </a:r>
                      <a:r>
                        <a:rPr lang="zh-CN" sz="4400" kern="100" dirty="0" smtClean="0">
                          <a:solidFill>
                            <a:srgbClr val="404040"/>
                          </a:solidFill>
                          <a:latin typeface="微软雅黑" pitchFamily="34" charset="-122"/>
                          <a:ea typeface="微软雅黑" pitchFamily="34" charset="-122"/>
                          <a:cs typeface="Times New Roman"/>
                        </a:rPr>
                        <a:t>；</a:t>
                      </a:r>
                      <a:endParaRPr lang="en-US" altLang="zh-CN" sz="44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r>
                        <a:rPr lang="en-US" sz="4400" kern="100" dirty="0" smtClean="0">
                          <a:solidFill>
                            <a:srgbClr val="404040"/>
                          </a:solidFill>
                          <a:latin typeface="微软雅黑" pitchFamily="34" charset="-122"/>
                          <a:ea typeface="微软雅黑" pitchFamily="34" charset="-122"/>
                          <a:cs typeface="Times New Roman"/>
                        </a:rPr>
                        <a:t>③</a:t>
                      </a:r>
                      <a:r>
                        <a:rPr lang="zh-CN" sz="4400" kern="100" dirty="0">
                          <a:solidFill>
                            <a:srgbClr val="404040"/>
                          </a:solidFill>
                          <a:latin typeface="微软雅黑" pitchFamily="34" charset="-122"/>
                          <a:ea typeface="微软雅黑" pitchFamily="34" charset="-122"/>
                          <a:cs typeface="Times New Roman"/>
                        </a:rPr>
                        <a:t>漏斗下端紧靠</a:t>
                      </a:r>
                      <a:r>
                        <a:rPr lang="en-US" sz="4400" kern="100" dirty="0" smtClean="0">
                          <a:solidFill>
                            <a:srgbClr val="404040"/>
                          </a:solidFill>
                          <a:latin typeface="微软雅黑" pitchFamily="34" charset="-122"/>
                          <a:ea typeface="微软雅黑" pitchFamily="34" charset="-122"/>
                          <a:cs typeface="Courier New"/>
                        </a:rPr>
                        <a:t>___________</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①液体体积不得超过蒸发皿容积的</a:t>
                      </a:r>
                      <a:r>
                        <a:rPr lang="en-US" sz="4400" kern="100" dirty="0" smtClean="0">
                          <a:solidFill>
                            <a:srgbClr val="404040"/>
                          </a:solidFill>
                          <a:latin typeface="微软雅黑" pitchFamily="34" charset="-122"/>
                          <a:ea typeface="微软雅黑" pitchFamily="34" charset="-122"/>
                          <a:cs typeface="Courier New"/>
                        </a:rPr>
                        <a:t>___</a:t>
                      </a:r>
                      <a:r>
                        <a:rPr lang="en-US" altLang="zh-CN" sz="4400" kern="100" dirty="0" smtClean="0">
                          <a:solidFill>
                            <a:srgbClr val="404040"/>
                          </a:solidFill>
                          <a:latin typeface="微软雅黑" pitchFamily="34" charset="-122"/>
                          <a:ea typeface="微软雅黑" pitchFamily="34" charset="-122"/>
                          <a:cs typeface="Courier New"/>
                        </a:rPr>
                        <a:t>___</a:t>
                      </a:r>
                      <a:r>
                        <a:rPr lang="en-US" sz="4400" kern="100" dirty="0" smtClean="0">
                          <a:solidFill>
                            <a:srgbClr val="404040"/>
                          </a:solidFill>
                          <a:latin typeface="微软雅黑" pitchFamily="34" charset="-122"/>
                          <a:ea typeface="微软雅黑" pitchFamily="34" charset="-122"/>
                          <a:cs typeface="Courier New"/>
                        </a:rPr>
                        <a:t>_</a:t>
                      </a:r>
                      <a:r>
                        <a:rPr lang="zh-CN" sz="4400" kern="100" dirty="0">
                          <a:solidFill>
                            <a:srgbClr val="404040"/>
                          </a:solidFill>
                          <a:latin typeface="微软雅黑" pitchFamily="34" charset="-122"/>
                          <a:ea typeface="微软雅黑" pitchFamily="34" charset="-122"/>
                          <a:cs typeface="Times New Roman"/>
                        </a:rPr>
                        <a:t>；</a:t>
                      </a:r>
                      <a:endParaRPr lang="zh-CN" sz="44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②蒸发时，不可将溶液蒸干，当蒸发皿中</a:t>
                      </a:r>
                      <a:r>
                        <a:rPr lang="en-US" sz="4400" kern="100" dirty="0" smtClean="0">
                          <a:solidFill>
                            <a:srgbClr val="404040"/>
                          </a:solidFill>
                          <a:latin typeface="微软雅黑" pitchFamily="34" charset="-122"/>
                          <a:ea typeface="微软雅黑" pitchFamily="34" charset="-122"/>
                          <a:cs typeface="Courier New"/>
                        </a:rPr>
                        <a:t>__________________</a:t>
                      </a:r>
                      <a:r>
                        <a:rPr lang="zh-CN" sz="4400" kern="100" dirty="0" smtClean="0">
                          <a:solidFill>
                            <a:srgbClr val="404040"/>
                          </a:solidFill>
                          <a:latin typeface="微软雅黑" pitchFamily="34" charset="-122"/>
                          <a:ea typeface="微软雅黑" pitchFamily="34" charset="-122"/>
                          <a:cs typeface="Times New Roman"/>
                        </a:rPr>
                        <a:t>，</a:t>
                      </a:r>
                      <a:r>
                        <a:rPr lang="zh-CN" sz="4400" kern="100" dirty="0">
                          <a:solidFill>
                            <a:srgbClr val="404040"/>
                          </a:solidFill>
                          <a:latin typeface="微软雅黑" pitchFamily="34" charset="-122"/>
                          <a:ea typeface="微软雅黑" pitchFamily="34" charset="-122"/>
                          <a:cs typeface="Times New Roman"/>
                        </a:rPr>
                        <a:t>停止加热，利用余热将液体蒸干</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9001324" y="3780830"/>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漏斗内壁</a:t>
            </a:r>
            <a:endParaRPr lang="zh-CN" altLang="en-US" sz="4400" dirty="0">
              <a:solidFill>
                <a:srgbClr val="A50021"/>
              </a:solidFill>
              <a:latin typeface="微软雅黑" pitchFamily="34" charset="-122"/>
              <a:ea typeface="微软雅黑" pitchFamily="34" charset="-122"/>
            </a:endParaRPr>
          </a:p>
        </p:txBody>
      </p:sp>
      <p:sp>
        <p:nvSpPr>
          <p:cNvPr id="10" name="矩形 9"/>
          <p:cNvSpPr/>
          <p:nvPr/>
        </p:nvSpPr>
        <p:spPr>
          <a:xfrm>
            <a:off x="9001324" y="5869062"/>
            <a:ext cx="2643206"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漏斗边缘</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7941724" y="6805166"/>
            <a:ext cx="2571768"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滤纸上沿</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5809414" y="8772029"/>
            <a:ext cx="4214842"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烧杯紧靠玻璃棒</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8600056" y="9852149"/>
            <a:ext cx="2993556"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三层滤纸</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8857308" y="10765606"/>
            <a:ext cx="2428892"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烧杯内壁</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13973678" y="6301110"/>
            <a:ext cx="1796398" cy="769441"/>
          </a:xfrm>
          <a:prstGeom prst="rect">
            <a:avLst/>
          </a:prstGeom>
        </p:spPr>
        <p:txBody>
          <a:bodyPr wrap="square">
            <a:spAutoFit/>
          </a:bodyPr>
          <a:lstStyle/>
          <a:p>
            <a:r>
              <a:rPr lang="en-US" sz="4400" dirty="0" smtClean="0">
                <a:solidFill>
                  <a:srgbClr val="B32876"/>
                </a:solidFill>
                <a:latin typeface="微软雅黑" pitchFamily="34" charset="-122"/>
                <a:ea typeface="微软雅黑" pitchFamily="34" charset="-122"/>
              </a:rPr>
              <a:t>2/3</a:t>
            </a:r>
            <a:endParaRPr lang="zh-CN" altLang="en-US" sz="4400" dirty="0">
              <a:solidFill>
                <a:srgbClr val="B32876"/>
              </a:solidFill>
              <a:latin typeface="微软雅黑" pitchFamily="34" charset="-122"/>
              <a:ea typeface="微软雅黑" pitchFamily="34" charset="-122"/>
            </a:endParaRPr>
          </a:p>
        </p:txBody>
      </p:sp>
      <p:sp>
        <p:nvSpPr>
          <p:cNvPr id="21" name="矩形 20"/>
          <p:cNvSpPr/>
          <p:nvPr/>
        </p:nvSpPr>
        <p:spPr>
          <a:xfrm>
            <a:off x="15609530" y="8339981"/>
            <a:ext cx="4553034"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出现较多固体时</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20227596"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通过溶解</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过滤</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蒸发可除去粗盐中不溶性杂质泥沙。</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．除去粗盐中的可溶性杂质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除杂所用试剂</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过量除杂试剂的除去</a:t>
            </a:r>
          </a:p>
          <a:p>
            <a:pPr>
              <a:lnSpc>
                <a:spcPct val="150000"/>
              </a:lnSpc>
            </a:pPr>
            <a:r>
              <a:rPr lang="zh-CN" altLang="en-US" sz="4400" dirty="0" smtClean="0">
                <a:solidFill>
                  <a:srgbClr val="404040"/>
                </a:solidFill>
                <a:latin typeface="微软雅黑" pitchFamily="34" charset="-122"/>
                <a:ea typeface="微软雅黑" pitchFamily="34" charset="-122"/>
              </a:rPr>
              <a:t>①过量</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溶液用</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溶液除去，故</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溶液在</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溶液加入之后再加入；</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7" name="矩形 6"/>
          <p:cNvSpPr/>
          <p:nvPr/>
        </p:nvSpPr>
        <p:spPr>
          <a:xfrm>
            <a:off x="7561164" y="6373118"/>
            <a:ext cx="1545616" cy="769441"/>
          </a:xfrm>
          <a:prstGeom prst="rect">
            <a:avLst/>
          </a:prstGeom>
        </p:spPr>
        <p:txBody>
          <a:bodyPr wrap="none">
            <a:spAutoFit/>
          </a:bodyPr>
          <a:lstStyle/>
          <a:p>
            <a:r>
              <a:rPr lang="en-US" sz="4400" dirty="0" smtClean="0">
                <a:solidFill>
                  <a:srgbClr val="A50021"/>
                </a:solidFill>
              </a:rPr>
              <a:t>SO</a:t>
            </a:r>
            <a:r>
              <a:rPr lang="en-US" sz="4400" baseline="-25000" dirty="0" smtClean="0">
                <a:solidFill>
                  <a:srgbClr val="A50021"/>
                </a:solidFill>
              </a:rPr>
              <a:t>4</a:t>
            </a:r>
            <a:r>
              <a:rPr lang="en-US" sz="4400" baseline="30000" dirty="0" smtClean="0">
                <a:solidFill>
                  <a:srgbClr val="A50021"/>
                </a:solidFill>
              </a:rPr>
              <a:t>2-</a:t>
            </a:r>
            <a:endParaRPr lang="zh-CN" altLang="en-US" sz="4400" dirty="0">
              <a:solidFill>
                <a:srgbClr val="A50021"/>
              </a:solidFill>
              <a:latin typeface="微软雅黑" pitchFamily="34" charset="-122"/>
              <a:ea typeface="微软雅黑" pitchFamily="34" charset="-122"/>
            </a:endParaRPr>
          </a:p>
        </p:txBody>
      </p:sp>
      <p:sp>
        <p:nvSpPr>
          <p:cNvPr id="8" name="矩形 7"/>
          <p:cNvSpPr/>
          <p:nvPr/>
        </p:nvSpPr>
        <p:spPr>
          <a:xfrm>
            <a:off x="7849196" y="7381230"/>
            <a:ext cx="1555234" cy="769441"/>
          </a:xfrm>
          <a:prstGeom prst="rect">
            <a:avLst/>
          </a:prstGeom>
        </p:spPr>
        <p:txBody>
          <a:bodyPr wrap="none">
            <a:spAutoFit/>
          </a:bodyPr>
          <a:lstStyle/>
          <a:p>
            <a:r>
              <a:rPr lang="en-US" sz="4400" dirty="0" smtClean="0">
                <a:solidFill>
                  <a:srgbClr val="A50021"/>
                </a:solidFill>
              </a:rPr>
              <a:t>Mg</a:t>
            </a:r>
            <a:r>
              <a:rPr lang="en-US" sz="4400" baseline="30000" dirty="0" smtClean="0">
                <a:solidFill>
                  <a:srgbClr val="A50021"/>
                </a:solidFill>
              </a:rPr>
              <a:t>2</a:t>
            </a:r>
            <a:r>
              <a:rPr lang="zh-CN" altLang="en-US" sz="4400" baseline="30000" dirty="0" smtClean="0">
                <a:solidFill>
                  <a:srgbClr val="A50021"/>
                </a:solidFill>
              </a:rPr>
              <a:t>＋</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8209236" y="8389342"/>
            <a:ext cx="1492716" cy="769441"/>
          </a:xfrm>
          <a:prstGeom prst="rect">
            <a:avLst/>
          </a:prstGeom>
        </p:spPr>
        <p:txBody>
          <a:bodyPr wrap="none">
            <a:spAutoFit/>
          </a:bodyPr>
          <a:lstStyle/>
          <a:p>
            <a:r>
              <a:rPr lang="en-US" sz="4400" dirty="0" smtClean="0">
                <a:solidFill>
                  <a:srgbClr val="A50021"/>
                </a:solidFill>
              </a:rPr>
              <a:t>Ca</a:t>
            </a:r>
            <a:r>
              <a:rPr lang="en-US" sz="4400" baseline="30000" dirty="0" smtClean="0">
                <a:solidFill>
                  <a:srgbClr val="A50021"/>
                </a:solidFill>
              </a:rPr>
              <a:t>2</a:t>
            </a:r>
            <a:r>
              <a:rPr lang="zh-CN" altLang="en-US" sz="4400" baseline="30000" dirty="0" smtClean="0">
                <a:solidFill>
                  <a:srgbClr val="A50021"/>
                </a:solidFill>
              </a:rPr>
              <a:t>＋</a:t>
            </a:r>
            <a:endParaRPr lang="zh-CN" altLang="en-US" sz="4400" b="1"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0"/>
            <a:ext cx="19579524" cy="7201972"/>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②过量</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溶液用盐酸除去，故盐酸必须在最后且加入之前需过滤。</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试剂加入顺序的三种方案</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altLang="zh-CN" sz="4400" dirty="0" smtClean="0">
                <a:solidFill>
                  <a:srgbClr val="404040"/>
                </a:solidFill>
                <a:latin typeface="微软雅黑" pitchFamily="34" charset="-122"/>
                <a:ea typeface="微软雅黑" pitchFamily="34" charset="-122"/>
              </a:rPr>
              <a:t>BaCl</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a:t>
            </a:r>
            <a:r>
              <a:rPr lang="en-US" altLang="zh-CN"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→Na</a:t>
            </a:r>
            <a:r>
              <a:rPr lang="en-US" altLang="zh-CN"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CO</a:t>
            </a:r>
            <a:r>
              <a:rPr lang="en-US" altLang="zh-CN"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盐酸</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altLang="zh-CN"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→BaCl</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→Na</a:t>
            </a:r>
            <a:r>
              <a:rPr lang="en-US" altLang="zh-CN"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CO</a:t>
            </a:r>
            <a:r>
              <a:rPr lang="en-US" altLang="zh-CN"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盐酸</a:t>
            </a:r>
          </a:p>
          <a:p>
            <a:pPr>
              <a:lnSpc>
                <a:spcPct val="150000"/>
              </a:lnSpc>
            </a:pPr>
            <a:r>
              <a:rPr lang="zh-CN" altLang="en-US" sz="4400" dirty="0" smtClean="0">
                <a:solidFill>
                  <a:srgbClr val="404040"/>
                </a:solidFill>
                <a:latin typeface="微软雅黑" pitchFamily="34" charset="-122"/>
                <a:ea typeface="微软雅黑" pitchFamily="34" charset="-122"/>
              </a:rPr>
              <a:t>③</a:t>
            </a:r>
            <a:r>
              <a:rPr lang="en-US" altLang="zh-CN" sz="4400" dirty="0" smtClean="0">
                <a:solidFill>
                  <a:srgbClr val="404040"/>
                </a:solidFill>
                <a:latin typeface="微软雅黑" pitchFamily="34" charset="-122"/>
                <a:ea typeface="微软雅黑" pitchFamily="34" charset="-122"/>
              </a:rPr>
              <a:t>BaCl</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→Na</a:t>
            </a:r>
            <a:r>
              <a:rPr lang="en-US" altLang="zh-CN"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CO</a:t>
            </a:r>
            <a:r>
              <a:rPr lang="en-US" altLang="zh-CN"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a:t>
            </a:r>
            <a:r>
              <a:rPr lang="en-US" altLang="zh-CN"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盐酸</a:t>
            </a:r>
          </a:p>
          <a:p>
            <a:pPr>
              <a:lnSpc>
                <a:spcPct val="150000"/>
              </a:lnSpc>
            </a:pP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2" cstate="print"/>
          <a:srcRect/>
          <a:stretch>
            <a:fillRect/>
          </a:stretch>
        </p:blipFill>
        <p:spPr bwMode="auto">
          <a:xfrm>
            <a:off x="2880644" y="4788942"/>
            <a:ext cx="12961440" cy="5328592"/>
          </a:xfrm>
          <a:prstGeom prst="rect">
            <a:avLst/>
          </a:prstGeom>
          <a:noFill/>
          <a:ln w="9525">
            <a:noFill/>
            <a:miter lim="800000"/>
            <a:headEnd/>
            <a:tailEnd/>
          </a:ln>
        </p:spPr>
      </p:pic>
      <p:sp>
        <p:nvSpPr>
          <p:cNvPr id="40" name="矩形 39"/>
          <p:cNvSpPr/>
          <p:nvPr/>
        </p:nvSpPr>
        <p:spPr>
          <a:xfrm>
            <a:off x="2166076" y="3089250"/>
            <a:ext cx="19574012"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的检验</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7123887" y="6179741"/>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稀盐酸</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0297468" y="6179741"/>
            <a:ext cx="289534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溶液</a:t>
            </a:r>
            <a:endParaRPr lang="zh-CN" altLang="en-US" sz="4400" b="1" dirty="0">
              <a:solidFill>
                <a:srgbClr val="A50021"/>
              </a:solidFill>
              <a:latin typeface="微软雅黑" pitchFamily="34" charset="-122"/>
              <a:ea typeface="微软雅黑" pitchFamily="34" charset="-122"/>
            </a:endParaRPr>
          </a:p>
        </p:txBody>
      </p:sp>
      <p:sp>
        <p:nvSpPr>
          <p:cNvPr id="10" name="矩形 9"/>
          <p:cNvSpPr/>
          <p:nvPr/>
        </p:nvSpPr>
        <p:spPr>
          <a:xfrm>
            <a:off x="7201124" y="7475885"/>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无明显现象</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1665620" y="7547893"/>
            <a:ext cx="3570208"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出现白色沉淀</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8" grpId="0"/>
      <p:bldP spid="11" grpId="0"/>
      <p:bldP spid="10"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检验</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时，先加</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溶液后加稀盐酸，产生白色沉淀且不溶解，能否确定此溶液中一定含有</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018208"/>
            <a:ext cx="19216822" cy="4786346"/>
          </a:xfrm>
          <a:prstGeom prst="rect">
            <a:avLst/>
          </a:prstGeom>
          <a:noFill/>
          <a:ln w="9525">
            <a:noFill/>
            <a:miter lim="800000"/>
            <a:headEnd/>
            <a:tailEnd/>
          </a:ln>
          <a:effectLst/>
        </p:spPr>
      </p:pic>
      <p:sp>
        <p:nvSpPr>
          <p:cNvPr id="20" name="矩形 19"/>
          <p:cNvSpPr/>
          <p:nvPr/>
        </p:nvSpPr>
        <p:spPr>
          <a:xfrm>
            <a:off x="2308952" y="6303960"/>
            <a:ext cx="19002508" cy="301967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4400" dirty="0" smtClean="0">
                <a:solidFill>
                  <a:srgbClr val="A50021"/>
                </a:solidFill>
                <a:latin typeface="微软雅黑" pitchFamily="34" charset="-122"/>
                <a:ea typeface="微软雅黑" pitchFamily="34" charset="-122"/>
              </a:rPr>
              <a:t>提示：不能。加</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溶液后加稀盐酸，产生白色沉淀且不溶解，此沉淀可能为</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，故溶液中可能含有</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，不一定含有</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1308820" y="6232522"/>
            <a:ext cx="8572560" cy="1015663"/>
          </a:xfrm>
          <a:prstGeom prst="rect">
            <a:avLst/>
          </a:prstGeom>
          <a:noFill/>
          <a:ln>
            <a:noFill/>
          </a:ln>
        </p:spPr>
        <p:txBody>
          <a:bodyPr wrap="square" rtlCol="0">
            <a:spAutoFit/>
          </a:bodyPr>
          <a:lstStyle/>
          <a:p>
            <a:r>
              <a:rPr lang="zh-CN" altLang="en-US" sz="6000" b="1" dirty="0" smtClean="0">
                <a:solidFill>
                  <a:srgbClr val="B32876"/>
                </a:solidFill>
                <a:latin typeface="微软雅黑" pitchFamily="34" charset="-122"/>
                <a:ea typeface="微软雅黑" pitchFamily="34" charset="-122"/>
              </a:rPr>
              <a:t>第一章    从实验学化学</a:t>
            </a:r>
            <a:endParaRPr lang="zh-CN" altLang="en-US" sz="6000" b="1" dirty="0">
              <a:solidFill>
                <a:srgbClr val="B32876"/>
              </a:solidFill>
              <a:latin typeface="微软雅黑" pitchFamily="34" charset="-122"/>
              <a:ea typeface="微软雅黑" pitchFamily="34" charset="-122"/>
            </a:endParaRPr>
          </a:p>
        </p:txBody>
      </p:sp>
      <p:sp>
        <p:nvSpPr>
          <p:cNvPr id="17" name="TextBox 16"/>
          <p:cNvSpPr txBox="1"/>
          <p:nvPr/>
        </p:nvSpPr>
        <p:spPr>
          <a:xfrm>
            <a:off x="12524586" y="8089910"/>
            <a:ext cx="9215502" cy="2593018"/>
          </a:xfrm>
          <a:prstGeom prst="rect">
            <a:avLst/>
          </a:prstGeom>
          <a:noFill/>
        </p:spPr>
        <p:txBody>
          <a:bodyPr wrap="square" rtlCol="0">
            <a:spAutoFit/>
          </a:bodyPr>
          <a:lstStyle/>
          <a:p>
            <a:pPr>
              <a:lnSpc>
                <a:spcPts val="6500"/>
              </a:lnSpc>
            </a:pPr>
            <a:r>
              <a:rPr lang="zh-CN" altLang="en-US" sz="4000" kern="1400" dirty="0" smtClean="0">
                <a:solidFill>
                  <a:schemeClr val="bg1"/>
                </a:solidFill>
                <a:latin typeface="微软雅黑" pitchFamily="34" charset="-122"/>
                <a:ea typeface="微软雅黑" pitchFamily="34" charset="-122"/>
                <a:hlinkClick r:id="rId3" action="ppaction://hlinksldjump"/>
              </a:rPr>
              <a:t>第一节　化学实验基本方法</a:t>
            </a:r>
            <a:endParaRPr lang="zh-CN" altLang="en-US" sz="4000" kern="1400" dirty="0" smtClean="0">
              <a:solidFill>
                <a:schemeClr val="bg1"/>
              </a:solidFill>
              <a:latin typeface="微软雅黑" pitchFamily="34" charset="-122"/>
              <a:ea typeface="微软雅黑" pitchFamily="34" charset="-122"/>
            </a:endParaRPr>
          </a:p>
          <a:p>
            <a:pPr>
              <a:lnSpc>
                <a:spcPts val="6500"/>
              </a:lnSpc>
            </a:pPr>
            <a:r>
              <a:rPr lang="zh-CN" altLang="en-US" sz="4000" kern="1400" dirty="0" smtClean="0">
                <a:solidFill>
                  <a:schemeClr val="bg1"/>
                </a:solidFill>
                <a:latin typeface="微软雅黑" pitchFamily="34" charset="-122"/>
                <a:ea typeface="微软雅黑" pitchFamily="34" charset="-122"/>
                <a:hlinkClick r:id="rId4" action="ppaction://hlinksldjump"/>
              </a:rPr>
              <a:t>第二节　化学计量在实验中的应用</a:t>
            </a:r>
            <a:endParaRPr lang="zh-CN" altLang="en-US" sz="4000" kern="1400" dirty="0" smtClean="0">
              <a:solidFill>
                <a:schemeClr val="bg1"/>
              </a:solidFill>
              <a:latin typeface="微软雅黑" pitchFamily="34" charset="-122"/>
              <a:ea typeface="微软雅黑" pitchFamily="34" charset="-122"/>
            </a:endParaRPr>
          </a:p>
          <a:p>
            <a:pPr>
              <a:lnSpc>
                <a:spcPts val="6500"/>
              </a:lnSpc>
            </a:pPr>
            <a:r>
              <a:rPr lang="zh-CN" altLang="en-US" sz="4000" kern="1400" dirty="0" smtClean="0">
                <a:solidFill>
                  <a:schemeClr val="bg1"/>
                </a:solidFill>
                <a:latin typeface="微软雅黑" pitchFamily="34" charset="-122"/>
                <a:ea typeface="微软雅黑" pitchFamily="34" charset="-122"/>
                <a:hlinkClick r:id="rId5" action="ppaction://hlinksldjump"/>
              </a:rPr>
              <a:t>本章总结提升</a:t>
            </a:r>
            <a:endParaRPr lang="zh-CN" altLang="en-US" sz="4000" kern="1400" dirty="0">
              <a:solidFill>
                <a:schemeClr val="bg1"/>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859764" cy="7571303"/>
          </a:xfrm>
          <a:prstGeom prst="rect">
            <a:avLst/>
          </a:prstGeom>
        </p:spPr>
        <p:txBody>
          <a:bodyPr wrap="square">
            <a:spAutoFit/>
          </a:bodyPr>
          <a:lstStyle/>
          <a:p>
            <a:pPr>
              <a:lnSpc>
                <a:spcPct val="135000"/>
              </a:lnSpc>
            </a:pPr>
            <a:r>
              <a:rPr lang="zh-CN" altLang="en-US" sz="4000" dirty="0" smtClean="0">
                <a:latin typeface="微软雅黑" pitchFamily="34" charset="-122"/>
                <a:ea typeface="微软雅黑" pitchFamily="34" charset="-122"/>
              </a:rPr>
              <a:t>例</a:t>
            </a:r>
            <a:r>
              <a:rPr lang="en-US" altLang="zh-CN" sz="4000" dirty="0" smtClean="0">
                <a:latin typeface="微软雅黑" pitchFamily="34" charset="-122"/>
                <a:ea typeface="微软雅黑" pitchFamily="34" charset="-122"/>
              </a:rPr>
              <a:t>3   </a:t>
            </a:r>
            <a:r>
              <a:rPr lang="zh-CN" altLang="en-US" sz="4000" dirty="0" smtClean="0">
                <a:solidFill>
                  <a:srgbClr val="404040"/>
                </a:solidFill>
                <a:latin typeface="微软雅黑" pitchFamily="34" charset="-122"/>
                <a:ea typeface="微软雅黑" pitchFamily="34" charset="-122"/>
              </a:rPr>
              <a:t>过滤与蒸发是常用的物质分离与提纯的方法，试用你掌握的有关知识完成下列问题：</a:t>
            </a:r>
          </a:p>
          <a:p>
            <a:pPr>
              <a:lnSpc>
                <a:spcPct val="135000"/>
              </a:lnSpc>
            </a:pPr>
            <a:r>
              <a:rPr lang="en-US" sz="4000" dirty="0" smtClean="0">
                <a:solidFill>
                  <a:srgbClr val="404040"/>
                </a:solidFill>
                <a:latin typeface="微软雅黑" pitchFamily="34" charset="-122"/>
                <a:ea typeface="微软雅黑" pitchFamily="34" charset="-122"/>
              </a:rPr>
              <a:t>(1)</a:t>
            </a:r>
            <a:r>
              <a:rPr lang="zh-CN" altLang="en-US" sz="4000" dirty="0" smtClean="0">
                <a:solidFill>
                  <a:srgbClr val="404040"/>
                </a:solidFill>
                <a:latin typeface="微软雅黑" pitchFamily="34" charset="-122"/>
                <a:ea typeface="微软雅黑" pitchFamily="34" charset="-122"/>
              </a:rPr>
              <a:t>关于过滤操作的说法中，错误的是</a:t>
            </a:r>
            <a:r>
              <a:rPr lang="en-US" sz="4000" dirty="0" smtClean="0">
                <a:solidFill>
                  <a:srgbClr val="404040"/>
                </a:solidFill>
                <a:latin typeface="微软雅黑" pitchFamily="34" charset="-122"/>
                <a:ea typeface="微软雅黑" pitchFamily="34" charset="-122"/>
              </a:rPr>
              <a:t>________</a:t>
            </a:r>
            <a:r>
              <a:rPr lang="zh-CN" altLang="en-US" sz="4000" dirty="0" smtClean="0">
                <a:solidFill>
                  <a:srgbClr val="404040"/>
                </a:solidFill>
                <a:latin typeface="微软雅黑" pitchFamily="34" charset="-122"/>
                <a:ea typeface="微软雅黑" pitchFamily="34" charset="-122"/>
              </a:rPr>
              <a:t>。</a:t>
            </a:r>
          </a:p>
          <a:p>
            <a:pPr>
              <a:lnSpc>
                <a:spcPct val="135000"/>
              </a:lnSpc>
            </a:pPr>
            <a:r>
              <a:rPr lang="en-US" sz="4000" dirty="0" smtClean="0">
                <a:solidFill>
                  <a:srgbClr val="404040"/>
                </a:solidFill>
                <a:latin typeface="微软雅黑" pitchFamily="34" charset="-122"/>
                <a:ea typeface="微软雅黑" pitchFamily="34" charset="-122"/>
              </a:rPr>
              <a:t>A</a:t>
            </a:r>
            <a:r>
              <a:rPr lang="zh-CN" altLang="en-US" sz="4000" dirty="0" smtClean="0">
                <a:solidFill>
                  <a:srgbClr val="404040"/>
                </a:solidFill>
                <a:latin typeface="微软雅黑" pitchFamily="34" charset="-122"/>
                <a:ea typeface="微软雅黑" pitchFamily="34" charset="-122"/>
              </a:rPr>
              <a:t>．玻璃棒下端要靠在三层滤纸处</a:t>
            </a:r>
          </a:p>
          <a:p>
            <a:pPr>
              <a:lnSpc>
                <a:spcPct val="135000"/>
              </a:lnSpc>
            </a:pPr>
            <a:r>
              <a:rPr lang="en-US" sz="4000" dirty="0" smtClean="0">
                <a:solidFill>
                  <a:srgbClr val="404040"/>
                </a:solidFill>
                <a:latin typeface="微软雅黑" pitchFamily="34" charset="-122"/>
                <a:ea typeface="微软雅黑" pitchFamily="34" charset="-122"/>
              </a:rPr>
              <a:t>B</a:t>
            </a:r>
            <a:r>
              <a:rPr lang="zh-CN" altLang="en-US" sz="4000" dirty="0" smtClean="0">
                <a:solidFill>
                  <a:srgbClr val="404040"/>
                </a:solidFill>
                <a:latin typeface="微软雅黑" pitchFamily="34" charset="-122"/>
                <a:ea typeface="微软雅黑" pitchFamily="34" charset="-122"/>
              </a:rPr>
              <a:t>．滤纸边缘低于漏斗边缘，多余部分要剪去，并用水润湿贴紧，不留气泡</a:t>
            </a:r>
          </a:p>
          <a:p>
            <a:pPr>
              <a:lnSpc>
                <a:spcPct val="135000"/>
              </a:lnSpc>
            </a:pPr>
            <a:r>
              <a:rPr lang="en-US" sz="4000" dirty="0" smtClean="0">
                <a:solidFill>
                  <a:srgbClr val="404040"/>
                </a:solidFill>
                <a:latin typeface="微软雅黑" pitchFamily="34" charset="-122"/>
                <a:ea typeface="微软雅黑" pitchFamily="34" charset="-122"/>
              </a:rPr>
              <a:t>C</a:t>
            </a:r>
            <a:r>
              <a:rPr lang="zh-CN" altLang="en-US" sz="4000" dirty="0" smtClean="0">
                <a:solidFill>
                  <a:srgbClr val="404040"/>
                </a:solidFill>
                <a:latin typeface="微软雅黑" pitchFamily="34" charset="-122"/>
                <a:ea typeface="微软雅黑" pitchFamily="34" charset="-122"/>
              </a:rPr>
              <a:t>．过滤时将液体沿玻璃棒注入过滤器，并使液面高于滤纸边缘</a:t>
            </a:r>
          </a:p>
          <a:p>
            <a:pPr>
              <a:lnSpc>
                <a:spcPct val="135000"/>
              </a:lnSpc>
            </a:pPr>
            <a:r>
              <a:rPr lang="en-US" sz="4000" dirty="0" smtClean="0">
                <a:solidFill>
                  <a:srgbClr val="404040"/>
                </a:solidFill>
                <a:latin typeface="微软雅黑" pitchFamily="34" charset="-122"/>
                <a:ea typeface="微软雅黑" pitchFamily="34" charset="-122"/>
              </a:rPr>
              <a:t>D</a:t>
            </a:r>
            <a:r>
              <a:rPr lang="zh-CN" altLang="en-US" sz="4000" dirty="0" smtClean="0">
                <a:solidFill>
                  <a:srgbClr val="404040"/>
                </a:solidFill>
                <a:latin typeface="微软雅黑" pitchFamily="34" charset="-122"/>
                <a:ea typeface="微软雅黑" pitchFamily="34" charset="-122"/>
              </a:rPr>
              <a:t>．漏斗下端紧靠烧杯内壁</a:t>
            </a:r>
          </a:p>
          <a:p>
            <a:pPr>
              <a:lnSpc>
                <a:spcPct val="135000"/>
              </a:lnSpc>
            </a:pPr>
            <a:r>
              <a:rPr lang="en-US" sz="4000" dirty="0" smtClean="0">
                <a:solidFill>
                  <a:srgbClr val="404040"/>
                </a:solidFill>
                <a:latin typeface="微软雅黑" pitchFamily="34" charset="-122"/>
                <a:ea typeface="微软雅黑" pitchFamily="34" charset="-122"/>
              </a:rPr>
              <a:t>(2)</a:t>
            </a:r>
            <a:r>
              <a:rPr lang="zh-CN" altLang="en-US" sz="4000" dirty="0" smtClean="0">
                <a:solidFill>
                  <a:srgbClr val="404040"/>
                </a:solidFill>
                <a:latin typeface="微软雅黑" pitchFamily="34" charset="-122"/>
                <a:ea typeface="微软雅黑" pitchFamily="34" charset="-122"/>
              </a:rPr>
              <a:t>实验室将</a:t>
            </a:r>
            <a:r>
              <a:rPr lang="en-US" sz="4000" dirty="0" err="1" smtClean="0">
                <a:solidFill>
                  <a:srgbClr val="404040"/>
                </a:solidFill>
                <a:latin typeface="微软雅黑" pitchFamily="34" charset="-122"/>
                <a:ea typeface="微软雅黑" pitchFamily="34" charset="-122"/>
              </a:rPr>
              <a:t>NaCl</a:t>
            </a:r>
            <a:r>
              <a:rPr lang="zh-CN" altLang="en-US" sz="4000" dirty="0" smtClean="0">
                <a:solidFill>
                  <a:srgbClr val="404040"/>
                </a:solidFill>
                <a:latin typeface="微软雅黑" pitchFamily="34" charset="-122"/>
                <a:ea typeface="微软雅黑" pitchFamily="34" charset="-122"/>
              </a:rPr>
              <a:t>溶液蒸发时，一般有以下操作过程，其正确的操作顺序为</a:t>
            </a:r>
            <a:r>
              <a:rPr lang="en-US" sz="4000" dirty="0" smtClean="0">
                <a:solidFill>
                  <a:srgbClr val="404040"/>
                </a:solidFill>
                <a:latin typeface="微软雅黑" pitchFamily="34" charset="-122"/>
                <a:ea typeface="微软雅黑" pitchFamily="34" charset="-122"/>
              </a:rPr>
              <a:t>____</a:t>
            </a:r>
            <a:r>
              <a:rPr lang="zh-CN" altLang="en-US" sz="4000" dirty="0" smtClean="0">
                <a:solidFill>
                  <a:srgbClr val="404040"/>
                </a:solidFill>
                <a:latin typeface="微软雅黑" pitchFamily="34" charset="-122"/>
                <a:ea typeface="微软雅黑" pitchFamily="34" charset="-122"/>
              </a:rPr>
              <a:t>。</a:t>
            </a:r>
          </a:p>
          <a:p>
            <a:pPr>
              <a:lnSpc>
                <a:spcPct val="135000"/>
              </a:lnSpc>
            </a:pPr>
            <a:r>
              <a:rPr lang="zh-CN" altLang="en-US" sz="4000" dirty="0" smtClean="0">
                <a:solidFill>
                  <a:srgbClr val="404040"/>
                </a:solidFill>
                <a:latin typeface="微软雅黑" pitchFamily="34" charset="-122"/>
                <a:ea typeface="微软雅黑" pitchFamily="34" charset="-122"/>
              </a:rPr>
              <a:t>①放置酒精灯 </a:t>
            </a:r>
            <a:r>
              <a:rPr lang="en-US" sz="4000" dirty="0" smtClean="0">
                <a:solidFill>
                  <a:srgbClr val="404040"/>
                </a:solidFill>
                <a:latin typeface="微软雅黑" pitchFamily="34" charset="-122"/>
                <a:ea typeface="微软雅黑" pitchFamily="34" charset="-122"/>
              </a:rPr>
              <a:t>②</a:t>
            </a:r>
            <a:r>
              <a:rPr lang="zh-CN" altLang="en-US" sz="4000" dirty="0" smtClean="0">
                <a:solidFill>
                  <a:srgbClr val="404040"/>
                </a:solidFill>
                <a:latin typeface="微软雅黑" pitchFamily="34" charset="-122"/>
                <a:ea typeface="微软雅黑" pitchFamily="34" charset="-122"/>
              </a:rPr>
              <a:t>固定铁圈位置　</a:t>
            </a:r>
            <a:r>
              <a:rPr lang="en-US" sz="4000" dirty="0" smtClean="0">
                <a:solidFill>
                  <a:srgbClr val="404040"/>
                </a:solidFill>
                <a:latin typeface="微软雅黑" pitchFamily="34" charset="-122"/>
                <a:ea typeface="微软雅黑" pitchFamily="34" charset="-122"/>
              </a:rPr>
              <a:t>③</a:t>
            </a:r>
            <a:r>
              <a:rPr lang="zh-CN" altLang="en-US" sz="4000" dirty="0" smtClean="0">
                <a:solidFill>
                  <a:srgbClr val="404040"/>
                </a:solidFill>
                <a:latin typeface="微软雅黑" pitchFamily="34" charset="-122"/>
                <a:ea typeface="微软雅黑" pitchFamily="34" charset="-122"/>
              </a:rPr>
              <a:t>放上蒸发皿　</a:t>
            </a:r>
            <a:r>
              <a:rPr lang="en-US" sz="4000" dirty="0" smtClean="0">
                <a:solidFill>
                  <a:srgbClr val="404040"/>
                </a:solidFill>
                <a:latin typeface="微软雅黑" pitchFamily="34" charset="-122"/>
                <a:ea typeface="微软雅黑" pitchFamily="34" charset="-122"/>
              </a:rPr>
              <a:t>④</a:t>
            </a:r>
            <a:r>
              <a:rPr lang="zh-CN" altLang="en-US" sz="4000" dirty="0" smtClean="0">
                <a:solidFill>
                  <a:srgbClr val="404040"/>
                </a:solidFill>
                <a:latin typeface="微软雅黑" pitchFamily="34" charset="-122"/>
                <a:ea typeface="微软雅黑" pitchFamily="34" charset="-122"/>
              </a:rPr>
              <a:t>加热搅拌　</a:t>
            </a:r>
            <a:r>
              <a:rPr lang="en-US" sz="4000" dirty="0" smtClean="0">
                <a:solidFill>
                  <a:srgbClr val="404040"/>
                </a:solidFill>
                <a:latin typeface="微软雅黑" pitchFamily="34" charset="-122"/>
                <a:ea typeface="微软雅黑" pitchFamily="34" charset="-122"/>
              </a:rPr>
              <a:t>⑤</a:t>
            </a:r>
            <a:r>
              <a:rPr lang="zh-CN" altLang="en-US" sz="4000" dirty="0" smtClean="0">
                <a:solidFill>
                  <a:srgbClr val="404040"/>
                </a:solidFill>
                <a:latin typeface="微软雅黑" pitchFamily="34" charset="-122"/>
                <a:ea typeface="微软雅黑" pitchFamily="34" charset="-122"/>
              </a:rPr>
              <a:t>停止加热，用余热蒸干</a:t>
            </a:r>
          </a:p>
          <a:p>
            <a:pPr>
              <a:lnSpc>
                <a:spcPct val="135000"/>
              </a:lnSpc>
            </a:pPr>
            <a:r>
              <a:rPr lang="en-US" sz="4000" dirty="0" smtClean="0">
                <a:solidFill>
                  <a:srgbClr val="404040"/>
                </a:solidFill>
                <a:latin typeface="微软雅黑" pitchFamily="34" charset="-122"/>
                <a:ea typeface="微软雅黑" pitchFamily="34" charset="-122"/>
              </a:rPr>
              <a:t>A</a:t>
            </a:r>
            <a:r>
              <a:rPr lang="zh-CN" altLang="en-US" sz="4000" dirty="0" smtClean="0">
                <a:solidFill>
                  <a:srgbClr val="404040"/>
                </a:solidFill>
                <a:latin typeface="微软雅黑" pitchFamily="34" charset="-122"/>
                <a:ea typeface="微软雅黑" pitchFamily="34" charset="-122"/>
              </a:rPr>
              <a:t>．②③④⑤①</a:t>
            </a:r>
            <a:r>
              <a:rPr lang="en-US" sz="4000" dirty="0" smtClean="0">
                <a:solidFill>
                  <a:srgbClr val="404040"/>
                </a:solidFill>
                <a:latin typeface="微软雅黑" pitchFamily="34" charset="-122"/>
                <a:ea typeface="微软雅黑" pitchFamily="34" charset="-122"/>
              </a:rPr>
              <a:t>     B</a:t>
            </a:r>
            <a:r>
              <a:rPr lang="zh-CN" altLang="en-US" sz="4000" dirty="0" smtClean="0">
                <a:solidFill>
                  <a:srgbClr val="404040"/>
                </a:solidFill>
                <a:latin typeface="微软雅黑" pitchFamily="34" charset="-122"/>
                <a:ea typeface="微软雅黑" pitchFamily="34" charset="-122"/>
              </a:rPr>
              <a:t>．①②③④⑤</a:t>
            </a:r>
            <a:r>
              <a:rPr lang="en-US" sz="4000" dirty="0" smtClean="0">
                <a:solidFill>
                  <a:srgbClr val="404040"/>
                </a:solidFill>
                <a:latin typeface="微软雅黑" pitchFamily="34" charset="-122"/>
                <a:ea typeface="微软雅黑" pitchFamily="34" charset="-122"/>
              </a:rPr>
              <a:t>     C</a:t>
            </a:r>
            <a:r>
              <a:rPr lang="zh-CN" altLang="en-US" sz="4000" dirty="0" smtClean="0">
                <a:solidFill>
                  <a:srgbClr val="404040"/>
                </a:solidFill>
                <a:latin typeface="微软雅黑" pitchFamily="34" charset="-122"/>
                <a:ea typeface="微软雅黑" pitchFamily="34" charset="-122"/>
              </a:rPr>
              <a:t>．②③①④⑤</a:t>
            </a:r>
            <a:r>
              <a:rPr lang="en-US" sz="4000" dirty="0" smtClean="0">
                <a:solidFill>
                  <a:srgbClr val="404040"/>
                </a:solidFill>
                <a:latin typeface="微软雅黑" pitchFamily="34" charset="-122"/>
                <a:ea typeface="微软雅黑" pitchFamily="34" charset="-122"/>
              </a:rPr>
              <a:t>     D</a:t>
            </a:r>
            <a:r>
              <a:rPr lang="zh-CN" altLang="en-US" sz="4000" dirty="0" smtClean="0">
                <a:solidFill>
                  <a:srgbClr val="404040"/>
                </a:solidFill>
                <a:latin typeface="微软雅黑" pitchFamily="34" charset="-122"/>
                <a:ea typeface="微软雅黑" pitchFamily="34" charset="-122"/>
              </a:rPr>
              <a:t>．②①③④⑤</a:t>
            </a:r>
            <a:endParaRPr lang="zh-CN" altLang="en-US" sz="40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166076" y="10661678"/>
            <a:ext cx="20074078" cy="1143008"/>
          </a:xfrm>
          <a:prstGeom prst="rect">
            <a:avLst/>
          </a:prstGeom>
          <a:noFill/>
          <a:ln w="9525">
            <a:noFill/>
            <a:miter lim="800000"/>
            <a:headEnd/>
            <a:tailEnd/>
          </a:ln>
          <a:effectLst/>
        </p:spPr>
      </p:pic>
      <p:sp>
        <p:nvSpPr>
          <p:cNvPr id="14" name="矩形 13"/>
          <p:cNvSpPr/>
          <p:nvPr/>
        </p:nvSpPr>
        <p:spPr>
          <a:xfrm>
            <a:off x="2166076" y="10621590"/>
            <a:ext cx="5715040"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(2)B</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073340"/>
            <a:ext cx="19574012" cy="3785652"/>
          </a:xfrm>
          <a:prstGeom prst="rect">
            <a:avLst/>
          </a:prstGeom>
        </p:spPr>
        <p:txBody>
          <a:bodyPr wrap="square">
            <a:spAutoFit/>
          </a:bodyPr>
          <a:lstStyle/>
          <a:p>
            <a:pPr>
              <a:lnSpc>
                <a:spcPct val="150000"/>
              </a:lnSpc>
            </a:pPr>
            <a:r>
              <a:rPr lang="zh-CN" altLang="en-US" sz="4000" dirty="0" smtClean="0">
                <a:latin typeface="微软雅黑" pitchFamily="34" charset="-122"/>
                <a:ea typeface="微软雅黑" pitchFamily="34" charset="-122"/>
              </a:rPr>
              <a:t>例</a:t>
            </a:r>
            <a:r>
              <a:rPr lang="en-US" altLang="zh-CN" sz="4000" dirty="0" smtClean="0">
                <a:latin typeface="微软雅黑" pitchFamily="34" charset="-122"/>
                <a:ea typeface="微软雅黑" pitchFamily="34" charset="-122"/>
              </a:rPr>
              <a:t>4   </a:t>
            </a:r>
            <a:r>
              <a:rPr lang="zh-CN" altLang="en-US" sz="4000" dirty="0" smtClean="0">
                <a:solidFill>
                  <a:srgbClr val="404040"/>
                </a:solidFill>
                <a:latin typeface="微软雅黑" pitchFamily="34" charset="-122"/>
                <a:ea typeface="微软雅黑" pitchFamily="34" charset="-122"/>
              </a:rPr>
              <a:t>为了除去粗盐中的</a:t>
            </a:r>
            <a:r>
              <a:rPr lang="en-US" sz="4000" dirty="0" smtClean="0">
                <a:solidFill>
                  <a:srgbClr val="404040"/>
                </a:solidFill>
                <a:latin typeface="微软雅黑" pitchFamily="34" charset="-122"/>
                <a:ea typeface="微软雅黑" pitchFamily="34" charset="-122"/>
              </a:rPr>
              <a:t>Ca</a:t>
            </a:r>
            <a:r>
              <a:rPr lang="en-US" sz="4000" baseline="30000" dirty="0" smtClean="0">
                <a:solidFill>
                  <a:srgbClr val="404040"/>
                </a:solidFill>
                <a:latin typeface="微软雅黑" pitchFamily="34" charset="-122"/>
                <a:ea typeface="微软雅黑" pitchFamily="34" charset="-122"/>
              </a:rPr>
              <a:t>2</a:t>
            </a:r>
            <a:r>
              <a:rPr lang="zh-CN" altLang="en-US" sz="4000" baseline="30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a:t>
            </a:r>
            <a:r>
              <a:rPr lang="en-US" sz="4000" dirty="0" smtClean="0">
                <a:solidFill>
                  <a:srgbClr val="404040"/>
                </a:solidFill>
                <a:latin typeface="微软雅黑" pitchFamily="34" charset="-122"/>
                <a:ea typeface="微软雅黑" pitchFamily="34" charset="-122"/>
              </a:rPr>
              <a:t>Mg</a:t>
            </a:r>
            <a:r>
              <a:rPr lang="en-US" sz="4000" baseline="30000" dirty="0" smtClean="0">
                <a:solidFill>
                  <a:srgbClr val="404040"/>
                </a:solidFill>
                <a:latin typeface="微软雅黑" pitchFamily="34" charset="-122"/>
                <a:ea typeface="微软雅黑" pitchFamily="34" charset="-122"/>
              </a:rPr>
              <a:t>2</a:t>
            </a:r>
            <a:r>
              <a:rPr lang="zh-CN" altLang="en-US" sz="4000" baseline="30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a:t>
            </a:r>
            <a:r>
              <a:rPr lang="en-US" sz="4000" dirty="0" smtClean="0">
                <a:solidFill>
                  <a:srgbClr val="404040"/>
                </a:solidFill>
                <a:latin typeface="微软雅黑" pitchFamily="34" charset="-122"/>
                <a:ea typeface="微软雅黑" pitchFamily="34" charset="-122"/>
              </a:rPr>
              <a:t>SO</a:t>
            </a:r>
            <a:r>
              <a:rPr lang="en-US" sz="4000" baseline="-25000" dirty="0" smtClean="0">
                <a:solidFill>
                  <a:srgbClr val="404040"/>
                </a:solidFill>
                <a:latin typeface="微软雅黑" pitchFamily="34" charset="-122"/>
                <a:ea typeface="微软雅黑" pitchFamily="34" charset="-122"/>
              </a:rPr>
              <a:t>4</a:t>
            </a:r>
            <a:r>
              <a:rPr lang="en-US" sz="4000" baseline="30000" dirty="0" smtClean="0">
                <a:solidFill>
                  <a:srgbClr val="404040"/>
                </a:solidFill>
                <a:latin typeface="微软雅黑" pitchFamily="34" charset="-122"/>
                <a:ea typeface="微软雅黑" pitchFamily="34" charset="-122"/>
              </a:rPr>
              <a:t>2-</a:t>
            </a:r>
            <a:r>
              <a:rPr lang="zh-CN" altLang="en-US" sz="4000" dirty="0" smtClean="0">
                <a:solidFill>
                  <a:srgbClr val="404040"/>
                </a:solidFill>
                <a:latin typeface="微软雅黑" pitchFamily="34" charset="-122"/>
                <a:ea typeface="微软雅黑" pitchFamily="34" charset="-122"/>
              </a:rPr>
              <a:t>及泥沙，可将粗盐溶于水，然后进行下列</a:t>
            </a:r>
            <a:r>
              <a:rPr lang="en-US" sz="4000" dirty="0" smtClean="0">
                <a:solidFill>
                  <a:srgbClr val="404040"/>
                </a:solidFill>
                <a:latin typeface="微软雅黑" pitchFamily="34" charset="-122"/>
                <a:ea typeface="微软雅黑" pitchFamily="34" charset="-122"/>
              </a:rPr>
              <a:t>5</a:t>
            </a:r>
            <a:r>
              <a:rPr lang="zh-CN" altLang="en-US" sz="4000" dirty="0" smtClean="0">
                <a:solidFill>
                  <a:srgbClr val="404040"/>
                </a:solidFill>
                <a:latin typeface="微软雅黑" pitchFamily="34" charset="-122"/>
                <a:ea typeface="微软雅黑" pitchFamily="34" charset="-122"/>
              </a:rPr>
              <a:t>项操作：</a:t>
            </a:r>
            <a:r>
              <a:rPr lang="en-US" sz="4000" dirty="0" smtClean="0">
                <a:solidFill>
                  <a:srgbClr val="404040"/>
                </a:solidFill>
                <a:latin typeface="微软雅黑" pitchFamily="34" charset="-122"/>
                <a:ea typeface="微软雅黑" pitchFamily="34" charset="-122"/>
              </a:rPr>
              <a:t>①</a:t>
            </a:r>
            <a:r>
              <a:rPr lang="zh-CN" altLang="en-US" sz="4000" dirty="0" smtClean="0">
                <a:solidFill>
                  <a:srgbClr val="404040"/>
                </a:solidFill>
                <a:latin typeface="微软雅黑" pitchFamily="34" charset="-122"/>
                <a:ea typeface="微软雅黑" pitchFamily="34" charset="-122"/>
              </a:rPr>
              <a:t>过滤；</a:t>
            </a:r>
            <a:r>
              <a:rPr lang="en-US" sz="4000" dirty="0" smtClean="0">
                <a:solidFill>
                  <a:srgbClr val="404040"/>
                </a:solidFill>
                <a:latin typeface="微软雅黑" pitchFamily="34" charset="-122"/>
                <a:ea typeface="微软雅黑" pitchFamily="34" charset="-122"/>
              </a:rPr>
              <a:t>②</a:t>
            </a:r>
            <a:r>
              <a:rPr lang="zh-CN" altLang="en-US" sz="4000" dirty="0" smtClean="0">
                <a:solidFill>
                  <a:srgbClr val="404040"/>
                </a:solidFill>
                <a:latin typeface="微软雅黑" pitchFamily="34" charset="-122"/>
                <a:ea typeface="微软雅黑" pitchFamily="34" charset="-122"/>
              </a:rPr>
              <a:t>加过量</a:t>
            </a:r>
            <a:r>
              <a:rPr lang="en-US" sz="4000" dirty="0" err="1" smtClean="0">
                <a:solidFill>
                  <a:srgbClr val="404040"/>
                </a:solidFill>
                <a:latin typeface="微软雅黑" pitchFamily="34" charset="-122"/>
                <a:ea typeface="微软雅黑" pitchFamily="34" charset="-122"/>
              </a:rPr>
              <a:t>NaOH</a:t>
            </a:r>
            <a:r>
              <a:rPr lang="zh-CN" altLang="en-US" sz="4000" dirty="0" smtClean="0">
                <a:solidFill>
                  <a:srgbClr val="404040"/>
                </a:solidFill>
                <a:latin typeface="微软雅黑" pitchFamily="34" charset="-122"/>
                <a:ea typeface="微软雅黑" pitchFamily="34" charset="-122"/>
              </a:rPr>
              <a:t>溶液；</a:t>
            </a:r>
            <a:r>
              <a:rPr lang="en-US" sz="4000" dirty="0" smtClean="0">
                <a:solidFill>
                  <a:srgbClr val="404040"/>
                </a:solidFill>
                <a:latin typeface="微软雅黑" pitchFamily="34" charset="-122"/>
                <a:ea typeface="微软雅黑" pitchFamily="34" charset="-122"/>
              </a:rPr>
              <a:t>③</a:t>
            </a:r>
            <a:r>
              <a:rPr lang="zh-CN" altLang="en-US" sz="4000" dirty="0" smtClean="0">
                <a:solidFill>
                  <a:srgbClr val="404040"/>
                </a:solidFill>
                <a:latin typeface="微软雅黑" pitchFamily="34" charset="-122"/>
                <a:ea typeface="微软雅黑" pitchFamily="34" charset="-122"/>
              </a:rPr>
              <a:t>加适量盐酸；</a:t>
            </a:r>
            <a:r>
              <a:rPr lang="en-US" sz="4000" dirty="0" smtClean="0">
                <a:solidFill>
                  <a:srgbClr val="404040"/>
                </a:solidFill>
                <a:latin typeface="微软雅黑" pitchFamily="34" charset="-122"/>
                <a:ea typeface="微软雅黑" pitchFamily="34" charset="-122"/>
              </a:rPr>
              <a:t>④</a:t>
            </a:r>
            <a:r>
              <a:rPr lang="zh-CN" altLang="en-US" sz="4000" dirty="0" smtClean="0">
                <a:solidFill>
                  <a:srgbClr val="404040"/>
                </a:solidFill>
                <a:latin typeface="微软雅黑" pitchFamily="34" charset="-122"/>
                <a:ea typeface="微软雅黑" pitchFamily="34" charset="-122"/>
              </a:rPr>
              <a:t>加过量</a:t>
            </a:r>
            <a:r>
              <a:rPr lang="en-US" sz="4000" dirty="0" smtClean="0">
                <a:solidFill>
                  <a:srgbClr val="404040"/>
                </a:solidFill>
                <a:latin typeface="微软雅黑" pitchFamily="34" charset="-122"/>
                <a:ea typeface="微软雅黑" pitchFamily="34" charset="-122"/>
              </a:rPr>
              <a:t>Na</a:t>
            </a:r>
            <a:r>
              <a:rPr lang="en-US" sz="4000" baseline="-25000" dirty="0" smtClean="0">
                <a:solidFill>
                  <a:srgbClr val="404040"/>
                </a:solidFill>
                <a:latin typeface="微软雅黑" pitchFamily="34" charset="-122"/>
                <a:ea typeface="微软雅黑" pitchFamily="34" charset="-122"/>
              </a:rPr>
              <a:t>2</a:t>
            </a:r>
            <a:r>
              <a:rPr lang="en-US" sz="4000" dirty="0" smtClean="0">
                <a:solidFill>
                  <a:srgbClr val="404040"/>
                </a:solidFill>
                <a:latin typeface="微软雅黑" pitchFamily="34" charset="-122"/>
                <a:ea typeface="微软雅黑" pitchFamily="34" charset="-122"/>
              </a:rPr>
              <a:t>CO</a:t>
            </a:r>
            <a:r>
              <a:rPr lang="en-US" sz="4000" baseline="-25000" dirty="0" smtClean="0">
                <a:solidFill>
                  <a:srgbClr val="404040"/>
                </a:solidFill>
                <a:latin typeface="微软雅黑" pitchFamily="34" charset="-122"/>
                <a:ea typeface="微软雅黑" pitchFamily="34" charset="-122"/>
              </a:rPr>
              <a:t>3</a:t>
            </a:r>
            <a:r>
              <a:rPr lang="zh-CN" altLang="en-US" sz="4000" dirty="0" smtClean="0">
                <a:solidFill>
                  <a:srgbClr val="404040"/>
                </a:solidFill>
                <a:latin typeface="微软雅黑" pitchFamily="34" charset="-122"/>
                <a:ea typeface="微软雅黑" pitchFamily="34" charset="-122"/>
              </a:rPr>
              <a:t>溶液；</a:t>
            </a:r>
            <a:r>
              <a:rPr lang="en-US" sz="4000" dirty="0" smtClean="0">
                <a:solidFill>
                  <a:srgbClr val="404040"/>
                </a:solidFill>
                <a:latin typeface="微软雅黑" pitchFamily="34" charset="-122"/>
                <a:ea typeface="微软雅黑" pitchFamily="34" charset="-122"/>
              </a:rPr>
              <a:t>⑤</a:t>
            </a:r>
            <a:r>
              <a:rPr lang="zh-CN" altLang="en-US" sz="4000" dirty="0" smtClean="0">
                <a:solidFill>
                  <a:srgbClr val="404040"/>
                </a:solidFill>
                <a:latin typeface="微软雅黑" pitchFamily="34" charset="-122"/>
                <a:ea typeface="微软雅黑" pitchFamily="34" charset="-122"/>
              </a:rPr>
              <a:t>加过量</a:t>
            </a:r>
            <a:r>
              <a:rPr lang="en-US" sz="4000" dirty="0" smtClean="0">
                <a:solidFill>
                  <a:srgbClr val="404040"/>
                </a:solidFill>
                <a:latin typeface="微软雅黑" pitchFamily="34" charset="-122"/>
                <a:ea typeface="微软雅黑" pitchFamily="34" charset="-122"/>
              </a:rPr>
              <a:t>BaCl</a:t>
            </a:r>
            <a:r>
              <a:rPr lang="en-US" sz="4000" baseline="-25000" dirty="0" smtClean="0">
                <a:solidFill>
                  <a:srgbClr val="404040"/>
                </a:solidFill>
                <a:latin typeface="微软雅黑" pitchFamily="34" charset="-122"/>
                <a:ea typeface="微软雅黑" pitchFamily="34" charset="-122"/>
              </a:rPr>
              <a:t>2</a:t>
            </a:r>
            <a:r>
              <a:rPr lang="zh-CN" altLang="en-US" sz="4000" dirty="0" smtClean="0">
                <a:solidFill>
                  <a:srgbClr val="404040"/>
                </a:solidFill>
                <a:latin typeface="微软雅黑" pitchFamily="34" charset="-122"/>
                <a:ea typeface="微软雅黑" pitchFamily="34" charset="-122"/>
              </a:rPr>
              <a:t>溶液。正确的操作顺序是</a:t>
            </a:r>
            <a:r>
              <a:rPr lang="en-US" sz="4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　　</a:t>
            </a:r>
            <a:r>
              <a:rPr lang="en-US" sz="4000" dirty="0" smtClean="0">
                <a:solidFill>
                  <a:srgbClr val="404040"/>
                </a:solidFill>
                <a:latin typeface="微软雅黑" pitchFamily="34" charset="-122"/>
                <a:ea typeface="微软雅黑" pitchFamily="34" charset="-122"/>
              </a:rPr>
              <a:t>)</a:t>
            </a:r>
            <a:endParaRPr lang="zh-CN" altLang="en-US" sz="40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A</a:t>
            </a:r>
            <a:r>
              <a:rPr lang="zh-CN" altLang="en-US" sz="4000" dirty="0" smtClean="0">
                <a:solidFill>
                  <a:srgbClr val="404040"/>
                </a:solidFill>
                <a:latin typeface="微软雅黑" pitchFamily="34" charset="-122"/>
                <a:ea typeface="微软雅黑" pitchFamily="34" charset="-122"/>
              </a:rPr>
              <a:t>．⑤②④③①</a:t>
            </a:r>
            <a:r>
              <a:rPr lang="en-US" sz="4000" dirty="0" smtClean="0">
                <a:solidFill>
                  <a:srgbClr val="404040"/>
                </a:solidFill>
                <a:latin typeface="微软雅黑" pitchFamily="34" charset="-122"/>
                <a:ea typeface="微软雅黑" pitchFamily="34" charset="-122"/>
              </a:rPr>
              <a:t>  B</a:t>
            </a:r>
            <a:r>
              <a:rPr lang="zh-CN" altLang="en-US" sz="4000" dirty="0" smtClean="0">
                <a:solidFill>
                  <a:srgbClr val="404040"/>
                </a:solidFill>
                <a:latin typeface="微软雅黑" pitchFamily="34" charset="-122"/>
                <a:ea typeface="微软雅黑" pitchFamily="34" charset="-122"/>
              </a:rPr>
              <a:t>．④①②⑤③</a:t>
            </a:r>
            <a:r>
              <a:rPr lang="en-US" sz="4000" dirty="0" smtClean="0">
                <a:solidFill>
                  <a:srgbClr val="404040"/>
                </a:solidFill>
                <a:latin typeface="微软雅黑" pitchFamily="34" charset="-122"/>
                <a:ea typeface="微软雅黑" pitchFamily="34" charset="-122"/>
              </a:rPr>
              <a:t>  C</a:t>
            </a:r>
            <a:r>
              <a:rPr lang="zh-CN" altLang="en-US" sz="4000" dirty="0" smtClean="0">
                <a:solidFill>
                  <a:srgbClr val="404040"/>
                </a:solidFill>
                <a:latin typeface="微软雅黑" pitchFamily="34" charset="-122"/>
                <a:ea typeface="微软雅黑" pitchFamily="34" charset="-122"/>
              </a:rPr>
              <a:t>．②⑤④①③</a:t>
            </a:r>
            <a:r>
              <a:rPr lang="en-US" sz="4000" dirty="0" smtClean="0">
                <a:solidFill>
                  <a:srgbClr val="404040"/>
                </a:solidFill>
                <a:latin typeface="微软雅黑" pitchFamily="34" charset="-122"/>
                <a:ea typeface="微软雅黑" pitchFamily="34" charset="-122"/>
              </a:rPr>
              <a:t>  D</a:t>
            </a:r>
            <a:r>
              <a:rPr lang="zh-CN" altLang="en-US" sz="4000" dirty="0" smtClean="0">
                <a:solidFill>
                  <a:srgbClr val="404040"/>
                </a:solidFill>
                <a:latin typeface="微软雅黑" pitchFamily="34" charset="-122"/>
                <a:ea typeface="微软雅黑" pitchFamily="34" charset="-122"/>
              </a:rPr>
              <a:t>．①④②⑤③</a:t>
            </a:r>
            <a:endParaRPr lang="zh-CN" altLang="en-US" sz="40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375002"/>
            <a:ext cx="19502574" cy="8039814"/>
          </a:xfrm>
          <a:prstGeom prst="rect">
            <a:avLst/>
          </a:prstGeom>
          <a:noFill/>
          <a:ln w="9525">
            <a:noFill/>
            <a:miter lim="800000"/>
            <a:headEnd/>
            <a:tailEnd/>
          </a:ln>
          <a:effectLst/>
        </p:spPr>
      </p:pic>
      <p:sp>
        <p:nvSpPr>
          <p:cNvPr id="11" name="矩形 10"/>
          <p:cNvSpPr/>
          <p:nvPr/>
        </p:nvSpPr>
        <p:spPr>
          <a:xfrm>
            <a:off x="2166076" y="3660754"/>
            <a:ext cx="7715304"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3" name="矩形 12"/>
          <p:cNvSpPr/>
          <p:nvPr/>
        </p:nvSpPr>
        <p:spPr>
          <a:xfrm>
            <a:off x="2166076" y="4589448"/>
            <a:ext cx="19431136"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均可转化为不同的沉淀物质而除去。这里需要考虑两个问题，一是选用哪种试剂可使某离子沉淀最完全。如除去</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，可选</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，也可选</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作沉淀剂，两者比较，选</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较好。二是要保证杂质离子除尽，所加试剂应过量。在后续操作中还必须考虑除去前面操作中由于加入了过量试剂留下的杂质。如除去</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时带入的</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将和</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一起用</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溶液除去，这样就可确定操作顺序为</a:t>
            </a:r>
            <a:r>
              <a:rPr lang="en-US" sz="4400" dirty="0" smtClean="0">
                <a:solidFill>
                  <a:srgbClr val="A50021"/>
                </a:solidFill>
                <a:latin typeface="微软雅黑" pitchFamily="34" charset="-122"/>
                <a:ea typeface="微软雅黑" pitchFamily="34" charset="-122"/>
              </a:rPr>
              <a:t>②⑤④①③</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160688"/>
            <a:ext cx="19502574" cy="8643998"/>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166076" y="2988743"/>
            <a:ext cx="19359698" cy="821763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规律小结</a:t>
            </a: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除去粗盐中可溶性杂质的原理</a:t>
            </a:r>
          </a:p>
          <a:p>
            <a:pPr>
              <a:lnSpc>
                <a:spcPct val="150000"/>
              </a:lnSpc>
            </a:pPr>
            <a:r>
              <a:rPr lang="en-US" sz="4400" dirty="0" smtClean="0">
                <a:latin typeface="微软雅黑" pitchFamily="34" charset="-122"/>
                <a:ea typeface="微软雅黑" pitchFamily="34" charset="-122"/>
              </a:rPr>
              <a:t>1.</a:t>
            </a:r>
            <a:endParaRPr lang="zh-CN" altLang="en-US"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gn="ctr">
              <a:lnSpc>
                <a:spcPct val="150000"/>
              </a:lnSpc>
            </a:pP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1­1­1</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．物质的分离和提纯的</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三个必须</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和</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四个原则</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三个必须：①除杂试剂必须稍过量。</a:t>
            </a:r>
            <a:endParaRPr lang="zh-CN" altLang="en-US" sz="4400" dirty="0">
              <a:latin typeface="微软雅黑" pitchFamily="34" charset="-122"/>
              <a:ea typeface="微软雅黑" pitchFamily="34" charset="-122"/>
            </a:endParaRPr>
          </a:p>
        </p:txBody>
      </p:sp>
      <p:pic>
        <p:nvPicPr>
          <p:cNvPr id="16385" name="Picture 1" descr="ZF8"/>
          <p:cNvPicPr>
            <a:picLocks noChangeAspect="1" noChangeArrowheads="1"/>
          </p:cNvPicPr>
          <p:nvPr/>
        </p:nvPicPr>
        <p:blipFill>
          <a:blip r:embed="rId4" cstate="print"/>
          <a:srcRect/>
          <a:stretch>
            <a:fillRect/>
          </a:stretch>
        </p:blipFill>
        <p:spPr bwMode="auto">
          <a:xfrm>
            <a:off x="7345140" y="4140870"/>
            <a:ext cx="11271195" cy="3968730"/>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6385"/>
                                        </p:tgtEl>
                                        <p:attrNameLst>
                                          <p:attrName>style.visibility</p:attrName>
                                        </p:attrNameLst>
                                      </p:cBhvr>
                                      <p:to>
                                        <p:strVal val="visible"/>
                                      </p:to>
                                    </p:set>
                                    <p:animEffect transition="in" filter="blinds(horizontal)">
                                      <p:cBhvr>
                                        <p:cTn id="10"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160688"/>
            <a:ext cx="19502574" cy="8643998"/>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166076" y="3446440"/>
            <a:ext cx="19359698" cy="8771632"/>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②过量试剂必须除尽，且容易除去。</a:t>
            </a:r>
          </a:p>
          <a:p>
            <a:pPr>
              <a:lnSpc>
                <a:spcPct val="150000"/>
              </a:lnSpc>
            </a:pPr>
            <a:r>
              <a:rPr lang="zh-CN" altLang="en-US" sz="4400" dirty="0" smtClean="0">
                <a:solidFill>
                  <a:srgbClr val="404040"/>
                </a:solidFill>
                <a:latin typeface="微软雅黑" pitchFamily="34" charset="-122"/>
                <a:ea typeface="微软雅黑" pitchFamily="34" charset="-122"/>
              </a:rPr>
              <a:t>③除杂途径选最佳，有多种杂质时除杂顺序必须合理。</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四个原则：</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1­1­2</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zh-CN" altLang="en-US" sz="4000" dirty="0">
              <a:solidFill>
                <a:srgbClr val="404040"/>
              </a:solidFill>
              <a:latin typeface="微软雅黑" pitchFamily="34" charset="-122"/>
              <a:ea typeface="微软雅黑" pitchFamily="34" charset="-122"/>
            </a:endParaRPr>
          </a:p>
        </p:txBody>
      </p:sp>
      <p:pic>
        <p:nvPicPr>
          <p:cNvPr id="265218" name="Picture 2" descr="8KP1"/>
          <p:cNvPicPr>
            <a:picLocks noChangeAspect="1" noChangeArrowheads="1"/>
          </p:cNvPicPr>
          <p:nvPr/>
        </p:nvPicPr>
        <p:blipFill>
          <a:blip r:embed="rId4" cstate="print"/>
          <a:srcRect/>
          <a:stretch>
            <a:fillRect/>
          </a:stretch>
        </p:blipFill>
        <p:spPr bwMode="auto">
          <a:xfrm>
            <a:off x="8166867" y="5732456"/>
            <a:ext cx="7007401" cy="388102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265218"/>
                                        </p:tgtEl>
                                        <p:attrNameLst>
                                          <p:attrName>style.visibility</p:attrName>
                                        </p:attrNameLst>
                                      </p:cBhvr>
                                      <p:to>
                                        <p:strVal val="visible"/>
                                      </p:to>
                                    </p:set>
                                    <p:animEffect transition="in" filter="blinds(horizontal)">
                                      <p:cBhvr>
                                        <p:cTn id="10" dur="500"/>
                                        <p:tgtEl>
                                          <p:spTgt spid="265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772718"/>
            <a:ext cx="20299604" cy="9233297"/>
          </a:xfrm>
          <a:prstGeom prst="rect">
            <a:avLst/>
          </a:prstGeom>
        </p:spPr>
        <p:txBody>
          <a:bodyPr wrap="square">
            <a:spAutoFit/>
          </a:bodyPr>
          <a:lstStyle/>
          <a:p>
            <a:pPr>
              <a:lnSpc>
                <a:spcPct val="135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35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若浓</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不慎沾到皮肤上，可先用</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溶液中和，再用大量水冲洗。</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点燃可燃性气体前，需检验气体的纯度，以免发生爆炸。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蒸发时，可将溶液直接蒸干，得到固体。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向某溶液中加入</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溶液，若有白色沉淀生成，则溶液中一定含有</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(5) </a:t>
            </a:r>
            <a:r>
              <a:rPr lang="zh-CN" altLang="en-US" sz="4400" dirty="0" smtClean="0">
                <a:solidFill>
                  <a:srgbClr val="404040"/>
                </a:solidFill>
                <a:latin typeface="微软雅黑" pitchFamily="34" charset="-122"/>
                <a:ea typeface="微软雅黑" pitchFamily="34" charset="-122"/>
              </a:rPr>
              <a:t>要除去</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溶液中含有的</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，可加入适量的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溶液后过滤。</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过滤时使用玻璃棒，主要是为了加快过滤速率。</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(7) </a:t>
            </a:r>
            <a:r>
              <a:rPr lang="zh-CN" altLang="en-US" sz="4400" dirty="0" smtClean="0">
                <a:solidFill>
                  <a:srgbClr val="404040"/>
                </a:solidFill>
                <a:latin typeface="微软雅黑" pitchFamily="34" charset="-122"/>
                <a:ea typeface="微软雅黑" pitchFamily="34" charset="-122"/>
              </a:rPr>
              <a:t>白磷保存于水中。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(8) </a:t>
            </a:r>
            <a:r>
              <a:rPr lang="zh-CN" altLang="en-US" sz="4400" dirty="0" smtClean="0">
                <a:solidFill>
                  <a:srgbClr val="404040"/>
                </a:solidFill>
                <a:latin typeface="微软雅黑" pitchFamily="34" charset="-122"/>
                <a:ea typeface="微软雅黑" pitchFamily="34" charset="-122"/>
              </a:rPr>
              <a:t>保存氢氧化钠溶液的试剂瓶应用玻璃塞。</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1872532" y="3420790"/>
            <a:ext cx="19645450" cy="2766702"/>
          </a:xfrm>
          <a:prstGeom prst="rect">
            <a:avLst/>
          </a:prstGeom>
          <a:noFill/>
          <a:ln w="9525">
            <a:noFill/>
            <a:miter lim="800000"/>
            <a:headEnd/>
            <a:tailEnd/>
          </a:ln>
          <a:effectLst/>
        </p:spPr>
      </p:pic>
      <p:sp>
        <p:nvSpPr>
          <p:cNvPr id="9" name="矩形 8"/>
          <p:cNvSpPr/>
          <p:nvPr/>
        </p:nvSpPr>
        <p:spPr>
          <a:xfrm>
            <a:off x="2088556" y="3708822"/>
            <a:ext cx="17430872"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310404" y="3232126"/>
            <a:ext cx="8429684" cy="8325568"/>
          </a:xfrm>
          <a:prstGeom prst="rect">
            <a:avLst/>
          </a:prstGeom>
          <a:noFill/>
          <a:ln w="9525">
            <a:noFill/>
            <a:miter lim="800000"/>
            <a:headEnd/>
            <a:tailEnd/>
          </a:ln>
          <a:effectLst/>
        </p:spPr>
      </p:pic>
      <p:sp>
        <p:nvSpPr>
          <p:cNvPr id="40" name="矩形 39"/>
          <p:cNvSpPr/>
          <p:nvPr/>
        </p:nvSpPr>
        <p:spPr>
          <a:xfrm>
            <a:off x="2023200" y="3160688"/>
            <a:ext cx="9787006"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下列实验基本操作中，主要是出于实验安全考虑的是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．实验剩余的药品不能放回原试剂瓶</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．点燃可燃性气体前要验纯</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．气体实验装置在实验前进行气密性检查</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．胶头滴管不能交叉使用</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667594" y="3504323"/>
            <a:ext cx="592935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3600" dirty="0" smtClean="0">
                <a:solidFill>
                  <a:srgbClr val="B32876"/>
                </a:solidFill>
                <a:latin typeface="微软雅黑" pitchFamily="34" charset="-122"/>
                <a:ea typeface="微软雅黑" pitchFamily="34" charset="-122"/>
              </a:rPr>
              <a:t>　</a:t>
            </a:r>
            <a:endParaRPr lang="zh-CN" altLang="en-US" sz="36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667594" y="4577581"/>
            <a:ext cx="7786742"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项防止污染原试剂，</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项防止可燃性气体不纯引起爆炸，</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项防止漏气。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72532" y="3002672"/>
            <a:ext cx="18866096"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下列有关化学实验安全问题的叙述中，不正确的是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．少量的浓硫酸溅到眼睛上时，应迅速用大量水冲洗</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．取用化学药品时，应特别注意观察药品包装容器上的安全警示标志</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．凡是给玻璃仪器加热，都要加垫石棉网，以防止仪器炸裂</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．闻任何化学药品的气味都不能使鼻子凑近药品</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3089250"/>
            <a:ext cx="19723540" cy="8786874"/>
          </a:xfrm>
          <a:prstGeom prst="rect">
            <a:avLst/>
          </a:prstGeom>
          <a:noFill/>
          <a:ln w="9525">
            <a:noFill/>
            <a:miter lim="800000"/>
            <a:headEnd/>
            <a:tailEnd/>
          </a:ln>
          <a:effectLst/>
        </p:spPr>
      </p:pic>
      <p:sp>
        <p:nvSpPr>
          <p:cNvPr id="14" name="矩形 13"/>
          <p:cNvSpPr/>
          <p:nvPr/>
        </p:nvSpPr>
        <p:spPr>
          <a:xfrm>
            <a:off x="2448596" y="3060750"/>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448596" y="4226808"/>
            <a:ext cx="18862864" cy="517064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  </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少量的浓硫酸溅到眼睛上时，应迅速用大量水冲洗， </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项正确。取用药品时，要先观察其标志，防止发生危险，</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项正确。有些玻璃仪器可以直接加热，如试管；有些需垫石棉网加热，如烧杯、烧瓶；有些不能加热，如量筒，</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C</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项不正确。闻化学药品时，不能使鼻子凑近，防止中毒，</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项正确。</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1737448" y="5898202"/>
            <a:ext cx="16287864"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第一节　化学实验基本方法</a:t>
            </a:r>
            <a:endParaRPr lang="zh-CN" altLang="en-US" sz="9000" b="1" dirty="0">
              <a:solidFill>
                <a:srgbClr val="404040"/>
              </a:solidFill>
              <a:latin typeface="微软雅黑" pitchFamily="34" charset="-122"/>
              <a:ea typeface="微软雅黑" pitchFamily="34" charset="-122"/>
            </a:endParaRPr>
          </a:p>
        </p:txBody>
      </p:sp>
      <p:pic>
        <p:nvPicPr>
          <p:cNvPr id="3" name="Picture 2"/>
          <p:cNvPicPr>
            <a:picLocks noChangeAspect="1" noChangeArrowheads="1"/>
          </p:cNvPicPr>
          <p:nvPr/>
        </p:nvPicPr>
        <p:blipFill>
          <a:blip r:embed="rId3" cstate="print"/>
          <a:srcRect/>
          <a:stretch>
            <a:fillRect/>
          </a:stretch>
        </p:blipFill>
        <p:spPr bwMode="auto">
          <a:xfrm>
            <a:off x="1880324" y="8089910"/>
            <a:ext cx="642942" cy="642942"/>
          </a:xfrm>
          <a:prstGeom prst="rect">
            <a:avLst/>
          </a:prstGeom>
          <a:noFill/>
          <a:ln w="9525">
            <a:noFill/>
            <a:miter lim="800000"/>
            <a:headEnd/>
            <a:tailEnd/>
          </a:ln>
          <a:effectLst/>
        </p:spPr>
      </p:pic>
      <p:sp>
        <p:nvSpPr>
          <p:cNvPr id="11" name="TextBox 10"/>
          <p:cNvSpPr txBox="1"/>
          <p:nvPr/>
        </p:nvSpPr>
        <p:spPr>
          <a:xfrm>
            <a:off x="2809018" y="8018472"/>
            <a:ext cx="9215502" cy="1673150"/>
          </a:xfrm>
          <a:prstGeom prst="rect">
            <a:avLst/>
          </a:prstGeom>
          <a:noFill/>
        </p:spPr>
        <p:txBody>
          <a:bodyPr wrap="square" rtlCol="0">
            <a:spAutoFit/>
          </a:bodyPr>
          <a:lstStyle/>
          <a:p>
            <a:pPr>
              <a:lnSpc>
                <a:spcPts val="6500"/>
              </a:lnSpc>
            </a:pPr>
            <a:r>
              <a:rPr lang="zh-CN" altLang="en-US" sz="4000" kern="1400" dirty="0" smtClean="0">
                <a:solidFill>
                  <a:srgbClr val="404040"/>
                </a:solidFill>
                <a:latin typeface="微软雅黑" pitchFamily="34" charset="-122"/>
                <a:ea typeface="微软雅黑" pitchFamily="34" charset="-122"/>
                <a:hlinkClick r:id="rId4" action="ppaction://hlinksldjump"/>
              </a:rPr>
              <a:t>第</a:t>
            </a:r>
            <a:r>
              <a:rPr lang="en-US" altLang="zh-CN" sz="4000" kern="1400" dirty="0" smtClean="0">
                <a:solidFill>
                  <a:srgbClr val="404040"/>
                </a:solidFill>
                <a:latin typeface="微软雅黑" pitchFamily="34" charset="-122"/>
                <a:ea typeface="微软雅黑" pitchFamily="34" charset="-122"/>
                <a:hlinkClick r:id="rId4" action="ppaction://hlinksldjump"/>
              </a:rPr>
              <a:t>1</a:t>
            </a:r>
            <a:r>
              <a:rPr lang="zh-CN" altLang="en-US" sz="4000" kern="1400" dirty="0" smtClean="0">
                <a:solidFill>
                  <a:srgbClr val="404040"/>
                </a:solidFill>
                <a:latin typeface="微软雅黑" pitchFamily="34" charset="-122"/>
                <a:ea typeface="微软雅黑" pitchFamily="34" charset="-122"/>
                <a:hlinkClick r:id="rId4" action="ppaction://hlinksldjump"/>
              </a:rPr>
              <a:t>课时　化学实验安全　过滤和蒸发</a:t>
            </a:r>
            <a:endParaRPr lang="en-US" altLang="zh-CN" sz="4000" kern="1400" dirty="0" smtClean="0">
              <a:solidFill>
                <a:srgbClr val="404040"/>
              </a:solidFill>
              <a:latin typeface="微软雅黑" pitchFamily="34" charset="-122"/>
              <a:ea typeface="微软雅黑" pitchFamily="34" charset="-122"/>
            </a:endParaRPr>
          </a:p>
          <a:p>
            <a:pPr>
              <a:lnSpc>
                <a:spcPts val="6500"/>
              </a:lnSpc>
            </a:pPr>
            <a:r>
              <a:rPr lang="zh-CN" altLang="en-US" sz="4000" kern="1400" dirty="0" smtClean="0">
                <a:solidFill>
                  <a:srgbClr val="404040"/>
                </a:solidFill>
                <a:latin typeface="微软雅黑" pitchFamily="34" charset="-122"/>
                <a:ea typeface="微软雅黑" pitchFamily="34" charset="-122"/>
                <a:hlinkClick r:id="rId5" action="ppaction://hlinksldjump"/>
              </a:rPr>
              <a:t>第</a:t>
            </a:r>
            <a:r>
              <a:rPr lang="en-US" altLang="zh-CN" sz="4000" kern="1400" dirty="0" smtClean="0">
                <a:solidFill>
                  <a:srgbClr val="404040"/>
                </a:solidFill>
                <a:latin typeface="微软雅黑" pitchFamily="34" charset="-122"/>
                <a:ea typeface="微软雅黑" pitchFamily="34" charset="-122"/>
                <a:hlinkClick r:id="rId5" action="ppaction://hlinksldjump"/>
              </a:rPr>
              <a:t>2</a:t>
            </a:r>
            <a:r>
              <a:rPr lang="zh-CN" altLang="en-US" sz="4000" kern="1400" dirty="0" smtClean="0">
                <a:solidFill>
                  <a:srgbClr val="404040"/>
                </a:solidFill>
                <a:latin typeface="微软雅黑" pitchFamily="34" charset="-122"/>
                <a:ea typeface="微软雅黑" pitchFamily="34" charset="-122"/>
                <a:hlinkClick r:id="rId5" action="ppaction://hlinksldjump"/>
              </a:rPr>
              <a:t>课时　蒸馏和萃取</a:t>
            </a:r>
            <a:endParaRPr lang="zh-CN" altLang="en-US" sz="4000" kern="1400" dirty="0">
              <a:solidFill>
                <a:srgbClr val="404040"/>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096090" y="3089250"/>
            <a:ext cx="8643998" cy="8786874"/>
          </a:xfrm>
          <a:prstGeom prst="rect">
            <a:avLst/>
          </a:prstGeom>
          <a:noFill/>
          <a:ln w="9525">
            <a:noFill/>
            <a:miter lim="800000"/>
            <a:headEnd/>
            <a:tailEnd/>
          </a:ln>
          <a:effectLst/>
        </p:spPr>
      </p:pic>
      <p:sp>
        <p:nvSpPr>
          <p:cNvPr id="40" name="矩形 39"/>
          <p:cNvSpPr/>
          <p:nvPr/>
        </p:nvSpPr>
        <p:spPr>
          <a:xfrm>
            <a:off x="1872532" y="3060750"/>
            <a:ext cx="11370612"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下列有关过滤实验的操作中不正确的是</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．过滤操作中，玻璃棒与三层滤纸相互接触</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．过滤操作中，漏斗颈与烧杯内壁相互接触</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．过滤操作中，玻璃棒与烧杯口相互接触</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．为加快过滤速率，使用玻璃棒搅拌漏斗里的液体</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524718" y="3348104"/>
            <a:ext cx="592935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D</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524718" y="4346456"/>
            <a:ext cx="7786742"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三个选项是过滤操作中</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三靠</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的基本内容；</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项用玻璃棒搅动漏斗里的液体可能会使滤纸破裂而造成漏液。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810470" y="3232126"/>
            <a:ext cx="7858180" cy="8325568"/>
          </a:xfrm>
          <a:prstGeom prst="rect">
            <a:avLst/>
          </a:prstGeom>
          <a:noFill/>
          <a:ln w="9525">
            <a:noFill/>
            <a:miter lim="800000"/>
            <a:headEnd/>
            <a:tailEnd/>
          </a:ln>
          <a:effectLst/>
        </p:spPr>
      </p:pic>
      <p:sp>
        <p:nvSpPr>
          <p:cNvPr id="40" name="矩形 39"/>
          <p:cNvSpPr/>
          <p:nvPr/>
        </p:nvSpPr>
        <p:spPr>
          <a:xfrm>
            <a:off x="2023200" y="3160688"/>
            <a:ext cx="9858444"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粗盐提纯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的实验中，蒸发时的正确操作是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．把浑浊的液体倒入蒸发皿内加热</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．开始析出晶体后，用玻璃棒搅拌</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．等水分完全蒸干后停止加热</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．蒸发皿中出现较多固体时即停止加热</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381974" y="3660754"/>
            <a:ext cx="3786214"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14453412" y="4446572"/>
            <a:ext cx="7005296" cy="617501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为达到提纯的目的，要过滤后使滤液澄清，然后再蒸发，而加热至蒸发皿中出现较多固体时，停止加热，利用蒸发皿的余热使滤液蒸干。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57401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为了除去</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固体中少量的</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，可选用</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、盐酸和</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三种试剂，按下列步骤操作：</a:t>
            </a: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写出三种试剂的化学式：</a:t>
            </a:r>
            <a:r>
              <a:rPr lang="en-US" sz="4400" dirty="0" smtClean="0">
                <a:solidFill>
                  <a:srgbClr val="404040"/>
                </a:solidFill>
                <a:latin typeface="微软雅黑" pitchFamily="34" charset="-122"/>
                <a:ea typeface="微软雅黑" pitchFamily="34" charset="-122"/>
              </a:rPr>
              <a:t>A________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根据题意，回答下列问题：</a:t>
            </a:r>
          </a:p>
          <a:p>
            <a:pPr>
              <a:lnSpc>
                <a:spcPct val="150000"/>
              </a:lnSpc>
            </a:pPr>
            <a:r>
              <a:rPr lang="zh-CN" altLang="en-US" sz="4400" dirty="0" smtClean="0">
                <a:solidFill>
                  <a:srgbClr val="404040"/>
                </a:solidFill>
                <a:latin typeface="微软雅黑" pitchFamily="34" charset="-122"/>
                <a:ea typeface="微软雅黑" pitchFamily="34" charset="-122"/>
              </a:rPr>
              <a:t>①加入过量</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的目的是</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②加入过量</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的目的是</a:t>
            </a:r>
            <a:r>
              <a:rPr lang="en-US" sz="4400" dirty="0" smtClean="0">
                <a:solidFill>
                  <a:srgbClr val="404040"/>
                </a:solidFill>
                <a:latin typeface="微软雅黑" pitchFamily="34" charset="-122"/>
                <a:ea typeface="微软雅黑" pitchFamily="34" charset="-122"/>
              </a:rPr>
              <a:t>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③加热煮沸的目的是</a:t>
            </a:r>
            <a:r>
              <a:rPr lang="en-US" sz="4400" dirty="0" smtClean="0">
                <a:solidFill>
                  <a:srgbClr val="404040"/>
                </a:solidFill>
                <a:latin typeface="微软雅黑" pitchFamily="34" charset="-122"/>
                <a:ea typeface="微软雅黑" pitchFamily="34" charset="-122"/>
              </a:rPr>
              <a:t>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操作</a:t>
            </a:r>
            <a:r>
              <a:rPr lang="en-US" sz="4400" dirty="0" smtClean="0">
                <a:solidFill>
                  <a:srgbClr val="404040"/>
                </a:solidFill>
                <a:latin typeface="微软雅黑" pitchFamily="34" charset="-122"/>
                <a:ea typeface="微软雅黑" pitchFamily="34" charset="-122"/>
              </a:rPr>
              <a:t>Ⅰ</a:t>
            </a:r>
            <a:r>
              <a:rPr lang="zh-CN" altLang="en-US" sz="4400" dirty="0" smtClean="0">
                <a:solidFill>
                  <a:srgbClr val="404040"/>
                </a:solidFill>
                <a:latin typeface="微软雅黑" pitchFamily="34" charset="-122"/>
                <a:ea typeface="微软雅黑" pitchFamily="34" charset="-122"/>
              </a:rPr>
              <a:t>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，操作</a:t>
            </a:r>
            <a:r>
              <a:rPr lang="en-US" sz="4400" dirty="0" smtClean="0">
                <a:solidFill>
                  <a:srgbClr val="404040"/>
                </a:solidFill>
                <a:latin typeface="微软雅黑" pitchFamily="34" charset="-122"/>
                <a:ea typeface="微软雅黑" pitchFamily="34" charset="-122"/>
              </a:rPr>
              <a:t>Ⅱ</a:t>
            </a:r>
            <a:r>
              <a:rPr lang="zh-CN" altLang="en-US" sz="4400" dirty="0" smtClean="0">
                <a:solidFill>
                  <a:srgbClr val="404040"/>
                </a:solidFill>
                <a:latin typeface="微软雅黑" pitchFamily="34" charset="-122"/>
                <a:ea typeface="微软雅黑" pitchFamily="34" charset="-122"/>
              </a:rPr>
              <a:t>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1268" name="Picture 4"/>
          <p:cNvPicPr>
            <a:picLocks noChangeAspect="1" noChangeArrowheads="1"/>
          </p:cNvPicPr>
          <p:nvPr/>
        </p:nvPicPr>
        <p:blipFill>
          <a:blip r:embed="rId3" cstate="print"/>
          <a:srcRect/>
          <a:stretch>
            <a:fillRect/>
          </a:stretch>
        </p:blipFill>
        <p:spPr bwMode="auto">
          <a:xfrm>
            <a:off x="2094638" y="4973664"/>
            <a:ext cx="12864868" cy="1255438"/>
          </a:xfrm>
          <a:prstGeom prst="rect">
            <a:avLst/>
          </a:prstGeom>
          <a:noFill/>
          <a:ln w="9525">
            <a:noFill/>
            <a:miter lim="800000"/>
            <a:headEnd/>
            <a:tailEnd/>
          </a:ln>
          <a:effectLst/>
        </p:spPr>
      </p:pic>
      <p:pic>
        <p:nvPicPr>
          <p:cNvPr id="11269" name="Picture 5"/>
          <p:cNvPicPr>
            <a:picLocks noChangeAspect="1" noChangeArrowheads="1"/>
          </p:cNvPicPr>
          <p:nvPr/>
        </p:nvPicPr>
        <p:blipFill>
          <a:blip r:embed="rId4" cstate="print"/>
          <a:srcRect/>
          <a:stretch>
            <a:fillRect/>
          </a:stretch>
        </p:blipFill>
        <p:spPr bwMode="auto">
          <a:xfrm>
            <a:off x="14739164" y="4892633"/>
            <a:ext cx="6547177" cy="1120445"/>
          </a:xfrm>
          <a:prstGeom prst="rect">
            <a:avLst/>
          </a:prstGeom>
          <a:noFill/>
          <a:ln w="9525">
            <a:noFill/>
            <a:miter lim="800000"/>
            <a:headEnd/>
            <a:tailEnd/>
          </a:ln>
          <a:effectLst/>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blinds(horizontal)">
                                      <p:cBhvr>
                                        <p:cTn id="11" dur="500"/>
                                        <p:tgtEl>
                                          <p:spTgt spid="1126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blinds(horizontal)">
                                      <p:cBhvr>
                                        <p:cTn id="15"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446440"/>
            <a:ext cx="19431136" cy="7429552"/>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308952" y="3732192"/>
            <a:ext cx="19145384"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(2)①</a:t>
            </a:r>
            <a:r>
              <a:rPr lang="zh-CN" altLang="en-US" sz="4400" dirty="0" smtClean="0">
                <a:solidFill>
                  <a:srgbClr val="A50021"/>
                </a:solidFill>
                <a:latin typeface="微软雅黑" pitchFamily="34" charset="-122"/>
                <a:ea typeface="微软雅黑" pitchFamily="34" charset="-122"/>
              </a:rPr>
              <a:t>除尽</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除尽过量的</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使</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挥发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过滤　蒸发</a:t>
            </a:r>
            <a:endParaRPr lang="zh-CN" altLang="en-US" sz="4400" dirty="0">
              <a:solidFill>
                <a:srgbClr val="A50021"/>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0715700"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[2014·</a:t>
            </a:r>
            <a:r>
              <a:rPr lang="zh-CN" altLang="en-US" sz="4400" dirty="0" smtClean="0">
                <a:solidFill>
                  <a:srgbClr val="404040"/>
                </a:solidFill>
                <a:latin typeface="微软雅黑" pitchFamily="34" charset="-122"/>
                <a:ea typeface="微软雅黑" pitchFamily="34" charset="-122"/>
              </a:rPr>
              <a:t>北京卷</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下列试剂中，标签上应标注</a:t>
            </a:r>
            <a:r>
              <a:rPr lang="en-US" sz="4400" dirty="0" smtClean="0">
                <a:solidFill>
                  <a:srgbClr val="404040"/>
                </a:solidFill>
                <a:latin typeface="微软雅黑" pitchFamily="34" charset="-122"/>
                <a:ea typeface="微软雅黑" pitchFamily="34" charset="-122"/>
              </a:rPr>
              <a:t> </a:t>
            </a:r>
          </a:p>
          <a:p>
            <a:pPr>
              <a:lnSpc>
                <a:spcPct val="150000"/>
              </a:lnSpc>
            </a:pPr>
            <a:r>
              <a:rPr lang="zh-CN" altLang="en-US" sz="4400" dirty="0" smtClean="0">
                <a:solidFill>
                  <a:srgbClr val="404040"/>
                </a:solidFill>
                <a:latin typeface="微软雅黑" pitchFamily="34" charset="-122"/>
                <a:ea typeface="微软雅黑" pitchFamily="34" charset="-122"/>
              </a:rPr>
              <a:t>                    和 </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5</a:t>
            </a:r>
            <a:r>
              <a:rPr lang="en-US" sz="4400" dirty="0" smtClean="0">
                <a:solidFill>
                  <a:srgbClr val="404040"/>
                </a:solidFill>
                <a:latin typeface="微软雅黑" pitchFamily="34" charset="-122"/>
                <a:ea typeface="微软雅黑" pitchFamily="34" charset="-122"/>
              </a:rPr>
              <a:t>OH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953214" y="3232126"/>
            <a:ext cx="8715436" cy="8501122"/>
          </a:xfrm>
          <a:prstGeom prst="rect">
            <a:avLst/>
          </a:prstGeom>
          <a:noFill/>
          <a:ln w="9525">
            <a:noFill/>
            <a:miter lim="800000"/>
            <a:headEnd/>
            <a:tailEnd/>
          </a:ln>
          <a:effectLst/>
        </p:spPr>
      </p:pic>
      <p:sp>
        <p:nvSpPr>
          <p:cNvPr id="11" name="矩形 10"/>
          <p:cNvSpPr/>
          <p:nvPr/>
        </p:nvSpPr>
        <p:spPr>
          <a:xfrm>
            <a:off x="13739032" y="3517878"/>
            <a:ext cx="7500990"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5</a:t>
            </a:r>
            <a:r>
              <a:rPr lang="en-US" sz="4400" dirty="0" smtClean="0">
                <a:solidFill>
                  <a:srgbClr val="A50021"/>
                </a:solidFill>
                <a:latin typeface="微软雅黑" pitchFamily="34" charset="-122"/>
                <a:ea typeface="微软雅黑" pitchFamily="34" charset="-122"/>
              </a:rPr>
              <a:t>OH</a:t>
            </a:r>
            <a:r>
              <a:rPr lang="zh-CN" altLang="en-US" sz="4400" dirty="0" smtClean="0">
                <a:solidFill>
                  <a:srgbClr val="A50021"/>
                </a:solidFill>
                <a:latin typeface="微软雅黑" pitchFamily="34" charset="-122"/>
                <a:ea typeface="微软雅黑" pitchFamily="34" charset="-122"/>
              </a:rPr>
              <a:t>不具有氧化性和腐蚀性，</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是常见的强氧化剂，同时具有腐蚀性，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对；</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只具有腐蚀性，不具有强氧化性，</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不具有强氧化性，</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a:t>
            </a:r>
            <a:endParaRPr lang="zh-CN" altLang="en-US" sz="4400" dirty="0">
              <a:solidFill>
                <a:srgbClr val="A50021"/>
              </a:solidFill>
              <a:latin typeface="微软雅黑" pitchFamily="34" charset="-122"/>
              <a:ea typeface="微软雅黑" pitchFamily="34" charset="-122"/>
            </a:endParaRPr>
          </a:p>
        </p:txBody>
      </p:sp>
      <p:pic>
        <p:nvPicPr>
          <p:cNvPr id="71682" name="Picture 2" descr="E:\工作\2017\同步\2017秋\学练考\必修1\PPT\第一章\气化剂.TIF"/>
          <p:cNvPicPr>
            <a:picLocks noChangeAspect="1" noChangeArrowheads="1"/>
          </p:cNvPicPr>
          <p:nvPr/>
        </p:nvPicPr>
        <p:blipFill>
          <a:blip r:embed="rId4" r:link="rId5" cstate="print"/>
          <a:srcRect/>
          <a:stretch>
            <a:fillRect/>
          </a:stretch>
        </p:blipFill>
        <p:spPr bwMode="auto">
          <a:xfrm>
            <a:off x="2166076" y="4089382"/>
            <a:ext cx="2714644" cy="2714644"/>
          </a:xfrm>
          <a:prstGeom prst="rect">
            <a:avLst/>
          </a:prstGeom>
          <a:noFill/>
        </p:spPr>
      </p:pic>
      <p:pic>
        <p:nvPicPr>
          <p:cNvPr id="71681" name="Picture 1" descr="E:\工作\2017\同步\2017秋\学练考\必修1\PPT\第一章\腐蚀品.TIF"/>
          <p:cNvPicPr>
            <a:picLocks noChangeAspect="1" noChangeArrowheads="1"/>
          </p:cNvPicPr>
          <p:nvPr/>
        </p:nvPicPr>
        <p:blipFill>
          <a:blip r:embed="rId6" r:link="rId7" cstate="print"/>
          <a:srcRect/>
          <a:stretch>
            <a:fillRect/>
          </a:stretch>
        </p:blipFill>
        <p:spPr bwMode="auto">
          <a:xfrm>
            <a:off x="6409036" y="3996854"/>
            <a:ext cx="3000396" cy="3000396"/>
          </a:xfrm>
          <a:prstGeom prst="rect">
            <a:avLst/>
          </a:prstGeom>
          <a:noFill/>
        </p:spPr>
      </p:pic>
      <p:sp>
        <p:nvSpPr>
          <p:cNvPr id="71683" name="Rectangle 3"/>
          <p:cNvSpPr>
            <a:spLocks noChangeArrowheads="1"/>
          </p:cNvSpPr>
          <p:nvPr/>
        </p:nvSpPr>
        <p:spPr bwMode="auto">
          <a:xfrm>
            <a:off x="0" y="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1"/>
                                        </p:tgtEl>
                                        <p:attrNameLst>
                                          <p:attrName>style.visibility</p:attrName>
                                        </p:attrNameLst>
                                      </p:cBhvr>
                                      <p:to>
                                        <p:strVal val="visible"/>
                                      </p:to>
                                    </p:set>
                                    <p:animEffect transition="in" filter="blinds(horizontal)">
                                      <p:cBhvr>
                                        <p:cTn id="7" dur="500"/>
                                        <p:tgtEl>
                                          <p:spTgt spid="71681"/>
                                        </p:tgtEl>
                                      </p:cBhvr>
                                    </p:animEffect>
                                  </p:childTnLst>
                                </p:cTn>
                              </p:par>
                              <p:par>
                                <p:cTn id="8" presetID="3" presetClass="entr" presetSubtype="10" fill="hold" nodeType="withEffect">
                                  <p:stCondLst>
                                    <p:cond delay="0"/>
                                  </p:stCondLst>
                                  <p:childTnLst>
                                    <p:set>
                                      <p:cBhvr>
                                        <p:cTn id="9" dur="1" fill="hold">
                                          <p:stCondLst>
                                            <p:cond delay="0"/>
                                          </p:stCondLst>
                                        </p:cTn>
                                        <p:tgtEl>
                                          <p:spTgt spid="71682"/>
                                        </p:tgtEl>
                                        <p:attrNameLst>
                                          <p:attrName>style.visibility</p:attrName>
                                        </p:attrNameLst>
                                      </p:cBhvr>
                                      <p:to>
                                        <p:strVal val="visible"/>
                                      </p:to>
                                    </p:set>
                                    <p:animEffect transition="in" filter="blinds(horizontal)">
                                      <p:cBhvr>
                                        <p:cTn id="10" dur="500"/>
                                        <p:tgtEl>
                                          <p:spTgt spid="71682"/>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linds(horizont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75564"/>
            <a:ext cx="11358642" cy="708232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提纯含有少量硝酸钡杂质的硝酸钾溶液，设计实验方案为：</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则</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试剂为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681844" y="3232126"/>
            <a:ext cx="7986806" cy="8501122"/>
          </a:xfrm>
          <a:prstGeom prst="rect">
            <a:avLst/>
          </a:prstGeom>
          <a:noFill/>
          <a:ln w="9525">
            <a:noFill/>
            <a:miter lim="800000"/>
            <a:headEnd/>
            <a:tailEnd/>
          </a:ln>
          <a:effectLst/>
        </p:spPr>
      </p:pic>
      <p:sp>
        <p:nvSpPr>
          <p:cNvPr id="11" name="矩形 10"/>
          <p:cNvSpPr/>
          <p:nvPr/>
        </p:nvSpPr>
        <p:spPr>
          <a:xfrm>
            <a:off x="13825860" y="3276774"/>
            <a:ext cx="7632848"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沉淀</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应选用碳酸盐而不可选用硫酸盐，碳酸盐过量才能保证</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被除净，过量的碳酸盐还能用</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除去；而硫酸盐虽能保证</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被除净，但过量的硫酸盐无法用</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除去；因为是钾盐溶液，故不能用</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pic>
        <p:nvPicPr>
          <p:cNvPr id="8193" name="Picture 1"/>
          <p:cNvPicPr>
            <a:picLocks noChangeAspect="1" noChangeArrowheads="1"/>
          </p:cNvPicPr>
          <p:nvPr/>
        </p:nvPicPr>
        <p:blipFill>
          <a:blip r:embed="rId4" cstate="print"/>
          <a:srcRect/>
          <a:stretch>
            <a:fillRect/>
          </a:stretch>
        </p:blipFill>
        <p:spPr bwMode="auto">
          <a:xfrm>
            <a:off x="2237514" y="5734736"/>
            <a:ext cx="11592380" cy="1286454"/>
          </a:xfrm>
          <a:prstGeom prst="rect">
            <a:avLst/>
          </a:prstGeom>
          <a:noFill/>
          <a:ln w="9525">
            <a:noFill/>
            <a:miter lim="800000"/>
            <a:headEnd/>
            <a:tailEnd/>
          </a:ln>
          <a:effectLst/>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193"/>
                                        </p:tgtEl>
                                        <p:attrNameLst>
                                          <p:attrName>style.visibility</p:attrName>
                                        </p:attrNameLst>
                                      </p:cBhvr>
                                      <p:to>
                                        <p:strVal val="visible"/>
                                      </p:to>
                                    </p:set>
                                    <p:animEffect transition="in" filter="blinds(horizontal)">
                                      <p:cBhvr>
                                        <p:cTn id="11" dur="500"/>
                                        <p:tgtEl>
                                          <p:spTgt spid="819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446440"/>
            <a:ext cx="10572824"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通过溶解、过滤、蒸发等操作，可将下列各组混合物分离的是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．硝酸钠、氢氧化钠</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．氧化铜、二氧化锰</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．氯化钾、二氧化锰</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．硫酸铜、氢氧化钙</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881776" y="3232126"/>
            <a:ext cx="8786874" cy="8501122"/>
          </a:xfrm>
          <a:prstGeom prst="rect">
            <a:avLst/>
          </a:prstGeom>
          <a:noFill/>
          <a:ln w="9525">
            <a:noFill/>
            <a:miter lim="800000"/>
            <a:headEnd/>
            <a:tailEnd/>
          </a:ln>
          <a:effectLst/>
        </p:spPr>
      </p:pic>
      <p:sp>
        <p:nvSpPr>
          <p:cNvPr id="11" name="矩形 10"/>
          <p:cNvSpPr/>
          <p:nvPr/>
        </p:nvSpPr>
        <p:spPr>
          <a:xfrm>
            <a:off x="13381842" y="3732192"/>
            <a:ext cx="7858180"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都溶于水，无法用过滤法分离；</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err="1" smtClean="0">
                <a:solidFill>
                  <a:srgbClr val="A50021"/>
                </a:solidFill>
                <a:latin typeface="微软雅黑" pitchFamily="34" charset="-122"/>
                <a:ea typeface="微软雅黑" pitchFamily="34" charset="-122"/>
              </a:rPr>
              <a:t>CuO</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都不溶于水；</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CuSO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溶于水后两者会发生反应。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431136" cy="1015662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实验室里需要纯净的</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溶液，但手边只有混有</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。某学生设计了如图</a:t>
            </a:r>
            <a:r>
              <a:rPr lang="en-US" sz="4400" dirty="0" smtClean="0">
                <a:solidFill>
                  <a:srgbClr val="404040"/>
                </a:solidFill>
                <a:latin typeface="微软雅黑" pitchFamily="34" charset="-122"/>
                <a:ea typeface="微软雅黑" pitchFamily="34" charset="-122"/>
              </a:rPr>
              <a:t>1­1­3</a:t>
            </a:r>
            <a:r>
              <a:rPr lang="zh-CN" altLang="en-US" sz="4400" dirty="0" smtClean="0">
                <a:solidFill>
                  <a:srgbClr val="404040"/>
                </a:solidFill>
                <a:latin typeface="微软雅黑" pitchFamily="34" charset="-122"/>
                <a:ea typeface="微软雅黑" pitchFamily="34" charset="-122"/>
              </a:rPr>
              <a:t>所示方案提取纯净的</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p>
          <a:p>
            <a:pPr algn="ct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en-US" altLang="zh-CN"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1­1­3</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zh-CN" altLang="en-US" sz="40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270338" name="Picture 2" descr="ZF11A"/>
          <p:cNvPicPr>
            <a:picLocks noChangeAspect="1" noChangeArrowheads="1"/>
          </p:cNvPicPr>
          <p:nvPr/>
        </p:nvPicPr>
        <p:blipFill>
          <a:blip r:embed="rId3" cstate="print"/>
          <a:srcRect/>
          <a:stretch>
            <a:fillRect/>
          </a:stretch>
        </p:blipFill>
        <p:spPr bwMode="auto">
          <a:xfrm>
            <a:off x="5400924" y="6262878"/>
            <a:ext cx="12911850" cy="428670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70338"/>
                                        </p:tgtEl>
                                        <p:attrNameLst>
                                          <p:attrName>style.visibility</p:attrName>
                                        </p:attrNameLst>
                                      </p:cBhvr>
                                      <p:to>
                                        <p:strVal val="visible"/>
                                      </p:to>
                                    </p:set>
                                    <p:animEffect transition="in" filter="blinds(horizontal)">
                                      <p:cBhvr>
                                        <p:cTn id="11" dur="500"/>
                                        <p:tgtEl>
                                          <p:spTgt spid="270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431136" cy="6066661"/>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如果此方案正确，那么：</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操作</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可选择</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仪器。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操作</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为什么不用硝酸钡溶液，其理由是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进行操作</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后，如何判断</a:t>
            </a:r>
            <a:r>
              <a:rPr lang="en-US" sz="4400" dirty="0" smtClean="0">
                <a:solidFill>
                  <a:srgbClr val="404040"/>
                </a:solidFill>
                <a:latin typeface="微软雅黑" pitchFamily="34" charset="-122"/>
                <a:ea typeface="微软雅黑" pitchFamily="34" charset="-122"/>
              </a:rPr>
              <a:t>SO</a:t>
            </a:r>
            <a:r>
              <a:rPr lang="zh-CN" altLang="en-US" sz="4400" dirty="0" smtClean="0">
                <a:solidFill>
                  <a:srgbClr val="404040"/>
                </a:solidFill>
                <a:latin typeface="微软雅黑" pitchFamily="34" charset="-122"/>
                <a:ea typeface="微软雅黑" pitchFamily="34" charset="-122"/>
              </a:rPr>
              <a:t>已除尽，方法是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操作</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的目的是</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，为什么不先过滤后加碳酸钠溶液？理由是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操作</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的目的是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3089250"/>
            <a:ext cx="19645450" cy="8501122"/>
          </a:xfrm>
          <a:prstGeom prst="rect">
            <a:avLst/>
          </a:prstGeom>
          <a:noFill/>
          <a:ln w="9525">
            <a:noFill/>
            <a:miter lim="800000"/>
            <a:headEnd/>
            <a:tailEnd/>
          </a:ln>
          <a:effectLst/>
        </p:spPr>
      </p:pic>
      <p:sp>
        <p:nvSpPr>
          <p:cNvPr id="10" name="矩形 9"/>
          <p:cNvSpPr/>
          <p:nvPr/>
        </p:nvSpPr>
        <p:spPr>
          <a:xfrm>
            <a:off x="2448596" y="3338344"/>
            <a:ext cx="18502442"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蒸发皿或坩埚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若用</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会使溶液中引入新的杂质离子</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，在以后操作中无法除去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取上层清液加入</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溶液，若无沉淀说明</a:t>
            </a:r>
            <a:r>
              <a:rPr lang="en-US" sz="4400" dirty="0" smtClean="0">
                <a:solidFill>
                  <a:srgbClr val="A50021"/>
                </a:solidFill>
                <a:latin typeface="微软雅黑" pitchFamily="34" charset="-122"/>
                <a:ea typeface="微软雅黑" pitchFamily="34" charset="-122"/>
              </a:rPr>
              <a:t>SO</a:t>
            </a:r>
            <a:r>
              <a:rPr lang="zh-CN" altLang="en-US" sz="4400" dirty="0" smtClean="0">
                <a:solidFill>
                  <a:srgbClr val="A50021"/>
                </a:solidFill>
                <a:latin typeface="微软雅黑" pitchFamily="34" charset="-122"/>
                <a:ea typeface="微软雅黑" pitchFamily="34" charset="-122"/>
              </a:rPr>
              <a:t>已除尽</a:t>
            </a:r>
          </a:p>
          <a:p>
            <a:pPr>
              <a:lnSpc>
                <a:spcPct val="150000"/>
              </a:lnSpc>
            </a:pP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除去过量的</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先加</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后过滤，可以减少一次过滤操作</a:t>
            </a:r>
          </a:p>
          <a:p>
            <a:pPr>
              <a:lnSpc>
                <a:spcPct val="150000"/>
              </a:lnSpc>
            </a:pP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除去溶解在溶液中的</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HCl</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821763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能识别一些化学药品安全标志。懂得发生实验事故时的一些简单处理方法。</a:t>
            </a:r>
          </a:p>
          <a:p>
            <a:pPr>
              <a:lnSpc>
                <a:spcPct val="150000"/>
              </a:lnSpc>
            </a:pPr>
            <a:r>
              <a:rPr lang="en-US" sz="4400" dirty="0" smtClean="0">
                <a:latin typeface="微软雅黑" pitchFamily="34" charset="-122"/>
                <a:ea typeface="微软雅黑" pitchFamily="34" charset="-122"/>
              </a:rPr>
              <a:t> (2)</a:t>
            </a:r>
            <a:r>
              <a:rPr lang="zh-CN" altLang="en-US" sz="4400" dirty="0" smtClean="0">
                <a:latin typeface="微软雅黑" pitchFamily="34" charset="-122"/>
                <a:ea typeface="微软雅黑" pitchFamily="34" charset="-122"/>
              </a:rPr>
              <a:t>复习粗盐提纯实验，进一步掌握溶解、过滤、蒸发、蒸馏、萃取、分液等基 本操作。</a:t>
            </a:r>
          </a:p>
          <a:p>
            <a:pPr>
              <a:lnSpc>
                <a:spcPct val="150000"/>
              </a:lnSpc>
            </a:pPr>
            <a:r>
              <a:rPr lang="en-US" sz="4400" dirty="0" smtClean="0">
                <a:latin typeface="微软雅黑" pitchFamily="34" charset="-122"/>
                <a:ea typeface="微软雅黑" pitchFamily="34" charset="-122"/>
              </a:rPr>
              <a:t> (3)</a:t>
            </a:r>
            <a:r>
              <a:rPr lang="zh-CN" altLang="en-US" sz="4400" dirty="0" smtClean="0">
                <a:latin typeface="微软雅黑" pitchFamily="34" charset="-122"/>
                <a:ea typeface="微软雅黑" pitchFamily="34" charset="-122"/>
              </a:rPr>
              <a:t>掌握</a:t>
            </a:r>
            <a:r>
              <a:rPr lang="en-US" sz="4400" dirty="0" smtClean="0">
                <a:latin typeface="微软雅黑" pitchFamily="34" charset="-122"/>
                <a:ea typeface="微软雅黑" pitchFamily="34" charset="-122"/>
              </a:rPr>
              <a:t>SO</a:t>
            </a:r>
            <a:r>
              <a:rPr lang="en-US" sz="4400" baseline="-25000" dirty="0" smtClean="0">
                <a:latin typeface="微软雅黑" pitchFamily="34" charset="-122"/>
                <a:ea typeface="微软雅黑" pitchFamily="34" charset="-122"/>
              </a:rPr>
              <a:t>4</a:t>
            </a:r>
            <a:r>
              <a:rPr lang="en-US" sz="4400" baseline="30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的检验及除去粗盐中</a:t>
            </a:r>
            <a:r>
              <a:rPr lang="en-US" sz="4400" dirty="0" smtClean="0">
                <a:latin typeface="微软雅黑" pitchFamily="34" charset="-122"/>
                <a:ea typeface="微软雅黑" pitchFamily="34" charset="-122"/>
              </a:rPr>
              <a:t>SO</a:t>
            </a:r>
            <a:r>
              <a:rPr lang="en-US" sz="4400" baseline="-25000" dirty="0" smtClean="0">
                <a:latin typeface="微软雅黑" pitchFamily="34" charset="-122"/>
                <a:ea typeface="微软雅黑" pitchFamily="34" charset="-122"/>
              </a:rPr>
              <a:t>4</a:t>
            </a:r>
            <a:r>
              <a:rPr lang="en-US" sz="4400" baseline="30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Mg</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Ca</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等杂质的方法。</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 通过创设情景，导入实验安全标志、化学品安全使用标志，进而掌握实验的基</a:t>
            </a:r>
            <a:endParaRPr lang="en-US" altLang="zh-CN"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 本准备常识，并形成良好的实验习惯。</a:t>
            </a:r>
            <a:endParaRPr lang="en-US" altLang="zh-CN" sz="4400" dirty="0" smtClean="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3089250"/>
            <a:ext cx="19645450" cy="8501122"/>
          </a:xfrm>
          <a:prstGeom prst="rect">
            <a:avLst/>
          </a:prstGeom>
          <a:noFill/>
          <a:ln w="9525">
            <a:noFill/>
            <a:miter lim="800000"/>
            <a:headEnd/>
            <a:tailEnd/>
          </a:ln>
          <a:effectLst/>
        </p:spPr>
      </p:pic>
      <p:sp>
        <p:nvSpPr>
          <p:cNvPr id="11" name="矩形 10"/>
          <p:cNvSpPr/>
          <p:nvPr/>
        </p:nvSpPr>
        <p:spPr>
          <a:xfrm>
            <a:off x="2376588" y="3420790"/>
            <a:ext cx="18362040" cy="618630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操作</a:t>
            </a:r>
            <a:r>
              <a:rPr lang="en-US" alt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为加热使</a:t>
            </a:r>
            <a:r>
              <a:rPr lang="en-US" altLang="en-US" sz="4400" dirty="0" smtClean="0">
                <a:solidFill>
                  <a:srgbClr val="A50021"/>
                </a:solidFill>
                <a:latin typeface="微软雅黑" pitchFamily="34" charset="-122"/>
                <a:ea typeface="微软雅黑" pitchFamily="34" charset="-122"/>
              </a:rPr>
              <a:t>NH4HCO3</a:t>
            </a:r>
            <a:r>
              <a:rPr lang="zh-CN" altLang="en-US" sz="4400" dirty="0" smtClean="0">
                <a:solidFill>
                  <a:srgbClr val="A50021"/>
                </a:solidFill>
                <a:latin typeface="微软雅黑" pitchFamily="34" charset="-122"/>
                <a:ea typeface="微软雅黑" pitchFamily="34" charset="-122"/>
              </a:rPr>
              <a:t>受热分解，因此可选择的仪器是蒸发皿或坩埚。</a:t>
            </a:r>
            <a:r>
              <a:rPr lang="en-US" alt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若用</a:t>
            </a:r>
            <a:r>
              <a:rPr lang="en-US" altLang="en-US" sz="4400" dirty="0" err="1" smtClean="0">
                <a:solidFill>
                  <a:srgbClr val="A50021"/>
                </a:solidFill>
                <a:latin typeface="微软雅黑" pitchFamily="34" charset="-122"/>
                <a:ea typeface="微软雅黑" pitchFamily="34" charset="-122"/>
              </a:rPr>
              <a:t>Ba</a:t>
            </a:r>
            <a:r>
              <a:rPr lang="en-US" altLang="en-US" sz="4400" dirty="0" smtClean="0">
                <a:solidFill>
                  <a:srgbClr val="A50021"/>
                </a:solidFill>
                <a:latin typeface="微软雅黑" pitchFamily="34" charset="-122"/>
                <a:ea typeface="微软雅黑" pitchFamily="34" charset="-122"/>
              </a:rPr>
              <a:t>(NO3)2</a:t>
            </a:r>
            <a:r>
              <a:rPr lang="zh-CN" altLang="en-US" sz="4400" dirty="0" smtClean="0">
                <a:solidFill>
                  <a:srgbClr val="A50021"/>
                </a:solidFill>
                <a:latin typeface="微软雅黑" pitchFamily="34" charset="-122"/>
                <a:ea typeface="微软雅黑" pitchFamily="34" charset="-122"/>
              </a:rPr>
              <a:t>会使溶液中引入新的杂质离子</a:t>
            </a:r>
            <a:r>
              <a:rPr lang="en-US" alt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，在以后操作中无法除去。</a:t>
            </a:r>
            <a:r>
              <a:rPr lang="en-US" alt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判断</a:t>
            </a:r>
            <a:r>
              <a:rPr lang="en-US" altLang="en-US" sz="4400" dirty="0" smtClean="0">
                <a:solidFill>
                  <a:srgbClr val="A50021"/>
                </a:solidFill>
                <a:latin typeface="微软雅黑" pitchFamily="34" charset="-122"/>
                <a:ea typeface="微软雅黑" pitchFamily="34" charset="-122"/>
              </a:rPr>
              <a:t>SO</a:t>
            </a:r>
            <a:r>
              <a:rPr lang="zh-CN" altLang="en-US" sz="4400" dirty="0" smtClean="0">
                <a:solidFill>
                  <a:srgbClr val="A50021"/>
                </a:solidFill>
                <a:latin typeface="微软雅黑" pitchFamily="34" charset="-122"/>
                <a:ea typeface="微软雅黑" pitchFamily="34" charset="-122"/>
              </a:rPr>
              <a:t>已除尽的方法：取上层清液加入</a:t>
            </a:r>
            <a:r>
              <a:rPr lang="en-US" altLang="en-US" sz="4400" dirty="0" smtClean="0">
                <a:solidFill>
                  <a:srgbClr val="A50021"/>
                </a:solidFill>
                <a:latin typeface="微软雅黑" pitchFamily="34" charset="-122"/>
                <a:ea typeface="微软雅黑" pitchFamily="34" charset="-122"/>
              </a:rPr>
              <a:t>BaCl2</a:t>
            </a:r>
            <a:r>
              <a:rPr lang="zh-CN" altLang="en-US" sz="4400" dirty="0" smtClean="0">
                <a:solidFill>
                  <a:srgbClr val="A50021"/>
                </a:solidFill>
                <a:latin typeface="微软雅黑" pitchFamily="34" charset="-122"/>
                <a:ea typeface="微软雅黑" pitchFamily="34" charset="-122"/>
              </a:rPr>
              <a:t>溶液，若无沉淀说明</a:t>
            </a:r>
            <a:r>
              <a:rPr lang="en-US" altLang="en-US" sz="4400" dirty="0" smtClean="0">
                <a:solidFill>
                  <a:srgbClr val="A50021"/>
                </a:solidFill>
                <a:latin typeface="微软雅黑" pitchFamily="34" charset="-122"/>
                <a:ea typeface="微软雅黑" pitchFamily="34" charset="-122"/>
              </a:rPr>
              <a:t>SO</a:t>
            </a:r>
            <a:r>
              <a:rPr lang="zh-CN" altLang="en-US" sz="4400" dirty="0" smtClean="0">
                <a:solidFill>
                  <a:srgbClr val="A50021"/>
                </a:solidFill>
                <a:latin typeface="微软雅黑" pitchFamily="34" charset="-122"/>
                <a:ea typeface="微软雅黑" pitchFamily="34" charset="-122"/>
              </a:rPr>
              <a:t>已除尽。</a:t>
            </a:r>
            <a:r>
              <a:rPr lang="en-US" alt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操作</a:t>
            </a:r>
            <a:r>
              <a:rPr lang="en-US" alt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加入</a:t>
            </a:r>
            <a:r>
              <a:rPr lang="en-US" altLang="en-US" sz="4400" dirty="0" smtClean="0">
                <a:solidFill>
                  <a:srgbClr val="A50021"/>
                </a:solidFill>
                <a:latin typeface="微软雅黑" pitchFamily="34" charset="-122"/>
                <a:ea typeface="微软雅黑" pitchFamily="34" charset="-122"/>
              </a:rPr>
              <a:t>Na2CO3</a:t>
            </a:r>
            <a:r>
              <a:rPr lang="zh-CN" altLang="en-US" sz="4400" dirty="0" smtClean="0">
                <a:solidFill>
                  <a:srgbClr val="A50021"/>
                </a:solidFill>
                <a:latin typeface="微软雅黑" pitchFamily="34" charset="-122"/>
                <a:ea typeface="微软雅黑" pitchFamily="34" charset="-122"/>
              </a:rPr>
              <a:t>溶液</a:t>
            </a:r>
            <a:r>
              <a:rPr lang="en-US" alt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，目的是除去过量的</a:t>
            </a:r>
            <a:r>
              <a:rPr lang="en-US" altLang="en-US" sz="4400" dirty="0" smtClean="0">
                <a:solidFill>
                  <a:srgbClr val="A50021"/>
                </a:solidFill>
                <a:latin typeface="微软雅黑" pitchFamily="34" charset="-122"/>
                <a:ea typeface="微软雅黑" pitchFamily="34" charset="-122"/>
              </a:rPr>
              <a:t>Ba2</a:t>
            </a:r>
            <a:r>
              <a:rPr lang="zh-CN" altLang="en-US" sz="4400" dirty="0" smtClean="0">
                <a:solidFill>
                  <a:srgbClr val="A50021"/>
                </a:solidFill>
                <a:latin typeface="微软雅黑" pitchFamily="34" charset="-122"/>
                <a:ea typeface="微软雅黑" pitchFamily="34" charset="-122"/>
              </a:rPr>
              <a:t>＋。先加</a:t>
            </a:r>
            <a:r>
              <a:rPr lang="en-US" altLang="en-US" sz="4400" dirty="0" smtClean="0">
                <a:solidFill>
                  <a:srgbClr val="A50021"/>
                </a:solidFill>
                <a:latin typeface="微软雅黑" pitchFamily="34" charset="-122"/>
                <a:ea typeface="微软雅黑" pitchFamily="34" charset="-122"/>
              </a:rPr>
              <a:t>Na2CO3</a:t>
            </a:r>
            <a:r>
              <a:rPr lang="zh-CN" altLang="en-US" sz="4400" dirty="0" smtClean="0">
                <a:solidFill>
                  <a:srgbClr val="A50021"/>
                </a:solidFill>
                <a:latin typeface="微软雅黑" pitchFamily="34" charset="-122"/>
                <a:ea typeface="微软雅黑" pitchFamily="34" charset="-122"/>
              </a:rPr>
              <a:t>后过滤，可以减少一次过滤操作。</a:t>
            </a:r>
            <a:r>
              <a:rPr lang="en-US" alt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除去溶解在溶液中的</a:t>
            </a:r>
            <a:r>
              <a:rPr lang="en-US" altLang="en-US" sz="4400" dirty="0" smtClean="0">
                <a:solidFill>
                  <a:srgbClr val="A50021"/>
                </a:solidFill>
                <a:latin typeface="微软雅黑" pitchFamily="34" charset="-122"/>
                <a:ea typeface="微软雅黑" pitchFamily="34" charset="-122"/>
              </a:rPr>
              <a:t>CO2</a:t>
            </a:r>
            <a:r>
              <a:rPr lang="zh-CN" altLang="en-US" sz="4400" dirty="0" smtClean="0">
                <a:solidFill>
                  <a:srgbClr val="A50021"/>
                </a:solidFill>
                <a:latin typeface="微软雅黑" pitchFamily="34" charset="-122"/>
                <a:ea typeface="微软雅黑" pitchFamily="34" charset="-122"/>
              </a:rPr>
              <a:t>和</a:t>
            </a:r>
            <a:r>
              <a:rPr lang="en-US" alt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1787270"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蒸馏和萃取</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037720"/>
            <a:ext cx="546100" cy="546100"/>
          </a:xfrm>
          <a:prstGeom prst="rect">
            <a:avLst/>
          </a:prstGeom>
          <a:noFill/>
        </p:spPr>
      </p:pic>
      <p:sp>
        <p:nvSpPr>
          <p:cNvPr id="40" name="矩形 39"/>
          <p:cNvSpPr/>
          <p:nvPr/>
        </p:nvSpPr>
        <p:spPr>
          <a:xfrm>
            <a:off x="2023200" y="3375002"/>
            <a:ext cx="19716888" cy="4035335"/>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．掌握蒸馏和萃取操作的基本方法。</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．掌握蒸馏和萃取操作所适用的物质。</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．通过蒸馏和萃取操作进一步掌握分离提纯的基本方法，建立提出问题、分析问题以及通过实验解决问题的科学思想。</a:t>
            </a:r>
            <a:endParaRPr lang="zh-CN" altLang="en-US" sz="4400" dirty="0">
              <a:latin typeface="微软雅黑" pitchFamily="34" charset="-122"/>
              <a:ea typeface="微软雅黑" pitchFamily="34" charset="-122"/>
            </a:endParaRPr>
          </a:p>
        </p:txBody>
      </p:sp>
      <p:sp>
        <p:nvSpPr>
          <p:cNvPr id="10" name="TextBox 9"/>
          <p:cNvSpPr txBox="1"/>
          <p:nvPr/>
        </p:nvSpPr>
        <p:spPr>
          <a:xfrm>
            <a:off x="2594704" y="187480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93939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546839"/>
            <a:ext cx="2714644" cy="613981"/>
          </a:xfrm>
          <a:prstGeom prst="rect">
            <a:avLst/>
          </a:prstGeom>
          <a:noFill/>
          <a:ln w="9525">
            <a:noFill/>
            <a:miter lim="800000"/>
            <a:headEnd/>
            <a:tailEnd/>
          </a:ln>
          <a:effectLst/>
        </p:spPr>
      </p:pic>
      <p:sp>
        <p:nvSpPr>
          <p:cNvPr id="40" name="矩形 39"/>
          <p:cNvSpPr/>
          <p:nvPr/>
        </p:nvSpPr>
        <p:spPr>
          <a:xfrm>
            <a:off x="2023200" y="4160820"/>
            <a:ext cx="19716888" cy="864852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．蒸馏原理</a:t>
            </a:r>
          </a:p>
          <a:p>
            <a:pPr>
              <a:lnSpc>
                <a:spcPct val="150000"/>
              </a:lnSpc>
            </a:pPr>
            <a:r>
              <a:rPr lang="zh-CN" altLang="en-US" sz="4400" dirty="0" smtClean="0">
                <a:latin typeface="微软雅黑" pitchFamily="34" charset="-122"/>
                <a:ea typeface="微软雅黑" pitchFamily="34" charset="-122"/>
              </a:rPr>
              <a:t>利用液态物质间的</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不同，加热使液体混合物中</a:t>
            </a:r>
            <a:r>
              <a:rPr lang="en-US" sz="4400" dirty="0" smtClean="0">
                <a:latin typeface="微软雅黑" pitchFamily="34" charset="-122"/>
                <a:ea typeface="微软雅黑" pitchFamily="34" charset="-122"/>
              </a:rPr>
              <a:t>______________________</a:t>
            </a:r>
            <a:r>
              <a:rPr lang="zh-CN" altLang="en-US" sz="4400" dirty="0" smtClean="0">
                <a:latin typeface="微软雅黑" pitchFamily="34" charset="-122"/>
                <a:ea typeface="微软雅黑" pitchFamily="34" charset="-122"/>
              </a:rPr>
              <a:t>变为气体挥发出来，再冷凝，以除去易挥发、难挥发或不挥发的杂质的方法。</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实验探究</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制取蒸馏水</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实验装置</a:t>
            </a:r>
          </a:p>
          <a:p>
            <a:pPr>
              <a:lnSpc>
                <a:spcPct val="150000"/>
              </a:lnSpc>
            </a:pPr>
            <a:r>
              <a:rPr lang="en-US" sz="4400" dirty="0" smtClean="0">
                <a:latin typeface="微软雅黑" pitchFamily="34" charset="-122"/>
                <a:ea typeface="微软雅黑" pitchFamily="34" charset="-122"/>
              </a:rPr>
              <a:t> </a:t>
            </a:r>
            <a:endParaRPr lang="zh-CN" altLang="en-US" sz="4400" dirty="0" smtClean="0">
              <a:latin typeface="微软雅黑" pitchFamily="34" charset="-122"/>
              <a:ea typeface="微软雅黑" pitchFamily="34" charset="-122"/>
            </a:endParaRPr>
          </a:p>
          <a:p>
            <a:pPr algn="ctr">
              <a:lnSpc>
                <a:spcPct val="150000"/>
              </a:lnSpc>
            </a:pPr>
            <a:endParaRPr lang="en-US" altLang="zh-CN" sz="4000" dirty="0" smtClean="0">
              <a:latin typeface="微软雅黑" pitchFamily="34" charset="-122"/>
              <a:ea typeface="微软雅黑" pitchFamily="34" charset="-122"/>
            </a:endParaRPr>
          </a:p>
          <a:p>
            <a:pPr algn="ctr">
              <a:lnSpc>
                <a:spcPct val="150000"/>
              </a:lnSpc>
            </a:pPr>
            <a:endParaRPr lang="en-US" altLang="zh-CN" sz="4000" dirty="0" smtClean="0">
              <a:latin typeface="微软雅黑" pitchFamily="34" charset="-122"/>
              <a:ea typeface="微软雅黑" pitchFamily="34" charset="-122"/>
            </a:endParaRPr>
          </a:p>
          <a:p>
            <a:pPr algn="ct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1­1­3</a:t>
            </a:r>
            <a:endParaRPr lang="zh-CN" altLang="en-US" sz="4400" dirty="0">
              <a:latin typeface="微软雅黑" pitchFamily="34" charset="-122"/>
              <a:ea typeface="微软雅黑" pitchFamily="34" charset="-122"/>
            </a:endParaRPr>
          </a:p>
        </p:txBody>
      </p:sp>
      <p:sp>
        <p:nvSpPr>
          <p:cNvPr id="54" name="TextBox 53"/>
          <p:cNvSpPr txBox="1"/>
          <p:nvPr/>
        </p:nvSpPr>
        <p:spPr>
          <a:xfrm>
            <a:off x="4952158" y="3517878"/>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蒸馏</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517878"/>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3" name="矩形 12"/>
          <p:cNvSpPr/>
          <p:nvPr/>
        </p:nvSpPr>
        <p:spPr>
          <a:xfrm>
            <a:off x="6697068" y="529299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沸点</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15770076" y="5315645"/>
            <a:ext cx="4134465"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沸点较低的液体</a:t>
            </a:r>
            <a:endParaRPr lang="zh-CN" altLang="en-US" sz="4400" dirty="0">
              <a:solidFill>
                <a:srgbClr val="A50021"/>
              </a:solidFill>
              <a:latin typeface="微软雅黑" pitchFamily="34" charset="-122"/>
              <a:ea typeface="微软雅黑" pitchFamily="34" charset="-122"/>
            </a:endParaRPr>
          </a:p>
        </p:txBody>
      </p:sp>
      <p:pic>
        <p:nvPicPr>
          <p:cNvPr id="4097" name="Picture 1" descr="000"/>
          <p:cNvPicPr>
            <a:picLocks noChangeAspect="1" noChangeArrowheads="1"/>
          </p:cNvPicPr>
          <p:nvPr/>
        </p:nvPicPr>
        <p:blipFill>
          <a:blip r:embed="rId4" cstate="print"/>
          <a:srcRect/>
          <a:stretch>
            <a:fillRect/>
          </a:stretch>
        </p:blipFill>
        <p:spPr bwMode="auto">
          <a:xfrm>
            <a:off x="10081444" y="7813278"/>
            <a:ext cx="6429420" cy="3336551"/>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097"/>
                                        </p:tgtEl>
                                        <p:attrNameLst>
                                          <p:attrName>style.visibility</p:attrName>
                                        </p:attrNameLst>
                                      </p:cBhvr>
                                      <p:to>
                                        <p:strVal val="visible"/>
                                      </p:to>
                                    </p:set>
                                    <p:animEffect transition="in" filter="blinds(horizontal)">
                                      <p:cBhvr>
                                        <p:cTn id="11" dur="500"/>
                                        <p:tgtEl>
                                          <p:spTgt spid="409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格 21"/>
          <p:cNvGraphicFramePr>
            <a:graphicFrameLocks noGrp="1"/>
          </p:cNvGraphicFramePr>
          <p:nvPr/>
        </p:nvGraphicFramePr>
        <p:xfrm>
          <a:off x="2232572" y="3060750"/>
          <a:ext cx="19073946" cy="9052560"/>
        </p:xfrm>
        <a:graphic>
          <a:graphicData uri="http://schemas.openxmlformats.org/drawingml/2006/table">
            <a:tbl>
              <a:tblPr/>
              <a:tblGrid>
                <a:gridCol w="14359038"/>
                <a:gridCol w="4714908"/>
              </a:tblGrid>
              <a:tr h="0">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实验步骤</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实验现象</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n-US" sz="4400" kern="100" dirty="0">
                          <a:solidFill>
                            <a:srgbClr val="404040"/>
                          </a:solidFill>
                          <a:latin typeface="微软雅黑" pitchFamily="34" charset="-122"/>
                          <a:ea typeface="微软雅黑" pitchFamily="34" charset="-122"/>
                          <a:cs typeface="Times New Roman"/>
                        </a:rPr>
                        <a:t>①</a:t>
                      </a:r>
                      <a:r>
                        <a:rPr lang="zh-CN" sz="4400" kern="100" dirty="0">
                          <a:solidFill>
                            <a:srgbClr val="404040"/>
                          </a:solidFill>
                          <a:latin typeface="微软雅黑" pitchFamily="34" charset="-122"/>
                          <a:ea typeface="微软雅黑" pitchFamily="34" charset="-122"/>
                          <a:cs typeface="Times New Roman"/>
                        </a:rPr>
                        <a:t>在试管中加入少量自来水，滴入几滴稀硝酸和</a:t>
                      </a:r>
                      <a:r>
                        <a:rPr lang="en-US" sz="4400" kern="100" dirty="0">
                          <a:solidFill>
                            <a:srgbClr val="404040"/>
                          </a:solidFill>
                          <a:latin typeface="微软雅黑" pitchFamily="34" charset="-122"/>
                          <a:ea typeface="微软雅黑" pitchFamily="34" charset="-122"/>
                          <a:cs typeface="Courier New"/>
                        </a:rPr>
                        <a:t>AgNO</a:t>
                      </a:r>
                      <a:r>
                        <a:rPr lang="en-US" sz="4400" kern="100" baseline="-25000" dirty="0">
                          <a:solidFill>
                            <a:srgbClr val="404040"/>
                          </a:solidFill>
                          <a:latin typeface="微软雅黑" pitchFamily="34" charset="-122"/>
                          <a:ea typeface="微软雅黑" pitchFamily="34" charset="-122"/>
                          <a:cs typeface="Courier New"/>
                        </a:rPr>
                        <a:t>3</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硝酸银</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溶液</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有</a:t>
                      </a:r>
                      <a:r>
                        <a:rPr lang="en-US" sz="4400" kern="100" dirty="0" smtClean="0">
                          <a:solidFill>
                            <a:srgbClr val="404040"/>
                          </a:solidFill>
                          <a:latin typeface="微软雅黑" pitchFamily="34" charset="-122"/>
                          <a:ea typeface="微软雅黑" pitchFamily="34" charset="-122"/>
                          <a:cs typeface="Courier New"/>
                        </a:rPr>
                        <a:t>___________</a:t>
                      </a:r>
                      <a:r>
                        <a:rPr lang="zh-CN" sz="4400" kern="100" dirty="0">
                          <a:solidFill>
                            <a:srgbClr val="404040"/>
                          </a:solidFill>
                          <a:latin typeface="微软雅黑" pitchFamily="34" charset="-122"/>
                          <a:ea typeface="微软雅黑" pitchFamily="34" charset="-122"/>
                          <a:cs typeface="Times New Roman"/>
                        </a:rPr>
                        <a:t>产生</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n-US" sz="4400" kern="100" dirty="0">
                          <a:solidFill>
                            <a:srgbClr val="404040"/>
                          </a:solidFill>
                          <a:latin typeface="微软雅黑" pitchFamily="34" charset="-122"/>
                          <a:ea typeface="微软雅黑" pitchFamily="34" charset="-122"/>
                          <a:cs typeface="Times New Roman"/>
                        </a:rPr>
                        <a:t>②</a:t>
                      </a:r>
                      <a:r>
                        <a:rPr lang="zh-CN" sz="4400" kern="100" dirty="0">
                          <a:solidFill>
                            <a:srgbClr val="404040"/>
                          </a:solidFill>
                          <a:latin typeface="微软雅黑" pitchFamily="34" charset="-122"/>
                          <a:ea typeface="微软雅黑" pitchFamily="34" charset="-122"/>
                          <a:cs typeface="Times New Roman"/>
                        </a:rPr>
                        <a:t>在</a:t>
                      </a:r>
                      <a:r>
                        <a:rPr lang="en-US" sz="4400" kern="100" dirty="0">
                          <a:solidFill>
                            <a:srgbClr val="404040"/>
                          </a:solidFill>
                          <a:latin typeface="微软雅黑" pitchFamily="34" charset="-122"/>
                          <a:ea typeface="微软雅黑" pitchFamily="34" charset="-122"/>
                          <a:cs typeface="Courier New"/>
                        </a:rPr>
                        <a:t>100 </a:t>
                      </a:r>
                      <a:r>
                        <a:rPr lang="en-US" sz="4400" kern="100" dirty="0" err="1">
                          <a:solidFill>
                            <a:srgbClr val="404040"/>
                          </a:solidFill>
                          <a:latin typeface="微软雅黑" pitchFamily="34" charset="-122"/>
                          <a:ea typeface="微软雅黑" pitchFamily="34" charset="-122"/>
                          <a:cs typeface="Courier New"/>
                        </a:rPr>
                        <a:t>mL</a:t>
                      </a:r>
                      <a:r>
                        <a:rPr lang="zh-CN" sz="4400" kern="100" dirty="0">
                          <a:solidFill>
                            <a:srgbClr val="404040"/>
                          </a:solidFill>
                          <a:latin typeface="微软雅黑" pitchFamily="34" charset="-122"/>
                          <a:ea typeface="微软雅黑" pitchFamily="34" charset="-122"/>
                          <a:cs typeface="Times New Roman"/>
                        </a:rPr>
                        <a:t>烧瓶中加入约</a:t>
                      </a:r>
                      <a:r>
                        <a:rPr lang="en-US" sz="4400" kern="100" dirty="0">
                          <a:solidFill>
                            <a:srgbClr val="404040"/>
                          </a:solidFill>
                          <a:latin typeface="微软雅黑" pitchFamily="34" charset="-122"/>
                          <a:ea typeface="微软雅黑" pitchFamily="34" charset="-122"/>
                          <a:cs typeface="Courier New"/>
                        </a:rPr>
                        <a:t>1/3</a:t>
                      </a:r>
                      <a:r>
                        <a:rPr lang="zh-CN" sz="4400" kern="100" dirty="0">
                          <a:solidFill>
                            <a:srgbClr val="404040"/>
                          </a:solidFill>
                          <a:latin typeface="微软雅黑" pitchFamily="34" charset="-122"/>
                          <a:ea typeface="微软雅黑" pitchFamily="34" charset="-122"/>
                          <a:cs typeface="Times New Roman"/>
                        </a:rPr>
                        <a:t>体积的自来水，再加入几粒沸石</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或碎瓷片</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，按图</a:t>
                      </a:r>
                      <a:r>
                        <a:rPr lang="en-US" sz="4400" kern="100" dirty="0">
                          <a:solidFill>
                            <a:srgbClr val="404040"/>
                          </a:solidFill>
                          <a:latin typeface="微软雅黑" pitchFamily="34" charset="-122"/>
                          <a:ea typeface="微软雅黑" pitchFamily="34" charset="-122"/>
                          <a:cs typeface="Courier New"/>
                        </a:rPr>
                        <a:t>1­1­3</a:t>
                      </a:r>
                      <a:r>
                        <a:rPr lang="zh-CN" sz="4400" kern="100" dirty="0">
                          <a:solidFill>
                            <a:srgbClr val="404040"/>
                          </a:solidFill>
                          <a:latin typeface="微软雅黑" pitchFamily="34" charset="-122"/>
                          <a:ea typeface="微软雅黑" pitchFamily="34" charset="-122"/>
                          <a:cs typeface="Times New Roman"/>
                        </a:rPr>
                        <a:t>所示连接好装置，向冷凝管中通入冷却水。加热烧瓶，弃去开始馏出的部分液体，用锥形瓶收集约</a:t>
                      </a:r>
                      <a:r>
                        <a:rPr lang="en-US" sz="4400" kern="100" dirty="0">
                          <a:solidFill>
                            <a:srgbClr val="404040"/>
                          </a:solidFill>
                          <a:latin typeface="微软雅黑" pitchFamily="34" charset="-122"/>
                          <a:ea typeface="微软雅黑" pitchFamily="34" charset="-122"/>
                          <a:cs typeface="Courier New"/>
                        </a:rPr>
                        <a:t>10 </a:t>
                      </a:r>
                      <a:r>
                        <a:rPr lang="en-US" sz="4400" kern="100" dirty="0" err="1">
                          <a:solidFill>
                            <a:srgbClr val="404040"/>
                          </a:solidFill>
                          <a:latin typeface="微软雅黑" pitchFamily="34" charset="-122"/>
                          <a:ea typeface="微软雅黑" pitchFamily="34" charset="-122"/>
                          <a:cs typeface="Courier New"/>
                        </a:rPr>
                        <a:t>mL</a:t>
                      </a:r>
                      <a:r>
                        <a:rPr lang="zh-CN" sz="4400" kern="100" dirty="0">
                          <a:solidFill>
                            <a:srgbClr val="404040"/>
                          </a:solidFill>
                          <a:latin typeface="微软雅黑" pitchFamily="34" charset="-122"/>
                          <a:ea typeface="微软雅黑" pitchFamily="34" charset="-122"/>
                          <a:cs typeface="Times New Roman"/>
                        </a:rPr>
                        <a:t>液体，停止加热</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a:solidFill>
                            <a:srgbClr val="404040"/>
                          </a:solidFill>
                          <a:latin typeface="微软雅黑" pitchFamily="34" charset="-122"/>
                          <a:ea typeface="微软雅黑" pitchFamily="34" charset="-122"/>
                          <a:cs typeface="Times New Roman"/>
                        </a:rPr>
                        <a:t>锥形瓶中得到无色液体</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n-US" sz="4400" kern="100" dirty="0">
                          <a:solidFill>
                            <a:srgbClr val="404040"/>
                          </a:solidFill>
                          <a:latin typeface="微软雅黑" pitchFamily="34" charset="-122"/>
                          <a:ea typeface="微软雅黑" pitchFamily="34" charset="-122"/>
                          <a:cs typeface="Times New Roman"/>
                        </a:rPr>
                        <a:t>③</a:t>
                      </a:r>
                      <a:r>
                        <a:rPr lang="zh-CN" sz="4400" kern="100" dirty="0">
                          <a:solidFill>
                            <a:srgbClr val="404040"/>
                          </a:solidFill>
                          <a:latin typeface="微软雅黑" pitchFamily="34" charset="-122"/>
                          <a:ea typeface="微软雅黑" pitchFamily="34" charset="-122"/>
                          <a:cs typeface="Times New Roman"/>
                        </a:rPr>
                        <a:t>取少量蒸馏出的液体加入试管中，然后加入几滴稀硝酸和几滴</a:t>
                      </a:r>
                      <a:r>
                        <a:rPr lang="en-US" sz="4400" kern="100" dirty="0">
                          <a:solidFill>
                            <a:srgbClr val="404040"/>
                          </a:solidFill>
                          <a:latin typeface="微软雅黑" pitchFamily="34" charset="-122"/>
                          <a:ea typeface="微软雅黑" pitchFamily="34" charset="-122"/>
                          <a:cs typeface="Courier New"/>
                        </a:rPr>
                        <a:t>AgNO</a:t>
                      </a:r>
                      <a:r>
                        <a:rPr lang="en-US" sz="4400" kern="100" baseline="-25000" dirty="0">
                          <a:solidFill>
                            <a:srgbClr val="404040"/>
                          </a:solidFill>
                          <a:latin typeface="微软雅黑" pitchFamily="34" charset="-122"/>
                          <a:ea typeface="微软雅黑" pitchFamily="34" charset="-122"/>
                          <a:cs typeface="Courier New"/>
                        </a:rPr>
                        <a:t>3</a:t>
                      </a:r>
                      <a:r>
                        <a:rPr lang="zh-CN" sz="4400" kern="100" dirty="0">
                          <a:solidFill>
                            <a:srgbClr val="404040"/>
                          </a:solidFill>
                          <a:latin typeface="微软雅黑" pitchFamily="34" charset="-122"/>
                          <a:ea typeface="微软雅黑" pitchFamily="34" charset="-122"/>
                          <a:cs typeface="Times New Roman"/>
                        </a:rPr>
                        <a:t>溶液</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没有明显现象</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矩形 39"/>
          <p:cNvSpPr/>
          <p:nvPr/>
        </p:nvSpPr>
        <p:spPr>
          <a:xfrm>
            <a:off x="2232572" y="6877174"/>
            <a:ext cx="19716888" cy="8402300"/>
          </a:xfrm>
          <a:prstGeom prst="rect">
            <a:avLst/>
          </a:prstGeom>
        </p:spPr>
        <p:txBody>
          <a:bodyPr wrap="square">
            <a:spAutoFit/>
          </a:bodyPr>
          <a:lstStyle/>
          <a:p>
            <a:pPr>
              <a:lnSpc>
                <a:spcPct val="150000"/>
              </a:lnSpc>
            </a:pPr>
            <a:r>
              <a:rPr lang="en-US" sz="4000" dirty="0" smtClean="0">
                <a:solidFill>
                  <a:srgbClr val="404040"/>
                </a:solidFill>
                <a:latin typeface="微软雅黑" pitchFamily="34" charset="-122"/>
                <a:ea typeface="微软雅黑" pitchFamily="34" charset="-122"/>
              </a:rPr>
              <a:t>(2)</a:t>
            </a:r>
            <a:r>
              <a:rPr lang="zh-CN" altLang="en-US" sz="4000" dirty="0" smtClean="0">
                <a:solidFill>
                  <a:srgbClr val="404040"/>
                </a:solidFill>
                <a:latin typeface="微软雅黑" pitchFamily="34" charset="-122"/>
                <a:ea typeface="微软雅黑" pitchFamily="34" charset="-122"/>
              </a:rPr>
              <a:t>实验步骤</a:t>
            </a: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(3)</a:t>
            </a:r>
            <a:r>
              <a:rPr lang="zh-CN" altLang="en-US" sz="4000" dirty="0" smtClean="0">
                <a:solidFill>
                  <a:srgbClr val="404040"/>
                </a:solidFill>
                <a:latin typeface="微软雅黑" pitchFamily="34" charset="-122"/>
                <a:ea typeface="微软雅黑" pitchFamily="34" charset="-122"/>
              </a:rPr>
              <a:t>实验结论：自来水中含有</a:t>
            </a:r>
            <a:r>
              <a:rPr lang="en-US" sz="4000" dirty="0" err="1" smtClean="0">
                <a:solidFill>
                  <a:srgbClr val="404040"/>
                </a:solidFill>
                <a:latin typeface="微软雅黑" pitchFamily="34" charset="-122"/>
                <a:ea typeface="微软雅黑" pitchFamily="34" charset="-122"/>
              </a:rPr>
              <a:t>Cl</a:t>
            </a:r>
            <a:r>
              <a:rPr lang="zh-CN" altLang="en-US" sz="4000" baseline="30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，蒸馏水中不含有</a:t>
            </a:r>
            <a:r>
              <a:rPr lang="en-US" sz="4000" dirty="0" err="1" smtClean="0">
                <a:solidFill>
                  <a:srgbClr val="404040"/>
                </a:solidFill>
                <a:latin typeface="微软雅黑" pitchFamily="34" charset="-122"/>
                <a:ea typeface="微软雅黑" pitchFamily="34" charset="-122"/>
              </a:rPr>
              <a:t>Cl</a:t>
            </a:r>
            <a:r>
              <a:rPr lang="zh-CN" altLang="en-US" sz="4000" baseline="30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矩形 20"/>
          <p:cNvSpPr/>
          <p:nvPr/>
        </p:nvSpPr>
        <p:spPr>
          <a:xfrm>
            <a:off x="17354252" y="4500910"/>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白色沉淀</a:t>
            </a:r>
            <a:endParaRPr lang="zh-CN" altLang="en-US" sz="4400" dirty="0">
              <a:solidFill>
                <a:srgbClr val="A50021"/>
              </a:solidFill>
              <a:latin typeface="微软雅黑" pitchFamily="34" charset="-122"/>
              <a:ea typeface="微软雅黑" pitchFamily="34" charset="-122"/>
            </a:endParaRPr>
          </a:p>
        </p:txBody>
      </p:sp>
      <p:sp>
        <p:nvSpPr>
          <p:cNvPr id="3073"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．思考在制取蒸馏水的实验中，冷却水的流向为什么是下口进上口出？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．蒸馏与蒸发有何区别？</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5946770"/>
            <a:ext cx="19216822" cy="6000792"/>
          </a:xfrm>
          <a:prstGeom prst="rect">
            <a:avLst/>
          </a:prstGeom>
          <a:noFill/>
          <a:ln w="9525">
            <a:noFill/>
            <a:miter lim="800000"/>
            <a:headEnd/>
            <a:tailEnd/>
          </a:ln>
          <a:effectLst/>
        </p:spPr>
      </p:pic>
      <p:sp>
        <p:nvSpPr>
          <p:cNvPr id="20" name="矩形 19"/>
          <p:cNvSpPr/>
          <p:nvPr/>
        </p:nvSpPr>
        <p:spPr>
          <a:xfrm>
            <a:off x="2308952" y="5941070"/>
            <a:ext cx="19002508" cy="6066661"/>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．提示：冷却水的流向若上进下出，可能会使冷水充不满冷凝管，下进上出时，能使冷凝管中的冷水充满且冷水的流向与气流方向相反，气流由上至下所处的温度越来越低，冷凝效果好。</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．提示：加热是为了获得溶液的残留物</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浓缩后的浓溶液或蒸干后的固体物质</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时，要用蒸发；加热是为了收集蒸气的冷凝液体时，要用蒸馏。</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1287204" cy="911364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　如图</a:t>
            </a:r>
            <a:r>
              <a:rPr lang="en-US" sz="4400" dirty="0" smtClean="0">
                <a:solidFill>
                  <a:srgbClr val="404040"/>
                </a:solidFill>
                <a:latin typeface="微软雅黑" pitchFamily="34" charset="-122"/>
                <a:ea typeface="微软雅黑" pitchFamily="34" charset="-122"/>
              </a:rPr>
              <a:t>1­1­4</a:t>
            </a:r>
            <a:r>
              <a:rPr lang="zh-CN" altLang="en-US" sz="4400" dirty="0" smtClean="0">
                <a:solidFill>
                  <a:srgbClr val="404040"/>
                </a:solidFill>
                <a:latin typeface="微软雅黑" pitchFamily="34" charset="-122"/>
                <a:ea typeface="微软雅黑" pitchFamily="34" charset="-122"/>
              </a:rPr>
              <a:t>为实验室制取蒸馏水的装置示意图，根据图示回答下列问题。</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写出仪器的名称：</a:t>
            </a:r>
            <a:r>
              <a:rPr lang="en-US" sz="4400" dirty="0" smtClean="0">
                <a:solidFill>
                  <a:srgbClr val="404040"/>
                </a:solidFill>
                <a:latin typeface="微软雅黑" pitchFamily="34" charset="-122"/>
                <a:ea typeface="微软雅黑" pitchFamily="34" charset="-122"/>
              </a:rPr>
              <a:t>A_______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实验时</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中除加入自来水外，还需加入少量</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，其作用是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改正图中两处明显的错误。</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收集完蒸馏水后，是先撤酒精灯还是先停冷凝水？</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7096618" y="11161744"/>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1­1­4</a:t>
            </a:r>
            <a:endParaRPr lang="zh-CN" altLang="en-US" sz="4400" dirty="0"/>
          </a:p>
        </p:txBody>
      </p:sp>
      <p:pic>
        <p:nvPicPr>
          <p:cNvPr id="273410" name="Picture 2" descr="8KP2"/>
          <p:cNvPicPr>
            <a:picLocks noChangeAspect="1" noChangeArrowheads="1"/>
          </p:cNvPicPr>
          <p:nvPr/>
        </p:nvPicPr>
        <p:blipFill>
          <a:blip r:embed="rId3" cstate="print"/>
          <a:srcRect/>
          <a:stretch>
            <a:fillRect/>
          </a:stretch>
        </p:blipFill>
        <p:spPr bwMode="auto">
          <a:xfrm>
            <a:off x="13238966" y="5160952"/>
            <a:ext cx="7671080" cy="5500726"/>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73410"/>
                                        </p:tgtEl>
                                        <p:attrNameLst>
                                          <p:attrName>style.visibility</p:attrName>
                                        </p:attrNameLst>
                                      </p:cBhvr>
                                      <p:to>
                                        <p:strVal val="visible"/>
                                      </p:to>
                                    </p:set>
                                    <p:animEffect transition="in" filter="blinds(horizontal)">
                                      <p:cBhvr>
                                        <p:cTn id="11" dur="500"/>
                                        <p:tgtEl>
                                          <p:spTgt spid="2734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232126"/>
            <a:ext cx="19502574" cy="8358246"/>
          </a:xfrm>
          <a:prstGeom prst="rect">
            <a:avLst/>
          </a:prstGeom>
          <a:noFill/>
          <a:ln w="9525">
            <a:noFill/>
            <a:miter lim="800000"/>
            <a:headEnd/>
            <a:tailEnd/>
          </a:ln>
          <a:effectLst/>
        </p:spPr>
      </p:pic>
      <p:sp>
        <p:nvSpPr>
          <p:cNvPr id="14" name="矩形 13"/>
          <p:cNvSpPr/>
          <p:nvPr/>
        </p:nvSpPr>
        <p:spPr>
          <a:xfrm>
            <a:off x="2523266" y="3517878"/>
            <a:ext cx="18716756"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蒸馏烧瓶　冷凝管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沸石</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或碎瓷片</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防止暴沸</a:t>
            </a:r>
          </a:p>
          <a:p>
            <a:pPr>
              <a:lnSpc>
                <a:spcPct val="150000"/>
              </a:lnSpc>
            </a:pPr>
            <a:r>
              <a:rPr lang="en-US" sz="4400" dirty="0" smtClean="0">
                <a:solidFill>
                  <a:srgbClr val="A50021"/>
                </a:solidFill>
                <a:latin typeface="微软雅黑" pitchFamily="34" charset="-122"/>
                <a:ea typeface="微软雅黑" pitchFamily="34" charset="-122"/>
              </a:rPr>
              <a:t>(3)①</a:t>
            </a:r>
            <a:r>
              <a:rPr lang="zh-CN" altLang="en-US" sz="4400" dirty="0" smtClean="0">
                <a:solidFill>
                  <a:srgbClr val="A50021"/>
                </a:solidFill>
                <a:latin typeface="微软雅黑" pitchFamily="34" charset="-122"/>
                <a:ea typeface="微软雅黑" pitchFamily="34" charset="-122"/>
              </a:rPr>
              <a:t>温度计水银球位置应在蒸馏烧瓶支管口处</a:t>
            </a:r>
          </a:p>
          <a:p>
            <a:pPr>
              <a:lnSpc>
                <a:spcPct val="150000"/>
              </a:lnSpc>
            </a:pPr>
            <a:r>
              <a:rPr lang="zh-CN" altLang="en-US" sz="4400" dirty="0" smtClean="0">
                <a:solidFill>
                  <a:srgbClr val="A50021"/>
                </a:solidFill>
                <a:latin typeface="微软雅黑" pitchFamily="34" charset="-122"/>
                <a:ea typeface="微软雅黑" pitchFamily="34" charset="-122"/>
              </a:rPr>
              <a:t>②冷凝管进出水方向应是下口进，上口出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先撤酒精灯</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523266" y="6571714"/>
            <a:ext cx="18359566" cy="498598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蒸馏时，蒸馏烧瓶</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中除加液体外，还应加入沸石</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或碎瓷片</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，以防暴沸。温度计的水银球在蒸馏烧瓶的支管口处，不能插入液体中。冷凝管</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中冷却水的方向应是下口进，上口出，以增强冷凝效果。撤去酒精灯后，还有余热，仍有水蒸气逸出，故后停冷凝水。</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844726"/>
            <a:ext cx="19502574" cy="9073008"/>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088556" y="2772718"/>
            <a:ext cx="1935969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知识拓展</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蒸馏装置的特点及注意事项：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加热蒸馏烧瓶，要垫上石棉网。</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蒸馏时在烧瓶中放少量沸石或碎瓷片，防止液体暴沸。</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蒸馏烧瓶中所盛液体体积一般应介于</a:t>
            </a:r>
            <a:r>
              <a:rPr lang="en-US" sz="4400" dirty="0" smtClean="0">
                <a:solidFill>
                  <a:srgbClr val="404040"/>
                </a:solidFill>
                <a:latin typeface="微软雅黑" pitchFamily="34" charset="-122"/>
                <a:ea typeface="微软雅黑" pitchFamily="34" charset="-122"/>
              </a:rPr>
              <a:t>1/3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之间，不可将溶液蒸干。</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温度计水银球的位置：与蒸馏烧瓶支管口的下沿相平，因为它测定的是蒸气温度。</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冷凝管的冷却水从下口进，从上口出；先通冷凝水，后加热蒸馏烧瓶。</a:t>
            </a: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加热温度不能超过混合物中沸点最高物质的沸点。</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3517878"/>
            <a:ext cx="19502574" cy="828680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166076" y="3420791"/>
            <a:ext cx="19359698" cy="618630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拓展深化</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蒸馏操作在化学实验中的应用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分离液体混合物，当液体混合物中各成分的沸点有较大的差别时才能达到较有效的分离。</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测定纯物质的沸点。</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提纯，通过蒸馏含有少量杂质的物质，提高其纯度。</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回收溶剂，或蒸出部分溶剂以浓缩溶液。</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97332"/>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树立安全意识，能识别化学品安全使用标志，初步形成良好的实验工作习惯。</a:t>
            </a:r>
            <a:endParaRPr lang="zh-CN" altLang="en-US" sz="4400" dirty="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4375696"/>
            <a:ext cx="19502574" cy="708232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．萃取就是利用物质</a:t>
            </a:r>
            <a:r>
              <a:rPr lang="en-US" sz="4400" dirty="0" smtClean="0">
                <a:solidFill>
                  <a:srgbClr val="404040"/>
                </a:solidFill>
                <a:latin typeface="微软雅黑" pitchFamily="34" charset="-122"/>
                <a:ea typeface="微软雅黑" pitchFamily="34" charset="-122"/>
              </a:rPr>
              <a:t>________________________</a:t>
            </a:r>
            <a:r>
              <a:rPr lang="zh-CN" altLang="en-US" sz="4400" dirty="0" smtClean="0">
                <a:solidFill>
                  <a:srgbClr val="404040"/>
                </a:solidFill>
                <a:latin typeface="微软雅黑" pitchFamily="34" charset="-122"/>
                <a:ea typeface="微软雅黑" pitchFamily="34" charset="-122"/>
              </a:rPr>
              <a:t>的不同，用一种溶剂把物质从它与另一种溶剂所组成的溶液里提取出来的方法。</a:t>
            </a:r>
          </a:p>
          <a:p>
            <a:pPr>
              <a:lnSpc>
                <a:spcPct val="150000"/>
              </a:lnSpc>
            </a:pPr>
            <a:r>
              <a:rPr lang="zh-CN" altLang="en-US" sz="4400" dirty="0" smtClean="0">
                <a:solidFill>
                  <a:srgbClr val="404040"/>
                </a:solidFill>
                <a:latin typeface="微软雅黑" pitchFamily="34" charset="-122"/>
                <a:ea typeface="微软雅黑" pitchFamily="34" charset="-122"/>
              </a:rPr>
              <a:t>分液就是将两种互不相溶的液体分开的操作。</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实验探究</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用四氯化碳萃取碘水中的碘。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加萃取剂</a:t>
            </a:r>
          </a:p>
          <a:p>
            <a:pPr>
              <a:lnSpc>
                <a:spcPct val="150000"/>
              </a:lnSpc>
            </a:pPr>
            <a:r>
              <a:rPr lang="zh-CN" altLang="en-US" sz="4400" dirty="0" smtClean="0">
                <a:solidFill>
                  <a:srgbClr val="404040"/>
                </a:solidFill>
                <a:latin typeface="微软雅黑" pitchFamily="34" charset="-122"/>
                <a:ea typeface="微软雅黑" pitchFamily="34" charset="-122"/>
              </a:rPr>
              <a:t>用量筒量取</a:t>
            </a:r>
            <a:r>
              <a:rPr lang="en-US" sz="4400" dirty="0" smtClean="0">
                <a:solidFill>
                  <a:srgbClr val="404040"/>
                </a:solidFill>
                <a:latin typeface="微软雅黑" pitchFamily="34" charset="-122"/>
                <a:ea typeface="微软雅黑" pitchFamily="34" charset="-122"/>
              </a:rPr>
              <a:t>10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碘的饱和溶液，倒入</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中，然后注入</a:t>
            </a:r>
            <a:r>
              <a:rPr lang="en-US" sz="4400" dirty="0" smtClean="0">
                <a:solidFill>
                  <a:srgbClr val="404040"/>
                </a:solidFill>
                <a:latin typeface="微软雅黑" pitchFamily="34" charset="-122"/>
                <a:ea typeface="微软雅黑" pitchFamily="34" charset="-122"/>
              </a:rPr>
              <a:t>4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四氯化碳，盖好玻璃塞。</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524372"/>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萃取与分液</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546839"/>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517878"/>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p:cNvSpPr/>
          <p:nvPr/>
        </p:nvSpPr>
        <p:spPr>
          <a:xfrm>
            <a:off x="7494568" y="4446572"/>
            <a:ext cx="5827236"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在不同的溶剂里溶解度</a:t>
            </a:r>
            <a:endParaRPr lang="zh-CN" altLang="en-US" sz="4400" dirty="0">
              <a:solidFill>
                <a:srgbClr val="A50021"/>
              </a:solidFill>
              <a:latin typeface="微软雅黑" pitchFamily="34" charset="-122"/>
              <a:ea typeface="微软雅黑" pitchFamily="34" charset="-122"/>
            </a:endParaRPr>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矩形 20"/>
          <p:cNvSpPr/>
          <p:nvPr/>
        </p:nvSpPr>
        <p:spPr>
          <a:xfrm>
            <a:off x="11888222" y="9420101"/>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分液漏斗</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44540" y="2978454"/>
            <a:ext cx="17707316" cy="6491008"/>
          </a:xfrm>
          <a:prstGeom prst="rect">
            <a:avLst/>
          </a:prstGeom>
        </p:spPr>
        <p:txBody>
          <a:bodyPr wrap="square">
            <a:spAutoFit/>
          </a:bodyPr>
          <a:lstStyle/>
          <a:p>
            <a:pPr>
              <a:lnSpc>
                <a:spcPct val="135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振荡萃取</a:t>
            </a:r>
          </a:p>
          <a:p>
            <a:pPr>
              <a:lnSpc>
                <a:spcPct val="135000"/>
              </a:lnSpc>
            </a:pPr>
            <a:r>
              <a:rPr lang="zh-CN" altLang="en-US" sz="4400" dirty="0" smtClean="0">
                <a:latin typeface="微软雅黑" pitchFamily="34" charset="-122"/>
                <a:ea typeface="微软雅黑" pitchFamily="34" charset="-122"/>
              </a:rPr>
              <a:t>用右手压住分液漏斗</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，左手握住</a:t>
            </a:r>
            <a:r>
              <a:rPr lang="en-US" sz="4400" dirty="0" smtClean="0">
                <a:latin typeface="微软雅黑" pitchFamily="34" charset="-122"/>
                <a:ea typeface="微软雅黑" pitchFamily="34" charset="-122"/>
              </a:rPr>
              <a:t>_____</a:t>
            </a:r>
            <a:r>
              <a:rPr lang="zh-CN" altLang="en-US" sz="4400" dirty="0" smtClean="0">
                <a:latin typeface="微软雅黑" pitchFamily="34" charset="-122"/>
                <a:ea typeface="微软雅黑" pitchFamily="34" charset="-122"/>
              </a:rPr>
              <a:t>部分，把分液漏斗倒转过来振荡，使两种液体充分接触</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1­1­5)</a:t>
            </a:r>
            <a:r>
              <a:rPr lang="zh-CN" altLang="en-US" sz="4400" dirty="0" smtClean="0">
                <a:latin typeface="微软雅黑" pitchFamily="34" charset="-122"/>
                <a:ea typeface="微软雅黑" pitchFamily="34" charset="-122"/>
              </a:rPr>
              <a:t>；振荡后打开活塞，使漏斗内的气体放出。</a:t>
            </a:r>
            <a:endParaRPr lang="en-US" altLang="zh-CN" sz="4400" dirty="0" smtClean="0">
              <a:latin typeface="微软雅黑" pitchFamily="34" charset="-122"/>
              <a:ea typeface="微软雅黑" pitchFamily="34" charset="-122"/>
            </a:endParaRPr>
          </a:p>
          <a:p>
            <a:pPr>
              <a:lnSpc>
                <a:spcPct val="135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静置分层</a:t>
            </a:r>
          </a:p>
          <a:p>
            <a:pPr>
              <a:lnSpc>
                <a:spcPct val="135000"/>
              </a:lnSpc>
            </a:pPr>
            <a:r>
              <a:rPr lang="zh-CN" altLang="en-US" sz="4400" dirty="0" smtClean="0">
                <a:latin typeface="微软雅黑" pitchFamily="34" charset="-122"/>
                <a:ea typeface="微软雅黑" pitchFamily="34" charset="-122"/>
              </a:rPr>
              <a:t>将分液漏斗放在铁架台上，静置</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1­1­6)</a:t>
            </a:r>
            <a:r>
              <a:rPr lang="zh-CN" altLang="en-US" sz="4400" dirty="0" smtClean="0">
                <a:latin typeface="微软雅黑" pitchFamily="34" charset="-122"/>
                <a:ea typeface="微软雅黑" pitchFamily="34" charset="-122"/>
              </a:rPr>
              <a:t>，液体分层，上层为</a:t>
            </a:r>
            <a:r>
              <a:rPr lang="en-US" sz="4400" dirty="0" smtClean="0">
                <a:latin typeface="微软雅黑" pitchFamily="34" charset="-122"/>
                <a:ea typeface="微软雅黑" pitchFamily="34" charset="-122"/>
              </a:rPr>
              <a:t>_____</a:t>
            </a:r>
            <a:r>
              <a:rPr lang="zh-CN" altLang="en-US" sz="4400" dirty="0" smtClean="0">
                <a:latin typeface="微软雅黑" pitchFamily="34" charset="-122"/>
                <a:ea typeface="微软雅黑" pitchFamily="34" charset="-122"/>
              </a:rPr>
              <a:t>，呈无色；下层为</a:t>
            </a:r>
            <a:r>
              <a:rPr lang="en-US" sz="4400" dirty="0" smtClean="0">
                <a:latin typeface="微软雅黑" pitchFamily="34" charset="-122"/>
                <a:ea typeface="微软雅黑" pitchFamily="34" charset="-122"/>
              </a:rPr>
              <a:t>___________________</a:t>
            </a:r>
            <a:r>
              <a:rPr lang="zh-CN" altLang="en-US" sz="4400" dirty="0" smtClean="0">
                <a:latin typeface="微软雅黑" pitchFamily="34" charset="-122"/>
                <a:ea typeface="微软雅黑" pitchFamily="34" charset="-122"/>
              </a:rPr>
              <a:t>，呈</a:t>
            </a:r>
            <a:r>
              <a:rPr lang="en-US" sz="4400" dirty="0" smtClean="0">
                <a:latin typeface="微软雅黑" pitchFamily="34" charset="-122"/>
                <a:ea typeface="微软雅黑" pitchFamily="34" charset="-122"/>
              </a:rPr>
              <a:t>_______</a:t>
            </a:r>
            <a:r>
              <a:rPr lang="zh-CN" altLang="en-US" sz="4400" dirty="0" smtClean="0">
                <a:latin typeface="微软雅黑" pitchFamily="34" charset="-122"/>
                <a:ea typeface="微软雅黑" pitchFamily="34" charset="-122"/>
              </a:rPr>
              <a:t>。</a:t>
            </a:r>
            <a:endParaRPr lang="en-US" altLang="zh-CN" sz="4400" dirty="0" smtClean="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7057108" y="3947493"/>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口部</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1161564" y="385283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活塞</a:t>
            </a:r>
            <a:endParaRPr lang="zh-CN" altLang="en-US" sz="4400" dirty="0">
              <a:solidFill>
                <a:srgbClr val="A50021"/>
              </a:solidFill>
              <a:latin typeface="微软雅黑" pitchFamily="34" charset="-122"/>
              <a:ea typeface="微软雅黑" pitchFamily="34" charset="-122"/>
            </a:endParaRPr>
          </a:p>
        </p:txBody>
      </p:sp>
      <p:pic>
        <p:nvPicPr>
          <p:cNvPr id="20482" name="Picture 2" descr="C4"/>
          <p:cNvPicPr>
            <a:picLocks noChangeAspect="1" noChangeArrowheads="1"/>
          </p:cNvPicPr>
          <p:nvPr/>
        </p:nvPicPr>
        <p:blipFill>
          <a:blip r:embed="rId3" cstate="print"/>
          <a:srcRect/>
          <a:stretch>
            <a:fillRect/>
          </a:stretch>
        </p:blipFill>
        <p:spPr bwMode="auto">
          <a:xfrm>
            <a:off x="20018548" y="3564806"/>
            <a:ext cx="1361124" cy="3213144"/>
          </a:xfrm>
          <a:prstGeom prst="rect">
            <a:avLst/>
          </a:prstGeom>
          <a:noFill/>
          <a:ln w="9525">
            <a:noFill/>
            <a:miter lim="800000"/>
            <a:headEnd/>
            <a:tailEnd/>
          </a:ln>
        </p:spPr>
      </p:pic>
      <p:pic>
        <p:nvPicPr>
          <p:cNvPr id="20483" name="Picture 3" descr="C5"/>
          <p:cNvPicPr>
            <a:picLocks noChangeAspect="1" noChangeArrowheads="1"/>
          </p:cNvPicPr>
          <p:nvPr/>
        </p:nvPicPr>
        <p:blipFill>
          <a:blip r:embed="rId4" cstate="print"/>
          <a:srcRect/>
          <a:stretch>
            <a:fillRect/>
          </a:stretch>
        </p:blipFill>
        <p:spPr bwMode="auto">
          <a:xfrm>
            <a:off x="16706180" y="8821389"/>
            <a:ext cx="2232248" cy="3006701"/>
          </a:xfrm>
          <a:prstGeom prst="rect">
            <a:avLst/>
          </a:prstGeom>
          <a:noFill/>
          <a:ln w="9525">
            <a:noFill/>
            <a:miter lim="800000"/>
            <a:headEnd/>
            <a:tailEnd/>
          </a:ln>
        </p:spPr>
      </p:pic>
      <p:sp>
        <p:nvSpPr>
          <p:cNvPr id="13" name="矩形 12"/>
          <p:cNvSpPr/>
          <p:nvPr/>
        </p:nvSpPr>
        <p:spPr>
          <a:xfrm>
            <a:off x="19514492" y="7165206"/>
            <a:ext cx="2226892" cy="769441"/>
          </a:xfrm>
          <a:prstGeom prst="rect">
            <a:avLst/>
          </a:prstGeom>
        </p:spPr>
        <p:txBody>
          <a:bodyPr wrap="none">
            <a:spAutoFit/>
          </a:bodyPr>
          <a:lstStyle/>
          <a:p>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1­1­5</a:t>
            </a:r>
            <a:endParaRPr lang="zh-CN" altLang="en-US" sz="4400" dirty="0"/>
          </a:p>
        </p:txBody>
      </p:sp>
      <p:sp>
        <p:nvSpPr>
          <p:cNvPr id="14" name="矩形 13"/>
          <p:cNvSpPr/>
          <p:nvPr/>
        </p:nvSpPr>
        <p:spPr>
          <a:xfrm>
            <a:off x="16634172" y="11917734"/>
            <a:ext cx="2226892" cy="769441"/>
          </a:xfrm>
          <a:prstGeom prst="rect">
            <a:avLst/>
          </a:prstGeom>
        </p:spPr>
        <p:txBody>
          <a:bodyPr wrap="none">
            <a:spAutoFit/>
          </a:bodyPr>
          <a:lstStyle/>
          <a:p>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1­1­6</a:t>
            </a:r>
            <a:endParaRPr lang="zh-CN" altLang="en-US" sz="4400" dirty="0"/>
          </a:p>
        </p:txBody>
      </p:sp>
      <p:sp>
        <p:nvSpPr>
          <p:cNvPr id="18" name="矩形 17"/>
          <p:cNvSpPr/>
          <p:nvPr/>
        </p:nvSpPr>
        <p:spPr>
          <a:xfrm>
            <a:off x="17282244" y="759725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水层</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6102802" y="8389342"/>
            <a:ext cx="4698722"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碘的四氯化碳溶液</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11881644" y="838934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紫色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blinds(horizontal)">
                                      <p:cBhvr>
                                        <p:cTn id="11" dur="500"/>
                                        <p:tgtEl>
                                          <p:spTgt spid="2048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0483"/>
                                        </p:tgtEl>
                                        <p:attrNameLst>
                                          <p:attrName>style.visibility</p:attrName>
                                        </p:attrNameLst>
                                      </p:cBhvr>
                                      <p:to>
                                        <p:strVal val="visible"/>
                                      </p:to>
                                    </p:set>
                                    <p:animEffect transition="in" filter="blinds(horizontal)">
                                      <p:cBhvr>
                                        <p:cTn id="19" dur="500"/>
                                        <p:tgtEl>
                                          <p:spTgt spid="20483"/>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P spid="11" grpId="0"/>
      <p:bldP spid="13" grpId="0"/>
      <p:bldP spid="14" grpId="0"/>
      <p:bldP spid="18" grpId="0"/>
      <p:bldP spid="19" grpId="0"/>
      <p:bldP spid="2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00463"/>
            <a:ext cx="19003460" cy="3748719"/>
          </a:xfrm>
          <a:prstGeom prst="rect">
            <a:avLst/>
          </a:prstGeom>
        </p:spPr>
        <p:txBody>
          <a:bodyPr wrap="square">
            <a:spAutoFit/>
          </a:bodyPr>
          <a:lstStyle/>
          <a:p>
            <a:pPr>
              <a:lnSpc>
                <a:spcPct val="135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分液</a:t>
            </a:r>
          </a:p>
          <a:p>
            <a:pPr>
              <a:lnSpc>
                <a:spcPct val="135000"/>
              </a:lnSpc>
            </a:pPr>
            <a:r>
              <a:rPr lang="zh-CN" altLang="en-US" sz="4400" dirty="0" smtClean="0">
                <a:latin typeface="微软雅黑" pitchFamily="34" charset="-122"/>
                <a:ea typeface="微软雅黑" pitchFamily="34" charset="-122"/>
              </a:rPr>
              <a:t>待液体分层后，将分液漏斗颈上的</a:t>
            </a:r>
            <a:r>
              <a:rPr lang="en-US" sz="4400" dirty="0" smtClean="0">
                <a:latin typeface="微软雅黑" pitchFamily="34" charset="-122"/>
                <a:ea typeface="微软雅黑" pitchFamily="34" charset="-122"/>
              </a:rPr>
              <a:t>____</a:t>
            </a:r>
            <a:r>
              <a:rPr lang="en-US" altLang="zh-CN" sz="4400" dirty="0" smtClean="0">
                <a:latin typeface="微软雅黑" pitchFamily="34" charset="-122"/>
                <a:ea typeface="微软雅黑" pitchFamily="34" charset="-122"/>
              </a:rPr>
              <a:t>__</a:t>
            </a:r>
            <a:r>
              <a:rPr lang="en-US" sz="4400" dirty="0" smtClean="0">
                <a:latin typeface="微软雅黑" pitchFamily="34" charset="-122"/>
                <a:ea typeface="微软雅黑" pitchFamily="34" charset="-122"/>
              </a:rPr>
              <a:t>____</a:t>
            </a:r>
            <a:r>
              <a:rPr lang="zh-CN" altLang="en-US" sz="4400" dirty="0" smtClean="0">
                <a:latin typeface="微软雅黑" pitchFamily="34" charset="-122"/>
                <a:ea typeface="微软雅黑" pitchFamily="34" charset="-122"/>
              </a:rPr>
              <a:t>打开，或使塞上的凹槽</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或小孔</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对准漏斗上的小孔，再将分液漏斗下面的</a:t>
            </a:r>
            <a:r>
              <a:rPr lang="en-US" sz="4400" dirty="0" smtClean="0">
                <a:latin typeface="微软雅黑" pitchFamily="34" charset="-122"/>
                <a:ea typeface="微软雅黑" pitchFamily="34" charset="-122"/>
              </a:rPr>
              <a:t>_____</a:t>
            </a:r>
            <a:r>
              <a:rPr lang="en-US" altLang="zh-CN" sz="4400" dirty="0" smtClean="0">
                <a:latin typeface="微软雅黑" pitchFamily="34" charset="-122"/>
                <a:ea typeface="微软雅黑" pitchFamily="34" charset="-122"/>
              </a:rPr>
              <a:t>__</a:t>
            </a:r>
            <a:r>
              <a:rPr lang="en-US" sz="4400" dirty="0" smtClean="0">
                <a:latin typeface="微软雅黑" pitchFamily="34" charset="-122"/>
                <a:ea typeface="微软雅黑" pitchFamily="34" charset="-122"/>
              </a:rPr>
              <a:t>__</a:t>
            </a:r>
            <a:r>
              <a:rPr lang="zh-CN" altLang="en-US" sz="4400" dirty="0" smtClean="0">
                <a:latin typeface="微软雅黑" pitchFamily="34" charset="-122"/>
                <a:ea typeface="微软雅黑" pitchFamily="34" charset="-122"/>
              </a:rPr>
              <a:t>拧开，使下层液体沿</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慢慢流下</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1­1­7)</a:t>
            </a:r>
            <a:r>
              <a:rPr lang="zh-CN" altLang="en-US" sz="4400" dirty="0" smtClean="0">
                <a:latin typeface="微软雅黑" pitchFamily="34" charset="-122"/>
                <a:ea typeface="微软雅黑" pitchFamily="34" charset="-122"/>
              </a:rPr>
              <a:t>，上层液体从分液漏斗</a:t>
            </a:r>
            <a:r>
              <a:rPr lang="en-US" sz="4400" dirty="0" smtClean="0">
                <a:latin typeface="微软雅黑" pitchFamily="34" charset="-122"/>
                <a:ea typeface="微软雅黑" pitchFamily="34" charset="-122"/>
              </a:rPr>
              <a:t>__</a:t>
            </a:r>
            <a:r>
              <a:rPr lang="en-US" altLang="zh-CN" sz="4400" dirty="0" smtClean="0">
                <a:latin typeface="微软雅黑" pitchFamily="34" charset="-122"/>
                <a:ea typeface="微软雅黑" pitchFamily="34" charset="-122"/>
              </a:rPr>
              <a:t>__</a:t>
            </a:r>
            <a:r>
              <a:rPr lang="en-US" sz="4400" dirty="0" smtClean="0">
                <a:latin typeface="微软雅黑" pitchFamily="34" charset="-122"/>
                <a:ea typeface="微软雅黑" pitchFamily="34" charset="-122"/>
              </a:rPr>
              <a:t>_____</a:t>
            </a:r>
            <a:r>
              <a:rPr lang="zh-CN" altLang="en-US" sz="4400" dirty="0" smtClean="0">
                <a:latin typeface="微软雅黑" pitchFamily="34" charset="-122"/>
                <a:ea typeface="微软雅黑" pitchFamily="34" charset="-122"/>
              </a:rPr>
              <a:t>倒出。</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20484" name="Picture 4" descr="C6"/>
          <p:cNvPicPr>
            <a:picLocks noChangeAspect="1" noChangeArrowheads="1"/>
          </p:cNvPicPr>
          <p:nvPr/>
        </p:nvPicPr>
        <p:blipFill>
          <a:blip r:embed="rId3" cstate="print"/>
          <a:srcRect/>
          <a:stretch>
            <a:fillRect/>
          </a:stretch>
        </p:blipFill>
        <p:spPr bwMode="auto">
          <a:xfrm>
            <a:off x="3528716" y="7237213"/>
            <a:ext cx="2160240" cy="2909711"/>
          </a:xfrm>
          <a:prstGeom prst="rect">
            <a:avLst/>
          </a:prstGeom>
          <a:noFill/>
          <a:ln w="9525">
            <a:noFill/>
            <a:miter lim="800000"/>
            <a:headEnd/>
            <a:tailEnd/>
          </a:ln>
        </p:spPr>
      </p:pic>
      <p:sp>
        <p:nvSpPr>
          <p:cNvPr id="17" name="矩形 16"/>
          <p:cNvSpPr/>
          <p:nvPr/>
        </p:nvSpPr>
        <p:spPr>
          <a:xfrm>
            <a:off x="3312692" y="10621590"/>
            <a:ext cx="2226892" cy="769441"/>
          </a:xfrm>
          <a:prstGeom prst="rect">
            <a:avLst/>
          </a:prstGeom>
        </p:spPr>
        <p:txBody>
          <a:bodyPr wrap="none">
            <a:spAutoFit/>
          </a:bodyPr>
          <a:lstStyle/>
          <a:p>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1­1­7</a:t>
            </a:r>
            <a:endParaRPr lang="zh-CN" altLang="en-US" sz="4400" dirty="0"/>
          </a:p>
        </p:txBody>
      </p:sp>
      <p:sp>
        <p:nvSpPr>
          <p:cNvPr id="21" name="矩形 20"/>
          <p:cNvSpPr/>
          <p:nvPr/>
        </p:nvSpPr>
        <p:spPr>
          <a:xfrm>
            <a:off x="10657508" y="4068862"/>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玻璃塞</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12529716" y="500496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活塞</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2155335" y="5963717"/>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烧杯壁</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4617948" y="594107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上口</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blinds(horizontal)">
                                      <p:cBhvr>
                                        <p:cTn id="11" dur="500"/>
                                        <p:tgtEl>
                                          <p:spTgt spid="2048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21" grpId="0"/>
      <p:bldP spid="22" grpId="0"/>
      <p:bldP spid="23" grpId="0"/>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．结合用</a:t>
            </a:r>
            <a:r>
              <a:rPr lang="en-US" sz="4400" dirty="0" smtClean="0">
                <a:solidFill>
                  <a:srgbClr val="404040"/>
                </a:solidFill>
                <a:latin typeface="微软雅黑" pitchFamily="34" charset="-122"/>
                <a:ea typeface="微软雅黑" pitchFamily="34" charset="-122"/>
              </a:rPr>
              <a:t>CCl</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萃取碘水中碘的实验，分析萃取碘水中碘的实验中，能否把萃取剂</a:t>
            </a:r>
            <a:r>
              <a:rPr lang="en-US" sz="4400" dirty="0" smtClean="0">
                <a:solidFill>
                  <a:srgbClr val="404040"/>
                </a:solidFill>
                <a:latin typeface="微软雅黑" pitchFamily="34" charset="-122"/>
                <a:ea typeface="微软雅黑" pitchFamily="34" charset="-122"/>
              </a:rPr>
              <a:t>CCl</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改为酒精？总结萃取剂必须具备的性质。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．把水和某有机溶剂在小试管中混合，静置分层后，如果不知道哪一层液体是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水层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，试设计一种简便的判断方法。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3089250"/>
            <a:ext cx="19216822" cy="8715436"/>
          </a:xfrm>
          <a:prstGeom prst="rect">
            <a:avLst/>
          </a:prstGeom>
          <a:noFill/>
          <a:ln w="9525">
            <a:noFill/>
            <a:miter lim="800000"/>
            <a:headEnd/>
            <a:tailEnd/>
          </a:ln>
          <a:effectLst/>
        </p:spPr>
      </p:pic>
      <p:sp>
        <p:nvSpPr>
          <p:cNvPr id="20" name="矩形 19"/>
          <p:cNvSpPr/>
          <p:nvPr/>
        </p:nvSpPr>
        <p:spPr>
          <a:xfrm>
            <a:off x="2523266" y="3446440"/>
            <a:ext cx="19002508"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．提示：不能，若改为酒精，酒精与水互溶，加入酒精后混合溶液不会分层，无法分液。</a:t>
            </a:r>
          </a:p>
          <a:p>
            <a:pPr>
              <a:lnSpc>
                <a:spcPct val="150000"/>
              </a:lnSpc>
            </a:pPr>
            <a:r>
              <a:rPr lang="zh-CN" altLang="en-US" sz="4400" dirty="0" smtClean="0">
                <a:solidFill>
                  <a:srgbClr val="A50021"/>
                </a:solidFill>
                <a:latin typeface="微软雅黑" pitchFamily="34" charset="-122"/>
                <a:ea typeface="微软雅黑" pitchFamily="34" charset="-122"/>
              </a:rPr>
              <a:t>萃取剂选择必须遵循三个原则：</a:t>
            </a:r>
          </a:p>
          <a:p>
            <a:pPr>
              <a:lnSpc>
                <a:spcPct val="150000"/>
              </a:lnSpc>
            </a:pPr>
            <a:r>
              <a:rPr lang="zh-CN" altLang="en-US" sz="4400" dirty="0" smtClean="0">
                <a:solidFill>
                  <a:srgbClr val="A50021"/>
                </a:solidFill>
                <a:latin typeface="微软雅黑" pitchFamily="34" charset="-122"/>
                <a:ea typeface="微软雅黑" pitchFamily="34" charset="-122"/>
              </a:rPr>
              <a:t>①萃取剂与水</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原溶剂</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互不相溶。</a:t>
            </a:r>
          </a:p>
          <a:p>
            <a:pPr>
              <a:lnSpc>
                <a:spcPct val="150000"/>
              </a:lnSpc>
            </a:pPr>
            <a:r>
              <a:rPr lang="zh-CN" altLang="en-US" sz="4400" dirty="0" smtClean="0">
                <a:solidFill>
                  <a:srgbClr val="A50021"/>
                </a:solidFill>
                <a:latin typeface="微软雅黑" pitchFamily="34" charset="-122"/>
                <a:ea typeface="微软雅黑" pitchFamily="34" charset="-122"/>
              </a:rPr>
              <a:t>②萃取剂和原溶剂、溶质均不发生化学反应。</a:t>
            </a:r>
          </a:p>
          <a:p>
            <a:pPr>
              <a:lnSpc>
                <a:spcPct val="150000"/>
              </a:lnSpc>
            </a:pPr>
            <a:r>
              <a:rPr lang="zh-CN" altLang="en-US" sz="4400" dirty="0" smtClean="0">
                <a:solidFill>
                  <a:srgbClr val="A50021"/>
                </a:solidFill>
                <a:latin typeface="微软雅黑" pitchFamily="34" charset="-122"/>
                <a:ea typeface="微软雅黑" pitchFamily="34" charset="-122"/>
              </a:rPr>
              <a:t>③溶质在萃取剂中的溶解度要远大于其在水</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原溶剂</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中的溶解度。</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．提示：用胶头滴管向小试管中加入适量水，若上层液体变厚，则上层为水层；若下层液体变厚，则下层为水层。</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089250"/>
            <a:ext cx="1957401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　为了从海带中提取碘，某研究性学习小组设计并进行了以下实验：</a:t>
            </a:r>
            <a:endParaRPr lang="en-US" altLang="zh-CN"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 </a:t>
            </a:r>
            <a:endParaRPr lang="zh-CN" altLang="en-US"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gn="ctr">
              <a:lnSpc>
                <a:spcPct val="150000"/>
              </a:lnSpc>
            </a:pPr>
            <a:r>
              <a:rPr lang="zh-CN" altLang="en-US" sz="4400" dirty="0" smtClean="0">
                <a:latin typeface="微软雅黑" pitchFamily="34" charset="-122"/>
                <a:ea typeface="微软雅黑" pitchFamily="34" charset="-122"/>
              </a:rPr>
              <a:t>                                                   </a:t>
            </a:r>
            <a:endParaRPr lang="en-US" altLang="zh-CN" sz="4400" dirty="0" smtClean="0">
              <a:latin typeface="微软雅黑" pitchFamily="34" charset="-122"/>
              <a:ea typeface="微软雅黑" pitchFamily="34" charset="-122"/>
            </a:endParaRPr>
          </a:p>
          <a:p>
            <a:pPr algn="ctr">
              <a:lnSpc>
                <a:spcPct val="150000"/>
              </a:lnSpc>
            </a:pP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1­1­8</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已知步骤</a:t>
            </a:r>
            <a:r>
              <a:rPr lang="en-US" sz="4400" dirty="0" smtClean="0">
                <a:latin typeface="微软雅黑" pitchFamily="34" charset="-122"/>
                <a:ea typeface="微软雅黑" pitchFamily="34" charset="-122"/>
              </a:rPr>
              <a:t>④</a:t>
            </a:r>
            <a:r>
              <a:rPr lang="zh-CN" altLang="en-US" sz="4400" dirty="0" smtClean="0">
                <a:latin typeface="微软雅黑" pitchFamily="34" charset="-122"/>
                <a:ea typeface="微软雅黑" pitchFamily="34" charset="-122"/>
              </a:rPr>
              <a:t>中反应的化学方程式是</a:t>
            </a:r>
            <a:r>
              <a:rPr lang="en-US" sz="4400" dirty="0" smtClean="0">
                <a:latin typeface="微软雅黑" pitchFamily="34" charset="-122"/>
                <a:ea typeface="微软雅黑" pitchFamily="34" charset="-122"/>
              </a:rPr>
              <a:t>Cl</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2KI=2KCl</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I</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。请填写下列空白：</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步骤</a:t>
            </a:r>
            <a:r>
              <a:rPr lang="en-US" sz="4400" dirty="0" smtClean="0">
                <a:latin typeface="微软雅黑" pitchFamily="34" charset="-122"/>
                <a:ea typeface="微软雅黑" pitchFamily="34" charset="-122"/>
              </a:rPr>
              <a:t>③</a:t>
            </a:r>
            <a:r>
              <a:rPr lang="zh-CN" altLang="en-US" sz="4400" dirty="0" smtClean="0">
                <a:latin typeface="微软雅黑" pitchFamily="34" charset="-122"/>
                <a:ea typeface="微软雅黑" pitchFamily="34" charset="-122"/>
              </a:rPr>
              <a:t>的实验操作名称是</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步骤</a:t>
            </a:r>
            <a:r>
              <a:rPr lang="en-US" sz="4400" dirty="0" smtClean="0">
                <a:latin typeface="微软雅黑" pitchFamily="34" charset="-122"/>
                <a:ea typeface="微软雅黑" pitchFamily="34" charset="-122"/>
              </a:rPr>
              <a:t>⑤</a:t>
            </a:r>
            <a:r>
              <a:rPr lang="zh-CN" altLang="en-US" sz="4400" dirty="0" smtClean="0">
                <a:latin typeface="微软雅黑" pitchFamily="34" charset="-122"/>
                <a:ea typeface="微软雅黑" pitchFamily="34" charset="-122"/>
              </a:rPr>
              <a:t>的操作名称是</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，除烧杯外，还必须用到的玻璃仪器是</a:t>
            </a:r>
            <a:r>
              <a:rPr lang="en-US" sz="4400" dirty="0" smtClean="0">
                <a:latin typeface="微软雅黑" pitchFamily="34" charset="-122"/>
                <a:ea typeface="微软雅黑" pitchFamily="34" charset="-122"/>
              </a:rPr>
              <a:t>____________</a:t>
            </a:r>
            <a:r>
              <a:rPr lang="zh-CN" altLang="en-US" sz="4400" dirty="0" smtClean="0">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41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3489" name="Picture 1" descr="8KP3"/>
          <p:cNvPicPr>
            <a:picLocks noChangeAspect="1" noChangeArrowheads="1"/>
          </p:cNvPicPr>
          <p:nvPr/>
        </p:nvPicPr>
        <p:blipFill>
          <a:blip r:embed="rId3" cstate="print"/>
          <a:srcRect/>
          <a:stretch>
            <a:fillRect/>
          </a:stretch>
        </p:blipFill>
        <p:spPr bwMode="auto">
          <a:xfrm>
            <a:off x="4824860" y="4284886"/>
            <a:ext cx="13527844" cy="280831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089250"/>
            <a:ext cx="19574012" cy="606666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选用</a:t>
            </a:r>
            <a:r>
              <a:rPr lang="en-US" sz="4400" dirty="0" smtClean="0">
                <a:latin typeface="微软雅黑" pitchFamily="34" charset="-122"/>
                <a:ea typeface="微软雅黑" pitchFamily="34" charset="-122"/>
              </a:rPr>
              <a:t>CCl</a:t>
            </a:r>
            <a:r>
              <a:rPr lang="en-US" sz="4400" baseline="-250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从碘水中萃取碘的原因是</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回答两条即可</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从碘水溶液中提取碘，还可以选用下列</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填字母</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物质作为萃取剂。</a:t>
            </a:r>
          </a:p>
          <a:p>
            <a:pPr>
              <a:lnSpc>
                <a:spcPct val="150000"/>
              </a:lnSpc>
            </a:pPr>
            <a:r>
              <a:rPr lang="en-US" sz="4400"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．酒精　　</a:t>
            </a:r>
            <a:r>
              <a:rPr lang="en-US" sz="4400" dirty="0" smtClean="0">
                <a:latin typeface="微软雅黑" pitchFamily="34" charset="-122"/>
                <a:ea typeface="微软雅黑" pitchFamily="34" charset="-122"/>
              </a:rPr>
              <a:t>b</a:t>
            </a:r>
            <a:r>
              <a:rPr lang="zh-CN" altLang="en-US" sz="4400" dirty="0" smtClean="0">
                <a:latin typeface="微软雅黑" pitchFamily="34" charset="-122"/>
                <a:ea typeface="微软雅黑" pitchFamily="34" charset="-122"/>
              </a:rPr>
              <a:t>．苯</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密度比水小</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a:t>
            </a:r>
            <a:r>
              <a:rPr lang="en-US" sz="4400" dirty="0" err="1" smtClean="0">
                <a:latin typeface="微软雅黑" pitchFamily="34" charset="-122"/>
                <a:ea typeface="微软雅黑" pitchFamily="34" charset="-122"/>
              </a:rPr>
              <a:t>NaCl</a:t>
            </a:r>
            <a:r>
              <a:rPr lang="zh-CN" altLang="en-US" sz="4400" dirty="0" smtClean="0">
                <a:latin typeface="微软雅黑" pitchFamily="34" charset="-122"/>
                <a:ea typeface="微软雅黑" pitchFamily="34" charset="-122"/>
              </a:rPr>
              <a:t>溶液</a:t>
            </a:r>
          </a:p>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步骤</a:t>
            </a:r>
            <a:r>
              <a:rPr lang="en-US" sz="4400" dirty="0" smtClean="0">
                <a:latin typeface="微软雅黑" pitchFamily="34" charset="-122"/>
                <a:ea typeface="微软雅黑" pitchFamily="34" charset="-122"/>
              </a:rPr>
              <a:t>⑥</a:t>
            </a:r>
            <a:r>
              <a:rPr lang="zh-CN" altLang="en-US" sz="4400" dirty="0" smtClean="0">
                <a:latin typeface="微软雅黑" pitchFamily="34" charset="-122"/>
                <a:ea typeface="微软雅黑" pitchFamily="34" charset="-122"/>
              </a:rPr>
              <a:t>的目的是从含碘的四氯化碳溶液中分离出单质碘和回收四氯化碳，该步骤的实验操作名称是</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p>
          <a:p>
            <a:pPr>
              <a:lnSpc>
                <a:spcPct val="150000"/>
              </a:lnSpc>
            </a:pP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41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2844726"/>
            <a:ext cx="19216822" cy="9073008"/>
          </a:xfrm>
          <a:prstGeom prst="rect">
            <a:avLst/>
          </a:prstGeom>
          <a:noFill/>
          <a:ln w="9525">
            <a:noFill/>
            <a:miter lim="800000"/>
            <a:headEnd/>
            <a:tailEnd/>
          </a:ln>
          <a:effectLst/>
        </p:spPr>
      </p:pic>
      <p:sp>
        <p:nvSpPr>
          <p:cNvPr id="20" name="矩形 19"/>
          <p:cNvSpPr/>
          <p:nvPr/>
        </p:nvSpPr>
        <p:spPr>
          <a:xfrm>
            <a:off x="2376588" y="2916734"/>
            <a:ext cx="19002508"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过滤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萃取　分液漏斗</a:t>
            </a:r>
          </a:p>
          <a:p>
            <a:pPr>
              <a:lnSpc>
                <a:spcPct val="150000"/>
              </a:lnSpc>
            </a:pPr>
            <a:r>
              <a:rPr lang="en-US" sz="4400" dirty="0" smtClean="0">
                <a:solidFill>
                  <a:srgbClr val="A50021"/>
                </a:solidFill>
                <a:latin typeface="微软雅黑" pitchFamily="34" charset="-122"/>
                <a:ea typeface="微软雅黑" pitchFamily="34" charset="-122"/>
              </a:rPr>
              <a:t>(3)I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易溶于</a:t>
            </a:r>
            <a:r>
              <a:rPr lang="en-US" sz="4400" dirty="0" smtClean="0">
                <a:solidFill>
                  <a:srgbClr val="A50021"/>
                </a:solidFill>
                <a:latin typeface="微软雅黑" pitchFamily="34" charset="-122"/>
                <a:ea typeface="微软雅黑" pitchFamily="34" charset="-122"/>
              </a:rPr>
              <a:t>CCl</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而难溶于水；</a:t>
            </a:r>
            <a:r>
              <a:rPr lang="en-US" sz="4400" dirty="0" smtClean="0">
                <a:solidFill>
                  <a:srgbClr val="A50021"/>
                </a:solidFill>
                <a:latin typeface="微软雅黑" pitchFamily="34" charset="-122"/>
                <a:ea typeface="微软雅黑" pitchFamily="34" charset="-122"/>
              </a:rPr>
              <a:t>CCl</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互不相溶　</a:t>
            </a:r>
            <a:r>
              <a:rPr lang="en-US" sz="4400" dirty="0" smtClean="0">
                <a:solidFill>
                  <a:srgbClr val="A50021"/>
                </a:solidFill>
                <a:latin typeface="微软雅黑" pitchFamily="34" charset="-122"/>
                <a:ea typeface="微软雅黑" pitchFamily="34" charset="-122"/>
              </a:rPr>
              <a:t>(4)b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蒸馏</a:t>
            </a:r>
            <a:endParaRPr lang="zh-CN" altLang="en-US" sz="4400" dirty="0">
              <a:solidFill>
                <a:srgbClr val="A50021"/>
              </a:solidFill>
              <a:latin typeface="微软雅黑" pitchFamily="34" charset="-122"/>
              <a:ea typeface="微软雅黑" pitchFamily="34" charset="-122"/>
            </a:endParaRPr>
          </a:p>
        </p:txBody>
      </p:sp>
      <p:sp>
        <p:nvSpPr>
          <p:cNvPr id="9" name="矩形 8"/>
          <p:cNvSpPr/>
          <p:nvPr/>
        </p:nvSpPr>
        <p:spPr>
          <a:xfrm>
            <a:off x="2448596" y="4860950"/>
            <a:ext cx="19002508" cy="720197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步骤</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是分离难溶性固体与可溶性液体混合物的实验操作，应为过滤。</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由于碘单质在水中的溶解度不如在</a:t>
            </a:r>
            <a:r>
              <a:rPr lang="en-US" sz="4400" dirty="0" smtClean="0">
                <a:solidFill>
                  <a:srgbClr val="A50021"/>
                </a:solidFill>
                <a:latin typeface="微软雅黑" pitchFamily="34" charset="-122"/>
                <a:ea typeface="微软雅黑" pitchFamily="34" charset="-122"/>
              </a:rPr>
              <a:t>CCl</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中大，而水与</a:t>
            </a:r>
            <a:r>
              <a:rPr lang="en-US" sz="4400" dirty="0" smtClean="0">
                <a:solidFill>
                  <a:srgbClr val="A50021"/>
                </a:solidFill>
                <a:latin typeface="微软雅黑" pitchFamily="34" charset="-122"/>
                <a:ea typeface="微软雅黑" pitchFamily="34" charset="-122"/>
              </a:rPr>
              <a:t>CCl</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又互不相溶，所以步骤</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把碘从水中转移到</a:t>
            </a:r>
            <a:r>
              <a:rPr lang="en-US" sz="4400" dirty="0" smtClean="0">
                <a:solidFill>
                  <a:srgbClr val="A50021"/>
                </a:solidFill>
                <a:latin typeface="微软雅黑" pitchFamily="34" charset="-122"/>
                <a:ea typeface="微软雅黑" pitchFamily="34" charset="-122"/>
              </a:rPr>
              <a:t>CCl</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中的操作名称是萃取；在萃取操作中，使用的玻璃仪器除烧杯外，还必须用到的玻璃仪器是分液漏斗。</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萃取适合于溶质在不同溶剂中的溶解性不同，选用萃取剂的原则：</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和原溶液中的溶剂互不相溶，更不能和原溶剂、溶质发生化学反应；</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溶质在该溶剂中的溶解度要远大于原溶剂。</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80390" y="3089250"/>
            <a:ext cx="19216822" cy="8715436"/>
          </a:xfrm>
          <a:prstGeom prst="rect">
            <a:avLst/>
          </a:prstGeom>
          <a:noFill/>
          <a:ln w="9525">
            <a:noFill/>
            <a:miter lim="800000"/>
            <a:headEnd/>
            <a:tailEnd/>
          </a:ln>
          <a:effectLst/>
        </p:spPr>
      </p:pic>
      <p:sp>
        <p:nvSpPr>
          <p:cNvPr id="9" name="矩形 8"/>
          <p:cNvSpPr/>
          <p:nvPr/>
        </p:nvSpPr>
        <p:spPr>
          <a:xfrm>
            <a:off x="2594704" y="3589316"/>
            <a:ext cx="19002508" cy="5050998"/>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从碘水中提取碘，还可以选用与水互不相溶，且碘的溶解度比在水中大的苯作为萃取剂。</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步骤</a:t>
            </a:r>
            <a:r>
              <a:rPr lang="en-US" sz="4400" dirty="0" smtClean="0">
                <a:solidFill>
                  <a:srgbClr val="A50021"/>
                </a:solidFill>
                <a:latin typeface="微软雅黑" pitchFamily="34" charset="-122"/>
                <a:ea typeface="微软雅黑" pitchFamily="34" charset="-122"/>
              </a:rPr>
              <a:t>⑥</a:t>
            </a:r>
            <a:r>
              <a:rPr lang="zh-CN" altLang="en-US" sz="4400" dirty="0" smtClean="0">
                <a:solidFill>
                  <a:srgbClr val="A50021"/>
                </a:solidFill>
                <a:latin typeface="微软雅黑" pitchFamily="34" charset="-122"/>
                <a:ea typeface="微软雅黑" pitchFamily="34" charset="-122"/>
              </a:rPr>
              <a:t>的目的是从含碘的四氯化碳溶液中分离出单质碘和回收四氯化碳，由于碘与四氯化碳的沸点不同，二者是互溶的关系，所以分离二者的实验操作方法是蒸馏。</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132758"/>
            <a:ext cx="19502574" cy="8671928"/>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088556" y="3132758"/>
            <a:ext cx="19359698" cy="98834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 </a:t>
            </a: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归纳提升</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萃取中的三个</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三”：</a:t>
            </a:r>
            <a:endParaRPr lang="zh-CN" altLang="en-US" sz="4400" dirty="0">
              <a:solidFill>
                <a:srgbClr val="404040"/>
              </a:solidFill>
              <a:latin typeface="微软雅黑" pitchFamily="34" charset="-122"/>
              <a:ea typeface="微软雅黑" pitchFamily="34" charset="-122"/>
            </a:endParaRPr>
          </a:p>
        </p:txBody>
      </p:sp>
      <p:graphicFrame>
        <p:nvGraphicFramePr>
          <p:cNvPr id="7" name="表格 6"/>
          <p:cNvGraphicFramePr>
            <a:graphicFrameLocks noGrp="1"/>
          </p:cNvGraphicFramePr>
          <p:nvPr/>
        </p:nvGraphicFramePr>
        <p:xfrm>
          <a:off x="2592612" y="4284886"/>
          <a:ext cx="18290032" cy="7165233"/>
        </p:xfrm>
        <a:graphic>
          <a:graphicData uri="http://schemas.openxmlformats.org/drawingml/2006/table">
            <a:tbl>
              <a:tblPr/>
              <a:tblGrid>
                <a:gridCol w="2326588"/>
                <a:gridCol w="15963444"/>
              </a:tblGrid>
              <a:tr h="4147713">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三原则</a:t>
                      </a:r>
                      <a:r>
                        <a:rPr lang="zh-CN" sz="4400" kern="100" dirty="0">
                          <a:solidFill>
                            <a:srgbClr val="404040"/>
                          </a:solidFill>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萃取剂选择的</a:t>
                      </a:r>
                      <a:r>
                        <a:rPr lang="en-US" sz="4400" kern="100" dirty="0">
                          <a:solidFill>
                            <a:srgbClr val="404040"/>
                          </a:solidFill>
                          <a:latin typeface="微软雅黑" pitchFamily="34" charset="-122"/>
                          <a:ea typeface="微软雅黑" pitchFamily="34" charset="-122"/>
                          <a:cs typeface="Times New Roman"/>
                        </a:rPr>
                        <a:t>“</a:t>
                      </a:r>
                      <a:r>
                        <a:rPr lang="zh-CN" sz="4400" kern="100" dirty="0">
                          <a:solidFill>
                            <a:srgbClr val="404040"/>
                          </a:solidFill>
                          <a:latin typeface="微软雅黑" pitchFamily="34" charset="-122"/>
                          <a:ea typeface="微软雅黑" pitchFamily="34" charset="-122"/>
                          <a:cs typeface="Times New Roman"/>
                        </a:rPr>
                        <a:t>三原则</a:t>
                      </a:r>
                      <a:r>
                        <a:rPr lang="en-US" sz="4400" kern="100" dirty="0">
                          <a:solidFill>
                            <a:srgbClr val="404040"/>
                          </a:solidFill>
                          <a:latin typeface="微软雅黑" pitchFamily="34" charset="-122"/>
                          <a:ea typeface="微软雅黑" pitchFamily="34" charset="-122"/>
                          <a:cs typeface="Times New Roman"/>
                        </a:rPr>
                        <a:t>”</a:t>
                      </a:r>
                      <a:r>
                        <a:rPr lang="zh-CN" sz="4400" kern="100" dirty="0">
                          <a:solidFill>
                            <a:srgbClr val="404040"/>
                          </a:solidFill>
                          <a:latin typeface="微软雅黑" pitchFamily="34" charset="-122"/>
                          <a:ea typeface="微软雅黑" pitchFamily="34" charset="-122"/>
                          <a:cs typeface="Times New Roman"/>
                        </a:rPr>
                        <a:t>：</a:t>
                      </a:r>
                      <a:endParaRPr lang="zh-CN" sz="44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①萃取剂与水</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原溶剂</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互不相溶</a:t>
                      </a:r>
                      <a:endParaRPr lang="zh-CN" sz="44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②萃取剂和原溶剂、溶质均不反应</a:t>
                      </a:r>
                      <a:endParaRPr lang="zh-CN" sz="44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③溶质在萃取剂中的溶解度要远大于其在水</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原溶剂</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中的溶解度</a:t>
                      </a:r>
                      <a:r>
                        <a:rPr lang="zh-CN" sz="4400" kern="100" dirty="0">
                          <a:solidFill>
                            <a:srgbClr val="404040"/>
                          </a:solidFill>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693">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三仪器</a:t>
                      </a:r>
                      <a:r>
                        <a:rPr lang="zh-CN" sz="4400" kern="100">
                          <a:solidFill>
                            <a:srgbClr val="404040"/>
                          </a:solidFill>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400" kern="100" dirty="0">
                          <a:solidFill>
                            <a:srgbClr val="404040"/>
                          </a:solidFill>
                          <a:latin typeface="微软雅黑" pitchFamily="34" charset="-122"/>
                          <a:ea typeface="微软雅黑" pitchFamily="34" charset="-122"/>
                          <a:cs typeface="Times New Roman"/>
                        </a:rPr>
                        <a:t>①</a:t>
                      </a:r>
                      <a:r>
                        <a:rPr lang="zh-CN" sz="4400" kern="100" dirty="0">
                          <a:solidFill>
                            <a:srgbClr val="404040"/>
                          </a:solidFill>
                          <a:latin typeface="微软雅黑" pitchFamily="34" charset="-122"/>
                          <a:ea typeface="微软雅黑" pitchFamily="34" charset="-122"/>
                          <a:cs typeface="Times New Roman"/>
                        </a:rPr>
                        <a:t>分液漏斗；</a:t>
                      </a:r>
                      <a:r>
                        <a:rPr lang="en-US" sz="4400" kern="100" dirty="0">
                          <a:solidFill>
                            <a:srgbClr val="404040"/>
                          </a:solidFill>
                          <a:latin typeface="微软雅黑" pitchFamily="34" charset="-122"/>
                          <a:ea typeface="微软雅黑" pitchFamily="34" charset="-122"/>
                          <a:cs typeface="Times New Roman"/>
                        </a:rPr>
                        <a:t>②</a:t>
                      </a:r>
                      <a:r>
                        <a:rPr lang="zh-CN" sz="4400" kern="100" dirty="0">
                          <a:solidFill>
                            <a:srgbClr val="404040"/>
                          </a:solidFill>
                          <a:latin typeface="微软雅黑" pitchFamily="34" charset="-122"/>
                          <a:ea typeface="微软雅黑" pitchFamily="34" charset="-122"/>
                          <a:cs typeface="Times New Roman"/>
                        </a:rPr>
                        <a:t>烧杯；</a:t>
                      </a:r>
                      <a:r>
                        <a:rPr lang="en-US" sz="4400" kern="100" dirty="0">
                          <a:solidFill>
                            <a:srgbClr val="404040"/>
                          </a:solidFill>
                          <a:latin typeface="微软雅黑" pitchFamily="34" charset="-122"/>
                          <a:ea typeface="微软雅黑" pitchFamily="34" charset="-122"/>
                          <a:cs typeface="Times New Roman"/>
                        </a:rPr>
                        <a:t>③</a:t>
                      </a:r>
                      <a:r>
                        <a:rPr lang="zh-CN" sz="4400" kern="100" dirty="0">
                          <a:solidFill>
                            <a:srgbClr val="404040"/>
                          </a:solidFill>
                          <a:latin typeface="微软雅黑" pitchFamily="34" charset="-122"/>
                          <a:ea typeface="微软雅黑" pitchFamily="34" charset="-122"/>
                          <a:cs typeface="Times New Roman"/>
                        </a:rPr>
                        <a:t>铁架台</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带铁圈</a:t>
                      </a:r>
                      <a:r>
                        <a:rPr lang="en-US" sz="4400" kern="100" dirty="0">
                          <a:solidFill>
                            <a:srgbClr val="404040"/>
                          </a:solidFill>
                          <a:latin typeface="微软雅黑" pitchFamily="34" charset="-122"/>
                          <a:ea typeface="微软雅黑" pitchFamily="34" charset="-122"/>
                          <a:cs typeface="Courier New"/>
                        </a:rPr>
                        <a:t>) </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386">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三试剂</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常见萃取剂：</a:t>
                      </a:r>
                      <a:r>
                        <a:rPr lang="en-US" sz="4400" kern="100" dirty="0">
                          <a:solidFill>
                            <a:srgbClr val="404040"/>
                          </a:solidFill>
                          <a:latin typeface="微软雅黑" pitchFamily="34" charset="-122"/>
                          <a:ea typeface="微软雅黑" pitchFamily="34" charset="-122"/>
                          <a:cs typeface="Times New Roman"/>
                        </a:rPr>
                        <a:t>①</a:t>
                      </a:r>
                      <a:r>
                        <a:rPr lang="zh-CN" sz="4400" kern="100" dirty="0">
                          <a:solidFill>
                            <a:srgbClr val="404040"/>
                          </a:solidFill>
                          <a:latin typeface="微软雅黑" pitchFamily="34" charset="-122"/>
                          <a:ea typeface="微软雅黑" pitchFamily="34" charset="-122"/>
                          <a:cs typeface="Times New Roman"/>
                        </a:rPr>
                        <a:t>四氯化碳；</a:t>
                      </a:r>
                      <a:r>
                        <a:rPr lang="en-US" sz="4400" kern="100" dirty="0">
                          <a:solidFill>
                            <a:srgbClr val="404040"/>
                          </a:solidFill>
                          <a:latin typeface="微软雅黑" pitchFamily="34" charset="-122"/>
                          <a:ea typeface="微软雅黑" pitchFamily="34" charset="-122"/>
                          <a:cs typeface="Times New Roman"/>
                        </a:rPr>
                        <a:t>②</a:t>
                      </a:r>
                      <a:r>
                        <a:rPr lang="zh-CN" sz="4400" kern="100" dirty="0">
                          <a:solidFill>
                            <a:srgbClr val="404040"/>
                          </a:solidFill>
                          <a:latin typeface="微软雅黑" pitchFamily="34" charset="-122"/>
                          <a:ea typeface="微软雅黑" pitchFamily="34" charset="-122"/>
                          <a:cs typeface="Times New Roman"/>
                        </a:rPr>
                        <a:t>苯；</a:t>
                      </a:r>
                      <a:r>
                        <a:rPr lang="en-US" sz="4400" kern="100" dirty="0">
                          <a:solidFill>
                            <a:srgbClr val="404040"/>
                          </a:solidFill>
                          <a:latin typeface="微软雅黑" pitchFamily="34" charset="-122"/>
                          <a:ea typeface="微软雅黑" pitchFamily="34" charset="-122"/>
                          <a:cs typeface="Times New Roman"/>
                        </a:rPr>
                        <a:t>③</a:t>
                      </a:r>
                      <a:r>
                        <a:rPr lang="zh-CN" sz="4400" kern="100" dirty="0">
                          <a:solidFill>
                            <a:srgbClr val="404040"/>
                          </a:solidFill>
                          <a:latin typeface="微软雅黑" pitchFamily="34" charset="-122"/>
                          <a:ea typeface="微软雅黑" pitchFamily="34" charset="-122"/>
                          <a:cs typeface="Times New Roman"/>
                        </a:rPr>
                        <a:t>汽油</a:t>
                      </a:r>
                      <a:endParaRPr lang="zh-CN" sz="44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它们与水的密度关系为</a:t>
                      </a:r>
                      <a:r>
                        <a:rPr lang="zh-CN" sz="4400" i="1" kern="100" dirty="0">
                          <a:solidFill>
                            <a:srgbClr val="404040"/>
                          </a:solidFill>
                          <a:latin typeface="微软雅黑" pitchFamily="34" charset="-122"/>
                          <a:ea typeface="微软雅黑" pitchFamily="34" charset="-122"/>
                          <a:cs typeface="Times New Roman"/>
                        </a:rPr>
                        <a:t>ρ</a:t>
                      </a:r>
                      <a:r>
                        <a:rPr lang="en-US" sz="4400" kern="100" dirty="0">
                          <a:solidFill>
                            <a:srgbClr val="404040"/>
                          </a:solidFill>
                          <a:latin typeface="微软雅黑" pitchFamily="34" charset="-122"/>
                          <a:ea typeface="微软雅黑" pitchFamily="34" charset="-122"/>
                          <a:cs typeface="Courier New"/>
                        </a:rPr>
                        <a:t>(CCl</a:t>
                      </a:r>
                      <a:r>
                        <a:rPr lang="en-US" sz="4400" kern="100" baseline="-25000" dirty="0">
                          <a:solidFill>
                            <a:srgbClr val="404040"/>
                          </a:solidFill>
                          <a:latin typeface="微软雅黑" pitchFamily="34" charset="-122"/>
                          <a:ea typeface="微软雅黑" pitchFamily="34" charset="-122"/>
                          <a:cs typeface="Courier New"/>
                        </a:rPr>
                        <a:t>4</a:t>
                      </a:r>
                      <a:r>
                        <a:rPr lang="en-US" sz="4400" kern="100" dirty="0">
                          <a:solidFill>
                            <a:srgbClr val="404040"/>
                          </a:solidFill>
                          <a:latin typeface="微软雅黑" pitchFamily="34" charset="-122"/>
                          <a:ea typeface="微软雅黑" pitchFamily="34" charset="-122"/>
                          <a:cs typeface="Courier New"/>
                        </a:rPr>
                        <a:t>)&gt;</a:t>
                      </a:r>
                      <a:r>
                        <a:rPr lang="zh-CN" sz="4400" i="1" kern="100" dirty="0">
                          <a:solidFill>
                            <a:srgbClr val="404040"/>
                          </a:solidFill>
                          <a:latin typeface="微软雅黑" pitchFamily="34" charset="-122"/>
                          <a:ea typeface="微软雅黑" pitchFamily="34" charset="-122"/>
                          <a:cs typeface="Times New Roman"/>
                        </a:rPr>
                        <a:t>ρ</a:t>
                      </a:r>
                      <a:r>
                        <a:rPr lang="en-US" sz="4400" kern="100" dirty="0">
                          <a:solidFill>
                            <a:srgbClr val="404040"/>
                          </a:solidFill>
                          <a:latin typeface="微软雅黑" pitchFamily="34" charset="-122"/>
                          <a:ea typeface="微软雅黑" pitchFamily="34" charset="-122"/>
                          <a:cs typeface="Courier New"/>
                        </a:rPr>
                        <a:t>(H</a:t>
                      </a:r>
                      <a:r>
                        <a:rPr lang="en-US" sz="4400" kern="100" baseline="-25000" dirty="0">
                          <a:solidFill>
                            <a:srgbClr val="404040"/>
                          </a:solidFill>
                          <a:latin typeface="微软雅黑" pitchFamily="34" charset="-122"/>
                          <a:ea typeface="微软雅黑" pitchFamily="34" charset="-122"/>
                          <a:cs typeface="Courier New"/>
                        </a:rPr>
                        <a:t>2</a:t>
                      </a:r>
                      <a:r>
                        <a:rPr lang="en-US" sz="4400" kern="100" dirty="0">
                          <a:solidFill>
                            <a:srgbClr val="404040"/>
                          </a:solidFill>
                          <a:latin typeface="微软雅黑" pitchFamily="34" charset="-122"/>
                          <a:ea typeface="微软雅黑" pitchFamily="34" charset="-122"/>
                          <a:cs typeface="Courier New"/>
                        </a:rPr>
                        <a:t>O)&gt;</a:t>
                      </a:r>
                      <a:r>
                        <a:rPr lang="zh-CN" sz="4400" i="1" kern="100" dirty="0">
                          <a:solidFill>
                            <a:srgbClr val="404040"/>
                          </a:solidFill>
                          <a:latin typeface="微软雅黑" pitchFamily="34" charset="-122"/>
                          <a:ea typeface="微软雅黑" pitchFamily="34" charset="-122"/>
                          <a:cs typeface="Times New Roman"/>
                        </a:rPr>
                        <a:t>ρ</a:t>
                      </a:r>
                      <a:r>
                        <a:rPr lang="en-US" sz="4400" kern="100" dirty="0">
                          <a:solidFill>
                            <a:srgbClr val="404040"/>
                          </a:solidFill>
                          <a:latin typeface="微软雅黑" pitchFamily="34" charset="-122"/>
                          <a:ea typeface="微软雅黑" pitchFamily="34" charset="-122"/>
                          <a:cs typeface="Courier New"/>
                        </a:rPr>
                        <a:t>(</a:t>
                      </a:r>
                      <a:r>
                        <a:rPr lang="zh-CN" sz="4400" kern="100" dirty="0">
                          <a:solidFill>
                            <a:srgbClr val="404040"/>
                          </a:solidFill>
                          <a:latin typeface="微软雅黑" pitchFamily="34" charset="-122"/>
                          <a:ea typeface="微软雅黑" pitchFamily="34" charset="-122"/>
                          <a:cs typeface="Times New Roman"/>
                        </a:rPr>
                        <a:t>苯或汽油</a:t>
                      </a:r>
                      <a:r>
                        <a:rPr lang="en-US" sz="4400" kern="100" dirty="0">
                          <a:solidFill>
                            <a:srgbClr val="404040"/>
                          </a:solidFill>
                          <a:latin typeface="微软雅黑" pitchFamily="34" charset="-122"/>
                          <a:ea typeface="微软雅黑" pitchFamily="34" charset="-122"/>
                          <a:cs typeface="Courier New"/>
                        </a:rPr>
                        <a:t>) </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009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684437"/>
            <a:ext cx="1971688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．树立实验安全意识，能识别一些化学品安全标志。</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．除去粗盐中可溶性杂质离子：</a:t>
            </a:r>
            <a:r>
              <a:rPr lang="en-US" sz="4400" dirty="0" smtClean="0">
                <a:latin typeface="微软雅黑" pitchFamily="34" charset="-122"/>
                <a:ea typeface="微软雅黑" pitchFamily="34" charset="-122"/>
              </a:rPr>
              <a:t>SO</a:t>
            </a:r>
            <a:r>
              <a:rPr lang="en-US" sz="4400" baseline="-25000" dirty="0" smtClean="0">
                <a:latin typeface="微软雅黑" pitchFamily="34" charset="-122"/>
                <a:ea typeface="微软雅黑" pitchFamily="34" charset="-122"/>
              </a:rPr>
              <a:t> 4</a:t>
            </a:r>
            <a:r>
              <a:rPr lang="en-US" sz="4400" baseline="30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Mg</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Ca</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等的原理和方法。</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．掌握溶解、过滤、蒸发、蒸馏、萃取、分液等基本操作。</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．常见安全事故的处理方法，养成良好的实验习惯。</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．如何由粗盐制得纯净的</a:t>
            </a:r>
            <a:r>
              <a:rPr lang="en-US" sz="4400" dirty="0" err="1" smtClean="0">
                <a:latin typeface="微软雅黑" pitchFamily="34" charset="-122"/>
                <a:ea typeface="微软雅黑" pitchFamily="34" charset="-122"/>
              </a:rPr>
              <a:t>NaCl</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．能综合应用过滤、蒸发、蒸馏、萃取、分液等基本操作进行物质的分离和提纯。</a:t>
            </a:r>
            <a:endParaRPr lang="zh-CN" altLang="en-US" sz="4400" dirty="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10661678"/>
            <a:ext cx="19359698" cy="1214446"/>
          </a:xfrm>
          <a:prstGeom prst="rect">
            <a:avLst/>
          </a:prstGeom>
          <a:noFill/>
          <a:ln w="9525">
            <a:noFill/>
            <a:miter lim="800000"/>
            <a:headEnd/>
            <a:tailEnd/>
          </a:ln>
          <a:effectLst/>
        </p:spPr>
      </p:pic>
      <p:sp>
        <p:nvSpPr>
          <p:cNvPr id="40" name="矩形 39"/>
          <p:cNvSpPr/>
          <p:nvPr/>
        </p:nvSpPr>
        <p:spPr>
          <a:xfrm>
            <a:off x="2166076" y="3245522"/>
            <a:ext cx="18932592" cy="6727996"/>
          </a:xfrm>
          <a:prstGeom prst="rect">
            <a:avLst/>
          </a:prstGeom>
        </p:spPr>
        <p:txBody>
          <a:bodyPr wrap="square">
            <a:spAutoFit/>
          </a:bodyPr>
          <a:lstStyle/>
          <a:p>
            <a:pPr>
              <a:lnSpc>
                <a:spcPct val="14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4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制蒸馏水时冷却水的流向与冷凝管内蒸气的流向一致。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萃取操作时，应选择有机萃取剂，且萃取剂的密度必须比水大。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用乙醇萃取碘水中的碘。</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分液时应先将分液漏斗上端的塞子打开。</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分液操作时，先使分液漏斗中的下层液体流出，然后再将上层液体放出。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8173318"/>
            <a:ext cx="19359698" cy="3702806"/>
          </a:xfrm>
          <a:prstGeom prst="rect">
            <a:avLst/>
          </a:prstGeom>
          <a:noFill/>
          <a:ln w="9525">
            <a:noFill/>
            <a:miter lim="800000"/>
            <a:headEnd/>
            <a:tailEnd/>
          </a:ln>
          <a:effectLst/>
        </p:spPr>
      </p:pic>
      <p:sp>
        <p:nvSpPr>
          <p:cNvPr id="40" name="矩形 39"/>
          <p:cNvSpPr/>
          <p:nvPr/>
        </p:nvSpPr>
        <p:spPr>
          <a:xfrm>
            <a:off x="2166076" y="3364922"/>
            <a:ext cx="18284520" cy="2936188"/>
          </a:xfrm>
          <a:prstGeom prst="rect">
            <a:avLst/>
          </a:prstGeom>
        </p:spPr>
        <p:txBody>
          <a:bodyPr wrap="square">
            <a:spAutoFit/>
          </a:bodyPr>
          <a:lstStyle/>
          <a:p>
            <a:pPr>
              <a:lnSpc>
                <a:spcPct val="14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碘溶于</a:t>
            </a:r>
            <a:r>
              <a:rPr lang="en-US" sz="4400" dirty="0" smtClean="0">
                <a:solidFill>
                  <a:srgbClr val="404040"/>
                </a:solidFill>
                <a:latin typeface="微软雅黑" pitchFamily="34" charset="-122"/>
                <a:ea typeface="微软雅黑" pitchFamily="34" charset="-122"/>
              </a:rPr>
              <a:t>CCl</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，得到紫红色溶液。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使用分液漏斗前，应检验其气密性。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0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苯萃取碘水中的碘后，上下层液体均为纯净物。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944540" y="8677374"/>
            <a:ext cx="17788062" cy="981038"/>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049996" y="3160688"/>
            <a:ext cx="6690092" cy="8786874"/>
          </a:xfrm>
          <a:prstGeom prst="rect">
            <a:avLst/>
          </a:prstGeom>
          <a:noFill/>
          <a:ln w="9525">
            <a:noFill/>
            <a:miter lim="800000"/>
            <a:headEnd/>
            <a:tailEnd/>
          </a:ln>
          <a:effectLst/>
        </p:spPr>
      </p:pic>
      <p:sp>
        <p:nvSpPr>
          <p:cNvPr id="40" name="矩形 39"/>
          <p:cNvSpPr/>
          <p:nvPr/>
        </p:nvSpPr>
        <p:spPr>
          <a:xfrm>
            <a:off x="2023200" y="3160688"/>
            <a:ext cx="1446695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以下实验装置一般能用于分离物质的是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1­1­9</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．只有①②</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．只有</a:t>
            </a:r>
            <a:r>
              <a:rPr lang="en-US" sz="4400" dirty="0" smtClean="0">
                <a:solidFill>
                  <a:srgbClr val="404040"/>
                </a:solidFill>
                <a:latin typeface="微软雅黑" pitchFamily="34" charset="-122"/>
                <a:ea typeface="微软雅黑" pitchFamily="34" charset="-122"/>
              </a:rPr>
              <a:t>②③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．只有</a:t>
            </a:r>
            <a:r>
              <a:rPr lang="en-US" sz="4400" dirty="0" smtClean="0">
                <a:solidFill>
                  <a:srgbClr val="404040"/>
                </a:solidFill>
                <a:latin typeface="微软雅黑" pitchFamily="34" charset="-122"/>
                <a:ea typeface="微软雅黑" pitchFamily="34" charset="-122"/>
              </a:rPr>
              <a:t>①③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①②③</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977988" y="3204766"/>
            <a:ext cx="3286148"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4977988" y="4259347"/>
            <a:ext cx="6115168"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是蒸馏，用于分离互溶而沸点不同的液体混合物；②为蒸发，是从溶液中得到固体的方法；③为过滤，用于固体与液体的分离。</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项正确。</a:t>
            </a:r>
            <a:endParaRPr lang="zh-CN" altLang="en-US" sz="4400" dirty="0">
              <a:solidFill>
                <a:srgbClr val="A50021"/>
              </a:solidFill>
              <a:latin typeface="微软雅黑" pitchFamily="34" charset="-122"/>
              <a:ea typeface="微软雅黑" pitchFamily="34" charset="-122"/>
            </a:endParaRPr>
          </a:p>
        </p:txBody>
      </p:sp>
      <p:pic>
        <p:nvPicPr>
          <p:cNvPr id="68610" name="Picture 2" descr="E:\工作\2017\同步\2017秋\学练考\必修1\PPT\第一章\ZF18.TIF"/>
          <p:cNvPicPr>
            <a:picLocks noChangeAspect="1" noChangeArrowheads="1"/>
          </p:cNvPicPr>
          <p:nvPr/>
        </p:nvPicPr>
        <p:blipFill>
          <a:blip r:embed="rId4" r:link="rId5" cstate="print"/>
          <a:srcRect/>
          <a:stretch>
            <a:fillRect/>
          </a:stretch>
        </p:blipFill>
        <p:spPr bwMode="auto">
          <a:xfrm>
            <a:off x="3166208" y="4356894"/>
            <a:ext cx="4730326" cy="4489801"/>
          </a:xfrm>
          <a:prstGeom prst="rect">
            <a:avLst/>
          </a:prstGeom>
          <a:noFill/>
        </p:spPr>
      </p:pic>
      <p:pic>
        <p:nvPicPr>
          <p:cNvPr id="68609" name="Picture 1" descr="E:\工作\2017\同步\2017秋\学练考\必修1\PPT\第一章\ZF19.TIF"/>
          <p:cNvPicPr>
            <a:picLocks noChangeAspect="1" noChangeArrowheads="1"/>
          </p:cNvPicPr>
          <p:nvPr/>
        </p:nvPicPr>
        <p:blipFill>
          <a:blip r:embed="rId6" r:link="rId7" cstate="print"/>
          <a:srcRect/>
          <a:stretch>
            <a:fillRect/>
          </a:stretch>
        </p:blipFill>
        <p:spPr bwMode="auto">
          <a:xfrm>
            <a:off x="8738372" y="4284886"/>
            <a:ext cx="5572164" cy="4569976"/>
          </a:xfrm>
          <a:prstGeom prst="rect">
            <a:avLst/>
          </a:prstGeom>
          <a:noFill/>
        </p:spPr>
      </p:pic>
      <p:sp>
        <p:nvSpPr>
          <p:cNvPr id="6861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15240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8610"/>
                                        </p:tgtEl>
                                        <p:attrNameLst>
                                          <p:attrName>style.visibility</p:attrName>
                                        </p:attrNameLst>
                                      </p:cBhvr>
                                      <p:to>
                                        <p:strVal val="visible"/>
                                      </p:to>
                                    </p:set>
                                    <p:animEffect transition="in" filter="blinds(horizontal)">
                                      <p:cBhvr>
                                        <p:cTn id="11" dur="500"/>
                                        <p:tgtEl>
                                          <p:spTgt spid="686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8609"/>
                                        </p:tgtEl>
                                        <p:attrNameLst>
                                          <p:attrName>style.visibility</p:attrName>
                                        </p:attrNameLst>
                                      </p:cBhvr>
                                      <p:to>
                                        <p:strVal val="visible"/>
                                      </p:to>
                                    </p:set>
                                    <p:animEffect transition="in" filter="blinds(horizontal)">
                                      <p:cBhvr>
                                        <p:cTn id="15" dur="500"/>
                                        <p:tgtEl>
                                          <p:spTgt spid="6860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545940" y="3232126"/>
            <a:ext cx="7122710" cy="8325568"/>
          </a:xfrm>
          <a:prstGeom prst="rect">
            <a:avLst/>
          </a:prstGeom>
          <a:noFill/>
          <a:ln w="9525">
            <a:noFill/>
            <a:miter lim="800000"/>
            <a:headEnd/>
            <a:tailEnd/>
          </a:ln>
          <a:effectLst/>
        </p:spPr>
      </p:pic>
      <p:sp>
        <p:nvSpPr>
          <p:cNvPr id="40" name="矩形 39"/>
          <p:cNvSpPr/>
          <p:nvPr/>
        </p:nvSpPr>
        <p:spPr>
          <a:xfrm>
            <a:off x="2023200" y="3160689"/>
            <a:ext cx="11946676"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在自来水蒸馏实验中，下列操作叙述正确的是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．在蒸馏烧瓶中盛满自来水，并放入几粒沸石</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．将温度计水银球插到蒸馏烧瓶中的自来水中</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．冷水从冷凝管上口入，下口出</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．取少量收集到的液体滴入稀硝酸酸化的硝酸银溶液，无明显现象</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833972" y="3232126"/>
            <a:ext cx="378621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14833972" y="4232258"/>
            <a:ext cx="6477488" cy="720197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蒸馏烧瓶中不可盛满自来水，</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不正确；温度计水银球应在蒸馏烧瓶的支管口处，</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不正确；冷凝管中冷却水的流向应为下口进水，上口出水，</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不正确。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953346" y="3089250"/>
            <a:ext cx="7786742" cy="8786874"/>
          </a:xfrm>
          <a:prstGeom prst="rect">
            <a:avLst/>
          </a:prstGeom>
          <a:noFill/>
          <a:ln w="9525">
            <a:noFill/>
            <a:miter lim="800000"/>
            <a:headEnd/>
            <a:tailEnd/>
          </a:ln>
          <a:effectLst/>
        </p:spPr>
      </p:pic>
      <p:sp>
        <p:nvSpPr>
          <p:cNvPr id="40" name="矩形 39"/>
          <p:cNvSpPr/>
          <p:nvPr/>
        </p:nvSpPr>
        <p:spPr>
          <a:xfrm>
            <a:off x="2023200" y="3160688"/>
            <a:ext cx="10358510"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选择萃取剂将碘从碘水中萃取出来，这种萃取剂应具备的性质是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．不溶于水，且必须易与碘发生化学反应</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．不溶于水，且比水更容易使碘溶解</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．不溶于水，且必须比水的密度大</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．不溶于水，且必须比水的密度小</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953346" y="3089250"/>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969876" y="3923669"/>
            <a:ext cx="7429552"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假设要用溶剂</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将溶质</a:t>
            </a:r>
            <a:r>
              <a:rPr lang="en-US" sz="4400"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从溶剂</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中萃取出来，</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应具备的基本性质是：</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互不相溶；②</a:t>
            </a:r>
            <a:r>
              <a:rPr lang="en-US" sz="4400"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在</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中的溶解度远大于在</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中的溶解度；</a:t>
            </a:r>
            <a:r>
              <a:rPr lang="en-US" sz="4400" dirty="0" smtClean="0">
                <a:solidFill>
                  <a:srgbClr val="A50021"/>
                </a:solidFill>
                <a:latin typeface="微软雅黑" pitchFamily="34" charset="-122"/>
                <a:ea typeface="微软雅黑" pitchFamily="34" charset="-122"/>
              </a:rPr>
              <a:t>③X</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不发生化学反应。</a:t>
            </a:r>
            <a:endParaRPr lang="zh-CN" altLang="en-US" sz="4400" dirty="0">
              <a:solidFill>
                <a:srgbClr val="A50021"/>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44540" y="2995121"/>
            <a:ext cx="17785976"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下列实验操作中错误的是</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．称氢氧化钠时，不能直接称量，要放在称量纸上称量</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．蒸馏时，应使温度计水银球靠近蒸馏烧瓶的支管口处</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．分液时，分液漏斗中下层液体从下口放出，上层液体从上口倒出</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．过滤时，玻璃棒的末端应轻轻靠在三层滤纸上</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2916734"/>
            <a:ext cx="19658184" cy="8929750"/>
          </a:xfrm>
          <a:prstGeom prst="rect">
            <a:avLst/>
          </a:prstGeom>
          <a:noFill/>
          <a:ln w="9525">
            <a:noFill/>
            <a:miter lim="800000"/>
            <a:headEnd/>
            <a:tailEnd/>
          </a:ln>
          <a:effectLst/>
        </p:spPr>
      </p:pic>
      <p:sp>
        <p:nvSpPr>
          <p:cNvPr id="14" name="矩形 13"/>
          <p:cNvSpPr/>
          <p:nvPr/>
        </p:nvSpPr>
        <p:spPr>
          <a:xfrm>
            <a:off x="3096668" y="3060750"/>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 </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3096668" y="3946506"/>
            <a:ext cx="18499974"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项，氢氧化钠固体易潮解，具有强腐蚀性，称氢氧化钠时，不能直接称量，要放在烧杯中称量，错误；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项，蒸馏时，温度计应测量蒸气的温度，应使温度计水银球靠近蒸馏烧瓶的支管口处，正确；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项，分液时，为防止液体二次污染，分液漏斗中下层液体从下口放出，上层液体从上口倒出，正确；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项，过滤时，为防止损坏过滤器，玻璃棒的末端应轻轻靠在三层滤纸上，正确。</a:t>
            </a:r>
            <a:endParaRPr lang="zh-CN" altLang="en-US" sz="4400" dirty="0">
              <a:solidFill>
                <a:srgbClr val="A50021"/>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946374"/>
            <a:ext cx="1957401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现有一瓶</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的混合液，已知它们的性质如下表。</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据此分析，将</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相互分离的常用方法是</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过滤</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蒸发</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萃取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分液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蒸馏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NaNO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固体中混有的少量</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，所进行的实验操作依次为</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、蒸发、结晶、</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除去</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溶液中的</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，依次加入的溶液为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填溶质的化学式</a:t>
            </a:r>
            <a:r>
              <a:rPr lang="en-US" sz="4400" dirty="0" smtClean="0">
                <a:solidFill>
                  <a:srgbClr val="404040"/>
                </a:solidFill>
                <a:latin typeface="微软雅黑" pitchFamily="34" charset="-122"/>
                <a:ea typeface="微软雅黑" pitchFamily="34" charset="-122"/>
              </a:rPr>
              <a:t>)_______</a:t>
            </a:r>
            <a:r>
              <a:rPr lang="zh-CN" altLang="en-US" sz="4000" dirty="0" smtClean="0">
                <a:solidFill>
                  <a:srgbClr val="404040"/>
                </a:solidFill>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表格 8"/>
          <p:cNvGraphicFramePr>
            <a:graphicFrameLocks noGrp="1"/>
          </p:cNvGraphicFramePr>
          <p:nvPr/>
        </p:nvGraphicFramePr>
        <p:xfrm>
          <a:off x="3816748" y="4150992"/>
          <a:ext cx="15913769" cy="2906408"/>
        </p:xfrm>
        <a:graphic>
          <a:graphicData uri="http://schemas.openxmlformats.org/drawingml/2006/table">
            <a:tbl>
              <a:tblPr/>
              <a:tblGrid>
                <a:gridCol w="1743838"/>
                <a:gridCol w="2162360"/>
                <a:gridCol w="2162360"/>
                <a:gridCol w="3764697"/>
                <a:gridCol w="6080514"/>
              </a:tblGrid>
              <a:tr h="870007">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物质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熔点</a:t>
                      </a:r>
                      <a:r>
                        <a:rPr lang="en-US" sz="4200" kern="100" dirty="0">
                          <a:solidFill>
                            <a:srgbClr val="404040"/>
                          </a:solidFill>
                          <a:latin typeface="微软雅黑" pitchFamily="34" charset="-122"/>
                          <a:ea typeface="微软雅黑" pitchFamily="34" charset="-122"/>
                          <a:cs typeface="Courier New"/>
                        </a:rPr>
                        <a:t>/</a:t>
                      </a:r>
                      <a:r>
                        <a:rPr lang="en-US"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沸点</a:t>
                      </a:r>
                      <a:r>
                        <a:rPr lang="en-US" sz="4200" kern="100">
                          <a:solidFill>
                            <a:srgbClr val="404040"/>
                          </a:solidFill>
                          <a:latin typeface="微软雅黑" pitchFamily="34" charset="-122"/>
                          <a:ea typeface="微软雅黑" pitchFamily="34" charset="-122"/>
                          <a:cs typeface="Courier New"/>
                        </a:rPr>
                        <a:t>/</a:t>
                      </a:r>
                      <a:r>
                        <a:rPr lang="en-US"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密度</a:t>
                      </a:r>
                      <a:r>
                        <a:rPr lang="en-US" sz="4200" kern="100">
                          <a:solidFill>
                            <a:srgbClr val="404040"/>
                          </a:solidFill>
                          <a:latin typeface="微软雅黑" pitchFamily="34" charset="-122"/>
                          <a:ea typeface="微软雅黑" pitchFamily="34" charset="-122"/>
                          <a:cs typeface="Courier New"/>
                        </a:rPr>
                        <a:t>/(g·cm</a:t>
                      </a:r>
                      <a:r>
                        <a:rPr lang="zh-CN" sz="4200" kern="100" baseline="30000">
                          <a:solidFill>
                            <a:srgbClr val="404040"/>
                          </a:solidFill>
                          <a:latin typeface="微软雅黑" pitchFamily="34" charset="-122"/>
                          <a:ea typeface="微软雅黑" pitchFamily="34" charset="-122"/>
                          <a:cs typeface="Times New Roman"/>
                        </a:rPr>
                        <a:t>－</a:t>
                      </a:r>
                      <a:r>
                        <a:rPr lang="en-US" sz="4200" kern="100" baseline="30000">
                          <a:solidFill>
                            <a:srgbClr val="404040"/>
                          </a:solidFill>
                          <a:latin typeface="微软雅黑" pitchFamily="34" charset="-122"/>
                          <a:ea typeface="微软雅黑" pitchFamily="34" charset="-122"/>
                          <a:cs typeface="Courier New"/>
                        </a:rPr>
                        <a:t>3</a:t>
                      </a:r>
                      <a:r>
                        <a:rPr lang="en-US" sz="4200" kern="100">
                          <a:solidFill>
                            <a:srgbClr val="404040"/>
                          </a:solidFill>
                          <a:latin typeface="微软雅黑" pitchFamily="34" charset="-122"/>
                          <a:ea typeface="微软雅黑" pitchFamily="34" charset="-122"/>
                          <a:cs typeface="Courier New"/>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溶解性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007">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A</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11.5</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198</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1.11</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A</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B</a:t>
                      </a:r>
                      <a:r>
                        <a:rPr lang="zh-CN" sz="4200" kern="100" dirty="0">
                          <a:solidFill>
                            <a:srgbClr val="404040"/>
                          </a:solidFill>
                          <a:latin typeface="微软雅黑" pitchFamily="34" charset="-122"/>
                          <a:ea typeface="微软雅黑" pitchFamily="34" charset="-122"/>
                          <a:cs typeface="Times New Roman"/>
                        </a:rPr>
                        <a:t>互溶</a:t>
                      </a:r>
                      <a:r>
                        <a:rPr lang="zh-CN" sz="4200" kern="100" dirty="0" smtClean="0">
                          <a:solidFill>
                            <a:srgbClr val="404040"/>
                          </a:solidFill>
                          <a:latin typeface="微软雅黑" pitchFamily="34" charset="-122"/>
                          <a:ea typeface="微软雅黑" pitchFamily="34" charset="-122"/>
                          <a:cs typeface="Times New Roman"/>
                        </a:rPr>
                        <a:t>，且</a:t>
                      </a:r>
                      <a:r>
                        <a:rPr lang="zh-CN" sz="4200" kern="100" dirty="0">
                          <a:solidFill>
                            <a:srgbClr val="404040"/>
                          </a:solidFill>
                          <a:latin typeface="微软雅黑" pitchFamily="34" charset="-122"/>
                          <a:ea typeface="微软雅黑" pitchFamily="34" charset="-122"/>
                          <a:cs typeface="Times New Roman"/>
                        </a:rPr>
                        <a:t>均易溶于水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6168">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B</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17.9</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290</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    1.26</a:t>
                      </a:r>
                      <a:r>
                        <a:rPr lang="en-US" sz="4200" kern="100" dirty="0">
                          <a:solidFill>
                            <a:srgbClr val="404040"/>
                          </a:solidFill>
                          <a:latin typeface="微软雅黑" pitchFamily="34" charset="-122"/>
                          <a:ea typeface="微软雅黑" pitchFamily="34" charset="-122"/>
                          <a:cs typeface="Courier New"/>
                        </a:rPr>
                        <a:t>	</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08886" y="3089250"/>
            <a:ext cx="19788326" cy="8929750"/>
          </a:xfrm>
          <a:prstGeom prst="rect">
            <a:avLst/>
          </a:prstGeom>
          <a:noFill/>
          <a:ln w="9525">
            <a:noFill/>
            <a:miter lim="800000"/>
            <a:headEnd/>
            <a:tailEnd/>
          </a:ln>
          <a:effectLst/>
        </p:spPr>
      </p:pic>
      <p:sp>
        <p:nvSpPr>
          <p:cNvPr id="14" name="矩形 13"/>
          <p:cNvSpPr/>
          <p:nvPr/>
        </p:nvSpPr>
        <p:spPr>
          <a:xfrm>
            <a:off x="2308952" y="3380929"/>
            <a:ext cx="18645318"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蒸馏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溶解　过滤　</a:t>
            </a:r>
            <a:r>
              <a:rPr lang="en-US" sz="4400" dirty="0" smtClean="0">
                <a:solidFill>
                  <a:srgbClr val="A50021"/>
                </a:solidFill>
                <a:latin typeface="微软雅黑" pitchFamily="34" charset="-122"/>
                <a:ea typeface="微软雅黑" pitchFamily="34" charset="-122"/>
              </a:rPr>
              <a:t>(3)BaCl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304580" y="4225514"/>
            <a:ext cx="19942414" cy="618630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两种液体相互溶解且沸点差别较大，应选择蒸馏的方法将二者分离。</a:t>
            </a:r>
          </a:p>
          <a:p>
            <a:pPr>
              <a:lnSpc>
                <a:spcPct val="150000"/>
              </a:lnSpc>
            </a:pPr>
            <a:r>
              <a:rPr lang="en-US" sz="4400" dirty="0" smtClean="0">
                <a:solidFill>
                  <a:srgbClr val="A50021"/>
                </a:solidFill>
                <a:latin typeface="微软雅黑" pitchFamily="34" charset="-122"/>
                <a:ea typeface="微软雅黑" pitchFamily="34" charset="-122"/>
              </a:rPr>
              <a:t>(2)NaNO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均是易溶于水的固体，因此考虑结晶法分离。将混合物在较高温度下溶于水，得到</a:t>
            </a:r>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的饱和溶液，然后蒸发，使溶剂水减少，因为</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的量少还没有达到饱和，不会析出</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，而</a:t>
            </a:r>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已达到了饱和，将析出</a:t>
            </a:r>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，趁热过滤，就能将两者分开。</a:t>
            </a: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08886" y="3089250"/>
            <a:ext cx="19788326" cy="8929750"/>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232572" y="3636814"/>
            <a:ext cx="19942414" cy="301967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除去</a:t>
            </a:r>
            <a:r>
              <a:rPr lang="en-US" sz="4400" dirty="0" err="1" smtClean="0">
                <a:solidFill>
                  <a:srgbClr val="A50021"/>
                </a:solidFill>
                <a:latin typeface="微软雅黑" pitchFamily="34" charset="-122"/>
                <a:ea typeface="微软雅黑" pitchFamily="34" charset="-122"/>
              </a:rPr>
              <a:t>KCl</a:t>
            </a:r>
            <a:r>
              <a:rPr lang="zh-CN" altLang="en-US" sz="4400" dirty="0" smtClean="0">
                <a:solidFill>
                  <a:srgbClr val="A50021"/>
                </a:solidFill>
                <a:latin typeface="微软雅黑" pitchFamily="34" charset="-122"/>
                <a:ea typeface="微软雅黑" pitchFamily="34" charset="-122"/>
              </a:rPr>
              <a:t>溶液中的</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，既要除去</a:t>
            </a:r>
            <a:r>
              <a:rPr lang="en-US" sz="4400" dirty="0" smtClean="0">
                <a:solidFill>
                  <a:srgbClr val="A50021"/>
                </a:solidFill>
                <a:latin typeface="微软雅黑" pitchFamily="34" charset="-122"/>
                <a:ea typeface="微软雅黑" pitchFamily="34" charset="-122"/>
              </a:rPr>
              <a:t>SO</a:t>
            </a:r>
            <a:r>
              <a:rPr lang="zh-CN" altLang="en-US" sz="4400" dirty="0" smtClean="0">
                <a:solidFill>
                  <a:srgbClr val="A50021"/>
                </a:solidFill>
                <a:latin typeface="微软雅黑" pitchFamily="34" charset="-122"/>
                <a:ea typeface="微软雅黑" pitchFamily="34" charset="-122"/>
              </a:rPr>
              <a:t>又不能引入新的杂质离子，因此要加入过量</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溶液，然后再加入</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溶液除去过量的</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，最后加盐酸将过量的</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转变为</a:t>
            </a:r>
            <a:r>
              <a:rPr lang="en-US" sz="4400" dirty="0" err="1" smtClean="0">
                <a:solidFill>
                  <a:srgbClr val="A50021"/>
                </a:solidFill>
                <a:latin typeface="微软雅黑" pitchFamily="34" charset="-122"/>
                <a:ea typeface="微软雅黑" pitchFamily="34" charset="-122"/>
              </a:rPr>
              <a:t>KCl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081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732077"/>
            <a:ext cx="19716888"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．强调实验室规则，严格规范实验行为，培养学生良好的实验习惯。</a:t>
            </a:r>
          </a:p>
          <a:p>
            <a:pPr>
              <a:lnSpc>
                <a:spcPct val="150000"/>
              </a:lnSpc>
            </a:pPr>
            <a:r>
              <a:rPr lang="zh-CN" altLang="en-US" sz="4400" dirty="0" smtClean="0">
                <a:latin typeface="微软雅黑" pitchFamily="34" charset="-122"/>
                <a:ea typeface="微软雅黑" pitchFamily="34" charset="-122"/>
              </a:rPr>
              <a:t>对于化学实验安全部分，要注意两个方面的内容：</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引导学生复习初中化学实验基本操作，可以分组让学生叙述化学实验基本操作的内容，着重注意实验基本操作中的安全教育。</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指导学生认识常见危险化学品标志，可以列举一些实验室中常见的化学品</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列举的化学品尽可能全面</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，让学生结合危险化学品标志，将化学品对号入座。</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．通过复习粗盐的提纯实验，提高学生综合实验的能力。</a:t>
            </a:r>
          </a:p>
          <a:p>
            <a:pPr>
              <a:lnSpc>
                <a:spcPct val="150000"/>
              </a:lnSpc>
            </a:pPr>
            <a:r>
              <a:rPr lang="zh-CN" altLang="en-US" sz="4400" dirty="0" smtClean="0">
                <a:latin typeface="微软雅黑" pitchFamily="34" charset="-122"/>
                <a:ea typeface="微软雅黑" pitchFamily="34" charset="-122"/>
              </a:rPr>
              <a:t>通过粗盐的提纯这一涉及基本操作较多的典型实验，复习实验原理和步骤，使学生掌握溶解、过滤、蒸发等基本操作。</a:t>
            </a:r>
            <a:endParaRPr lang="zh-CN" altLang="en-US" sz="4400" dirty="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52208"/>
            <a:ext cx="10072758"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下列仪器常用于物质分离的是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①漏斗　</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试管　</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蒸馏烧瓶　</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天平　</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分液漏斗　</a:t>
            </a:r>
            <a:r>
              <a:rPr lang="en-US" sz="4400" dirty="0" smtClean="0">
                <a:solidFill>
                  <a:srgbClr val="404040"/>
                </a:solidFill>
                <a:latin typeface="微软雅黑" pitchFamily="34" charset="-122"/>
                <a:ea typeface="微软雅黑" pitchFamily="34" charset="-122"/>
              </a:rPr>
              <a:t>⑥</a:t>
            </a:r>
            <a:r>
              <a:rPr lang="zh-CN" altLang="en-US" sz="4400" dirty="0" smtClean="0">
                <a:solidFill>
                  <a:srgbClr val="404040"/>
                </a:solidFill>
                <a:latin typeface="微软雅黑" pitchFamily="34" charset="-122"/>
                <a:ea typeface="微软雅黑" pitchFamily="34" charset="-122"/>
              </a:rPr>
              <a:t>研钵</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．①③④</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．①②⑥</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．①③⑤</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．①③⑥</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185900" y="3232126"/>
            <a:ext cx="7482750" cy="8501122"/>
          </a:xfrm>
          <a:prstGeom prst="rect">
            <a:avLst/>
          </a:prstGeom>
          <a:noFill/>
          <a:ln w="9525">
            <a:noFill/>
            <a:miter lim="800000"/>
            <a:headEnd/>
            <a:tailEnd/>
          </a:ln>
          <a:effectLst/>
        </p:spPr>
      </p:pic>
      <p:sp>
        <p:nvSpPr>
          <p:cNvPr id="11" name="矩形 10"/>
          <p:cNvSpPr/>
          <p:nvPr/>
        </p:nvSpPr>
        <p:spPr>
          <a:xfrm>
            <a:off x="14401924" y="3803630"/>
            <a:ext cx="6929486"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漏斗用来分离不溶性固体与液体，蒸馏烧瓶用来分离沸点不同且互溶的液体混合物，分液漏斗用来分离互不相溶的两种液体。</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52208"/>
            <a:ext cx="10072758" cy="7201972"/>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用四氯化碳萃取碘的饱和水溶液中的碘，下列说法中不正确的是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．实验使用的主要仪器是分液漏斗</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．上层液体接近无色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．碘的四氯化碳溶液呈紫红色</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．分液时，水从分液漏斗下口流出，碘的四氯化碳溶液从漏斗上口倒出</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524850" y="3232126"/>
            <a:ext cx="7143800" cy="8501122"/>
          </a:xfrm>
          <a:prstGeom prst="rect">
            <a:avLst/>
          </a:prstGeom>
          <a:noFill/>
          <a:ln w="9525">
            <a:noFill/>
            <a:miter lim="800000"/>
            <a:headEnd/>
            <a:tailEnd/>
          </a:ln>
          <a:effectLst/>
        </p:spPr>
      </p:pic>
      <p:sp>
        <p:nvSpPr>
          <p:cNvPr id="11" name="矩形 10"/>
          <p:cNvSpPr/>
          <p:nvPr/>
        </p:nvSpPr>
        <p:spPr>
          <a:xfrm>
            <a:off x="14617948" y="3803630"/>
            <a:ext cx="6929486"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因四氯化碳的密度比水的密度大，所以萃取后分层时上层为水层，下层为四氯化碳层，分液时，碘的四氯化碳溶液从下口流出，水从分液漏斗上口倒出。</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52208"/>
            <a:ext cx="10072758"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下列实验操作正确的是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．蒸馏时，应将温度计水银球浸入液体中</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．用酒精萃取碘水中的碘</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．用蒸馏法使白酒中的乙醇与水分离开</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．用分液漏斗分离汽油和水，水和汽油分别用两个烧杯在下口接</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537828" y="3232126"/>
            <a:ext cx="8130822" cy="8501122"/>
          </a:xfrm>
          <a:prstGeom prst="rect">
            <a:avLst/>
          </a:prstGeom>
          <a:noFill/>
          <a:ln w="9525">
            <a:noFill/>
            <a:miter lim="800000"/>
            <a:headEnd/>
            <a:tailEnd/>
          </a:ln>
          <a:effectLst/>
        </p:spPr>
      </p:pic>
      <p:sp>
        <p:nvSpPr>
          <p:cNvPr id="11" name="矩形 10"/>
          <p:cNvSpPr/>
          <p:nvPr/>
        </p:nvSpPr>
        <p:spPr>
          <a:xfrm>
            <a:off x="13753852" y="3348782"/>
            <a:ext cx="7699344" cy="923329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蒸馏时，应将温度计水银球放在蒸馏烧瓶的支管口处，</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错误；酒精与水互溶，不能用作萃取剂，</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错误；乙醇与水互溶，只能利用蒸馏法分离，</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正确；汽油比水的密度小，应从分液漏斗的上口倒出，</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3" cstate="print"/>
          <a:stretch>
            <a:fillRect/>
          </a:stretch>
        </p:blipFill>
        <p:spPr>
          <a:xfrm>
            <a:off x="41919" y="0"/>
            <a:ext cx="23679449" cy="13322300"/>
          </a:xfrm>
          <a:prstGeom prst="rect">
            <a:avLst/>
          </a:prstGeom>
        </p:spPr>
      </p:pic>
      <p:sp>
        <p:nvSpPr>
          <p:cNvPr id="17" name="矩形 16"/>
          <p:cNvSpPr/>
          <p:nvPr/>
        </p:nvSpPr>
        <p:spPr>
          <a:xfrm>
            <a:off x="1737448" y="5898202"/>
            <a:ext cx="18573880"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第二节    化学计量在实验中的应用</a:t>
            </a:r>
            <a:endParaRPr lang="zh-CN" altLang="en-US" sz="9000" b="1" dirty="0">
              <a:solidFill>
                <a:srgbClr val="404040"/>
              </a:solidFill>
              <a:latin typeface="微软雅黑" pitchFamily="34" charset="-122"/>
              <a:ea typeface="微软雅黑" pitchFamily="34" charset="-122"/>
            </a:endParaRPr>
          </a:p>
        </p:txBody>
      </p:sp>
      <p:pic>
        <p:nvPicPr>
          <p:cNvPr id="4" name="Picture 2"/>
          <p:cNvPicPr>
            <a:picLocks noChangeAspect="1" noChangeArrowheads="1"/>
          </p:cNvPicPr>
          <p:nvPr/>
        </p:nvPicPr>
        <p:blipFill>
          <a:blip r:embed="rId4" cstate="print"/>
          <a:srcRect/>
          <a:stretch>
            <a:fillRect/>
          </a:stretch>
        </p:blipFill>
        <p:spPr bwMode="auto">
          <a:xfrm>
            <a:off x="1880324" y="8089910"/>
            <a:ext cx="642942" cy="642942"/>
          </a:xfrm>
          <a:prstGeom prst="rect">
            <a:avLst/>
          </a:prstGeom>
          <a:noFill/>
          <a:ln w="9525">
            <a:noFill/>
            <a:miter lim="800000"/>
            <a:headEnd/>
            <a:tailEnd/>
          </a:ln>
          <a:effectLst/>
        </p:spPr>
      </p:pic>
      <p:sp>
        <p:nvSpPr>
          <p:cNvPr id="5" name="矩形 4"/>
          <p:cNvSpPr/>
          <p:nvPr/>
        </p:nvSpPr>
        <p:spPr>
          <a:xfrm>
            <a:off x="2715438" y="7947034"/>
            <a:ext cx="15452750" cy="2593018"/>
          </a:xfrm>
          <a:prstGeom prst="rect">
            <a:avLst/>
          </a:prstGeom>
        </p:spPr>
        <p:txBody>
          <a:bodyPr wrap="square">
            <a:spAutoFit/>
          </a:bodyPr>
          <a:lstStyle/>
          <a:p>
            <a:pPr>
              <a:lnSpc>
                <a:spcPts val="6500"/>
              </a:lnSpc>
            </a:pPr>
            <a:r>
              <a:rPr lang="zh-CN" altLang="en-US" sz="4800" dirty="0" smtClean="0">
                <a:solidFill>
                  <a:srgbClr val="404040"/>
                </a:solidFill>
                <a:latin typeface="黑体" pitchFamily="49" charset="-122"/>
                <a:ea typeface="黑体" pitchFamily="49" charset="-122"/>
                <a:hlinkClick r:id="rId5" action="ppaction://hlinksldjump"/>
              </a:rPr>
              <a:t>第</a:t>
            </a:r>
            <a:r>
              <a:rPr lang="en-US" altLang="en-US" sz="4800" dirty="0" smtClean="0">
                <a:solidFill>
                  <a:srgbClr val="404040"/>
                </a:solidFill>
                <a:latin typeface="黑体" pitchFamily="49" charset="-122"/>
                <a:ea typeface="黑体" pitchFamily="49" charset="-122"/>
                <a:hlinkClick r:id="rId5" action="ppaction://hlinksldjump"/>
              </a:rPr>
              <a:t>1</a:t>
            </a:r>
            <a:r>
              <a:rPr lang="zh-CN" altLang="en-US" sz="4800" dirty="0" smtClean="0">
                <a:solidFill>
                  <a:srgbClr val="404040"/>
                </a:solidFill>
                <a:latin typeface="黑体" pitchFamily="49" charset="-122"/>
                <a:ea typeface="黑体" pitchFamily="49" charset="-122"/>
                <a:hlinkClick r:id="rId5" action="ppaction://hlinksldjump"/>
              </a:rPr>
              <a:t>课时　物质的量</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6" action="ppaction://hlinksldjump"/>
              </a:rPr>
              <a:t>第</a:t>
            </a:r>
            <a:r>
              <a:rPr lang="en-US" altLang="en-US" sz="4800" dirty="0" smtClean="0">
                <a:solidFill>
                  <a:srgbClr val="404040"/>
                </a:solidFill>
                <a:latin typeface="黑体" pitchFamily="49" charset="-122"/>
                <a:ea typeface="黑体" pitchFamily="49" charset="-122"/>
                <a:hlinkClick r:id="rId6" action="ppaction://hlinksldjump"/>
              </a:rPr>
              <a:t>2</a:t>
            </a:r>
            <a:r>
              <a:rPr lang="zh-CN" altLang="en-US" sz="4800" dirty="0" smtClean="0">
                <a:solidFill>
                  <a:srgbClr val="404040"/>
                </a:solidFill>
                <a:latin typeface="黑体" pitchFamily="49" charset="-122"/>
                <a:ea typeface="黑体" pitchFamily="49" charset="-122"/>
                <a:hlinkClick r:id="rId6" action="ppaction://hlinksldjump"/>
              </a:rPr>
              <a:t>课时　气体摩尔体积</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7" action="ppaction://hlinksldjump"/>
              </a:rPr>
              <a:t>第</a:t>
            </a:r>
            <a:r>
              <a:rPr lang="en-US" altLang="en-US" sz="4800" dirty="0" smtClean="0">
                <a:solidFill>
                  <a:srgbClr val="404040"/>
                </a:solidFill>
                <a:latin typeface="黑体" pitchFamily="49" charset="-122"/>
                <a:ea typeface="黑体" pitchFamily="49" charset="-122"/>
                <a:hlinkClick r:id="rId7" action="ppaction://hlinksldjump"/>
              </a:rPr>
              <a:t>3</a:t>
            </a:r>
            <a:r>
              <a:rPr lang="zh-CN" altLang="en-US" sz="4800" dirty="0" smtClean="0">
                <a:solidFill>
                  <a:srgbClr val="404040"/>
                </a:solidFill>
                <a:latin typeface="黑体" pitchFamily="49" charset="-122"/>
                <a:ea typeface="黑体" pitchFamily="49" charset="-122"/>
                <a:hlinkClick r:id="rId7" action="ppaction://hlinksldjump"/>
              </a:rPr>
              <a:t>课时　物质的量浓度及一定物质的量浓度溶液的配制</a:t>
            </a:r>
            <a:endParaRPr lang="zh-CN" altLang="en-US" sz="4800" dirty="0">
              <a:solidFill>
                <a:srgbClr val="404040"/>
              </a:solidFill>
              <a:latin typeface="黑体" pitchFamily="49" charset="-122"/>
              <a:ea typeface="黑体" pitchFamily="49" charset="-122"/>
              <a:hlinkClick r:id="rId8" action="ppaction://hlinksldjump"/>
            </a:endParaRPr>
          </a:p>
        </p:txBody>
      </p:sp>
    </p:spTree>
  </p:cSld>
  <p:clrMapOvr>
    <a:masterClrMapping/>
  </p:clrMapOvr>
  <p:transition>
    <p:pull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081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622067"/>
            <a:ext cx="19716888" cy="10519803"/>
          </a:xfrm>
          <a:prstGeom prst="rect">
            <a:avLst/>
          </a:prstGeom>
        </p:spPr>
        <p:txBody>
          <a:bodyPr wrap="square">
            <a:spAutoFit/>
          </a:bodyPr>
          <a:lstStyle/>
          <a:p>
            <a:pPr>
              <a:lnSpc>
                <a:spcPct val="14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4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认识摩尔是物质的量的单位，了解提出摩尔这一概念的重要性和必要性，懂得阿伏伽德罗常数的含义。</a:t>
            </a:r>
          </a:p>
          <a:p>
            <a:pPr>
              <a:lnSpc>
                <a:spcPct val="14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了解摩尔质量、气体摩尔体积的概念和标准状况下的气体摩尔体积。</a:t>
            </a:r>
          </a:p>
          <a:p>
            <a:pPr>
              <a:lnSpc>
                <a:spcPct val="14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理解物质的量浓度的概念，并学会溶液配制的方法。</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了解物质的量与微粒数、摩尔质量、物质的质量之间的关系。能用于进行简单的化学计算。</a:t>
            </a:r>
            <a:endParaRPr lang="en-US" altLang="zh-CN" sz="4400" dirty="0" smtClean="0">
              <a:solidFill>
                <a:srgbClr val="404040"/>
              </a:solidFill>
              <a:latin typeface="微软雅黑" pitchFamily="34" charset="-122"/>
              <a:ea typeface="微软雅黑" pitchFamily="34" charset="-122"/>
            </a:endParaRPr>
          </a:p>
          <a:p>
            <a:pPr>
              <a:lnSpc>
                <a:spcPct val="14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4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初步培养学生演绎推理、归纳推理、逻辑推理和运用化学知识进行计算的能力，并通过计算帮助学生更好的理解概念和运用、巩固概念</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通过数据的处理与分析，得出规律，使学生体验学习的过程与方法。</a:t>
            </a:r>
          </a:p>
          <a:p>
            <a:pPr>
              <a:lnSpc>
                <a:spcPct val="140000"/>
              </a:lnSpc>
            </a:pPr>
            <a:endParaRPr lang="zh-CN" altLang="en-US" sz="44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1944540" y="321869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通过对概念的透彻理解，培养学生严谨、认真的学习态度，体会定量研究的方法对研究和学习化学的重要作用。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通过概念的学习和溶液的配制，培养学生理论联系实际的学习自然科学的思想。</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．物质的量、阿伏伽德罗常数、摩尔质量的概念及相互关系。</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．气体摩尔体积和阿伏伽德罗定律及其推论。</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．物质的量浓度的概念以及物质的量、摩尔质量和物质的量浓度之间的关系。</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决定气体体积的因素，一定物质的量浓度溶液的配制，涉及物质的量的相关计算。</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173514"/>
            <a:ext cx="20803660" cy="6727996"/>
          </a:xfrm>
          <a:prstGeom prst="rect">
            <a:avLst/>
          </a:prstGeom>
        </p:spPr>
        <p:txBody>
          <a:bodyPr wrap="square">
            <a:spAutoFit/>
          </a:bodyPr>
          <a:lstStyle/>
          <a:p>
            <a:pPr>
              <a:lnSpc>
                <a:spcPct val="140000"/>
              </a:lnSpc>
            </a:pPr>
            <a:r>
              <a:rPr lang="zh-CN" altLang="en-US" sz="4400" dirty="0" smtClean="0">
                <a:solidFill>
                  <a:srgbClr val="404040"/>
                </a:solidFill>
                <a:latin typeface="微软雅黑" pitchFamily="34" charset="-122"/>
                <a:ea typeface="微软雅黑" pitchFamily="34" charset="-122"/>
              </a:rPr>
              <a:t>本节课内容属于基本概念范畴，内容抽象、枯燥，科学性、理论性强，对于刚刚升入高中的学生来说，其思维水平欠缺，学生学习时往往比较吃力，感到畏惧。</a:t>
            </a:r>
          </a:p>
          <a:p>
            <a:pPr>
              <a:lnSpc>
                <a:spcPct val="14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．从引入物质的量的必要性入手，激发学生了解物质的量的概念的积极性。</a:t>
            </a:r>
          </a:p>
          <a:p>
            <a:pPr>
              <a:lnSpc>
                <a:spcPct val="14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．使学生了解物质的量、摩尔质量的含义，并能正确运用；明确物质的量是物理量，摩尔是单位，阿伏伽德罗常数是计量标准。</a:t>
            </a:r>
          </a:p>
          <a:p>
            <a:pPr>
              <a:lnSpc>
                <a:spcPct val="14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．运用比较的方法，使学生理解</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物质的量浓度</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的含义；明确物质的量浓度和溶液溶质质量分数的区别与联系。</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148898"/>
            <a:ext cx="20803660" cy="2936188"/>
          </a:xfrm>
          <a:prstGeom prst="rect">
            <a:avLst/>
          </a:prstGeom>
        </p:spPr>
        <p:txBody>
          <a:bodyPr wrap="square">
            <a:spAutoFit/>
          </a:bodyPr>
          <a:lstStyle/>
          <a:p>
            <a:pPr>
              <a:lnSpc>
                <a:spcPct val="14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．做好一定物质的量浓度溶液的配制实验，使学生掌握溶液配制的要点。</a:t>
            </a:r>
          </a:p>
          <a:p>
            <a:pPr>
              <a:lnSpc>
                <a:spcPct val="14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物质的量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为核心理解各物理量之间的联系，使学生建立概念间的联系，会运用其进行简单的计算。</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225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1944540" y="2612429"/>
            <a:ext cx="1971688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导入一</a:t>
            </a:r>
            <a:r>
              <a:rPr lang="en-US" altLang="zh-CN" sz="4400" dirty="0" smtClean="0">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你知道一滴水中有多少个水分子吗？一滴水中大约含有</a:t>
            </a:r>
            <a:r>
              <a:rPr lang="en-US" sz="4400" dirty="0" smtClean="0">
                <a:solidFill>
                  <a:srgbClr val="404040"/>
                </a:solidFill>
                <a:latin typeface="微软雅黑" pitchFamily="34" charset="-122"/>
                <a:ea typeface="微软雅黑" pitchFamily="34" charset="-122"/>
              </a:rPr>
              <a:t>1.7</a:t>
            </a:r>
            <a:r>
              <a:rPr lang="zh-CN" altLang="en-US" sz="4400" dirty="0" smtClean="0">
                <a:solidFill>
                  <a:srgbClr val="404040"/>
                </a:solidFill>
                <a:latin typeface="微软雅黑" pitchFamily="34" charset="-122"/>
                <a:ea typeface="微软雅黑" pitchFamily="34" charset="-122"/>
              </a:rPr>
              <a:t>万亿亿个水分子，如果一个个去数，即使分秒不停，一个人穷其一生也无法完成这项工作。那么怎样才能既科学又方便地知道一定量水中含有多少个水分子呢？</a:t>
            </a:r>
          </a:p>
          <a:p>
            <a:pPr>
              <a:lnSpc>
                <a:spcPct val="150000"/>
              </a:lnSpc>
            </a:pPr>
            <a:r>
              <a:rPr lang="zh-CN" altLang="en-US" sz="4400" dirty="0" smtClean="0">
                <a:solidFill>
                  <a:srgbClr val="404040"/>
                </a:solidFill>
                <a:latin typeface="微软雅黑" pitchFamily="34" charset="-122"/>
                <a:ea typeface="微软雅黑" pitchFamily="34" charset="-122"/>
              </a:rPr>
              <a:t>“曹冲称象”的故事大家早已熟知。曹冲称象的具体做法就是采用化大为小的方法通过创造性思维来解决的。曹冲当时还不如同学们大。你能不能运用曹冲的创造性思维想出一个办法确定一杯水中的水分子数目？显然，对于微观粒子我们不能用肉眼观察，这里需要一个“桥梁”，需要一个物理量把宏观的质量、体积和微观粒子数联系起来，这个物理量就是“物质的量”。那么物质的量又</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60750"/>
            <a:ext cx="19716888"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导入一</a:t>
            </a:r>
            <a:r>
              <a:rPr lang="en-US" altLang="zh-CN"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故事导入    诺贝尔与炸药</a:t>
            </a:r>
          </a:p>
          <a:p>
            <a:pPr>
              <a:lnSpc>
                <a:spcPct val="150000"/>
              </a:lnSpc>
            </a:pPr>
            <a:r>
              <a:rPr lang="zh-CN" altLang="en-US" sz="4400" dirty="0" smtClean="0">
                <a:latin typeface="微软雅黑" pitchFamily="34" charset="-122"/>
                <a:ea typeface="微软雅黑" pitchFamily="34" charset="-122"/>
              </a:rPr>
              <a:t>科学探究离不开实验，甚至是千百次的实验。为了研制炸药，诺贝尔和助手们在四年时间里进行了四百次试验，发生了好几次惊险的爆炸事件。有一次，整个实验室都炸飞了，诺贝尔的弟弟和其他四个助手当场炸死，他的父亲由于惊吓、伤心而半身瘫痪，他自己因为不在现场，得以幸免。许多人劝他别再搞这冒险的事，他却说：</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创造新事物哪能不冒危险，但我不怕！</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周围的居民因</a:t>
            </a:r>
            <a:endParaRPr lang="zh-CN" altLang="en-US" sz="4400" dirty="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2004010"/>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是怎样计量物质所含微粒数目的多少呢？让我们一起学习这个新的物理量吧！学完本课内容，你将明了于心。</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4385" name="Picture 1" descr="zf20"/>
          <p:cNvPicPr>
            <a:picLocks noChangeAspect="1" noChangeArrowheads="1"/>
          </p:cNvPicPr>
          <p:nvPr/>
        </p:nvPicPr>
        <p:blipFill>
          <a:blip r:embed="rId3" cstate="print"/>
          <a:srcRect/>
          <a:stretch>
            <a:fillRect/>
          </a:stretch>
        </p:blipFill>
        <p:spPr bwMode="auto">
          <a:xfrm>
            <a:off x="7106367" y="5266590"/>
            <a:ext cx="8159653" cy="5715040"/>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4385"/>
                                        </p:tgtEl>
                                        <p:attrNameLst>
                                          <p:attrName>style.visibility</p:attrName>
                                        </p:attrNameLst>
                                      </p:cBhvr>
                                      <p:to>
                                        <p:strVal val="visible"/>
                                      </p:to>
                                    </p:set>
                                    <p:animEffect transition="in" filter="blinds(horizontal)">
                                      <p:cBhvr>
                                        <p:cTn id="11" dur="500"/>
                                        <p:tgtEl>
                                          <p:spTgt spid="14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700710"/>
            <a:ext cx="19716888" cy="6066661"/>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初中我们学习了溶质的质量分数，在这种情况下，只要知道溶液的质量，就很容易计算出其中所含溶质的质量。但是，在科学实验和实际生产中，人们可能会感到量取液体的体积比称其质量更为方便，这就需要建立一种新的度量溶液浓度的单位，即物质的量浓度。那么，什么是物质的量浓度呢？实验室又是如何配制一定物质的量浓度的溶液的呢？</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80578" name="Picture 2" descr="zf21"/>
          <p:cNvPicPr>
            <a:picLocks noChangeAspect="1" noChangeArrowheads="1"/>
          </p:cNvPicPr>
          <p:nvPr/>
        </p:nvPicPr>
        <p:blipFill>
          <a:blip r:embed="rId3" cstate="print"/>
          <a:srcRect/>
          <a:stretch>
            <a:fillRect/>
          </a:stretch>
        </p:blipFill>
        <p:spPr bwMode="auto">
          <a:xfrm>
            <a:off x="5256908" y="8957225"/>
            <a:ext cx="10030956" cy="3723527"/>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80578"/>
                                        </p:tgtEl>
                                        <p:attrNameLst>
                                          <p:attrName>style.visibility</p:attrName>
                                        </p:attrNameLst>
                                      </p:cBhvr>
                                      <p:to>
                                        <p:strVal val="visible"/>
                                      </p:to>
                                    </p:set>
                                    <p:animEffect transition="in" filter="blinds(horizontal)">
                                      <p:cBhvr>
                                        <p:cTn id="11" dur="500"/>
                                        <p:tgtEl>
                                          <p:spTgt spid="280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1787270"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物质的量</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．了解物质的量及其单位</a:t>
            </a:r>
            <a:r>
              <a:rPr lang="en-US" alt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摩尔。</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．了解阿伏伽德罗常数，并能运用</a:t>
            </a:r>
            <a:r>
              <a:rPr lang="en-US" altLang="en-US" sz="4400" dirty="0" smtClean="0">
                <a:latin typeface="微软雅黑" pitchFamily="34" charset="-122"/>
                <a:ea typeface="微软雅黑" pitchFamily="34" charset="-122"/>
              </a:rPr>
              <a:t>NA </a:t>
            </a:r>
            <a:r>
              <a:rPr lang="zh-CN" altLang="en-US" sz="4400" dirty="0" smtClean="0">
                <a:latin typeface="微软雅黑" pitchFamily="34" charset="-122"/>
                <a:ea typeface="微软雅黑" pitchFamily="34" charset="-122"/>
              </a:rPr>
              <a:t>进行计算。</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．了解摩尔质量的含义。</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p:nvPr/>
        </p:nvPicPr>
        <p:blipFill>
          <a:blip r:embed="rId2" cstate="print"/>
          <a:srcRect/>
          <a:stretch>
            <a:fillRect/>
          </a:stretch>
        </p:blipFill>
        <p:spPr bwMode="auto">
          <a:xfrm>
            <a:off x="3024660" y="6733158"/>
            <a:ext cx="16633848" cy="5256584"/>
          </a:xfrm>
          <a:prstGeom prst="rect">
            <a:avLst/>
          </a:prstGeom>
          <a:noFill/>
          <a:ln w="9525">
            <a:noFill/>
            <a:miter lim="800000"/>
            <a:headEnd/>
            <a:tailEnd/>
          </a:ln>
        </p:spPr>
      </p:pic>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1874804"/>
            <a:ext cx="546100" cy="54610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2023200" y="2988742"/>
            <a:ext cx="2714644" cy="613981"/>
          </a:xfrm>
          <a:prstGeom prst="rect">
            <a:avLst/>
          </a:prstGeom>
          <a:noFill/>
          <a:ln w="9525">
            <a:noFill/>
            <a:miter lim="800000"/>
            <a:headEnd/>
            <a:tailEnd/>
          </a:ln>
          <a:effectLst/>
        </p:spPr>
      </p:pic>
      <p:sp>
        <p:nvSpPr>
          <p:cNvPr id="40" name="矩形 39"/>
          <p:cNvSpPr/>
          <p:nvPr/>
        </p:nvSpPr>
        <p:spPr>
          <a:xfrm>
            <a:off x="2023200" y="3803630"/>
            <a:ext cx="19716888" cy="313932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．概念：物质的量是国际单位制中的七个基本物理量之一。它表示</a:t>
            </a:r>
            <a:r>
              <a:rPr lang="en-US" sz="4400" dirty="0" smtClean="0">
                <a:solidFill>
                  <a:srgbClr val="404040"/>
                </a:solidFill>
                <a:latin typeface="微软雅黑" pitchFamily="34" charset="-122"/>
                <a:ea typeface="微软雅黑" pitchFamily="34" charset="-122"/>
              </a:rPr>
              <a:t>_________________</a:t>
            </a:r>
            <a:r>
              <a:rPr lang="en-US" altLang="zh-CN" sz="4400" dirty="0" smtClean="0">
                <a:solidFill>
                  <a:srgbClr val="404040"/>
                </a:solidFill>
                <a:latin typeface="微软雅黑" pitchFamily="34" charset="-122"/>
                <a:ea typeface="微软雅黑" pitchFamily="34" charset="-122"/>
              </a:rPr>
              <a:t>__</a:t>
            </a:r>
            <a:r>
              <a:rPr lang="en-US" sz="4400" dirty="0" smtClean="0">
                <a:solidFill>
                  <a:srgbClr val="404040"/>
                </a:solidFill>
                <a:latin typeface="微软雅黑" pitchFamily="34" charset="-122"/>
                <a:ea typeface="微软雅黑" pitchFamily="34" charset="-122"/>
              </a:rPr>
              <a:t>___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a:t>
            </a:r>
            <a:r>
              <a:rPr lang="zh-CN" altLang="en-US" sz="4400" dirty="0" smtClean="0">
                <a:solidFill>
                  <a:srgbClr val="404040"/>
                </a:solidFill>
                <a:latin typeface="微软雅黑" pitchFamily="34" charset="-122"/>
                <a:ea typeface="微软雅黑" pitchFamily="34" charset="-122"/>
              </a:rPr>
              <a:t>，符号为</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。其单位为</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，简称摩，符号为</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．单位</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摩尔</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2988742"/>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物质的量</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3" name="矩形 12"/>
          <p:cNvSpPr/>
          <p:nvPr/>
        </p:nvSpPr>
        <p:spPr>
          <a:xfrm>
            <a:off x="2261598" y="4883597"/>
            <a:ext cx="695575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含有一定数目粒子的集合体</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11161564" y="4932958"/>
            <a:ext cx="532518"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n</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14833972" y="493295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摩尔</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20594612" y="4883597"/>
            <a:ext cx="1223412"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mol</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5770076" y="6733158"/>
            <a:ext cx="1641796"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0.012</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5241505" y="7741270"/>
            <a:ext cx="2832827"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6.02×10</a:t>
            </a:r>
            <a:r>
              <a:rPr lang="en-US" sz="4400" baseline="30000" dirty="0" smtClean="0">
                <a:solidFill>
                  <a:srgbClr val="A50021"/>
                </a:solidFill>
                <a:latin typeface="微软雅黑" pitchFamily="34" charset="-122"/>
                <a:ea typeface="微软雅黑" pitchFamily="34" charset="-122"/>
              </a:rPr>
              <a:t>23</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6769800" y="8965406"/>
            <a:ext cx="1223412"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mol</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7057108" y="1018954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分子</a:t>
            </a:r>
            <a:endParaRPr lang="zh-CN" altLang="en-US" sz="4400" dirty="0">
              <a:solidFill>
                <a:srgbClr val="A50021"/>
              </a:solidFill>
              <a:latin typeface="微软雅黑" pitchFamily="34" charset="-122"/>
              <a:ea typeface="微软雅黑" pitchFamily="34" charset="-122"/>
            </a:endParaRPr>
          </a:p>
        </p:txBody>
      </p:sp>
      <p:sp>
        <p:nvSpPr>
          <p:cNvPr id="26" name="矩形 25"/>
          <p:cNvSpPr/>
          <p:nvPr/>
        </p:nvSpPr>
        <p:spPr>
          <a:xfrm>
            <a:off x="9217348" y="1011753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原子</a:t>
            </a:r>
            <a:endParaRPr lang="zh-CN" altLang="en-US" sz="4400" dirty="0">
              <a:solidFill>
                <a:srgbClr val="A50021"/>
              </a:solidFill>
              <a:latin typeface="微软雅黑" pitchFamily="34" charset="-122"/>
              <a:ea typeface="微软雅黑" pitchFamily="34" charset="-122"/>
            </a:endParaRPr>
          </a:p>
        </p:txBody>
      </p:sp>
      <p:sp>
        <p:nvSpPr>
          <p:cNvPr id="27" name="矩形 26"/>
          <p:cNvSpPr/>
          <p:nvPr/>
        </p:nvSpPr>
        <p:spPr>
          <a:xfrm>
            <a:off x="11305580" y="1018954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离子</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ppt_x"/>
                                          </p:val>
                                        </p:tav>
                                        <p:tav tm="100000">
                                          <p:val>
                                            <p:strVal val="#ppt_x"/>
                                          </p:val>
                                        </p:tav>
                                      </p:tavLst>
                                    </p:anim>
                                    <p:anim calcmode="lin" valueType="num">
                                      <p:cBhvr additive="base">
                                        <p:cTn id="7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4" grpId="0"/>
      <p:bldP spid="16" grpId="0"/>
      <p:bldP spid="17" grpId="0"/>
      <p:bldP spid="18" grpId="0"/>
      <p:bldP spid="19" grpId="0"/>
      <p:bldP spid="20" grpId="0"/>
      <p:bldP spid="23" grpId="0"/>
      <p:bldP spid="26" grpId="0"/>
      <p:bldP spid="2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71688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．阿伏伽德罗常数</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概念：</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任何粒子的粒子数。</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表示：符号为</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，通常用</a:t>
            </a:r>
            <a:r>
              <a:rPr lang="en-US" sz="4400" dirty="0" smtClean="0">
                <a:solidFill>
                  <a:srgbClr val="404040"/>
                </a:solidFill>
                <a:latin typeface="微软雅黑" pitchFamily="34" charset="-122"/>
                <a:ea typeface="微软雅黑" pitchFamily="34" charset="-122"/>
              </a:rPr>
              <a:t>________________</a:t>
            </a:r>
            <a:r>
              <a:rPr lang="en-US" altLang="zh-CN" sz="4400" dirty="0" smtClean="0">
                <a:solidFill>
                  <a:srgbClr val="404040"/>
                </a:solidFill>
                <a:latin typeface="微软雅黑" pitchFamily="34" charset="-122"/>
                <a:ea typeface="微软雅黑" pitchFamily="34" charset="-122"/>
              </a:rPr>
              <a:t>_________</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表示。</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．物质的量、阿伏伽德罗常数与粒子数之间的关系：</a:t>
            </a:r>
            <a:r>
              <a:rPr lang="en-US" sz="4400" dirty="0" smtClean="0">
                <a:solidFill>
                  <a:srgbClr val="404040"/>
                </a:solidFill>
                <a:latin typeface="微软雅黑" pitchFamily="34" charset="-122"/>
                <a:ea typeface="微软雅黑" pitchFamily="34" charset="-122"/>
              </a:rPr>
              <a:t>___</a:t>
            </a:r>
            <a:r>
              <a:rPr lang="en-US" altLang="zh-CN" sz="4400" dirty="0" smtClean="0">
                <a:solidFill>
                  <a:srgbClr val="404040"/>
                </a:solidFill>
                <a:latin typeface="微软雅黑" pitchFamily="34" charset="-122"/>
                <a:ea typeface="微软雅黑" pitchFamily="34" charset="-122"/>
              </a:rPr>
              <a:t>__</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4472669" y="3996854"/>
            <a:ext cx="172034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1 mol</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6149487" y="4932958"/>
            <a:ext cx="907621"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sp>
        <p:nvSpPr>
          <p:cNvPr id="12" name="矩形 11"/>
          <p:cNvSpPr/>
          <p:nvPr/>
        </p:nvSpPr>
        <p:spPr>
          <a:xfrm>
            <a:off x="9937428" y="5027613"/>
            <a:ext cx="520046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6.02×10</a:t>
            </a:r>
            <a:r>
              <a:rPr lang="en-US" sz="4400" baseline="30000" dirty="0" smtClean="0">
                <a:solidFill>
                  <a:srgbClr val="A50021"/>
                </a:solidFill>
                <a:latin typeface="微软雅黑" pitchFamily="34" charset="-122"/>
                <a:ea typeface="微软雅黑" pitchFamily="34" charset="-122"/>
              </a:rPr>
              <a:t>23</a:t>
            </a:r>
            <a:r>
              <a:rPr lang="en-US" sz="4400" dirty="0" smtClean="0">
                <a:solidFill>
                  <a:srgbClr val="A50021"/>
                </a:solidFill>
                <a:latin typeface="微软雅黑" pitchFamily="34" charset="-122"/>
                <a:ea typeface="微软雅黑" pitchFamily="34" charset="-122"/>
              </a:rPr>
              <a:t> 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15411678" y="5963717"/>
            <a:ext cx="2518638"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altLang="zh-CN"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P spid="12" grpId="0"/>
      <p:bldP spid="1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能否说“阿伏伽德罗常数就是</a:t>
            </a:r>
            <a:r>
              <a:rPr lang="en-US" sz="4400" dirty="0" smtClean="0">
                <a:solidFill>
                  <a:srgbClr val="404040"/>
                </a:solidFill>
                <a:latin typeface="微软雅黑" pitchFamily="34" charset="-122"/>
                <a:ea typeface="微软雅黑" pitchFamily="34" charset="-122"/>
              </a:rPr>
              <a:t>6.02×10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089646"/>
            <a:ext cx="19216822" cy="4786346"/>
          </a:xfrm>
          <a:prstGeom prst="rect">
            <a:avLst/>
          </a:prstGeom>
          <a:noFill/>
          <a:ln w="9525">
            <a:noFill/>
            <a:miter lim="800000"/>
            <a:headEnd/>
            <a:tailEnd/>
          </a:ln>
          <a:effectLst/>
        </p:spPr>
      </p:pic>
      <p:sp>
        <p:nvSpPr>
          <p:cNvPr id="20" name="矩形 19"/>
          <p:cNvSpPr/>
          <p:nvPr/>
        </p:nvSpPr>
        <p:spPr>
          <a:xfrm>
            <a:off x="2308952" y="6442034"/>
            <a:ext cx="19002508" cy="4035335"/>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4400" dirty="0" smtClean="0">
                <a:solidFill>
                  <a:srgbClr val="A50021"/>
                </a:solidFill>
                <a:latin typeface="微软雅黑" pitchFamily="34" charset="-122"/>
                <a:ea typeface="微软雅黑" pitchFamily="34" charset="-122"/>
              </a:rPr>
              <a:t>提示：不能。阿伏伽德罗常数是</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物质所含的粒子数目，它不是一个纯数值，有量纲，单位为</a:t>
            </a:r>
            <a:r>
              <a:rPr lang="en-US" sz="4400" dirty="0"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，而</a:t>
            </a:r>
            <a:r>
              <a:rPr lang="en-US" sz="4400" dirty="0" smtClean="0">
                <a:solidFill>
                  <a:srgbClr val="A50021"/>
                </a:solidFill>
                <a:latin typeface="微软雅黑" pitchFamily="34" charset="-122"/>
                <a:ea typeface="微软雅黑" pitchFamily="34" charset="-122"/>
              </a:rPr>
              <a:t>6.02×10</a:t>
            </a:r>
            <a:r>
              <a:rPr lang="en-US" sz="4400" baseline="30000" dirty="0" smtClean="0">
                <a:solidFill>
                  <a:srgbClr val="A50021"/>
                </a:solidFill>
                <a:latin typeface="微软雅黑" pitchFamily="34" charset="-122"/>
                <a:ea typeface="微软雅黑" pitchFamily="34" charset="-122"/>
              </a:rPr>
              <a:t>23</a:t>
            </a:r>
            <a:r>
              <a:rPr lang="zh-CN" altLang="en-US" sz="4400" dirty="0" smtClean="0">
                <a:solidFill>
                  <a:srgbClr val="A50021"/>
                </a:solidFill>
                <a:latin typeface="微软雅黑" pitchFamily="34" charset="-122"/>
                <a:ea typeface="微软雅黑" pitchFamily="34" charset="-122"/>
              </a:rPr>
              <a:t>是阿伏伽德罗常数的近似值，是一个纯数值。</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645450" cy="517064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下列关于物质的量的叙述，正确的是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任何物质都含有</a:t>
            </a:r>
            <a:r>
              <a:rPr lang="en-US" sz="4400" dirty="0" smtClean="0">
                <a:solidFill>
                  <a:srgbClr val="404040"/>
                </a:solidFill>
                <a:latin typeface="微软雅黑" pitchFamily="34" charset="-122"/>
                <a:ea typeface="微软雅黑" pitchFamily="34" charset="-122"/>
              </a:rPr>
              <a:t>6.02×10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个分子</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0.012 kg </a:t>
            </a:r>
            <a:r>
              <a:rPr lang="en-US" sz="4400" baseline="30000" dirty="0" smtClean="0">
                <a:solidFill>
                  <a:srgbClr val="404040"/>
                </a:solidFill>
                <a:latin typeface="微软雅黑" pitchFamily="34" charset="-122"/>
                <a:ea typeface="微软雅黑" pitchFamily="34" charset="-122"/>
              </a:rPr>
              <a:t>12</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中含有约</a:t>
            </a:r>
            <a:r>
              <a:rPr lang="en-US" sz="4400" dirty="0" smtClean="0">
                <a:solidFill>
                  <a:srgbClr val="404040"/>
                </a:solidFill>
                <a:latin typeface="微软雅黑" pitchFamily="34" charset="-122"/>
                <a:ea typeface="微软雅黑" pitchFamily="34" charset="-122"/>
              </a:rPr>
              <a:t>6.02×10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个</a:t>
            </a:r>
            <a:r>
              <a:rPr lang="en-US" sz="4400" dirty="0" smtClean="0">
                <a:solidFill>
                  <a:srgbClr val="404040"/>
                </a:solidFill>
                <a:latin typeface="微软雅黑" pitchFamily="34" charset="-122"/>
                <a:ea typeface="微软雅黑" pitchFamily="34" charset="-122"/>
              </a:rPr>
              <a:t>C</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水中含有</a:t>
            </a:r>
            <a:r>
              <a:rPr lang="en-US" sz="4400" dirty="0" smtClean="0">
                <a:solidFill>
                  <a:srgbClr val="404040"/>
                </a:solidFill>
                <a:latin typeface="微软雅黑" pitchFamily="34" charset="-122"/>
                <a:ea typeface="微软雅黑" pitchFamily="34" charset="-122"/>
              </a:rPr>
              <a:t>2 mol</a:t>
            </a:r>
            <a:r>
              <a:rPr lang="zh-CN" altLang="en-US" sz="4400" dirty="0" smtClean="0">
                <a:solidFill>
                  <a:srgbClr val="404040"/>
                </a:solidFill>
                <a:latin typeface="微软雅黑" pitchFamily="34" charset="-122"/>
                <a:ea typeface="微软雅黑" pitchFamily="34" charset="-122"/>
              </a:rPr>
              <a:t>氢和</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氧</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 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中含有</a:t>
            </a:r>
            <a:r>
              <a:rPr lang="en-US" sz="4400" dirty="0" smtClean="0">
                <a:solidFill>
                  <a:srgbClr val="404040"/>
                </a:solidFill>
                <a:latin typeface="微软雅黑" pitchFamily="34" charset="-122"/>
                <a:ea typeface="微软雅黑" pitchFamily="34" charset="-122"/>
              </a:rPr>
              <a:t>6.02×10</a:t>
            </a:r>
            <a:r>
              <a:rPr lang="en-US" sz="4400" baseline="300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个</a:t>
            </a:r>
            <a:r>
              <a:rPr lang="en-US" sz="4400" dirty="0" smtClean="0">
                <a:solidFill>
                  <a:srgbClr val="404040"/>
                </a:solidFill>
                <a:latin typeface="微软雅黑" pitchFamily="34" charset="-122"/>
                <a:ea typeface="微软雅黑" pitchFamily="34" charset="-122"/>
              </a:rPr>
              <a:t>e</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308952" y="3017812"/>
            <a:ext cx="19431136" cy="8786874"/>
          </a:xfrm>
          <a:prstGeom prst="rect">
            <a:avLst/>
          </a:prstGeom>
          <a:noFill/>
          <a:ln w="9525">
            <a:noFill/>
            <a:miter lim="800000"/>
            <a:headEnd/>
            <a:tailEnd/>
          </a:ln>
          <a:effectLst/>
        </p:spPr>
      </p:pic>
      <p:sp>
        <p:nvSpPr>
          <p:cNvPr id="14" name="矩形 13"/>
          <p:cNvSpPr/>
          <p:nvPr/>
        </p:nvSpPr>
        <p:spPr>
          <a:xfrm>
            <a:off x="2523266" y="3017812"/>
            <a:ext cx="4071966"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523266" y="3875068"/>
            <a:ext cx="18359566"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因为有些物质是由分子构成的，例如水、硫酸等，有些物质是由离子构成的，例如</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等，还有些物质是由原子直接构成的，例如金刚石等，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项错误；碳是由原子构成的，根据规定，</a:t>
            </a:r>
            <a:r>
              <a:rPr lang="en-US" sz="4400" dirty="0" smtClean="0">
                <a:solidFill>
                  <a:srgbClr val="A50021"/>
                </a:solidFill>
                <a:latin typeface="微软雅黑" pitchFamily="34" charset="-122"/>
                <a:ea typeface="微软雅黑" pitchFamily="34" charset="-122"/>
              </a:rPr>
              <a:t>0.012 kg </a:t>
            </a:r>
            <a:r>
              <a:rPr lang="en-US" sz="4400" baseline="30000" dirty="0" smtClean="0">
                <a:solidFill>
                  <a:srgbClr val="A50021"/>
                </a:solidFill>
                <a:latin typeface="微软雅黑" pitchFamily="34" charset="-122"/>
                <a:ea typeface="微软雅黑" pitchFamily="34" charset="-122"/>
              </a:rPr>
              <a:t>12</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中所含的碳原子数即为阿伏伽德罗常数，其近似值为</a:t>
            </a:r>
            <a:r>
              <a:rPr lang="en-US" sz="4400" dirty="0" smtClean="0">
                <a:solidFill>
                  <a:srgbClr val="A50021"/>
                </a:solidFill>
                <a:latin typeface="微软雅黑" pitchFamily="34" charset="-122"/>
                <a:ea typeface="微软雅黑" pitchFamily="34" charset="-122"/>
              </a:rPr>
              <a:t>6.02×10</a:t>
            </a:r>
            <a:r>
              <a:rPr lang="en-US" sz="4400" baseline="30000" dirty="0" smtClean="0">
                <a:solidFill>
                  <a:srgbClr val="A50021"/>
                </a:solidFill>
                <a:latin typeface="微软雅黑" pitchFamily="34" charset="-122"/>
                <a:ea typeface="微软雅黑" pitchFamily="34" charset="-122"/>
              </a:rPr>
              <a:t>23, </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项正确；根据规定，使用摩尔表示物质的量时，应该指明描述的粒子的种类，</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项中氢、氧的含义指代不明，</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项错误；氢原子核外有</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个电子， </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核外没有电子，则</a:t>
            </a:r>
            <a:r>
              <a:rPr lang="en-US" sz="4400" dirty="0" smtClean="0">
                <a:solidFill>
                  <a:srgbClr val="A50021"/>
                </a:solidFill>
                <a:latin typeface="微软雅黑" pitchFamily="34" charset="-122"/>
                <a:ea typeface="微软雅黑" pitchFamily="34" charset="-122"/>
              </a:rPr>
              <a:t>1 mol 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中含有电子为</a:t>
            </a:r>
            <a:r>
              <a:rPr lang="en-US" sz="4400" dirty="0" smtClean="0">
                <a:solidFill>
                  <a:srgbClr val="A50021"/>
                </a:solidFill>
                <a:latin typeface="微软雅黑" pitchFamily="34" charset="-122"/>
                <a:ea typeface="微软雅黑" pitchFamily="34" charset="-122"/>
              </a:rPr>
              <a:t>0, D</a:t>
            </a:r>
            <a:r>
              <a:rPr lang="zh-CN" altLang="en-US" sz="4400" dirty="0" smtClean="0">
                <a:solidFill>
                  <a:srgbClr val="A50021"/>
                </a:solidFill>
                <a:latin typeface="微软雅黑" pitchFamily="34" charset="-122"/>
                <a:ea typeface="微软雅黑" pitchFamily="34" charset="-122"/>
              </a:rPr>
              <a:t>项错误。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9570412"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设</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代表阿伏伽德罗常数的数值，下列说法正确的是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．含</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个</a:t>
            </a:r>
            <a:r>
              <a:rPr lang="en-US" sz="4400" dirty="0" smtClean="0">
                <a:solidFill>
                  <a:srgbClr val="404040"/>
                </a:solidFill>
                <a:latin typeface="微软雅黑" pitchFamily="34" charset="-122"/>
                <a:ea typeface="微软雅黑" pitchFamily="34" charset="-122"/>
              </a:rPr>
              <a:t>H</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的物质的量为</a:t>
            </a:r>
            <a:r>
              <a:rPr lang="en-US" sz="4400" dirty="0" smtClean="0">
                <a:solidFill>
                  <a:srgbClr val="404040"/>
                </a:solidFill>
                <a:latin typeface="微软雅黑" pitchFamily="34" charset="-122"/>
                <a:ea typeface="微软雅黑" pitchFamily="34" charset="-122"/>
              </a:rPr>
              <a:t>1 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个</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1 mol 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所含分子数相等</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个</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1 mol CH</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所含氢原子的个数比为</a:t>
            </a:r>
            <a:r>
              <a:rPr lang="en-US" sz="4400" dirty="0" smtClean="0">
                <a:solidFill>
                  <a:srgbClr val="404040"/>
                </a:solidFill>
                <a:latin typeface="微软雅黑" pitchFamily="34" charset="-122"/>
                <a:ea typeface="微软雅黑" pitchFamily="34" charset="-122"/>
              </a:rPr>
              <a:t>1∶1</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0.1 mol</a:t>
            </a:r>
            <a:r>
              <a:rPr lang="en-US" sz="4400" baseline="30000" dirty="0" smtClean="0">
                <a:solidFill>
                  <a:srgbClr val="404040"/>
                </a:solidFill>
                <a:latin typeface="微软雅黑" pitchFamily="34" charset="-122"/>
                <a:ea typeface="微软雅黑" pitchFamily="34" charset="-122"/>
              </a:rPr>
              <a:t>12</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含</a:t>
            </a:r>
            <a:r>
              <a:rPr lang="en-US" sz="4400" dirty="0" smtClean="0">
                <a:solidFill>
                  <a:srgbClr val="404040"/>
                </a:solidFill>
                <a:latin typeface="微软雅黑" pitchFamily="34" charset="-122"/>
                <a:ea typeface="微软雅黑" pitchFamily="34" charset="-122"/>
              </a:rPr>
              <a:t>0.1</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个质子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881644" y="3446440"/>
            <a:ext cx="77153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1953652" y="4484795"/>
            <a:ext cx="9429816" cy="700089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的物质的量为</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，则</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的物质的量为</a:t>
            </a:r>
            <a:r>
              <a:rPr lang="en-US" sz="4400" dirty="0" smtClean="0">
                <a:solidFill>
                  <a:srgbClr val="A50021"/>
                </a:solidFill>
                <a:latin typeface="微软雅黑" pitchFamily="34" charset="-122"/>
                <a:ea typeface="微软雅黑" pitchFamily="34" charset="-122"/>
              </a:rPr>
              <a:t>0.5 mol, A</a:t>
            </a:r>
            <a:r>
              <a:rPr lang="zh-CN" altLang="en-US" sz="4400" dirty="0" smtClean="0">
                <a:solidFill>
                  <a:srgbClr val="A50021"/>
                </a:solidFill>
                <a:latin typeface="微软雅黑" pitchFamily="34" charset="-122"/>
                <a:ea typeface="微软雅黑" pitchFamily="34" charset="-122"/>
              </a:rPr>
              <a:t>错误；</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中含有</a:t>
            </a:r>
            <a:r>
              <a:rPr lang="en-US" sz="4400" dirty="0" smtClean="0">
                <a:solidFill>
                  <a:srgbClr val="A50021"/>
                </a:solidFill>
                <a:latin typeface="微软雅黑" pitchFamily="34" charset="-122"/>
                <a:ea typeface="微软雅黑" pitchFamily="34" charset="-122"/>
              </a:rPr>
              <a:t>2</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mol CH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中含有</a:t>
            </a:r>
            <a:r>
              <a:rPr lang="en-US" sz="4400" dirty="0" smtClean="0">
                <a:solidFill>
                  <a:srgbClr val="A50021"/>
                </a:solidFill>
                <a:latin typeface="微软雅黑" pitchFamily="34" charset="-122"/>
                <a:ea typeface="微软雅黑" pitchFamily="34" charset="-122"/>
              </a:rPr>
              <a:t>4</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个</a:t>
            </a:r>
            <a:r>
              <a:rPr lang="en-US" sz="4400" baseline="30000" dirty="0" smtClean="0">
                <a:solidFill>
                  <a:srgbClr val="A50021"/>
                </a:solidFill>
                <a:latin typeface="微软雅黑" pitchFamily="34" charset="-122"/>
                <a:ea typeface="微软雅黑" pitchFamily="34" charset="-122"/>
              </a:rPr>
              <a:t>12</a:t>
            </a:r>
            <a:r>
              <a:rPr lang="en-US" sz="4400" dirty="0" smtClean="0">
                <a:solidFill>
                  <a:srgbClr val="A50021"/>
                </a:solidFill>
                <a:latin typeface="微软雅黑" pitchFamily="34" charset="-122"/>
                <a:ea typeface="微软雅黑" pitchFamily="34" charset="-122"/>
              </a:rPr>
              <a:t>C </a:t>
            </a:r>
            <a:r>
              <a:rPr lang="zh-CN" altLang="en-US" sz="4400" dirty="0" smtClean="0">
                <a:solidFill>
                  <a:srgbClr val="A50021"/>
                </a:solidFill>
                <a:latin typeface="微软雅黑" pitchFamily="34" charset="-122"/>
                <a:ea typeface="微软雅黑" pitchFamily="34" charset="-122"/>
              </a:rPr>
              <a:t>中含有</a:t>
            </a: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个质子，</a:t>
            </a:r>
            <a:r>
              <a:rPr lang="en-US" sz="4400" dirty="0" smtClean="0">
                <a:solidFill>
                  <a:srgbClr val="A50021"/>
                </a:solidFill>
                <a:latin typeface="微软雅黑" pitchFamily="34" charset="-122"/>
                <a:ea typeface="微软雅黑" pitchFamily="34" charset="-122"/>
              </a:rPr>
              <a:t>0.1 mol </a:t>
            </a:r>
            <a:r>
              <a:rPr lang="en-US" sz="4400" baseline="30000" dirty="0" smtClean="0">
                <a:solidFill>
                  <a:srgbClr val="A50021"/>
                </a:solidFill>
                <a:latin typeface="微软雅黑" pitchFamily="34" charset="-122"/>
                <a:ea typeface="微软雅黑" pitchFamily="34" charset="-122"/>
              </a:rPr>
              <a:t>12</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中含有</a:t>
            </a:r>
            <a:r>
              <a:rPr lang="en-US" sz="4400" dirty="0" smtClean="0">
                <a:solidFill>
                  <a:srgbClr val="A50021"/>
                </a:solidFill>
                <a:latin typeface="微软雅黑" pitchFamily="34" charset="-122"/>
                <a:ea typeface="微软雅黑" pitchFamily="34" charset="-122"/>
              </a:rPr>
              <a:t>0.6</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个质子，</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6030</TotalTime>
  <Words>19382</Words>
  <Application>Microsoft Office PowerPoint</Application>
  <PresentationFormat>自定义</PresentationFormat>
  <Paragraphs>1441</Paragraphs>
  <Slides>222</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222</vt:i4>
      </vt:variant>
    </vt:vector>
  </HeadingPairs>
  <TitlesOfParts>
    <vt:vector size="224" baseType="lpstr">
      <vt:lpstr>Office 主题</vt:lpstr>
      <vt:lpstr>Document</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幻灯片 145</vt:lpstr>
      <vt:lpstr>幻灯片 146</vt:lpstr>
      <vt:lpstr>幻灯片 147</vt:lpstr>
      <vt:lpstr>幻灯片 148</vt:lpstr>
      <vt:lpstr>幻灯片 149</vt:lpstr>
      <vt:lpstr>幻灯片 150</vt:lpstr>
      <vt:lpstr>幻灯片 151</vt:lpstr>
      <vt:lpstr>幻灯片 152</vt:lpstr>
      <vt:lpstr>幻灯片 153</vt:lpstr>
      <vt:lpstr>幻灯片 154</vt:lpstr>
      <vt:lpstr>幻灯片 155</vt:lpstr>
      <vt:lpstr>幻灯片 156</vt:lpstr>
      <vt:lpstr>幻灯片 157</vt:lpstr>
      <vt:lpstr>幻灯片 158</vt:lpstr>
      <vt:lpstr>幻灯片 159</vt:lpstr>
      <vt:lpstr>幻灯片 160</vt:lpstr>
      <vt:lpstr>幻灯片 161</vt:lpstr>
      <vt:lpstr>幻灯片 162</vt:lpstr>
      <vt:lpstr>幻灯片 163</vt:lpstr>
      <vt:lpstr>幻灯片 164</vt:lpstr>
      <vt:lpstr>幻灯片 165</vt:lpstr>
      <vt:lpstr>幻灯片 166</vt:lpstr>
      <vt:lpstr>幻灯片 167</vt:lpstr>
      <vt:lpstr>幻灯片 168</vt:lpstr>
      <vt:lpstr>幻灯片 169</vt:lpstr>
      <vt:lpstr>幻灯片 170</vt:lpstr>
      <vt:lpstr>幻灯片 171</vt:lpstr>
      <vt:lpstr>幻灯片 172</vt:lpstr>
      <vt:lpstr>幻灯片 173</vt:lpstr>
      <vt:lpstr>幻灯片 174</vt:lpstr>
      <vt:lpstr>幻灯片 175</vt:lpstr>
      <vt:lpstr>幻灯片 176</vt:lpstr>
      <vt:lpstr>幻灯片 177</vt:lpstr>
      <vt:lpstr>幻灯片 178</vt:lpstr>
      <vt:lpstr>幻灯片 179</vt:lpstr>
      <vt:lpstr>幻灯片 180</vt:lpstr>
      <vt:lpstr>幻灯片 181</vt:lpstr>
      <vt:lpstr>幻灯片 182</vt:lpstr>
      <vt:lpstr>幻灯片 183</vt:lpstr>
      <vt:lpstr>幻灯片 184</vt:lpstr>
      <vt:lpstr>幻灯片 185</vt:lpstr>
      <vt:lpstr>幻灯片 186</vt:lpstr>
      <vt:lpstr>幻灯片 187</vt:lpstr>
      <vt:lpstr>幻灯片 188</vt:lpstr>
      <vt:lpstr>幻灯片 189</vt:lpstr>
      <vt:lpstr>幻灯片 190</vt:lpstr>
      <vt:lpstr>幻灯片 191</vt:lpstr>
      <vt:lpstr>幻灯片 192</vt:lpstr>
      <vt:lpstr>幻灯片 193</vt:lpstr>
      <vt:lpstr>幻灯片 194</vt:lpstr>
      <vt:lpstr>幻灯片 195</vt:lpstr>
      <vt:lpstr>幻灯片 196</vt:lpstr>
      <vt:lpstr>幻灯片 197</vt:lpstr>
      <vt:lpstr>幻灯片 198</vt:lpstr>
      <vt:lpstr>幻灯片 199</vt:lpstr>
      <vt:lpstr>幻灯片 200</vt:lpstr>
      <vt:lpstr>幻灯片 201</vt:lpstr>
      <vt:lpstr>幻灯片 202</vt:lpstr>
      <vt:lpstr>幻灯片 203</vt:lpstr>
      <vt:lpstr>幻灯片 204</vt:lpstr>
      <vt:lpstr>幻灯片 205</vt:lpstr>
      <vt:lpstr>幻灯片 206</vt:lpstr>
      <vt:lpstr>幻灯片 207</vt:lpstr>
      <vt:lpstr>幻灯片 208</vt:lpstr>
      <vt:lpstr>幻灯片 209</vt:lpstr>
      <vt:lpstr>幻灯片 210</vt:lpstr>
      <vt:lpstr>幻灯片 211</vt:lpstr>
      <vt:lpstr>幻灯片 212</vt:lpstr>
      <vt:lpstr>幻灯片 213</vt:lpstr>
      <vt:lpstr>幻灯片 214</vt:lpstr>
      <vt:lpstr>幻灯片 215</vt:lpstr>
      <vt:lpstr>幻灯片 216</vt:lpstr>
      <vt:lpstr>幻灯片 217</vt:lpstr>
      <vt:lpstr>幻灯片 218</vt:lpstr>
      <vt:lpstr>幻灯片 219</vt:lpstr>
      <vt:lpstr>幻灯片 220</vt:lpstr>
      <vt:lpstr>幻灯片 221</vt:lpstr>
      <vt:lpstr>幻灯片 222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685</cp:revision>
  <dcterms:created xsi:type="dcterms:W3CDTF">2016-01-31T01:38:40Z</dcterms:created>
  <dcterms:modified xsi:type="dcterms:W3CDTF">2018-05-15T00:49:29Z</dcterms:modified>
</cp:coreProperties>
</file>