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Default Extension="tiff" ContentType="image/tiff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7" r:id="rId2"/>
    <p:sldId id="297" r:id="rId3"/>
    <p:sldId id="329" r:id="rId4"/>
    <p:sldId id="330" r:id="rId5"/>
    <p:sldId id="345" r:id="rId6"/>
    <p:sldId id="332" r:id="rId7"/>
    <p:sldId id="333" r:id="rId8"/>
    <p:sldId id="334" r:id="rId9"/>
    <p:sldId id="335" r:id="rId10"/>
    <p:sldId id="336" r:id="rId11"/>
    <p:sldId id="353" r:id="rId12"/>
    <p:sldId id="337" r:id="rId13"/>
    <p:sldId id="354" r:id="rId14"/>
    <p:sldId id="355" r:id="rId15"/>
    <p:sldId id="339" r:id="rId16"/>
    <p:sldId id="338" r:id="rId17"/>
    <p:sldId id="340" r:id="rId18"/>
    <p:sldId id="341" r:id="rId19"/>
    <p:sldId id="344" r:id="rId20"/>
    <p:sldId id="342" r:id="rId21"/>
    <p:sldId id="343" r:id="rId22"/>
    <p:sldId id="346" r:id="rId23"/>
    <p:sldId id="347" r:id="rId24"/>
    <p:sldId id="348" r:id="rId25"/>
    <p:sldId id="349" r:id="rId26"/>
    <p:sldId id="350" r:id="rId27"/>
    <p:sldId id="351" r:id="rId28"/>
    <p:sldId id="352" r:id="rId29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1724"/>
    <a:srgbClr val="FFF1D9"/>
    <a:srgbClr val="492731"/>
    <a:srgbClr val="CB1C1D"/>
    <a:srgbClr val="8949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354" autoAdjust="0"/>
    <p:restoredTop sz="93915" autoAdjust="0"/>
  </p:normalViewPr>
  <p:slideViewPr>
    <p:cSldViewPr snapToGrid="0" showGuides="1">
      <p:cViewPr>
        <p:scale>
          <a:sx n="80" d="100"/>
          <a:sy n="80" d="100"/>
        </p:scale>
        <p:origin x="-5981" y="-32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4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6747A-8A24-46C9-92AF-E95B2EF5D7C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B2C2D-5025-4548-A82A-92F407D8BED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0132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E7C16-16EB-45EC-96F4-5B555DBEB0C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21078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2798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69928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3696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62027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9411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6343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93944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48598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77906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093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79940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906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55287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3780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5872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0879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77389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2504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53022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5257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498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9305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48754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4382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60076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8332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B2C2D-5025-4548-A82A-92F407D8BED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7021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5"/>
            <a:ext cx="9144000" cy="5142733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68580" tIns="34290" rIns="68580" bIns="34290"/>
          <a:lstStyle/>
          <a:p>
            <a:fld id="{B99B56E1-8EB1-4171-A6BC-22E10851BFE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68580" tIns="34290" rIns="68580" bIns="34290"/>
          <a:lstStyle/>
          <a:p>
            <a:fld id="{776F3BFF-E724-46F6-992E-0CD7FBB6AA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DFB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6412" y="168442"/>
            <a:ext cx="880711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90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transition spd="slow">
    <p:cover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31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34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microsoft.com/office/2007/relationships/hdphoto" Target="../media/hdphoto1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5" Type="http://schemas.openxmlformats.org/officeDocument/2006/relationships/image" Target="../media/image39.jpe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5" Type="http://schemas.openxmlformats.org/officeDocument/2006/relationships/image" Target="../media/image42.jpe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19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22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09211"/>
          </a:xfrm>
          <a:prstGeom prst="rect">
            <a:avLst/>
          </a:prstGeom>
        </p:spPr>
      </p:pic>
      <p:grpSp>
        <p:nvGrpSpPr>
          <p:cNvPr id="33" name="组合 32" hidden="1"/>
          <p:cNvGrpSpPr/>
          <p:nvPr/>
        </p:nvGrpSpPr>
        <p:grpSpPr>
          <a:xfrm>
            <a:off x="2457894" y="2239422"/>
            <a:ext cx="1569660" cy="1080920"/>
            <a:chOff x="3407819" y="2761962"/>
            <a:chExt cx="2092880" cy="1441227"/>
          </a:xfrm>
        </p:grpSpPr>
        <p:sp>
          <p:nvSpPr>
            <p:cNvPr id="23" name="TextBox 8"/>
            <p:cNvSpPr txBox="1">
              <a:spLocks noChangeArrowheads="1"/>
            </p:cNvSpPr>
            <p:nvPr/>
          </p:nvSpPr>
          <p:spPr bwMode="auto">
            <a:xfrm>
              <a:off x="3407819" y="2761962"/>
              <a:ext cx="2092880" cy="144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buFontTx/>
                <a:buNone/>
              </a:pPr>
              <a:r>
                <a:rPr lang="zh-CN" altLang="en-US" sz="1500" spc="225" dirty="0">
                  <a:latin typeface="方正隶变_GBK" pitchFamily="1" charset="-122"/>
                  <a:ea typeface="方正隶变_GBK" pitchFamily="1" charset="-122"/>
                </a:rPr>
                <a:t>水墨韵味计划总结广告宣传工作汇报</a:t>
              </a: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4874728" y="2937925"/>
              <a:ext cx="0" cy="1074057"/>
            </a:xfrm>
            <a:prstGeom prst="line">
              <a:avLst/>
            </a:prstGeom>
            <a:ln>
              <a:solidFill>
                <a:schemeClr val="tx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4406098" y="2937925"/>
              <a:ext cx="0" cy="1074057"/>
            </a:xfrm>
            <a:prstGeom prst="line">
              <a:avLst/>
            </a:prstGeom>
            <a:ln>
              <a:solidFill>
                <a:schemeClr val="tx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3937468" y="2937925"/>
              <a:ext cx="0" cy="1074057"/>
            </a:xfrm>
            <a:prstGeom prst="line">
              <a:avLst/>
            </a:prstGeom>
            <a:ln>
              <a:solidFill>
                <a:schemeClr val="tx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14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6555" y="292616"/>
            <a:ext cx="1353087" cy="3097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888" y="927558"/>
            <a:ext cx="919377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r>
              <a:rPr lang="zh-CN" altLang="en-US" sz="6000" dirty="0">
                <a:latin typeface="华文新魏" pitchFamily="2" charset="-122"/>
                <a:ea typeface="华文新魏" pitchFamily="2" charset="-122"/>
              </a:rPr>
              <a:t>清朝前中期的鼎盛与危机</a:t>
            </a:r>
          </a:p>
        </p:txBody>
      </p:sp>
      <p:pic>
        <p:nvPicPr>
          <p:cNvPr id="13" name="图片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988" y="280062"/>
            <a:ext cx="449063" cy="65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9051" y="310417"/>
            <a:ext cx="1728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第</a:t>
            </a:r>
            <a:r>
              <a:rPr lang="en-US" altLang="zh-CN" sz="3200" b="1" dirty="0">
                <a:latin typeface="黑体" pitchFamily="49" charset="-122"/>
                <a:ea typeface="黑体" pitchFamily="49" charset="-122"/>
              </a:rPr>
              <a:t>14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课</a:t>
            </a:r>
          </a:p>
        </p:txBody>
      </p:sp>
      <p:pic>
        <p:nvPicPr>
          <p:cNvPr id="1026" name="Picture 2" descr="https://timgsa.baidu.com/timg?image&amp;quality=80&amp;size=b9999_10000&amp;sec=1603682390741&amp;di=85f48fd577985486409555caaacaa550&amp;imgtype=0&amp;src=http%3A%2F%2Finews.gtimg.com%2Fnewsapp_bt%2F0%2F11157588063%2F1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78182"/>
            <a:ext cx="9168887" cy="309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5" y="22860"/>
            <a:ext cx="187880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文字狱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364" y="646106"/>
            <a:ext cx="3610233" cy="2409831"/>
          </a:xfrm>
          <a:prstGeom prst="rect">
            <a:avLst/>
          </a:prstGeom>
          <a:ln>
            <a:solidFill>
              <a:srgbClr val="49273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9150" y="3201523"/>
            <a:ext cx="3832656" cy="1938992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n-ea"/>
              </a:rPr>
              <a:t>    世宗微服游于市，就一书肆翻阅书籍，时微风拂拂，吹书页上下不已。一书生见状，即高吟曰：“清风不识字，何必来翻书？“世宗以为讥讽也，旋下诏杀之。</a:t>
            </a:r>
            <a:endParaRPr lang="en-US" altLang="zh-CN" sz="2000" dirty="0">
              <a:latin typeface="+mn-ea"/>
            </a:endParaRPr>
          </a:p>
          <a:p>
            <a:pPr algn="r"/>
            <a:r>
              <a:rPr lang="en-US" altLang="zh-CN" sz="2000" dirty="0">
                <a:latin typeface="+mn-ea"/>
              </a:rPr>
              <a:t>——《</a:t>
            </a:r>
            <a:r>
              <a:rPr lang="zh-CN" altLang="en-US" sz="2000" dirty="0">
                <a:latin typeface="+mn-ea"/>
              </a:rPr>
              <a:t>清稗类抄</a:t>
            </a:r>
            <a:r>
              <a:rPr lang="en-US" altLang="zh-CN" sz="2000" dirty="0">
                <a:latin typeface="+mn-ea"/>
              </a:rPr>
              <a:t>·</a:t>
            </a:r>
            <a:r>
              <a:rPr lang="zh-CN" altLang="en-US" sz="2000" dirty="0">
                <a:latin typeface="+mn-ea"/>
              </a:rPr>
              <a:t>狱讼类八</a:t>
            </a:r>
            <a:r>
              <a:rPr lang="en-US" altLang="zh-CN" sz="2000" dirty="0">
                <a:latin typeface="+mn-ea"/>
              </a:rPr>
              <a:t>》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5" t="5398" r="11856"/>
          <a:stretch/>
        </p:blipFill>
        <p:spPr>
          <a:xfrm>
            <a:off x="4164229" y="669758"/>
            <a:ext cx="4658497" cy="2360950"/>
          </a:xfrm>
          <a:prstGeom prst="rect">
            <a:avLst/>
          </a:prstGeom>
          <a:ln>
            <a:solidFill>
              <a:srgbClr val="49273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164229" y="3663188"/>
            <a:ext cx="4732637" cy="1015663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    清朝统治者对思想文化的控制非常严密，阻碍思想、学术的进步与发展，对文化造成严重的摧残。</a:t>
            </a:r>
          </a:p>
        </p:txBody>
      </p:sp>
      <p:sp>
        <p:nvSpPr>
          <p:cNvPr id="9" name="矩形 8"/>
          <p:cNvSpPr/>
          <p:nvPr/>
        </p:nvSpPr>
        <p:spPr>
          <a:xfrm>
            <a:off x="6406672" y="22860"/>
            <a:ext cx="2434889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核心素养：史料实证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90848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0B527442-B659-4100-85BF-48776C3B8674}"/>
              </a:ext>
            </a:extLst>
          </p:cNvPr>
          <p:cNvSpPr/>
          <p:nvPr/>
        </p:nvSpPr>
        <p:spPr>
          <a:xfrm>
            <a:off x="216146" y="685123"/>
            <a:ext cx="5697637" cy="10387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原因：①维护封建君主专制，中央集权的需要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en-US" altLang="zh-CN" sz="2100" b="1" kern="1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            ②</a:t>
            </a: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清统治者的猜忌和恐惧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            ③推崇儒家思想，加强思想统治的要求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="" xmlns:a16="http://schemas.microsoft.com/office/drawing/2014/main" id="{D5C95F21-823F-479A-A004-5B8D8B126EAD}"/>
              </a:ext>
            </a:extLst>
          </p:cNvPr>
          <p:cNvCxnSpPr/>
          <p:nvPr/>
        </p:nvCxnSpPr>
        <p:spPr>
          <a:xfrm>
            <a:off x="235324" y="527451"/>
            <a:ext cx="352985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CEF5F8E5-0A87-4C87-8EC8-FC47A310EE7E}"/>
              </a:ext>
            </a:extLst>
          </p:cNvPr>
          <p:cNvSpPr/>
          <p:nvPr/>
        </p:nvSpPr>
        <p:spPr>
          <a:xfrm>
            <a:off x="242890" y="164847"/>
            <a:ext cx="830997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zh-CN" altLang="en-US" sz="1800" b="1" dirty="0" smtClean="0">
                <a:latin typeface="汉仪菱心体简" panose="02010609000101010101" pitchFamily="49" charset="-122"/>
                <a:ea typeface="汉仪菱心体简" panose="02010609000101010101" pitchFamily="49" charset="-122"/>
              </a:rPr>
              <a:t>文字狱</a:t>
            </a:r>
            <a:endParaRPr lang="zh-CN" altLang="en-US" sz="1800" b="1" dirty="0"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EA64F9EF-4A7B-41E3-B443-D26B29FCC74F}"/>
              </a:ext>
            </a:extLst>
          </p:cNvPr>
          <p:cNvSpPr/>
          <p:nvPr/>
        </p:nvSpPr>
        <p:spPr>
          <a:xfrm>
            <a:off x="216146" y="1774849"/>
            <a:ext cx="4852811" cy="10387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特点：①打击对象广泛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en-US" altLang="zh-CN" sz="2100" b="1" kern="1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            ②</a:t>
            </a: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数量繁多，文网严密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            ③处罚重，诛连广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C2D6C06F-344D-4609-A8DB-1CCDCBAFD163}"/>
              </a:ext>
            </a:extLst>
          </p:cNvPr>
          <p:cNvSpPr/>
          <p:nvPr/>
        </p:nvSpPr>
        <p:spPr>
          <a:xfrm>
            <a:off x="216145" y="2825638"/>
            <a:ext cx="2636386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实质：思想文化专制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D7DAA487-F71C-4547-B97C-F766F9DCE37B}"/>
              </a:ext>
            </a:extLst>
          </p:cNvPr>
          <p:cNvSpPr/>
          <p:nvPr/>
        </p:nvSpPr>
        <p:spPr>
          <a:xfrm>
            <a:off x="216146" y="3218053"/>
            <a:ext cx="5390802" cy="13619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影响：①禁锢了人们的思想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en-US" altLang="zh-CN" sz="2100" b="1" kern="100" dirty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            ②</a:t>
            </a: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造成社会恐怖，摧残了人才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en-US" altLang="zh-CN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            ③</a:t>
            </a: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阻碍历史的进步，延缓了中国社会    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en-US" altLang="zh-CN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            </a:t>
            </a: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近代化进程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198450A0-5F0A-46AA-A9DB-2A49B7857DFF}"/>
              </a:ext>
            </a:extLst>
          </p:cNvPr>
          <p:cNvSpPr/>
          <p:nvPr/>
        </p:nvSpPr>
        <p:spPr>
          <a:xfrm>
            <a:off x="6003235" y="654469"/>
            <a:ext cx="2636386" cy="39472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历史资料：乾嘉学派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是清朝前期的一个学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术流派，此学派文风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朴实简洁，重证据、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罗列而少理论发挥，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而有“朴学”、“考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据学”之称。学派研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究对象上至天文地理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下至各朝的政治制度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的细节，但是总体特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点是避免涉及与明清</a:t>
            </a:r>
            <a:endParaRPr lang="en-US" altLang="zh-CN" sz="2100" b="1" dirty="0">
              <a:solidFill>
                <a:srgbClr val="FF0000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dirty="0">
                <a:solidFill>
                  <a:srgbClr val="FF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有直接关系的事物。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3596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6" y="22860"/>
            <a:ext cx="2941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摊丁入亩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7910" y="787578"/>
            <a:ext cx="2584144" cy="400110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一条鞭法（明后期）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2623" y="2388015"/>
            <a:ext cx="2584144" cy="400110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摊丁入亩（清朝）</a:t>
            </a:r>
          </a:p>
        </p:txBody>
      </p:sp>
      <p:sp>
        <p:nvSpPr>
          <p:cNvPr id="7" name="下箭头 6"/>
          <p:cNvSpPr/>
          <p:nvPr/>
        </p:nvSpPr>
        <p:spPr>
          <a:xfrm>
            <a:off x="1348791" y="1459029"/>
            <a:ext cx="402385" cy="682766"/>
          </a:xfrm>
          <a:prstGeom prst="downArrow">
            <a:avLst/>
          </a:prstGeom>
          <a:noFill/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642078" y="541357"/>
            <a:ext cx="5302631" cy="2246769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    又称作摊丁入地、地丁合一，是康熙皇帝“滋生人丁永不加赋”政策的进一步改革和发展。 雍正时期开始实行。 </a:t>
            </a:r>
            <a:endParaRPr lang="en-US" altLang="zh-CN" sz="2000" dirty="0"/>
          </a:p>
          <a:p>
            <a:r>
              <a:rPr lang="zh-CN" altLang="en-US" sz="2000" dirty="0"/>
              <a:t>    </a:t>
            </a:r>
            <a:r>
              <a:rPr lang="zh-CN" altLang="en-US" sz="2000" b="1" dirty="0"/>
              <a:t>其主要内容</a:t>
            </a:r>
            <a:r>
              <a:rPr lang="zh-CN" altLang="en-US" sz="2000" dirty="0"/>
              <a:t>：废除人头税，客观上是对最底层农民人身控制的放松，是中国封建社会后期赋予制度的一次重要改革，将中国实行的两千年的人头税废除，而并入土地税。</a:t>
            </a:r>
          </a:p>
        </p:txBody>
      </p:sp>
      <p:sp>
        <p:nvSpPr>
          <p:cNvPr id="9" name="右箭头 8"/>
          <p:cNvSpPr/>
          <p:nvPr/>
        </p:nvSpPr>
        <p:spPr>
          <a:xfrm>
            <a:off x="3002694" y="2435649"/>
            <a:ext cx="506627" cy="304844"/>
          </a:xfrm>
          <a:prstGeom prst="rightArrow">
            <a:avLst/>
          </a:prstGeom>
          <a:noFill/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913931"/>
            <a:ext cx="9144000" cy="2225864"/>
          </a:xfrm>
          <a:prstGeom prst="rect">
            <a:avLst/>
          </a:prstGeom>
          <a:ln>
            <a:solidFill>
              <a:srgbClr val="492731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-11129" y="2910227"/>
            <a:ext cx="9155130" cy="2229569"/>
          </a:xfrm>
          <a:prstGeom prst="rect">
            <a:avLst/>
          </a:prstGeom>
          <a:solidFill>
            <a:srgbClr val="492731">
              <a:alpha val="30196"/>
            </a:srgbClr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406672" y="22860"/>
            <a:ext cx="2434889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核心素养：历史解释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9715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">
            <a:extLst>
              <a:ext uri="{FF2B5EF4-FFF2-40B4-BE49-F238E27FC236}">
                <a16:creationId xmlns="" xmlns:a16="http://schemas.microsoft.com/office/drawing/2014/main" id="{C2BF543B-EB16-4EA1-936A-BD5929575915}"/>
              </a:ext>
            </a:extLst>
          </p:cNvPr>
          <p:cNvSpPr/>
          <p:nvPr/>
        </p:nvSpPr>
        <p:spPr>
          <a:xfrm>
            <a:off x="1878060" y="775058"/>
            <a:ext cx="6564680" cy="6884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l">
              <a:lnSpc>
                <a:spcPct val="11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规定农民不再为官府服役，改交役银。根据每户人丁、土地两项标准算出役银的具体数目，与该户的田赋合并，折银征收。</a:t>
            </a:r>
          </a:p>
        </p:txBody>
      </p:sp>
      <p:sp>
        <p:nvSpPr>
          <p:cNvPr id="10" name="圆角矩形 8">
            <a:extLst>
              <a:ext uri="{FF2B5EF4-FFF2-40B4-BE49-F238E27FC236}">
                <a16:creationId xmlns="" xmlns:a16="http://schemas.microsoft.com/office/drawing/2014/main" id="{0C56AFB6-D3E8-48BB-99AA-4904416AE765}"/>
              </a:ext>
            </a:extLst>
          </p:cNvPr>
          <p:cNvSpPr/>
          <p:nvPr/>
        </p:nvSpPr>
        <p:spPr>
          <a:xfrm>
            <a:off x="1820477" y="1997187"/>
            <a:ext cx="1762210" cy="11368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1800" b="1" dirty="0">
                <a:solidFill>
                  <a:schemeClr val="tx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首先将役银中按人丁摊派的部分“丁银”加以固定</a:t>
            </a:r>
          </a:p>
        </p:txBody>
      </p:sp>
      <p:sp>
        <p:nvSpPr>
          <p:cNvPr id="11" name="圆角矩形 9">
            <a:extLst>
              <a:ext uri="{FF2B5EF4-FFF2-40B4-BE49-F238E27FC236}">
                <a16:creationId xmlns="" xmlns:a16="http://schemas.microsoft.com/office/drawing/2014/main" id="{5FAD2036-0423-49B3-82CE-39FC4E2347C4}"/>
              </a:ext>
            </a:extLst>
          </p:cNvPr>
          <p:cNvSpPr/>
          <p:nvPr/>
        </p:nvSpPr>
        <p:spPr>
          <a:xfrm>
            <a:off x="3906867" y="1981519"/>
            <a:ext cx="2001368" cy="11368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1800" b="1" dirty="0">
                <a:solidFill>
                  <a:schemeClr val="tx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康熙五十一年，康熙帝宣布“盛世滋丁，永不加赋”</a:t>
            </a:r>
          </a:p>
        </p:txBody>
      </p:sp>
      <p:sp>
        <p:nvSpPr>
          <p:cNvPr id="12" name="圆角矩形 10">
            <a:extLst>
              <a:ext uri="{FF2B5EF4-FFF2-40B4-BE49-F238E27FC236}">
                <a16:creationId xmlns="" xmlns:a16="http://schemas.microsoft.com/office/drawing/2014/main" id="{E5008ABF-6F6A-4287-B93F-A45D8DDE51B6}"/>
              </a:ext>
            </a:extLst>
          </p:cNvPr>
          <p:cNvSpPr/>
          <p:nvPr/>
        </p:nvSpPr>
        <p:spPr>
          <a:xfrm>
            <a:off x="6314380" y="1941768"/>
            <a:ext cx="2149037" cy="113686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1800" b="1" dirty="0">
                <a:solidFill>
                  <a:schemeClr val="tx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雍正帝即位后</a:t>
            </a:r>
            <a:r>
              <a:rPr lang="en-US" altLang="zh-CN" sz="1800" b="1" dirty="0">
                <a:solidFill>
                  <a:schemeClr val="tx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,</a:t>
            </a:r>
            <a:r>
              <a:rPr lang="zh-CN" altLang="en-US" sz="1800" b="1" dirty="0">
                <a:solidFill>
                  <a:schemeClr val="tx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进一步将这笔数额固定的丁银完全分摊到田赋当中</a:t>
            </a:r>
          </a:p>
        </p:txBody>
      </p:sp>
      <p:sp>
        <p:nvSpPr>
          <p:cNvPr id="13" name="圆角矩形 11">
            <a:extLst>
              <a:ext uri="{FF2B5EF4-FFF2-40B4-BE49-F238E27FC236}">
                <a16:creationId xmlns="" xmlns:a16="http://schemas.microsoft.com/office/drawing/2014/main" id="{02ACF75E-9549-4238-9B41-40229FF75210}"/>
              </a:ext>
            </a:extLst>
          </p:cNvPr>
          <p:cNvSpPr/>
          <p:nvPr/>
        </p:nvSpPr>
        <p:spPr>
          <a:xfrm>
            <a:off x="371991" y="750627"/>
            <a:ext cx="1388722" cy="6884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一条鞭法</a:t>
            </a:r>
          </a:p>
          <a:p>
            <a:pPr algn="ctr">
              <a:lnSpc>
                <a:spcPct val="11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（明朝后期）</a:t>
            </a:r>
          </a:p>
        </p:txBody>
      </p:sp>
      <p:sp>
        <p:nvSpPr>
          <p:cNvPr id="14" name="圆角矩形 12">
            <a:extLst>
              <a:ext uri="{FF2B5EF4-FFF2-40B4-BE49-F238E27FC236}">
                <a16:creationId xmlns="" xmlns:a16="http://schemas.microsoft.com/office/drawing/2014/main" id="{61DE751B-EC6C-4484-A5BD-184B8E4321A8}"/>
              </a:ext>
            </a:extLst>
          </p:cNvPr>
          <p:cNvSpPr/>
          <p:nvPr/>
        </p:nvSpPr>
        <p:spPr>
          <a:xfrm>
            <a:off x="436043" y="2015391"/>
            <a:ext cx="1261562" cy="10632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lnSpc>
                <a:spcPct val="11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摊丁入亩（清朝）</a:t>
            </a:r>
          </a:p>
        </p:txBody>
      </p:sp>
      <p:sp>
        <p:nvSpPr>
          <p:cNvPr id="15" name="右箭头 13">
            <a:extLst>
              <a:ext uri="{FF2B5EF4-FFF2-40B4-BE49-F238E27FC236}">
                <a16:creationId xmlns="" xmlns:a16="http://schemas.microsoft.com/office/drawing/2014/main" id="{2D95FC82-EE07-47FA-9E9F-EB7CD18564E4}"/>
              </a:ext>
            </a:extLst>
          </p:cNvPr>
          <p:cNvSpPr/>
          <p:nvPr/>
        </p:nvSpPr>
        <p:spPr>
          <a:xfrm>
            <a:off x="3613404" y="2433794"/>
            <a:ext cx="262745" cy="126687"/>
          </a:xfrm>
          <a:prstGeom prst="rightArrow">
            <a:avLst>
              <a:gd name="adj1" fmla="val 50000"/>
              <a:gd name="adj2" fmla="val 598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右箭头 14">
            <a:extLst>
              <a:ext uri="{FF2B5EF4-FFF2-40B4-BE49-F238E27FC236}">
                <a16:creationId xmlns="" xmlns:a16="http://schemas.microsoft.com/office/drawing/2014/main" id="{24F4E933-36B3-4E8F-A881-1DF1BFCFC4BF}"/>
              </a:ext>
            </a:extLst>
          </p:cNvPr>
          <p:cNvSpPr/>
          <p:nvPr/>
        </p:nvSpPr>
        <p:spPr>
          <a:xfrm>
            <a:off x="5938952" y="2429705"/>
            <a:ext cx="344711" cy="130776"/>
          </a:xfrm>
          <a:prstGeom prst="rightArrow">
            <a:avLst>
              <a:gd name="adj1" fmla="val 50000"/>
              <a:gd name="adj2" fmla="val 598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下箭头 16">
            <a:extLst>
              <a:ext uri="{FF2B5EF4-FFF2-40B4-BE49-F238E27FC236}">
                <a16:creationId xmlns="" xmlns:a16="http://schemas.microsoft.com/office/drawing/2014/main" id="{4EF70969-2240-473E-963E-46B853E0B0F3}"/>
              </a:ext>
            </a:extLst>
          </p:cNvPr>
          <p:cNvSpPr/>
          <p:nvPr/>
        </p:nvSpPr>
        <p:spPr>
          <a:xfrm>
            <a:off x="856324" y="1490693"/>
            <a:ext cx="152427" cy="473099"/>
          </a:xfrm>
          <a:prstGeom prst="downArrow">
            <a:avLst>
              <a:gd name="adj1" fmla="val 50000"/>
              <a:gd name="adj2" fmla="val 5600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60D399E-68CF-47A6-A503-4FCEABD0D9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5323" y="150585"/>
            <a:ext cx="363818" cy="374773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14F0A46A-0831-4B8E-8815-6041F73C6B99}"/>
              </a:ext>
            </a:extLst>
          </p:cNvPr>
          <p:cNvCxnSpPr/>
          <p:nvPr/>
        </p:nvCxnSpPr>
        <p:spPr>
          <a:xfrm>
            <a:off x="235324" y="527451"/>
            <a:ext cx="352985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254D666F-7895-4937-B470-35A302478744}"/>
              </a:ext>
            </a:extLst>
          </p:cNvPr>
          <p:cNvSpPr/>
          <p:nvPr/>
        </p:nvSpPr>
        <p:spPr>
          <a:xfrm>
            <a:off x="599141" y="164847"/>
            <a:ext cx="221599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zh-CN" altLang="en-US" sz="1800" b="1" dirty="0">
                <a:latin typeface="汉仪菱心体简" panose="02010609000101010101" pitchFamily="49" charset="-122"/>
                <a:ea typeface="汉仪菱心体简" panose="02010609000101010101" pitchFamily="49" charset="-122"/>
              </a:rPr>
              <a:t>逐渐简化的赋税制度</a:t>
            </a:r>
          </a:p>
        </p:txBody>
      </p:sp>
      <p:sp>
        <p:nvSpPr>
          <p:cNvPr id="2" name="文本框 27">
            <a:extLst>
              <a:ext uri="{FF2B5EF4-FFF2-40B4-BE49-F238E27FC236}">
                <a16:creationId xmlns="" xmlns:a16="http://schemas.microsoft.com/office/drawing/2014/main" id="{4E8A97A1-7529-4D1B-A3F4-A6115ABF1E3A}"/>
              </a:ext>
            </a:extLst>
          </p:cNvPr>
          <p:cNvSpPr txBox="1"/>
          <p:nvPr/>
        </p:nvSpPr>
        <p:spPr>
          <a:xfrm>
            <a:off x="154641" y="3371123"/>
            <a:ext cx="8814547" cy="14542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易错辨析：</a:t>
            </a:r>
            <a:endParaRPr lang="en-US" altLang="zh-CN" sz="1800" b="1" dirty="0">
              <a:solidFill>
                <a:srgbClr val="FF0000"/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r>
              <a:rPr lang="zh-CN" altLang="en-US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一条鞭法与摊丁入亩两者之间的关系：晚明“ 一条鞭法 ”执行之时</a:t>
            </a:r>
            <a:r>
              <a:rPr lang="en-US" altLang="zh-CN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, </a:t>
            </a:r>
            <a:r>
              <a:rPr lang="zh-CN" altLang="en-US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摊丁入亩仅仅是一条鞭法中的一部分</a:t>
            </a:r>
            <a:r>
              <a:rPr lang="en-US" altLang="zh-CN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, </a:t>
            </a:r>
            <a:r>
              <a:rPr lang="zh-CN" altLang="en-US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它的存在是局部性的</a:t>
            </a:r>
            <a:r>
              <a:rPr lang="en-US" altLang="zh-CN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, </a:t>
            </a:r>
            <a:r>
              <a:rPr lang="zh-CN" altLang="en-US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区域性的</a:t>
            </a:r>
            <a:r>
              <a:rPr lang="en-US" altLang="zh-CN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; </a:t>
            </a:r>
            <a:r>
              <a:rPr lang="zh-CN" altLang="en-US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而到清朝雍正时</a:t>
            </a:r>
            <a:r>
              <a:rPr lang="en-US" altLang="zh-CN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, </a:t>
            </a:r>
            <a:r>
              <a:rPr lang="zh-CN" altLang="en-US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则是将其在全国颁行</a:t>
            </a:r>
            <a:r>
              <a:rPr lang="en-US" altLang="zh-CN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, </a:t>
            </a:r>
            <a:r>
              <a:rPr lang="zh-CN" altLang="en-US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使之变成了普遍性的 。清代的“ 摊丁入亩”是条鞭化的“ 摊丁入亩”</a:t>
            </a:r>
            <a:r>
              <a:rPr lang="en-US" altLang="zh-CN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, </a:t>
            </a:r>
            <a:r>
              <a:rPr lang="zh-CN" altLang="en-US" sz="1800" b="1" dirty="0">
                <a:solidFill>
                  <a:srgbClr val="FF0000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</a:rPr>
              <a:t>是“ 一条鞭法”本身的继续和发展。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1688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72813143-6413-43B9-B05C-12C179FD986B}"/>
              </a:ext>
            </a:extLst>
          </p:cNvPr>
          <p:cNvSpPr/>
          <p:nvPr/>
        </p:nvSpPr>
        <p:spPr>
          <a:xfrm>
            <a:off x="233204" y="762994"/>
            <a:ext cx="8483415" cy="13619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原因：①土地兼并严重，农民负担过重，社会矛盾尖锐；②征收人头税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使人丁逃亡现象严重 </a:t>
            </a:r>
            <a:r>
              <a:rPr lang="en-US" altLang="zh-CN" sz="2100" b="1" kern="1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(</a:t>
            </a:r>
            <a:r>
              <a:rPr lang="zh-CN" altLang="en-US" sz="2100" b="1" kern="1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地主藏匿人口和流民增多使土地和人口清查难以</a:t>
            </a:r>
            <a:endParaRPr lang="en-US" altLang="zh-CN" sz="2100" b="1" kern="1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准确清查</a:t>
            </a:r>
            <a:r>
              <a:rPr lang="en-US" altLang="zh-CN" sz="2100" b="1" kern="1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) </a:t>
            </a: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，影响国家财政收入，造成财政困难；③旧的赋税制度不适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应商品经济发展的需要； ④吸取明朝“一条鞭法”赋税制度改革的经验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6F07D0AE-B96C-4598-BED2-EFD2A0F0C700}"/>
              </a:ext>
            </a:extLst>
          </p:cNvPr>
          <p:cNvSpPr/>
          <p:nvPr/>
        </p:nvSpPr>
        <p:spPr>
          <a:xfrm>
            <a:off x="233203" y="2189950"/>
            <a:ext cx="8483416" cy="26545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意义：①一定程度上减轻了无地、少地农民的经济负担，有利于社会生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产（封建经济）的恢复和发展； ②废除了中国历史上长期存在的人头税，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封建国家放松了对劳动人民的人身控制；③劳动者有了较大的人身自由，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有利于手工业、商品经济和资本主义萌芽的发展；④减少了历史上长期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存在的隐瞒人口的现象，有利于我国人口增长；⑤赋税规则的简化，有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利于政府征收，保证封建国家的财政收入；⑥一定程度上改变了赋役不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均的严重情况，有利于缓和社会矛盾，稳定社会秩序；⑦无法真正实现</a:t>
            </a:r>
            <a:endParaRPr lang="en-US" altLang="zh-CN" sz="2100" b="1" kern="100" dirty="0">
              <a:latin typeface="华文新魏" panose="02010800040101010101" pitchFamily="2" charset="-122"/>
              <a:ea typeface="华文新魏" panose="02010800040101010101" pitchFamily="2" charset="-122"/>
              <a:cs typeface="Courier New"/>
            </a:endParaRPr>
          </a:p>
          <a:p>
            <a:pPr marL="179191" indent="-325103">
              <a:tabLst>
                <a:tab pos="832175" algn="l"/>
                <a:tab pos="1600232" algn="l"/>
              </a:tabLst>
            </a:pPr>
            <a:r>
              <a:rPr lang="zh-CN" altLang="en-US" sz="2100" b="1" kern="100" dirty="0">
                <a:latin typeface="华文新魏" panose="02010800040101010101" pitchFamily="2" charset="-122"/>
                <a:ea typeface="华文新魏" panose="02010800040101010101" pitchFamily="2" charset="-122"/>
                <a:cs typeface="Courier New"/>
              </a:rPr>
              <a:t>税赋的平均分摊，普通百姓的负担依然非常沉重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935E1E8-8483-4498-898C-37176B1E40F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33203" y="218732"/>
            <a:ext cx="831230" cy="544262"/>
          </a:xfrm>
          <a:prstGeom prst="rect">
            <a:avLst/>
          </a:prstGeom>
        </p:spPr>
      </p:pic>
      <p:sp>
        <p:nvSpPr>
          <p:cNvPr id="3" name="矩形 31">
            <a:extLst>
              <a:ext uri="{FF2B5EF4-FFF2-40B4-BE49-F238E27FC236}">
                <a16:creationId xmlns="" xmlns:a16="http://schemas.microsoft.com/office/drawing/2014/main" id="{72221882-C3B9-4516-BECF-77EAB7739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599" y="298978"/>
            <a:ext cx="475514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归纳：摊丁入亩推行的原因及影响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4300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1130" y="-1"/>
            <a:ext cx="9155129" cy="5143501"/>
          </a:xfrm>
          <a:prstGeom prst="rect">
            <a:avLst/>
          </a:prstGeom>
        </p:spPr>
      </p:pic>
      <p:grpSp>
        <p:nvGrpSpPr>
          <p:cNvPr id="142" name="组合 141"/>
          <p:cNvGrpSpPr/>
          <p:nvPr/>
        </p:nvGrpSpPr>
        <p:grpSpPr>
          <a:xfrm>
            <a:off x="986229" y="1538338"/>
            <a:ext cx="7171549" cy="2369839"/>
            <a:chOff x="776177" y="2005263"/>
            <a:chExt cx="9562065" cy="3159785"/>
          </a:xfrm>
        </p:grpSpPr>
        <p:pic>
          <p:nvPicPr>
            <p:cNvPr id="143" name="图片 1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6177" y="2005263"/>
              <a:ext cx="9562065" cy="3159785"/>
            </a:xfrm>
            <a:prstGeom prst="rect">
              <a:avLst/>
            </a:prstGeom>
          </p:spPr>
        </p:pic>
        <p:sp>
          <p:nvSpPr>
            <p:cNvPr id="144" name="矩形 143"/>
            <p:cNvSpPr/>
            <p:nvPr/>
          </p:nvSpPr>
          <p:spPr>
            <a:xfrm>
              <a:off x="776177" y="2005263"/>
              <a:ext cx="9562065" cy="3159785"/>
            </a:xfrm>
            <a:prstGeom prst="rect">
              <a:avLst/>
            </a:prstGeom>
            <a:solidFill>
              <a:srgbClr val="64393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"/>
          <p:cNvSpPr/>
          <p:nvPr/>
        </p:nvSpPr>
        <p:spPr>
          <a:xfrm>
            <a:off x="1855695" y="1157441"/>
            <a:ext cx="917651" cy="761793"/>
          </a:xfrm>
          <a:prstGeom prst="ellipse">
            <a:avLst/>
          </a:prstGeom>
          <a:solidFill>
            <a:srgbClr val="894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r>
              <a:rPr lang="zh-CN" altLang="en-US" sz="4400" dirty="0">
                <a:latin typeface="华文新魏" pitchFamily="2" charset="-122"/>
                <a:ea typeface="华文新魏" pitchFamily="2" charset="-122"/>
              </a:rPr>
              <a:t>贰</a:t>
            </a:r>
          </a:p>
        </p:txBody>
      </p:sp>
      <p:sp>
        <p:nvSpPr>
          <p:cNvPr id="147" name="文本框 10"/>
          <p:cNvSpPr txBox="1"/>
          <p:nvPr/>
        </p:nvSpPr>
        <p:spPr>
          <a:xfrm>
            <a:off x="986230" y="1949968"/>
            <a:ext cx="7171548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——</a:t>
            </a:r>
            <a:r>
              <a:rPr lang="zh-CN" altLang="en-US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开疆拓土</a:t>
            </a:r>
            <a:r>
              <a:rPr lang="en-US" altLang="zh-CN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——</a:t>
            </a:r>
          </a:p>
          <a:p>
            <a:pPr algn="ctr"/>
            <a:r>
              <a:rPr lang="zh-CN" altLang="en-US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疆域的奠定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2561" y="-46305"/>
            <a:ext cx="2747314" cy="2863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4510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6" y="22860"/>
            <a:ext cx="2941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收复台湾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274" y="547255"/>
            <a:ext cx="4153436" cy="4497392"/>
          </a:xfrm>
          <a:prstGeom prst="rect">
            <a:avLst/>
          </a:prstGeom>
          <a:ln>
            <a:solidFill>
              <a:srgbClr val="49273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54" r="17581"/>
          <a:stretch/>
        </p:blipFill>
        <p:spPr>
          <a:xfrm>
            <a:off x="7512909" y="547255"/>
            <a:ext cx="1631093" cy="4497392"/>
          </a:xfrm>
          <a:prstGeom prst="rect">
            <a:avLst/>
          </a:prstGeom>
          <a:ln>
            <a:solidFill>
              <a:srgbClr val="49273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566435" y="775234"/>
            <a:ext cx="2822906" cy="707886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    </a:t>
            </a:r>
            <a:r>
              <a:rPr lang="en-US" altLang="zh-CN" sz="2000" b="1" dirty="0">
                <a:solidFill>
                  <a:schemeClr val="bg1"/>
                </a:solidFill>
              </a:rPr>
              <a:t>1624</a:t>
            </a:r>
            <a:r>
              <a:rPr lang="zh-CN" altLang="en-US" sz="2000" b="1" dirty="0">
                <a:solidFill>
                  <a:schemeClr val="bg1"/>
                </a:solidFill>
              </a:rPr>
              <a:t>年</a:t>
            </a:r>
            <a:r>
              <a:rPr lang="zh-CN" altLang="en-US" sz="2000" dirty="0">
                <a:solidFill>
                  <a:schemeClr val="bg1"/>
                </a:solidFill>
              </a:rPr>
              <a:t>，荷兰侵占台湾，实行殖民统治。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66435" y="2060933"/>
            <a:ext cx="2822906" cy="1015663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    </a:t>
            </a:r>
            <a:r>
              <a:rPr lang="en-US" altLang="zh-CN" sz="2000" b="1" dirty="0">
                <a:solidFill>
                  <a:schemeClr val="bg1"/>
                </a:solidFill>
              </a:rPr>
              <a:t>1662</a:t>
            </a:r>
            <a:r>
              <a:rPr lang="zh-CN" altLang="en-US" sz="2000" b="1" dirty="0">
                <a:solidFill>
                  <a:schemeClr val="bg1"/>
                </a:solidFill>
              </a:rPr>
              <a:t>年</a:t>
            </a:r>
            <a:r>
              <a:rPr lang="zh-CN" altLang="en-US" sz="2000" dirty="0">
                <a:solidFill>
                  <a:schemeClr val="bg1"/>
                </a:solidFill>
              </a:rPr>
              <a:t>，郑成功驱逐荷兰殖民者，收复台湾。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66435" y="3703042"/>
            <a:ext cx="2822906" cy="1015663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    </a:t>
            </a:r>
            <a:r>
              <a:rPr lang="en-US" altLang="zh-CN" sz="2000" b="1" dirty="0">
                <a:solidFill>
                  <a:schemeClr val="bg1"/>
                </a:solidFill>
              </a:rPr>
              <a:t>1683</a:t>
            </a:r>
            <a:r>
              <a:rPr lang="zh-CN" altLang="en-US" sz="2000" b="1" dirty="0">
                <a:solidFill>
                  <a:schemeClr val="bg1"/>
                </a:solidFill>
              </a:rPr>
              <a:t>年</a:t>
            </a:r>
            <a:r>
              <a:rPr lang="zh-CN" altLang="en-US" sz="2000" dirty="0">
                <a:solidFill>
                  <a:schemeClr val="bg1"/>
                </a:solidFill>
              </a:rPr>
              <a:t>，清军后裔战败投降。清朝在台湾设府，隶属福建省。</a:t>
            </a:r>
          </a:p>
        </p:txBody>
      </p:sp>
      <p:sp>
        <p:nvSpPr>
          <p:cNvPr id="10" name="矩形 9"/>
          <p:cNvSpPr/>
          <p:nvPr/>
        </p:nvSpPr>
        <p:spPr>
          <a:xfrm>
            <a:off x="5276336" y="22860"/>
            <a:ext cx="3565226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核心素养：时空观念、家国情怀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2958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6" y="22860"/>
            <a:ext cx="2941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反击沙俄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9213" y="640871"/>
            <a:ext cx="2822906" cy="1015663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    </a:t>
            </a:r>
            <a:r>
              <a:rPr lang="en-US" altLang="zh-CN" sz="2000" b="1" dirty="0">
                <a:solidFill>
                  <a:schemeClr val="bg1"/>
                </a:solidFill>
              </a:rPr>
              <a:t>17</a:t>
            </a:r>
            <a:r>
              <a:rPr lang="zh-CN" altLang="en-US" sz="2000" b="1" dirty="0">
                <a:solidFill>
                  <a:schemeClr val="bg1"/>
                </a:solidFill>
              </a:rPr>
              <a:t>世纪中叶</a:t>
            </a:r>
            <a:r>
              <a:rPr lang="zh-CN" altLang="en-US" sz="2000" dirty="0">
                <a:solidFill>
                  <a:schemeClr val="bg1"/>
                </a:solidFill>
              </a:rPr>
              <a:t>，沙皇俄国的势力侵入我国黑龙江流域。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213" y="1794629"/>
            <a:ext cx="2822906" cy="1015663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    </a:t>
            </a:r>
            <a:r>
              <a:rPr lang="zh-CN" altLang="en-US" sz="2000" b="1" dirty="0">
                <a:solidFill>
                  <a:schemeClr val="bg1"/>
                </a:solidFill>
              </a:rPr>
              <a:t>康熙前期</a:t>
            </a:r>
            <a:r>
              <a:rPr lang="zh-CN" altLang="en-US" sz="2000" dirty="0">
                <a:solidFill>
                  <a:schemeClr val="bg1"/>
                </a:solidFill>
              </a:rPr>
              <a:t>，清军围攻侵占雅克萨的俄军，迫使其同意为谈判。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9213" y="3016067"/>
            <a:ext cx="2822906" cy="1938992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    </a:t>
            </a:r>
            <a:r>
              <a:rPr lang="en-US" altLang="zh-CN" sz="2000" b="1" dirty="0">
                <a:solidFill>
                  <a:schemeClr val="bg1"/>
                </a:solidFill>
              </a:rPr>
              <a:t>1689</a:t>
            </a:r>
            <a:r>
              <a:rPr lang="zh-CN" altLang="en-US" sz="2000" b="1" dirty="0">
                <a:solidFill>
                  <a:schemeClr val="bg1"/>
                </a:solidFill>
              </a:rPr>
              <a:t>年</a:t>
            </a:r>
            <a:r>
              <a:rPr lang="zh-CN" altLang="en-US" sz="2000" dirty="0">
                <a:solidFill>
                  <a:schemeClr val="bg1"/>
                </a:solidFill>
              </a:rPr>
              <a:t>，中俄签订</a:t>
            </a:r>
            <a:r>
              <a:rPr lang="en-US" altLang="zh-CN" sz="2000" b="1" dirty="0">
                <a:solidFill>
                  <a:schemeClr val="bg1"/>
                </a:solidFill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</a:rPr>
              <a:t>尼布楚条约</a:t>
            </a:r>
            <a:r>
              <a:rPr lang="en-US" altLang="zh-CN" sz="2000" b="1" dirty="0">
                <a:solidFill>
                  <a:schemeClr val="bg1"/>
                </a:solidFill>
              </a:rPr>
              <a:t>》</a:t>
            </a:r>
            <a:r>
              <a:rPr lang="zh-CN" altLang="en-US" sz="2000" dirty="0">
                <a:solidFill>
                  <a:schemeClr val="bg1"/>
                </a:solidFill>
              </a:rPr>
              <a:t>，从法律上确定黑龙江、乌苏里江流域包括库页岛在内的广大地区都是中国领土。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7" t="1053" r="1544" b="2243"/>
          <a:stretch/>
        </p:blipFill>
        <p:spPr>
          <a:xfrm>
            <a:off x="3291433" y="646107"/>
            <a:ext cx="5766069" cy="4308953"/>
          </a:xfrm>
          <a:prstGeom prst="rect">
            <a:avLst/>
          </a:prstGeom>
          <a:ln>
            <a:solidFill>
              <a:srgbClr val="492731"/>
            </a:solidFill>
          </a:ln>
        </p:spPr>
      </p:pic>
      <p:sp>
        <p:nvSpPr>
          <p:cNvPr id="9" name="矩形 8"/>
          <p:cNvSpPr/>
          <p:nvPr/>
        </p:nvSpPr>
        <p:spPr>
          <a:xfrm>
            <a:off x="5288692" y="22860"/>
            <a:ext cx="3552869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核心素养：史料实证、时空观念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0593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6" y="22860"/>
            <a:ext cx="2941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管辖西北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5126" y="458630"/>
            <a:ext cx="3743807" cy="2837104"/>
          </a:xfrm>
          <a:prstGeom prst="rect">
            <a:avLst/>
          </a:prstGeom>
          <a:ln>
            <a:solidFill>
              <a:srgbClr val="49273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212" y="2431213"/>
            <a:ext cx="4356014" cy="2649777"/>
          </a:xfrm>
          <a:prstGeom prst="rect">
            <a:avLst/>
          </a:prstGeom>
          <a:ln>
            <a:solidFill>
              <a:srgbClr val="49273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9214" y="646109"/>
            <a:ext cx="994107" cy="461665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蒙古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213" y="1107775"/>
            <a:ext cx="4337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①漠西蒙古准噶尔部</a:t>
            </a:r>
            <a:r>
              <a:rPr lang="zh-CN" altLang="en-US" sz="2000" dirty="0">
                <a:solidFill>
                  <a:srgbClr val="C00000"/>
                </a:solidFill>
              </a:rPr>
              <a:t>噶尔丹叛乱</a:t>
            </a:r>
            <a:r>
              <a:rPr lang="zh-CN" altLang="en-US" sz="2000" dirty="0"/>
              <a:t>，清军及其后继者进行了长期斗争，最后将其彻底击败。</a:t>
            </a:r>
            <a:endParaRPr lang="en-US" altLang="zh-CN" sz="2000" dirty="0"/>
          </a:p>
          <a:p>
            <a:r>
              <a:rPr lang="zh-CN" altLang="en-US" sz="2000" dirty="0"/>
              <a:t>②设立</a:t>
            </a:r>
            <a:r>
              <a:rPr lang="zh-CN" altLang="en-US" sz="2000" dirty="0">
                <a:solidFill>
                  <a:srgbClr val="C00000"/>
                </a:solidFill>
              </a:rPr>
              <a:t>盟、旗</a:t>
            </a:r>
            <a:r>
              <a:rPr lang="zh-CN" altLang="en-US" sz="2000" dirty="0"/>
              <a:t>，任命蒙古王公管辖。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0985" y="3465163"/>
            <a:ext cx="994107" cy="461665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新疆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90985" y="3978659"/>
            <a:ext cx="406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①平定天山南路维吾尔贵族</a:t>
            </a:r>
            <a:r>
              <a:rPr lang="zh-CN" altLang="en-US" sz="2000" dirty="0">
                <a:solidFill>
                  <a:srgbClr val="C00000"/>
                </a:solidFill>
              </a:rPr>
              <a:t>大小和卓叛乱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r>
              <a:rPr lang="zh-CN" altLang="en-US" sz="2000" dirty="0"/>
              <a:t>②</a:t>
            </a:r>
            <a:r>
              <a:rPr lang="zh-CN" altLang="en-US" sz="2000" dirty="0">
                <a:solidFill>
                  <a:srgbClr val="C00000"/>
                </a:solidFill>
              </a:rPr>
              <a:t>设伊犁将军</a:t>
            </a:r>
            <a:r>
              <a:rPr lang="zh-CN" altLang="en-US" sz="2000" dirty="0"/>
              <a:t>总领军政事务。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9708" y="601234"/>
            <a:ext cx="3314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平定准噶尔叛乱</a:t>
            </a:r>
          </a:p>
        </p:txBody>
      </p:sp>
      <p:sp>
        <p:nvSpPr>
          <p:cNvPr id="13" name="同心圆 12"/>
          <p:cNvSpPr/>
          <p:nvPr/>
        </p:nvSpPr>
        <p:spPr>
          <a:xfrm>
            <a:off x="4810469" y="435710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同心圆 13"/>
          <p:cNvSpPr/>
          <p:nvPr/>
        </p:nvSpPr>
        <p:spPr>
          <a:xfrm>
            <a:off x="4670852" y="2568764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3978" y="2772665"/>
            <a:ext cx="331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平定大小和卓叛乱</a:t>
            </a:r>
          </a:p>
        </p:txBody>
      </p:sp>
      <p:sp>
        <p:nvSpPr>
          <p:cNvPr id="16" name="矩形 15"/>
          <p:cNvSpPr/>
          <p:nvPr/>
        </p:nvSpPr>
        <p:spPr>
          <a:xfrm>
            <a:off x="5288692" y="22860"/>
            <a:ext cx="3552869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核心素养：史料实证、家国情怀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5566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679043" y="1703"/>
            <a:ext cx="228657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疆域奠定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985"/>
          <a:stretch/>
        </p:blipFill>
        <p:spPr>
          <a:xfrm>
            <a:off x="3336327" y="359354"/>
            <a:ext cx="5807675" cy="476766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56887" y="624951"/>
            <a:ext cx="1824680" cy="269447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rot="19770297">
            <a:off x="6847879" y="610248"/>
            <a:ext cx="1235417" cy="239194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 rot="3474611">
            <a:off x="8490041" y="669463"/>
            <a:ext cx="707708" cy="231329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 rot="16956618">
            <a:off x="8292223" y="3322251"/>
            <a:ext cx="1008378" cy="309805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7599406" y="3733551"/>
            <a:ext cx="935766" cy="77666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981569" y="4764465"/>
            <a:ext cx="864973" cy="269447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112206">
            <a:off x="3421026" y="3452497"/>
            <a:ext cx="1824680" cy="270740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509847" y="2320504"/>
            <a:ext cx="382533" cy="269447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654095" y="1419902"/>
            <a:ext cx="912340" cy="269447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65381" y="908960"/>
            <a:ext cx="2866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    清朝中期，疆域西跨</a:t>
            </a:r>
            <a:r>
              <a:rPr lang="zh-CN" altLang="en-US" sz="2000" b="1" dirty="0">
                <a:solidFill>
                  <a:srgbClr val="492731"/>
                </a:solidFill>
              </a:rPr>
              <a:t>葱岭</a:t>
            </a:r>
            <a:r>
              <a:rPr lang="zh-CN" altLang="en-US" sz="2000" dirty="0"/>
              <a:t>，西北达</a:t>
            </a:r>
            <a:r>
              <a:rPr lang="zh-CN" altLang="en-US" sz="2000" b="1" dirty="0">
                <a:solidFill>
                  <a:srgbClr val="492731"/>
                </a:solidFill>
              </a:rPr>
              <a:t>巴勒喀什池</a:t>
            </a:r>
            <a:r>
              <a:rPr lang="zh-CN" altLang="en-US" sz="2000" dirty="0"/>
              <a:t>，北接</a:t>
            </a:r>
            <a:r>
              <a:rPr lang="zh-CN" altLang="en-US" sz="2000" b="1" dirty="0">
                <a:solidFill>
                  <a:srgbClr val="492731"/>
                </a:solidFill>
              </a:rPr>
              <a:t>西伯利亚</a:t>
            </a:r>
            <a:r>
              <a:rPr lang="zh-CN" altLang="en-US" sz="2000" dirty="0"/>
              <a:t>，东北至</a:t>
            </a:r>
            <a:r>
              <a:rPr lang="zh-CN" altLang="en-US" sz="2000" b="1" dirty="0">
                <a:solidFill>
                  <a:srgbClr val="492731"/>
                </a:solidFill>
              </a:rPr>
              <a:t>外兴安岭</a:t>
            </a:r>
            <a:r>
              <a:rPr lang="zh-CN" altLang="en-US" sz="2000" dirty="0"/>
              <a:t>和</a:t>
            </a:r>
            <a:r>
              <a:rPr lang="zh-CN" altLang="en-US" sz="2000" b="1" dirty="0">
                <a:solidFill>
                  <a:srgbClr val="492731"/>
                </a:solidFill>
              </a:rPr>
              <a:t>库页岛</a:t>
            </a:r>
            <a:r>
              <a:rPr lang="zh-CN" altLang="en-US" sz="2000" dirty="0"/>
              <a:t>，东临</a:t>
            </a:r>
            <a:r>
              <a:rPr lang="zh-CN" altLang="en-US" sz="2000" b="1" dirty="0">
                <a:solidFill>
                  <a:srgbClr val="492731"/>
                </a:solidFill>
              </a:rPr>
              <a:t>太平洋</a:t>
            </a:r>
            <a:r>
              <a:rPr lang="zh-CN" altLang="en-US" sz="2000" dirty="0"/>
              <a:t>，东南到</a:t>
            </a:r>
            <a:r>
              <a:rPr lang="zh-CN" altLang="en-US" sz="2000" b="1" dirty="0">
                <a:solidFill>
                  <a:srgbClr val="492731"/>
                </a:solidFill>
              </a:rPr>
              <a:t>台湾及其附属岛屿，包括钓鱼岛、赤尾岛</a:t>
            </a:r>
            <a:r>
              <a:rPr lang="zh-CN" altLang="en-US" sz="2000" dirty="0"/>
              <a:t>等，南至</a:t>
            </a:r>
            <a:r>
              <a:rPr lang="zh-CN" altLang="en-US" sz="2000" b="1" dirty="0">
                <a:solidFill>
                  <a:srgbClr val="492731"/>
                </a:solidFill>
              </a:rPr>
              <a:t>南海诸岛</a:t>
            </a:r>
            <a:r>
              <a:rPr lang="zh-CN" altLang="en-US" sz="2000" dirty="0"/>
              <a:t>，西南抵</a:t>
            </a:r>
            <a:r>
              <a:rPr lang="zh-CN" altLang="en-US" sz="2000" b="1" dirty="0">
                <a:solidFill>
                  <a:srgbClr val="492731"/>
                </a:solidFill>
              </a:rPr>
              <a:t>喜马拉雅山脉</a:t>
            </a:r>
            <a:r>
              <a:rPr lang="zh-CN" altLang="en-US" sz="2000" dirty="0"/>
              <a:t>。</a:t>
            </a:r>
            <a:endParaRPr lang="en-US" altLang="zh-CN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65381" y="4002998"/>
            <a:ext cx="2866768" cy="707886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    清朝基本奠定了现代中国的版图。</a:t>
            </a:r>
          </a:p>
        </p:txBody>
      </p:sp>
      <p:sp>
        <p:nvSpPr>
          <p:cNvPr id="19" name="矩形 18"/>
          <p:cNvSpPr/>
          <p:nvPr/>
        </p:nvSpPr>
        <p:spPr>
          <a:xfrm>
            <a:off x="5276336" y="22860"/>
            <a:ext cx="3565226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核心素养：时空观念、家国情怀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0853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1131" y="-1"/>
            <a:ext cx="9169881" cy="5143501"/>
          </a:xfrm>
          <a:prstGeom prst="rect">
            <a:avLst/>
          </a:prstGeom>
          <a:blipFill dpi="0" rotWithShape="1">
            <a:blip r:embed="rId5">
              <a:alphaModFix amt="46000"/>
            </a:blip>
            <a:srcRect/>
            <a:stretch>
              <a:fillRect/>
            </a:stretch>
          </a:blipFill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10000"/>
                    </a14:imgEffect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8" t="60170" r="1641" b="11368"/>
          <a:stretch>
            <a:fillRect/>
          </a:stretch>
        </p:blipFill>
        <p:spPr>
          <a:xfrm>
            <a:off x="2" y="3645243"/>
            <a:ext cx="9158749" cy="149825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3052" y="447008"/>
            <a:ext cx="953010" cy="41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8408" y="422833"/>
            <a:ext cx="953010" cy="41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本框 25"/>
          <p:cNvSpPr txBox="1"/>
          <p:nvPr/>
        </p:nvSpPr>
        <p:spPr>
          <a:xfrm>
            <a:off x="2982444" y="208798"/>
            <a:ext cx="3156857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44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学习目标</a:t>
            </a:r>
          </a:p>
        </p:txBody>
      </p:sp>
      <p:sp>
        <p:nvSpPr>
          <p:cNvPr id="15" name="矩形 14"/>
          <p:cNvSpPr/>
          <p:nvPr/>
        </p:nvSpPr>
        <p:spPr>
          <a:xfrm>
            <a:off x="229827" y="953186"/>
            <a:ext cx="8662087" cy="2531462"/>
          </a:xfrm>
          <a:prstGeom prst="rect">
            <a:avLst/>
          </a:prstGeom>
          <a:ln w="28575">
            <a:solidFill>
              <a:srgbClr val="49273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spc="225" dirty="0">
                <a:latin typeface="+mn-ea"/>
              </a:rPr>
              <a:t>  通过学习教材的基础内容，概括清朝时期君主专制顶峰时期的具体表现，并学会运用史料进行分析和解释。</a:t>
            </a:r>
            <a:r>
              <a:rPr lang="zh-CN" altLang="en-US" sz="2000" spc="225" dirty="0">
                <a:solidFill>
                  <a:srgbClr val="771724"/>
                </a:solidFill>
                <a:latin typeface="+mn-ea"/>
              </a:rPr>
              <a:t>（史料实证、历史解释）</a:t>
            </a:r>
            <a:endParaRPr lang="en-US" altLang="zh-CN" sz="2000" spc="225" dirty="0">
              <a:solidFill>
                <a:srgbClr val="771724"/>
              </a:solidFill>
              <a:latin typeface="+mn-ea"/>
            </a:endParaRPr>
          </a:p>
          <a:p>
            <a:pPr>
              <a:spcBef>
                <a:spcPct val="50000"/>
              </a:spcBef>
            </a:pPr>
            <a:r>
              <a:rPr lang="zh-CN" altLang="en-US" sz="2000" spc="225" dirty="0">
                <a:latin typeface="+mn-ea"/>
              </a:rPr>
              <a:t>  通过了解清朝时期统一全国和经略边疆的相关举措，知道海南诸岛、台湾以及包括钓鱼岛在内的附属岛是中国版图一部分，认识这一时期统一多民族国家版图奠定的重要意义。</a:t>
            </a:r>
            <a:r>
              <a:rPr lang="zh-CN" altLang="en-US" sz="2000" spc="225" dirty="0">
                <a:solidFill>
                  <a:srgbClr val="771724"/>
                </a:solidFill>
                <a:latin typeface="+mn-ea"/>
              </a:rPr>
              <a:t>（时空观念、家国情怀）</a:t>
            </a:r>
            <a:endParaRPr lang="en-US" altLang="zh-CN" sz="2000" spc="225" dirty="0">
              <a:solidFill>
                <a:srgbClr val="771724"/>
              </a:solidFill>
              <a:latin typeface="+mn-ea"/>
            </a:endParaRPr>
          </a:p>
          <a:p>
            <a:pPr>
              <a:spcBef>
                <a:spcPct val="50000"/>
              </a:spcBef>
            </a:pPr>
            <a:r>
              <a:rPr lang="zh-CN" altLang="en-US" sz="2000" spc="225" dirty="0">
                <a:latin typeface="+mn-ea"/>
              </a:rPr>
              <a:t>  通过了解清朝时期封建专制的发展、世界的变化对中国的影响，认识中国社会面临的危机。</a:t>
            </a:r>
            <a:r>
              <a:rPr lang="zh-CN" altLang="en-US" sz="2000" spc="225" dirty="0">
                <a:solidFill>
                  <a:srgbClr val="771724"/>
                </a:solidFill>
                <a:latin typeface="+mn-ea"/>
              </a:rPr>
              <a:t>（唯物史观、历史解释、家国情怀）</a:t>
            </a:r>
          </a:p>
        </p:txBody>
      </p:sp>
      <p:sp>
        <p:nvSpPr>
          <p:cNvPr id="2" name="同心圆 1"/>
          <p:cNvSpPr/>
          <p:nvPr/>
        </p:nvSpPr>
        <p:spPr>
          <a:xfrm>
            <a:off x="333632" y="2854411"/>
            <a:ext cx="247136" cy="222421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同心圆 8"/>
          <p:cNvSpPr/>
          <p:nvPr/>
        </p:nvSpPr>
        <p:spPr>
          <a:xfrm>
            <a:off x="333632" y="1808206"/>
            <a:ext cx="247136" cy="222421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同心圆 9"/>
          <p:cNvSpPr/>
          <p:nvPr/>
        </p:nvSpPr>
        <p:spPr>
          <a:xfrm>
            <a:off x="333632" y="1066801"/>
            <a:ext cx="247136" cy="222421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6" y="22860"/>
            <a:ext cx="2941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共治西藏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8552" y="2836044"/>
            <a:ext cx="4190195" cy="1938992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乾隆帝颁发给西藏地方政府金瓶</a:t>
            </a:r>
            <a:r>
              <a:rPr lang="zh-CN" altLang="en-US" sz="2000" dirty="0"/>
              <a:t>：</a:t>
            </a:r>
            <a:endParaRPr lang="en-US" altLang="zh-CN" sz="2000" dirty="0"/>
          </a:p>
          <a:p>
            <a:r>
              <a:rPr lang="zh-CN" altLang="en-US" sz="2000" dirty="0"/>
              <a:t>    按照格鲁派教规，达赖、班禅采用灵童转世的方法选择继承人。乾隆后期做出规定，转世灵童的人选必须通过驻藏大臣主持的金瓶挚签仪式来确认，报朝廷批准。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832"/>
          <a:stretch/>
        </p:blipFill>
        <p:spPr>
          <a:xfrm>
            <a:off x="7291684" y="2836044"/>
            <a:ext cx="1673144" cy="2169790"/>
          </a:xfrm>
          <a:prstGeom prst="rect">
            <a:avLst/>
          </a:prstGeom>
          <a:ln>
            <a:solidFill>
              <a:srgbClr val="49273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2836044"/>
            <a:ext cx="2540000" cy="1841500"/>
          </a:xfrm>
          <a:prstGeom prst="rec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</p:pic>
      <p:sp>
        <p:nvSpPr>
          <p:cNvPr id="15" name="同心圆 14"/>
          <p:cNvSpPr/>
          <p:nvPr/>
        </p:nvSpPr>
        <p:spPr>
          <a:xfrm>
            <a:off x="428625" y="4795436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3849" y="4722643"/>
            <a:ext cx="254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顺治会见达赖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7563" y="775233"/>
            <a:ext cx="697543" cy="400110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顺治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3895" y="775233"/>
            <a:ext cx="783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赐予五世达赖喇嘛金册金印和</a:t>
            </a:r>
            <a:r>
              <a:rPr lang="zh-CN" altLang="en-US" sz="2000" dirty="0">
                <a:solidFill>
                  <a:srgbClr val="C00000"/>
                </a:solidFill>
              </a:rPr>
              <a:t>“达赖喇嘛”</a:t>
            </a:r>
            <a:r>
              <a:rPr lang="zh-CN" altLang="en-US" sz="2000" dirty="0"/>
              <a:t>尊号。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7562" y="1382742"/>
            <a:ext cx="697543" cy="400110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康熙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73895" y="1382742"/>
            <a:ext cx="783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赐予班禅为</a:t>
            </a:r>
            <a:r>
              <a:rPr lang="zh-CN" altLang="en-US" sz="2000" dirty="0">
                <a:solidFill>
                  <a:srgbClr val="C00000"/>
                </a:solidFill>
              </a:rPr>
              <a:t>“班禅额尔德尼”</a:t>
            </a:r>
            <a:r>
              <a:rPr lang="zh-CN" altLang="en-US" sz="2000" dirty="0"/>
              <a:t>的封号。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563" y="2041769"/>
            <a:ext cx="697543" cy="400110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乾隆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73895" y="2041769"/>
            <a:ext cx="7970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①设</a:t>
            </a:r>
            <a:r>
              <a:rPr lang="zh-CN" altLang="en-US" sz="2000" dirty="0">
                <a:solidFill>
                  <a:srgbClr val="C00000"/>
                </a:solidFill>
              </a:rPr>
              <a:t>驻藏大臣</a:t>
            </a:r>
            <a:r>
              <a:rPr lang="zh-CN" altLang="en-US" sz="2000" dirty="0"/>
              <a:t>与达赖班禅共同治理西藏。</a:t>
            </a:r>
            <a:endParaRPr lang="en-US" altLang="zh-CN" sz="2000" dirty="0"/>
          </a:p>
          <a:p>
            <a:r>
              <a:rPr lang="zh-CN" altLang="en-US" sz="2000" dirty="0"/>
              <a:t>②</a:t>
            </a:r>
            <a:r>
              <a:rPr lang="en-US" altLang="zh-CN" sz="2000" dirty="0">
                <a:solidFill>
                  <a:srgbClr val="C00000"/>
                </a:solidFill>
              </a:rPr>
              <a:t>《</a:t>
            </a:r>
            <a:r>
              <a:rPr lang="zh-CN" altLang="en-US" sz="2000" dirty="0">
                <a:solidFill>
                  <a:srgbClr val="C00000"/>
                </a:solidFill>
              </a:rPr>
              <a:t>钦定藏内善后章程</a:t>
            </a:r>
            <a:r>
              <a:rPr lang="en-US" altLang="zh-CN" sz="2000" dirty="0">
                <a:solidFill>
                  <a:srgbClr val="C00000"/>
                </a:solidFill>
              </a:rPr>
              <a:t>》</a:t>
            </a:r>
            <a:r>
              <a:rPr lang="zh-CN" altLang="en-US" sz="2000" dirty="0"/>
              <a:t>明确和落实了中央政府对西藏的管辖权</a:t>
            </a:r>
          </a:p>
        </p:txBody>
      </p:sp>
      <p:sp>
        <p:nvSpPr>
          <p:cNvPr id="18" name="矩形 17"/>
          <p:cNvSpPr/>
          <p:nvPr/>
        </p:nvSpPr>
        <p:spPr>
          <a:xfrm>
            <a:off x="5301050" y="22860"/>
            <a:ext cx="3540512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核心素养：历史解释、家国情怀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533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6" y="22860"/>
            <a:ext cx="2941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民族政策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008" y="1723742"/>
            <a:ext cx="8624726" cy="1200329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/>
              <a:t>理藩院</a:t>
            </a:r>
            <a:endParaRPr lang="en-US" altLang="zh-CN" sz="1800" b="1" dirty="0"/>
          </a:p>
          <a:p>
            <a:r>
              <a:rPr lang="zh-CN" altLang="en-US" sz="1800" dirty="0"/>
              <a:t>    清朝政府统治蒙古、回部及西藏等少数民族的最高权力机构。理藩院初掌蒙古事，随着清廷全国政权的建立，更为总管蒙古、西藏、新疆等各少数民族地区事务的中央机构。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4072" y="3801598"/>
            <a:ext cx="8631662" cy="1200329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/>
              <a:t>改土归流</a:t>
            </a:r>
            <a:endParaRPr lang="en-US" altLang="zh-CN" sz="1800" b="1" dirty="0"/>
          </a:p>
          <a:p>
            <a:r>
              <a:rPr lang="zh-CN" altLang="en-US" sz="1800" dirty="0"/>
              <a:t>    清代雍正时大力推行对少数民族地区实施改土归流，废除了云南、贵州、广西、四川、湖南、湖北等地的许多土司，改成和全国一致的州县制度。改土归流有利于消除土司制度的落后性，同时加强中央对西南一些少数民族聚居地区的统治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135" y="1015855"/>
            <a:ext cx="8624726" cy="707886"/>
          </a:xfrm>
          <a:prstGeom prst="rect">
            <a:avLst/>
          </a:prstGeom>
          <a:solidFill>
            <a:srgbClr val="49273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 </a:t>
            </a:r>
            <a:r>
              <a:rPr lang="zh-CN" altLang="en-US" sz="2000" dirty="0">
                <a:solidFill>
                  <a:schemeClr val="bg1"/>
                </a:solidFill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</a:rPr>
              <a:t>1</a:t>
            </a:r>
            <a:r>
              <a:rPr lang="zh-CN" altLang="en-US" sz="2000" dirty="0">
                <a:solidFill>
                  <a:schemeClr val="bg1"/>
                </a:solidFill>
              </a:rPr>
              <a:t>）设立</a:t>
            </a:r>
            <a:r>
              <a:rPr lang="zh-CN" altLang="en-US" sz="2000" b="1" dirty="0">
                <a:solidFill>
                  <a:schemeClr val="bg1"/>
                </a:solidFill>
              </a:rPr>
              <a:t>理藩院</a:t>
            </a:r>
            <a:r>
              <a:rPr lang="zh-CN" altLang="en-US" sz="2000" dirty="0">
                <a:solidFill>
                  <a:schemeClr val="bg1"/>
                </a:solidFill>
              </a:rPr>
              <a:t>，掌管蒙古族、藏族等民族事务，对边疆地区采取因地制宜的政策。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7135" y="3401487"/>
            <a:ext cx="8624726" cy="400110"/>
          </a:xfrm>
          <a:prstGeom prst="rect">
            <a:avLst/>
          </a:prstGeom>
          <a:solidFill>
            <a:srgbClr val="49273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 </a:t>
            </a:r>
            <a:r>
              <a:rPr lang="zh-CN" altLang="en-US" sz="2000" dirty="0">
                <a:solidFill>
                  <a:schemeClr val="bg1"/>
                </a:solidFill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</a:rPr>
              <a:t>2</a:t>
            </a:r>
            <a:r>
              <a:rPr lang="zh-CN" altLang="en-US" sz="2000" dirty="0">
                <a:solidFill>
                  <a:schemeClr val="bg1"/>
                </a:solidFill>
              </a:rPr>
              <a:t>）推行“</a:t>
            </a:r>
            <a:r>
              <a:rPr lang="zh-CN" altLang="en-US" sz="2000" b="1" dirty="0">
                <a:solidFill>
                  <a:schemeClr val="bg1"/>
                </a:solidFill>
              </a:rPr>
              <a:t>改土归流</a:t>
            </a:r>
            <a:r>
              <a:rPr lang="zh-CN" altLang="en-US" sz="2000" dirty="0">
                <a:solidFill>
                  <a:schemeClr val="bg1"/>
                </a:solidFill>
              </a:rPr>
              <a:t>”政策，强化对西南地方各民族的管理。</a:t>
            </a:r>
          </a:p>
        </p:txBody>
      </p:sp>
      <p:sp>
        <p:nvSpPr>
          <p:cNvPr id="9" name="矩形 8"/>
          <p:cNvSpPr/>
          <p:nvPr/>
        </p:nvSpPr>
        <p:spPr>
          <a:xfrm>
            <a:off x="5301050" y="22860"/>
            <a:ext cx="3540512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核心素养：历史解释、家国情怀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8239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1130" y="-1"/>
            <a:ext cx="9155129" cy="5143501"/>
          </a:xfrm>
          <a:prstGeom prst="rect">
            <a:avLst/>
          </a:prstGeom>
        </p:spPr>
      </p:pic>
      <p:grpSp>
        <p:nvGrpSpPr>
          <p:cNvPr id="142" name="组合 141"/>
          <p:cNvGrpSpPr/>
          <p:nvPr/>
        </p:nvGrpSpPr>
        <p:grpSpPr>
          <a:xfrm>
            <a:off x="986229" y="1538338"/>
            <a:ext cx="7171549" cy="2369839"/>
            <a:chOff x="776177" y="2005263"/>
            <a:chExt cx="9562065" cy="3159785"/>
          </a:xfrm>
        </p:grpSpPr>
        <p:pic>
          <p:nvPicPr>
            <p:cNvPr id="143" name="图片 1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6177" y="2005263"/>
              <a:ext cx="9562065" cy="3159785"/>
            </a:xfrm>
            <a:prstGeom prst="rect">
              <a:avLst/>
            </a:prstGeom>
          </p:spPr>
        </p:pic>
        <p:sp>
          <p:nvSpPr>
            <p:cNvPr id="144" name="矩形 143"/>
            <p:cNvSpPr/>
            <p:nvPr/>
          </p:nvSpPr>
          <p:spPr>
            <a:xfrm>
              <a:off x="776177" y="2005263"/>
              <a:ext cx="9562065" cy="3159785"/>
            </a:xfrm>
            <a:prstGeom prst="rect">
              <a:avLst/>
            </a:prstGeom>
            <a:solidFill>
              <a:srgbClr val="64393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"/>
          <p:cNvSpPr/>
          <p:nvPr/>
        </p:nvSpPr>
        <p:spPr>
          <a:xfrm>
            <a:off x="1855695" y="1157441"/>
            <a:ext cx="917651" cy="761793"/>
          </a:xfrm>
          <a:prstGeom prst="ellipse">
            <a:avLst/>
          </a:prstGeom>
          <a:solidFill>
            <a:srgbClr val="894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r>
              <a:rPr lang="zh-CN" altLang="en-US" sz="4400" dirty="0">
                <a:latin typeface="华文新魏" pitchFamily="2" charset="-122"/>
                <a:ea typeface="华文新魏" pitchFamily="2" charset="-122"/>
              </a:rPr>
              <a:t>叁</a:t>
            </a:r>
          </a:p>
        </p:txBody>
      </p:sp>
      <p:sp>
        <p:nvSpPr>
          <p:cNvPr id="147" name="文本框 10"/>
          <p:cNvSpPr txBox="1"/>
          <p:nvPr/>
        </p:nvSpPr>
        <p:spPr>
          <a:xfrm>
            <a:off x="986230" y="1940863"/>
            <a:ext cx="7171548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——</a:t>
            </a:r>
            <a:r>
              <a:rPr lang="zh-CN" altLang="en-US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浮世暗影</a:t>
            </a:r>
            <a:r>
              <a:rPr lang="en-US" altLang="zh-CN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——</a:t>
            </a:r>
          </a:p>
          <a:p>
            <a:pPr algn="ctr"/>
            <a:r>
              <a:rPr lang="zh-CN" altLang="en-US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统治危机的初显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1130" y="1"/>
            <a:ext cx="2747314" cy="2863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7511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6" y="22860"/>
            <a:ext cx="2941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内存隐忧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0744" y="4175452"/>
            <a:ext cx="8291382" cy="461665"/>
          </a:xfrm>
          <a:prstGeom prst="rect">
            <a:avLst/>
          </a:prstGeom>
          <a:solidFill>
            <a:srgbClr val="49273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zh-CN" altLang="en-US" sz="2400" dirty="0">
                <a:solidFill>
                  <a:schemeClr val="bg1"/>
                </a:solidFill>
              </a:rPr>
              <a:t>人口急剧增长，资源危机日益显露，导致人地矛盾逐渐突出。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4" t="14655" r="3694" b="29609"/>
          <a:stretch/>
        </p:blipFill>
        <p:spPr>
          <a:xfrm>
            <a:off x="234779" y="894400"/>
            <a:ext cx="4127156" cy="2268932"/>
          </a:xfrm>
          <a:prstGeom prst="rect">
            <a:avLst/>
          </a:prstGeom>
          <a:ln>
            <a:solidFill>
              <a:srgbClr val="49273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106" y="886752"/>
            <a:ext cx="4374294" cy="2276578"/>
          </a:xfrm>
          <a:prstGeom prst="rect">
            <a:avLst/>
          </a:prstGeom>
          <a:ln>
            <a:solidFill>
              <a:srgbClr val="492731"/>
            </a:solidFill>
          </a:ln>
        </p:spPr>
      </p:pic>
      <p:sp>
        <p:nvSpPr>
          <p:cNvPr id="11" name="同心圆 10"/>
          <p:cNvSpPr/>
          <p:nvPr/>
        </p:nvSpPr>
        <p:spPr>
          <a:xfrm>
            <a:off x="542730" y="3343229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231" y="3263762"/>
            <a:ext cx="333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清代中叶的人口和耕地面积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6774" y="3280653"/>
            <a:ext cx="36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各朝耕地面积和人均粮食占有量</a:t>
            </a:r>
          </a:p>
        </p:txBody>
      </p:sp>
      <p:sp>
        <p:nvSpPr>
          <p:cNvPr id="14" name="同心圆 13"/>
          <p:cNvSpPr/>
          <p:nvPr/>
        </p:nvSpPr>
        <p:spPr>
          <a:xfrm>
            <a:off x="4827920" y="3343229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01050" y="22860"/>
            <a:ext cx="3540512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核心素养：史料实证、时间对比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7176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6" y="22860"/>
            <a:ext cx="2941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内存隐忧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0744" y="4175452"/>
            <a:ext cx="8291382" cy="461665"/>
          </a:xfrm>
          <a:prstGeom prst="rect">
            <a:avLst/>
          </a:prstGeom>
          <a:solidFill>
            <a:srgbClr val="49273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zh-CN" altLang="en-US" sz="2400" dirty="0">
                <a:solidFill>
                  <a:schemeClr val="bg1"/>
                </a:solidFill>
              </a:rPr>
              <a:t>政治腐败，贫富矛盾积累，农民起义屡屡爆发。</a:t>
            </a:r>
          </a:p>
        </p:txBody>
      </p:sp>
      <p:sp>
        <p:nvSpPr>
          <p:cNvPr id="11" name="同心圆 10"/>
          <p:cNvSpPr/>
          <p:nvPr/>
        </p:nvSpPr>
        <p:spPr>
          <a:xfrm>
            <a:off x="160638" y="3336299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556" y="3273038"/>
            <a:ext cx="242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天理教攻入北京皇宫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843" y="646109"/>
            <a:ext cx="1929942" cy="2571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5557" y="808598"/>
            <a:ext cx="6116594" cy="2246769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材料：</a:t>
            </a:r>
            <a:r>
              <a:rPr lang="zh-CN" altLang="en-US" sz="2000" dirty="0"/>
              <a:t>自乾隆四十五年以来，讫于嘉庆三年而往，和珅</a:t>
            </a:r>
            <a:r>
              <a:rPr lang="en-US" altLang="zh-CN" sz="2000" dirty="0"/>
              <a:t>……</a:t>
            </a:r>
            <a:r>
              <a:rPr lang="zh-CN" altLang="en-US" sz="2000" dirty="0"/>
              <a:t>唯事贪婪渎货，始如蚕食，渐至鲸吞。初以千百计者，俄而非万不交注矣，俄而万且以数计矣，俄而数十万计、或百万计矣。一时不能猝办，率由藩库代支，州县徐括民财归款。贪墨大吏胸臆习为宽侈，视万金呈纳，不过同于壶餐箪馈。</a:t>
            </a:r>
            <a:endParaRPr lang="en-US" altLang="zh-CN" sz="2000" dirty="0"/>
          </a:p>
          <a:p>
            <a:pPr algn="r"/>
            <a:r>
              <a:rPr lang="en-US" altLang="zh-CN" sz="2000" dirty="0"/>
              <a:t>——</a:t>
            </a:r>
            <a:r>
              <a:rPr lang="zh-CN" altLang="en-US" sz="2000" dirty="0"/>
              <a:t>章学诚</a:t>
            </a:r>
            <a:r>
              <a:rPr lang="en-US" altLang="zh-CN" sz="2000" dirty="0"/>
              <a:t>《</a:t>
            </a:r>
            <a:r>
              <a:rPr lang="zh-CN" altLang="en-US" sz="2000" dirty="0"/>
              <a:t>上执政论时务书</a:t>
            </a:r>
            <a:r>
              <a:rPr lang="en-US" altLang="zh-CN" sz="2000" dirty="0"/>
              <a:t>》</a:t>
            </a:r>
            <a:endParaRPr lang="zh-CN" altLang="en-US" sz="2000" dirty="0"/>
          </a:p>
        </p:txBody>
      </p:sp>
      <p:sp>
        <p:nvSpPr>
          <p:cNvPr id="5" name="椭圆 4"/>
          <p:cNvSpPr/>
          <p:nvPr/>
        </p:nvSpPr>
        <p:spPr>
          <a:xfrm>
            <a:off x="864394" y="1487138"/>
            <a:ext cx="457200" cy="889687"/>
          </a:xfrm>
          <a:prstGeom prst="ellipse">
            <a:avLst/>
          </a:prstGeom>
          <a:noFill/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06672" y="22860"/>
            <a:ext cx="2434889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核心素养：史料实证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7717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6" y="22860"/>
            <a:ext cx="2941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外有危机</a:t>
            </a:r>
          </a:p>
        </p:txBody>
      </p:sp>
      <p:sp>
        <p:nvSpPr>
          <p:cNvPr id="11" name="同心圆 10"/>
          <p:cNvSpPr/>
          <p:nvPr/>
        </p:nvSpPr>
        <p:spPr>
          <a:xfrm>
            <a:off x="5548517" y="2544943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48519" y="2425284"/>
            <a:ext cx="282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英国马夏尔朝见乾隆帝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7373" y="2957954"/>
            <a:ext cx="3269049" cy="2051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803"/>
          <a:stretch/>
        </p:blipFill>
        <p:spPr>
          <a:xfrm>
            <a:off x="5301051" y="458630"/>
            <a:ext cx="3324635" cy="1966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3406" y="3373395"/>
            <a:ext cx="247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广州十三行</a:t>
            </a:r>
          </a:p>
        </p:txBody>
      </p:sp>
      <p:sp>
        <p:nvSpPr>
          <p:cNvPr id="14" name="同心圆 13"/>
          <p:cNvSpPr/>
          <p:nvPr/>
        </p:nvSpPr>
        <p:spPr>
          <a:xfrm>
            <a:off x="5350809" y="3132830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423" y="894398"/>
            <a:ext cx="2211859" cy="70788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西方为什么要和中国开展贸易？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3773" y="895108"/>
            <a:ext cx="2224216" cy="707886"/>
          </a:xfrm>
          <a:prstGeom prst="rect">
            <a:avLst/>
          </a:prstGeom>
          <a:noFill/>
          <a:ln w="19050">
            <a:solidFill>
              <a:srgbClr val="CB1C1D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zh-CN" altLang="en-US" dirty="0"/>
              <a:t>中国为什么拒绝和西方开展贸易？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2421" y="2527456"/>
            <a:ext cx="2211858" cy="70788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pPr algn="ctr"/>
            <a:r>
              <a:rPr lang="zh-CN" altLang="en-US" dirty="0"/>
              <a:t>扩大对华贸易，</a:t>
            </a:r>
            <a:endParaRPr lang="en-US" altLang="zh-CN" dirty="0"/>
          </a:p>
          <a:p>
            <a:pPr algn="ctr"/>
            <a:r>
              <a:rPr lang="zh-CN" altLang="en-US" dirty="0"/>
              <a:t>开拓中国市场。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93483" y="2568764"/>
            <a:ext cx="2224216" cy="707886"/>
          </a:xfrm>
          <a:prstGeom prst="rect">
            <a:avLst/>
          </a:prstGeom>
          <a:noFill/>
          <a:ln w="19050">
            <a:solidFill>
              <a:srgbClr val="CB1C1D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pPr algn="ctr"/>
            <a:r>
              <a:rPr lang="zh-CN" altLang="en-US" dirty="0"/>
              <a:t>闭关锁国、</a:t>
            </a:r>
            <a:endParaRPr lang="en-US" altLang="zh-CN" dirty="0"/>
          </a:p>
          <a:p>
            <a:pPr algn="ctr"/>
            <a:r>
              <a:rPr lang="zh-CN" altLang="en-US" dirty="0"/>
              <a:t>海禁政策。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2421" y="4271515"/>
            <a:ext cx="2211858" cy="400110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pPr algn="ctr"/>
            <a:r>
              <a:rPr lang="zh-CN" altLang="en-US" dirty="0"/>
              <a:t>工业生产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93773" y="4273455"/>
            <a:ext cx="2224216" cy="400110"/>
          </a:xfrm>
          <a:prstGeom prst="rect">
            <a:avLst/>
          </a:prstGeom>
          <a:noFill/>
          <a:ln w="19050">
            <a:solidFill>
              <a:srgbClr val="CB1C1D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pPr algn="ctr"/>
            <a:r>
              <a:rPr lang="zh-CN" altLang="en-US" dirty="0"/>
              <a:t>小农经济</a:t>
            </a:r>
          </a:p>
        </p:txBody>
      </p:sp>
      <p:sp>
        <p:nvSpPr>
          <p:cNvPr id="10" name="下箭头 9"/>
          <p:cNvSpPr/>
          <p:nvPr/>
        </p:nvSpPr>
        <p:spPr>
          <a:xfrm>
            <a:off x="1130643" y="1828801"/>
            <a:ext cx="358346" cy="444843"/>
          </a:xfrm>
          <a:prstGeom prst="downArrow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下箭头 24"/>
          <p:cNvSpPr/>
          <p:nvPr/>
        </p:nvSpPr>
        <p:spPr>
          <a:xfrm>
            <a:off x="3626418" y="3647246"/>
            <a:ext cx="358346" cy="444843"/>
          </a:xfrm>
          <a:prstGeom prst="downArrow">
            <a:avLst/>
          </a:prstGeom>
          <a:noFill/>
          <a:ln w="19050">
            <a:solidFill>
              <a:srgbClr val="CB1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下箭头 25"/>
          <p:cNvSpPr/>
          <p:nvPr/>
        </p:nvSpPr>
        <p:spPr>
          <a:xfrm>
            <a:off x="3626708" y="1841158"/>
            <a:ext cx="358346" cy="444843"/>
          </a:xfrm>
          <a:prstGeom prst="downArrow">
            <a:avLst/>
          </a:prstGeom>
          <a:noFill/>
          <a:ln w="19050">
            <a:solidFill>
              <a:srgbClr val="CB1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下箭头 26"/>
          <p:cNvSpPr/>
          <p:nvPr/>
        </p:nvSpPr>
        <p:spPr>
          <a:xfrm>
            <a:off x="1149177" y="3667217"/>
            <a:ext cx="358346" cy="444843"/>
          </a:xfrm>
          <a:prstGeom prst="downArrow">
            <a:avLst/>
          </a:prstGeom>
          <a:noFill/>
          <a:ln w="19050"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4480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6" y="22860"/>
            <a:ext cx="29411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外有危机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215" y="634703"/>
            <a:ext cx="8674443" cy="2862322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材料</a:t>
            </a:r>
            <a:r>
              <a:rPr lang="en-US" altLang="zh-CN" sz="2000" b="1" dirty="0"/>
              <a:t>1</a:t>
            </a:r>
            <a:r>
              <a:rPr lang="zh-CN" altLang="en-US" sz="2000" b="1" dirty="0"/>
              <a:t>：</a:t>
            </a:r>
            <a:r>
              <a:rPr lang="zh-CN" altLang="en-US" sz="2000" dirty="0"/>
              <a:t>尔国距中华过远，遣使远涉，良非易事；且来使于中国礼仪不能谙习，重劳唇舌，非所乐闻。天朝不宝远物，凡尔国奇巧之器，亦不视为珍异。尔国王其辑和尔人民，慎固尔疆土，无间远迩，朕实嘉之。嗣后毋庸遣使远来，徒烦跋涉。但能倾心效顺，不必岁时来朝始称向化也。俾尔永遵，故兹敕谕！</a:t>
            </a:r>
            <a:endParaRPr lang="en-US" altLang="zh-CN" sz="2000" dirty="0"/>
          </a:p>
          <a:p>
            <a:pPr algn="r"/>
            <a:r>
              <a:rPr lang="en-US" altLang="zh-CN" sz="2000" dirty="0"/>
              <a:t>——《</a:t>
            </a:r>
            <a:r>
              <a:rPr lang="zh-CN" altLang="en-US" sz="2000" dirty="0"/>
              <a:t>清仁宗实录</a:t>
            </a:r>
            <a:r>
              <a:rPr lang="en-US" altLang="zh-CN" sz="2000" dirty="0"/>
              <a:t>》</a:t>
            </a:r>
            <a:r>
              <a:rPr lang="zh-CN" altLang="en-US" sz="2000" dirty="0"/>
              <a:t>卷</a:t>
            </a:r>
            <a:r>
              <a:rPr lang="en-US" altLang="zh-CN" sz="2000" dirty="0"/>
              <a:t>320</a:t>
            </a:r>
            <a:r>
              <a:rPr lang="zh-CN" altLang="en-US" sz="2000" dirty="0"/>
              <a:t>嘉庆二十一年七月乙卯</a:t>
            </a:r>
            <a:endParaRPr lang="en-US" altLang="zh-CN" sz="2000" dirty="0"/>
          </a:p>
          <a:p>
            <a:r>
              <a:rPr lang="zh-CN" altLang="en-US" sz="2000" b="1" dirty="0"/>
              <a:t>材料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：</a:t>
            </a:r>
            <a:r>
              <a:rPr lang="zh-CN" altLang="en-US" sz="2000" dirty="0"/>
              <a:t>“清政府好比是一艘破烂不堪的头等战舰</a:t>
            </a:r>
            <a:r>
              <a:rPr lang="en-US" altLang="zh-CN" sz="2000" dirty="0"/>
              <a:t>……</a:t>
            </a:r>
            <a:r>
              <a:rPr lang="zh-CN" altLang="en-US" sz="2000" dirty="0"/>
              <a:t>一旦一个没有才干的人在甲板上指挥，那就不会再有纪律和安全了。”</a:t>
            </a:r>
            <a:endParaRPr lang="en-US" altLang="zh-CN" sz="2000" dirty="0"/>
          </a:p>
          <a:p>
            <a:pPr algn="r"/>
            <a:r>
              <a:rPr lang="en-US" altLang="zh-CN" sz="2000" dirty="0"/>
              <a:t>——</a:t>
            </a:r>
            <a:r>
              <a:rPr lang="zh-CN" altLang="en-US" sz="2000" dirty="0"/>
              <a:t>马夏尔尼</a:t>
            </a:r>
          </a:p>
        </p:txBody>
      </p:sp>
      <p:sp>
        <p:nvSpPr>
          <p:cNvPr id="23" name="五边形 22"/>
          <p:cNvSpPr/>
          <p:nvPr/>
        </p:nvSpPr>
        <p:spPr>
          <a:xfrm>
            <a:off x="572950" y="3614000"/>
            <a:ext cx="410027" cy="245122"/>
          </a:xfrm>
          <a:prstGeom prst="homePlate">
            <a:avLst/>
          </a:prstGeom>
          <a:solidFill>
            <a:srgbClr val="49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82977" y="3497025"/>
            <a:ext cx="7166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阅读上述材料，结合课文内容，总结闭关锁国的影响有哪些？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2163152"/>
              </p:ext>
            </p:extLst>
          </p:nvPr>
        </p:nvGraphicFramePr>
        <p:xfrm>
          <a:off x="229212" y="4011998"/>
          <a:ext cx="8674444" cy="11654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93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151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879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积极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273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solidFill>
                            <a:schemeClr val="bg1"/>
                          </a:solidFill>
                        </a:rPr>
                        <a:t>    对西方殖民者的侵略活动有一定的自卫作用。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27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669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消极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273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zh-CN" altLang="en-US" sz="2000" b="1" dirty="0">
                          <a:solidFill>
                            <a:schemeClr val="bg1"/>
                          </a:solidFill>
                        </a:rPr>
                        <a:t>导致国家闭塞，错失向西方学习科学知识和先进技术的机会，无法适应新的外部环境，逐渐落后于世界潮流。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273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5301050" y="22860"/>
            <a:ext cx="3540512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核心素养：史料实证、概括总结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5045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5" y="22860"/>
            <a:ext cx="315685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居安思危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6434" y="867284"/>
            <a:ext cx="3966520" cy="2308324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    古人说：“生于忧患，死于安乐。”我们党作为世界第一大党，没有什么外力能够打倒我们，能够打倒我们的只有我们自己。</a:t>
            </a:r>
            <a:endParaRPr lang="en-US" altLang="zh-CN" sz="2400" dirty="0"/>
          </a:p>
          <a:p>
            <a:pPr algn="r"/>
            <a:r>
              <a:rPr lang="en-US" altLang="zh-CN" sz="2400" dirty="0"/>
              <a:t>——</a:t>
            </a:r>
            <a:r>
              <a:rPr lang="zh-CN" altLang="en-US" sz="2400" dirty="0"/>
              <a:t>习近平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665" y="894399"/>
            <a:ext cx="3519756" cy="2311306"/>
          </a:xfrm>
          <a:prstGeom prst="rect">
            <a:avLst/>
          </a:prstGeom>
          <a:ln w="19050">
            <a:solidFill>
              <a:srgbClr val="49273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0791" y="3583462"/>
            <a:ext cx="7891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itchFamily="49" charset="-122"/>
                <a:ea typeface="楷体" pitchFamily="49" charset="-122"/>
              </a:rPr>
              <a:t>    当今世界正处于百年未有之大变局，各种风险和挑战层出不穷，唯有不断增强忧患意识，在伟大斗争中练就强大本领，我们党才能在日益复杂的环境中破解一道道历史性难题，交出经得起历史和人民检验的满意答卷。</a:t>
            </a:r>
          </a:p>
        </p:txBody>
      </p:sp>
      <p:sp>
        <p:nvSpPr>
          <p:cNvPr id="8" name="矩形 7"/>
          <p:cNvSpPr/>
          <p:nvPr/>
        </p:nvSpPr>
        <p:spPr>
          <a:xfrm>
            <a:off x="6406672" y="22860"/>
            <a:ext cx="2434889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核心素养：家国情怀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4769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5" y="22860"/>
            <a:ext cx="315685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 smtClean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课堂小结</a:t>
            </a:r>
            <a:endParaRPr lang="zh-CN" altLang="en-US" sz="3600" spc="450" dirty="0">
              <a:solidFill>
                <a:srgbClr val="492731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33" y="1009753"/>
            <a:ext cx="362208" cy="3477875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清朝前中期的鼎盛与危机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5606" y="828567"/>
            <a:ext cx="1990017" cy="523220"/>
          </a:xfrm>
          <a:prstGeom prst="rect">
            <a:avLst/>
          </a:prstGeom>
          <a:solidFill>
            <a:srgbClr val="7717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盛世荣光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5606" y="2924012"/>
            <a:ext cx="1990017" cy="523220"/>
          </a:xfrm>
          <a:prstGeom prst="rect">
            <a:avLst/>
          </a:prstGeom>
          <a:solidFill>
            <a:srgbClr val="771724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开疆拓土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2955" y="4472932"/>
            <a:ext cx="1990017" cy="523220"/>
          </a:xfrm>
          <a:prstGeom prst="rect">
            <a:avLst/>
          </a:prstGeom>
          <a:solidFill>
            <a:srgbClr val="771724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浮世暗影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25862" y="399555"/>
            <a:ext cx="2015729" cy="369332"/>
          </a:xfrm>
          <a:prstGeom prst="rect">
            <a:avLst/>
          </a:prstGeom>
          <a:noFill/>
          <a:ln w="19050">
            <a:solidFill>
              <a:srgbClr val="89495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康乾盛世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7439" y="890659"/>
            <a:ext cx="2015729" cy="369332"/>
          </a:xfrm>
          <a:prstGeom prst="rect">
            <a:avLst/>
          </a:prstGeom>
          <a:noFill/>
          <a:ln w="19050">
            <a:solidFill>
              <a:srgbClr val="89495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君主专制的发展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2698" y="1351787"/>
            <a:ext cx="2015728" cy="369332"/>
          </a:xfrm>
          <a:prstGeom prst="rect">
            <a:avLst/>
          </a:prstGeom>
          <a:noFill/>
          <a:ln w="19050">
            <a:solidFill>
              <a:srgbClr val="89495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摊丁入亩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07891" y="458629"/>
            <a:ext cx="132217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奏折制度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07891" y="835020"/>
            <a:ext cx="132217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军机处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07890" y="1204352"/>
            <a:ext cx="132217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文字狱</a:t>
            </a:r>
          </a:p>
        </p:txBody>
      </p:sp>
      <p:sp>
        <p:nvSpPr>
          <p:cNvPr id="8" name="左大括号 7"/>
          <p:cNvSpPr/>
          <p:nvPr/>
        </p:nvSpPr>
        <p:spPr>
          <a:xfrm>
            <a:off x="642260" y="608668"/>
            <a:ext cx="320696" cy="4420532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左大括号 18"/>
          <p:cNvSpPr/>
          <p:nvPr/>
        </p:nvSpPr>
        <p:spPr>
          <a:xfrm>
            <a:off x="3266012" y="350551"/>
            <a:ext cx="328498" cy="1357814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左大括号 19"/>
          <p:cNvSpPr/>
          <p:nvPr/>
        </p:nvSpPr>
        <p:spPr>
          <a:xfrm>
            <a:off x="6057474" y="458630"/>
            <a:ext cx="301407" cy="1115055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左大括号 20"/>
          <p:cNvSpPr/>
          <p:nvPr/>
        </p:nvSpPr>
        <p:spPr>
          <a:xfrm>
            <a:off x="3266012" y="1890585"/>
            <a:ext cx="328498" cy="2384854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822698" y="1890584"/>
            <a:ext cx="2015728" cy="369332"/>
          </a:xfrm>
          <a:prstGeom prst="rect">
            <a:avLst/>
          </a:prstGeom>
          <a:noFill/>
          <a:ln w="19050">
            <a:solidFill>
              <a:srgbClr val="89495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收复台湾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9540" y="2378503"/>
            <a:ext cx="2015728" cy="369332"/>
          </a:xfrm>
          <a:prstGeom prst="rect">
            <a:avLst/>
          </a:prstGeom>
          <a:noFill/>
          <a:ln w="19050">
            <a:solidFill>
              <a:srgbClr val="89495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反击沙俄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11919" y="2842640"/>
            <a:ext cx="2015728" cy="369332"/>
          </a:xfrm>
          <a:prstGeom prst="rect">
            <a:avLst/>
          </a:prstGeom>
          <a:noFill/>
          <a:ln w="19050">
            <a:solidFill>
              <a:srgbClr val="89495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管辖西北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27438" y="3324122"/>
            <a:ext cx="2015728" cy="369332"/>
          </a:xfrm>
          <a:prstGeom prst="rect">
            <a:avLst/>
          </a:prstGeom>
          <a:noFill/>
          <a:ln w="19050">
            <a:solidFill>
              <a:srgbClr val="89495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共治西藏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27438" y="3793835"/>
            <a:ext cx="2015728" cy="369332"/>
          </a:xfrm>
          <a:prstGeom prst="rect">
            <a:avLst/>
          </a:prstGeom>
          <a:noFill/>
          <a:ln w="19050">
            <a:solidFill>
              <a:srgbClr val="89495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民族政策</a:t>
            </a:r>
          </a:p>
        </p:txBody>
      </p:sp>
      <p:sp>
        <p:nvSpPr>
          <p:cNvPr id="27" name="左大括号 26"/>
          <p:cNvSpPr/>
          <p:nvPr/>
        </p:nvSpPr>
        <p:spPr>
          <a:xfrm>
            <a:off x="3248806" y="4302962"/>
            <a:ext cx="345704" cy="835425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811919" y="4302961"/>
            <a:ext cx="2015728" cy="369332"/>
          </a:xfrm>
          <a:prstGeom prst="rect">
            <a:avLst/>
          </a:prstGeom>
          <a:noFill/>
          <a:ln w="19050">
            <a:solidFill>
              <a:srgbClr val="89495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内存隐忧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11919" y="4769054"/>
            <a:ext cx="2015728" cy="369332"/>
          </a:xfrm>
          <a:prstGeom prst="rect">
            <a:avLst/>
          </a:prstGeom>
          <a:noFill/>
          <a:ln w="19050">
            <a:solidFill>
              <a:srgbClr val="89495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1800" dirty="0"/>
              <a:t>外有危机</a:t>
            </a: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5843168" y="2075250"/>
            <a:ext cx="36500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208175" y="1890584"/>
            <a:ext cx="293582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郑成功收复台湾、在台设府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843168" y="2563169"/>
            <a:ext cx="365009" cy="85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208176" y="2378503"/>
            <a:ext cx="293582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雅克萨之战、</a:t>
            </a:r>
            <a:r>
              <a:rPr lang="en-US" altLang="zh-CN" sz="1800" dirty="0"/>
              <a:t>《</a:t>
            </a:r>
            <a:r>
              <a:rPr lang="zh-CN" altLang="en-US" sz="1800" dirty="0"/>
              <a:t>尼布楚条约</a:t>
            </a:r>
            <a:r>
              <a:rPr lang="en-US" altLang="zh-CN" sz="1800" dirty="0"/>
              <a:t>》</a:t>
            </a:r>
            <a:endParaRPr lang="zh-CN" altLang="en-US" sz="1800" dirty="0"/>
          </a:p>
        </p:txBody>
      </p:sp>
      <p:cxnSp>
        <p:nvCxnSpPr>
          <p:cNvPr id="40" name="直接箭头连接符 39"/>
          <p:cNvCxnSpPr/>
          <p:nvPr/>
        </p:nvCxnSpPr>
        <p:spPr>
          <a:xfrm>
            <a:off x="5843168" y="3027306"/>
            <a:ext cx="365009" cy="85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188612" y="2851220"/>
            <a:ext cx="295538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蒙古、新疆</a:t>
            </a:r>
          </a:p>
        </p:txBody>
      </p:sp>
      <p:cxnSp>
        <p:nvCxnSpPr>
          <p:cNvPr id="42" name="直接箭头连接符 41"/>
          <p:cNvCxnSpPr/>
          <p:nvPr/>
        </p:nvCxnSpPr>
        <p:spPr>
          <a:xfrm>
            <a:off x="5843168" y="3512808"/>
            <a:ext cx="365009" cy="85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208175" y="3336722"/>
            <a:ext cx="293582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册封达赖班禅</a:t>
            </a:r>
          </a:p>
        </p:txBody>
      </p:sp>
      <p:cxnSp>
        <p:nvCxnSpPr>
          <p:cNvPr id="44" name="直接箭头连接符 43"/>
          <p:cNvCxnSpPr/>
          <p:nvPr/>
        </p:nvCxnSpPr>
        <p:spPr>
          <a:xfrm>
            <a:off x="5874969" y="3969921"/>
            <a:ext cx="365009" cy="85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188611" y="3849243"/>
            <a:ext cx="295539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理藩院、改土归流</a:t>
            </a:r>
          </a:p>
        </p:txBody>
      </p:sp>
      <p:cxnSp>
        <p:nvCxnSpPr>
          <p:cNvPr id="46" name="直接箭头连接符 45"/>
          <p:cNvCxnSpPr/>
          <p:nvPr/>
        </p:nvCxnSpPr>
        <p:spPr>
          <a:xfrm>
            <a:off x="5841591" y="4487627"/>
            <a:ext cx="365009" cy="85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188612" y="4311541"/>
            <a:ext cx="295539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人口增多、农民起义等</a:t>
            </a:r>
          </a:p>
        </p:txBody>
      </p:sp>
      <p:cxnSp>
        <p:nvCxnSpPr>
          <p:cNvPr id="48" name="直接箭头连接符 47"/>
          <p:cNvCxnSpPr/>
          <p:nvPr/>
        </p:nvCxnSpPr>
        <p:spPr>
          <a:xfrm>
            <a:off x="5846432" y="4949430"/>
            <a:ext cx="365009" cy="85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188609" y="4740307"/>
            <a:ext cx="295539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闭关锁国、影响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0373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1130" y="-1"/>
            <a:ext cx="9155129" cy="514350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81"/>
            <a:ext cx="342066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81"/>
            <a:ext cx="342066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3833920" y="569608"/>
            <a:ext cx="892505" cy="907640"/>
            <a:chOff x="3958912" y="1139391"/>
            <a:chExt cx="4154403" cy="4182583"/>
          </a:xfrm>
          <a:solidFill>
            <a:srgbClr val="D1C1A0"/>
          </a:solidFill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5377375" y="2334749"/>
              <a:ext cx="2735940" cy="2134738"/>
            </a:xfrm>
            <a:custGeom>
              <a:avLst/>
              <a:gdLst>
                <a:gd name="T0" fmla="*/ 358 w 898"/>
                <a:gd name="T1" fmla="*/ 48 h 701"/>
                <a:gd name="T2" fmla="*/ 6 w 898"/>
                <a:gd name="T3" fmla="*/ 445 h 701"/>
                <a:gd name="T4" fmla="*/ 88 w 898"/>
                <a:gd name="T5" fmla="*/ 617 h 701"/>
                <a:gd name="T6" fmla="*/ 352 w 898"/>
                <a:gd name="T7" fmla="*/ 688 h 701"/>
                <a:gd name="T8" fmla="*/ 486 w 898"/>
                <a:gd name="T9" fmla="*/ 578 h 701"/>
                <a:gd name="T10" fmla="*/ 465 w 898"/>
                <a:gd name="T11" fmla="*/ 489 h 701"/>
                <a:gd name="T12" fmla="*/ 387 w 898"/>
                <a:gd name="T13" fmla="*/ 485 h 701"/>
                <a:gd name="T14" fmla="*/ 355 w 898"/>
                <a:gd name="T15" fmla="*/ 535 h 701"/>
                <a:gd name="T16" fmla="*/ 355 w 898"/>
                <a:gd name="T17" fmla="*/ 539 h 701"/>
                <a:gd name="T18" fmla="*/ 401 w 898"/>
                <a:gd name="T19" fmla="*/ 587 h 701"/>
                <a:gd name="T20" fmla="*/ 236 w 898"/>
                <a:gd name="T21" fmla="*/ 615 h 701"/>
                <a:gd name="T22" fmla="*/ 80 w 898"/>
                <a:gd name="T23" fmla="*/ 359 h 701"/>
                <a:gd name="T24" fmla="*/ 516 w 898"/>
                <a:gd name="T25" fmla="*/ 101 h 701"/>
                <a:gd name="T26" fmla="*/ 867 w 898"/>
                <a:gd name="T27" fmla="*/ 267 h 701"/>
                <a:gd name="T28" fmla="*/ 875 w 898"/>
                <a:gd name="T29" fmla="*/ 269 h 701"/>
                <a:gd name="T30" fmla="*/ 896 w 898"/>
                <a:gd name="T31" fmla="*/ 229 h 701"/>
                <a:gd name="T32" fmla="*/ 895 w 898"/>
                <a:gd name="T33" fmla="*/ 226 h 701"/>
                <a:gd name="T34" fmla="*/ 358 w 898"/>
                <a:gd name="T35" fmla="*/ 48 h 701"/>
                <a:gd name="T36" fmla="*/ 97 w 898"/>
                <a:gd name="T37" fmla="*/ 607 h 701"/>
                <a:gd name="T38" fmla="*/ 20 w 898"/>
                <a:gd name="T39" fmla="*/ 445 h 701"/>
                <a:gd name="T40" fmla="*/ 360 w 898"/>
                <a:gd name="T41" fmla="*/ 61 h 701"/>
                <a:gd name="T42" fmla="*/ 883 w 898"/>
                <a:gd name="T43" fmla="*/ 233 h 701"/>
                <a:gd name="T44" fmla="*/ 883 w 898"/>
                <a:gd name="T45" fmla="*/ 235 h 701"/>
                <a:gd name="T46" fmla="*/ 873 w 898"/>
                <a:gd name="T47" fmla="*/ 254 h 701"/>
                <a:gd name="T48" fmla="*/ 517 w 898"/>
                <a:gd name="T49" fmla="*/ 87 h 701"/>
                <a:gd name="T50" fmla="*/ 66 w 898"/>
                <a:gd name="T51" fmla="*/ 356 h 701"/>
                <a:gd name="T52" fmla="*/ 233 w 898"/>
                <a:gd name="T53" fmla="*/ 628 h 701"/>
                <a:gd name="T54" fmla="*/ 420 w 898"/>
                <a:gd name="T55" fmla="*/ 585 h 701"/>
                <a:gd name="T56" fmla="*/ 420 w 898"/>
                <a:gd name="T57" fmla="*/ 578 h 701"/>
                <a:gd name="T58" fmla="*/ 414 w 898"/>
                <a:gd name="T59" fmla="*/ 574 h 701"/>
                <a:gd name="T60" fmla="*/ 369 w 898"/>
                <a:gd name="T61" fmla="*/ 538 h 701"/>
                <a:gd name="T62" fmla="*/ 394 w 898"/>
                <a:gd name="T63" fmla="*/ 497 h 701"/>
                <a:gd name="T64" fmla="*/ 457 w 898"/>
                <a:gd name="T65" fmla="*/ 500 h 701"/>
                <a:gd name="T66" fmla="*/ 473 w 898"/>
                <a:gd name="T67" fmla="*/ 574 h 701"/>
                <a:gd name="T68" fmla="*/ 350 w 898"/>
                <a:gd name="T69" fmla="*/ 674 h 701"/>
                <a:gd name="T70" fmla="*/ 97 w 898"/>
                <a:gd name="T71" fmla="*/ 60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8" h="701">
                  <a:moveTo>
                    <a:pt x="358" y="48"/>
                  </a:moveTo>
                  <a:cubicBezTo>
                    <a:pt x="141" y="94"/>
                    <a:pt x="0" y="254"/>
                    <a:pt x="6" y="445"/>
                  </a:cubicBezTo>
                  <a:cubicBezTo>
                    <a:pt x="8" y="514"/>
                    <a:pt x="36" y="574"/>
                    <a:pt x="88" y="617"/>
                  </a:cubicBezTo>
                  <a:cubicBezTo>
                    <a:pt x="154" y="673"/>
                    <a:pt x="257" y="701"/>
                    <a:pt x="352" y="688"/>
                  </a:cubicBezTo>
                  <a:cubicBezTo>
                    <a:pt x="422" y="678"/>
                    <a:pt x="472" y="637"/>
                    <a:pt x="486" y="578"/>
                  </a:cubicBezTo>
                  <a:cubicBezTo>
                    <a:pt x="495" y="540"/>
                    <a:pt x="486" y="503"/>
                    <a:pt x="465" y="489"/>
                  </a:cubicBezTo>
                  <a:cubicBezTo>
                    <a:pt x="441" y="472"/>
                    <a:pt x="411" y="471"/>
                    <a:pt x="387" y="485"/>
                  </a:cubicBezTo>
                  <a:cubicBezTo>
                    <a:pt x="367" y="497"/>
                    <a:pt x="355" y="516"/>
                    <a:pt x="355" y="535"/>
                  </a:cubicBezTo>
                  <a:cubicBezTo>
                    <a:pt x="355" y="537"/>
                    <a:pt x="355" y="538"/>
                    <a:pt x="355" y="539"/>
                  </a:cubicBezTo>
                  <a:cubicBezTo>
                    <a:pt x="357" y="569"/>
                    <a:pt x="382" y="582"/>
                    <a:pt x="401" y="587"/>
                  </a:cubicBezTo>
                  <a:cubicBezTo>
                    <a:pt x="381" y="610"/>
                    <a:pt x="336" y="637"/>
                    <a:pt x="236" y="615"/>
                  </a:cubicBezTo>
                  <a:cubicBezTo>
                    <a:pt x="113" y="587"/>
                    <a:pt x="54" y="491"/>
                    <a:pt x="80" y="359"/>
                  </a:cubicBezTo>
                  <a:cubicBezTo>
                    <a:pt x="108" y="214"/>
                    <a:pt x="294" y="72"/>
                    <a:pt x="516" y="101"/>
                  </a:cubicBezTo>
                  <a:cubicBezTo>
                    <a:pt x="734" y="130"/>
                    <a:pt x="866" y="266"/>
                    <a:pt x="867" y="267"/>
                  </a:cubicBezTo>
                  <a:cubicBezTo>
                    <a:pt x="869" y="269"/>
                    <a:pt x="872" y="270"/>
                    <a:pt x="875" y="269"/>
                  </a:cubicBezTo>
                  <a:cubicBezTo>
                    <a:pt x="895" y="260"/>
                    <a:pt x="898" y="239"/>
                    <a:pt x="896" y="229"/>
                  </a:cubicBezTo>
                  <a:cubicBezTo>
                    <a:pt x="896" y="228"/>
                    <a:pt x="896" y="227"/>
                    <a:pt x="895" y="226"/>
                  </a:cubicBezTo>
                  <a:cubicBezTo>
                    <a:pt x="844" y="162"/>
                    <a:pt x="580" y="0"/>
                    <a:pt x="358" y="48"/>
                  </a:cubicBezTo>
                  <a:close/>
                  <a:moveTo>
                    <a:pt x="97" y="607"/>
                  </a:moveTo>
                  <a:cubicBezTo>
                    <a:pt x="48" y="566"/>
                    <a:pt x="22" y="509"/>
                    <a:pt x="20" y="445"/>
                  </a:cubicBezTo>
                  <a:cubicBezTo>
                    <a:pt x="14" y="260"/>
                    <a:pt x="151" y="106"/>
                    <a:pt x="360" y="61"/>
                  </a:cubicBezTo>
                  <a:cubicBezTo>
                    <a:pt x="575" y="15"/>
                    <a:pt x="830" y="170"/>
                    <a:pt x="883" y="233"/>
                  </a:cubicBezTo>
                  <a:cubicBezTo>
                    <a:pt x="883" y="234"/>
                    <a:pt x="883" y="234"/>
                    <a:pt x="883" y="235"/>
                  </a:cubicBezTo>
                  <a:cubicBezTo>
                    <a:pt x="883" y="239"/>
                    <a:pt x="881" y="248"/>
                    <a:pt x="873" y="254"/>
                  </a:cubicBezTo>
                  <a:cubicBezTo>
                    <a:pt x="850" y="231"/>
                    <a:pt x="720" y="114"/>
                    <a:pt x="517" y="87"/>
                  </a:cubicBezTo>
                  <a:cubicBezTo>
                    <a:pt x="288" y="57"/>
                    <a:pt x="96" y="205"/>
                    <a:pt x="66" y="356"/>
                  </a:cubicBezTo>
                  <a:cubicBezTo>
                    <a:pt x="39" y="497"/>
                    <a:pt x="101" y="599"/>
                    <a:pt x="233" y="628"/>
                  </a:cubicBezTo>
                  <a:cubicBezTo>
                    <a:pt x="355" y="656"/>
                    <a:pt x="402" y="613"/>
                    <a:pt x="420" y="585"/>
                  </a:cubicBezTo>
                  <a:cubicBezTo>
                    <a:pt x="421" y="583"/>
                    <a:pt x="421" y="580"/>
                    <a:pt x="420" y="578"/>
                  </a:cubicBezTo>
                  <a:cubicBezTo>
                    <a:pt x="419" y="576"/>
                    <a:pt x="417" y="574"/>
                    <a:pt x="414" y="574"/>
                  </a:cubicBezTo>
                  <a:cubicBezTo>
                    <a:pt x="412" y="574"/>
                    <a:pt x="371" y="572"/>
                    <a:pt x="369" y="538"/>
                  </a:cubicBezTo>
                  <a:cubicBezTo>
                    <a:pt x="368" y="522"/>
                    <a:pt x="377" y="507"/>
                    <a:pt x="394" y="497"/>
                  </a:cubicBezTo>
                  <a:cubicBezTo>
                    <a:pt x="409" y="489"/>
                    <a:pt x="434" y="485"/>
                    <a:pt x="457" y="500"/>
                  </a:cubicBezTo>
                  <a:cubicBezTo>
                    <a:pt x="473" y="512"/>
                    <a:pt x="480" y="543"/>
                    <a:pt x="473" y="574"/>
                  </a:cubicBezTo>
                  <a:cubicBezTo>
                    <a:pt x="468" y="594"/>
                    <a:pt x="445" y="661"/>
                    <a:pt x="350" y="674"/>
                  </a:cubicBezTo>
                  <a:cubicBezTo>
                    <a:pt x="259" y="687"/>
                    <a:pt x="160" y="660"/>
                    <a:pt x="97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958912" y="3473748"/>
              <a:ext cx="690444" cy="690445"/>
            </a:xfrm>
            <a:custGeom>
              <a:avLst/>
              <a:gdLst>
                <a:gd name="T0" fmla="*/ 31 w 227"/>
                <a:gd name="T1" fmla="*/ 42 h 227"/>
                <a:gd name="T2" fmla="*/ 4 w 227"/>
                <a:gd name="T3" fmla="*/ 110 h 227"/>
                <a:gd name="T4" fmla="*/ 64 w 227"/>
                <a:gd name="T5" fmla="*/ 157 h 227"/>
                <a:gd name="T6" fmla="*/ 70 w 227"/>
                <a:gd name="T7" fmla="*/ 150 h 227"/>
                <a:gd name="T8" fmla="*/ 63 w 227"/>
                <a:gd name="T9" fmla="*/ 144 h 227"/>
                <a:gd name="T10" fmla="*/ 18 w 227"/>
                <a:gd name="T11" fmla="*/ 108 h 227"/>
                <a:gd name="T12" fmla="*/ 41 w 227"/>
                <a:gd name="T13" fmla="*/ 52 h 227"/>
                <a:gd name="T14" fmla="*/ 134 w 227"/>
                <a:gd name="T15" fmla="*/ 20 h 227"/>
                <a:gd name="T16" fmla="*/ 200 w 227"/>
                <a:gd name="T17" fmla="*/ 87 h 227"/>
                <a:gd name="T18" fmla="*/ 152 w 227"/>
                <a:gd name="T19" fmla="*/ 214 h 227"/>
                <a:gd name="T20" fmla="*/ 152 w 227"/>
                <a:gd name="T21" fmla="*/ 224 h 227"/>
                <a:gd name="T22" fmla="*/ 161 w 227"/>
                <a:gd name="T23" fmla="*/ 225 h 227"/>
                <a:gd name="T24" fmla="*/ 213 w 227"/>
                <a:gd name="T25" fmla="*/ 83 h 227"/>
                <a:gd name="T26" fmla="*/ 136 w 227"/>
                <a:gd name="T27" fmla="*/ 6 h 227"/>
                <a:gd name="T28" fmla="*/ 31 w 227"/>
                <a:gd name="T29" fmla="*/ 42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7" h="227">
                  <a:moveTo>
                    <a:pt x="31" y="42"/>
                  </a:moveTo>
                  <a:cubicBezTo>
                    <a:pt x="10" y="63"/>
                    <a:pt x="0" y="89"/>
                    <a:pt x="4" y="110"/>
                  </a:cubicBezTo>
                  <a:cubicBezTo>
                    <a:pt x="12" y="153"/>
                    <a:pt x="47" y="160"/>
                    <a:pt x="64" y="157"/>
                  </a:cubicBezTo>
                  <a:cubicBezTo>
                    <a:pt x="68" y="157"/>
                    <a:pt x="71" y="153"/>
                    <a:pt x="70" y="150"/>
                  </a:cubicBezTo>
                  <a:cubicBezTo>
                    <a:pt x="70" y="146"/>
                    <a:pt x="66" y="143"/>
                    <a:pt x="63" y="144"/>
                  </a:cubicBezTo>
                  <a:cubicBezTo>
                    <a:pt x="59" y="144"/>
                    <a:pt x="25" y="147"/>
                    <a:pt x="18" y="108"/>
                  </a:cubicBezTo>
                  <a:cubicBezTo>
                    <a:pt x="15" y="91"/>
                    <a:pt x="24" y="70"/>
                    <a:pt x="41" y="52"/>
                  </a:cubicBezTo>
                  <a:cubicBezTo>
                    <a:pt x="60" y="32"/>
                    <a:pt x="95" y="14"/>
                    <a:pt x="134" y="20"/>
                  </a:cubicBezTo>
                  <a:cubicBezTo>
                    <a:pt x="164" y="25"/>
                    <a:pt x="190" y="52"/>
                    <a:pt x="200" y="87"/>
                  </a:cubicBezTo>
                  <a:cubicBezTo>
                    <a:pt x="206" y="108"/>
                    <a:pt x="213" y="164"/>
                    <a:pt x="152" y="214"/>
                  </a:cubicBezTo>
                  <a:cubicBezTo>
                    <a:pt x="149" y="216"/>
                    <a:pt x="149" y="221"/>
                    <a:pt x="152" y="224"/>
                  </a:cubicBezTo>
                  <a:cubicBezTo>
                    <a:pt x="154" y="227"/>
                    <a:pt x="158" y="227"/>
                    <a:pt x="161" y="225"/>
                  </a:cubicBezTo>
                  <a:cubicBezTo>
                    <a:pt x="208" y="186"/>
                    <a:pt x="227" y="133"/>
                    <a:pt x="213" y="83"/>
                  </a:cubicBezTo>
                  <a:cubicBezTo>
                    <a:pt x="202" y="43"/>
                    <a:pt x="171" y="12"/>
                    <a:pt x="136" y="6"/>
                  </a:cubicBezTo>
                  <a:cubicBezTo>
                    <a:pt x="99" y="0"/>
                    <a:pt x="59" y="14"/>
                    <a:pt x="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6192285" y="3424428"/>
              <a:ext cx="831349" cy="657565"/>
            </a:xfrm>
            <a:custGeom>
              <a:avLst/>
              <a:gdLst>
                <a:gd name="T0" fmla="*/ 5 w 273"/>
                <a:gd name="T1" fmla="*/ 96 h 216"/>
                <a:gd name="T2" fmla="*/ 11 w 273"/>
                <a:gd name="T3" fmla="*/ 145 h 216"/>
                <a:gd name="T4" fmla="*/ 44 w 273"/>
                <a:gd name="T5" fmla="*/ 165 h 216"/>
                <a:gd name="T6" fmla="*/ 52 w 273"/>
                <a:gd name="T7" fmla="*/ 159 h 216"/>
                <a:gd name="T8" fmla="*/ 46 w 273"/>
                <a:gd name="T9" fmla="*/ 151 h 216"/>
                <a:gd name="T10" fmla="*/ 22 w 273"/>
                <a:gd name="T11" fmla="*/ 137 h 216"/>
                <a:gd name="T12" fmla="*/ 19 w 273"/>
                <a:gd name="T13" fmla="*/ 100 h 216"/>
                <a:gd name="T14" fmla="*/ 168 w 273"/>
                <a:gd name="T15" fmla="*/ 28 h 216"/>
                <a:gd name="T16" fmla="*/ 241 w 273"/>
                <a:gd name="T17" fmla="*/ 78 h 216"/>
                <a:gd name="T18" fmla="*/ 234 w 273"/>
                <a:gd name="T19" fmla="*/ 205 h 216"/>
                <a:gd name="T20" fmla="*/ 237 w 273"/>
                <a:gd name="T21" fmla="*/ 214 h 216"/>
                <a:gd name="T22" fmla="*/ 247 w 273"/>
                <a:gd name="T23" fmla="*/ 211 h 216"/>
                <a:gd name="T24" fmla="*/ 253 w 273"/>
                <a:gd name="T25" fmla="*/ 72 h 216"/>
                <a:gd name="T26" fmla="*/ 170 w 273"/>
                <a:gd name="T27" fmla="*/ 14 h 216"/>
                <a:gd name="T28" fmla="*/ 5 w 273"/>
                <a:gd name="T29" fmla="*/ 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" h="216">
                  <a:moveTo>
                    <a:pt x="5" y="96"/>
                  </a:moveTo>
                  <a:cubicBezTo>
                    <a:pt x="0" y="116"/>
                    <a:pt x="2" y="133"/>
                    <a:pt x="11" y="145"/>
                  </a:cubicBezTo>
                  <a:cubicBezTo>
                    <a:pt x="23" y="163"/>
                    <a:pt x="44" y="165"/>
                    <a:pt x="44" y="165"/>
                  </a:cubicBezTo>
                  <a:cubicBezTo>
                    <a:pt x="48" y="166"/>
                    <a:pt x="52" y="163"/>
                    <a:pt x="52" y="159"/>
                  </a:cubicBezTo>
                  <a:cubicBezTo>
                    <a:pt x="53" y="155"/>
                    <a:pt x="50" y="152"/>
                    <a:pt x="46" y="151"/>
                  </a:cubicBezTo>
                  <a:cubicBezTo>
                    <a:pt x="46" y="151"/>
                    <a:pt x="31" y="149"/>
                    <a:pt x="22" y="137"/>
                  </a:cubicBezTo>
                  <a:cubicBezTo>
                    <a:pt x="16" y="128"/>
                    <a:pt x="15" y="115"/>
                    <a:pt x="19" y="100"/>
                  </a:cubicBezTo>
                  <a:cubicBezTo>
                    <a:pt x="33" y="45"/>
                    <a:pt x="95" y="15"/>
                    <a:pt x="168" y="28"/>
                  </a:cubicBezTo>
                  <a:cubicBezTo>
                    <a:pt x="201" y="33"/>
                    <a:pt x="226" y="51"/>
                    <a:pt x="241" y="78"/>
                  </a:cubicBezTo>
                  <a:cubicBezTo>
                    <a:pt x="258" y="113"/>
                    <a:pt x="256" y="158"/>
                    <a:pt x="234" y="205"/>
                  </a:cubicBezTo>
                  <a:cubicBezTo>
                    <a:pt x="232" y="208"/>
                    <a:pt x="234" y="212"/>
                    <a:pt x="237" y="214"/>
                  </a:cubicBezTo>
                  <a:cubicBezTo>
                    <a:pt x="241" y="216"/>
                    <a:pt x="245" y="214"/>
                    <a:pt x="247" y="211"/>
                  </a:cubicBezTo>
                  <a:cubicBezTo>
                    <a:pt x="271" y="160"/>
                    <a:pt x="273" y="110"/>
                    <a:pt x="253" y="72"/>
                  </a:cubicBezTo>
                  <a:cubicBezTo>
                    <a:pt x="237" y="41"/>
                    <a:pt x="207" y="20"/>
                    <a:pt x="170" y="14"/>
                  </a:cubicBezTo>
                  <a:cubicBezTo>
                    <a:pt x="90" y="0"/>
                    <a:pt x="21" y="35"/>
                    <a:pt x="5" y="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6730079" y="4060858"/>
              <a:ext cx="678701" cy="542491"/>
            </a:xfrm>
            <a:custGeom>
              <a:avLst/>
              <a:gdLst>
                <a:gd name="T0" fmla="*/ 38 w 223"/>
                <a:gd name="T1" fmla="*/ 28 h 178"/>
                <a:gd name="T2" fmla="*/ 35 w 223"/>
                <a:gd name="T3" fmla="*/ 38 h 178"/>
                <a:gd name="T4" fmla="*/ 45 w 223"/>
                <a:gd name="T5" fmla="*/ 41 h 178"/>
                <a:gd name="T6" fmla="*/ 193 w 223"/>
                <a:gd name="T7" fmla="*/ 58 h 178"/>
                <a:gd name="T8" fmla="*/ 198 w 223"/>
                <a:gd name="T9" fmla="*/ 122 h 178"/>
                <a:gd name="T10" fmla="*/ 167 w 223"/>
                <a:gd name="T11" fmla="*/ 162 h 178"/>
                <a:gd name="T12" fmla="*/ 149 w 223"/>
                <a:gd name="T13" fmla="*/ 153 h 178"/>
                <a:gd name="T14" fmla="*/ 151 w 223"/>
                <a:gd name="T15" fmla="*/ 141 h 178"/>
                <a:gd name="T16" fmla="*/ 152 w 223"/>
                <a:gd name="T17" fmla="*/ 140 h 178"/>
                <a:gd name="T18" fmla="*/ 179 w 223"/>
                <a:gd name="T19" fmla="*/ 85 h 178"/>
                <a:gd name="T20" fmla="*/ 140 w 223"/>
                <a:gd name="T21" fmla="*/ 53 h 178"/>
                <a:gd name="T22" fmla="*/ 5 w 223"/>
                <a:gd name="T23" fmla="*/ 64 h 178"/>
                <a:gd name="T24" fmla="*/ 2 w 223"/>
                <a:gd name="T25" fmla="*/ 73 h 178"/>
                <a:gd name="T26" fmla="*/ 12 w 223"/>
                <a:gd name="T27" fmla="*/ 76 h 178"/>
                <a:gd name="T28" fmla="*/ 135 w 223"/>
                <a:gd name="T29" fmla="*/ 66 h 178"/>
                <a:gd name="T30" fmla="*/ 165 w 223"/>
                <a:gd name="T31" fmla="*/ 88 h 178"/>
                <a:gd name="T32" fmla="*/ 142 w 223"/>
                <a:gd name="T33" fmla="*/ 130 h 178"/>
                <a:gd name="T34" fmla="*/ 141 w 223"/>
                <a:gd name="T35" fmla="*/ 131 h 178"/>
                <a:gd name="T36" fmla="*/ 136 w 223"/>
                <a:gd name="T37" fmla="*/ 159 h 178"/>
                <a:gd name="T38" fmla="*/ 169 w 223"/>
                <a:gd name="T39" fmla="*/ 176 h 178"/>
                <a:gd name="T40" fmla="*/ 211 w 223"/>
                <a:gd name="T41" fmla="*/ 127 h 178"/>
                <a:gd name="T42" fmla="*/ 203 w 223"/>
                <a:gd name="T43" fmla="*/ 49 h 178"/>
                <a:gd name="T44" fmla="*/ 38 w 223"/>
                <a:gd name="T45" fmla="*/ 2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3" h="178">
                  <a:moveTo>
                    <a:pt x="38" y="28"/>
                  </a:moveTo>
                  <a:cubicBezTo>
                    <a:pt x="35" y="30"/>
                    <a:pt x="33" y="34"/>
                    <a:pt x="35" y="38"/>
                  </a:cubicBezTo>
                  <a:cubicBezTo>
                    <a:pt x="37" y="41"/>
                    <a:pt x="41" y="42"/>
                    <a:pt x="45" y="41"/>
                  </a:cubicBezTo>
                  <a:cubicBezTo>
                    <a:pt x="83" y="21"/>
                    <a:pt x="160" y="18"/>
                    <a:pt x="193" y="58"/>
                  </a:cubicBezTo>
                  <a:cubicBezTo>
                    <a:pt x="210" y="80"/>
                    <a:pt x="204" y="108"/>
                    <a:pt x="198" y="122"/>
                  </a:cubicBezTo>
                  <a:cubicBezTo>
                    <a:pt x="188" y="146"/>
                    <a:pt x="172" y="161"/>
                    <a:pt x="167" y="162"/>
                  </a:cubicBezTo>
                  <a:cubicBezTo>
                    <a:pt x="159" y="163"/>
                    <a:pt x="152" y="158"/>
                    <a:pt x="149" y="153"/>
                  </a:cubicBezTo>
                  <a:cubicBezTo>
                    <a:pt x="147" y="150"/>
                    <a:pt x="147" y="145"/>
                    <a:pt x="151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62" y="129"/>
                    <a:pt x="184" y="108"/>
                    <a:pt x="179" y="85"/>
                  </a:cubicBezTo>
                  <a:cubicBezTo>
                    <a:pt x="176" y="71"/>
                    <a:pt x="163" y="60"/>
                    <a:pt x="140" y="53"/>
                  </a:cubicBezTo>
                  <a:cubicBezTo>
                    <a:pt x="72" y="30"/>
                    <a:pt x="8" y="63"/>
                    <a:pt x="5" y="64"/>
                  </a:cubicBezTo>
                  <a:cubicBezTo>
                    <a:pt x="2" y="66"/>
                    <a:pt x="0" y="70"/>
                    <a:pt x="2" y="73"/>
                  </a:cubicBezTo>
                  <a:cubicBezTo>
                    <a:pt x="4" y="77"/>
                    <a:pt x="8" y="78"/>
                    <a:pt x="12" y="76"/>
                  </a:cubicBezTo>
                  <a:cubicBezTo>
                    <a:pt x="12" y="76"/>
                    <a:pt x="73" y="45"/>
                    <a:pt x="135" y="66"/>
                  </a:cubicBezTo>
                  <a:cubicBezTo>
                    <a:pt x="153" y="72"/>
                    <a:pt x="163" y="79"/>
                    <a:pt x="165" y="88"/>
                  </a:cubicBezTo>
                  <a:cubicBezTo>
                    <a:pt x="169" y="103"/>
                    <a:pt x="150" y="122"/>
                    <a:pt x="142" y="130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33" y="139"/>
                    <a:pt x="132" y="149"/>
                    <a:pt x="136" y="159"/>
                  </a:cubicBezTo>
                  <a:cubicBezTo>
                    <a:pt x="142" y="171"/>
                    <a:pt x="156" y="178"/>
                    <a:pt x="169" y="176"/>
                  </a:cubicBezTo>
                  <a:cubicBezTo>
                    <a:pt x="182" y="174"/>
                    <a:pt x="201" y="153"/>
                    <a:pt x="211" y="127"/>
                  </a:cubicBezTo>
                  <a:cubicBezTo>
                    <a:pt x="223" y="97"/>
                    <a:pt x="220" y="70"/>
                    <a:pt x="203" y="49"/>
                  </a:cubicBezTo>
                  <a:cubicBezTo>
                    <a:pt x="164" y="0"/>
                    <a:pt x="76" y="9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6873334" y="3861239"/>
              <a:ext cx="969908" cy="779684"/>
            </a:xfrm>
            <a:custGeom>
              <a:avLst/>
              <a:gdLst>
                <a:gd name="T0" fmla="*/ 4 w 318"/>
                <a:gd name="T1" fmla="*/ 73 h 256"/>
                <a:gd name="T2" fmla="*/ 2 w 318"/>
                <a:gd name="T3" fmla="*/ 83 h 256"/>
                <a:gd name="T4" fmla="*/ 12 w 318"/>
                <a:gd name="T5" fmla="*/ 84 h 256"/>
                <a:gd name="T6" fmla="*/ 209 w 318"/>
                <a:gd name="T7" fmla="*/ 95 h 256"/>
                <a:gd name="T8" fmla="*/ 293 w 318"/>
                <a:gd name="T9" fmla="*/ 148 h 256"/>
                <a:gd name="T10" fmla="*/ 229 w 318"/>
                <a:gd name="T11" fmla="*/ 193 h 256"/>
                <a:gd name="T12" fmla="*/ 183 w 318"/>
                <a:gd name="T13" fmla="*/ 226 h 256"/>
                <a:gd name="T14" fmla="*/ 123 w 318"/>
                <a:gd name="T15" fmla="*/ 229 h 256"/>
                <a:gd name="T16" fmla="*/ 114 w 318"/>
                <a:gd name="T17" fmla="*/ 233 h 256"/>
                <a:gd name="T18" fmla="*/ 118 w 318"/>
                <a:gd name="T19" fmla="*/ 242 h 256"/>
                <a:gd name="T20" fmla="*/ 190 w 318"/>
                <a:gd name="T21" fmla="*/ 238 h 256"/>
                <a:gd name="T22" fmla="*/ 238 w 318"/>
                <a:gd name="T23" fmla="*/ 204 h 256"/>
                <a:gd name="T24" fmla="*/ 312 w 318"/>
                <a:gd name="T25" fmla="*/ 154 h 256"/>
                <a:gd name="T26" fmla="*/ 317 w 318"/>
                <a:gd name="T27" fmla="*/ 148 h 256"/>
                <a:gd name="T28" fmla="*/ 313 w 318"/>
                <a:gd name="T29" fmla="*/ 141 h 256"/>
                <a:gd name="T30" fmla="*/ 219 w 318"/>
                <a:gd name="T31" fmla="*/ 84 h 256"/>
                <a:gd name="T32" fmla="*/ 4 w 318"/>
                <a:gd name="T33" fmla="*/ 7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8" h="256">
                  <a:moveTo>
                    <a:pt x="4" y="73"/>
                  </a:moveTo>
                  <a:cubicBezTo>
                    <a:pt x="1" y="75"/>
                    <a:pt x="0" y="80"/>
                    <a:pt x="2" y="83"/>
                  </a:cubicBezTo>
                  <a:cubicBezTo>
                    <a:pt x="5" y="86"/>
                    <a:pt x="9" y="86"/>
                    <a:pt x="12" y="84"/>
                  </a:cubicBezTo>
                  <a:cubicBezTo>
                    <a:pt x="98" y="21"/>
                    <a:pt x="167" y="55"/>
                    <a:pt x="209" y="95"/>
                  </a:cubicBezTo>
                  <a:cubicBezTo>
                    <a:pt x="237" y="120"/>
                    <a:pt x="273" y="139"/>
                    <a:pt x="293" y="148"/>
                  </a:cubicBezTo>
                  <a:cubicBezTo>
                    <a:pt x="278" y="156"/>
                    <a:pt x="256" y="173"/>
                    <a:pt x="229" y="193"/>
                  </a:cubicBezTo>
                  <a:cubicBezTo>
                    <a:pt x="211" y="207"/>
                    <a:pt x="193" y="220"/>
                    <a:pt x="183" y="226"/>
                  </a:cubicBezTo>
                  <a:cubicBezTo>
                    <a:pt x="159" y="241"/>
                    <a:pt x="123" y="229"/>
                    <a:pt x="123" y="229"/>
                  </a:cubicBezTo>
                  <a:cubicBezTo>
                    <a:pt x="119" y="227"/>
                    <a:pt x="115" y="229"/>
                    <a:pt x="114" y="233"/>
                  </a:cubicBezTo>
                  <a:cubicBezTo>
                    <a:pt x="113" y="236"/>
                    <a:pt x="115" y="240"/>
                    <a:pt x="118" y="242"/>
                  </a:cubicBezTo>
                  <a:cubicBezTo>
                    <a:pt x="120" y="242"/>
                    <a:pt x="160" y="256"/>
                    <a:pt x="190" y="238"/>
                  </a:cubicBezTo>
                  <a:cubicBezTo>
                    <a:pt x="201" y="232"/>
                    <a:pt x="219" y="218"/>
                    <a:pt x="238" y="204"/>
                  </a:cubicBezTo>
                  <a:cubicBezTo>
                    <a:pt x="265" y="183"/>
                    <a:pt x="300" y="157"/>
                    <a:pt x="312" y="154"/>
                  </a:cubicBezTo>
                  <a:cubicBezTo>
                    <a:pt x="315" y="153"/>
                    <a:pt x="317" y="151"/>
                    <a:pt x="317" y="148"/>
                  </a:cubicBezTo>
                  <a:cubicBezTo>
                    <a:pt x="318" y="145"/>
                    <a:pt x="316" y="142"/>
                    <a:pt x="313" y="141"/>
                  </a:cubicBezTo>
                  <a:cubicBezTo>
                    <a:pt x="312" y="140"/>
                    <a:pt x="256" y="119"/>
                    <a:pt x="219" y="84"/>
                  </a:cubicBezTo>
                  <a:cubicBezTo>
                    <a:pt x="181" y="49"/>
                    <a:pt x="102" y="0"/>
                    <a:pt x="4" y="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7145755" y="4077296"/>
              <a:ext cx="194922" cy="61060"/>
            </a:xfrm>
            <a:custGeom>
              <a:avLst/>
              <a:gdLst>
                <a:gd name="T0" fmla="*/ 56 w 64"/>
                <a:gd name="T1" fmla="*/ 1 h 20"/>
                <a:gd name="T2" fmla="*/ 6 w 64"/>
                <a:gd name="T3" fmla="*/ 6 h 20"/>
                <a:gd name="T4" fmla="*/ 0 w 64"/>
                <a:gd name="T5" fmla="*/ 14 h 20"/>
                <a:gd name="T6" fmla="*/ 8 w 64"/>
                <a:gd name="T7" fmla="*/ 20 h 20"/>
                <a:gd name="T8" fmla="*/ 57 w 64"/>
                <a:gd name="T9" fmla="*/ 14 h 20"/>
                <a:gd name="T10" fmla="*/ 63 w 64"/>
                <a:gd name="T11" fmla="*/ 7 h 20"/>
                <a:gd name="T12" fmla="*/ 56 w 64"/>
                <a:gd name="T13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0">
                  <a:moveTo>
                    <a:pt x="5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2" y="6"/>
                    <a:pt x="0" y="10"/>
                    <a:pt x="0" y="14"/>
                  </a:cubicBezTo>
                  <a:cubicBezTo>
                    <a:pt x="1" y="18"/>
                    <a:pt x="4" y="20"/>
                    <a:pt x="8" y="20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61" y="14"/>
                    <a:pt x="64" y="11"/>
                    <a:pt x="63" y="7"/>
                  </a:cubicBezTo>
                  <a:cubicBezTo>
                    <a:pt x="63" y="3"/>
                    <a:pt x="60" y="0"/>
                    <a:pt x="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23" name="Freeform 11"/>
            <p:cNvSpPr/>
            <p:nvPr/>
          </p:nvSpPr>
          <p:spPr bwMode="auto">
            <a:xfrm>
              <a:off x="7303101" y="4178280"/>
              <a:ext cx="176135" cy="42273"/>
            </a:xfrm>
            <a:custGeom>
              <a:avLst/>
              <a:gdLst>
                <a:gd name="T0" fmla="*/ 7 w 58"/>
                <a:gd name="T1" fmla="*/ 0 h 14"/>
                <a:gd name="T2" fmla="*/ 0 w 58"/>
                <a:gd name="T3" fmla="*/ 7 h 14"/>
                <a:gd name="T4" fmla="*/ 7 w 58"/>
                <a:gd name="T5" fmla="*/ 14 h 14"/>
                <a:gd name="T6" fmla="*/ 51 w 58"/>
                <a:gd name="T7" fmla="*/ 14 h 14"/>
                <a:gd name="T8" fmla="*/ 58 w 58"/>
                <a:gd name="T9" fmla="*/ 7 h 14"/>
                <a:gd name="T10" fmla="*/ 51 w 58"/>
                <a:gd name="T11" fmla="*/ 0 h 14"/>
                <a:gd name="T12" fmla="*/ 7 w 5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4">
                  <a:moveTo>
                    <a:pt x="7" y="0"/>
                  </a:moveTo>
                  <a:cubicBezTo>
                    <a:pt x="3" y="0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5" y="14"/>
                    <a:pt x="58" y="11"/>
                    <a:pt x="58" y="7"/>
                  </a:cubicBezTo>
                  <a:cubicBezTo>
                    <a:pt x="58" y="4"/>
                    <a:pt x="55" y="0"/>
                    <a:pt x="51" y="0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24" name="Freeform 12"/>
            <p:cNvSpPr/>
            <p:nvPr/>
          </p:nvSpPr>
          <p:spPr bwMode="auto">
            <a:xfrm>
              <a:off x="7361811" y="4262824"/>
              <a:ext cx="227799" cy="51666"/>
            </a:xfrm>
            <a:custGeom>
              <a:avLst/>
              <a:gdLst>
                <a:gd name="T0" fmla="*/ 68 w 75"/>
                <a:gd name="T1" fmla="*/ 0 h 17"/>
                <a:gd name="T2" fmla="*/ 7 w 75"/>
                <a:gd name="T3" fmla="*/ 3 h 17"/>
                <a:gd name="T4" fmla="*/ 1 w 75"/>
                <a:gd name="T5" fmla="*/ 10 h 17"/>
                <a:gd name="T6" fmla="*/ 8 w 75"/>
                <a:gd name="T7" fmla="*/ 17 h 17"/>
                <a:gd name="T8" fmla="*/ 68 w 75"/>
                <a:gd name="T9" fmla="*/ 14 h 17"/>
                <a:gd name="T10" fmla="*/ 75 w 75"/>
                <a:gd name="T11" fmla="*/ 7 h 17"/>
                <a:gd name="T12" fmla="*/ 68 w 75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7">
                  <a:moveTo>
                    <a:pt x="68" y="0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3" y="3"/>
                    <a:pt x="0" y="6"/>
                    <a:pt x="1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2" y="14"/>
                    <a:pt x="75" y="10"/>
                    <a:pt x="75" y="7"/>
                  </a:cubicBezTo>
                  <a:cubicBezTo>
                    <a:pt x="75" y="3"/>
                    <a:pt x="72" y="0"/>
                    <a:pt x="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25" name="Freeform 13"/>
            <p:cNvSpPr/>
            <p:nvPr/>
          </p:nvSpPr>
          <p:spPr bwMode="auto">
            <a:xfrm>
              <a:off x="7352418" y="4368504"/>
              <a:ext cx="223103" cy="65757"/>
            </a:xfrm>
            <a:custGeom>
              <a:avLst/>
              <a:gdLst>
                <a:gd name="T0" fmla="*/ 65 w 73"/>
                <a:gd name="T1" fmla="*/ 1 h 21"/>
                <a:gd name="T2" fmla="*/ 7 w 73"/>
                <a:gd name="T3" fmla="*/ 6 h 21"/>
                <a:gd name="T4" fmla="*/ 1 w 73"/>
                <a:gd name="T5" fmla="*/ 14 h 21"/>
                <a:gd name="T6" fmla="*/ 8 w 73"/>
                <a:gd name="T7" fmla="*/ 20 h 21"/>
                <a:gd name="T8" fmla="*/ 66 w 73"/>
                <a:gd name="T9" fmla="*/ 15 h 21"/>
                <a:gd name="T10" fmla="*/ 72 w 73"/>
                <a:gd name="T11" fmla="*/ 7 h 21"/>
                <a:gd name="T12" fmla="*/ 65 w 73"/>
                <a:gd name="T1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21">
                  <a:moveTo>
                    <a:pt x="65" y="1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3" y="7"/>
                    <a:pt x="0" y="10"/>
                    <a:pt x="1" y="14"/>
                  </a:cubicBezTo>
                  <a:cubicBezTo>
                    <a:pt x="1" y="18"/>
                    <a:pt x="5" y="21"/>
                    <a:pt x="8" y="20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70" y="14"/>
                    <a:pt x="73" y="11"/>
                    <a:pt x="72" y="7"/>
                  </a:cubicBezTo>
                  <a:cubicBezTo>
                    <a:pt x="72" y="3"/>
                    <a:pt x="69" y="0"/>
                    <a:pt x="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6964925" y="3640486"/>
              <a:ext cx="389842" cy="356963"/>
            </a:xfrm>
            <a:custGeom>
              <a:avLst/>
              <a:gdLst>
                <a:gd name="T0" fmla="*/ 121 w 128"/>
                <a:gd name="T1" fmla="*/ 1 h 117"/>
                <a:gd name="T2" fmla="*/ 5 w 128"/>
                <a:gd name="T3" fmla="*/ 40 h 117"/>
                <a:gd name="T4" fmla="*/ 2 w 128"/>
                <a:gd name="T5" fmla="*/ 50 h 117"/>
                <a:gd name="T6" fmla="*/ 12 w 128"/>
                <a:gd name="T7" fmla="*/ 52 h 117"/>
                <a:gd name="T8" fmla="*/ 114 w 128"/>
                <a:gd name="T9" fmla="*/ 15 h 117"/>
                <a:gd name="T10" fmla="*/ 88 w 128"/>
                <a:gd name="T11" fmla="*/ 106 h 117"/>
                <a:gd name="T12" fmla="*/ 87 w 128"/>
                <a:gd name="T13" fmla="*/ 109 h 117"/>
                <a:gd name="T14" fmla="*/ 90 w 128"/>
                <a:gd name="T15" fmla="*/ 115 h 117"/>
                <a:gd name="T16" fmla="*/ 100 w 128"/>
                <a:gd name="T17" fmla="*/ 113 h 117"/>
                <a:gd name="T18" fmla="*/ 128 w 128"/>
                <a:gd name="T19" fmla="*/ 8 h 117"/>
                <a:gd name="T20" fmla="*/ 126 w 128"/>
                <a:gd name="T21" fmla="*/ 2 h 117"/>
                <a:gd name="T22" fmla="*/ 121 w 128"/>
                <a:gd name="T23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" h="117">
                  <a:moveTo>
                    <a:pt x="121" y="1"/>
                  </a:moveTo>
                  <a:cubicBezTo>
                    <a:pt x="67" y="3"/>
                    <a:pt x="7" y="39"/>
                    <a:pt x="5" y="40"/>
                  </a:cubicBezTo>
                  <a:cubicBezTo>
                    <a:pt x="1" y="42"/>
                    <a:pt x="0" y="46"/>
                    <a:pt x="2" y="50"/>
                  </a:cubicBezTo>
                  <a:cubicBezTo>
                    <a:pt x="4" y="53"/>
                    <a:pt x="9" y="54"/>
                    <a:pt x="12" y="52"/>
                  </a:cubicBezTo>
                  <a:cubicBezTo>
                    <a:pt x="12" y="52"/>
                    <a:pt x="66" y="21"/>
                    <a:pt x="114" y="15"/>
                  </a:cubicBezTo>
                  <a:cubicBezTo>
                    <a:pt x="113" y="31"/>
                    <a:pt x="108" y="71"/>
                    <a:pt x="88" y="106"/>
                  </a:cubicBezTo>
                  <a:cubicBezTo>
                    <a:pt x="87" y="107"/>
                    <a:pt x="87" y="108"/>
                    <a:pt x="87" y="109"/>
                  </a:cubicBezTo>
                  <a:cubicBezTo>
                    <a:pt x="87" y="112"/>
                    <a:pt x="88" y="114"/>
                    <a:pt x="90" y="115"/>
                  </a:cubicBezTo>
                  <a:cubicBezTo>
                    <a:pt x="93" y="117"/>
                    <a:pt x="98" y="116"/>
                    <a:pt x="100" y="113"/>
                  </a:cubicBezTo>
                  <a:cubicBezTo>
                    <a:pt x="128" y="65"/>
                    <a:pt x="128" y="10"/>
                    <a:pt x="128" y="8"/>
                  </a:cubicBezTo>
                  <a:cubicBezTo>
                    <a:pt x="128" y="6"/>
                    <a:pt x="127" y="4"/>
                    <a:pt x="126" y="2"/>
                  </a:cubicBezTo>
                  <a:cubicBezTo>
                    <a:pt x="124" y="1"/>
                    <a:pt x="123" y="0"/>
                    <a:pt x="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6960228" y="3783741"/>
              <a:ext cx="246588" cy="232497"/>
            </a:xfrm>
            <a:custGeom>
              <a:avLst/>
              <a:gdLst>
                <a:gd name="T0" fmla="*/ 72 w 81"/>
                <a:gd name="T1" fmla="*/ 0 h 76"/>
                <a:gd name="T2" fmla="*/ 5 w 81"/>
                <a:gd name="T3" fmla="*/ 23 h 76"/>
                <a:gd name="T4" fmla="*/ 1 w 81"/>
                <a:gd name="T5" fmla="*/ 32 h 76"/>
                <a:gd name="T6" fmla="*/ 10 w 81"/>
                <a:gd name="T7" fmla="*/ 36 h 76"/>
                <a:gd name="T8" fmla="*/ 66 w 81"/>
                <a:gd name="T9" fmla="*/ 16 h 76"/>
                <a:gd name="T10" fmla="*/ 51 w 81"/>
                <a:gd name="T11" fmla="*/ 64 h 76"/>
                <a:gd name="T12" fmla="*/ 50 w 81"/>
                <a:gd name="T13" fmla="*/ 68 h 76"/>
                <a:gd name="T14" fmla="*/ 53 w 81"/>
                <a:gd name="T15" fmla="*/ 74 h 76"/>
                <a:gd name="T16" fmla="*/ 63 w 81"/>
                <a:gd name="T17" fmla="*/ 72 h 76"/>
                <a:gd name="T18" fmla="*/ 81 w 81"/>
                <a:gd name="T19" fmla="*/ 7 h 76"/>
                <a:gd name="T20" fmla="*/ 78 w 81"/>
                <a:gd name="T21" fmla="*/ 2 h 76"/>
                <a:gd name="T22" fmla="*/ 72 w 81"/>
                <a:gd name="T2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76">
                  <a:moveTo>
                    <a:pt x="72" y="0"/>
                  </a:moveTo>
                  <a:cubicBezTo>
                    <a:pt x="47" y="6"/>
                    <a:pt x="7" y="22"/>
                    <a:pt x="5" y="23"/>
                  </a:cubicBezTo>
                  <a:cubicBezTo>
                    <a:pt x="1" y="24"/>
                    <a:pt x="0" y="28"/>
                    <a:pt x="1" y="32"/>
                  </a:cubicBezTo>
                  <a:cubicBezTo>
                    <a:pt x="3" y="35"/>
                    <a:pt x="7" y="37"/>
                    <a:pt x="10" y="36"/>
                  </a:cubicBezTo>
                  <a:cubicBezTo>
                    <a:pt x="11" y="36"/>
                    <a:pt x="42" y="23"/>
                    <a:pt x="66" y="16"/>
                  </a:cubicBezTo>
                  <a:cubicBezTo>
                    <a:pt x="65" y="28"/>
                    <a:pt x="62" y="48"/>
                    <a:pt x="51" y="64"/>
                  </a:cubicBezTo>
                  <a:cubicBezTo>
                    <a:pt x="50" y="65"/>
                    <a:pt x="50" y="66"/>
                    <a:pt x="50" y="68"/>
                  </a:cubicBezTo>
                  <a:cubicBezTo>
                    <a:pt x="50" y="70"/>
                    <a:pt x="51" y="72"/>
                    <a:pt x="53" y="74"/>
                  </a:cubicBezTo>
                  <a:cubicBezTo>
                    <a:pt x="56" y="76"/>
                    <a:pt x="61" y="75"/>
                    <a:pt x="63" y="72"/>
                  </a:cubicBezTo>
                  <a:cubicBezTo>
                    <a:pt x="80" y="45"/>
                    <a:pt x="81" y="9"/>
                    <a:pt x="81" y="7"/>
                  </a:cubicBezTo>
                  <a:cubicBezTo>
                    <a:pt x="81" y="5"/>
                    <a:pt x="80" y="3"/>
                    <a:pt x="78" y="2"/>
                  </a:cubicBezTo>
                  <a:cubicBezTo>
                    <a:pt x="76" y="0"/>
                    <a:pt x="74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7310145" y="3767301"/>
              <a:ext cx="415675" cy="321738"/>
            </a:xfrm>
            <a:custGeom>
              <a:avLst/>
              <a:gdLst>
                <a:gd name="T0" fmla="*/ 6 w 137"/>
                <a:gd name="T1" fmla="*/ 7 h 106"/>
                <a:gd name="T2" fmla="*/ 0 w 137"/>
                <a:gd name="T3" fmla="*/ 15 h 106"/>
                <a:gd name="T4" fmla="*/ 8 w 137"/>
                <a:gd name="T5" fmla="*/ 21 h 106"/>
                <a:gd name="T6" fmla="*/ 119 w 137"/>
                <a:gd name="T7" fmla="*/ 23 h 106"/>
                <a:gd name="T8" fmla="*/ 47 w 137"/>
                <a:gd name="T9" fmla="*/ 93 h 106"/>
                <a:gd name="T10" fmla="*/ 44 w 137"/>
                <a:gd name="T11" fmla="*/ 98 h 106"/>
                <a:gd name="T12" fmla="*/ 45 w 137"/>
                <a:gd name="T13" fmla="*/ 102 h 106"/>
                <a:gd name="T14" fmla="*/ 55 w 137"/>
                <a:gd name="T15" fmla="*/ 104 h 106"/>
                <a:gd name="T16" fmla="*/ 136 w 137"/>
                <a:gd name="T17" fmla="*/ 21 h 106"/>
                <a:gd name="T18" fmla="*/ 136 w 137"/>
                <a:gd name="T19" fmla="*/ 15 h 106"/>
                <a:gd name="T20" fmla="*/ 131 w 137"/>
                <a:gd name="T21" fmla="*/ 11 h 106"/>
                <a:gd name="T22" fmla="*/ 6 w 137"/>
                <a:gd name="T23" fmla="*/ 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" h="106">
                  <a:moveTo>
                    <a:pt x="6" y="7"/>
                  </a:moveTo>
                  <a:cubicBezTo>
                    <a:pt x="3" y="8"/>
                    <a:pt x="0" y="11"/>
                    <a:pt x="0" y="15"/>
                  </a:cubicBezTo>
                  <a:cubicBezTo>
                    <a:pt x="1" y="19"/>
                    <a:pt x="4" y="22"/>
                    <a:pt x="8" y="21"/>
                  </a:cubicBezTo>
                  <a:cubicBezTo>
                    <a:pt x="8" y="21"/>
                    <a:pt x="69" y="15"/>
                    <a:pt x="119" y="23"/>
                  </a:cubicBezTo>
                  <a:cubicBezTo>
                    <a:pt x="110" y="37"/>
                    <a:pt x="89" y="67"/>
                    <a:pt x="47" y="93"/>
                  </a:cubicBezTo>
                  <a:cubicBezTo>
                    <a:pt x="45" y="94"/>
                    <a:pt x="44" y="96"/>
                    <a:pt x="44" y="98"/>
                  </a:cubicBezTo>
                  <a:cubicBezTo>
                    <a:pt x="44" y="100"/>
                    <a:pt x="44" y="101"/>
                    <a:pt x="45" y="102"/>
                  </a:cubicBezTo>
                  <a:cubicBezTo>
                    <a:pt x="47" y="105"/>
                    <a:pt x="51" y="106"/>
                    <a:pt x="55" y="104"/>
                  </a:cubicBezTo>
                  <a:cubicBezTo>
                    <a:pt x="114" y="67"/>
                    <a:pt x="135" y="23"/>
                    <a:pt x="136" y="21"/>
                  </a:cubicBezTo>
                  <a:cubicBezTo>
                    <a:pt x="137" y="19"/>
                    <a:pt x="137" y="17"/>
                    <a:pt x="136" y="15"/>
                  </a:cubicBezTo>
                  <a:cubicBezTo>
                    <a:pt x="135" y="13"/>
                    <a:pt x="133" y="11"/>
                    <a:pt x="131" y="11"/>
                  </a:cubicBezTo>
                  <a:cubicBezTo>
                    <a:pt x="78" y="0"/>
                    <a:pt x="9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7291358" y="3849498"/>
              <a:ext cx="253632" cy="197270"/>
            </a:xfrm>
            <a:custGeom>
              <a:avLst/>
              <a:gdLst>
                <a:gd name="T0" fmla="*/ 7 w 83"/>
                <a:gd name="T1" fmla="*/ 2 h 65"/>
                <a:gd name="T2" fmla="*/ 1 w 83"/>
                <a:gd name="T3" fmla="*/ 9 h 65"/>
                <a:gd name="T4" fmla="*/ 8 w 83"/>
                <a:gd name="T5" fmla="*/ 16 h 65"/>
                <a:gd name="T6" fmla="*/ 64 w 83"/>
                <a:gd name="T7" fmla="*/ 17 h 65"/>
                <a:gd name="T8" fmla="*/ 26 w 83"/>
                <a:gd name="T9" fmla="*/ 51 h 65"/>
                <a:gd name="T10" fmla="*/ 23 w 83"/>
                <a:gd name="T11" fmla="*/ 57 h 65"/>
                <a:gd name="T12" fmla="*/ 23 w 83"/>
                <a:gd name="T13" fmla="*/ 60 h 65"/>
                <a:gd name="T14" fmla="*/ 33 w 83"/>
                <a:gd name="T15" fmla="*/ 63 h 65"/>
                <a:gd name="T16" fmla="*/ 82 w 83"/>
                <a:gd name="T17" fmla="*/ 14 h 65"/>
                <a:gd name="T18" fmla="*/ 82 w 83"/>
                <a:gd name="T19" fmla="*/ 8 h 65"/>
                <a:gd name="T20" fmla="*/ 77 w 83"/>
                <a:gd name="T21" fmla="*/ 4 h 65"/>
                <a:gd name="T22" fmla="*/ 7 w 83"/>
                <a:gd name="T2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65">
                  <a:moveTo>
                    <a:pt x="7" y="2"/>
                  </a:moveTo>
                  <a:cubicBezTo>
                    <a:pt x="3" y="2"/>
                    <a:pt x="0" y="6"/>
                    <a:pt x="1" y="9"/>
                  </a:cubicBezTo>
                  <a:cubicBezTo>
                    <a:pt x="1" y="13"/>
                    <a:pt x="4" y="16"/>
                    <a:pt x="8" y="16"/>
                  </a:cubicBezTo>
                  <a:cubicBezTo>
                    <a:pt x="8" y="16"/>
                    <a:pt x="42" y="15"/>
                    <a:pt x="64" y="17"/>
                  </a:cubicBezTo>
                  <a:cubicBezTo>
                    <a:pt x="58" y="26"/>
                    <a:pt x="46" y="41"/>
                    <a:pt x="26" y="51"/>
                  </a:cubicBezTo>
                  <a:cubicBezTo>
                    <a:pt x="24" y="52"/>
                    <a:pt x="23" y="54"/>
                    <a:pt x="23" y="57"/>
                  </a:cubicBezTo>
                  <a:cubicBezTo>
                    <a:pt x="23" y="58"/>
                    <a:pt x="23" y="59"/>
                    <a:pt x="23" y="60"/>
                  </a:cubicBezTo>
                  <a:cubicBezTo>
                    <a:pt x="25" y="63"/>
                    <a:pt x="29" y="65"/>
                    <a:pt x="33" y="63"/>
                  </a:cubicBezTo>
                  <a:cubicBezTo>
                    <a:pt x="68" y="46"/>
                    <a:pt x="81" y="15"/>
                    <a:pt x="82" y="14"/>
                  </a:cubicBezTo>
                  <a:cubicBezTo>
                    <a:pt x="83" y="12"/>
                    <a:pt x="83" y="10"/>
                    <a:pt x="82" y="8"/>
                  </a:cubicBezTo>
                  <a:cubicBezTo>
                    <a:pt x="81" y="6"/>
                    <a:pt x="79" y="5"/>
                    <a:pt x="77" y="4"/>
                  </a:cubicBezTo>
                  <a:cubicBezTo>
                    <a:pt x="56" y="0"/>
                    <a:pt x="9" y="2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7629534" y="3875330"/>
              <a:ext cx="359312" cy="371055"/>
            </a:xfrm>
            <a:custGeom>
              <a:avLst/>
              <a:gdLst>
                <a:gd name="T0" fmla="*/ 0 w 118"/>
                <a:gd name="T1" fmla="*/ 6 h 122"/>
                <a:gd name="T2" fmla="*/ 0 w 118"/>
                <a:gd name="T3" fmla="*/ 8 h 122"/>
                <a:gd name="T4" fmla="*/ 5 w 118"/>
                <a:gd name="T5" fmla="*/ 14 h 122"/>
                <a:gd name="T6" fmla="*/ 100 w 118"/>
                <a:gd name="T7" fmla="*/ 51 h 122"/>
                <a:gd name="T8" fmla="*/ 12 w 118"/>
                <a:gd name="T9" fmla="*/ 107 h 122"/>
                <a:gd name="T10" fmla="*/ 7 w 118"/>
                <a:gd name="T11" fmla="*/ 114 h 122"/>
                <a:gd name="T12" fmla="*/ 7 w 118"/>
                <a:gd name="T13" fmla="*/ 116 h 122"/>
                <a:gd name="T14" fmla="*/ 16 w 118"/>
                <a:gd name="T15" fmla="*/ 120 h 122"/>
                <a:gd name="T16" fmla="*/ 116 w 118"/>
                <a:gd name="T17" fmla="*/ 54 h 122"/>
                <a:gd name="T18" fmla="*/ 118 w 118"/>
                <a:gd name="T19" fmla="*/ 49 h 122"/>
                <a:gd name="T20" fmla="*/ 115 w 118"/>
                <a:gd name="T21" fmla="*/ 44 h 122"/>
                <a:gd name="T22" fmla="*/ 8 w 118"/>
                <a:gd name="T23" fmla="*/ 1 h 122"/>
                <a:gd name="T24" fmla="*/ 0 w 118"/>
                <a:gd name="T25" fmla="*/ 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22">
                  <a:moveTo>
                    <a:pt x="0" y="6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11"/>
                    <a:pt x="2" y="14"/>
                    <a:pt x="5" y="14"/>
                  </a:cubicBezTo>
                  <a:cubicBezTo>
                    <a:pt x="6" y="15"/>
                    <a:pt x="63" y="27"/>
                    <a:pt x="100" y="51"/>
                  </a:cubicBezTo>
                  <a:cubicBezTo>
                    <a:pt x="89" y="63"/>
                    <a:pt x="59" y="91"/>
                    <a:pt x="12" y="107"/>
                  </a:cubicBezTo>
                  <a:cubicBezTo>
                    <a:pt x="9" y="108"/>
                    <a:pt x="7" y="111"/>
                    <a:pt x="7" y="114"/>
                  </a:cubicBezTo>
                  <a:cubicBezTo>
                    <a:pt x="7" y="115"/>
                    <a:pt x="7" y="115"/>
                    <a:pt x="7" y="116"/>
                  </a:cubicBezTo>
                  <a:cubicBezTo>
                    <a:pt x="8" y="120"/>
                    <a:pt x="12" y="122"/>
                    <a:pt x="16" y="120"/>
                  </a:cubicBezTo>
                  <a:cubicBezTo>
                    <a:pt x="81" y="98"/>
                    <a:pt x="115" y="56"/>
                    <a:pt x="116" y="54"/>
                  </a:cubicBezTo>
                  <a:cubicBezTo>
                    <a:pt x="118" y="52"/>
                    <a:pt x="118" y="51"/>
                    <a:pt x="118" y="49"/>
                  </a:cubicBezTo>
                  <a:cubicBezTo>
                    <a:pt x="118" y="47"/>
                    <a:pt x="117" y="45"/>
                    <a:pt x="115" y="44"/>
                  </a:cubicBezTo>
                  <a:cubicBezTo>
                    <a:pt x="76" y="16"/>
                    <a:pt x="11" y="1"/>
                    <a:pt x="8" y="1"/>
                  </a:cubicBezTo>
                  <a:cubicBezTo>
                    <a:pt x="4" y="0"/>
                    <a:pt x="1" y="2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7556733" y="3969268"/>
              <a:ext cx="216057" cy="213709"/>
            </a:xfrm>
            <a:custGeom>
              <a:avLst/>
              <a:gdLst>
                <a:gd name="T0" fmla="*/ 3 w 71"/>
                <a:gd name="T1" fmla="*/ 7 h 70"/>
                <a:gd name="T2" fmla="*/ 3 w 71"/>
                <a:gd name="T3" fmla="*/ 8 h 70"/>
                <a:gd name="T4" fmla="*/ 10 w 71"/>
                <a:gd name="T5" fmla="*/ 15 h 70"/>
                <a:gd name="T6" fmla="*/ 54 w 71"/>
                <a:gd name="T7" fmla="*/ 29 h 70"/>
                <a:gd name="T8" fmla="*/ 5 w 71"/>
                <a:gd name="T9" fmla="*/ 56 h 70"/>
                <a:gd name="T10" fmla="*/ 0 w 71"/>
                <a:gd name="T11" fmla="*/ 63 h 70"/>
                <a:gd name="T12" fmla="*/ 0 w 71"/>
                <a:gd name="T13" fmla="*/ 64 h 70"/>
                <a:gd name="T14" fmla="*/ 9 w 71"/>
                <a:gd name="T15" fmla="*/ 69 h 70"/>
                <a:gd name="T16" fmla="*/ 70 w 71"/>
                <a:gd name="T17" fmla="*/ 31 h 70"/>
                <a:gd name="T18" fmla="*/ 68 w 71"/>
                <a:gd name="T19" fmla="*/ 23 h 70"/>
                <a:gd name="T20" fmla="*/ 11 w 71"/>
                <a:gd name="T21" fmla="*/ 1 h 70"/>
                <a:gd name="T22" fmla="*/ 3 w 71"/>
                <a:gd name="T23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70">
                  <a:moveTo>
                    <a:pt x="3" y="7"/>
                  </a:moveTo>
                  <a:cubicBezTo>
                    <a:pt x="3" y="7"/>
                    <a:pt x="3" y="7"/>
                    <a:pt x="3" y="8"/>
                  </a:cubicBezTo>
                  <a:cubicBezTo>
                    <a:pt x="3" y="11"/>
                    <a:pt x="6" y="14"/>
                    <a:pt x="10" y="15"/>
                  </a:cubicBezTo>
                  <a:cubicBezTo>
                    <a:pt x="10" y="15"/>
                    <a:pt x="37" y="18"/>
                    <a:pt x="54" y="29"/>
                  </a:cubicBezTo>
                  <a:cubicBezTo>
                    <a:pt x="49" y="36"/>
                    <a:pt x="35" y="48"/>
                    <a:pt x="5" y="56"/>
                  </a:cubicBezTo>
                  <a:cubicBezTo>
                    <a:pt x="2" y="57"/>
                    <a:pt x="0" y="60"/>
                    <a:pt x="0" y="63"/>
                  </a:cubicBezTo>
                  <a:cubicBezTo>
                    <a:pt x="0" y="63"/>
                    <a:pt x="0" y="64"/>
                    <a:pt x="0" y="64"/>
                  </a:cubicBezTo>
                  <a:cubicBezTo>
                    <a:pt x="1" y="68"/>
                    <a:pt x="5" y="70"/>
                    <a:pt x="9" y="69"/>
                  </a:cubicBezTo>
                  <a:cubicBezTo>
                    <a:pt x="59" y="56"/>
                    <a:pt x="70" y="32"/>
                    <a:pt x="70" y="31"/>
                  </a:cubicBezTo>
                  <a:cubicBezTo>
                    <a:pt x="71" y="28"/>
                    <a:pt x="70" y="25"/>
                    <a:pt x="68" y="23"/>
                  </a:cubicBezTo>
                  <a:cubicBezTo>
                    <a:pt x="48" y="5"/>
                    <a:pt x="13" y="1"/>
                    <a:pt x="11" y="1"/>
                  </a:cubicBezTo>
                  <a:cubicBezTo>
                    <a:pt x="7" y="0"/>
                    <a:pt x="4" y="3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6842805" y="3311703"/>
              <a:ext cx="380449" cy="385145"/>
            </a:xfrm>
            <a:custGeom>
              <a:avLst/>
              <a:gdLst>
                <a:gd name="T0" fmla="*/ 89 w 125"/>
                <a:gd name="T1" fmla="*/ 1 h 126"/>
                <a:gd name="T2" fmla="*/ 3 w 125"/>
                <a:gd name="T3" fmla="*/ 71 h 126"/>
                <a:gd name="T4" fmla="*/ 3 w 125"/>
                <a:gd name="T5" fmla="*/ 81 h 126"/>
                <a:gd name="T6" fmla="*/ 13 w 125"/>
                <a:gd name="T7" fmla="*/ 80 h 126"/>
                <a:gd name="T8" fmla="*/ 89 w 125"/>
                <a:gd name="T9" fmla="*/ 17 h 126"/>
                <a:gd name="T10" fmla="*/ 107 w 125"/>
                <a:gd name="T11" fmla="*/ 111 h 126"/>
                <a:gd name="T12" fmla="*/ 107 w 125"/>
                <a:gd name="T13" fmla="*/ 119 h 126"/>
                <a:gd name="T14" fmla="*/ 107 w 125"/>
                <a:gd name="T15" fmla="*/ 119 h 126"/>
                <a:gd name="T16" fmla="*/ 114 w 125"/>
                <a:gd name="T17" fmla="*/ 126 h 126"/>
                <a:gd name="T18" fmla="*/ 121 w 125"/>
                <a:gd name="T19" fmla="*/ 120 h 126"/>
                <a:gd name="T20" fmla="*/ 98 w 125"/>
                <a:gd name="T21" fmla="*/ 4 h 126"/>
                <a:gd name="T22" fmla="*/ 89 w 125"/>
                <a:gd name="T23" fmla="*/ 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" h="126">
                  <a:moveTo>
                    <a:pt x="89" y="1"/>
                  </a:moveTo>
                  <a:cubicBezTo>
                    <a:pt x="87" y="2"/>
                    <a:pt x="44" y="24"/>
                    <a:pt x="3" y="71"/>
                  </a:cubicBezTo>
                  <a:cubicBezTo>
                    <a:pt x="0" y="74"/>
                    <a:pt x="0" y="78"/>
                    <a:pt x="3" y="81"/>
                  </a:cubicBezTo>
                  <a:cubicBezTo>
                    <a:pt x="6" y="83"/>
                    <a:pt x="11" y="83"/>
                    <a:pt x="13" y="80"/>
                  </a:cubicBezTo>
                  <a:cubicBezTo>
                    <a:pt x="44" y="46"/>
                    <a:pt x="76" y="25"/>
                    <a:pt x="89" y="17"/>
                  </a:cubicBezTo>
                  <a:cubicBezTo>
                    <a:pt x="105" y="52"/>
                    <a:pt x="107" y="94"/>
                    <a:pt x="107" y="111"/>
                  </a:cubicBezTo>
                  <a:cubicBezTo>
                    <a:pt x="107" y="116"/>
                    <a:pt x="107" y="119"/>
                    <a:pt x="107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7" y="123"/>
                    <a:pt x="110" y="126"/>
                    <a:pt x="114" y="126"/>
                  </a:cubicBezTo>
                  <a:cubicBezTo>
                    <a:pt x="118" y="126"/>
                    <a:pt x="121" y="124"/>
                    <a:pt x="121" y="120"/>
                  </a:cubicBezTo>
                  <a:cubicBezTo>
                    <a:pt x="121" y="117"/>
                    <a:pt x="125" y="53"/>
                    <a:pt x="98" y="4"/>
                  </a:cubicBezTo>
                  <a:cubicBezTo>
                    <a:pt x="97" y="1"/>
                    <a:pt x="93" y="0"/>
                    <a:pt x="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6903865" y="3464353"/>
              <a:ext cx="225450" cy="277116"/>
            </a:xfrm>
            <a:custGeom>
              <a:avLst/>
              <a:gdLst>
                <a:gd name="T0" fmla="*/ 54 w 74"/>
                <a:gd name="T1" fmla="*/ 1 h 91"/>
                <a:gd name="T2" fmla="*/ 3 w 74"/>
                <a:gd name="T3" fmla="*/ 44 h 91"/>
                <a:gd name="T4" fmla="*/ 4 w 74"/>
                <a:gd name="T5" fmla="*/ 54 h 91"/>
                <a:gd name="T6" fmla="*/ 13 w 74"/>
                <a:gd name="T7" fmla="*/ 54 h 91"/>
                <a:gd name="T8" fmla="*/ 53 w 74"/>
                <a:gd name="T9" fmla="*/ 18 h 91"/>
                <a:gd name="T10" fmla="*/ 55 w 74"/>
                <a:gd name="T11" fmla="*/ 46 h 91"/>
                <a:gd name="T12" fmla="*/ 53 w 74"/>
                <a:gd name="T13" fmla="*/ 83 h 91"/>
                <a:gd name="T14" fmla="*/ 52 w 74"/>
                <a:gd name="T15" fmla="*/ 84 h 91"/>
                <a:gd name="T16" fmla="*/ 58 w 74"/>
                <a:gd name="T17" fmla="*/ 91 h 91"/>
                <a:gd name="T18" fmla="*/ 66 w 74"/>
                <a:gd name="T19" fmla="*/ 85 h 91"/>
                <a:gd name="T20" fmla="*/ 64 w 74"/>
                <a:gd name="T21" fmla="*/ 5 h 91"/>
                <a:gd name="T22" fmla="*/ 60 w 74"/>
                <a:gd name="T23" fmla="*/ 0 h 91"/>
                <a:gd name="T24" fmla="*/ 54 w 74"/>
                <a:gd name="T25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91">
                  <a:moveTo>
                    <a:pt x="54" y="1"/>
                  </a:moveTo>
                  <a:cubicBezTo>
                    <a:pt x="53" y="1"/>
                    <a:pt x="29" y="15"/>
                    <a:pt x="3" y="44"/>
                  </a:cubicBezTo>
                  <a:cubicBezTo>
                    <a:pt x="0" y="47"/>
                    <a:pt x="1" y="52"/>
                    <a:pt x="4" y="54"/>
                  </a:cubicBezTo>
                  <a:cubicBezTo>
                    <a:pt x="6" y="57"/>
                    <a:pt x="11" y="57"/>
                    <a:pt x="13" y="54"/>
                  </a:cubicBezTo>
                  <a:cubicBezTo>
                    <a:pt x="29" y="36"/>
                    <a:pt x="44" y="24"/>
                    <a:pt x="53" y="18"/>
                  </a:cubicBezTo>
                  <a:cubicBezTo>
                    <a:pt x="54" y="27"/>
                    <a:pt x="55" y="37"/>
                    <a:pt x="55" y="46"/>
                  </a:cubicBezTo>
                  <a:cubicBezTo>
                    <a:pt x="55" y="66"/>
                    <a:pt x="53" y="83"/>
                    <a:pt x="53" y="83"/>
                  </a:cubicBezTo>
                  <a:cubicBezTo>
                    <a:pt x="52" y="83"/>
                    <a:pt x="52" y="84"/>
                    <a:pt x="52" y="84"/>
                  </a:cubicBezTo>
                  <a:cubicBezTo>
                    <a:pt x="52" y="87"/>
                    <a:pt x="55" y="90"/>
                    <a:pt x="58" y="91"/>
                  </a:cubicBezTo>
                  <a:cubicBezTo>
                    <a:pt x="62" y="91"/>
                    <a:pt x="66" y="89"/>
                    <a:pt x="66" y="85"/>
                  </a:cubicBezTo>
                  <a:cubicBezTo>
                    <a:pt x="67" y="83"/>
                    <a:pt x="74" y="37"/>
                    <a:pt x="64" y="5"/>
                  </a:cubicBezTo>
                  <a:cubicBezTo>
                    <a:pt x="64" y="3"/>
                    <a:pt x="62" y="1"/>
                    <a:pt x="60" y="0"/>
                  </a:cubicBezTo>
                  <a:cubicBezTo>
                    <a:pt x="58" y="0"/>
                    <a:pt x="56" y="0"/>
                    <a:pt x="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7178632" y="3358671"/>
              <a:ext cx="462645" cy="453251"/>
            </a:xfrm>
            <a:custGeom>
              <a:avLst/>
              <a:gdLst>
                <a:gd name="T0" fmla="*/ 140 w 152"/>
                <a:gd name="T1" fmla="*/ 0 h 149"/>
                <a:gd name="T2" fmla="*/ 4 w 152"/>
                <a:gd name="T3" fmla="*/ 66 h 149"/>
                <a:gd name="T4" fmla="*/ 2 w 152"/>
                <a:gd name="T5" fmla="*/ 75 h 149"/>
                <a:gd name="T6" fmla="*/ 12 w 152"/>
                <a:gd name="T7" fmla="*/ 77 h 149"/>
                <a:gd name="T8" fmla="*/ 135 w 152"/>
                <a:gd name="T9" fmla="*/ 16 h 149"/>
                <a:gd name="T10" fmla="*/ 96 w 152"/>
                <a:gd name="T11" fmla="*/ 137 h 149"/>
                <a:gd name="T12" fmla="*/ 94 w 152"/>
                <a:gd name="T13" fmla="*/ 141 h 149"/>
                <a:gd name="T14" fmla="*/ 97 w 152"/>
                <a:gd name="T15" fmla="*/ 146 h 149"/>
                <a:gd name="T16" fmla="*/ 107 w 152"/>
                <a:gd name="T17" fmla="*/ 145 h 149"/>
                <a:gd name="T18" fmla="*/ 149 w 152"/>
                <a:gd name="T19" fmla="*/ 7 h 149"/>
                <a:gd name="T20" fmla="*/ 146 w 152"/>
                <a:gd name="T21" fmla="*/ 2 h 149"/>
                <a:gd name="T22" fmla="*/ 140 w 152"/>
                <a:gd name="T2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2" h="149">
                  <a:moveTo>
                    <a:pt x="140" y="0"/>
                  </a:moveTo>
                  <a:cubicBezTo>
                    <a:pt x="74" y="13"/>
                    <a:pt x="7" y="64"/>
                    <a:pt x="4" y="66"/>
                  </a:cubicBezTo>
                  <a:cubicBezTo>
                    <a:pt x="1" y="68"/>
                    <a:pt x="0" y="72"/>
                    <a:pt x="2" y="75"/>
                  </a:cubicBezTo>
                  <a:cubicBezTo>
                    <a:pt x="5" y="79"/>
                    <a:pt x="9" y="79"/>
                    <a:pt x="12" y="77"/>
                  </a:cubicBezTo>
                  <a:cubicBezTo>
                    <a:pt x="13" y="76"/>
                    <a:pt x="74" y="31"/>
                    <a:pt x="135" y="16"/>
                  </a:cubicBezTo>
                  <a:cubicBezTo>
                    <a:pt x="134" y="37"/>
                    <a:pt x="130" y="93"/>
                    <a:pt x="96" y="137"/>
                  </a:cubicBezTo>
                  <a:cubicBezTo>
                    <a:pt x="95" y="138"/>
                    <a:pt x="94" y="139"/>
                    <a:pt x="94" y="141"/>
                  </a:cubicBezTo>
                  <a:cubicBezTo>
                    <a:pt x="94" y="143"/>
                    <a:pt x="95" y="145"/>
                    <a:pt x="97" y="146"/>
                  </a:cubicBezTo>
                  <a:cubicBezTo>
                    <a:pt x="100" y="149"/>
                    <a:pt x="105" y="148"/>
                    <a:pt x="107" y="145"/>
                  </a:cubicBezTo>
                  <a:cubicBezTo>
                    <a:pt x="152" y="87"/>
                    <a:pt x="149" y="10"/>
                    <a:pt x="149" y="7"/>
                  </a:cubicBezTo>
                  <a:cubicBezTo>
                    <a:pt x="149" y="5"/>
                    <a:pt x="148" y="3"/>
                    <a:pt x="146" y="2"/>
                  </a:cubicBezTo>
                  <a:cubicBezTo>
                    <a:pt x="144" y="0"/>
                    <a:pt x="142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36" name="Freeform 23"/>
            <p:cNvSpPr/>
            <p:nvPr/>
          </p:nvSpPr>
          <p:spPr bwMode="auto">
            <a:xfrm>
              <a:off x="7263176" y="3497230"/>
              <a:ext cx="267723" cy="324086"/>
            </a:xfrm>
            <a:custGeom>
              <a:avLst/>
              <a:gdLst>
                <a:gd name="T0" fmla="*/ 79 w 88"/>
                <a:gd name="T1" fmla="*/ 0 h 106"/>
                <a:gd name="T2" fmla="*/ 3 w 88"/>
                <a:gd name="T3" fmla="*/ 47 h 106"/>
                <a:gd name="T4" fmla="*/ 2 w 88"/>
                <a:gd name="T5" fmla="*/ 57 h 106"/>
                <a:gd name="T6" fmla="*/ 12 w 88"/>
                <a:gd name="T7" fmla="*/ 58 h 106"/>
                <a:gd name="T8" fmla="*/ 71 w 88"/>
                <a:gd name="T9" fmla="*/ 18 h 106"/>
                <a:gd name="T10" fmla="*/ 34 w 88"/>
                <a:gd name="T11" fmla="*/ 94 h 106"/>
                <a:gd name="T12" fmla="*/ 32 w 88"/>
                <a:gd name="T13" fmla="*/ 99 h 106"/>
                <a:gd name="T14" fmla="*/ 34 w 88"/>
                <a:gd name="T15" fmla="*/ 103 h 106"/>
                <a:gd name="T16" fmla="*/ 44 w 88"/>
                <a:gd name="T17" fmla="*/ 103 h 106"/>
                <a:gd name="T18" fmla="*/ 88 w 88"/>
                <a:gd name="T19" fmla="*/ 8 h 106"/>
                <a:gd name="T20" fmla="*/ 85 w 88"/>
                <a:gd name="T21" fmla="*/ 2 h 106"/>
                <a:gd name="T22" fmla="*/ 79 w 88"/>
                <a:gd name="T2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106">
                  <a:moveTo>
                    <a:pt x="79" y="0"/>
                  </a:moveTo>
                  <a:cubicBezTo>
                    <a:pt x="47" y="10"/>
                    <a:pt x="5" y="46"/>
                    <a:pt x="3" y="47"/>
                  </a:cubicBezTo>
                  <a:cubicBezTo>
                    <a:pt x="0" y="50"/>
                    <a:pt x="0" y="54"/>
                    <a:pt x="2" y="57"/>
                  </a:cubicBezTo>
                  <a:cubicBezTo>
                    <a:pt x="5" y="60"/>
                    <a:pt x="9" y="61"/>
                    <a:pt x="12" y="58"/>
                  </a:cubicBezTo>
                  <a:cubicBezTo>
                    <a:pt x="12" y="58"/>
                    <a:pt x="44" y="31"/>
                    <a:pt x="71" y="18"/>
                  </a:cubicBezTo>
                  <a:cubicBezTo>
                    <a:pt x="67" y="36"/>
                    <a:pt x="56" y="71"/>
                    <a:pt x="34" y="94"/>
                  </a:cubicBezTo>
                  <a:cubicBezTo>
                    <a:pt x="32" y="95"/>
                    <a:pt x="32" y="97"/>
                    <a:pt x="32" y="99"/>
                  </a:cubicBezTo>
                  <a:cubicBezTo>
                    <a:pt x="32" y="100"/>
                    <a:pt x="32" y="102"/>
                    <a:pt x="34" y="103"/>
                  </a:cubicBezTo>
                  <a:cubicBezTo>
                    <a:pt x="36" y="106"/>
                    <a:pt x="41" y="106"/>
                    <a:pt x="44" y="103"/>
                  </a:cubicBezTo>
                  <a:cubicBezTo>
                    <a:pt x="78" y="69"/>
                    <a:pt x="87" y="11"/>
                    <a:pt x="88" y="8"/>
                  </a:cubicBezTo>
                  <a:cubicBezTo>
                    <a:pt x="88" y="6"/>
                    <a:pt x="87" y="3"/>
                    <a:pt x="85" y="2"/>
                  </a:cubicBezTo>
                  <a:cubicBezTo>
                    <a:pt x="84" y="0"/>
                    <a:pt x="81" y="0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37" name="Freeform 24"/>
            <p:cNvSpPr/>
            <p:nvPr/>
          </p:nvSpPr>
          <p:spPr bwMode="auto">
            <a:xfrm>
              <a:off x="7556733" y="3626394"/>
              <a:ext cx="542492" cy="352266"/>
            </a:xfrm>
            <a:custGeom>
              <a:avLst/>
              <a:gdLst>
                <a:gd name="T0" fmla="*/ 7 w 178"/>
                <a:gd name="T1" fmla="*/ 2 h 116"/>
                <a:gd name="T2" fmla="*/ 0 w 178"/>
                <a:gd name="T3" fmla="*/ 9 h 116"/>
                <a:gd name="T4" fmla="*/ 7 w 178"/>
                <a:gd name="T5" fmla="*/ 16 h 116"/>
                <a:gd name="T6" fmla="*/ 160 w 178"/>
                <a:gd name="T7" fmla="*/ 44 h 116"/>
                <a:gd name="T8" fmla="*/ 99 w 178"/>
                <a:gd name="T9" fmla="*/ 102 h 116"/>
                <a:gd name="T10" fmla="*/ 95 w 178"/>
                <a:gd name="T11" fmla="*/ 108 h 116"/>
                <a:gd name="T12" fmla="*/ 96 w 178"/>
                <a:gd name="T13" fmla="*/ 111 h 116"/>
                <a:gd name="T14" fmla="*/ 105 w 178"/>
                <a:gd name="T15" fmla="*/ 114 h 116"/>
                <a:gd name="T16" fmla="*/ 176 w 178"/>
                <a:gd name="T17" fmla="*/ 42 h 116"/>
                <a:gd name="T18" fmla="*/ 172 w 178"/>
                <a:gd name="T19" fmla="*/ 34 h 116"/>
                <a:gd name="T20" fmla="*/ 7 w 178"/>
                <a:gd name="T21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116">
                  <a:moveTo>
                    <a:pt x="7" y="2"/>
                  </a:moveTo>
                  <a:cubicBezTo>
                    <a:pt x="3" y="2"/>
                    <a:pt x="0" y="5"/>
                    <a:pt x="0" y="9"/>
                  </a:cubicBezTo>
                  <a:cubicBezTo>
                    <a:pt x="0" y="13"/>
                    <a:pt x="3" y="16"/>
                    <a:pt x="7" y="16"/>
                  </a:cubicBezTo>
                  <a:cubicBezTo>
                    <a:pt x="8" y="16"/>
                    <a:pt x="86" y="15"/>
                    <a:pt x="160" y="44"/>
                  </a:cubicBezTo>
                  <a:cubicBezTo>
                    <a:pt x="154" y="55"/>
                    <a:pt x="137" y="80"/>
                    <a:pt x="99" y="102"/>
                  </a:cubicBezTo>
                  <a:cubicBezTo>
                    <a:pt x="96" y="103"/>
                    <a:pt x="95" y="105"/>
                    <a:pt x="95" y="108"/>
                  </a:cubicBezTo>
                  <a:cubicBezTo>
                    <a:pt x="95" y="109"/>
                    <a:pt x="95" y="110"/>
                    <a:pt x="96" y="111"/>
                  </a:cubicBezTo>
                  <a:cubicBezTo>
                    <a:pt x="98" y="115"/>
                    <a:pt x="102" y="116"/>
                    <a:pt x="105" y="114"/>
                  </a:cubicBezTo>
                  <a:cubicBezTo>
                    <a:pt x="162" y="82"/>
                    <a:pt x="176" y="44"/>
                    <a:pt x="176" y="42"/>
                  </a:cubicBezTo>
                  <a:cubicBezTo>
                    <a:pt x="178" y="39"/>
                    <a:pt x="176" y="35"/>
                    <a:pt x="172" y="34"/>
                  </a:cubicBezTo>
                  <a:cubicBezTo>
                    <a:pt x="93" y="0"/>
                    <a:pt x="10" y="2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38" name="Freeform 25"/>
            <p:cNvSpPr/>
            <p:nvPr/>
          </p:nvSpPr>
          <p:spPr bwMode="auto">
            <a:xfrm>
              <a:off x="7580217" y="3732075"/>
              <a:ext cx="340525" cy="206663"/>
            </a:xfrm>
            <a:custGeom>
              <a:avLst/>
              <a:gdLst>
                <a:gd name="T0" fmla="*/ 6 w 112"/>
                <a:gd name="T1" fmla="*/ 13 h 68"/>
                <a:gd name="T2" fmla="*/ 1 w 112"/>
                <a:gd name="T3" fmla="*/ 21 h 68"/>
                <a:gd name="T4" fmla="*/ 10 w 112"/>
                <a:gd name="T5" fmla="*/ 27 h 68"/>
                <a:gd name="T6" fmla="*/ 91 w 112"/>
                <a:gd name="T7" fmla="*/ 24 h 68"/>
                <a:gd name="T8" fmla="*/ 47 w 112"/>
                <a:gd name="T9" fmla="*/ 54 h 68"/>
                <a:gd name="T10" fmla="*/ 43 w 112"/>
                <a:gd name="T11" fmla="*/ 60 h 68"/>
                <a:gd name="T12" fmla="*/ 44 w 112"/>
                <a:gd name="T13" fmla="*/ 63 h 68"/>
                <a:gd name="T14" fmla="*/ 53 w 112"/>
                <a:gd name="T15" fmla="*/ 66 h 68"/>
                <a:gd name="T16" fmla="*/ 110 w 112"/>
                <a:gd name="T17" fmla="*/ 24 h 68"/>
                <a:gd name="T18" fmla="*/ 112 w 112"/>
                <a:gd name="T19" fmla="*/ 18 h 68"/>
                <a:gd name="T20" fmla="*/ 107 w 112"/>
                <a:gd name="T21" fmla="*/ 13 h 68"/>
                <a:gd name="T22" fmla="*/ 6 w 112"/>
                <a:gd name="T23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" h="68">
                  <a:moveTo>
                    <a:pt x="6" y="13"/>
                  </a:moveTo>
                  <a:cubicBezTo>
                    <a:pt x="2" y="14"/>
                    <a:pt x="0" y="18"/>
                    <a:pt x="1" y="21"/>
                  </a:cubicBezTo>
                  <a:cubicBezTo>
                    <a:pt x="2" y="25"/>
                    <a:pt x="6" y="27"/>
                    <a:pt x="10" y="27"/>
                  </a:cubicBezTo>
                  <a:cubicBezTo>
                    <a:pt x="10" y="26"/>
                    <a:pt x="51" y="17"/>
                    <a:pt x="91" y="24"/>
                  </a:cubicBezTo>
                  <a:cubicBezTo>
                    <a:pt x="82" y="32"/>
                    <a:pt x="68" y="43"/>
                    <a:pt x="47" y="54"/>
                  </a:cubicBezTo>
                  <a:cubicBezTo>
                    <a:pt x="44" y="55"/>
                    <a:pt x="43" y="57"/>
                    <a:pt x="43" y="60"/>
                  </a:cubicBezTo>
                  <a:cubicBezTo>
                    <a:pt x="43" y="61"/>
                    <a:pt x="43" y="62"/>
                    <a:pt x="44" y="63"/>
                  </a:cubicBezTo>
                  <a:cubicBezTo>
                    <a:pt x="45" y="67"/>
                    <a:pt x="50" y="68"/>
                    <a:pt x="53" y="66"/>
                  </a:cubicBezTo>
                  <a:cubicBezTo>
                    <a:pt x="91" y="48"/>
                    <a:pt x="110" y="25"/>
                    <a:pt x="110" y="24"/>
                  </a:cubicBezTo>
                  <a:cubicBezTo>
                    <a:pt x="112" y="22"/>
                    <a:pt x="112" y="20"/>
                    <a:pt x="112" y="18"/>
                  </a:cubicBezTo>
                  <a:cubicBezTo>
                    <a:pt x="111" y="15"/>
                    <a:pt x="109" y="14"/>
                    <a:pt x="107" y="13"/>
                  </a:cubicBezTo>
                  <a:cubicBezTo>
                    <a:pt x="60" y="0"/>
                    <a:pt x="8" y="12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39" name="Freeform 26"/>
            <p:cNvSpPr/>
            <p:nvPr/>
          </p:nvSpPr>
          <p:spPr bwMode="auto">
            <a:xfrm>
              <a:off x="7591958" y="3257689"/>
              <a:ext cx="380449" cy="432115"/>
            </a:xfrm>
            <a:custGeom>
              <a:avLst/>
              <a:gdLst>
                <a:gd name="T0" fmla="*/ 116 w 125"/>
                <a:gd name="T1" fmla="*/ 0 h 142"/>
                <a:gd name="T2" fmla="*/ 3 w 125"/>
                <a:gd name="T3" fmla="*/ 56 h 142"/>
                <a:gd name="T4" fmla="*/ 2 w 125"/>
                <a:gd name="T5" fmla="*/ 66 h 142"/>
                <a:gd name="T6" fmla="*/ 12 w 125"/>
                <a:gd name="T7" fmla="*/ 68 h 142"/>
                <a:gd name="T8" fmla="*/ 109 w 125"/>
                <a:gd name="T9" fmla="*/ 16 h 142"/>
                <a:gd name="T10" fmla="*/ 77 w 125"/>
                <a:gd name="T11" fmla="*/ 130 h 142"/>
                <a:gd name="T12" fmla="*/ 76 w 125"/>
                <a:gd name="T13" fmla="*/ 134 h 142"/>
                <a:gd name="T14" fmla="*/ 79 w 125"/>
                <a:gd name="T15" fmla="*/ 140 h 142"/>
                <a:gd name="T16" fmla="*/ 89 w 125"/>
                <a:gd name="T17" fmla="*/ 137 h 142"/>
                <a:gd name="T18" fmla="*/ 124 w 125"/>
                <a:gd name="T19" fmla="*/ 8 h 142"/>
                <a:gd name="T20" fmla="*/ 122 w 125"/>
                <a:gd name="T21" fmla="*/ 2 h 142"/>
                <a:gd name="T22" fmla="*/ 116 w 125"/>
                <a:gd name="T2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" h="142">
                  <a:moveTo>
                    <a:pt x="116" y="0"/>
                  </a:moveTo>
                  <a:cubicBezTo>
                    <a:pt x="69" y="8"/>
                    <a:pt x="6" y="55"/>
                    <a:pt x="3" y="56"/>
                  </a:cubicBezTo>
                  <a:cubicBezTo>
                    <a:pt x="0" y="59"/>
                    <a:pt x="0" y="63"/>
                    <a:pt x="2" y="66"/>
                  </a:cubicBezTo>
                  <a:cubicBezTo>
                    <a:pt x="4" y="69"/>
                    <a:pt x="9" y="70"/>
                    <a:pt x="12" y="68"/>
                  </a:cubicBezTo>
                  <a:cubicBezTo>
                    <a:pt x="12" y="67"/>
                    <a:pt x="67" y="27"/>
                    <a:pt x="109" y="16"/>
                  </a:cubicBezTo>
                  <a:cubicBezTo>
                    <a:pt x="107" y="37"/>
                    <a:pt x="99" y="90"/>
                    <a:pt x="77" y="130"/>
                  </a:cubicBezTo>
                  <a:cubicBezTo>
                    <a:pt x="76" y="131"/>
                    <a:pt x="76" y="132"/>
                    <a:pt x="76" y="134"/>
                  </a:cubicBezTo>
                  <a:cubicBezTo>
                    <a:pt x="76" y="136"/>
                    <a:pt x="77" y="138"/>
                    <a:pt x="79" y="140"/>
                  </a:cubicBezTo>
                  <a:cubicBezTo>
                    <a:pt x="83" y="142"/>
                    <a:pt x="87" y="140"/>
                    <a:pt x="89" y="137"/>
                  </a:cubicBezTo>
                  <a:cubicBezTo>
                    <a:pt x="118" y="83"/>
                    <a:pt x="124" y="11"/>
                    <a:pt x="124" y="8"/>
                  </a:cubicBezTo>
                  <a:cubicBezTo>
                    <a:pt x="125" y="6"/>
                    <a:pt x="124" y="3"/>
                    <a:pt x="122" y="2"/>
                  </a:cubicBezTo>
                  <a:cubicBezTo>
                    <a:pt x="121" y="1"/>
                    <a:pt x="118" y="0"/>
                    <a:pt x="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40" name="Freeform 27"/>
            <p:cNvSpPr/>
            <p:nvPr/>
          </p:nvSpPr>
          <p:spPr bwMode="auto">
            <a:xfrm>
              <a:off x="7587262" y="3398596"/>
              <a:ext cx="251285" cy="284162"/>
            </a:xfrm>
            <a:custGeom>
              <a:avLst/>
              <a:gdLst>
                <a:gd name="T0" fmla="*/ 74 w 83"/>
                <a:gd name="T1" fmla="*/ 0 h 94"/>
                <a:gd name="T2" fmla="*/ 3 w 83"/>
                <a:gd name="T3" fmla="*/ 42 h 94"/>
                <a:gd name="T4" fmla="*/ 2 w 83"/>
                <a:gd name="T5" fmla="*/ 52 h 94"/>
                <a:gd name="T6" fmla="*/ 12 w 83"/>
                <a:gd name="T7" fmla="*/ 53 h 94"/>
                <a:gd name="T8" fmla="*/ 67 w 83"/>
                <a:gd name="T9" fmla="*/ 18 h 94"/>
                <a:gd name="T10" fmla="*/ 46 w 83"/>
                <a:gd name="T11" fmla="*/ 82 h 94"/>
                <a:gd name="T12" fmla="*/ 45 w 83"/>
                <a:gd name="T13" fmla="*/ 86 h 94"/>
                <a:gd name="T14" fmla="*/ 48 w 83"/>
                <a:gd name="T15" fmla="*/ 92 h 94"/>
                <a:gd name="T16" fmla="*/ 58 w 83"/>
                <a:gd name="T17" fmla="*/ 89 h 94"/>
                <a:gd name="T18" fmla="*/ 82 w 83"/>
                <a:gd name="T19" fmla="*/ 7 h 94"/>
                <a:gd name="T20" fmla="*/ 80 w 83"/>
                <a:gd name="T21" fmla="*/ 1 h 94"/>
                <a:gd name="T22" fmla="*/ 74 w 83"/>
                <a:gd name="T2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94">
                  <a:moveTo>
                    <a:pt x="74" y="0"/>
                  </a:moveTo>
                  <a:cubicBezTo>
                    <a:pt x="47" y="8"/>
                    <a:pt x="5" y="40"/>
                    <a:pt x="3" y="42"/>
                  </a:cubicBezTo>
                  <a:cubicBezTo>
                    <a:pt x="0" y="44"/>
                    <a:pt x="0" y="49"/>
                    <a:pt x="2" y="52"/>
                  </a:cubicBezTo>
                  <a:cubicBezTo>
                    <a:pt x="5" y="55"/>
                    <a:pt x="9" y="55"/>
                    <a:pt x="12" y="53"/>
                  </a:cubicBezTo>
                  <a:cubicBezTo>
                    <a:pt x="12" y="53"/>
                    <a:pt x="43" y="28"/>
                    <a:pt x="67" y="18"/>
                  </a:cubicBezTo>
                  <a:cubicBezTo>
                    <a:pt x="65" y="32"/>
                    <a:pt x="60" y="59"/>
                    <a:pt x="46" y="82"/>
                  </a:cubicBezTo>
                  <a:cubicBezTo>
                    <a:pt x="45" y="83"/>
                    <a:pt x="45" y="84"/>
                    <a:pt x="45" y="86"/>
                  </a:cubicBezTo>
                  <a:cubicBezTo>
                    <a:pt x="45" y="88"/>
                    <a:pt x="46" y="90"/>
                    <a:pt x="48" y="92"/>
                  </a:cubicBezTo>
                  <a:cubicBezTo>
                    <a:pt x="51" y="94"/>
                    <a:pt x="56" y="93"/>
                    <a:pt x="58" y="89"/>
                  </a:cubicBezTo>
                  <a:cubicBezTo>
                    <a:pt x="80" y="53"/>
                    <a:pt x="82" y="9"/>
                    <a:pt x="82" y="7"/>
                  </a:cubicBezTo>
                  <a:cubicBezTo>
                    <a:pt x="83" y="5"/>
                    <a:pt x="82" y="3"/>
                    <a:pt x="80" y="1"/>
                  </a:cubicBez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41" name="Freeform 28"/>
            <p:cNvSpPr/>
            <p:nvPr/>
          </p:nvSpPr>
          <p:spPr bwMode="auto">
            <a:xfrm>
              <a:off x="7124618" y="3102692"/>
              <a:ext cx="354616" cy="347570"/>
            </a:xfrm>
            <a:custGeom>
              <a:avLst/>
              <a:gdLst>
                <a:gd name="T0" fmla="*/ 85 w 117"/>
                <a:gd name="T1" fmla="*/ 1 h 114"/>
                <a:gd name="T2" fmla="*/ 2 w 117"/>
                <a:gd name="T3" fmla="*/ 76 h 114"/>
                <a:gd name="T4" fmla="*/ 4 w 117"/>
                <a:gd name="T5" fmla="*/ 86 h 114"/>
                <a:gd name="T6" fmla="*/ 13 w 117"/>
                <a:gd name="T7" fmla="*/ 84 h 114"/>
                <a:gd name="T8" fmla="*/ 84 w 117"/>
                <a:gd name="T9" fmla="*/ 17 h 114"/>
                <a:gd name="T10" fmla="*/ 95 w 117"/>
                <a:gd name="T11" fmla="*/ 80 h 114"/>
                <a:gd name="T12" fmla="*/ 92 w 117"/>
                <a:gd name="T13" fmla="*/ 104 h 114"/>
                <a:gd name="T14" fmla="*/ 92 w 117"/>
                <a:gd name="T15" fmla="*/ 106 h 114"/>
                <a:gd name="T16" fmla="*/ 97 w 117"/>
                <a:gd name="T17" fmla="*/ 113 h 114"/>
                <a:gd name="T18" fmla="*/ 106 w 117"/>
                <a:gd name="T19" fmla="*/ 108 h 114"/>
                <a:gd name="T20" fmla="*/ 95 w 117"/>
                <a:gd name="T21" fmla="*/ 4 h 114"/>
                <a:gd name="T22" fmla="*/ 91 w 117"/>
                <a:gd name="T23" fmla="*/ 0 h 114"/>
                <a:gd name="T24" fmla="*/ 85 w 117"/>
                <a:gd name="T25" fmla="*/ 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4">
                  <a:moveTo>
                    <a:pt x="85" y="1"/>
                  </a:moveTo>
                  <a:cubicBezTo>
                    <a:pt x="36" y="27"/>
                    <a:pt x="3" y="74"/>
                    <a:pt x="2" y="76"/>
                  </a:cubicBezTo>
                  <a:cubicBezTo>
                    <a:pt x="0" y="79"/>
                    <a:pt x="0" y="84"/>
                    <a:pt x="4" y="86"/>
                  </a:cubicBezTo>
                  <a:cubicBezTo>
                    <a:pt x="7" y="88"/>
                    <a:pt x="11" y="87"/>
                    <a:pt x="13" y="84"/>
                  </a:cubicBezTo>
                  <a:cubicBezTo>
                    <a:pt x="14" y="84"/>
                    <a:pt x="43" y="43"/>
                    <a:pt x="84" y="17"/>
                  </a:cubicBezTo>
                  <a:cubicBezTo>
                    <a:pt x="88" y="30"/>
                    <a:pt x="95" y="56"/>
                    <a:pt x="95" y="80"/>
                  </a:cubicBezTo>
                  <a:cubicBezTo>
                    <a:pt x="95" y="88"/>
                    <a:pt x="95" y="97"/>
                    <a:pt x="92" y="104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2" y="109"/>
                    <a:pt x="94" y="112"/>
                    <a:pt x="97" y="113"/>
                  </a:cubicBezTo>
                  <a:cubicBezTo>
                    <a:pt x="101" y="114"/>
                    <a:pt x="105" y="111"/>
                    <a:pt x="106" y="108"/>
                  </a:cubicBezTo>
                  <a:cubicBezTo>
                    <a:pt x="117" y="66"/>
                    <a:pt x="96" y="7"/>
                    <a:pt x="95" y="4"/>
                  </a:cubicBezTo>
                  <a:cubicBezTo>
                    <a:pt x="94" y="3"/>
                    <a:pt x="93" y="1"/>
                    <a:pt x="91" y="0"/>
                  </a:cubicBezTo>
                  <a:cubicBezTo>
                    <a:pt x="89" y="0"/>
                    <a:pt x="87" y="0"/>
                    <a:pt x="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42" name="Freeform 29"/>
            <p:cNvSpPr/>
            <p:nvPr/>
          </p:nvSpPr>
          <p:spPr bwMode="auto">
            <a:xfrm>
              <a:off x="7145755" y="3257689"/>
              <a:ext cx="232498" cy="239542"/>
            </a:xfrm>
            <a:custGeom>
              <a:avLst/>
              <a:gdLst>
                <a:gd name="T0" fmla="*/ 56 w 77"/>
                <a:gd name="T1" fmla="*/ 1 h 79"/>
                <a:gd name="T2" fmla="*/ 3 w 77"/>
                <a:gd name="T3" fmla="*/ 47 h 79"/>
                <a:gd name="T4" fmla="*/ 4 w 77"/>
                <a:gd name="T5" fmla="*/ 57 h 79"/>
                <a:gd name="T6" fmla="*/ 13 w 77"/>
                <a:gd name="T7" fmla="*/ 56 h 79"/>
                <a:gd name="T8" fmla="*/ 55 w 77"/>
                <a:gd name="T9" fmla="*/ 18 h 79"/>
                <a:gd name="T10" fmla="*/ 58 w 77"/>
                <a:gd name="T11" fmla="*/ 44 h 79"/>
                <a:gd name="T12" fmla="*/ 54 w 77"/>
                <a:gd name="T13" fmla="*/ 69 h 79"/>
                <a:gd name="T14" fmla="*/ 54 w 77"/>
                <a:gd name="T15" fmla="*/ 71 h 79"/>
                <a:gd name="T16" fmla="*/ 59 w 77"/>
                <a:gd name="T17" fmla="*/ 78 h 79"/>
                <a:gd name="T18" fmla="*/ 68 w 77"/>
                <a:gd name="T19" fmla="*/ 73 h 79"/>
                <a:gd name="T20" fmla="*/ 66 w 77"/>
                <a:gd name="T21" fmla="*/ 5 h 79"/>
                <a:gd name="T22" fmla="*/ 62 w 77"/>
                <a:gd name="T23" fmla="*/ 1 h 79"/>
                <a:gd name="T24" fmla="*/ 56 w 77"/>
                <a:gd name="T25" fmla="*/ 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79">
                  <a:moveTo>
                    <a:pt x="56" y="1"/>
                  </a:moveTo>
                  <a:cubicBezTo>
                    <a:pt x="29" y="14"/>
                    <a:pt x="4" y="45"/>
                    <a:pt x="3" y="47"/>
                  </a:cubicBezTo>
                  <a:cubicBezTo>
                    <a:pt x="0" y="50"/>
                    <a:pt x="1" y="54"/>
                    <a:pt x="4" y="57"/>
                  </a:cubicBezTo>
                  <a:cubicBezTo>
                    <a:pt x="7" y="59"/>
                    <a:pt x="11" y="59"/>
                    <a:pt x="13" y="56"/>
                  </a:cubicBezTo>
                  <a:cubicBezTo>
                    <a:pt x="14" y="55"/>
                    <a:pt x="33" y="31"/>
                    <a:pt x="55" y="18"/>
                  </a:cubicBezTo>
                  <a:cubicBezTo>
                    <a:pt x="56" y="24"/>
                    <a:pt x="58" y="33"/>
                    <a:pt x="58" y="44"/>
                  </a:cubicBezTo>
                  <a:cubicBezTo>
                    <a:pt x="58" y="52"/>
                    <a:pt x="57" y="60"/>
                    <a:pt x="54" y="69"/>
                  </a:cubicBezTo>
                  <a:cubicBezTo>
                    <a:pt x="54" y="70"/>
                    <a:pt x="54" y="71"/>
                    <a:pt x="54" y="71"/>
                  </a:cubicBezTo>
                  <a:cubicBezTo>
                    <a:pt x="54" y="74"/>
                    <a:pt x="56" y="77"/>
                    <a:pt x="59" y="78"/>
                  </a:cubicBezTo>
                  <a:cubicBezTo>
                    <a:pt x="63" y="79"/>
                    <a:pt x="67" y="77"/>
                    <a:pt x="68" y="73"/>
                  </a:cubicBezTo>
                  <a:cubicBezTo>
                    <a:pt x="77" y="38"/>
                    <a:pt x="66" y="6"/>
                    <a:pt x="66" y="5"/>
                  </a:cubicBezTo>
                  <a:cubicBezTo>
                    <a:pt x="65" y="3"/>
                    <a:pt x="64" y="1"/>
                    <a:pt x="62" y="1"/>
                  </a:cubicBezTo>
                  <a:cubicBezTo>
                    <a:pt x="60" y="0"/>
                    <a:pt x="58" y="0"/>
                    <a:pt x="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43" name="Freeform 30"/>
            <p:cNvSpPr/>
            <p:nvPr/>
          </p:nvSpPr>
          <p:spPr bwMode="auto">
            <a:xfrm>
              <a:off x="7406432" y="2954739"/>
              <a:ext cx="441508" cy="420372"/>
            </a:xfrm>
            <a:custGeom>
              <a:avLst/>
              <a:gdLst>
                <a:gd name="T0" fmla="*/ 127 w 145"/>
                <a:gd name="T1" fmla="*/ 0 h 138"/>
                <a:gd name="T2" fmla="*/ 2 w 145"/>
                <a:gd name="T3" fmla="*/ 84 h 138"/>
                <a:gd name="T4" fmla="*/ 4 w 145"/>
                <a:gd name="T5" fmla="*/ 94 h 138"/>
                <a:gd name="T6" fmla="*/ 14 w 145"/>
                <a:gd name="T7" fmla="*/ 92 h 138"/>
                <a:gd name="T8" fmla="*/ 123 w 145"/>
                <a:gd name="T9" fmla="*/ 17 h 138"/>
                <a:gd name="T10" fmla="*/ 123 w 145"/>
                <a:gd name="T11" fmla="*/ 31 h 138"/>
                <a:gd name="T12" fmla="*/ 103 w 145"/>
                <a:gd name="T13" fmla="*/ 127 h 138"/>
                <a:gd name="T14" fmla="*/ 102 w 145"/>
                <a:gd name="T15" fmla="*/ 130 h 138"/>
                <a:gd name="T16" fmla="*/ 106 w 145"/>
                <a:gd name="T17" fmla="*/ 136 h 138"/>
                <a:gd name="T18" fmla="*/ 115 w 145"/>
                <a:gd name="T19" fmla="*/ 133 h 138"/>
                <a:gd name="T20" fmla="*/ 136 w 145"/>
                <a:gd name="T21" fmla="*/ 6 h 138"/>
                <a:gd name="T22" fmla="*/ 133 w 145"/>
                <a:gd name="T23" fmla="*/ 1 h 138"/>
                <a:gd name="T24" fmla="*/ 127 w 145"/>
                <a:gd name="T2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" h="138">
                  <a:moveTo>
                    <a:pt x="127" y="0"/>
                  </a:moveTo>
                  <a:cubicBezTo>
                    <a:pt x="47" y="23"/>
                    <a:pt x="4" y="81"/>
                    <a:pt x="2" y="84"/>
                  </a:cubicBezTo>
                  <a:cubicBezTo>
                    <a:pt x="0" y="87"/>
                    <a:pt x="1" y="91"/>
                    <a:pt x="4" y="94"/>
                  </a:cubicBezTo>
                  <a:cubicBezTo>
                    <a:pt x="7" y="96"/>
                    <a:pt x="12" y="95"/>
                    <a:pt x="14" y="92"/>
                  </a:cubicBezTo>
                  <a:cubicBezTo>
                    <a:pt x="14" y="91"/>
                    <a:pt x="53" y="39"/>
                    <a:pt x="123" y="17"/>
                  </a:cubicBezTo>
                  <a:cubicBezTo>
                    <a:pt x="123" y="20"/>
                    <a:pt x="123" y="25"/>
                    <a:pt x="123" y="31"/>
                  </a:cubicBezTo>
                  <a:cubicBezTo>
                    <a:pt x="123" y="55"/>
                    <a:pt x="120" y="92"/>
                    <a:pt x="103" y="127"/>
                  </a:cubicBezTo>
                  <a:cubicBezTo>
                    <a:pt x="102" y="128"/>
                    <a:pt x="102" y="129"/>
                    <a:pt x="102" y="130"/>
                  </a:cubicBezTo>
                  <a:cubicBezTo>
                    <a:pt x="102" y="133"/>
                    <a:pt x="103" y="135"/>
                    <a:pt x="106" y="136"/>
                  </a:cubicBezTo>
                  <a:cubicBezTo>
                    <a:pt x="109" y="138"/>
                    <a:pt x="113" y="137"/>
                    <a:pt x="115" y="133"/>
                  </a:cubicBezTo>
                  <a:cubicBezTo>
                    <a:pt x="145" y="73"/>
                    <a:pt x="136" y="9"/>
                    <a:pt x="136" y="6"/>
                  </a:cubicBezTo>
                  <a:cubicBezTo>
                    <a:pt x="136" y="4"/>
                    <a:pt x="135" y="2"/>
                    <a:pt x="133" y="1"/>
                  </a:cubicBezTo>
                  <a:cubicBezTo>
                    <a:pt x="131" y="0"/>
                    <a:pt x="129" y="0"/>
                    <a:pt x="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44" name="Freeform 31"/>
            <p:cNvSpPr/>
            <p:nvPr/>
          </p:nvSpPr>
          <p:spPr bwMode="auto">
            <a:xfrm>
              <a:off x="7425220" y="3149660"/>
              <a:ext cx="253632" cy="253632"/>
            </a:xfrm>
            <a:custGeom>
              <a:avLst/>
              <a:gdLst>
                <a:gd name="T0" fmla="*/ 64 w 83"/>
                <a:gd name="T1" fmla="*/ 1 h 83"/>
                <a:gd name="T2" fmla="*/ 2 w 83"/>
                <a:gd name="T3" fmla="*/ 66 h 83"/>
                <a:gd name="T4" fmla="*/ 3 w 83"/>
                <a:gd name="T5" fmla="*/ 75 h 83"/>
                <a:gd name="T6" fmla="*/ 13 w 83"/>
                <a:gd name="T7" fmla="*/ 74 h 83"/>
                <a:gd name="T8" fmla="*/ 63 w 83"/>
                <a:gd name="T9" fmla="*/ 20 h 83"/>
                <a:gd name="T10" fmla="*/ 63 w 83"/>
                <a:gd name="T11" fmla="*/ 25 h 83"/>
                <a:gd name="T12" fmla="*/ 54 w 83"/>
                <a:gd name="T13" fmla="*/ 73 h 83"/>
                <a:gd name="T14" fmla="*/ 54 w 83"/>
                <a:gd name="T15" fmla="*/ 75 h 83"/>
                <a:gd name="T16" fmla="*/ 58 w 83"/>
                <a:gd name="T17" fmla="*/ 82 h 83"/>
                <a:gd name="T18" fmla="*/ 67 w 83"/>
                <a:gd name="T19" fmla="*/ 77 h 83"/>
                <a:gd name="T20" fmla="*/ 75 w 83"/>
                <a:gd name="T21" fmla="*/ 5 h 83"/>
                <a:gd name="T22" fmla="*/ 71 w 83"/>
                <a:gd name="T23" fmla="*/ 1 h 83"/>
                <a:gd name="T24" fmla="*/ 64 w 83"/>
                <a:gd name="T25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83">
                  <a:moveTo>
                    <a:pt x="64" y="1"/>
                  </a:moveTo>
                  <a:cubicBezTo>
                    <a:pt x="36" y="18"/>
                    <a:pt x="3" y="64"/>
                    <a:pt x="2" y="66"/>
                  </a:cubicBezTo>
                  <a:cubicBezTo>
                    <a:pt x="0" y="69"/>
                    <a:pt x="0" y="73"/>
                    <a:pt x="3" y="75"/>
                  </a:cubicBezTo>
                  <a:cubicBezTo>
                    <a:pt x="7" y="78"/>
                    <a:pt x="11" y="77"/>
                    <a:pt x="13" y="74"/>
                  </a:cubicBezTo>
                  <a:cubicBezTo>
                    <a:pt x="14" y="73"/>
                    <a:pt x="39" y="38"/>
                    <a:pt x="63" y="20"/>
                  </a:cubicBezTo>
                  <a:cubicBezTo>
                    <a:pt x="63" y="21"/>
                    <a:pt x="63" y="23"/>
                    <a:pt x="63" y="25"/>
                  </a:cubicBezTo>
                  <a:cubicBezTo>
                    <a:pt x="63" y="36"/>
                    <a:pt x="61" y="53"/>
                    <a:pt x="54" y="73"/>
                  </a:cubicBezTo>
                  <a:cubicBezTo>
                    <a:pt x="54" y="74"/>
                    <a:pt x="54" y="74"/>
                    <a:pt x="54" y="75"/>
                  </a:cubicBezTo>
                  <a:cubicBezTo>
                    <a:pt x="54" y="78"/>
                    <a:pt x="56" y="81"/>
                    <a:pt x="58" y="82"/>
                  </a:cubicBezTo>
                  <a:cubicBezTo>
                    <a:pt x="62" y="83"/>
                    <a:pt x="66" y="81"/>
                    <a:pt x="67" y="77"/>
                  </a:cubicBezTo>
                  <a:cubicBezTo>
                    <a:pt x="83" y="34"/>
                    <a:pt x="75" y="7"/>
                    <a:pt x="75" y="5"/>
                  </a:cubicBezTo>
                  <a:cubicBezTo>
                    <a:pt x="74" y="3"/>
                    <a:pt x="73" y="2"/>
                    <a:pt x="71" y="1"/>
                  </a:cubicBezTo>
                  <a:cubicBezTo>
                    <a:pt x="69" y="0"/>
                    <a:pt x="66" y="0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45" name="Freeform 32"/>
            <p:cNvSpPr/>
            <p:nvPr/>
          </p:nvSpPr>
          <p:spPr bwMode="auto">
            <a:xfrm>
              <a:off x="6530461" y="3128524"/>
              <a:ext cx="488476" cy="368707"/>
            </a:xfrm>
            <a:custGeom>
              <a:avLst/>
              <a:gdLst>
                <a:gd name="T0" fmla="*/ 2 w 161"/>
                <a:gd name="T1" fmla="*/ 2 h 121"/>
                <a:gd name="T2" fmla="*/ 0 w 161"/>
                <a:gd name="T3" fmla="*/ 7 h 121"/>
                <a:gd name="T4" fmla="*/ 33 w 161"/>
                <a:gd name="T5" fmla="*/ 116 h 121"/>
                <a:gd name="T6" fmla="*/ 42 w 161"/>
                <a:gd name="T7" fmla="*/ 120 h 121"/>
                <a:gd name="T8" fmla="*/ 47 w 161"/>
                <a:gd name="T9" fmla="*/ 113 h 121"/>
                <a:gd name="T10" fmla="*/ 46 w 161"/>
                <a:gd name="T11" fmla="*/ 111 h 121"/>
                <a:gd name="T12" fmla="*/ 15 w 161"/>
                <a:gd name="T13" fmla="*/ 17 h 121"/>
                <a:gd name="T14" fmla="*/ 148 w 161"/>
                <a:gd name="T15" fmla="*/ 96 h 121"/>
                <a:gd name="T16" fmla="*/ 158 w 161"/>
                <a:gd name="T17" fmla="*/ 96 h 121"/>
                <a:gd name="T18" fmla="*/ 158 w 161"/>
                <a:gd name="T19" fmla="*/ 86 h 121"/>
                <a:gd name="T20" fmla="*/ 8 w 161"/>
                <a:gd name="T21" fmla="*/ 0 h 121"/>
                <a:gd name="T22" fmla="*/ 2 w 161"/>
                <a:gd name="T23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" h="121">
                  <a:moveTo>
                    <a:pt x="2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0" y="36"/>
                    <a:pt x="32" y="113"/>
                    <a:pt x="33" y="116"/>
                  </a:cubicBezTo>
                  <a:cubicBezTo>
                    <a:pt x="35" y="120"/>
                    <a:pt x="39" y="121"/>
                    <a:pt x="42" y="120"/>
                  </a:cubicBezTo>
                  <a:cubicBezTo>
                    <a:pt x="45" y="119"/>
                    <a:pt x="47" y="116"/>
                    <a:pt x="47" y="113"/>
                  </a:cubicBezTo>
                  <a:cubicBezTo>
                    <a:pt x="47" y="112"/>
                    <a:pt x="46" y="111"/>
                    <a:pt x="46" y="111"/>
                  </a:cubicBezTo>
                  <a:cubicBezTo>
                    <a:pt x="38" y="92"/>
                    <a:pt x="19" y="43"/>
                    <a:pt x="15" y="17"/>
                  </a:cubicBezTo>
                  <a:cubicBezTo>
                    <a:pt x="38" y="24"/>
                    <a:pt x="99" y="47"/>
                    <a:pt x="148" y="96"/>
                  </a:cubicBezTo>
                  <a:cubicBezTo>
                    <a:pt x="151" y="99"/>
                    <a:pt x="155" y="99"/>
                    <a:pt x="158" y="96"/>
                  </a:cubicBezTo>
                  <a:cubicBezTo>
                    <a:pt x="161" y="94"/>
                    <a:pt x="161" y="89"/>
                    <a:pt x="158" y="86"/>
                  </a:cubicBezTo>
                  <a:cubicBezTo>
                    <a:pt x="93" y="22"/>
                    <a:pt x="12" y="1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46" name="Freeform 33"/>
            <p:cNvSpPr/>
            <p:nvPr/>
          </p:nvSpPr>
          <p:spPr bwMode="auto">
            <a:xfrm>
              <a:off x="6638490" y="3257689"/>
              <a:ext cx="307648" cy="246588"/>
            </a:xfrm>
            <a:custGeom>
              <a:avLst/>
              <a:gdLst>
                <a:gd name="T0" fmla="*/ 3 w 101"/>
                <a:gd name="T1" fmla="*/ 1 h 81"/>
                <a:gd name="T2" fmla="*/ 0 w 101"/>
                <a:gd name="T3" fmla="*/ 8 h 81"/>
                <a:gd name="T4" fmla="*/ 29 w 101"/>
                <a:gd name="T5" fmla="*/ 76 h 81"/>
                <a:gd name="T6" fmla="*/ 38 w 101"/>
                <a:gd name="T7" fmla="*/ 79 h 81"/>
                <a:gd name="T8" fmla="*/ 42 w 101"/>
                <a:gd name="T9" fmla="*/ 73 h 81"/>
                <a:gd name="T10" fmla="*/ 41 w 101"/>
                <a:gd name="T11" fmla="*/ 70 h 81"/>
                <a:gd name="T12" fmla="*/ 19 w 101"/>
                <a:gd name="T13" fmla="*/ 22 h 81"/>
                <a:gd name="T14" fmla="*/ 89 w 101"/>
                <a:gd name="T15" fmla="*/ 71 h 81"/>
                <a:gd name="T16" fmla="*/ 99 w 101"/>
                <a:gd name="T17" fmla="*/ 70 h 81"/>
                <a:gd name="T18" fmla="*/ 98 w 101"/>
                <a:gd name="T19" fmla="*/ 60 h 81"/>
                <a:gd name="T20" fmla="*/ 10 w 101"/>
                <a:gd name="T21" fmla="*/ 1 h 81"/>
                <a:gd name="T22" fmla="*/ 3 w 101"/>
                <a:gd name="T23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81">
                  <a:moveTo>
                    <a:pt x="3" y="1"/>
                  </a:moveTo>
                  <a:cubicBezTo>
                    <a:pt x="1" y="3"/>
                    <a:pt x="0" y="5"/>
                    <a:pt x="0" y="8"/>
                  </a:cubicBezTo>
                  <a:cubicBezTo>
                    <a:pt x="2" y="25"/>
                    <a:pt x="26" y="71"/>
                    <a:pt x="29" y="76"/>
                  </a:cubicBezTo>
                  <a:cubicBezTo>
                    <a:pt x="30" y="80"/>
                    <a:pt x="35" y="81"/>
                    <a:pt x="38" y="79"/>
                  </a:cubicBezTo>
                  <a:cubicBezTo>
                    <a:pt x="40" y="78"/>
                    <a:pt x="42" y="76"/>
                    <a:pt x="42" y="73"/>
                  </a:cubicBezTo>
                  <a:cubicBezTo>
                    <a:pt x="42" y="72"/>
                    <a:pt x="41" y="71"/>
                    <a:pt x="41" y="70"/>
                  </a:cubicBezTo>
                  <a:cubicBezTo>
                    <a:pt x="36" y="60"/>
                    <a:pt x="25" y="38"/>
                    <a:pt x="19" y="22"/>
                  </a:cubicBezTo>
                  <a:cubicBezTo>
                    <a:pt x="34" y="31"/>
                    <a:pt x="61" y="47"/>
                    <a:pt x="89" y="71"/>
                  </a:cubicBezTo>
                  <a:cubicBezTo>
                    <a:pt x="92" y="74"/>
                    <a:pt x="96" y="73"/>
                    <a:pt x="99" y="70"/>
                  </a:cubicBezTo>
                  <a:cubicBezTo>
                    <a:pt x="101" y="67"/>
                    <a:pt x="101" y="63"/>
                    <a:pt x="98" y="60"/>
                  </a:cubicBezTo>
                  <a:cubicBezTo>
                    <a:pt x="52" y="22"/>
                    <a:pt x="12" y="2"/>
                    <a:pt x="10" y="1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47" name="Freeform 34"/>
            <p:cNvSpPr/>
            <p:nvPr/>
          </p:nvSpPr>
          <p:spPr bwMode="auto">
            <a:xfrm>
              <a:off x="6809927" y="2921861"/>
              <a:ext cx="418023" cy="366358"/>
            </a:xfrm>
            <a:custGeom>
              <a:avLst/>
              <a:gdLst>
                <a:gd name="T0" fmla="*/ 51 w 137"/>
                <a:gd name="T1" fmla="*/ 0 h 120"/>
                <a:gd name="T2" fmla="*/ 46 w 137"/>
                <a:gd name="T3" fmla="*/ 3 h 120"/>
                <a:gd name="T4" fmla="*/ 1 w 137"/>
                <a:gd name="T5" fmla="*/ 109 h 120"/>
                <a:gd name="T6" fmla="*/ 6 w 137"/>
                <a:gd name="T7" fmla="*/ 118 h 120"/>
                <a:gd name="T8" fmla="*/ 15 w 137"/>
                <a:gd name="T9" fmla="*/ 114 h 120"/>
                <a:gd name="T10" fmla="*/ 54 w 137"/>
                <a:gd name="T11" fmla="*/ 18 h 120"/>
                <a:gd name="T12" fmla="*/ 122 w 137"/>
                <a:gd name="T13" fmla="*/ 109 h 120"/>
                <a:gd name="T14" fmla="*/ 132 w 137"/>
                <a:gd name="T15" fmla="*/ 113 h 120"/>
                <a:gd name="T16" fmla="*/ 135 w 137"/>
                <a:gd name="T17" fmla="*/ 104 h 120"/>
                <a:gd name="T18" fmla="*/ 56 w 137"/>
                <a:gd name="T19" fmla="*/ 2 h 120"/>
                <a:gd name="T20" fmla="*/ 51 w 137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120">
                  <a:moveTo>
                    <a:pt x="51" y="0"/>
                  </a:moveTo>
                  <a:cubicBezTo>
                    <a:pt x="49" y="1"/>
                    <a:pt x="47" y="2"/>
                    <a:pt x="46" y="3"/>
                  </a:cubicBezTo>
                  <a:cubicBezTo>
                    <a:pt x="35" y="20"/>
                    <a:pt x="3" y="106"/>
                    <a:pt x="1" y="109"/>
                  </a:cubicBezTo>
                  <a:cubicBezTo>
                    <a:pt x="0" y="113"/>
                    <a:pt x="2" y="117"/>
                    <a:pt x="6" y="118"/>
                  </a:cubicBezTo>
                  <a:cubicBezTo>
                    <a:pt x="9" y="120"/>
                    <a:pt x="13" y="118"/>
                    <a:pt x="15" y="114"/>
                  </a:cubicBezTo>
                  <a:cubicBezTo>
                    <a:pt x="23" y="93"/>
                    <a:pt x="43" y="39"/>
                    <a:pt x="54" y="18"/>
                  </a:cubicBezTo>
                  <a:cubicBezTo>
                    <a:pt x="69" y="31"/>
                    <a:pt x="106" y="66"/>
                    <a:pt x="122" y="109"/>
                  </a:cubicBezTo>
                  <a:cubicBezTo>
                    <a:pt x="124" y="112"/>
                    <a:pt x="128" y="114"/>
                    <a:pt x="132" y="113"/>
                  </a:cubicBezTo>
                  <a:cubicBezTo>
                    <a:pt x="135" y="111"/>
                    <a:pt x="137" y="107"/>
                    <a:pt x="135" y="104"/>
                  </a:cubicBezTo>
                  <a:cubicBezTo>
                    <a:pt x="113" y="46"/>
                    <a:pt x="59" y="3"/>
                    <a:pt x="56" y="2"/>
                  </a:cubicBezTo>
                  <a:cubicBezTo>
                    <a:pt x="55" y="0"/>
                    <a:pt x="53" y="0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6894471" y="3083904"/>
              <a:ext cx="253632" cy="274769"/>
            </a:xfrm>
            <a:custGeom>
              <a:avLst/>
              <a:gdLst>
                <a:gd name="T0" fmla="*/ 28 w 83"/>
                <a:gd name="T1" fmla="*/ 0 h 90"/>
                <a:gd name="T2" fmla="*/ 24 w 83"/>
                <a:gd name="T3" fmla="*/ 3 h 90"/>
                <a:gd name="T4" fmla="*/ 1 w 83"/>
                <a:gd name="T5" fmla="*/ 75 h 90"/>
                <a:gd name="T6" fmla="*/ 6 w 83"/>
                <a:gd name="T7" fmla="*/ 84 h 90"/>
                <a:gd name="T8" fmla="*/ 14 w 83"/>
                <a:gd name="T9" fmla="*/ 79 h 90"/>
                <a:gd name="T10" fmla="*/ 32 w 83"/>
                <a:gd name="T11" fmla="*/ 19 h 90"/>
                <a:gd name="T12" fmla="*/ 69 w 83"/>
                <a:gd name="T13" fmla="*/ 84 h 90"/>
                <a:gd name="T14" fmla="*/ 77 w 83"/>
                <a:gd name="T15" fmla="*/ 89 h 90"/>
                <a:gd name="T16" fmla="*/ 82 w 83"/>
                <a:gd name="T17" fmla="*/ 80 h 90"/>
                <a:gd name="T18" fmla="*/ 34 w 83"/>
                <a:gd name="T19" fmla="*/ 2 h 90"/>
                <a:gd name="T20" fmla="*/ 28 w 83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90">
                  <a:moveTo>
                    <a:pt x="28" y="0"/>
                  </a:moveTo>
                  <a:cubicBezTo>
                    <a:pt x="27" y="1"/>
                    <a:pt x="25" y="2"/>
                    <a:pt x="24" y="3"/>
                  </a:cubicBezTo>
                  <a:cubicBezTo>
                    <a:pt x="16" y="15"/>
                    <a:pt x="2" y="69"/>
                    <a:pt x="1" y="75"/>
                  </a:cubicBezTo>
                  <a:cubicBezTo>
                    <a:pt x="0" y="79"/>
                    <a:pt x="2" y="83"/>
                    <a:pt x="6" y="84"/>
                  </a:cubicBezTo>
                  <a:cubicBezTo>
                    <a:pt x="10" y="85"/>
                    <a:pt x="13" y="82"/>
                    <a:pt x="14" y="79"/>
                  </a:cubicBezTo>
                  <a:cubicBezTo>
                    <a:pt x="19" y="61"/>
                    <a:pt x="26" y="34"/>
                    <a:pt x="32" y="19"/>
                  </a:cubicBezTo>
                  <a:cubicBezTo>
                    <a:pt x="41" y="29"/>
                    <a:pt x="59" y="51"/>
                    <a:pt x="69" y="84"/>
                  </a:cubicBezTo>
                  <a:cubicBezTo>
                    <a:pt x="70" y="88"/>
                    <a:pt x="74" y="90"/>
                    <a:pt x="77" y="89"/>
                  </a:cubicBezTo>
                  <a:cubicBezTo>
                    <a:pt x="81" y="88"/>
                    <a:pt x="83" y="84"/>
                    <a:pt x="82" y="80"/>
                  </a:cubicBezTo>
                  <a:cubicBezTo>
                    <a:pt x="67" y="30"/>
                    <a:pt x="35" y="3"/>
                    <a:pt x="34" y="2"/>
                  </a:cubicBezTo>
                  <a:cubicBezTo>
                    <a:pt x="32" y="1"/>
                    <a:pt x="30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49" name="Freeform 36"/>
            <p:cNvSpPr/>
            <p:nvPr/>
          </p:nvSpPr>
          <p:spPr bwMode="auto">
            <a:xfrm>
              <a:off x="7058862" y="2748076"/>
              <a:ext cx="472038" cy="385145"/>
            </a:xfrm>
            <a:custGeom>
              <a:avLst/>
              <a:gdLst>
                <a:gd name="T0" fmla="*/ 108 w 155"/>
                <a:gd name="T1" fmla="*/ 1 h 126"/>
                <a:gd name="T2" fmla="*/ 3 w 155"/>
                <a:gd name="T3" fmla="*/ 92 h 126"/>
                <a:gd name="T4" fmla="*/ 5 w 155"/>
                <a:gd name="T5" fmla="*/ 101 h 126"/>
                <a:gd name="T6" fmla="*/ 14 w 155"/>
                <a:gd name="T7" fmla="*/ 99 h 126"/>
                <a:gd name="T8" fmla="*/ 108 w 155"/>
                <a:gd name="T9" fmla="*/ 16 h 126"/>
                <a:gd name="T10" fmla="*/ 141 w 155"/>
                <a:gd name="T11" fmla="*/ 120 h 126"/>
                <a:gd name="T12" fmla="*/ 148 w 155"/>
                <a:gd name="T13" fmla="*/ 126 h 126"/>
                <a:gd name="T14" fmla="*/ 155 w 155"/>
                <a:gd name="T15" fmla="*/ 119 h 126"/>
                <a:gd name="T16" fmla="*/ 117 w 155"/>
                <a:gd name="T17" fmla="*/ 4 h 126"/>
                <a:gd name="T18" fmla="*/ 108 w 155"/>
                <a:gd name="T19" fmla="*/ 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26">
                  <a:moveTo>
                    <a:pt x="108" y="1"/>
                  </a:moveTo>
                  <a:cubicBezTo>
                    <a:pt x="43" y="27"/>
                    <a:pt x="4" y="89"/>
                    <a:pt x="3" y="92"/>
                  </a:cubicBezTo>
                  <a:cubicBezTo>
                    <a:pt x="0" y="95"/>
                    <a:pt x="2" y="99"/>
                    <a:pt x="5" y="101"/>
                  </a:cubicBezTo>
                  <a:cubicBezTo>
                    <a:pt x="8" y="103"/>
                    <a:pt x="12" y="102"/>
                    <a:pt x="14" y="99"/>
                  </a:cubicBezTo>
                  <a:cubicBezTo>
                    <a:pt x="15" y="98"/>
                    <a:pt x="50" y="42"/>
                    <a:pt x="108" y="16"/>
                  </a:cubicBezTo>
                  <a:cubicBezTo>
                    <a:pt x="116" y="30"/>
                    <a:pt x="138" y="71"/>
                    <a:pt x="141" y="120"/>
                  </a:cubicBezTo>
                  <a:cubicBezTo>
                    <a:pt x="141" y="123"/>
                    <a:pt x="144" y="126"/>
                    <a:pt x="148" y="126"/>
                  </a:cubicBezTo>
                  <a:cubicBezTo>
                    <a:pt x="152" y="126"/>
                    <a:pt x="155" y="123"/>
                    <a:pt x="155" y="119"/>
                  </a:cubicBezTo>
                  <a:cubicBezTo>
                    <a:pt x="151" y="55"/>
                    <a:pt x="118" y="6"/>
                    <a:pt x="117" y="4"/>
                  </a:cubicBezTo>
                  <a:cubicBezTo>
                    <a:pt x="115" y="1"/>
                    <a:pt x="112" y="0"/>
                    <a:pt x="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50" name="Freeform 37"/>
            <p:cNvSpPr/>
            <p:nvPr/>
          </p:nvSpPr>
          <p:spPr bwMode="auto">
            <a:xfrm>
              <a:off x="7150451" y="2881938"/>
              <a:ext cx="274769" cy="298254"/>
            </a:xfrm>
            <a:custGeom>
              <a:avLst/>
              <a:gdLst>
                <a:gd name="T0" fmla="*/ 61 w 90"/>
                <a:gd name="T1" fmla="*/ 2 h 98"/>
                <a:gd name="T2" fmla="*/ 2 w 90"/>
                <a:gd name="T3" fmla="*/ 86 h 98"/>
                <a:gd name="T4" fmla="*/ 4 w 90"/>
                <a:gd name="T5" fmla="*/ 96 h 98"/>
                <a:gd name="T6" fmla="*/ 14 w 90"/>
                <a:gd name="T7" fmla="*/ 93 h 98"/>
                <a:gd name="T8" fmla="*/ 64 w 90"/>
                <a:gd name="T9" fmla="*/ 21 h 98"/>
                <a:gd name="T10" fmla="*/ 73 w 90"/>
                <a:gd name="T11" fmla="*/ 70 h 98"/>
                <a:gd name="T12" fmla="*/ 72 w 90"/>
                <a:gd name="T13" fmla="*/ 78 h 98"/>
                <a:gd name="T14" fmla="*/ 72 w 90"/>
                <a:gd name="T15" fmla="*/ 79 h 98"/>
                <a:gd name="T16" fmla="*/ 78 w 90"/>
                <a:gd name="T17" fmla="*/ 86 h 98"/>
                <a:gd name="T18" fmla="*/ 86 w 90"/>
                <a:gd name="T19" fmla="*/ 80 h 98"/>
                <a:gd name="T20" fmla="*/ 73 w 90"/>
                <a:gd name="T21" fmla="*/ 5 h 98"/>
                <a:gd name="T22" fmla="*/ 68 w 90"/>
                <a:gd name="T23" fmla="*/ 1 h 98"/>
                <a:gd name="T24" fmla="*/ 61 w 90"/>
                <a:gd name="T25" fmla="*/ 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8">
                  <a:moveTo>
                    <a:pt x="61" y="2"/>
                  </a:moveTo>
                  <a:cubicBezTo>
                    <a:pt x="39" y="25"/>
                    <a:pt x="3" y="84"/>
                    <a:pt x="2" y="86"/>
                  </a:cubicBezTo>
                  <a:cubicBezTo>
                    <a:pt x="0" y="90"/>
                    <a:pt x="1" y="94"/>
                    <a:pt x="4" y="96"/>
                  </a:cubicBezTo>
                  <a:cubicBezTo>
                    <a:pt x="7" y="98"/>
                    <a:pt x="12" y="97"/>
                    <a:pt x="14" y="93"/>
                  </a:cubicBezTo>
                  <a:cubicBezTo>
                    <a:pt x="14" y="93"/>
                    <a:pt x="43" y="46"/>
                    <a:pt x="64" y="21"/>
                  </a:cubicBezTo>
                  <a:cubicBezTo>
                    <a:pt x="67" y="33"/>
                    <a:pt x="73" y="53"/>
                    <a:pt x="73" y="70"/>
                  </a:cubicBezTo>
                  <a:cubicBezTo>
                    <a:pt x="73" y="73"/>
                    <a:pt x="73" y="75"/>
                    <a:pt x="72" y="78"/>
                  </a:cubicBezTo>
                  <a:cubicBezTo>
                    <a:pt x="72" y="78"/>
                    <a:pt x="72" y="79"/>
                    <a:pt x="72" y="79"/>
                  </a:cubicBezTo>
                  <a:cubicBezTo>
                    <a:pt x="72" y="82"/>
                    <a:pt x="75" y="85"/>
                    <a:pt x="78" y="86"/>
                  </a:cubicBezTo>
                  <a:cubicBezTo>
                    <a:pt x="82" y="86"/>
                    <a:pt x="86" y="84"/>
                    <a:pt x="86" y="80"/>
                  </a:cubicBezTo>
                  <a:cubicBezTo>
                    <a:pt x="90" y="49"/>
                    <a:pt x="74" y="7"/>
                    <a:pt x="73" y="5"/>
                  </a:cubicBezTo>
                  <a:cubicBezTo>
                    <a:pt x="72" y="3"/>
                    <a:pt x="70" y="1"/>
                    <a:pt x="68" y="1"/>
                  </a:cubicBezTo>
                  <a:cubicBezTo>
                    <a:pt x="66" y="0"/>
                    <a:pt x="63" y="1"/>
                    <a:pt x="6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51" name="Freeform 38"/>
            <p:cNvSpPr/>
            <p:nvPr/>
          </p:nvSpPr>
          <p:spPr bwMode="auto">
            <a:xfrm>
              <a:off x="5607523" y="3342233"/>
              <a:ext cx="763245" cy="927637"/>
            </a:xfrm>
            <a:custGeom>
              <a:avLst/>
              <a:gdLst>
                <a:gd name="T0" fmla="*/ 79 w 251"/>
                <a:gd name="T1" fmla="*/ 3 h 304"/>
                <a:gd name="T2" fmla="*/ 42 w 251"/>
                <a:gd name="T3" fmla="*/ 48 h 304"/>
                <a:gd name="T4" fmla="*/ 28 w 251"/>
                <a:gd name="T5" fmla="*/ 216 h 304"/>
                <a:gd name="T6" fmla="*/ 37 w 251"/>
                <a:gd name="T7" fmla="*/ 220 h 304"/>
                <a:gd name="T8" fmla="*/ 42 w 251"/>
                <a:gd name="T9" fmla="*/ 214 h 304"/>
                <a:gd name="T10" fmla="*/ 41 w 251"/>
                <a:gd name="T11" fmla="*/ 211 h 304"/>
                <a:gd name="T12" fmla="*/ 29 w 251"/>
                <a:gd name="T13" fmla="*/ 148 h 304"/>
                <a:gd name="T14" fmla="*/ 82 w 251"/>
                <a:gd name="T15" fmla="*/ 17 h 304"/>
                <a:gd name="T16" fmla="*/ 109 w 251"/>
                <a:gd name="T17" fmla="*/ 85 h 304"/>
                <a:gd name="T18" fmla="*/ 180 w 251"/>
                <a:gd name="T19" fmla="*/ 179 h 304"/>
                <a:gd name="T20" fmla="*/ 177 w 251"/>
                <a:gd name="T21" fmla="*/ 208 h 304"/>
                <a:gd name="T22" fmla="*/ 242 w 251"/>
                <a:gd name="T23" fmla="*/ 303 h 304"/>
                <a:gd name="T24" fmla="*/ 251 w 251"/>
                <a:gd name="T25" fmla="*/ 297 h 304"/>
                <a:gd name="T26" fmla="*/ 251 w 251"/>
                <a:gd name="T27" fmla="*/ 296 h 304"/>
                <a:gd name="T28" fmla="*/ 245 w 251"/>
                <a:gd name="T29" fmla="*/ 289 h 304"/>
                <a:gd name="T30" fmla="*/ 191 w 251"/>
                <a:gd name="T31" fmla="*/ 208 h 304"/>
                <a:gd name="T32" fmla="*/ 194 w 251"/>
                <a:gd name="T33" fmla="*/ 180 h 304"/>
                <a:gd name="T34" fmla="*/ 200 w 251"/>
                <a:gd name="T35" fmla="*/ 143 h 304"/>
                <a:gd name="T36" fmla="*/ 201 w 251"/>
                <a:gd name="T37" fmla="*/ 135 h 304"/>
                <a:gd name="T38" fmla="*/ 201 w 251"/>
                <a:gd name="T39" fmla="*/ 133 h 304"/>
                <a:gd name="T40" fmla="*/ 201 w 251"/>
                <a:gd name="T41" fmla="*/ 133 h 304"/>
                <a:gd name="T42" fmla="*/ 201 w 251"/>
                <a:gd name="T43" fmla="*/ 131 h 304"/>
                <a:gd name="T44" fmla="*/ 195 w 251"/>
                <a:gd name="T45" fmla="*/ 125 h 304"/>
                <a:gd name="T46" fmla="*/ 187 w 251"/>
                <a:gd name="T47" fmla="*/ 131 h 304"/>
                <a:gd name="T48" fmla="*/ 187 w 251"/>
                <a:gd name="T49" fmla="*/ 131 h 304"/>
                <a:gd name="T50" fmla="*/ 187 w 251"/>
                <a:gd name="T51" fmla="*/ 132 h 304"/>
                <a:gd name="T52" fmla="*/ 186 w 251"/>
                <a:gd name="T53" fmla="*/ 137 h 304"/>
                <a:gd name="T54" fmla="*/ 184 w 251"/>
                <a:gd name="T55" fmla="*/ 152 h 304"/>
                <a:gd name="T56" fmla="*/ 182 w 251"/>
                <a:gd name="T57" fmla="*/ 164 h 304"/>
                <a:gd name="T58" fmla="*/ 122 w 251"/>
                <a:gd name="T59" fmla="*/ 82 h 304"/>
                <a:gd name="T60" fmla="*/ 79 w 251"/>
                <a:gd name="T6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1" h="304">
                  <a:moveTo>
                    <a:pt x="79" y="3"/>
                  </a:moveTo>
                  <a:cubicBezTo>
                    <a:pt x="71" y="5"/>
                    <a:pt x="53" y="28"/>
                    <a:pt x="42" y="48"/>
                  </a:cubicBezTo>
                  <a:cubicBezTo>
                    <a:pt x="25" y="80"/>
                    <a:pt x="0" y="144"/>
                    <a:pt x="28" y="216"/>
                  </a:cubicBezTo>
                  <a:cubicBezTo>
                    <a:pt x="30" y="220"/>
                    <a:pt x="34" y="222"/>
                    <a:pt x="37" y="220"/>
                  </a:cubicBezTo>
                  <a:cubicBezTo>
                    <a:pt x="40" y="219"/>
                    <a:pt x="42" y="216"/>
                    <a:pt x="42" y="214"/>
                  </a:cubicBezTo>
                  <a:cubicBezTo>
                    <a:pt x="42" y="213"/>
                    <a:pt x="42" y="212"/>
                    <a:pt x="41" y="211"/>
                  </a:cubicBezTo>
                  <a:cubicBezTo>
                    <a:pt x="33" y="189"/>
                    <a:pt x="29" y="168"/>
                    <a:pt x="29" y="148"/>
                  </a:cubicBezTo>
                  <a:cubicBezTo>
                    <a:pt x="29" y="76"/>
                    <a:pt x="75" y="23"/>
                    <a:pt x="82" y="17"/>
                  </a:cubicBezTo>
                  <a:cubicBezTo>
                    <a:pt x="85" y="18"/>
                    <a:pt x="96" y="24"/>
                    <a:pt x="109" y="85"/>
                  </a:cubicBezTo>
                  <a:cubicBezTo>
                    <a:pt x="120" y="141"/>
                    <a:pt x="166" y="171"/>
                    <a:pt x="180" y="179"/>
                  </a:cubicBezTo>
                  <a:cubicBezTo>
                    <a:pt x="178" y="190"/>
                    <a:pt x="177" y="199"/>
                    <a:pt x="177" y="208"/>
                  </a:cubicBezTo>
                  <a:cubicBezTo>
                    <a:pt x="177" y="291"/>
                    <a:pt x="242" y="303"/>
                    <a:pt x="242" y="303"/>
                  </a:cubicBezTo>
                  <a:cubicBezTo>
                    <a:pt x="246" y="304"/>
                    <a:pt x="250" y="301"/>
                    <a:pt x="251" y="297"/>
                  </a:cubicBezTo>
                  <a:cubicBezTo>
                    <a:pt x="251" y="297"/>
                    <a:pt x="251" y="297"/>
                    <a:pt x="251" y="296"/>
                  </a:cubicBezTo>
                  <a:cubicBezTo>
                    <a:pt x="251" y="293"/>
                    <a:pt x="248" y="290"/>
                    <a:pt x="245" y="289"/>
                  </a:cubicBezTo>
                  <a:cubicBezTo>
                    <a:pt x="242" y="289"/>
                    <a:pt x="191" y="278"/>
                    <a:pt x="191" y="208"/>
                  </a:cubicBezTo>
                  <a:cubicBezTo>
                    <a:pt x="191" y="199"/>
                    <a:pt x="192" y="190"/>
                    <a:pt x="194" y="180"/>
                  </a:cubicBezTo>
                  <a:cubicBezTo>
                    <a:pt x="200" y="143"/>
                    <a:pt x="200" y="143"/>
                    <a:pt x="200" y="143"/>
                  </a:cubicBezTo>
                  <a:cubicBezTo>
                    <a:pt x="200" y="140"/>
                    <a:pt x="200" y="137"/>
                    <a:pt x="201" y="135"/>
                  </a:cubicBezTo>
                  <a:cubicBezTo>
                    <a:pt x="201" y="135"/>
                    <a:pt x="201" y="133"/>
                    <a:pt x="201" y="133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201" y="133"/>
                    <a:pt x="201" y="132"/>
                    <a:pt x="201" y="131"/>
                  </a:cubicBezTo>
                  <a:cubicBezTo>
                    <a:pt x="201" y="127"/>
                    <a:pt x="200" y="125"/>
                    <a:pt x="195" y="125"/>
                  </a:cubicBezTo>
                  <a:cubicBezTo>
                    <a:pt x="190" y="124"/>
                    <a:pt x="188" y="127"/>
                    <a:pt x="187" y="131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87" y="131"/>
                    <a:pt x="187" y="131"/>
                    <a:pt x="187" y="132"/>
                  </a:cubicBezTo>
                  <a:cubicBezTo>
                    <a:pt x="187" y="133"/>
                    <a:pt x="186" y="135"/>
                    <a:pt x="186" y="137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4" y="152"/>
                    <a:pt x="183" y="158"/>
                    <a:pt x="182" y="164"/>
                  </a:cubicBezTo>
                  <a:cubicBezTo>
                    <a:pt x="166" y="153"/>
                    <a:pt x="131" y="126"/>
                    <a:pt x="122" y="82"/>
                  </a:cubicBezTo>
                  <a:cubicBezTo>
                    <a:pt x="110" y="24"/>
                    <a:pt x="97" y="0"/>
                    <a:pt x="79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52" name="Freeform 39"/>
            <p:cNvSpPr/>
            <p:nvPr/>
          </p:nvSpPr>
          <p:spPr bwMode="auto">
            <a:xfrm>
              <a:off x="6011456" y="3818967"/>
              <a:ext cx="197270" cy="455599"/>
            </a:xfrm>
            <a:custGeom>
              <a:avLst/>
              <a:gdLst>
                <a:gd name="T0" fmla="*/ 30 w 65"/>
                <a:gd name="T1" fmla="*/ 2 h 150"/>
                <a:gd name="T2" fmla="*/ 0 w 65"/>
                <a:gd name="T3" fmla="*/ 59 h 150"/>
                <a:gd name="T4" fmla="*/ 53 w 65"/>
                <a:gd name="T5" fmla="*/ 147 h 150"/>
                <a:gd name="T6" fmla="*/ 63 w 65"/>
                <a:gd name="T7" fmla="*/ 146 h 150"/>
                <a:gd name="T8" fmla="*/ 62 w 65"/>
                <a:gd name="T9" fmla="*/ 136 h 150"/>
                <a:gd name="T10" fmla="*/ 14 w 65"/>
                <a:gd name="T11" fmla="*/ 59 h 150"/>
                <a:gd name="T12" fmla="*/ 38 w 65"/>
                <a:gd name="T13" fmla="*/ 14 h 150"/>
                <a:gd name="T14" fmla="*/ 39 w 65"/>
                <a:gd name="T15" fmla="*/ 4 h 150"/>
                <a:gd name="T16" fmla="*/ 30 w 65"/>
                <a:gd name="T17" fmla="*/ 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150">
                  <a:moveTo>
                    <a:pt x="30" y="2"/>
                  </a:moveTo>
                  <a:cubicBezTo>
                    <a:pt x="12" y="15"/>
                    <a:pt x="1" y="36"/>
                    <a:pt x="0" y="59"/>
                  </a:cubicBezTo>
                  <a:cubicBezTo>
                    <a:pt x="0" y="80"/>
                    <a:pt x="9" y="113"/>
                    <a:pt x="53" y="147"/>
                  </a:cubicBezTo>
                  <a:cubicBezTo>
                    <a:pt x="56" y="150"/>
                    <a:pt x="61" y="149"/>
                    <a:pt x="63" y="146"/>
                  </a:cubicBezTo>
                  <a:cubicBezTo>
                    <a:pt x="65" y="143"/>
                    <a:pt x="65" y="139"/>
                    <a:pt x="62" y="136"/>
                  </a:cubicBezTo>
                  <a:cubicBezTo>
                    <a:pt x="22" y="106"/>
                    <a:pt x="14" y="77"/>
                    <a:pt x="14" y="59"/>
                  </a:cubicBezTo>
                  <a:cubicBezTo>
                    <a:pt x="14" y="41"/>
                    <a:pt x="23" y="24"/>
                    <a:pt x="38" y="14"/>
                  </a:cubicBezTo>
                  <a:cubicBezTo>
                    <a:pt x="41" y="12"/>
                    <a:pt x="42" y="7"/>
                    <a:pt x="39" y="4"/>
                  </a:cubicBezTo>
                  <a:cubicBezTo>
                    <a:pt x="37" y="1"/>
                    <a:pt x="33" y="0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53" name="Freeform 40"/>
            <p:cNvSpPr/>
            <p:nvPr/>
          </p:nvSpPr>
          <p:spPr bwMode="auto">
            <a:xfrm>
              <a:off x="5823580" y="3541850"/>
              <a:ext cx="248936" cy="392191"/>
            </a:xfrm>
            <a:custGeom>
              <a:avLst/>
              <a:gdLst>
                <a:gd name="T0" fmla="*/ 6 w 82"/>
                <a:gd name="T1" fmla="*/ 1 h 129"/>
                <a:gd name="T2" fmla="*/ 1 w 82"/>
                <a:gd name="T3" fmla="*/ 9 h 129"/>
                <a:gd name="T4" fmla="*/ 70 w 82"/>
                <a:gd name="T5" fmla="*/ 127 h 129"/>
                <a:gd name="T6" fmla="*/ 80 w 82"/>
                <a:gd name="T7" fmla="*/ 125 h 129"/>
                <a:gd name="T8" fmla="*/ 77 w 82"/>
                <a:gd name="T9" fmla="*/ 115 h 129"/>
                <a:gd name="T10" fmla="*/ 15 w 82"/>
                <a:gd name="T11" fmla="*/ 6 h 129"/>
                <a:gd name="T12" fmla="*/ 6 w 82"/>
                <a:gd name="T13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29">
                  <a:moveTo>
                    <a:pt x="6" y="1"/>
                  </a:moveTo>
                  <a:cubicBezTo>
                    <a:pt x="2" y="2"/>
                    <a:pt x="0" y="6"/>
                    <a:pt x="1" y="9"/>
                  </a:cubicBezTo>
                  <a:cubicBezTo>
                    <a:pt x="23" y="101"/>
                    <a:pt x="68" y="126"/>
                    <a:pt x="70" y="127"/>
                  </a:cubicBezTo>
                  <a:cubicBezTo>
                    <a:pt x="74" y="129"/>
                    <a:pt x="78" y="128"/>
                    <a:pt x="80" y="125"/>
                  </a:cubicBezTo>
                  <a:cubicBezTo>
                    <a:pt x="82" y="121"/>
                    <a:pt x="80" y="117"/>
                    <a:pt x="77" y="115"/>
                  </a:cubicBezTo>
                  <a:cubicBezTo>
                    <a:pt x="77" y="115"/>
                    <a:pt x="35" y="91"/>
                    <a:pt x="15" y="6"/>
                  </a:cubicBezTo>
                  <a:cubicBezTo>
                    <a:pt x="14" y="2"/>
                    <a:pt x="10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54" name="Freeform 41"/>
            <p:cNvSpPr/>
            <p:nvPr/>
          </p:nvSpPr>
          <p:spPr bwMode="auto">
            <a:xfrm>
              <a:off x="5776611" y="3689803"/>
              <a:ext cx="263026" cy="338176"/>
            </a:xfrm>
            <a:custGeom>
              <a:avLst/>
              <a:gdLst>
                <a:gd name="T0" fmla="*/ 6 w 86"/>
                <a:gd name="T1" fmla="*/ 1 h 111"/>
                <a:gd name="T2" fmla="*/ 1 w 86"/>
                <a:gd name="T3" fmla="*/ 10 h 111"/>
                <a:gd name="T4" fmla="*/ 74 w 86"/>
                <a:gd name="T5" fmla="*/ 109 h 111"/>
                <a:gd name="T6" fmla="*/ 84 w 86"/>
                <a:gd name="T7" fmla="*/ 107 h 111"/>
                <a:gd name="T8" fmla="*/ 81 w 86"/>
                <a:gd name="T9" fmla="*/ 97 h 111"/>
                <a:gd name="T10" fmla="*/ 15 w 86"/>
                <a:gd name="T11" fmla="*/ 6 h 111"/>
                <a:gd name="T12" fmla="*/ 6 w 86"/>
                <a:gd name="T13" fmla="*/ 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1">
                  <a:moveTo>
                    <a:pt x="6" y="1"/>
                  </a:moveTo>
                  <a:cubicBezTo>
                    <a:pt x="2" y="3"/>
                    <a:pt x="0" y="7"/>
                    <a:pt x="1" y="10"/>
                  </a:cubicBezTo>
                  <a:cubicBezTo>
                    <a:pt x="24" y="80"/>
                    <a:pt x="72" y="108"/>
                    <a:pt x="74" y="109"/>
                  </a:cubicBezTo>
                  <a:cubicBezTo>
                    <a:pt x="78" y="111"/>
                    <a:pt x="82" y="110"/>
                    <a:pt x="84" y="107"/>
                  </a:cubicBezTo>
                  <a:cubicBezTo>
                    <a:pt x="86" y="103"/>
                    <a:pt x="85" y="99"/>
                    <a:pt x="81" y="97"/>
                  </a:cubicBezTo>
                  <a:cubicBezTo>
                    <a:pt x="81" y="97"/>
                    <a:pt x="36" y="70"/>
                    <a:pt x="15" y="6"/>
                  </a:cubicBezTo>
                  <a:cubicBezTo>
                    <a:pt x="14" y="2"/>
                    <a:pt x="10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55" name="Freeform 42"/>
            <p:cNvSpPr/>
            <p:nvPr/>
          </p:nvSpPr>
          <p:spPr bwMode="auto">
            <a:xfrm>
              <a:off x="5755474" y="3835408"/>
              <a:ext cx="326435" cy="326435"/>
            </a:xfrm>
            <a:custGeom>
              <a:avLst/>
              <a:gdLst>
                <a:gd name="T0" fmla="*/ 6 w 107"/>
                <a:gd name="T1" fmla="*/ 1 h 107"/>
                <a:gd name="T2" fmla="*/ 1 w 107"/>
                <a:gd name="T3" fmla="*/ 10 h 107"/>
                <a:gd name="T4" fmla="*/ 97 w 107"/>
                <a:gd name="T5" fmla="*/ 106 h 107"/>
                <a:gd name="T6" fmla="*/ 106 w 107"/>
                <a:gd name="T7" fmla="*/ 102 h 107"/>
                <a:gd name="T8" fmla="*/ 102 w 107"/>
                <a:gd name="T9" fmla="*/ 93 h 107"/>
                <a:gd name="T10" fmla="*/ 14 w 107"/>
                <a:gd name="T11" fmla="*/ 5 h 107"/>
                <a:gd name="T12" fmla="*/ 6 w 107"/>
                <a:gd name="T13" fmla="*/ 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07">
                  <a:moveTo>
                    <a:pt x="6" y="1"/>
                  </a:moveTo>
                  <a:cubicBezTo>
                    <a:pt x="2" y="2"/>
                    <a:pt x="0" y="6"/>
                    <a:pt x="1" y="10"/>
                  </a:cubicBezTo>
                  <a:cubicBezTo>
                    <a:pt x="24" y="78"/>
                    <a:pt x="94" y="105"/>
                    <a:pt x="97" y="106"/>
                  </a:cubicBezTo>
                  <a:cubicBezTo>
                    <a:pt x="101" y="107"/>
                    <a:pt x="105" y="105"/>
                    <a:pt x="106" y="102"/>
                  </a:cubicBezTo>
                  <a:cubicBezTo>
                    <a:pt x="107" y="98"/>
                    <a:pt x="105" y="94"/>
                    <a:pt x="102" y="93"/>
                  </a:cubicBezTo>
                  <a:cubicBezTo>
                    <a:pt x="101" y="92"/>
                    <a:pt x="35" y="67"/>
                    <a:pt x="14" y="5"/>
                  </a:cubicBezTo>
                  <a:cubicBezTo>
                    <a:pt x="13" y="2"/>
                    <a:pt x="9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56" name="Freeform 43"/>
            <p:cNvSpPr/>
            <p:nvPr/>
          </p:nvSpPr>
          <p:spPr bwMode="auto">
            <a:xfrm>
              <a:off x="5875246" y="2590731"/>
              <a:ext cx="824305" cy="812562"/>
            </a:xfrm>
            <a:custGeom>
              <a:avLst/>
              <a:gdLst>
                <a:gd name="T0" fmla="*/ 256 w 271"/>
                <a:gd name="T1" fmla="*/ 1 h 267"/>
                <a:gd name="T2" fmla="*/ 231 w 271"/>
                <a:gd name="T3" fmla="*/ 26 h 267"/>
                <a:gd name="T4" fmla="*/ 228 w 271"/>
                <a:gd name="T5" fmla="*/ 42 h 267"/>
                <a:gd name="T6" fmla="*/ 240 w 271"/>
                <a:gd name="T7" fmla="*/ 78 h 267"/>
                <a:gd name="T8" fmla="*/ 251 w 271"/>
                <a:gd name="T9" fmla="*/ 92 h 267"/>
                <a:gd name="T10" fmla="*/ 256 w 271"/>
                <a:gd name="T11" fmla="*/ 99 h 267"/>
                <a:gd name="T12" fmla="*/ 252 w 271"/>
                <a:gd name="T13" fmla="*/ 101 h 267"/>
                <a:gd name="T14" fmla="*/ 214 w 271"/>
                <a:gd name="T15" fmla="*/ 106 h 267"/>
                <a:gd name="T16" fmla="*/ 190 w 271"/>
                <a:gd name="T17" fmla="*/ 110 h 267"/>
                <a:gd name="T18" fmla="*/ 183 w 271"/>
                <a:gd name="T19" fmla="*/ 116 h 267"/>
                <a:gd name="T20" fmla="*/ 105 w 271"/>
                <a:gd name="T21" fmla="*/ 169 h 267"/>
                <a:gd name="T22" fmla="*/ 16 w 271"/>
                <a:gd name="T23" fmla="*/ 241 h 267"/>
                <a:gd name="T24" fmla="*/ 49 w 271"/>
                <a:gd name="T25" fmla="*/ 145 h 267"/>
                <a:gd name="T26" fmla="*/ 56 w 271"/>
                <a:gd name="T27" fmla="*/ 130 h 267"/>
                <a:gd name="T28" fmla="*/ 76 w 271"/>
                <a:gd name="T29" fmla="*/ 73 h 267"/>
                <a:gd name="T30" fmla="*/ 77 w 271"/>
                <a:gd name="T31" fmla="*/ 70 h 267"/>
                <a:gd name="T32" fmla="*/ 72 w 271"/>
                <a:gd name="T33" fmla="*/ 64 h 267"/>
                <a:gd name="T34" fmla="*/ 63 w 271"/>
                <a:gd name="T35" fmla="*/ 68 h 267"/>
                <a:gd name="T36" fmla="*/ 43 w 271"/>
                <a:gd name="T37" fmla="*/ 125 h 267"/>
                <a:gd name="T38" fmla="*/ 36 w 271"/>
                <a:gd name="T39" fmla="*/ 139 h 267"/>
                <a:gd name="T40" fmla="*/ 0 w 271"/>
                <a:gd name="T41" fmla="*/ 259 h 267"/>
                <a:gd name="T42" fmla="*/ 5 w 271"/>
                <a:gd name="T43" fmla="*/ 266 h 267"/>
                <a:gd name="T44" fmla="*/ 12 w 271"/>
                <a:gd name="T45" fmla="*/ 264 h 267"/>
                <a:gd name="T46" fmla="*/ 111 w 271"/>
                <a:gd name="T47" fmla="*/ 181 h 267"/>
                <a:gd name="T48" fmla="*/ 191 w 271"/>
                <a:gd name="T49" fmla="*/ 127 h 267"/>
                <a:gd name="T50" fmla="*/ 198 w 271"/>
                <a:gd name="T51" fmla="*/ 122 h 267"/>
                <a:gd name="T52" fmla="*/ 215 w 271"/>
                <a:gd name="T53" fmla="*/ 120 h 267"/>
                <a:gd name="T54" fmla="*/ 257 w 271"/>
                <a:gd name="T55" fmla="*/ 114 h 267"/>
                <a:gd name="T56" fmla="*/ 271 w 271"/>
                <a:gd name="T57" fmla="*/ 102 h 267"/>
                <a:gd name="T58" fmla="*/ 271 w 271"/>
                <a:gd name="T59" fmla="*/ 99 h 267"/>
                <a:gd name="T60" fmla="*/ 261 w 271"/>
                <a:gd name="T61" fmla="*/ 83 h 267"/>
                <a:gd name="T62" fmla="*/ 251 w 271"/>
                <a:gd name="T63" fmla="*/ 70 h 267"/>
                <a:gd name="T64" fmla="*/ 242 w 271"/>
                <a:gd name="T65" fmla="*/ 42 h 267"/>
                <a:gd name="T66" fmla="*/ 244 w 271"/>
                <a:gd name="T67" fmla="*/ 30 h 267"/>
                <a:gd name="T68" fmla="*/ 260 w 271"/>
                <a:gd name="T69" fmla="*/ 15 h 267"/>
                <a:gd name="T70" fmla="*/ 265 w 271"/>
                <a:gd name="T71" fmla="*/ 8 h 267"/>
                <a:gd name="T72" fmla="*/ 265 w 271"/>
                <a:gd name="T73" fmla="*/ 6 h 267"/>
                <a:gd name="T74" fmla="*/ 256 w 271"/>
                <a:gd name="T75" fmla="*/ 1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1" h="267">
                  <a:moveTo>
                    <a:pt x="256" y="1"/>
                  </a:moveTo>
                  <a:cubicBezTo>
                    <a:pt x="244" y="5"/>
                    <a:pt x="235" y="13"/>
                    <a:pt x="231" y="26"/>
                  </a:cubicBezTo>
                  <a:cubicBezTo>
                    <a:pt x="229" y="31"/>
                    <a:pt x="228" y="36"/>
                    <a:pt x="228" y="42"/>
                  </a:cubicBezTo>
                  <a:cubicBezTo>
                    <a:pt x="228" y="55"/>
                    <a:pt x="232" y="68"/>
                    <a:pt x="240" y="78"/>
                  </a:cubicBezTo>
                  <a:cubicBezTo>
                    <a:pt x="251" y="92"/>
                    <a:pt x="251" y="92"/>
                    <a:pt x="251" y="92"/>
                  </a:cubicBezTo>
                  <a:cubicBezTo>
                    <a:pt x="253" y="94"/>
                    <a:pt x="255" y="97"/>
                    <a:pt x="256" y="99"/>
                  </a:cubicBezTo>
                  <a:cubicBezTo>
                    <a:pt x="255" y="99"/>
                    <a:pt x="254" y="100"/>
                    <a:pt x="252" y="101"/>
                  </a:cubicBezTo>
                  <a:cubicBezTo>
                    <a:pt x="242" y="104"/>
                    <a:pt x="227" y="106"/>
                    <a:pt x="214" y="106"/>
                  </a:cubicBezTo>
                  <a:cubicBezTo>
                    <a:pt x="200" y="107"/>
                    <a:pt x="194" y="108"/>
                    <a:pt x="190" y="110"/>
                  </a:cubicBezTo>
                  <a:cubicBezTo>
                    <a:pt x="183" y="116"/>
                    <a:pt x="183" y="116"/>
                    <a:pt x="183" y="116"/>
                  </a:cubicBezTo>
                  <a:cubicBezTo>
                    <a:pt x="168" y="127"/>
                    <a:pt x="135" y="153"/>
                    <a:pt x="105" y="169"/>
                  </a:cubicBezTo>
                  <a:cubicBezTo>
                    <a:pt x="76" y="183"/>
                    <a:pt x="37" y="220"/>
                    <a:pt x="16" y="241"/>
                  </a:cubicBezTo>
                  <a:cubicBezTo>
                    <a:pt x="22" y="202"/>
                    <a:pt x="39" y="166"/>
                    <a:pt x="49" y="145"/>
                  </a:cubicBezTo>
                  <a:cubicBezTo>
                    <a:pt x="56" y="130"/>
                    <a:pt x="56" y="130"/>
                    <a:pt x="56" y="130"/>
                  </a:cubicBezTo>
                  <a:cubicBezTo>
                    <a:pt x="63" y="112"/>
                    <a:pt x="76" y="74"/>
                    <a:pt x="76" y="73"/>
                  </a:cubicBezTo>
                  <a:cubicBezTo>
                    <a:pt x="76" y="72"/>
                    <a:pt x="77" y="71"/>
                    <a:pt x="77" y="70"/>
                  </a:cubicBezTo>
                  <a:cubicBezTo>
                    <a:pt x="77" y="68"/>
                    <a:pt x="75" y="65"/>
                    <a:pt x="72" y="64"/>
                  </a:cubicBezTo>
                  <a:cubicBezTo>
                    <a:pt x="68" y="63"/>
                    <a:pt x="64" y="65"/>
                    <a:pt x="63" y="68"/>
                  </a:cubicBezTo>
                  <a:cubicBezTo>
                    <a:pt x="63" y="69"/>
                    <a:pt x="50" y="107"/>
                    <a:pt x="43" y="125"/>
                  </a:cubicBezTo>
                  <a:cubicBezTo>
                    <a:pt x="36" y="139"/>
                    <a:pt x="36" y="139"/>
                    <a:pt x="36" y="139"/>
                  </a:cubicBezTo>
                  <a:cubicBezTo>
                    <a:pt x="24" y="164"/>
                    <a:pt x="2" y="210"/>
                    <a:pt x="0" y="259"/>
                  </a:cubicBezTo>
                  <a:cubicBezTo>
                    <a:pt x="0" y="262"/>
                    <a:pt x="2" y="264"/>
                    <a:pt x="5" y="266"/>
                  </a:cubicBezTo>
                  <a:cubicBezTo>
                    <a:pt x="7" y="267"/>
                    <a:pt x="10" y="266"/>
                    <a:pt x="12" y="264"/>
                  </a:cubicBezTo>
                  <a:cubicBezTo>
                    <a:pt x="13" y="263"/>
                    <a:pt x="74" y="200"/>
                    <a:pt x="111" y="181"/>
                  </a:cubicBezTo>
                  <a:cubicBezTo>
                    <a:pt x="143" y="165"/>
                    <a:pt x="177" y="138"/>
                    <a:pt x="191" y="127"/>
                  </a:cubicBezTo>
                  <a:cubicBezTo>
                    <a:pt x="191" y="127"/>
                    <a:pt x="197" y="123"/>
                    <a:pt x="198" y="122"/>
                  </a:cubicBezTo>
                  <a:cubicBezTo>
                    <a:pt x="200" y="121"/>
                    <a:pt x="208" y="121"/>
                    <a:pt x="215" y="120"/>
                  </a:cubicBezTo>
                  <a:cubicBezTo>
                    <a:pt x="228" y="119"/>
                    <a:pt x="246" y="118"/>
                    <a:pt x="257" y="114"/>
                  </a:cubicBezTo>
                  <a:cubicBezTo>
                    <a:pt x="263" y="111"/>
                    <a:pt x="269" y="108"/>
                    <a:pt x="271" y="102"/>
                  </a:cubicBezTo>
                  <a:cubicBezTo>
                    <a:pt x="271" y="101"/>
                    <a:pt x="271" y="100"/>
                    <a:pt x="271" y="99"/>
                  </a:cubicBezTo>
                  <a:cubicBezTo>
                    <a:pt x="271" y="94"/>
                    <a:pt x="267" y="89"/>
                    <a:pt x="261" y="83"/>
                  </a:cubicBezTo>
                  <a:cubicBezTo>
                    <a:pt x="251" y="70"/>
                    <a:pt x="251" y="70"/>
                    <a:pt x="251" y="70"/>
                  </a:cubicBezTo>
                  <a:cubicBezTo>
                    <a:pt x="245" y="62"/>
                    <a:pt x="242" y="52"/>
                    <a:pt x="242" y="42"/>
                  </a:cubicBezTo>
                  <a:cubicBezTo>
                    <a:pt x="242" y="38"/>
                    <a:pt x="243" y="34"/>
                    <a:pt x="244" y="30"/>
                  </a:cubicBezTo>
                  <a:cubicBezTo>
                    <a:pt x="246" y="25"/>
                    <a:pt x="250" y="18"/>
                    <a:pt x="260" y="15"/>
                  </a:cubicBezTo>
                  <a:cubicBezTo>
                    <a:pt x="263" y="14"/>
                    <a:pt x="265" y="11"/>
                    <a:pt x="265" y="8"/>
                  </a:cubicBezTo>
                  <a:cubicBezTo>
                    <a:pt x="265" y="8"/>
                    <a:pt x="265" y="7"/>
                    <a:pt x="265" y="6"/>
                  </a:cubicBezTo>
                  <a:cubicBezTo>
                    <a:pt x="264" y="3"/>
                    <a:pt x="260" y="0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57" name="Freeform 44"/>
            <p:cNvSpPr/>
            <p:nvPr/>
          </p:nvSpPr>
          <p:spPr bwMode="auto">
            <a:xfrm>
              <a:off x="6373116" y="2630653"/>
              <a:ext cx="150300" cy="321738"/>
            </a:xfrm>
            <a:custGeom>
              <a:avLst/>
              <a:gdLst>
                <a:gd name="T0" fmla="*/ 20 w 49"/>
                <a:gd name="T1" fmla="*/ 3 h 106"/>
                <a:gd name="T2" fmla="*/ 3 w 49"/>
                <a:gd name="T3" fmla="*/ 56 h 106"/>
                <a:gd name="T4" fmla="*/ 38 w 49"/>
                <a:gd name="T5" fmla="*/ 104 h 106"/>
                <a:gd name="T6" fmla="*/ 48 w 49"/>
                <a:gd name="T7" fmla="*/ 100 h 106"/>
                <a:gd name="T8" fmla="*/ 44 w 49"/>
                <a:gd name="T9" fmla="*/ 91 h 106"/>
                <a:gd name="T10" fmla="*/ 17 w 49"/>
                <a:gd name="T11" fmla="*/ 54 h 106"/>
                <a:gd name="T12" fmla="*/ 29 w 49"/>
                <a:gd name="T13" fmla="*/ 13 h 106"/>
                <a:gd name="T14" fmla="*/ 30 w 49"/>
                <a:gd name="T15" fmla="*/ 3 h 106"/>
                <a:gd name="T16" fmla="*/ 20 w 49"/>
                <a:gd name="T1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106">
                  <a:moveTo>
                    <a:pt x="20" y="3"/>
                  </a:moveTo>
                  <a:cubicBezTo>
                    <a:pt x="6" y="14"/>
                    <a:pt x="0" y="35"/>
                    <a:pt x="3" y="56"/>
                  </a:cubicBezTo>
                  <a:cubicBezTo>
                    <a:pt x="7" y="78"/>
                    <a:pt x="20" y="96"/>
                    <a:pt x="38" y="104"/>
                  </a:cubicBezTo>
                  <a:cubicBezTo>
                    <a:pt x="42" y="106"/>
                    <a:pt x="46" y="104"/>
                    <a:pt x="48" y="100"/>
                  </a:cubicBezTo>
                  <a:cubicBezTo>
                    <a:pt x="49" y="97"/>
                    <a:pt x="47" y="93"/>
                    <a:pt x="44" y="91"/>
                  </a:cubicBezTo>
                  <a:cubicBezTo>
                    <a:pt x="30" y="85"/>
                    <a:pt x="20" y="71"/>
                    <a:pt x="17" y="54"/>
                  </a:cubicBezTo>
                  <a:cubicBezTo>
                    <a:pt x="14" y="37"/>
                    <a:pt x="19" y="22"/>
                    <a:pt x="29" y="13"/>
                  </a:cubicBezTo>
                  <a:cubicBezTo>
                    <a:pt x="32" y="11"/>
                    <a:pt x="32" y="6"/>
                    <a:pt x="30" y="3"/>
                  </a:cubicBezTo>
                  <a:cubicBezTo>
                    <a:pt x="27" y="0"/>
                    <a:pt x="23" y="0"/>
                    <a:pt x="2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58" name="Freeform 45"/>
            <p:cNvSpPr/>
            <p:nvPr/>
          </p:nvSpPr>
          <p:spPr bwMode="auto">
            <a:xfrm>
              <a:off x="6135923" y="2842014"/>
              <a:ext cx="286510" cy="232497"/>
            </a:xfrm>
            <a:custGeom>
              <a:avLst/>
              <a:gdLst>
                <a:gd name="T0" fmla="*/ 82 w 94"/>
                <a:gd name="T1" fmla="*/ 2 h 76"/>
                <a:gd name="T2" fmla="*/ 3 w 94"/>
                <a:gd name="T3" fmla="*/ 63 h 76"/>
                <a:gd name="T4" fmla="*/ 2 w 94"/>
                <a:gd name="T5" fmla="*/ 73 h 76"/>
                <a:gd name="T6" fmla="*/ 12 w 94"/>
                <a:gd name="T7" fmla="*/ 73 h 76"/>
                <a:gd name="T8" fmla="*/ 90 w 94"/>
                <a:gd name="T9" fmla="*/ 14 h 76"/>
                <a:gd name="T10" fmla="*/ 92 w 94"/>
                <a:gd name="T11" fmla="*/ 4 h 76"/>
                <a:gd name="T12" fmla="*/ 82 w 94"/>
                <a:gd name="T13" fmla="*/ 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76">
                  <a:moveTo>
                    <a:pt x="82" y="2"/>
                  </a:moveTo>
                  <a:cubicBezTo>
                    <a:pt x="53" y="20"/>
                    <a:pt x="5" y="61"/>
                    <a:pt x="3" y="63"/>
                  </a:cubicBezTo>
                  <a:cubicBezTo>
                    <a:pt x="0" y="65"/>
                    <a:pt x="0" y="70"/>
                    <a:pt x="2" y="73"/>
                  </a:cubicBezTo>
                  <a:cubicBezTo>
                    <a:pt x="5" y="76"/>
                    <a:pt x="9" y="76"/>
                    <a:pt x="12" y="73"/>
                  </a:cubicBezTo>
                  <a:cubicBezTo>
                    <a:pt x="12" y="73"/>
                    <a:pt x="61" y="31"/>
                    <a:pt x="90" y="14"/>
                  </a:cubicBezTo>
                  <a:cubicBezTo>
                    <a:pt x="93" y="11"/>
                    <a:pt x="94" y="7"/>
                    <a:pt x="92" y="4"/>
                  </a:cubicBezTo>
                  <a:cubicBezTo>
                    <a:pt x="90" y="1"/>
                    <a:pt x="86" y="0"/>
                    <a:pt x="8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59" name="Freeform 46"/>
            <p:cNvSpPr/>
            <p:nvPr/>
          </p:nvSpPr>
          <p:spPr bwMode="auto">
            <a:xfrm>
              <a:off x="6124180" y="2764515"/>
              <a:ext cx="284162" cy="220753"/>
            </a:xfrm>
            <a:custGeom>
              <a:avLst/>
              <a:gdLst>
                <a:gd name="T0" fmla="*/ 81 w 93"/>
                <a:gd name="T1" fmla="*/ 2 h 73"/>
                <a:gd name="T2" fmla="*/ 3 w 93"/>
                <a:gd name="T3" fmla="*/ 59 h 73"/>
                <a:gd name="T4" fmla="*/ 2 w 93"/>
                <a:gd name="T5" fmla="*/ 69 h 73"/>
                <a:gd name="T6" fmla="*/ 12 w 93"/>
                <a:gd name="T7" fmla="*/ 70 h 73"/>
                <a:gd name="T8" fmla="*/ 89 w 93"/>
                <a:gd name="T9" fmla="*/ 14 h 73"/>
                <a:gd name="T10" fmla="*/ 90 w 93"/>
                <a:gd name="T11" fmla="*/ 4 h 73"/>
                <a:gd name="T12" fmla="*/ 81 w 93"/>
                <a:gd name="T13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73">
                  <a:moveTo>
                    <a:pt x="81" y="2"/>
                  </a:moveTo>
                  <a:cubicBezTo>
                    <a:pt x="57" y="19"/>
                    <a:pt x="4" y="59"/>
                    <a:pt x="3" y="59"/>
                  </a:cubicBezTo>
                  <a:cubicBezTo>
                    <a:pt x="0" y="61"/>
                    <a:pt x="0" y="66"/>
                    <a:pt x="2" y="69"/>
                  </a:cubicBezTo>
                  <a:cubicBezTo>
                    <a:pt x="4" y="72"/>
                    <a:pt x="9" y="73"/>
                    <a:pt x="12" y="70"/>
                  </a:cubicBezTo>
                  <a:cubicBezTo>
                    <a:pt x="12" y="70"/>
                    <a:pt x="65" y="30"/>
                    <a:pt x="89" y="14"/>
                  </a:cubicBezTo>
                  <a:cubicBezTo>
                    <a:pt x="92" y="12"/>
                    <a:pt x="93" y="7"/>
                    <a:pt x="90" y="4"/>
                  </a:cubicBezTo>
                  <a:cubicBezTo>
                    <a:pt x="88" y="1"/>
                    <a:pt x="84" y="0"/>
                    <a:pt x="8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60" name="Freeform 47"/>
            <p:cNvSpPr/>
            <p:nvPr/>
          </p:nvSpPr>
          <p:spPr bwMode="auto">
            <a:xfrm>
              <a:off x="6964925" y="1994226"/>
              <a:ext cx="615293" cy="617642"/>
            </a:xfrm>
            <a:custGeom>
              <a:avLst/>
              <a:gdLst>
                <a:gd name="T0" fmla="*/ 17 w 202"/>
                <a:gd name="T1" fmla="*/ 51 h 203"/>
                <a:gd name="T2" fmla="*/ 64 w 202"/>
                <a:gd name="T3" fmla="*/ 184 h 203"/>
                <a:gd name="T4" fmla="*/ 74 w 202"/>
                <a:gd name="T5" fmla="*/ 183 h 203"/>
                <a:gd name="T6" fmla="*/ 73 w 202"/>
                <a:gd name="T7" fmla="*/ 173 h 203"/>
                <a:gd name="T8" fmla="*/ 30 w 202"/>
                <a:gd name="T9" fmla="*/ 57 h 203"/>
                <a:gd name="T10" fmla="*/ 105 w 202"/>
                <a:gd name="T11" fmla="*/ 17 h 203"/>
                <a:gd name="T12" fmla="*/ 182 w 202"/>
                <a:gd name="T13" fmla="*/ 66 h 203"/>
                <a:gd name="T14" fmla="*/ 107 w 202"/>
                <a:gd name="T15" fmla="*/ 47 h 203"/>
                <a:gd name="T16" fmla="*/ 58 w 202"/>
                <a:gd name="T17" fmla="*/ 91 h 203"/>
                <a:gd name="T18" fmla="*/ 124 w 202"/>
                <a:gd name="T19" fmla="*/ 201 h 203"/>
                <a:gd name="T20" fmla="*/ 133 w 202"/>
                <a:gd name="T21" fmla="*/ 199 h 203"/>
                <a:gd name="T22" fmla="*/ 131 w 202"/>
                <a:gd name="T23" fmla="*/ 189 h 203"/>
                <a:gd name="T24" fmla="*/ 72 w 202"/>
                <a:gd name="T25" fmla="*/ 94 h 203"/>
                <a:gd name="T26" fmla="*/ 110 w 202"/>
                <a:gd name="T27" fmla="*/ 60 h 203"/>
                <a:gd name="T28" fmla="*/ 189 w 202"/>
                <a:gd name="T29" fmla="*/ 94 h 203"/>
                <a:gd name="T30" fmla="*/ 197 w 202"/>
                <a:gd name="T31" fmla="*/ 97 h 203"/>
                <a:gd name="T32" fmla="*/ 202 w 202"/>
                <a:gd name="T33" fmla="*/ 91 h 203"/>
                <a:gd name="T34" fmla="*/ 106 w 202"/>
                <a:gd name="T35" fmla="*/ 3 h 203"/>
                <a:gd name="T36" fmla="*/ 17 w 202"/>
                <a:gd name="T37" fmla="*/ 5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2" h="203">
                  <a:moveTo>
                    <a:pt x="17" y="51"/>
                  </a:moveTo>
                  <a:cubicBezTo>
                    <a:pt x="0" y="93"/>
                    <a:pt x="18" y="145"/>
                    <a:pt x="64" y="184"/>
                  </a:cubicBezTo>
                  <a:cubicBezTo>
                    <a:pt x="67" y="186"/>
                    <a:pt x="72" y="186"/>
                    <a:pt x="74" y="183"/>
                  </a:cubicBezTo>
                  <a:cubicBezTo>
                    <a:pt x="77" y="180"/>
                    <a:pt x="76" y="176"/>
                    <a:pt x="73" y="173"/>
                  </a:cubicBezTo>
                  <a:cubicBezTo>
                    <a:pt x="32" y="138"/>
                    <a:pt x="15" y="92"/>
                    <a:pt x="30" y="57"/>
                  </a:cubicBezTo>
                  <a:cubicBezTo>
                    <a:pt x="42" y="29"/>
                    <a:pt x="70" y="14"/>
                    <a:pt x="105" y="17"/>
                  </a:cubicBezTo>
                  <a:cubicBezTo>
                    <a:pt x="154" y="21"/>
                    <a:pt x="174" y="46"/>
                    <a:pt x="182" y="66"/>
                  </a:cubicBezTo>
                  <a:cubicBezTo>
                    <a:pt x="161" y="48"/>
                    <a:pt x="131" y="43"/>
                    <a:pt x="107" y="47"/>
                  </a:cubicBezTo>
                  <a:cubicBezTo>
                    <a:pt x="80" y="51"/>
                    <a:pt x="62" y="68"/>
                    <a:pt x="58" y="91"/>
                  </a:cubicBezTo>
                  <a:cubicBezTo>
                    <a:pt x="48" y="150"/>
                    <a:pt x="120" y="199"/>
                    <a:pt x="124" y="201"/>
                  </a:cubicBezTo>
                  <a:cubicBezTo>
                    <a:pt x="127" y="203"/>
                    <a:pt x="131" y="202"/>
                    <a:pt x="133" y="199"/>
                  </a:cubicBezTo>
                  <a:cubicBezTo>
                    <a:pt x="135" y="196"/>
                    <a:pt x="135" y="191"/>
                    <a:pt x="131" y="189"/>
                  </a:cubicBezTo>
                  <a:cubicBezTo>
                    <a:pt x="131" y="189"/>
                    <a:pt x="64" y="143"/>
                    <a:pt x="72" y="94"/>
                  </a:cubicBezTo>
                  <a:cubicBezTo>
                    <a:pt x="76" y="69"/>
                    <a:pt x="100" y="62"/>
                    <a:pt x="110" y="60"/>
                  </a:cubicBezTo>
                  <a:cubicBezTo>
                    <a:pt x="137" y="56"/>
                    <a:pt x="174" y="67"/>
                    <a:pt x="189" y="94"/>
                  </a:cubicBezTo>
                  <a:cubicBezTo>
                    <a:pt x="191" y="97"/>
                    <a:pt x="194" y="98"/>
                    <a:pt x="197" y="97"/>
                  </a:cubicBezTo>
                  <a:cubicBezTo>
                    <a:pt x="200" y="97"/>
                    <a:pt x="202" y="94"/>
                    <a:pt x="202" y="91"/>
                  </a:cubicBezTo>
                  <a:cubicBezTo>
                    <a:pt x="202" y="90"/>
                    <a:pt x="201" y="11"/>
                    <a:pt x="106" y="3"/>
                  </a:cubicBezTo>
                  <a:cubicBezTo>
                    <a:pt x="65" y="0"/>
                    <a:pt x="31" y="18"/>
                    <a:pt x="17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61" name="Freeform 48"/>
            <p:cNvSpPr/>
            <p:nvPr/>
          </p:nvSpPr>
          <p:spPr bwMode="auto">
            <a:xfrm>
              <a:off x="7432265" y="2038844"/>
              <a:ext cx="587112" cy="615292"/>
            </a:xfrm>
            <a:custGeom>
              <a:avLst/>
              <a:gdLst>
                <a:gd name="T0" fmla="*/ 0 w 193"/>
                <a:gd name="T1" fmla="*/ 7 h 202"/>
                <a:gd name="T2" fmla="*/ 0 w 193"/>
                <a:gd name="T3" fmla="*/ 8 h 202"/>
                <a:gd name="T4" fmla="*/ 6 w 193"/>
                <a:gd name="T5" fmla="*/ 15 h 202"/>
                <a:gd name="T6" fmla="*/ 173 w 193"/>
                <a:gd name="T7" fmla="*/ 124 h 202"/>
                <a:gd name="T8" fmla="*/ 74 w 193"/>
                <a:gd name="T9" fmla="*/ 126 h 202"/>
                <a:gd name="T10" fmla="*/ 56 w 193"/>
                <a:gd name="T11" fmla="*/ 146 h 202"/>
                <a:gd name="T12" fmla="*/ 56 w 193"/>
                <a:gd name="T13" fmla="*/ 152 h 202"/>
                <a:gd name="T14" fmla="*/ 65 w 193"/>
                <a:gd name="T15" fmla="*/ 178 h 202"/>
                <a:gd name="T16" fmla="*/ 8 w 193"/>
                <a:gd name="T17" fmla="*/ 188 h 202"/>
                <a:gd name="T18" fmla="*/ 2 w 193"/>
                <a:gd name="T19" fmla="*/ 195 h 202"/>
                <a:gd name="T20" fmla="*/ 2 w 193"/>
                <a:gd name="T21" fmla="*/ 196 h 202"/>
                <a:gd name="T22" fmla="*/ 11 w 193"/>
                <a:gd name="T23" fmla="*/ 202 h 202"/>
                <a:gd name="T24" fmla="*/ 75 w 193"/>
                <a:gd name="T25" fmla="*/ 191 h 202"/>
                <a:gd name="T26" fmla="*/ 82 w 193"/>
                <a:gd name="T27" fmla="*/ 187 h 202"/>
                <a:gd name="T28" fmla="*/ 79 w 193"/>
                <a:gd name="T29" fmla="*/ 173 h 202"/>
                <a:gd name="T30" fmla="*/ 70 w 193"/>
                <a:gd name="T31" fmla="*/ 149 h 202"/>
                <a:gd name="T32" fmla="*/ 80 w 193"/>
                <a:gd name="T33" fmla="*/ 139 h 202"/>
                <a:gd name="T34" fmla="*/ 183 w 193"/>
                <a:gd name="T35" fmla="*/ 141 h 202"/>
                <a:gd name="T36" fmla="*/ 190 w 193"/>
                <a:gd name="T37" fmla="*/ 139 h 202"/>
                <a:gd name="T38" fmla="*/ 192 w 193"/>
                <a:gd name="T39" fmla="*/ 132 h 202"/>
                <a:gd name="T40" fmla="*/ 8 w 193"/>
                <a:gd name="T41" fmla="*/ 1 h 202"/>
                <a:gd name="T42" fmla="*/ 0 w 193"/>
                <a:gd name="T43" fmla="*/ 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3" h="202"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11"/>
                    <a:pt x="3" y="14"/>
                    <a:pt x="6" y="15"/>
                  </a:cubicBezTo>
                  <a:cubicBezTo>
                    <a:pt x="116" y="30"/>
                    <a:pt x="160" y="96"/>
                    <a:pt x="173" y="124"/>
                  </a:cubicBezTo>
                  <a:cubicBezTo>
                    <a:pt x="150" y="119"/>
                    <a:pt x="101" y="112"/>
                    <a:pt x="74" y="126"/>
                  </a:cubicBezTo>
                  <a:cubicBezTo>
                    <a:pt x="64" y="131"/>
                    <a:pt x="59" y="138"/>
                    <a:pt x="56" y="146"/>
                  </a:cubicBezTo>
                  <a:cubicBezTo>
                    <a:pt x="56" y="148"/>
                    <a:pt x="56" y="150"/>
                    <a:pt x="56" y="152"/>
                  </a:cubicBezTo>
                  <a:cubicBezTo>
                    <a:pt x="56" y="162"/>
                    <a:pt x="61" y="171"/>
                    <a:pt x="65" y="178"/>
                  </a:cubicBezTo>
                  <a:cubicBezTo>
                    <a:pt x="48" y="180"/>
                    <a:pt x="16" y="186"/>
                    <a:pt x="8" y="188"/>
                  </a:cubicBezTo>
                  <a:cubicBezTo>
                    <a:pt x="5" y="188"/>
                    <a:pt x="2" y="191"/>
                    <a:pt x="2" y="195"/>
                  </a:cubicBezTo>
                  <a:cubicBezTo>
                    <a:pt x="2" y="195"/>
                    <a:pt x="2" y="196"/>
                    <a:pt x="2" y="196"/>
                  </a:cubicBezTo>
                  <a:cubicBezTo>
                    <a:pt x="3" y="200"/>
                    <a:pt x="7" y="202"/>
                    <a:pt x="11" y="202"/>
                  </a:cubicBezTo>
                  <a:cubicBezTo>
                    <a:pt x="35" y="197"/>
                    <a:pt x="71" y="191"/>
                    <a:pt x="75" y="191"/>
                  </a:cubicBezTo>
                  <a:cubicBezTo>
                    <a:pt x="78" y="191"/>
                    <a:pt x="81" y="189"/>
                    <a:pt x="82" y="187"/>
                  </a:cubicBezTo>
                  <a:cubicBezTo>
                    <a:pt x="85" y="182"/>
                    <a:pt x="82" y="178"/>
                    <a:pt x="79" y="173"/>
                  </a:cubicBezTo>
                  <a:cubicBezTo>
                    <a:pt x="75" y="167"/>
                    <a:pt x="68" y="157"/>
                    <a:pt x="70" y="149"/>
                  </a:cubicBezTo>
                  <a:cubicBezTo>
                    <a:pt x="71" y="145"/>
                    <a:pt x="75" y="142"/>
                    <a:pt x="80" y="139"/>
                  </a:cubicBezTo>
                  <a:cubicBezTo>
                    <a:pt x="112" y="122"/>
                    <a:pt x="183" y="141"/>
                    <a:pt x="183" y="141"/>
                  </a:cubicBezTo>
                  <a:cubicBezTo>
                    <a:pt x="186" y="142"/>
                    <a:pt x="188" y="141"/>
                    <a:pt x="190" y="139"/>
                  </a:cubicBezTo>
                  <a:cubicBezTo>
                    <a:pt x="192" y="137"/>
                    <a:pt x="193" y="134"/>
                    <a:pt x="192" y="132"/>
                  </a:cubicBezTo>
                  <a:cubicBezTo>
                    <a:pt x="191" y="131"/>
                    <a:pt x="154" y="21"/>
                    <a:pt x="8" y="1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62" name="Freeform 49"/>
            <p:cNvSpPr/>
            <p:nvPr/>
          </p:nvSpPr>
          <p:spPr bwMode="auto">
            <a:xfrm>
              <a:off x="7526202" y="2158616"/>
              <a:ext cx="279465" cy="178482"/>
            </a:xfrm>
            <a:custGeom>
              <a:avLst/>
              <a:gdLst>
                <a:gd name="T0" fmla="*/ 1 w 92"/>
                <a:gd name="T1" fmla="*/ 4 h 59"/>
                <a:gd name="T2" fmla="*/ 4 w 92"/>
                <a:gd name="T3" fmla="*/ 13 h 59"/>
                <a:gd name="T4" fmla="*/ 18 w 92"/>
                <a:gd name="T5" fmla="*/ 20 h 59"/>
                <a:gd name="T6" fmla="*/ 79 w 92"/>
                <a:gd name="T7" fmla="*/ 55 h 59"/>
                <a:gd name="T8" fmla="*/ 89 w 92"/>
                <a:gd name="T9" fmla="*/ 57 h 59"/>
                <a:gd name="T10" fmla="*/ 90 w 92"/>
                <a:gd name="T11" fmla="*/ 47 h 59"/>
                <a:gd name="T12" fmla="*/ 23 w 92"/>
                <a:gd name="T13" fmla="*/ 7 h 59"/>
                <a:gd name="T14" fmla="*/ 11 w 92"/>
                <a:gd name="T15" fmla="*/ 1 h 59"/>
                <a:gd name="T16" fmla="*/ 1 w 92"/>
                <a:gd name="T17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59">
                  <a:moveTo>
                    <a:pt x="1" y="4"/>
                  </a:moveTo>
                  <a:cubicBezTo>
                    <a:pt x="0" y="8"/>
                    <a:pt x="0" y="12"/>
                    <a:pt x="4" y="1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6" y="27"/>
                    <a:pt x="66" y="39"/>
                    <a:pt x="79" y="55"/>
                  </a:cubicBezTo>
                  <a:cubicBezTo>
                    <a:pt x="81" y="59"/>
                    <a:pt x="86" y="59"/>
                    <a:pt x="89" y="57"/>
                  </a:cubicBezTo>
                  <a:cubicBezTo>
                    <a:pt x="92" y="54"/>
                    <a:pt x="92" y="50"/>
                    <a:pt x="90" y="47"/>
                  </a:cubicBezTo>
                  <a:cubicBezTo>
                    <a:pt x="75" y="28"/>
                    <a:pt x="43" y="14"/>
                    <a:pt x="23" y="7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0"/>
                    <a:pt x="3" y="1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63" name="Freeform 50"/>
            <p:cNvSpPr/>
            <p:nvPr/>
          </p:nvSpPr>
          <p:spPr bwMode="auto">
            <a:xfrm>
              <a:off x="7272569" y="2139829"/>
              <a:ext cx="406282" cy="244239"/>
            </a:xfrm>
            <a:custGeom>
              <a:avLst/>
              <a:gdLst>
                <a:gd name="T0" fmla="*/ 2 w 133"/>
                <a:gd name="T1" fmla="*/ 5 h 80"/>
                <a:gd name="T2" fmla="*/ 5 w 133"/>
                <a:gd name="T3" fmla="*/ 14 h 80"/>
                <a:gd name="T4" fmla="*/ 121 w 133"/>
                <a:gd name="T5" fmla="*/ 78 h 80"/>
                <a:gd name="T6" fmla="*/ 131 w 133"/>
                <a:gd name="T7" fmla="*/ 76 h 80"/>
                <a:gd name="T8" fmla="*/ 130 w 133"/>
                <a:gd name="T9" fmla="*/ 66 h 80"/>
                <a:gd name="T10" fmla="*/ 11 w 133"/>
                <a:gd name="T11" fmla="*/ 1 h 80"/>
                <a:gd name="T12" fmla="*/ 2 w 133"/>
                <a:gd name="T13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80">
                  <a:moveTo>
                    <a:pt x="2" y="5"/>
                  </a:moveTo>
                  <a:cubicBezTo>
                    <a:pt x="0" y="8"/>
                    <a:pt x="2" y="13"/>
                    <a:pt x="5" y="14"/>
                  </a:cubicBezTo>
                  <a:cubicBezTo>
                    <a:pt x="6" y="15"/>
                    <a:pt x="80" y="47"/>
                    <a:pt x="121" y="78"/>
                  </a:cubicBezTo>
                  <a:cubicBezTo>
                    <a:pt x="124" y="80"/>
                    <a:pt x="129" y="79"/>
                    <a:pt x="131" y="76"/>
                  </a:cubicBezTo>
                  <a:cubicBezTo>
                    <a:pt x="133" y="73"/>
                    <a:pt x="133" y="69"/>
                    <a:pt x="130" y="66"/>
                  </a:cubicBezTo>
                  <a:cubicBezTo>
                    <a:pt x="87" y="35"/>
                    <a:pt x="14" y="3"/>
                    <a:pt x="11" y="1"/>
                  </a:cubicBezTo>
                  <a:cubicBezTo>
                    <a:pt x="7" y="0"/>
                    <a:pt x="3" y="1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64" name="Freeform 51"/>
            <p:cNvSpPr/>
            <p:nvPr/>
          </p:nvSpPr>
          <p:spPr bwMode="auto">
            <a:xfrm>
              <a:off x="7166891" y="2214979"/>
              <a:ext cx="389842" cy="223103"/>
            </a:xfrm>
            <a:custGeom>
              <a:avLst/>
              <a:gdLst>
                <a:gd name="T0" fmla="*/ 2 w 128"/>
                <a:gd name="T1" fmla="*/ 5 h 73"/>
                <a:gd name="T2" fmla="*/ 5 w 128"/>
                <a:gd name="T3" fmla="*/ 15 h 73"/>
                <a:gd name="T4" fmla="*/ 117 w 128"/>
                <a:gd name="T5" fmla="*/ 72 h 73"/>
                <a:gd name="T6" fmla="*/ 126 w 128"/>
                <a:gd name="T7" fmla="*/ 68 h 73"/>
                <a:gd name="T8" fmla="*/ 123 w 128"/>
                <a:gd name="T9" fmla="*/ 59 h 73"/>
                <a:gd name="T10" fmla="*/ 12 w 128"/>
                <a:gd name="T11" fmla="*/ 2 h 73"/>
                <a:gd name="T12" fmla="*/ 2 w 128"/>
                <a:gd name="T13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73">
                  <a:moveTo>
                    <a:pt x="2" y="5"/>
                  </a:moveTo>
                  <a:cubicBezTo>
                    <a:pt x="0" y="8"/>
                    <a:pt x="2" y="13"/>
                    <a:pt x="5" y="15"/>
                  </a:cubicBezTo>
                  <a:cubicBezTo>
                    <a:pt x="6" y="15"/>
                    <a:pt x="63" y="46"/>
                    <a:pt x="117" y="72"/>
                  </a:cubicBezTo>
                  <a:cubicBezTo>
                    <a:pt x="121" y="73"/>
                    <a:pt x="125" y="72"/>
                    <a:pt x="126" y="68"/>
                  </a:cubicBezTo>
                  <a:cubicBezTo>
                    <a:pt x="128" y="65"/>
                    <a:pt x="127" y="60"/>
                    <a:pt x="123" y="59"/>
                  </a:cubicBezTo>
                  <a:cubicBezTo>
                    <a:pt x="69" y="34"/>
                    <a:pt x="12" y="3"/>
                    <a:pt x="12" y="2"/>
                  </a:cubicBezTo>
                  <a:cubicBezTo>
                    <a:pt x="8" y="0"/>
                    <a:pt x="4" y="2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65" name="Freeform 52"/>
            <p:cNvSpPr/>
            <p:nvPr/>
          </p:nvSpPr>
          <p:spPr bwMode="auto">
            <a:xfrm>
              <a:off x="7166891" y="2379371"/>
              <a:ext cx="378101" cy="164391"/>
            </a:xfrm>
            <a:custGeom>
              <a:avLst/>
              <a:gdLst>
                <a:gd name="T0" fmla="*/ 2 w 124"/>
                <a:gd name="T1" fmla="*/ 5 h 54"/>
                <a:gd name="T2" fmla="*/ 6 w 124"/>
                <a:gd name="T3" fmla="*/ 14 h 54"/>
                <a:gd name="T4" fmla="*/ 114 w 124"/>
                <a:gd name="T5" fmla="*/ 53 h 54"/>
                <a:gd name="T6" fmla="*/ 123 w 124"/>
                <a:gd name="T7" fmla="*/ 48 h 54"/>
                <a:gd name="T8" fmla="*/ 118 w 124"/>
                <a:gd name="T9" fmla="*/ 39 h 54"/>
                <a:gd name="T10" fmla="*/ 11 w 124"/>
                <a:gd name="T11" fmla="*/ 1 h 54"/>
                <a:gd name="T12" fmla="*/ 2 w 124"/>
                <a:gd name="T13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4">
                  <a:moveTo>
                    <a:pt x="2" y="5"/>
                  </a:moveTo>
                  <a:cubicBezTo>
                    <a:pt x="0" y="9"/>
                    <a:pt x="2" y="13"/>
                    <a:pt x="6" y="14"/>
                  </a:cubicBezTo>
                  <a:cubicBezTo>
                    <a:pt x="6" y="14"/>
                    <a:pt x="72" y="40"/>
                    <a:pt x="114" y="53"/>
                  </a:cubicBezTo>
                  <a:cubicBezTo>
                    <a:pt x="118" y="54"/>
                    <a:pt x="122" y="52"/>
                    <a:pt x="123" y="48"/>
                  </a:cubicBezTo>
                  <a:cubicBezTo>
                    <a:pt x="124" y="44"/>
                    <a:pt x="122" y="40"/>
                    <a:pt x="118" y="39"/>
                  </a:cubicBezTo>
                  <a:cubicBezTo>
                    <a:pt x="77" y="27"/>
                    <a:pt x="11" y="1"/>
                    <a:pt x="11" y="1"/>
                  </a:cubicBezTo>
                  <a:cubicBezTo>
                    <a:pt x="7" y="0"/>
                    <a:pt x="3" y="1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66" name="Freeform 53"/>
            <p:cNvSpPr/>
            <p:nvPr/>
          </p:nvSpPr>
          <p:spPr bwMode="auto">
            <a:xfrm>
              <a:off x="6452963" y="2029451"/>
              <a:ext cx="662262" cy="509614"/>
            </a:xfrm>
            <a:custGeom>
              <a:avLst/>
              <a:gdLst>
                <a:gd name="T0" fmla="*/ 1 w 217"/>
                <a:gd name="T1" fmla="*/ 4 h 167"/>
                <a:gd name="T2" fmla="*/ 4 w 217"/>
                <a:gd name="T3" fmla="*/ 13 h 167"/>
                <a:gd name="T4" fmla="*/ 50 w 217"/>
                <a:gd name="T5" fmla="*/ 59 h 167"/>
                <a:gd name="T6" fmla="*/ 72 w 217"/>
                <a:gd name="T7" fmla="*/ 85 h 167"/>
                <a:gd name="T8" fmla="*/ 129 w 217"/>
                <a:gd name="T9" fmla="*/ 150 h 167"/>
                <a:gd name="T10" fmla="*/ 139 w 217"/>
                <a:gd name="T11" fmla="*/ 149 h 167"/>
                <a:gd name="T12" fmla="*/ 141 w 217"/>
                <a:gd name="T13" fmla="*/ 145 h 167"/>
                <a:gd name="T14" fmla="*/ 139 w 217"/>
                <a:gd name="T15" fmla="*/ 139 h 167"/>
                <a:gd name="T16" fmla="*/ 82 w 217"/>
                <a:gd name="T17" fmla="*/ 77 h 167"/>
                <a:gd name="T18" fmla="*/ 61 w 217"/>
                <a:gd name="T19" fmla="*/ 50 h 167"/>
                <a:gd name="T20" fmla="*/ 41 w 217"/>
                <a:gd name="T21" fmla="*/ 28 h 167"/>
                <a:gd name="T22" fmla="*/ 82 w 217"/>
                <a:gd name="T23" fmla="*/ 55 h 167"/>
                <a:gd name="T24" fmla="*/ 205 w 217"/>
                <a:gd name="T25" fmla="*/ 164 h 167"/>
                <a:gd name="T26" fmla="*/ 214 w 217"/>
                <a:gd name="T27" fmla="*/ 164 h 167"/>
                <a:gd name="T28" fmla="*/ 214 w 217"/>
                <a:gd name="T29" fmla="*/ 154 h 167"/>
                <a:gd name="T30" fmla="*/ 91 w 217"/>
                <a:gd name="T31" fmla="*/ 44 h 167"/>
                <a:gd name="T32" fmla="*/ 9 w 217"/>
                <a:gd name="T33" fmla="*/ 0 h 167"/>
                <a:gd name="T34" fmla="*/ 1 w 217"/>
                <a:gd name="T35" fmla="*/ 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7" h="167">
                  <a:moveTo>
                    <a:pt x="1" y="4"/>
                  </a:moveTo>
                  <a:cubicBezTo>
                    <a:pt x="0" y="7"/>
                    <a:pt x="1" y="11"/>
                    <a:pt x="4" y="13"/>
                  </a:cubicBezTo>
                  <a:cubicBezTo>
                    <a:pt x="4" y="13"/>
                    <a:pt x="22" y="26"/>
                    <a:pt x="50" y="59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89" y="107"/>
                    <a:pt x="105" y="127"/>
                    <a:pt x="129" y="150"/>
                  </a:cubicBezTo>
                  <a:cubicBezTo>
                    <a:pt x="132" y="152"/>
                    <a:pt x="137" y="152"/>
                    <a:pt x="139" y="149"/>
                  </a:cubicBezTo>
                  <a:cubicBezTo>
                    <a:pt x="141" y="148"/>
                    <a:pt x="141" y="146"/>
                    <a:pt x="141" y="145"/>
                  </a:cubicBezTo>
                  <a:cubicBezTo>
                    <a:pt x="141" y="143"/>
                    <a:pt x="140" y="141"/>
                    <a:pt x="139" y="139"/>
                  </a:cubicBezTo>
                  <a:cubicBezTo>
                    <a:pt x="115" y="117"/>
                    <a:pt x="100" y="98"/>
                    <a:pt x="82" y="77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3" y="41"/>
                    <a:pt x="47" y="34"/>
                    <a:pt x="41" y="28"/>
                  </a:cubicBezTo>
                  <a:cubicBezTo>
                    <a:pt x="53" y="34"/>
                    <a:pt x="67" y="43"/>
                    <a:pt x="82" y="55"/>
                  </a:cubicBezTo>
                  <a:cubicBezTo>
                    <a:pt x="122" y="87"/>
                    <a:pt x="204" y="164"/>
                    <a:pt x="205" y="164"/>
                  </a:cubicBezTo>
                  <a:cubicBezTo>
                    <a:pt x="207" y="167"/>
                    <a:pt x="212" y="167"/>
                    <a:pt x="214" y="164"/>
                  </a:cubicBezTo>
                  <a:cubicBezTo>
                    <a:pt x="217" y="161"/>
                    <a:pt x="217" y="157"/>
                    <a:pt x="214" y="154"/>
                  </a:cubicBezTo>
                  <a:cubicBezTo>
                    <a:pt x="213" y="153"/>
                    <a:pt x="131" y="77"/>
                    <a:pt x="91" y="44"/>
                  </a:cubicBezTo>
                  <a:cubicBezTo>
                    <a:pt x="50" y="10"/>
                    <a:pt x="11" y="1"/>
                    <a:pt x="9" y="0"/>
                  </a:cubicBezTo>
                  <a:cubicBezTo>
                    <a:pt x="6" y="0"/>
                    <a:pt x="3" y="1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67" name="Freeform 54"/>
            <p:cNvSpPr/>
            <p:nvPr/>
          </p:nvSpPr>
          <p:spPr bwMode="auto">
            <a:xfrm>
              <a:off x="4740946" y="2083466"/>
              <a:ext cx="878319" cy="1193011"/>
            </a:xfrm>
            <a:custGeom>
              <a:avLst/>
              <a:gdLst>
                <a:gd name="T0" fmla="*/ 53 w 288"/>
                <a:gd name="T1" fmla="*/ 41 h 391"/>
                <a:gd name="T2" fmla="*/ 2 w 288"/>
                <a:gd name="T3" fmla="*/ 176 h 391"/>
                <a:gd name="T4" fmla="*/ 88 w 288"/>
                <a:gd name="T5" fmla="*/ 350 h 391"/>
                <a:gd name="T6" fmla="*/ 255 w 288"/>
                <a:gd name="T7" fmla="*/ 373 h 391"/>
                <a:gd name="T8" fmla="*/ 260 w 288"/>
                <a:gd name="T9" fmla="*/ 365 h 391"/>
                <a:gd name="T10" fmla="*/ 251 w 288"/>
                <a:gd name="T11" fmla="*/ 360 h 391"/>
                <a:gd name="T12" fmla="*/ 97 w 288"/>
                <a:gd name="T13" fmla="*/ 338 h 391"/>
                <a:gd name="T14" fmla="*/ 16 w 288"/>
                <a:gd name="T15" fmla="*/ 176 h 391"/>
                <a:gd name="T16" fmla="*/ 63 w 288"/>
                <a:gd name="T17" fmla="*/ 51 h 391"/>
                <a:gd name="T18" fmla="*/ 173 w 288"/>
                <a:gd name="T19" fmla="*/ 20 h 391"/>
                <a:gd name="T20" fmla="*/ 260 w 288"/>
                <a:gd name="T21" fmla="*/ 81 h 391"/>
                <a:gd name="T22" fmla="*/ 260 w 288"/>
                <a:gd name="T23" fmla="*/ 163 h 391"/>
                <a:gd name="T24" fmla="*/ 198 w 288"/>
                <a:gd name="T25" fmla="*/ 190 h 391"/>
                <a:gd name="T26" fmla="*/ 155 w 288"/>
                <a:gd name="T27" fmla="*/ 163 h 391"/>
                <a:gd name="T28" fmla="*/ 157 w 288"/>
                <a:gd name="T29" fmla="*/ 121 h 391"/>
                <a:gd name="T30" fmla="*/ 183 w 288"/>
                <a:gd name="T31" fmla="*/ 104 h 391"/>
                <a:gd name="T32" fmla="*/ 198 w 288"/>
                <a:gd name="T33" fmla="*/ 107 h 391"/>
                <a:gd name="T34" fmla="*/ 205 w 288"/>
                <a:gd name="T35" fmla="*/ 117 h 391"/>
                <a:gd name="T36" fmla="*/ 206 w 288"/>
                <a:gd name="T37" fmla="*/ 122 h 391"/>
                <a:gd name="T38" fmla="*/ 213 w 288"/>
                <a:gd name="T39" fmla="*/ 128 h 391"/>
                <a:gd name="T40" fmla="*/ 220 w 288"/>
                <a:gd name="T41" fmla="*/ 121 h 391"/>
                <a:gd name="T42" fmla="*/ 220 w 288"/>
                <a:gd name="T43" fmla="*/ 121 h 391"/>
                <a:gd name="T44" fmla="*/ 220 w 288"/>
                <a:gd name="T45" fmla="*/ 120 h 391"/>
                <a:gd name="T46" fmla="*/ 220 w 288"/>
                <a:gd name="T47" fmla="*/ 120 h 391"/>
                <a:gd name="T48" fmla="*/ 220 w 288"/>
                <a:gd name="T49" fmla="*/ 120 h 391"/>
                <a:gd name="T50" fmla="*/ 218 w 288"/>
                <a:gd name="T51" fmla="*/ 113 h 391"/>
                <a:gd name="T52" fmla="*/ 149 w 288"/>
                <a:gd name="T53" fmla="*/ 57 h 391"/>
                <a:gd name="T54" fmla="*/ 35 w 288"/>
                <a:gd name="T55" fmla="*/ 168 h 391"/>
                <a:gd name="T56" fmla="*/ 152 w 288"/>
                <a:gd name="T57" fmla="*/ 339 h 391"/>
                <a:gd name="T58" fmla="*/ 277 w 288"/>
                <a:gd name="T59" fmla="*/ 331 h 391"/>
                <a:gd name="T60" fmla="*/ 281 w 288"/>
                <a:gd name="T61" fmla="*/ 322 h 391"/>
                <a:gd name="T62" fmla="*/ 273 w 288"/>
                <a:gd name="T63" fmla="*/ 318 h 391"/>
                <a:gd name="T64" fmla="*/ 155 w 288"/>
                <a:gd name="T65" fmla="*/ 325 h 391"/>
                <a:gd name="T66" fmla="*/ 49 w 288"/>
                <a:gd name="T67" fmla="*/ 169 h 391"/>
                <a:gd name="T68" fmla="*/ 148 w 288"/>
                <a:gd name="T69" fmla="*/ 71 h 391"/>
                <a:gd name="T70" fmla="*/ 190 w 288"/>
                <a:gd name="T71" fmla="*/ 90 h 391"/>
                <a:gd name="T72" fmla="*/ 180 w 288"/>
                <a:gd name="T73" fmla="*/ 90 h 391"/>
                <a:gd name="T74" fmla="*/ 145 w 288"/>
                <a:gd name="T75" fmla="*/ 114 h 391"/>
                <a:gd name="T76" fmla="*/ 142 w 288"/>
                <a:gd name="T77" fmla="*/ 167 h 391"/>
                <a:gd name="T78" fmla="*/ 196 w 288"/>
                <a:gd name="T79" fmla="*/ 203 h 391"/>
                <a:gd name="T80" fmla="*/ 272 w 288"/>
                <a:gd name="T81" fmla="*/ 171 h 391"/>
                <a:gd name="T82" fmla="*/ 273 w 288"/>
                <a:gd name="T83" fmla="*/ 75 h 391"/>
                <a:gd name="T84" fmla="*/ 175 w 288"/>
                <a:gd name="T85" fmla="*/ 6 h 391"/>
                <a:gd name="T86" fmla="*/ 53 w 288"/>
                <a:gd name="T87" fmla="*/ 4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8" h="391">
                  <a:moveTo>
                    <a:pt x="53" y="41"/>
                  </a:moveTo>
                  <a:cubicBezTo>
                    <a:pt x="18" y="72"/>
                    <a:pt x="0" y="120"/>
                    <a:pt x="2" y="176"/>
                  </a:cubicBezTo>
                  <a:cubicBezTo>
                    <a:pt x="5" y="246"/>
                    <a:pt x="38" y="313"/>
                    <a:pt x="88" y="350"/>
                  </a:cubicBezTo>
                  <a:cubicBezTo>
                    <a:pt x="134" y="383"/>
                    <a:pt x="192" y="391"/>
                    <a:pt x="255" y="373"/>
                  </a:cubicBezTo>
                  <a:cubicBezTo>
                    <a:pt x="259" y="372"/>
                    <a:pt x="261" y="368"/>
                    <a:pt x="260" y="365"/>
                  </a:cubicBezTo>
                  <a:cubicBezTo>
                    <a:pt x="259" y="361"/>
                    <a:pt x="255" y="359"/>
                    <a:pt x="251" y="360"/>
                  </a:cubicBezTo>
                  <a:cubicBezTo>
                    <a:pt x="192" y="377"/>
                    <a:pt x="139" y="369"/>
                    <a:pt x="97" y="338"/>
                  </a:cubicBezTo>
                  <a:cubicBezTo>
                    <a:pt x="49" y="304"/>
                    <a:pt x="18" y="241"/>
                    <a:pt x="16" y="176"/>
                  </a:cubicBezTo>
                  <a:cubicBezTo>
                    <a:pt x="14" y="124"/>
                    <a:pt x="31" y="80"/>
                    <a:pt x="63" y="51"/>
                  </a:cubicBezTo>
                  <a:cubicBezTo>
                    <a:pt x="91" y="25"/>
                    <a:pt x="131" y="14"/>
                    <a:pt x="173" y="20"/>
                  </a:cubicBezTo>
                  <a:cubicBezTo>
                    <a:pt x="227" y="27"/>
                    <a:pt x="251" y="61"/>
                    <a:pt x="260" y="81"/>
                  </a:cubicBezTo>
                  <a:cubicBezTo>
                    <a:pt x="273" y="109"/>
                    <a:pt x="273" y="141"/>
                    <a:pt x="260" y="163"/>
                  </a:cubicBezTo>
                  <a:cubicBezTo>
                    <a:pt x="248" y="183"/>
                    <a:pt x="224" y="193"/>
                    <a:pt x="198" y="190"/>
                  </a:cubicBezTo>
                  <a:cubicBezTo>
                    <a:pt x="177" y="187"/>
                    <a:pt x="159" y="176"/>
                    <a:pt x="155" y="163"/>
                  </a:cubicBezTo>
                  <a:cubicBezTo>
                    <a:pt x="150" y="147"/>
                    <a:pt x="151" y="132"/>
                    <a:pt x="157" y="121"/>
                  </a:cubicBezTo>
                  <a:cubicBezTo>
                    <a:pt x="163" y="112"/>
                    <a:pt x="171" y="106"/>
                    <a:pt x="183" y="104"/>
                  </a:cubicBezTo>
                  <a:cubicBezTo>
                    <a:pt x="189" y="103"/>
                    <a:pt x="195" y="104"/>
                    <a:pt x="198" y="107"/>
                  </a:cubicBezTo>
                  <a:cubicBezTo>
                    <a:pt x="202" y="109"/>
                    <a:pt x="204" y="114"/>
                    <a:pt x="205" y="117"/>
                  </a:cubicBezTo>
                  <a:cubicBezTo>
                    <a:pt x="205" y="119"/>
                    <a:pt x="205" y="121"/>
                    <a:pt x="206" y="122"/>
                  </a:cubicBezTo>
                  <a:cubicBezTo>
                    <a:pt x="206" y="126"/>
                    <a:pt x="209" y="128"/>
                    <a:pt x="213" y="128"/>
                  </a:cubicBezTo>
                  <a:cubicBezTo>
                    <a:pt x="217" y="128"/>
                    <a:pt x="220" y="125"/>
                    <a:pt x="220" y="121"/>
                  </a:cubicBezTo>
                  <a:cubicBezTo>
                    <a:pt x="220" y="121"/>
                    <a:pt x="220" y="121"/>
                    <a:pt x="220" y="121"/>
                  </a:cubicBezTo>
                  <a:cubicBezTo>
                    <a:pt x="220" y="121"/>
                    <a:pt x="220" y="120"/>
                    <a:pt x="220" y="120"/>
                  </a:cubicBezTo>
                  <a:cubicBezTo>
                    <a:pt x="220" y="120"/>
                    <a:pt x="220" y="120"/>
                    <a:pt x="220" y="120"/>
                  </a:cubicBezTo>
                  <a:cubicBezTo>
                    <a:pt x="220" y="120"/>
                    <a:pt x="220" y="120"/>
                    <a:pt x="220" y="120"/>
                  </a:cubicBezTo>
                  <a:cubicBezTo>
                    <a:pt x="219" y="119"/>
                    <a:pt x="219" y="117"/>
                    <a:pt x="218" y="113"/>
                  </a:cubicBezTo>
                  <a:cubicBezTo>
                    <a:pt x="212" y="90"/>
                    <a:pt x="191" y="59"/>
                    <a:pt x="149" y="57"/>
                  </a:cubicBezTo>
                  <a:cubicBezTo>
                    <a:pt x="97" y="55"/>
                    <a:pt x="39" y="97"/>
                    <a:pt x="35" y="168"/>
                  </a:cubicBezTo>
                  <a:cubicBezTo>
                    <a:pt x="31" y="242"/>
                    <a:pt x="88" y="325"/>
                    <a:pt x="152" y="339"/>
                  </a:cubicBezTo>
                  <a:cubicBezTo>
                    <a:pt x="214" y="352"/>
                    <a:pt x="275" y="332"/>
                    <a:pt x="277" y="331"/>
                  </a:cubicBezTo>
                  <a:cubicBezTo>
                    <a:pt x="281" y="330"/>
                    <a:pt x="283" y="326"/>
                    <a:pt x="281" y="322"/>
                  </a:cubicBezTo>
                  <a:cubicBezTo>
                    <a:pt x="280" y="318"/>
                    <a:pt x="276" y="317"/>
                    <a:pt x="273" y="318"/>
                  </a:cubicBezTo>
                  <a:cubicBezTo>
                    <a:pt x="272" y="318"/>
                    <a:pt x="213" y="337"/>
                    <a:pt x="155" y="325"/>
                  </a:cubicBezTo>
                  <a:cubicBezTo>
                    <a:pt x="98" y="313"/>
                    <a:pt x="46" y="236"/>
                    <a:pt x="49" y="169"/>
                  </a:cubicBezTo>
                  <a:cubicBezTo>
                    <a:pt x="52" y="106"/>
                    <a:pt x="103" y="69"/>
                    <a:pt x="148" y="71"/>
                  </a:cubicBezTo>
                  <a:cubicBezTo>
                    <a:pt x="167" y="72"/>
                    <a:pt x="181" y="80"/>
                    <a:pt x="190" y="90"/>
                  </a:cubicBezTo>
                  <a:cubicBezTo>
                    <a:pt x="187" y="90"/>
                    <a:pt x="183" y="90"/>
                    <a:pt x="180" y="90"/>
                  </a:cubicBezTo>
                  <a:cubicBezTo>
                    <a:pt x="165" y="93"/>
                    <a:pt x="153" y="101"/>
                    <a:pt x="145" y="114"/>
                  </a:cubicBezTo>
                  <a:cubicBezTo>
                    <a:pt x="137" y="128"/>
                    <a:pt x="135" y="147"/>
                    <a:pt x="142" y="167"/>
                  </a:cubicBezTo>
                  <a:cubicBezTo>
                    <a:pt x="148" y="186"/>
                    <a:pt x="169" y="200"/>
                    <a:pt x="196" y="203"/>
                  </a:cubicBezTo>
                  <a:cubicBezTo>
                    <a:pt x="221" y="207"/>
                    <a:pt x="254" y="199"/>
                    <a:pt x="272" y="171"/>
                  </a:cubicBezTo>
                  <a:cubicBezTo>
                    <a:pt x="288" y="145"/>
                    <a:pt x="288" y="107"/>
                    <a:pt x="273" y="75"/>
                  </a:cubicBezTo>
                  <a:cubicBezTo>
                    <a:pt x="255" y="37"/>
                    <a:pt x="219" y="12"/>
                    <a:pt x="175" y="6"/>
                  </a:cubicBezTo>
                  <a:cubicBezTo>
                    <a:pt x="128" y="0"/>
                    <a:pt x="85" y="12"/>
                    <a:pt x="53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68" name="Freeform 55"/>
            <p:cNvSpPr/>
            <p:nvPr/>
          </p:nvSpPr>
          <p:spPr bwMode="auto">
            <a:xfrm>
              <a:off x="5025108" y="1942559"/>
              <a:ext cx="786730" cy="744458"/>
            </a:xfrm>
            <a:custGeom>
              <a:avLst/>
              <a:gdLst>
                <a:gd name="T0" fmla="*/ 2 w 258"/>
                <a:gd name="T1" fmla="*/ 63 h 245"/>
                <a:gd name="T2" fmla="*/ 4 w 258"/>
                <a:gd name="T3" fmla="*/ 73 h 245"/>
                <a:gd name="T4" fmla="*/ 13 w 258"/>
                <a:gd name="T5" fmla="*/ 72 h 245"/>
                <a:gd name="T6" fmla="*/ 139 w 258"/>
                <a:gd name="T7" fmla="*/ 17 h 245"/>
                <a:gd name="T8" fmla="*/ 243 w 258"/>
                <a:gd name="T9" fmla="*/ 149 h 245"/>
                <a:gd name="T10" fmla="*/ 151 w 258"/>
                <a:gd name="T11" fmla="*/ 231 h 245"/>
                <a:gd name="T12" fmla="*/ 146 w 258"/>
                <a:gd name="T13" fmla="*/ 239 h 245"/>
                <a:gd name="T14" fmla="*/ 154 w 258"/>
                <a:gd name="T15" fmla="*/ 244 h 245"/>
                <a:gd name="T16" fmla="*/ 257 w 258"/>
                <a:gd name="T17" fmla="*/ 150 h 245"/>
                <a:gd name="T18" fmla="*/ 140 w 258"/>
                <a:gd name="T19" fmla="*/ 3 h 245"/>
                <a:gd name="T20" fmla="*/ 2 w 258"/>
                <a:gd name="T21" fmla="*/ 6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8" h="245">
                  <a:moveTo>
                    <a:pt x="2" y="63"/>
                  </a:moveTo>
                  <a:cubicBezTo>
                    <a:pt x="0" y="66"/>
                    <a:pt x="0" y="70"/>
                    <a:pt x="4" y="73"/>
                  </a:cubicBezTo>
                  <a:cubicBezTo>
                    <a:pt x="7" y="75"/>
                    <a:pt x="11" y="75"/>
                    <a:pt x="13" y="72"/>
                  </a:cubicBezTo>
                  <a:cubicBezTo>
                    <a:pt x="14" y="71"/>
                    <a:pt x="58" y="14"/>
                    <a:pt x="139" y="17"/>
                  </a:cubicBezTo>
                  <a:cubicBezTo>
                    <a:pt x="225" y="21"/>
                    <a:pt x="244" y="105"/>
                    <a:pt x="243" y="149"/>
                  </a:cubicBezTo>
                  <a:cubicBezTo>
                    <a:pt x="241" y="189"/>
                    <a:pt x="210" y="217"/>
                    <a:pt x="151" y="231"/>
                  </a:cubicBezTo>
                  <a:cubicBezTo>
                    <a:pt x="147" y="232"/>
                    <a:pt x="145" y="236"/>
                    <a:pt x="146" y="239"/>
                  </a:cubicBezTo>
                  <a:cubicBezTo>
                    <a:pt x="147" y="243"/>
                    <a:pt x="150" y="245"/>
                    <a:pt x="154" y="244"/>
                  </a:cubicBezTo>
                  <a:cubicBezTo>
                    <a:pt x="220" y="229"/>
                    <a:pt x="255" y="196"/>
                    <a:pt x="257" y="150"/>
                  </a:cubicBezTo>
                  <a:cubicBezTo>
                    <a:pt x="258" y="101"/>
                    <a:pt x="236" y="8"/>
                    <a:pt x="140" y="3"/>
                  </a:cubicBezTo>
                  <a:cubicBezTo>
                    <a:pt x="51" y="0"/>
                    <a:pt x="4" y="60"/>
                    <a:pt x="2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69" name="Freeform 56"/>
            <p:cNvSpPr/>
            <p:nvPr/>
          </p:nvSpPr>
          <p:spPr bwMode="auto">
            <a:xfrm>
              <a:off x="5166015" y="1815743"/>
              <a:ext cx="796124" cy="742109"/>
            </a:xfrm>
            <a:custGeom>
              <a:avLst/>
              <a:gdLst>
                <a:gd name="T0" fmla="*/ 2 w 262"/>
                <a:gd name="T1" fmla="*/ 66 h 243"/>
                <a:gd name="T2" fmla="*/ 3 w 262"/>
                <a:gd name="T3" fmla="*/ 75 h 243"/>
                <a:gd name="T4" fmla="*/ 13 w 262"/>
                <a:gd name="T5" fmla="*/ 74 h 243"/>
                <a:gd name="T6" fmla="*/ 136 w 262"/>
                <a:gd name="T7" fmla="*/ 18 h 243"/>
                <a:gd name="T8" fmla="*/ 246 w 262"/>
                <a:gd name="T9" fmla="*/ 143 h 243"/>
                <a:gd name="T10" fmla="*/ 190 w 262"/>
                <a:gd name="T11" fmla="*/ 228 h 243"/>
                <a:gd name="T12" fmla="*/ 186 w 262"/>
                <a:gd name="T13" fmla="*/ 237 h 243"/>
                <a:gd name="T14" fmla="*/ 195 w 262"/>
                <a:gd name="T15" fmla="*/ 241 h 243"/>
                <a:gd name="T16" fmla="*/ 260 w 262"/>
                <a:gd name="T17" fmla="*/ 143 h 243"/>
                <a:gd name="T18" fmla="*/ 136 w 262"/>
                <a:gd name="T19" fmla="*/ 4 h 243"/>
                <a:gd name="T20" fmla="*/ 2 w 262"/>
                <a:gd name="T21" fmla="*/ 66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2" h="243">
                  <a:moveTo>
                    <a:pt x="2" y="66"/>
                  </a:moveTo>
                  <a:cubicBezTo>
                    <a:pt x="0" y="69"/>
                    <a:pt x="0" y="73"/>
                    <a:pt x="3" y="75"/>
                  </a:cubicBezTo>
                  <a:cubicBezTo>
                    <a:pt x="7" y="78"/>
                    <a:pt x="11" y="77"/>
                    <a:pt x="13" y="74"/>
                  </a:cubicBezTo>
                  <a:cubicBezTo>
                    <a:pt x="14" y="73"/>
                    <a:pt x="58" y="15"/>
                    <a:pt x="136" y="18"/>
                  </a:cubicBezTo>
                  <a:cubicBezTo>
                    <a:pt x="217" y="22"/>
                    <a:pt x="248" y="101"/>
                    <a:pt x="246" y="143"/>
                  </a:cubicBezTo>
                  <a:cubicBezTo>
                    <a:pt x="244" y="189"/>
                    <a:pt x="211" y="220"/>
                    <a:pt x="190" y="228"/>
                  </a:cubicBezTo>
                  <a:cubicBezTo>
                    <a:pt x="186" y="230"/>
                    <a:pt x="185" y="234"/>
                    <a:pt x="186" y="237"/>
                  </a:cubicBezTo>
                  <a:cubicBezTo>
                    <a:pt x="188" y="241"/>
                    <a:pt x="192" y="243"/>
                    <a:pt x="195" y="241"/>
                  </a:cubicBezTo>
                  <a:cubicBezTo>
                    <a:pt x="219" y="231"/>
                    <a:pt x="258" y="196"/>
                    <a:pt x="260" y="143"/>
                  </a:cubicBezTo>
                  <a:cubicBezTo>
                    <a:pt x="262" y="87"/>
                    <a:pt x="220" y="8"/>
                    <a:pt x="136" y="4"/>
                  </a:cubicBezTo>
                  <a:cubicBezTo>
                    <a:pt x="51" y="0"/>
                    <a:pt x="4" y="63"/>
                    <a:pt x="2" y="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70" name="Freeform 57"/>
            <p:cNvSpPr/>
            <p:nvPr/>
          </p:nvSpPr>
          <p:spPr bwMode="auto">
            <a:xfrm>
              <a:off x="4592995" y="1712412"/>
              <a:ext cx="516658" cy="551885"/>
            </a:xfrm>
            <a:custGeom>
              <a:avLst/>
              <a:gdLst>
                <a:gd name="T0" fmla="*/ 62 w 170"/>
                <a:gd name="T1" fmla="*/ 3 h 181"/>
                <a:gd name="T2" fmla="*/ 9 w 170"/>
                <a:gd name="T3" fmla="*/ 43 h 181"/>
                <a:gd name="T4" fmla="*/ 18 w 170"/>
                <a:gd name="T5" fmla="*/ 99 h 181"/>
                <a:gd name="T6" fmla="*/ 69 w 170"/>
                <a:gd name="T7" fmla="*/ 112 h 181"/>
                <a:gd name="T8" fmla="*/ 91 w 170"/>
                <a:gd name="T9" fmla="*/ 96 h 181"/>
                <a:gd name="T10" fmla="*/ 92 w 170"/>
                <a:gd name="T11" fmla="*/ 89 h 181"/>
                <a:gd name="T12" fmla="*/ 92 w 170"/>
                <a:gd name="T13" fmla="*/ 88 h 181"/>
                <a:gd name="T14" fmla="*/ 104 w 170"/>
                <a:gd name="T15" fmla="*/ 92 h 181"/>
                <a:gd name="T16" fmla="*/ 112 w 170"/>
                <a:gd name="T17" fmla="*/ 110 h 181"/>
                <a:gd name="T18" fmla="*/ 112 w 170"/>
                <a:gd name="T19" fmla="*/ 114 h 181"/>
                <a:gd name="T20" fmla="*/ 95 w 170"/>
                <a:gd name="T21" fmla="*/ 169 h 181"/>
                <a:gd name="T22" fmla="*/ 93 w 170"/>
                <a:gd name="T23" fmla="*/ 173 h 181"/>
                <a:gd name="T24" fmla="*/ 96 w 170"/>
                <a:gd name="T25" fmla="*/ 179 h 181"/>
                <a:gd name="T26" fmla="*/ 106 w 170"/>
                <a:gd name="T27" fmla="*/ 177 h 181"/>
                <a:gd name="T28" fmla="*/ 126 w 170"/>
                <a:gd name="T29" fmla="*/ 109 h 181"/>
                <a:gd name="T30" fmla="*/ 113 w 170"/>
                <a:gd name="T31" fmla="*/ 81 h 181"/>
                <a:gd name="T32" fmla="*/ 82 w 170"/>
                <a:gd name="T33" fmla="*/ 75 h 181"/>
                <a:gd name="T34" fmla="*/ 78 w 170"/>
                <a:gd name="T35" fmla="*/ 79 h 181"/>
                <a:gd name="T36" fmla="*/ 78 w 170"/>
                <a:gd name="T37" fmla="*/ 85 h 181"/>
                <a:gd name="T38" fmla="*/ 78 w 170"/>
                <a:gd name="T39" fmla="*/ 91 h 181"/>
                <a:gd name="T40" fmla="*/ 65 w 170"/>
                <a:gd name="T41" fmla="*/ 99 h 181"/>
                <a:gd name="T42" fmla="*/ 28 w 170"/>
                <a:gd name="T43" fmla="*/ 90 h 181"/>
                <a:gd name="T44" fmla="*/ 23 w 170"/>
                <a:gd name="T45" fmla="*/ 47 h 181"/>
                <a:gd name="T46" fmla="*/ 63 w 170"/>
                <a:gd name="T47" fmla="*/ 17 h 181"/>
                <a:gd name="T48" fmla="*/ 131 w 170"/>
                <a:gd name="T49" fmla="*/ 50 h 181"/>
                <a:gd name="T50" fmla="*/ 131 w 170"/>
                <a:gd name="T51" fmla="*/ 145 h 181"/>
                <a:gd name="T52" fmla="*/ 134 w 170"/>
                <a:gd name="T53" fmla="*/ 154 h 181"/>
                <a:gd name="T54" fmla="*/ 143 w 170"/>
                <a:gd name="T55" fmla="*/ 151 h 181"/>
                <a:gd name="T56" fmla="*/ 143 w 170"/>
                <a:gd name="T57" fmla="*/ 44 h 181"/>
                <a:gd name="T58" fmla="*/ 62 w 170"/>
                <a:gd name="T59" fmla="*/ 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" h="181">
                  <a:moveTo>
                    <a:pt x="62" y="3"/>
                  </a:moveTo>
                  <a:cubicBezTo>
                    <a:pt x="36" y="6"/>
                    <a:pt x="17" y="20"/>
                    <a:pt x="9" y="43"/>
                  </a:cubicBezTo>
                  <a:cubicBezTo>
                    <a:pt x="0" y="73"/>
                    <a:pt x="9" y="90"/>
                    <a:pt x="18" y="99"/>
                  </a:cubicBezTo>
                  <a:cubicBezTo>
                    <a:pt x="32" y="114"/>
                    <a:pt x="55" y="117"/>
                    <a:pt x="69" y="112"/>
                  </a:cubicBezTo>
                  <a:cubicBezTo>
                    <a:pt x="81" y="109"/>
                    <a:pt x="88" y="104"/>
                    <a:pt x="91" y="96"/>
                  </a:cubicBezTo>
                  <a:cubicBezTo>
                    <a:pt x="92" y="94"/>
                    <a:pt x="92" y="91"/>
                    <a:pt x="92" y="89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6" y="89"/>
                    <a:pt x="101" y="89"/>
                    <a:pt x="104" y="92"/>
                  </a:cubicBezTo>
                  <a:cubicBezTo>
                    <a:pt x="109" y="95"/>
                    <a:pt x="111" y="101"/>
                    <a:pt x="112" y="110"/>
                  </a:cubicBezTo>
                  <a:cubicBezTo>
                    <a:pt x="112" y="111"/>
                    <a:pt x="112" y="112"/>
                    <a:pt x="112" y="114"/>
                  </a:cubicBezTo>
                  <a:cubicBezTo>
                    <a:pt x="112" y="144"/>
                    <a:pt x="95" y="169"/>
                    <a:pt x="95" y="169"/>
                  </a:cubicBezTo>
                  <a:cubicBezTo>
                    <a:pt x="94" y="171"/>
                    <a:pt x="93" y="172"/>
                    <a:pt x="93" y="173"/>
                  </a:cubicBezTo>
                  <a:cubicBezTo>
                    <a:pt x="93" y="176"/>
                    <a:pt x="94" y="178"/>
                    <a:pt x="96" y="179"/>
                  </a:cubicBezTo>
                  <a:cubicBezTo>
                    <a:pt x="100" y="181"/>
                    <a:pt x="104" y="181"/>
                    <a:pt x="106" y="177"/>
                  </a:cubicBezTo>
                  <a:cubicBezTo>
                    <a:pt x="107" y="176"/>
                    <a:pt x="128" y="146"/>
                    <a:pt x="126" y="109"/>
                  </a:cubicBezTo>
                  <a:cubicBezTo>
                    <a:pt x="125" y="96"/>
                    <a:pt x="121" y="87"/>
                    <a:pt x="113" y="81"/>
                  </a:cubicBezTo>
                  <a:cubicBezTo>
                    <a:pt x="100" y="71"/>
                    <a:pt x="83" y="75"/>
                    <a:pt x="82" y="75"/>
                  </a:cubicBezTo>
                  <a:cubicBezTo>
                    <a:pt x="80" y="75"/>
                    <a:pt x="78" y="77"/>
                    <a:pt x="78" y="79"/>
                  </a:cubicBezTo>
                  <a:cubicBezTo>
                    <a:pt x="77" y="81"/>
                    <a:pt x="77" y="83"/>
                    <a:pt x="78" y="85"/>
                  </a:cubicBezTo>
                  <a:cubicBezTo>
                    <a:pt x="78" y="85"/>
                    <a:pt x="79" y="88"/>
                    <a:pt x="78" y="91"/>
                  </a:cubicBezTo>
                  <a:cubicBezTo>
                    <a:pt x="77" y="94"/>
                    <a:pt x="72" y="97"/>
                    <a:pt x="65" y="99"/>
                  </a:cubicBezTo>
                  <a:cubicBezTo>
                    <a:pt x="54" y="102"/>
                    <a:pt x="38" y="100"/>
                    <a:pt x="28" y="90"/>
                  </a:cubicBezTo>
                  <a:cubicBezTo>
                    <a:pt x="19" y="80"/>
                    <a:pt x="17" y="66"/>
                    <a:pt x="23" y="47"/>
                  </a:cubicBezTo>
                  <a:cubicBezTo>
                    <a:pt x="30" y="24"/>
                    <a:pt x="51" y="18"/>
                    <a:pt x="63" y="17"/>
                  </a:cubicBezTo>
                  <a:cubicBezTo>
                    <a:pt x="90" y="14"/>
                    <a:pt x="118" y="28"/>
                    <a:pt x="131" y="50"/>
                  </a:cubicBezTo>
                  <a:cubicBezTo>
                    <a:pt x="154" y="92"/>
                    <a:pt x="131" y="144"/>
                    <a:pt x="131" y="145"/>
                  </a:cubicBezTo>
                  <a:cubicBezTo>
                    <a:pt x="129" y="148"/>
                    <a:pt x="131" y="152"/>
                    <a:pt x="134" y="154"/>
                  </a:cubicBezTo>
                  <a:cubicBezTo>
                    <a:pt x="138" y="156"/>
                    <a:pt x="142" y="154"/>
                    <a:pt x="143" y="151"/>
                  </a:cubicBezTo>
                  <a:cubicBezTo>
                    <a:pt x="144" y="148"/>
                    <a:pt x="170" y="92"/>
                    <a:pt x="143" y="44"/>
                  </a:cubicBezTo>
                  <a:cubicBezTo>
                    <a:pt x="128" y="16"/>
                    <a:pt x="94" y="0"/>
                    <a:pt x="6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71" name="Freeform 58"/>
            <p:cNvSpPr/>
            <p:nvPr/>
          </p:nvSpPr>
          <p:spPr bwMode="auto">
            <a:xfrm>
              <a:off x="4957003" y="1672488"/>
              <a:ext cx="420372" cy="263026"/>
            </a:xfrm>
            <a:custGeom>
              <a:avLst/>
              <a:gdLst>
                <a:gd name="T0" fmla="*/ 121 w 138"/>
                <a:gd name="T1" fmla="*/ 0 h 86"/>
                <a:gd name="T2" fmla="*/ 3 w 138"/>
                <a:gd name="T3" fmla="*/ 42 h 86"/>
                <a:gd name="T4" fmla="*/ 3 w 138"/>
                <a:gd name="T5" fmla="*/ 52 h 86"/>
                <a:gd name="T6" fmla="*/ 12 w 138"/>
                <a:gd name="T7" fmla="*/ 52 h 86"/>
                <a:gd name="T8" fmla="*/ 116 w 138"/>
                <a:gd name="T9" fmla="*/ 14 h 86"/>
                <a:gd name="T10" fmla="*/ 117 w 138"/>
                <a:gd name="T11" fmla="*/ 36 h 86"/>
                <a:gd name="T12" fmla="*/ 110 w 138"/>
                <a:gd name="T13" fmla="*/ 75 h 86"/>
                <a:gd name="T14" fmla="*/ 109 w 138"/>
                <a:gd name="T15" fmla="*/ 78 h 86"/>
                <a:gd name="T16" fmla="*/ 113 w 138"/>
                <a:gd name="T17" fmla="*/ 85 h 86"/>
                <a:gd name="T18" fmla="*/ 122 w 138"/>
                <a:gd name="T19" fmla="*/ 81 h 86"/>
                <a:gd name="T20" fmla="*/ 128 w 138"/>
                <a:gd name="T21" fmla="*/ 5 h 86"/>
                <a:gd name="T22" fmla="*/ 121 w 138"/>
                <a:gd name="T2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86">
                  <a:moveTo>
                    <a:pt x="121" y="0"/>
                  </a:moveTo>
                  <a:cubicBezTo>
                    <a:pt x="50" y="2"/>
                    <a:pt x="5" y="40"/>
                    <a:pt x="3" y="42"/>
                  </a:cubicBezTo>
                  <a:cubicBezTo>
                    <a:pt x="0" y="44"/>
                    <a:pt x="0" y="49"/>
                    <a:pt x="3" y="52"/>
                  </a:cubicBezTo>
                  <a:cubicBezTo>
                    <a:pt x="5" y="55"/>
                    <a:pt x="10" y="55"/>
                    <a:pt x="12" y="52"/>
                  </a:cubicBezTo>
                  <a:cubicBezTo>
                    <a:pt x="13" y="52"/>
                    <a:pt x="53" y="18"/>
                    <a:pt x="116" y="14"/>
                  </a:cubicBezTo>
                  <a:cubicBezTo>
                    <a:pt x="116" y="19"/>
                    <a:pt x="117" y="27"/>
                    <a:pt x="117" y="36"/>
                  </a:cubicBezTo>
                  <a:cubicBezTo>
                    <a:pt x="117" y="48"/>
                    <a:pt x="116" y="63"/>
                    <a:pt x="110" y="75"/>
                  </a:cubicBezTo>
                  <a:cubicBezTo>
                    <a:pt x="109" y="76"/>
                    <a:pt x="109" y="77"/>
                    <a:pt x="109" y="78"/>
                  </a:cubicBezTo>
                  <a:cubicBezTo>
                    <a:pt x="109" y="81"/>
                    <a:pt x="110" y="83"/>
                    <a:pt x="113" y="85"/>
                  </a:cubicBezTo>
                  <a:cubicBezTo>
                    <a:pt x="116" y="86"/>
                    <a:pt x="121" y="85"/>
                    <a:pt x="122" y="81"/>
                  </a:cubicBezTo>
                  <a:cubicBezTo>
                    <a:pt x="138" y="48"/>
                    <a:pt x="129" y="7"/>
                    <a:pt x="128" y="5"/>
                  </a:cubicBezTo>
                  <a:cubicBezTo>
                    <a:pt x="127" y="2"/>
                    <a:pt x="125" y="0"/>
                    <a:pt x="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72" name="Freeform 59"/>
            <p:cNvSpPr/>
            <p:nvPr/>
          </p:nvSpPr>
          <p:spPr bwMode="auto">
            <a:xfrm>
              <a:off x="5018062" y="1768774"/>
              <a:ext cx="241891" cy="286510"/>
            </a:xfrm>
            <a:custGeom>
              <a:avLst/>
              <a:gdLst>
                <a:gd name="T0" fmla="*/ 68 w 79"/>
                <a:gd name="T1" fmla="*/ 0 h 94"/>
                <a:gd name="T2" fmla="*/ 2 w 79"/>
                <a:gd name="T3" fmla="*/ 36 h 94"/>
                <a:gd name="T4" fmla="*/ 4 w 79"/>
                <a:gd name="T5" fmla="*/ 45 h 94"/>
                <a:gd name="T6" fmla="*/ 13 w 79"/>
                <a:gd name="T7" fmla="*/ 44 h 94"/>
                <a:gd name="T8" fmla="*/ 63 w 79"/>
                <a:gd name="T9" fmla="*/ 17 h 94"/>
                <a:gd name="T10" fmla="*/ 46 w 79"/>
                <a:gd name="T11" fmla="*/ 83 h 94"/>
                <a:gd name="T12" fmla="*/ 45 w 79"/>
                <a:gd name="T13" fmla="*/ 86 h 94"/>
                <a:gd name="T14" fmla="*/ 49 w 79"/>
                <a:gd name="T15" fmla="*/ 92 h 94"/>
                <a:gd name="T16" fmla="*/ 58 w 79"/>
                <a:gd name="T17" fmla="*/ 89 h 94"/>
                <a:gd name="T18" fmla="*/ 77 w 79"/>
                <a:gd name="T19" fmla="*/ 7 h 94"/>
                <a:gd name="T20" fmla="*/ 74 w 79"/>
                <a:gd name="T21" fmla="*/ 1 h 94"/>
                <a:gd name="T22" fmla="*/ 68 w 79"/>
                <a:gd name="T2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94">
                  <a:moveTo>
                    <a:pt x="68" y="0"/>
                  </a:moveTo>
                  <a:cubicBezTo>
                    <a:pt x="18" y="17"/>
                    <a:pt x="4" y="34"/>
                    <a:pt x="2" y="36"/>
                  </a:cubicBezTo>
                  <a:cubicBezTo>
                    <a:pt x="0" y="39"/>
                    <a:pt x="1" y="43"/>
                    <a:pt x="4" y="45"/>
                  </a:cubicBezTo>
                  <a:cubicBezTo>
                    <a:pt x="7" y="48"/>
                    <a:pt x="11" y="47"/>
                    <a:pt x="13" y="44"/>
                  </a:cubicBezTo>
                  <a:cubicBezTo>
                    <a:pt x="14" y="44"/>
                    <a:pt x="25" y="31"/>
                    <a:pt x="63" y="17"/>
                  </a:cubicBezTo>
                  <a:cubicBezTo>
                    <a:pt x="62" y="31"/>
                    <a:pt x="59" y="56"/>
                    <a:pt x="46" y="83"/>
                  </a:cubicBezTo>
                  <a:cubicBezTo>
                    <a:pt x="45" y="84"/>
                    <a:pt x="45" y="85"/>
                    <a:pt x="45" y="86"/>
                  </a:cubicBezTo>
                  <a:cubicBezTo>
                    <a:pt x="45" y="88"/>
                    <a:pt x="46" y="91"/>
                    <a:pt x="49" y="92"/>
                  </a:cubicBezTo>
                  <a:cubicBezTo>
                    <a:pt x="52" y="94"/>
                    <a:pt x="56" y="92"/>
                    <a:pt x="58" y="89"/>
                  </a:cubicBezTo>
                  <a:cubicBezTo>
                    <a:pt x="79" y="47"/>
                    <a:pt x="77" y="8"/>
                    <a:pt x="77" y="7"/>
                  </a:cubicBezTo>
                  <a:cubicBezTo>
                    <a:pt x="77" y="4"/>
                    <a:pt x="76" y="2"/>
                    <a:pt x="74" y="1"/>
                  </a:cubicBezTo>
                  <a:cubicBezTo>
                    <a:pt x="72" y="0"/>
                    <a:pt x="70" y="0"/>
                    <a:pt x="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73" name="Freeform 60"/>
            <p:cNvSpPr/>
            <p:nvPr/>
          </p:nvSpPr>
          <p:spPr bwMode="auto">
            <a:xfrm>
              <a:off x="4783217" y="1477567"/>
              <a:ext cx="467341" cy="281813"/>
            </a:xfrm>
            <a:custGeom>
              <a:avLst/>
              <a:gdLst>
                <a:gd name="T0" fmla="*/ 145 w 153"/>
                <a:gd name="T1" fmla="*/ 0 h 92"/>
                <a:gd name="T2" fmla="*/ 2 w 153"/>
                <a:gd name="T3" fmla="*/ 81 h 92"/>
                <a:gd name="T4" fmla="*/ 5 w 153"/>
                <a:gd name="T5" fmla="*/ 90 h 92"/>
                <a:gd name="T6" fmla="*/ 14 w 153"/>
                <a:gd name="T7" fmla="*/ 87 h 92"/>
                <a:gd name="T8" fmla="*/ 135 w 153"/>
                <a:gd name="T9" fmla="*/ 15 h 92"/>
                <a:gd name="T10" fmla="*/ 112 w 153"/>
                <a:gd name="T11" fmla="*/ 75 h 92"/>
                <a:gd name="T12" fmla="*/ 111 w 153"/>
                <a:gd name="T13" fmla="*/ 78 h 92"/>
                <a:gd name="T14" fmla="*/ 115 w 153"/>
                <a:gd name="T15" fmla="*/ 85 h 92"/>
                <a:gd name="T16" fmla="*/ 124 w 153"/>
                <a:gd name="T17" fmla="*/ 81 h 92"/>
                <a:gd name="T18" fmla="*/ 152 w 153"/>
                <a:gd name="T19" fmla="*/ 9 h 92"/>
                <a:gd name="T20" fmla="*/ 151 w 153"/>
                <a:gd name="T21" fmla="*/ 2 h 92"/>
                <a:gd name="T22" fmla="*/ 145 w 153"/>
                <a:gd name="T2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3" h="92">
                  <a:moveTo>
                    <a:pt x="145" y="0"/>
                  </a:moveTo>
                  <a:cubicBezTo>
                    <a:pt x="36" y="11"/>
                    <a:pt x="3" y="78"/>
                    <a:pt x="2" y="81"/>
                  </a:cubicBezTo>
                  <a:cubicBezTo>
                    <a:pt x="0" y="84"/>
                    <a:pt x="2" y="88"/>
                    <a:pt x="5" y="90"/>
                  </a:cubicBezTo>
                  <a:cubicBezTo>
                    <a:pt x="8" y="92"/>
                    <a:pt x="13" y="90"/>
                    <a:pt x="14" y="87"/>
                  </a:cubicBezTo>
                  <a:cubicBezTo>
                    <a:pt x="16" y="84"/>
                    <a:pt x="43" y="29"/>
                    <a:pt x="135" y="15"/>
                  </a:cubicBezTo>
                  <a:cubicBezTo>
                    <a:pt x="131" y="28"/>
                    <a:pt x="122" y="52"/>
                    <a:pt x="112" y="75"/>
                  </a:cubicBezTo>
                  <a:cubicBezTo>
                    <a:pt x="111" y="76"/>
                    <a:pt x="111" y="77"/>
                    <a:pt x="111" y="78"/>
                  </a:cubicBezTo>
                  <a:cubicBezTo>
                    <a:pt x="111" y="81"/>
                    <a:pt x="112" y="83"/>
                    <a:pt x="115" y="85"/>
                  </a:cubicBezTo>
                  <a:cubicBezTo>
                    <a:pt x="118" y="86"/>
                    <a:pt x="123" y="85"/>
                    <a:pt x="124" y="81"/>
                  </a:cubicBezTo>
                  <a:cubicBezTo>
                    <a:pt x="141" y="46"/>
                    <a:pt x="152" y="10"/>
                    <a:pt x="152" y="9"/>
                  </a:cubicBezTo>
                  <a:cubicBezTo>
                    <a:pt x="153" y="7"/>
                    <a:pt x="152" y="4"/>
                    <a:pt x="151" y="2"/>
                  </a:cubicBezTo>
                  <a:cubicBezTo>
                    <a:pt x="149" y="0"/>
                    <a:pt x="147" y="0"/>
                    <a:pt x="1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74" name="Freeform 61"/>
            <p:cNvSpPr/>
            <p:nvPr/>
          </p:nvSpPr>
          <p:spPr bwMode="auto">
            <a:xfrm>
              <a:off x="4851324" y="1566808"/>
              <a:ext cx="267723" cy="206663"/>
            </a:xfrm>
            <a:custGeom>
              <a:avLst/>
              <a:gdLst>
                <a:gd name="T0" fmla="*/ 79 w 88"/>
                <a:gd name="T1" fmla="*/ 0 h 68"/>
                <a:gd name="T2" fmla="*/ 2 w 88"/>
                <a:gd name="T3" fmla="*/ 52 h 68"/>
                <a:gd name="T4" fmla="*/ 4 w 88"/>
                <a:gd name="T5" fmla="*/ 62 h 68"/>
                <a:gd name="T6" fmla="*/ 14 w 88"/>
                <a:gd name="T7" fmla="*/ 61 h 68"/>
                <a:gd name="T8" fmla="*/ 73 w 88"/>
                <a:gd name="T9" fmla="*/ 18 h 68"/>
                <a:gd name="T10" fmla="*/ 65 w 88"/>
                <a:gd name="T11" fmla="*/ 58 h 68"/>
                <a:gd name="T12" fmla="*/ 65 w 88"/>
                <a:gd name="T13" fmla="*/ 60 h 68"/>
                <a:gd name="T14" fmla="*/ 70 w 88"/>
                <a:gd name="T15" fmla="*/ 67 h 68"/>
                <a:gd name="T16" fmla="*/ 79 w 88"/>
                <a:gd name="T17" fmla="*/ 62 h 68"/>
                <a:gd name="T18" fmla="*/ 88 w 88"/>
                <a:gd name="T19" fmla="*/ 8 h 68"/>
                <a:gd name="T20" fmla="*/ 86 w 88"/>
                <a:gd name="T21" fmla="*/ 1 h 68"/>
                <a:gd name="T22" fmla="*/ 79 w 88"/>
                <a:gd name="T2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68">
                  <a:moveTo>
                    <a:pt x="79" y="0"/>
                  </a:moveTo>
                  <a:cubicBezTo>
                    <a:pt x="30" y="17"/>
                    <a:pt x="4" y="51"/>
                    <a:pt x="2" y="52"/>
                  </a:cubicBezTo>
                  <a:cubicBezTo>
                    <a:pt x="0" y="55"/>
                    <a:pt x="1" y="60"/>
                    <a:pt x="4" y="62"/>
                  </a:cubicBezTo>
                  <a:cubicBezTo>
                    <a:pt x="7" y="64"/>
                    <a:pt x="11" y="64"/>
                    <a:pt x="14" y="61"/>
                  </a:cubicBezTo>
                  <a:cubicBezTo>
                    <a:pt x="14" y="61"/>
                    <a:pt x="35" y="34"/>
                    <a:pt x="73" y="18"/>
                  </a:cubicBezTo>
                  <a:cubicBezTo>
                    <a:pt x="72" y="28"/>
                    <a:pt x="70" y="44"/>
                    <a:pt x="65" y="58"/>
                  </a:cubicBezTo>
                  <a:cubicBezTo>
                    <a:pt x="65" y="59"/>
                    <a:pt x="65" y="60"/>
                    <a:pt x="65" y="60"/>
                  </a:cubicBezTo>
                  <a:cubicBezTo>
                    <a:pt x="65" y="63"/>
                    <a:pt x="67" y="66"/>
                    <a:pt x="70" y="67"/>
                  </a:cubicBezTo>
                  <a:cubicBezTo>
                    <a:pt x="74" y="68"/>
                    <a:pt x="78" y="66"/>
                    <a:pt x="79" y="62"/>
                  </a:cubicBezTo>
                  <a:cubicBezTo>
                    <a:pt x="86" y="38"/>
                    <a:pt x="88" y="9"/>
                    <a:pt x="88" y="8"/>
                  </a:cubicBezTo>
                  <a:cubicBezTo>
                    <a:pt x="88" y="5"/>
                    <a:pt x="87" y="3"/>
                    <a:pt x="86" y="1"/>
                  </a:cubicBezTo>
                  <a:cubicBezTo>
                    <a:pt x="84" y="0"/>
                    <a:pt x="81" y="0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75" name="Freeform 62"/>
            <p:cNvSpPr/>
            <p:nvPr/>
          </p:nvSpPr>
          <p:spPr bwMode="auto">
            <a:xfrm>
              <a:off x="5321012" y="1660746"/>
              <a:ext cx="446205" cy="206663"/>
            </a:xfrm>
            <a:custGeom>
              <a:avLst/>
              <a:gdLst>
                <a:gd name="T0" fmla="*/ 7 w 147"/>
                <a:gd name="T1" fmla="*/ 11 h 68"/>
                <a:gd name="T2" fmla="*/ 1 w 147"/>
                <a:gd name="T3" fmla="*/ 19 h 68"/>
                <a:gd name="T4" fmla="*/ 9 w 147"/>
                <a:gd name="T5" fmla="*/ 25 h 68"/>
                <a:gd name="T6" fmla="*/ 126 w 147"/>
                <a:gd name="T7" fmla="*/ 20 h 68"/>
                <a:gd name="T8" fmla="*/ 91 w 147"/>
                <a:gd name="T9" fmla="*/ 54 h 68"/>
                <a:gd name="T10" fmla="*/ 87 w 147"/>
                <a:gd name="T11" fmla="*/ 60 h 68"/>
                <a:gd name="T12" fmla="*/ 88 w 147"/>
                <a:gd name="T13" fmla="*/ 64 h 68"/>
                <a:gd name="T14" fmla="*/ 97 w 147"/>
                <a:gd name="T15" fmla="*/ 66 h 68"/>
                <a:gd name="T16" fmla="*/ 145 w 147"/>
                <a:gd name="T17" fmla="*/ 19 h 68"/>
                <a:gd name="T18" fmla="*/ 146 w 147"/>
                <a:gd name="T19" fmla="*/ 12 h 68"/>
                <a:gd name="T20" fmla="*/ 141 w 147"/>
                <a:gd name="T21" fmla="*/ 8 h 68"/>
                <a:gd name="T22" fmla="*/ 7 w 147"/>
                <a:gd name="T23" fmla="*/ 1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68">
                  <a:moveTo>
                    <a:pt x="7" y="11"/>
                  </a:moveTo>
                  <a:cubicBezTo>
                    <a:pt x="3" y="12"/>
                    <a:pt x="0" y="15"/>
                    <a:pt x="1" y="19"/>
                  </a:cubicBezTo>
                  <a:cubicBezTo>
                    <a:pt x="2" y="23"/>
                    <a:pt x="5" y="26"/>
                    <a:pt x="9" y="25"/>
                  </a:cubicBezTo>
                  <a:cubicBezTo>
                    <a:pt x="10" y="25"/>
                    <a:pt x="73" y="16"/>
                    <a:pt x="126" y="20"/>
                  </a:cubicBezTo>
                  <a:cubicBezTo>
                    <a:pt x="117" y="31"/>
                    <a:pt x="103" y="48"/>
                    <a:pt x="91" y="54"/>
                  </a:cubicBezTo>
                  <a:cubicBezTo>
                    <a:pt x="88" y="55"/>
                    <a:pt x="87" y="58"/>
                    <a:pt x="87" y="60"/>
                  </a:cubicBezTo>
                  <a:cubicBezTo>
                    <a:pt x="87" y="61"/>
                    <a:pt x="87" y="63"/>
                    <a:pt x="88" y="64"/>
                  </a:cubicBezTo>
                  <a:cubicBezTo>
                    <a:pt x="90" y="67"/>
                    <a:pt x="94" y="68"/>
                    <a:pt x="97" y="66"/>
                  </a:cubicBezTo>
                  <a:cubicBezTo>
                    <a:pt x="119" y="55"/>
                    <a:pt x="144" y="20"/>
                    <a:pt x="145" y="19"/>
                  </a:cubicBezTo>
                  <a:cubicBezTo>
                    <a:pt x="147" y="17"/>
                    <a:pt x="147" y="14"/>
                    <a:pt x="146" y="12"/>
                  </a:cubicBezTo>
                  <a:cubicBezTo>
                    <a:pt x="145" y="9"/>
                    <a:pt x="143" y="8"/>
                    <a:pt x="141" y="8"/>
                  </a:cubicBezTo>
                  <a:cubicBezTo>
                    <a:pt x="84" y="0"/>
                    <a:pt x="10" y="11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76" name="Freeform 63"/>
            <p:cNvSpPr/>
            <p:nvPr/>
          </p:nvSpPr>
          <p:spPr bwMode="auto">
            <a:xfrm>
              <a:off x="5321012" y="1712412"/>
              <a:ext cx="298253" cy="145603"/>
            </a:xfrm>
            <a:custGeom>
              <a:avLst/>
              <a:gdLst>
                <a:gd name="T0" fmla="*/ 7 w 98"/>
                <a:gd name="T1" fmla="*/ 9 h 48"/>
                <a:gd name="T2" fmla="*/ 1 w 98"/>
                <a:gd name="T3" fmla="*/ 17 h 48"/>
                <a:gd name="T4" fmla="*/ 9 w 98"/>
                <a:gd name="T5" fmla="*/ 23 h 48"/>
                <a:gd name="T6" fmla="*/ 79 w 98"/>
                <a:gd name="T7" fmla="*/ 18 h 48"/>
                <a:gd name="T8" fmla="*/ 66 w 98"/>
                <a:gd name="T9" fmla="*/ 34 h 48"/>
                <a:gd name="T10" fmla="*/ 63 w 98"/>
                <a:gd name="T11" fmla="*/ 40 h 48"/>
                <a:gd name="T12" fmla="*/ 65 w 98"/>
                <a:gd name="T13" fmla="*/ 44 h 48"/>
                <a:gd name="T14" fmla="*/ 75 w 98"/>
                <a:gd name="T15" fmla="*/ 45 h 48"/>
                <a:gd name="T16" fmla="*/ 96 w 98"/>
                <a:gd name="T17" fmla="*/ 16 h 48"/>
                <a:gd name="T18" fmla="*/ 97 w 98"/>
                <a:gd name="T19" fmla="*/ 9 h 48"/>
                <a:gd name="T20" fmla="*/ 92 w 98"/>
                <a:gd name="T21" fmla="*/ 5 h 48"/>
                <a:gd name="T22" fmla="*/ 7 w 98"/>
                <a:gd name="T23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48">
                  <a:moveTo>
                    <a:pt x="7" y="9"/>
                  </a:moveTo>
                  <a:cubicBezTo>
                    <a:pt x="3" y="10"/>
                    <a:pt x="0" y="13"/>
                    <a:pt x="1" y="17"/>
                  </a:cubicBezTo>
                  <a:cubicBezTo>
                    <a:pt x="2" y="21"/>
                    <a:pt x="5" y="23"/>
                    <a:pt x="9" y="23"/>
                  </a:cubicBezTo>
                  <a:cubicBezTo>
                    <a:pt x="9" y="23"/>
                    <a:pt x="52" y="16"/>
                    <a:pt x="79" y="18"/>
                  </a:cubicBezTo>
                  <a:cubicBezTo>
                    <a:pt x="75" y="24"/>
                    <a:pt x="70" y="31"/>
                    <a:pt x="66" y="34"/>
                  </a:cubicBezTo>
                  <a:cubicBezTo>
                    <a:pt x="64" y="36"/>
                    <a:pt x="63" y="38"/>
                    <a:pt x="63" y="40"/>
                  </a:cubicBezTo>
                  <a:cubicBezTo>
                    <a:pt x="63" y="41"/>
                    <a:pt x="64" y="43"/>
                    <a:pt x="65" y="44"/>
                  </a:cubicBezTo>
                  <a:cubicBezTo>
                    <a:pt x="67" y="47"/>
                    <a:pt x="72" y="48"/>
                    <a:pt x="75" y="45"/>
                  </a:cubicBezTo>
                  <a:cubicBezTo>
                    <a:pt x="85" y="37"/>
                    <a:pt x="95" y="18"/>
                    <a:pt x="96" y="16"/>
                  </a:cubicBezTo>
                  <a:cubicBezTo>
                    <a:pt x="98" y="14"/>
                    <a:pt x="98" y="11"/>
                    <a:pt x="97" y="9"/>
                  </a:cubicBezTo>
                  <a:cubicBezTo>
                    <a:pt x="96" y="7"/>
                    <a:pt x="94" y="6"/>
                    <a:pt x="92" y="5"/>
                  </a:cubicBezTo>
                  <a:cubicBezTo>
                    <a:pt x="65" y="0"/>
                    <a:pt x="9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77" name="Freeform 64"/>
            <p:cNvSpPr/>
            <p:nvPr/>
          </p:nvSpPr>
          <p:spPr bwMode="auto">
            <a:xfrm>
              <a:off x="5720248" y="1691275"/>
              <a:ext cx="472038" cy="364010"/>
            </a:xfrm>
            <a:custGeom>
              <a:avLst/>
              <a:gdLst>
                <a:gd name="T0" fmla="*/ 6 w 155"/>
                <a:gd name="T1" fmla="*/ 7 h 119"/>
                <a:gd name="T2" fmla="*/ 0 w 155"/>
                <a:gd name="T3" fmla="*/ 14 h 119"/>
                <a:gd name="T4" fmla="*/ 8 w 155"/>
                <a:gd name="T5" fmla="*/ 21 h 119"/>
                <a:gd name="T6" fmla="*/ 134 w 155"/>
                <a:gd name="T7" fmla="*/ 68 h 119"/>
                <a:gd name="T8" fmla="*/ 49 w 155"/>
                <a:gd name="T9" fmla="*/ 105 h 119"/>
                <a:gd name="T10" fmla="*/ 46 w 155"/>
                <a:gd name="T11" fmla="*/ 111 h 119"/>
                <a:gd name="T12" fmla="*/ 47 w 155"/>
                <a:gd name="T13" fmla="*/ 115 h 119"/>
                <a:gd name="T14" fmla="*/ 57 w 155"/>
                <a:gd name="T15" fmla="*/ 117 h 119"/>
                <a:gd name="T16" fmla="*/ 150 w 155"/>
                <a:gd name="T17" fmla="*/ 77 h 119"/>
                <a:gd name="T18" fmla="*/ 155 w 155"/>
                <a:gd name="T19" fmla="*/ 72 h 119"/>
                <a:gd name="T20" fmla="*/ 153 w 155"/>
                <a:gd name="T21" fmla="*/ 65 h 119"/>
                <a:gd name="T22" fmla="*/ 6 w 155"/>
                <a:gd name="T23" fmla="*/ 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5" h="119">
                  <a:moveTo>
                    <a:pt x="6" y="7"/>
                  </a:moveTo>
                  <a:cubicBezTo>
                    <a:pt x="2" y="7"/>
                    <a:pt x="0" y="11"/>
                    <a:pt x="0" y="14"/>
                  </a:cubicBezTo>
                  <a:cubicBezTo>
                    <a:pt x="0" y="18"/>
                    <a:pt x="4" y="21"/>
                    <a:pt x="8" y="21"/>
                  </a:cubicBezTo>
                  <a:cubicBezTo>
                    <a:pt x="8" y="21"/>
                    <a:pt x="66" y="16"/>
                    <a:pt x="134" y="68"/>
                  </a:cubicBezTo>
                  <a:cubicBezTo>
                    <a:pt x="112" y="76"/>
                    <a:pt x="69" y="92"/>
                    <a:pt x="49" y="105"/>
                  </a:cubicBezTo>
                  <a:cubicBezTo>
                    <a:pt x="47" y="106"/>
                    <a:pt x="46" y="108"/>
                    <a:pt x="46" y="111"/>
                  </a:cubicBezTo>
                  <a:cubicBezTo>
                    <a:pt x="46" y="112"/>
                    <a:pt x="46" y="113"/>
                    <a:pt x="47" y="115"/>
                  </a:cubicBezTo>
                  <a:cubicBezTo>
                    <a:pt x="49" y="118"/>
                    <a:pt x="53" y="119"/>
                    <a:pt x="57" y="117"/>
                  </a:cubicBezTo>
                  <a:cubicBezTo>
                    <a:pt x="81" y="101"/>
                    <a:pt x="150" y="77"/>
                    <a:pt x="150" y="77"/>
                  </a:cubicBezTo>
                  <a:cubicBezTo>
                    <a:pt x="153" y="76"/>
                    <a:pt x="154" y="74"/>
                    <a:pt x="155" y="72"/>
                  </a:cubicBezTo>
                  <a:cubicBezTo>
                    <a:pt x="155" y="69"/>
                    <a:pt x="155" y="67"/>
                    <a:pt x="153" y="65"/>
                  </a:cubicBezTo>
                  <a:cubicBezTo>
                    <a:pt x="76" y="0"/>
                    <a:pt x="9" y="6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78" name="Freeform 65"/>
            <p:cNvSpPr/>
            <p:nvPr/>
          </p:nvSpPr>
          <p:spPr bwMode="auto">
            <a:xfrm>
              <a:off x="5685021" y="1749987"/>
              <a:ext cx="284162" cy="204315"/>
            </a:xfrm>
            <a:custGeom>
              <a:avLst/>
              <a:gdLst>
                <a:gd name="T0" fmla="*/ 0 w 93"/>
                <a:gd name="T1" fmla="*/ 6 h 67"/>
                <a:gd name="T2" fmla="*/ 0 w 93"/>
                <a:gd name="T3" fmla="*/ 8 h 67"/>
                <a:gd name="T4" fmla="*/ 6 w 93"/>
                <a:gd name="T5" fmla="*/ 14 h 67"/>
                <a:gd name="T6" fmla="*/ 71 w 93"/>
                <a:gd name="T7" fmla="*/ 35 h 67"/>
                <a:gd name="T8" fmla="*/ 36 w 93"/>
                <a:gd name="T9" fmla="*/ 53 h 67"/>
                <a:gd name="T10" fmla="*/ 33 w 93"/>
                <a:gd name="T11" fmla="*/ 59 h 67"/>
                <a:gd name="T12" fmla="*/ 34 w 93"/>
                <a:gd name="T13" fmla="*/ 63 h 67"/>
                <a:gd name="T14" fmla="*/ 44 w 93"/>
                <a:gd name="T15" fmla="*/ 65 h 67"/>
                <a:gd name="T16" fmla="*/ 89 w 93"/>
                <a:gd name="T17" fmla="*/ 41 h 67"/>
                <a:gd name="T18" fmla="*/ 93 w 93"/>
                <a:gd name="T19" fmla="*/ 35 h 67"/>
                <a:gd name="T20" fmla="*/ 90 w 93"/>
                <a:gd name="T21" fmla="*/ 29 h 67"/>
                <a:gd name="T22" fmla="*/ 8 w 93"/>
                <a:gd name="T23" fmla="*/ 1 h 67"/>
                <a:gd name="T24" fmla="*/ 0 w 93"/>
                <a:gd name="T2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67">
                  <a:moveTo>
                    <a:pt x="0" y="6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11"/>
                    <a:pt x="2" y="14"/>
                    <a:pt x="6" y="14"/>
                  </a:cubicBezTo>
                  <a:cubicBezTo>
                    <a:pt x="6" y="15"/>
                    <a:pt x="42" y="20"/>
                    <a:pt x="71" y="35"/>
                  </a:cubicBezTo>
                  <a:cubicBezTo>
                    <a:pt x="60" y="40"/>
                    <a:pt x="45" y="47"/>
                    <a:pt x="36" y="53"/>
                  </a:cubicBezTo>
                  <a:cubicBezTo>
                    <a:pt x="34" y="54"/>
                    <a:pt x="33" y="56"/>
                    <a:pt x="33" y="59"/>
                  </a:cubicBezTo>
                  <a:cubicBezTo>
                    <a:pt x="33" y="60"/>
                    <a:pt x="33" y="61"/>
                    <a:pt x="34" y="63"/>
                  </a:cubicBezTo>
                  <a:cubicBezTo>
                    <a:pt x="36" y="66"/>
                    <a:pt x="40" y="67"/>
                    <a:pt x="44" y="65"/>
                  </a:cubicBezTo>
                  <a:cubicBezTo>
                    <a:pt x="58" y="56"/>
                    <a:pt x="88" y="41"/>
                    <a:pt x="89" y="41"/>
                  </a:cubicBezTo>
                  <a:cubicBezTo>
                    <a:pt x="91" y="40"/>
                    <a:pt x="93" y="38"/>
                    <a:pt x="93" y="35"/>
                  </a:cubicBezTo>
                  <a:cubicBezTo>
                    <a:pt x="93" y="33"/>
                    <a:pt x="92" y="30"/>
                    <a:pt x="90" y="29"/>
                  </a:cubicBezTo>
                  <a:cubicBezTo>
                    <a:pt x="58" y="8"/>
                    <a:pt x="10" y="1"/>
                    <a:pt x="8" y="1"/>
                  </a:cubicBezTo>
                  <a:cubicBezTo>
                    <a:pt x="4" y="0"/>
                    <a:pt x="1" y="3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79" name="Freeform 66"/>
            <p:cNvSpPr/>
            <p:nvPr/>
          </p:nvSpPr>
          <p:spPr bwMode="auto">
            <a:xfrm>
              <a:off x="5201241" y="1353099"/>
              <a:ext cx="528401" cy="359312"/>
            </a:xfrm>
            <a:custGeom>
              <a:avLst/>
              <a:gdLst>
                <a:gd name="T0" fmla="*/ 5 w 173"/>
                <a:gd name="T1" fmla="*/ 42 h 118"/>
                <a:gd name="T2" fmla="*/ 2 w 173"/>
                <a:gd name="T3" fmla="*/ 51 h 118"/>
                <a:gd name="T4" fmla="*/ 12 w 173"/>
                <a:gd name="T5" fmla="*/ 54 h 118"/>
                <a:gd name="T6" fmla="*/ 151 w 173"/>
                <a:gd name="T7" fmla="*/ 51 h 118"/>
                <a:gd name="T8" fmla="*/ 90 w 173"/>
                <a:gd name="T9" fmla="*/ 106 h 118"/>
                <a:gd name="T10" fmla="*/ 89 w 173"/>
                <a:gd name="T11" fmla="*/ 110 h 118"/>
                <a:gd name="T12" fmla="*/ 93 w 173"/>
                <a:gd name="T13" fmla="*/ 116 h 118"/>
                <a:gd name="T14" fmla="*/ 102 w 173"/>
                <a:gd name="T15" fmla="*/ 114 h 118"/>
                <a:gd name="T16" fmla="*/ 170 w 173"/>
                <a:gd name="T17" fmla="*/ 56 h 118"/>
                <a:gd name="T18" fmla="*/ 173 w 173"/>
                <a:gd name="T19" fmla="*/ 49 h 118"/>
                <a:gd name="T20" fmla="*/ 169 w 173"/>
                <a:gd name="T21" fmla="*/ 43 h 118"/>
                <a:gd name="T22" fmla="*/ 5 w 173"/>
                <a:gd name="T23" fmla="*/ 4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118">
                  <a:moveTo>
                    <a:pt x="5" y="42"/>
                  </a:moveTo>
                  <a:cubicBezTo>
                    <a:pt x="1" y="44"/>
                    <a:pt x="0" y="48"/>
                    <a:pt x="2" y="51"/>
                  </a:cubicBezTo>
                  <a:cubicBezTo>
                    <a:pt x="5" y="55"/>
                    <a:pt x="9" y="56"/>
                    <a:pt x="12" y="54"/>
                  </a:cubicBezTo>
                  <a:cubicBezTo>
                    <a:pt x="13" y="53"/>
                    <a:pt x="69" y="20"/>
                    <a:pt x="151" y="51"/>
                  </a:cubicBezTo>
                  <a:cubicBezTo>
                    <a:pt x="134" y="63"/>
                    <a:pt x="103" y="86"/>
                    <a:pt x="90" y="106"/>
                  </a:cubicBezTo>
                  <a:cubicBezTo>
                    <a:pt x="90" y="108"/>
                    <a:pt x="89" y="109"/>
                    <a:pt x="89" y="110"/>
                  </a:cubicBezTo>
                  <a:cubicBezTo>
                    <a:pt x="89" y="112"/>
                    <a:pt x="91" y="115"/>
                    <a:pt x="93" y="116"/>
                  </a:cubicBezTo>
                  <a:cubicBezTo>
                    <a:pt x="96" y="118"/>
                    <a:pt x="100" y="117"/>
                    <a:pt x="102" y="114"/>
                  </a:cubicBezTo>
                  <a:cubicBezTo>
                    <a:pt x="118" y="88"/>
                    <a:pt x="169" y="56"/>
                    <a:pt x="170" y="56"/>
                  </a:cubicBezTo>
                  <a:cubicBezTo>
                    <a:pt x="172" y="54"/>
                    <a:pt x="173" y="52"/>
                    <a:pt x="173" y="49"/>
                  </a:cubicBezTo>
                  <a:cubicBezTo>
                    <a:pt x="173" y="47"/>
                    <a:pt x="171" y="44"/>
                    <a:pt x="169" y="43"/>
                  </a:cubicBezTo>
                  <a:cubicBezTo>
                    <a:pt x="73" y="0"/>
                    <a:pt x="7" y="40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80" name="Freeform 67"/>
            <p:cNvSpPr/>
            <p:nvPr/>
          </p:nvSpPr>
          <p:spPr bwMode="auto">
            <a:xfrm>
              <a:off x="5180105" y="1512794"/>
              <a:ext cx="366357" cy="218406"/>
            </a:xfrm>
            <a:custGeom>
              <a:avLst/>
              <a:gdLst>
                <a:gd name="T0" fmla="*/ 5 w 120"/>
                <a:gd name="T1" fmla="*/ 22 h 72"/>
                <a:gd name="T2" fmla="*/ 2 w 120"/>
                <a:gd name="T3" fmla="*/ 32 h 72"/>
                <a:gd name="T4" fmla="*/ 11 w 120"/>
                <a:gd name="T5" fmla="*/ 35 h 72"/>
                <a:gd name="T6" fmla="*/ 95 w 120"/>
                <a:gd name="T7" fmla="*/ 15 h 72"/>
                <a:gd name="T8" fmla="*/ 55 w 120"/>
                <a:gd name="T9" fmla="*/ 60 h 72"/>
                <a:gd name="T10" fmla="*/ 54 w 120"/>
                <a:gd name="T11" fmla="*/ 64 h 72"/>
                <a:gd name="T12" fmla="*/ 57 w 120"/>
                <a:gd name="T13" fmla="*/ 69 h 72"/>
                <a:gd name="T14" fmla="*/ 67 w 120"/>
                <a:gd name="T15" fmla="*/ 67 h 72"/>
                <a:gd name="T16" fmla="*/ 117 w 120"/>
                <a:gd name="T17" fmla="*/ 12 h 72"/>
                <a:gd name="T18" fmla="*/ 119 w 120"/>
                <a:gd name="T19" fmla="*/ 4 h 72"/>
                <a:gd name="T20" fmla="*/ 113 w 120"/>
                <a:gd name="T21" fmla="*/ 0 h 72"/>
                <a:gd name="T22" fmla="*/ 5 w 120"/>
                <a:gd name="T23" fmla="*/ 2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72">
                  <a:moveTo>
                    <a:pt x="5" y="22"/>
                  </a:moveTo>
                  <a:cubicBezTo>
                    <a:pt x="2" y="24"/>
                    <a:pt x="0" y="28"/>
                    <a:pt x="2" y="32"/>
                  </a:cubicBezTo>
                  <a:cubicBezTo>
                    <a:pt x="3" y="35"/>
                    <a:pt x="8" y="37"/>
                    <a:pt x="11" y="35"/>
                  </a:cubicBezTo>
                  <a:cubicBezTo>
                    <a:pt x="11" y="35"/>
                    <a:pt x="48" y="18"/>
                    <a:pt x="95" y="15"/>
                  </a:cubicBezTo>
                  <a:cubicBezTo>
                    <a:pt x="82" y="27"/>
                    <a:pt x="65" y="46"/>
                    <a:pt x="55" y="60"/>
                  </a:cubicBezTo>
                  <a:cubicBezTo>
                    <a:pt x="55" y="61"/>
                    <a:pt x="54" y="62"/>
                    <a:pt x="54" y="64"/>
                  </a:cubicBezTo>
                  <a:cubicBezTo>
                    <a:pt x="54" y="66"/>
                    <a:pt x="55" y="68"/>
                    <a:pt x="57" y="69"/>
                  </a:cubicBezTo>
                  <a:cubicBezTo>
                    <a:pt x="61" y="72"/>
                    <a:pt x="65" y="71"/>
                    <a:pt x="67" y="67"/>
                  </a:cubicBezTo>
                  <a:cubicBezTo>
                    <a:pt x="81" y="46"/>
                    <a:pt x="117" y="12"/>
                    <a:pt x="117" y="12"/>
                  </a:cubicBezTo>
                  <a:cubicBezTo>
                    <a:pt x="119" y="10"/>
                    <a:pt x="120" y="7"/>
                    <a:pt x="119" y="4"/>
                  </a:cubicBezTo>
                  <a:cubicBezTo>
                    <a:pt x="118" y="1"/>
                    <a:pt x="115" y="0"/>
                    <a:pt x="113" y="0"/>
                  </a:cubicBezTo>
                  <a:cubicBezTo>
                    <a:pt x="55" y="0"/>
                    <a:pt x="7" y="21"/>
                    <a:pt x="5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81" name="Freeform 68"/>
            <p:cNvSpPr/>
            <p:nvPr/>
          </p:nvSpPr>
          <p:spPr bwMode="auto">
            <a:xfrm>
              <a:off x="5668583" y="1451734"/>
              <a:ext cx="507265" cy="340525"/>
            </a:xfrm>
            <a:custGeom>
              <a:avLst/>
              <a:gdLst>
                <a:gd name="T0" fmla="*/ 6 w 167"/>
                <a:gd name="T1" fmla="*/ 16 h 112"/>
                <a:gd name="T2" fmla="*/ 1 w 167"/>
                <a:gd name="T3" fmla="*/ 24 h 112"/>
                <a:gd name="T4" fmla="*/ 9 w 167"/>
                <a:gd name="T5" fmla="*/ 30 h 112"/>
                <a:gd name="T6" fmla="*/ 146 w 167"/>
                <a:gd name="T7" fmla="*/ 65 h 112"/>
                <a:gd name="T8" fmla="*/ 94 w 167"/>
                <a:gd name="T9" fmla="*/ 99 h 112"/>
                <a:gd name="T10" fmla="*/ 92 w 167"/>
                <a:gd name="T11" fmla="*/ 104 h 112"/>
                <a:gd name="T12" fmla="*/ 95 w 167"/>
                <a:gd name="T13" fmla="*/ 109 h 112"/>
                <a:gd name="T14" fmla="*/ 105 w 167"/>
                <a:gd name="T15" fmla="*/ 108 h 112"/>
                <a:gd name="T16" fmla="*/ 162 w 167"/>
                <a:gd name="T17" fmla="*/ 74 h 112"/>
                <a:gd name="T18" fmla="*/ 166 w 167"/>
                <a:gd name="T19" fmla="*/ 68 h 112"/>
                <a:gd name="T20" fmla="*/ 164 w 167"/>
                <a:gd name="T21" fmla="*/ 62 h 112"/>
                <a:gd name="T22" fmla="*/ 6 w 167"/>
                <a:gd name="T23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12">
                  <a:moveTo>
                    <a:pt x="6" y="16"/>
                  </a:moveTo>
                  <a:cubicBezTo>
                    <a:pt x="2" y="17"/>
                    <a:pt x="0" y="21"/>
                    <a:pt x="1" y="24"/>
                  </a:cubicBezTo>
                  <a:cubicBezTo>
                    <a:pt x="1" y="28"/>
                    <a:pt x="5" y="31"/>
                    <a:pt x="9" y="30"/>
                  </a:cubicBezTo>
                  <a:cubicBezTo>
                    <a:pt x="10" y="30"/>
                    <a:pt x="86" y="17"/>
                    <a:pt x="146" y="65"/>
                  </a:cubicBezTo>
                  <a:cubicBezTo>
                    <a:pt x="131" y="71"/>
                    <a:pt x="106" y="84"/>
                    <a:pt x="94" y="99"/>
                  </a:cubicBezTo>
                  <a:cubicBezTo>
                    <a:pt x="93" y="101"/>
                    <a:pt x="92" y="102"/>
                    <a:pt x="92" y="104"/>
                  </a:cubicBezTo>
                  <a:cubicBezTo>
                    <a:pt x="92" y="106"/>
                    <a:pt x="93" y="108"/>
                    <a:pt x="95" y="109"/>
                  </a:cubicBezTo>
                  <a:cubicBezTo>
                    <a:pt x="98" y="112"/>
                    <a:pt x="102" y="111"/>
                    <a:pt x="105" y="108"/>
                  </a:cubicBezTo>
                  <a:cubicBezTo>
                    <a:pt x="120" y="90"/>
                    <a:pt x="162" y="74"/>
                    <a:pt x="162" y="74"/>
                  </a:cubicBezTo>
                  <a:cubicBezTo>
                    <a:pt x="164" y="73"/>
                    <a:pt x="166" y="71"/>
                    <a:pt x="166" y="68"/>
                  </a:cubicBezTo>
                  <a:cubicBezTo>
                    <a:pt x="167" y="66"/>
                    <a:pt x="166" y="64"/>
                    <a:pt x="164" y="62"/>
                  </a:cubicBezTo>
                  <a:cubicBezTo>
                    <a:pt x="98" y="0"/>
                    <a:pt x="10" y="15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82" name="Freeform 69"/>
            <p:cNvSpPr/>
            <p:nvPr/>
          </p:nvSpPr>
          <p:spPr bwMode="auto">
            <a:xfrm>
              <a:off x="5631007" y="1536278"/>
              <a:ext cx="371055" cy="216057"/>
            </a:xfrm>
            <a:custGeom>
              <a:avLst/>
              <a:gdLst>
                <a:gd name="T0" fmla="*/ 0 w 122"/>
                <a:gd name="T1" fmla="*/ 7 h 71"/>
                <a:gd name="T2" fmla="*/ 0 w 122"/>
                <a:gd name="T3" fmla="*/ 8 h 71"/>
                <a:gd name="T4" fmla="*/ 6 w 122"/>
                <a:gd name="T5" fmla="*/ 15 h 71"/>
                <a:gd name="T6" fmla="*/ 96 w 122"/>
                <a:gd name="T7" fmla="*/ 33 h 71"/>
                <a:gd name="T8" fmla="*/ 50 w 122"/>
                <a:gd name="T9" fmla="*/ 57 h 71"/>
                <a:gd name="T10" fmla="*/ 47 w 122"/>
                <a:gd name="T11" fmla="*/ 63 h 71"/>
                <a:gd name="T12" fmla="*/ 49 w 122"/>
                <a:gd name="T13" fmla="*/ 67 h 71"/>
                <a:gd name="T14" fmla="*/ 58 w 122"/>
                <a:gd name="T15" fmla="*/ 69 h 71"/>
                <a:gd name="T16" fmla="*/ 117 w 122"/>
                <a:gd name="T17" fmla="*/ 40 h 71"/>
                <a:gd name="T18" fmla="*/ 122 w 122"/>
                <a:gd name="T19" fmla="*/ 34 h 71"/>
                <a:gd name="T20" fmla="*/ 118 w 122"/>
                <a:gd name="T21" fmla="*/ 27 h 71"/>
                <a:gd name="T22" fmla="*/ 7 w 122"/>
                <a:gd name="T23" fmla="*/ 1 h 71"/>
                <a:gd name="T24" fmla="*/ 0 w 122"/>
                <a:gd name="T2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71">
                  <a:moveTo>
                    <a:pt x="0" y="7"/>
                  </a:moveTo>
                  <a:cubicBezTo>
                    <a:pt x="0" y="7"/>
                    <a:pt x="0" y="8"/>
                    <a:pt x="0" y="8"/>
                  </a:cubicBezTo>
                  <a:cubicBezTo>
                    <a:pt x="0" y="11"/>
                    <a:pt x="2" y="14"/>
                    <a:pt x="6" y="15"/>
                  </a:cubicBezTo>
                  <a:cubicBezTo>
                    <a:pt x="6" y="15"/>
                    <a:pt x="62" y="22"/>
                    <a:pt x="96" y="33"/>
                  </a:cubicBezTo>
                  <a:cubicBezTo>
                    <a:pt x="82" y="39"/>
                    <a:pt x="63" y="48"/>
                    <a:pt x="50" y="57"/>
                  </a:cubicBezTo>
                  <a:cubicBezTo>
                    <a:pt x="48" y="59"/>
                    <a:pt x="47" y="61"/>
                    <a:pt x="47" y="63"/>
                  </a:cubicBezTo>
                  <a:cubicBezTo>
                    <a:pt x="47" y="64"/>
                    <a:pt x="48" y="66"/>
                    <a:pt x="49" y="67"/>
                  </a:cubicBezTo>
                  <a:cubicBezTo>
                    <a:pt x="51" y="70"/>
                    <a:pt x="55" y="71"/>
                    <a:pt x="58" y="69"/>
                  </a:cubicBezTo>
                  <a:cubicBezTo>
                    <a:pt x="78" y="55"/>
                    <a:pt x="117" y="40"/>
                    <a:pt x="117" y="40"/>
                  </a:cubicBezTo>
                  <a:cubicBezTo>
                    <a:pt x="120" y="39"/>
                    <a:pt x="122" y="37"/>
                    <a:pt x="122" y="34"/>
                  </a:cubicBezTo>
                  <a:cubicBezTo>
                    <a:pt x="122" y="31"/>
                    <a:pt x="120" y="29"/>
                    <a:pt x="118" y="27"/>
                  </a:cubicBezTo>
                  <a:cubicBezTo>
                    <a:pt x="86" y="10"/>
                    <a:pt x="11" y="1"/>
                    <a:pt x="7" y="1"/>
                  </a:cubicBezTo>
                  <a:cubicBezTo>
                    <a:pt x="4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83" name="Freeform 70"/>
            <p:cNvSpPr/>
            <p:nvPr/>
          </p:nvSpPr>
          <p:spPr bwMode="auto">
            <a:xfrm>
              <a:off x="5382072" y="1139391"/>
              <a:ext cx="782034" cy="399236"/>
            </a:xfrm>
            <a:custGeom>
              <a:avLst/>
              <a:gdLst>
                <a:gd name="T0" fmla="*/ 2 w 257"/>
                <a:gd name="T1" fmla="*/ 92 h 131"/>
                <a:gd name="T2" fmla="*/ 4 w 257"/>
                <a:gd name="T3" fmla="*/ 101 h 131"/>
                <a:gd name="T4" fmla="*/ 14 w 257"/>
                <a:gd name="T5" fmla="*/ 100 h 131"/>
                <a:gd name="T6" fmla="*/ 235 w 257"/>
                <a:gd name="T7" fmla="*/ 61 h 131"/>
                <a:gd name="T8" fmla="*/ 167 w 257"/>
                <a:gd name="T9" fmla="*/ 117 h 131"/>
                <a:gd name="T10" fmla="*/ 164 w 257"/>
                <a:gd name="T11" fmla="*/ 123 h 131"/>
                <a:gd name="T12" fmla="*/ 165 w 257"/>
                <a:gd name="T13" fmla="*/ 127 h 131"/>
                <a:gd name="T14" fmla="*/ 175 w 257"/>
                <a:gd name="T15" fmla="*/ 129 h 131"/>
                <a:gd name="T16" fmla="*/ 255 w 257"/>
                <a:gd name="T17" fmla="*/ 62 h 131"/>
                <a:gd name="T18" fmla="*/ 257 w 257"/>
                <a:gd name="T19" fmla="*/ 56 h 131"/>
                <a:gd name="T20" fmla="*/ 252 w 257"/>
                <a:gd name="T21" fmla="*/ 51 h 131"/>
                <a:gd name="T22" fmla="*/ 2 w 257"/>
                <a:gd name="T23" fmla="*/ 9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7" h="131">
                  <a:moveTo>
                    <a:pt x="2" y="92"/>
                  </a:moveTo>
                  <a:cubicBezTo>
                    <a:pt x="0" y="95"/>
                    <a:pt x="1" y="99"/>
                    <a:pt x="4" y="101"/>
                  </a:cubicBezTo>
                  <a:cubicBezTo>
                    <a:pt x="7" y="104"/>
                    <a:pt x="11" y="103"/>
                    <a:pt x="14" y="100"/>
                  </a:cubicBezTo>
                  <a:cubicBezTo>
                    <a:pt x="14" y="99"/>
                    <a:pt x="76" y="21"/>
                    <a:pt x="235" y="61"/>
                  </a:cubicBezTo>
                  <a:cubicBezTo>
                    <a:pt x="219" y="75"/>
                    <a:pt x="187" y="104"/>
                    <a:pt x="167" y="117"/>
                  </a:cubicBezTo>
                  <a:cubicBezTo>
                    <a:pt x="165" y="119"/>
                    <a:pt x="164" y="121"/>
                    <a:pt x="164" y="123"/>
                  </a:cubicBezTo>
                  <a:cubicBezTo>
                    <a:pt x="164" y="125"/>
                    <a:pt x="164" y="126"/>
                    <a:pt x="165" y="127"/>
                  </a:cubicBezTo>
                  <a:cubicBezTo>
                    <a:pt x="167" y="130"/>
                    <a:pt x="172" y="131"/>
                    <a:pt x="175" y="129"/>
                  </a:cubicBezTo>
                  <a:cubicBezTo>
                    <a:pt x="203" y="111"/>
                    <a:pt x="253" y="64"/>
                    <a:pt x="255" y="62"/>
                  </a:cubicBezTo>
                  <a:cubicBezTo>
                    <a:pt x="257" y="61"/>
                    <a:pt x="257" y="58"/>
                    <a:pt x="257" y="56"/>
                  </a:cubicBezTo>
                  <a:cubicBezTo>
                    <a:pt x="256" y="53"/>
                    <a:pt x="254" y="51"/>
                    <a:pt x="252" y="51"/>
                  </a:cubicBezTo>
                  <a:cubicBezTo>
                    <a:pt x="73" y="0"/>
                    <a:pt x="5" y="88"/>
                    <a:pt x="2" y="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84" name="Freeform 71"/>
            <p:cNvSpPr/>
            <p:nvPr/>
          </p:nvSpPr>
          <p:spPr bwMode="auto">
            <a:xfrm>
              <a:off x="5520629" y="1303782"/>
              <a:ext cx="446205" cy="230147"/>
            </a:xfrm>
            <a:custGeom>
              <a:avLst/>
              <a:gdLst>
                <a:gd name="T0" fmla="*/ 3 w 146"/>
                <a:gd name="T1" fmla="*/ 42 h 75"/>
                <a:gd name="T2" fmla="*/ 2 w 146"/>
                <a:gd name="T3" fmla="*/ 52 h 75"/>
                <a:gd name="T4" fmla="*/ 12 w 146"/>
                <a:gd name="T5" fmla="*/ 53 h 75"/>
                <a:gd name="T6" fmla="*/ 118 w 146"/>
                <a:gd name="T7" fmla="*/ 18 h 75"/>
                <a:gd name="T8" fmla="*/ 73 w 146"/>
                <a:gd name="T9" fmla="*/ 64 h 75"/>
                <a:gd name="T10" fmla="*/ 72 w 146"/>
                <a:gd name="T11" fmla="*/ 67 h 75"/>
                <a:gd name="T12" fmla="*/ 76 w 146"/>
                <a:gd name="T13" fmla="*/ 74 h 75"/>
                <a:gd name="T14" fmla="*/ 85 w 146"/>
                <a:gd name="T15" fmla="*/ 71 h 75"/>
                <a:gd name="T16" fmla="*/ 142 w 146"/>
                <a:gd name="T17" fmla="*/ 16 h 75"/>
                <a:gd name="T18" fmla="*/ 145 w 146"/>
                <a:gd name="T19" fmla="*/ 9 h 75"/>
                <a:gd name="T20" fmla="*/ 138 w 146"/>
                <a:gd name="T21" fmla="*/ 4 h 75"/>
                <a:gd name="T22" fmla="*/ 3 w 146"/>
                <a:gd name="T23" fmla="*/ 4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75">
                  <a:moveTo>
                    <a:pt x="3" y="42"/>
                  </a:moveTo>
                  <a:cubicBezTo>
                    <a:pt x="0" y="44"/>
                    <a:pt x="0" y="49"/>
                    <a:pt x="2" y="52"/>
                  </a:cubicBezTo>
                  <a:cubicBezTo>
                    <a:pt x="5" y="55"/>
                    <a:pt x="9" y="55"/>
                    <a:pt x="12" y="53"/>
                  </a:cubicBezTo>
                  <a:cubicBezTo>
                    <a:pt x="13" y="52"/>
                    <a:pt x="52" y="21"/>
                    <a:pt x="118" y="18"/>
                  </a:cubicBezTo>
                  <a:cubicBezTo>
                    <a:pt x="102" y="31"/>
                    <a:pt x="81" y="50"/>
                    <a:pt x="73" y="64"/>
                  </a:cubicBezTo>
                  <a:cubicBezTo>
                    <a:pt x="73" y="65"/>
                    <a:pt x="72" y="66"/>
                    <a:pt x="72" y="67"/>
                  </a:cubicBezTo>
                  <a:cubicBezTo>
                    <a:pt x="72" y="70"/>
                    <a:pt x="74" y="72"/>
                    <a:pt x="76" y="74"/>
                  </a:cubicBezTo>
                  <a:cubicBezTo>
                    <a:pt x="79" y="75"/>
                    <a:pt x="84" y="74"/>
                    <a:pt x="85" y="71"/>
                  </a:cubicBezTo>
                  <a:cubicBezTo>
                    <a:pt x="94" y="55"/>
                    <a:pt x="129" y="26"/>
                    <a:pt x="142" y="16"/>
                  </a:cubicBezTo>
                  <a:cubicBezTo>
                    <a:pt x="145" y="14"/>
                    <a:pt x="146" y="11"/>
                    <a:pt x="145" y="9"/>
                  </a:cubicBezTo>
                  <a:cubicBezTo>
                    <a:pt x="144" y="6"/>
                    <a:pt x="141" y="4"/>
                    <a:pt x="138" y="4"/>
                  </a:cubicBezTo>
                  <a:cubicBezTo>
                    <a:pt x="54" y="0"/>
                    <a:pt x="5" y="40"/>
                    <a:pt x="3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85" name="Freeform 72"/>
            <p:cNvSpPr/>
            <p:nvPr/>
          </p:nvSpPr>
          <p:spPr bwMode="auto">
            <a:xfrm>
              <a:off x="6093650" y="1324918"/>
              <a:ext cx="420372" cy="333479"/>
            </a:xfrm>
            <a:custGeom>
              <a:avLst/>
              <a:gdLst>
                <a:gd name="T0" fmla="*/ 0 w 138"/>
                <a:gd name="T1" fmla="*/ 7 h 109"/>
                <a:gd name="T2" fmla="*/ 0 w 138"/>
                <a:gd name="T3" fmla="*/ 7 h 109"/>
                <a:gd name="T4" fmla="*/ 6 w 138"/>
                <a:gd name="T5" fmla="*/ 14 h 109"/>
                <a:gd name="T6" fmla="*/ 116 w 138"/>
                <a:gd name="T7" fmla="*/ 44 h 109"/>
                <a:gd name="T8" fmla="*/ 13 w 138"/>
                <a:gd name="T9" fmla="*/ 94 h 109"/>
                <a:gd name="T10" fmla="*/ 9 w 138"/>
                <a:gd name="T11" fmla="*/ 101 h 109"/>
                <a:gd name="T12" fmla="*/ 10 w 138"/>
                <a:gd name="T13" fmla="*/ 104 h 109"/>
                <a:gd name="T14" fmla="*/ 19 w 138"/>
                <a:gd name="T15" fmla="*/ 107 h 109"/>
                <a:gd name="T16" fmla="*/ 135 w 138"/>
                <a:gd name="T17" fmla="*/ 50 h 109"/>
                <a:gd name="T18" fmla="*/ 138 w 138"/>
                <a:gd name="T19" fmla="*/ 44 h 109"/>
                <a:gd name="T20" fmla="*/ 135 w 138"/>
                <a:gd name="T21" fmla="*/ 38 h 109"/>
                <a:gd name="T22" fmla="*/ 7 w 138"/>
                <a:gd name="T23" fmla="*/ 0 h 109"/>
                <a:gd name="T24" fmla="*/ 0 w 138"/>
                <a:gd name="T25" fmla="*/ 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109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2" y="14"/>
                    <a:pt x="6" y="14"/>
                  </a:cubicBezTo>
                  <a:cubicBezTo>
                    <a:pt x="54" y="18"/>
                    <a:pt x="96" y="35"/>
                    <a:pt x="116" y="44"/>
                  </a:cubicBezTo>
                  <a:cubicBezTo>
                    <a:pt x="80" y="64"/>
                    <a:pt x="14" y="94"/>
                    <a:pt x="13" y="94"/>
                  </a:cubicBezTo>
                  <a:cubicBezTo>
                    <a:pt x="10" y="96"/>
                    <a:pt x="9" y="98"/>
                    <a:pt x="9" y="101"/>
                  </a:cubicBezTo>
                  <a:cubicBezTo>
                    <a:pt x="9" y="102"/>
                    <a:pt x="9" y="103"/>
                    <a:pt x="10" y="104"/>
                  </a:cubicBezTo>
                  <a:cubicBezTo>
                    <a:pt x="11" y="107"/>
                    <a:pt x="15" y="109"/>
                    <a:pt x="19" y="107"/>
                  </a:cubicBezTo>
                  <a:cubicBezTo>
                    <a:pt x="22" y="106"/>
                    <a:pt x="104" y="68"/>
                    <a:pt x="135" y="50"/>
                  </a:cubicBezTo>
                  <a:cubicBezTo>
                    <a:pt x="137" y="49"/>
                    <a:pt x="138" y="46"/>
                    <a:pt x="138" y="44"/>
                  </a:cubicBezTo>
                  <a:cubicBezTo>
                    <a:pt x="138" y="41"/>
                    <a:pt x="137" y="39"/>
                    <a:pt x="135" y="38"/>
                  </a:cubicBezTo>
                  <a:cubicBezTo>
                    <a:pt x="132" y="36"/>
                    <a:pt x="76" y="6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86" name="Freeform 73"/>
            <p:cNvSpPr/>
            <p:nvPr/>
          </p:nvSpPr>
          <p:spPr bwMode="auto">
            <a:xfrm>
              <a:off x="6002062" y="1404765"/>
              <a:ext cx="267723" cy="194922"/>
            </a:xfrm>
            <a:custGeom>
              <a:avLst/>
              <a:gdLst>
                <a:gd name="T0" fmla="*/ 7 w 88"/>
                <a:gd name="T1" fmla="*/ 0 h 64"/>
                <a:gd name="T2" fmla="*/ 0 w 88"/>
                <a:gd name="T3" fmla="*/ 7 h 64"/>
                <a:gd name="T4" fmla="*/ 7 w 88"/>
                <a:gd name="T5" fmla="*/ 14 h 64"/>
                <a:gd name="T6" fmla="*/ 67 w 88"/>
                <a:gd name="T7" fmla="*/ 22 h 64"/>
                <a:gd name="T8" fmla="*/ 15 w 88"/>
                <a:gd name="T9" fmla="*/ 50 h 64"/>
                <a:gd name="T10" fmla="*/ 10 w 88"/>
                <a:gd name="T11" fmla="*/ 56 h 64"/>
                <a:gd name="T12" fmla="*/ 10 w 88"/>
                <a:gd name="T13" fmla="*/ 58 h 64"/>
                <a:gd name="T14" fmla="*/ 18 w 88"/>
                <a:gd name="T15" fmla="*/ 63 h 64"/>
                <a:gd name="T16" fmla="*/ 85 w 88"/>
                <a:gd name="T17" fmla="*/ 25 h 64"/>
                <a:gd name="T18" fmla="*/ 88 w 88"/>
                <a:gd name="T19" fmla="*/ 19 h 64"/>
                <a:gd name="T20" fmla="*/ 84 w 88"/>
                <a:gd name="T21" fmla="*/ 13 h 64"/>
                <a:gd name="T22" fmla="*/ 7 w 88"/>
                <a:gd name="T2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64">
                  <a:moveTo>
                    <a:pt x="7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7" y="14"/>
                  </a:cubicBezTo>
                  <a:cubicBezTo>
                    <a:pt x="8" y="14"/>
                    <a:pt x="42" y="14"/>
                    <a:pt x="67" y="22"/>
                  </a:cubicBezTo>
                  <a:cubicBezTo>
                    <a:pt x="56" y="30"/>
                    <a:pt x="37" y="44"/>
                    <a:pt x="15" y="50"/>
                  </a:cubicBezTo>
                  <a:cubicBezTo>
                    <a:pt x="12" y="50"/>
                    <a:pt x="10" y="53"/>
                    <a:pt x="10" y="56"/>
                  </a:cubicBezTo>
                  <a:cubicBezTo>
                    <a:pt x="10" y="57"/>
                    <a:pt x="10" y="58"/>
                    <a:pt x="10" y="58"/>
                  </a:cubicBezTo>
                  <a:cubicBezTo>
                    <a:pt x="11" y="62"/>
                    <a:pt x="15" y="64"/>
                    <a:pt x="18" y="63"/>
                  </a:cubicBezTo>
                  <a:cubicBezTo>
                    <a:pt x="54" y="54"/>
                    <a:pt x="84" y="26"/>
                    <a:pt x="85" y="25"/>
                  </a:cubicBezTo>
                  <a:cubicBezTo>
                    <a:pt x="87" y="23"/>
                    <a:pt x="88" y="21"/>
                    <a:pt x="88" y="19"/>
                  </a:cubicBezTo>
                  <a:cubicBezTo>
                    <a:pt x="87" y="16"/>
                    <a:pt x="86" y="15"/>
                    <a:pt x="84" y="13"/>
                  </a:cubicBezTo>
                  <a:cubicBezTo>
                    <a:pt x="57" y="0"/>
                    <a:pt x="9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87" name="Freeform 74"/>
            <p:cNvSpPr/>
            <p:nvPr/>
          </p:nvSpPr>
          <p:spPr bwMode="auto">
            <a:xfrm>
              <a:off x="6150013" y="1559762"/>
              <a:ext cx="516658" cy="368707"/>
            </a:xfrm>
            <a:custGeom>
              <a:avLst/>
              <a:gdLst>
                <a:gd name="T0" fmla="*/ 33 w 170"/>
                <a:gd name="T1" fmla="*/ 6 h 121"/>
                <a:gd name="T2" fmla="*/ 33 w 170"/>
                <a:gd name="T3" fmla="*/ 7 h 121"/>
                <a:gd name="T4" fmla="*/ 39 w 170"/>
                <a:gd name="T5" fmla="*/ 14 h 121"/>
                <a:gd name="T6" fmla="*/ 148 w 170"/>
                <a:gd name="T7" fmla="*/ 59 h 121"/>
                <a:gd name="T8" fmla="*/ 104 w 170"/>
                <a:gd name="T9" fmla="*/ 82 h 121"/>
                <a:gd name="T10" fmla="*/ 6 w 170"/>
                <a:gd name="T11" fmla="*/ 107 h 121"/>
                <a:gd name="T12" fmla="*/ 0 w 170"/>
                <a:gd name="T13" fmla="*/ 113 h 121"/>
                <a:gd name="T14" fmla="*/ 0 w 170"/>
                <a:gd name="T15" fmla="*/ 114 h 121"/>
                <a:gd name="T16" fmla="*/ 8 w 170"/>
                <a:gd name="T17" fmla="*/ 120 h 121"/>
                <a:gd name="T18" fmla="*/ 111 w 170"/>
                <a:gd name="T19" fmla="*/ 94 h 121"/>
                <a:gd name="T20" fmla="*/ 165 w 170"/>
                <a:gd name="T21" fmla="*/ 67 h 121"/>
                <a:gd name="T22" fmla="*/ 170 w 170"/>
                <a:gd name="T23" fmla="*/ 61 h 121"/>
                <a:gd name="T24" fmla="*/ 167 w 170"/>
                <a:gd name="T25" fmla="*/ 55 h 121"/>
                <a:gd name="T26" fmla="*/ 41 w 170"/>
                <a:gd name="T27" fmla="*/ 0 h 121"/>
                <a:gd name="T28" fmla="*/ 33 w 170"/>
                <a:gd name="T29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0" h="121">
                  <a:moveTo>
                    <a:pt x="33" y="6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33" y="11"/>
                    <a:pt x="36" y="14"/>
                    <a:pt x="39" y="14"/>
                  </a:cubicBezTo>
                  <a:cubicBezTo>
                    <a:pt x="40" y="14"/>
                    <a:pt x="88" y="22"/>
                    <a:pt x="148" y="59"/>
                  </a:cubicBezTo>
                  <a:cubicBezTo>
                    <a:pt x="138" y="64"/>
                    <a:pt x="123" y="71"/>
                    <a:pt x="104" y="82"/>
                  </a:cubicBezTo>
                  <a:cubicBezTo>
                    <a:pt x="73" y="99"/>
                    <a:pt x="7" y="106"/>
                    <a:pt x="6" y="107"/>
                  </a:cubicBezTo>
                  <a:cubicBezTo>
                    <a:pt x="3" y="107"/>
                    <a:pt x="0" y="110"/>
                    <a:pt x="0" y="113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8"/>
                    <a:pt x="4" y="121"/>
                    <a:pt x="8" y="120"/>
                  </a:cubicBezTo>
                  <a:cubicBezTo>
                    <a:pt x="11" y="120"/>
                    <a:pt x="77" y="113"/>
                    <a:pt x="111" y="94"/>
                  </a:cubicBezTo>
                  <a:cubicBezTo>
                    <a:pt x="143" y="76"/>
                    <a:pt x="165" y="67"/>
                    <a:pt x="165" y="67"/>
                  </a:cubicBezTo>
                  <a:cubicBezTo>
                    <a:pt x="168" y="66"/>
                    <a:pt x="169" y="64"/>
                    <a:pt x="170" y="61"/>
                  </a:cubicBezTo>
                  <a:cubicBezTo>
                    <a:pt x="170" y="58"/>
                    <a:pt x="169" y="56"/>
                    <a:pt x="167" y="55"/>
                  </a:cubicBezTo>
                  <a:cubicBezTo>
                    <a:pt x="98" y="8"/>
                    <a:pt x="43" y="1"/>
                    <a:pt x="41" y="0"/>
                  </a:cubicBezTo>
                  <a:cubicBezTo>
                    <a:pt x="37" y="0"/>
                    <a:pt x="34" y="2"/>
                    <a:pt x="3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88" name="Freeform 75"/>
            <p:cNvSpPr/>
            <p:nvPr/>
          </p:nvSpPr>
          <p:spPr bwMode="auto">
            <a:xfrm>
              <a:off x="6100696" y="1630215"/>
              <a:ext cx="234844" cy="251285"/>
            </a:xfrm>
            <a:custGeom>
              <a:avLst/>
              <a:gdLst>
                <a:gd name="T0" fmla="*/ 11 w 77"/>
                <a:gd name="T1" fmla="*/ 6 h 82"/>
                <a:gd name="T2" fmla="*/ 11 w 77"/>
                <a:gd name="T3" fmla="*/ 8 h 82"/>
                <a:gd name="T4" fmla="*/ 15 w 77"/>
                <a:gd name="T5" fmla="*/ 15 h 82"/>
                <a:gd name="T6" fmla="*/ 62 w 77"/>
                <a:gd name="T7" fmla="*/ 40 h 82"/>
                <a:gd name="T8" fmla="*/ 62 w 77"/>
                <a:gd name="T9" fmla="*/ 41 h 82"/>
                <a:gd name="T10" fmla="*/ 5 w 77"/>
                <a:gd name="T11" fmla="*/ 67 h 82"/>
                <a:gd name="T12" fmla="*/ 0 w 77"/>
                <a:gd name="T13" fmla="*/ 74 h 82"/>
                <a:gd name="T14" fmla="*/ 0 w 77"/>
                <a:gd name="T15" fmla="*/ 76 h 82"/>
                <a:gd name="T16" fmla="*/ 8 w 77"/>
                <a:gd name="T17" fmla="*/ 81 h 82"/>
                <a:gd name="T18" fmla="*/ 76 w 77"/>
                <a:gd name="T19" fmla="*/ 44 h 82"/>
                <a:gd name="T20" fmla="*/ 72 w 77"/>
                <a:gd name="T21" fmla="*/ 31 h 82"/>
                <a:gd name="T22" fmla="*/ 20 w 77"/>
                <a:gd name="T23" fmla="*/ 1 h 82"/>
                <a:gd name="T24" fmla="*/ 11 w 77"/>
                <a:gd name="T25" fmla="*/ 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82">
                  <a:moveTo>
                    <a:pt x="11" y="6"/>
                  </a:moveTo>
                  <a:cubicBezTo>
                    <a:pt x="11" y="7"/>
                    <a:pt x="11" y="7"/>
                    <a:pt x="11" y="8"/>
                  </a:cubicBezTo>
                  <a:cubicBezTo>
                    <a:pt x="11" y="11"/>
                    <a:pt x="12" y="14"/>
                    <a:pt x="15" y="15"/>
                  </a:cubicBezTo>
                  <a:cubicBezTo>
                    <a:pt x="16" y="15"/>
                    <a:pt x="47" y="25"/>
                    <a:pt x="62" y="40"/>
                  </a:cubicBezTo>
                  <a:cubicBezTo>
                    <a:pt x="62" y="40"/>
                    <a:pt x="62" y="41"/>
                    <a:pt x="62" y="41"/>
                  </a:cubicBezTo>
                  <a:cubicBezTo>
                    <a:pt x="60" y="47"/>
                    <a:pt x="33" y="59"/>
                    <a:pt x="5" y="67"/>
                  </a:cubicBezTo>
                  <a:cubicBezTo>
                    <a:pt x="2" y="68"/>
                    <a:pt x="0" y="71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1" y="80"/>
                    <a:pt x="5" y="82"/>
                    <a:pt x="8" y="81"/>
                  </a:cubicBezTo>
                  <a:cubicBezTo>
                    <a:pt x="27" y="75"/>
                    <a:pt x="71" y="61"/>
                    <a:pt x="76" y="44"/>
                  </a:cubicBezTo>
                  <a:cubicBezTo>
                    <a:pt x="77" y="39"/>
                    <a:pt x="76" y="34"/>
                    <a:pt x="72" y="31"/>
                  </a:cubicBezTo>
                  <a:cubicBezTo>
                    <a:pt x="55" y="13"/>
                    <a:pt x="21" y="2"/>
                    <a:pt x="20" y="1"/>
                  </a:cubicBezTo>
                  <a:cubicBezTo>
                    <a:pt x="16" y="0"/>
                    <a:pt x="12" y="2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89" name="Freeform 76"/>
            <p:cNvSpPr/>
            <p:nvPr/>
          </p:nvSpPr>
          <p:spPr bwMode="auto">
            <a:xfrm>
              <a:off x="5917517" y="1872106"/>
              <a:ext cx="554233" cy="493173"/>
            </a:xfrm>
            <a:custGeom>
              <a:avLst/>
              <a:gdLst>
                <a:gd name="T0" fmla="*/ 107 w 182"/>
                <a:gd name="T1" fmla="*/ 3 h 162"/>
                <a:gd name="T2" fmla="*/ 105 w 182"/>
                <a:gd name="T3" fmla="*/ 8 h 162"/>
                <a:gd name="T4" fmla="*/ 107 w 182"/>
                <a:gd name="T5" fmla="*/ 13 h 162"/>
                <a:gd name="T6" fmla="*/ 165 w 182"/>
                <a:gd name="T7" fmla="*/ 103 h 162"/>
                <a:gd name="T8" fmla="*/ 114 w 182"/>
                <a:gd name="T9" fmla="*/ 119 h 162"/>
                <a:gd name="T10" fmla="*/ 10 w 182"/>
                <a:gd name="T11" fmla="*/ 138 h 162"/>
                <a:gd name="T12" fmla="*/ 1 w 182"/>
                <a:gd name="T13" fmla="*/ 143 h 162"/>
                <a:gd name="T14" fmla="*/ 6 w 182"/>
                <a:gd name="T15" fmla="*/ 152 h 162"/>
                <a:gd name="T16" fmla="*/ 122 w 182"/>
                <a:gd name="T17" fmla="*/ 131 h 162"/>
                <a:gd name="T18" fmla="*/ 174 w 182"/>
                <a:gd name="T19" fmla="*/ 117 h 162"/>
                <a:gd name="T20" fmla="*/ 180 w 182"/>
                <a:gd name="T21" fmla="*/ 115 h 162"/>
                <a:gd name="T22" fmla="*/ 181 w 182"/>
                <a:gd name="T23" fmla="*/ 109 h 162"/>
                <a:gd name="T24" fmla="*/ 117 w 182"/>
                <a:gd name="T25" fmla="*/ 3 h 162"/>
                <a:gd name="T26" fmla="*/ 107 w 182"/>
                <a:gd name="T27" fmla="*/ 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2" h="162">
                  <a:moveTo>
                    <a:pt x="107" y="3"/>
                  </a:moveTo>
                  <a:cubicBezTo>
                    <a:pt x="106" y="4"/>
                    <a:pt x="105" y="6"/>
                    <a:pt x="105" y="8"/>
                  </a:cubicBezTo>
                  <a:cubicBezTo>
                    <a:pt x="105" y="10"/>
                    <a:pt x="106" y="11"/>
                    <a:pt x="107" y="13"/>
                  </a:cubicBezTo>
                  <a:cubicBezTo>
                    <a:pt x="108" y="13"/>
                    <a:pt x="149" y="55"/>
                    <a:pt x="165" y="103"/>
                  </a:cubicBezTo>
                  <a:cubicBezTo>
                    <a:pt x="154" y="104"/>
                    <a:pt x="135" y="106"/>
                    <a:pt x="114" y="119"/>
                  </a:cubicBezTo>
                  <a:cubicBezTo>
                    <a:pt x="88" y="136"/>
                    <a:pt x="42" y="147"/>
                    <a:pt x="10" y="138"/>
                  </a:cubicBezTo>
                  <a:cubicBezTo>
                    <a:pt x="6" y="137"/>
                    <a:pt x="2" y="140"/>
                    <a:pt x="1" y="143"/>
                  </a:cubicBezTo>
                  <a:cubicBezTo>
                    <a:pt x="0" y="147"/>
                    <a:pt x="2" y="151"/>
                    <a:pt x="6" y="152"/>
                  </a:cubicBezTo>
                  <a:cubicBezTo>
                    <a:pt x="43" y="162"/>
                    <a:pt x="93" y="149"/>
                    <a:pt x="122" y="131"/>
                  </a:cubicBezTo>
                  <a:cubicBezTo>
                    <a:pt x="148" y="114"/>
                    <a:pt x="173" y="117"/>
                    <a:pt x="174" y="117"/>
                  </a:cubicBezTo>
                  <a:cubicBezTo>
                    <a:pt x="176" y="118"/>
                    <a:pt x="178" y="117"/>
                    <a:pt x="180" y="115"/>
                  </a:cubicBezTo>
                  <a:cubicBezTo>
                    <a:pt x="181" y="113"/>
                    <a:pt x="182" y="111"/>
                    <a:pt x="181" y="109"/>
                  </a:cubicBezTo>
                  <a:cubicBezTo>
                    <a:pt x="166" y="52"/>
                    <a:pt x="119" y="5"/>
                    <a:pt x="117" y="3"/>
                  </a:cubicBezTo>
                  <a:cubicBezTo>
                    <a:pt x="115" y="0"/>
                    <a:pt x="110" y="0"/>
                    <a:pt x="10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90" name="Freeform 77"/>
            <p:cNvSpPr/>
            <p:nvPr/>
          </p:nvSpPr>
          <p:spPr bwMode="auto">
            <a:xfrm>
              <a:off x="5924562" y="1893241"/>
              <a:ext cx="324086" cy="359312"/>
            </a:xfrm>
            <a:custGeom>
              <a:avLst/>
              <a:gdLst>
                <a:gd name="T0" fmla="*/ 81 w 107"/>
                <a:gd name="T1" fmla="*/ 3 h 118"/>
                <a:gd name="T2" fmla="*/ 82 w 107"/>
                <a:gd name="T3" fmla="*/ 13 h 118"/>
                <a:gd name="T4" fmla="*/ 93 w 107"/>
                <a:gd name="T5" fmla="*/ 38 h 118"/>
                <a:gd name="T6" fmla="*/ 76 w 107"/>
                <a:gd name="T7" fmla="*/ 71 h 118"/>
                <a:gd name="T8" fmla="*/ 9 w 107"/>
                <a:gd name="T9" fmla="*/ 97 h 118"/>
                <a:gd name="T10" fmla="*/ 1 w 107"/>
                <a:gd name="T11" fmla="*/ 102 h 118"/>
                <a:gd name="T12" fmla="*/ 6 w 107"/>
                <a:gd name="T13" fmla="*/ 110 h 118"/>
                <a:gd name="T14" fmla="*/ 86 w 107"/>
                <a:gd name="T15" fmla="*/ 81 h 118"/>
                <a:gd name="T16" fmla="*/ 107 w 107"/>
                <a:gd name="T17" fmla="*/ 38 h 118"/>
                <a:gd name="T18" fmla="*/ 91 w 107"/>
                <a:gd name="T19" fmla="*/ 3 h 118"/>
                <a:gd name="T20" fmla="*/ 81 w 107"/>
                <a:gd name="T21" fmla="*/ 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18">
                  <a:moveTo>
                    <a:pt x="81" y="3"/>
                  </a:moveTo>
                  <a:cubicBezTo>
                    <a:pt x="79" y="6"/>
                    <a:pt x="79" y="11"/>
                    <a:pt x="82" y="13"/>
                  </a:cubicBezTo>
                  <a:cubicBezTo>
                    <a:pt x="82" y="13"/>
                    <a:pt x="93" y="24"/>
                    <a:pt x="93" y="38"/>
                  </a:cubicBezTo>
                  <a:cubicBezTo>
                    <a:pt x="93" y="49"/>
                    <a:pt x="88" y="60"/>
                    <a:pt x="76" y="71"/>
                  </a:cubicBezTo>
                  <a:cubicBezTo>
                    <a:pt x="43" y="103"/>
                    <a:pt x="10" y="97"/>
                    <a:pt x="9" y="97"/>
                  </a:cubicBezTo>
                  <a:cubicBezTo>
                    <a:pt x="5" y="96"/>
                    <a:pt x="2" y="98"/>
                    <a:pt x="1" y="102"/>
                  </a:cubicBezTo>
                  <a:cubicBezTo>
                    <a:pt x="0" y="106"/>
                    <a:pt x="3" y="110"/>
                    <a:pt x="6" y="110"/>
                  </a:cubicBezTo>
                  <a:cubicBezTo>
                    <a:pt x="8" y="111"/>
                    <a:pt x="47" y="118"/>
                    <a:pt x="86" y="81"/>
                  </a:cubicBezTo>
                  <a:cubicBezTo>
                    <a:pt x="100" y="67"/>
                    <a:pt x="107" y="53"/>
                    <a:pt x="107" y="38"/>
                  </a:cubicBezTo>
                  <a:cubicBezTo>
                    <a:pt x="107" y="17"/>
                    <a:pt x="92" y="3"/>
                    <a:pt x="91" y="3"/>
                  </a:cubicBezTo>
                  <a:cubicBezTo>
                    <a:pt x="88" y="0"/>
                    <a:pt x="84" y="1"/>
                    <a:pt x="8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91" name="Freeform 78"/>
            <p:cNvSpPr/>
            <p:nvPr/>
          </p:nvSpPr>
          <p:spPr bwMode="auto">
            <a:xfrm>
              <a:off x="6081909" y="1205148"/>
              <a:ext cx="1251723" cy="915894"/>
            </a:xfrm>
            <a:custGeom>
              <a:avLst/>
              <a:gdLst>
                <a:gd name="T0" fmla="*/ 6 w 411"/>
                <a:gd name="T1" fmla="*/ 20 h 301"/>
                <a:gd name="T2" fmla="*/ 0 w 411"/>
                <a:gd name="T3" fmla="*/ 28 h 301"/>
                <a:gd name="T4" fmla="*/ 8 w 411"/>
                <a:gd name="T5" fmla="*/ 34 h 301"/>
                <a:gd name="T6" fmla="*/ 269 w 411"/>
                <a:gd name="T7" fmla="*/ 52 h 301"/>
                <a:gd name="T8" fmla="*/ 384 w 411"/>
                <a:gd name="T9" fmla="*/ 137 h 301"/>
                <a:gd name="T10" fmla="*/ 385 w 411"/>
                <a:gd name="T11" fmla="*/ 217 h 301"/>
                <a:gd name="T12" fmla="*/ 270 w 411"/>
                <a:gd name="T13" fmla="*/ 268 h 301"/>
                <a:gd name="T14" fmla="*/ 241 w 411"/>
                <a:gd name="T15" fmla="*/ 225 h 301"/>
                <a:gd name="T16" fmla="*/ 248 w 411"/>
                <a:gd name="T17" fmla="*/ 217 h 301"/>
                <a:gd name="T18" fmla="*/ 333 w 411"/>
                <a:gd name="T19" fmla="*/ 174 h 301"/>
                <a:gd name="T20" fmla="*/ 320 w 411"/>
                <a:gd name="T21" fmla="*/ 124 h 301"/>
                <a:gd name="T22" fmla="*/ 135 w 411"/>
                <a:gd name="T23" fmla="*/ 77 h 301"/>
                <a:gd name="T24" fmla="*/ 128 w 411"/>
                <a:gd name="T25" fmla="*/ 84 h 301"/>
                <a:gd name="T26" fmla="*/ 136 w 411"/>
                <a:gd name="T27" fmla="*/ 91 h 301"/>
                <a:gd name="T28" fmla="*/ 310 w 411"/>
                <a:gd name="T29" fmla="*/ 133 h 301"/>
                <a:gd name="T30" fmla="*/ 319 w 411"/>
                <a:gd name="T31" fmla="*/ 170 h 301"/>
                <a:gd name="T32" fmla="*/ 250 w 411"/>
                <a:gd name="T33" fmla="*/ 203 h 301"/>
                <a:gd name="T34" fmla="*/ 228 w 411"/>
                <a:gd name="T35" fmla="*/ 221 h 301"/>
                <a:gd name="T36" fmla="*/ 265 w 411"/>
                <a:gd name="T37" fmla="*/ 281 h 301"/>
                <a:gd name="T38" fmla="*/ 398 w 411"/>
                <a:gd name="T39" fmla="*/ 222 h 301"/>
                <a:gd name="T40" fmla="*/ 396 w 411"/>
                <a:gd name="T41" fmla="*/ 131 h 301"/>
                <a:gd name="T42" fmla="*/ 273 w 411"/>
                <a:gd name="T43" fmla="*/ 39 h 301"/>
                <a:gd name="T44" fmla="*/ 6 w 411"/>
                <a:gd name="T45" fmla="*/ 2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1" h="301">
                  <a:moveTo>
                    <a:pt x="6" y="20"/>
                  </a:moveTo>
                  <a:cubicBezTo>
                    <a:pt x="2" y="21"/>
                    <a:pt x="0" y="24"/>
                    <a:pt x="0" y="28"/>
                  </a:cubicBezTo>
                  <a:cubicBezTo>
                    <a:pt x="1" y="32"/>
                    <a:pt x="4" y="35"/>
                    <a:pt x="8" y="34"/>
                  </a:cubicBezTo>
                  <a:cubicBezTo>
                    <a:pt x="9" y="34"/>
                    <a:pt x="145" y="15"/>
                    <a:pt x="269" y="52"/>
                  </a:cubicBezTo>
                  <a:cubicBezTo>
                    <a:pt x="342" y="74"/>
                    <a:pt x="371" y="111"/>
                    <a:pt x="384" y="137"/>
                  </a:cubicBezTo>
                  <a:cubicBezTo>
                    <a:pt x="396" y="163"/>
                    <a:pt x="396" y="192"/>
                    <a:pt x="385" y="217"/>
                  </a:cubicBezTo>
                  <a:cubicBezTo>
                    <a:pt x="365" y="262"/>
                    <a:pt x="314" y="285"/>
                    <a:pt x="270" y="268"/>
                  </a:cubicBezTo>
                  <a:cubicBezTo>
                    <a:pt x="243" y="257"/>
                    <a:pt x="238" y="236"/>
                    <a:pt x="241" y="225"/>
                  </a:cubicBezTo>
                  <a:cubicBezTo>
                    <a:pt x="242" y="221"/>
                    <a:pt x="245" y="217"/>
                    <a:pt x="248" y="217"/>
                  </a:cubicBezTo>
                  <a:cubicBezTo>
                    <a:pt x="264" y="220"/>
                    <a:pt x="318" y="227"/>
                    <a:pt x="333" y="174"/>
                  </a:cubicBezTo>
                  <a:cubicBezTo>
                    <a:pt x="337" y="157"/>
                    <a:pt x="333" y="139"/>
                    <a:pt x="320" y="124"/>
                  </a:cubicBezTo>
                  <a:cubicBezTo>
                    <a:pt x="291" y="88"/>
                    <a:pt x="221" y="70"/>
                    <a:pt x="135" y="77"/>
                  </a:cubicBezTo>
                  <a:cubicBezTo>
                    <a:pt x="131" y="77"/>
                    <a:pt x="128" y="81"/>
                    <a:pt x="128" y="84"/>
                  </a:cubicBezTo>
                  <a:cubicBezTo>
                    <a:pt x="129" y="88"/>
                    <a:pt x="132" y="91"/>
                    <a:pt x="136" y="91"/>
                  </a:cubicBezTo>
                  <a:cubicBezTo>
                    <a:pt x="218" y="84"/>
                    <a:pt x="283" y="100"/>
                    <a:pt x="310" y="133"/>
                  </a:cubicBezTo>
                  <a:cubicBezTo>
                    <a:pt x="319" y="145"/>
                    <a:pt x="323" y="158"/>
                    <a:pt x="319" y="170"/>
                  </a:cubicBezTo>
                  <a:cubicBezTo>
                    <a:pt x="308" y="210"/>
                    <a:pt x="267" y="207"/>
                    <a:pt x="250" y="203"/>
                  </a:cubicBezTo>
                  <a:cubicBezTo>
                    <a:pt x="240" y="201"/>
                    <a:pt x="231" y="208"/>
                    <a:pt x="228" y="221"/>
                  </a:cubicBezTo>
                  <a:cubicBezTo>
                    <a:pt x="223" y="237"/>
                    <a:pt x="229" y="267"/>
                    <a:pt x="265" y="281"/>
                  </a:cubicBezTo>
                  <a:cubicBezTo>
                    <a:pt x="316" y="301"/>
                    <a:pt x="375" y="275"/>
                    <a:pt x="398" y="222"/>
                  </a:cubicBezTo>
                  <a:cubicBezTo>
                    <a:pt x="411" y="194"/>
                    <a:pt x="410" y="161"/>
                    <a:pt x="396" y="131"/>
                  </a:cubicBezTo>
                  <a:cubicBezTo>
                    <a:pt x="383" y="102"/>
                    <a:pt x="351" y="62"/>
                    <a:pt x="273" y="39"/>
                  </a:cubicBezTo>
                  <a:cubicBezTo>
                    <a:pt x="146" y="0"/>
                    <a:pt x="7" y="20"/>
                    <a:pt x="6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92" name="Freeform 79"/>
            <p:cNvSpPr/>
            <p:nvPr/>
          </p:nvSpPr>
          <p:spPr bwMode="auto">
            <a:xfrm>
              <a:off x="4942912" y="2374674"/>
              <a:ext cx="612945" cy="711580"/>
            </a:xfrm>
            <a:custGeom>
              <a:avLst/>
              <a:gdLst>
                <a:gd name="T0" fmla="*/ 2 w 201"/>
                <a:gd name="T1" fmla="*/ 3 h 234"/>
                <a:gd name="T2" fmla="*/ 0 w 201"/>
                <a:gd name="T3" fmla="*/ 8 h 234"/>
                <a:gd name="T4" fmla="*/ 2 w 201"/>
                <a:gd name="T5" fmla="*/ 13 h 234"/>
                <a:gd name="T6" fmla="*/ 75 w 201"/>
                <a:gd name="T7" fmla="*/ 105 h 234"/>
                <a:gd name="T8" fmla="*/ 169 w 201"/>
                <a:gd name="T9" fmla="*/ 173 h 234"/>
                <a:gd name="T10" fmla="*/ 124 w 201"/>
                <a:gd name="T11" fmla="*/ 195 h 234"/>
                <a:gd name="T12" fmla="*/ 34 w 201"/>
                <a:gd name="T13" fmla="*/ 196 h 234"/>
                <a:gd name="T14" fmla="*/ 24 w 201"/>
                <a:gd name="T15" fmla="*/ 198 h 234"/>
                <a:gd name="T16" fmla="*/ 25 w 201"/>
                <a:gd name="T17" fmla="*/ 207 h 234"/>
                <a:gd name="T18" fmla="*/ 133 w 201"/>
                <a:gd name="T19" fmla="*/ 206 h 234"/>
                <a:gd name="T20" fmla="*/ 196 w 201"/>
                <a:gd name="T21" fmla="*/ 179 h 234"/>
                <a:gd name="T22" fmla="*/ 201 w 201"/>
                <a:gd name="T23" fmla="*/ 173 h 234"/>
                <a:gd name="T24" fmla="*/ 196 w 201"/>
                <a:gd name="T25" fmla="*/ 166 h 234"/>
                <a:gd name="T26" fmla="*/ 190 w 201"/>
                <a:gd name="T27" fmla="*/ 164 h 234"/>
                <a:gd name="T28" fmla="*/ 87 w 201"/>
                <a:gd name="T29" fmla="*/ 98 h 234"/>
                <a:gd name="T30" fmla="*/ 12 w 201"/>
                <a:gd name="T31" fmla="*/ 3 h 234"/>
                <a:gd name="T32" fmla="*/ 2 w 201"/>
                <a:gd name="T33" fmla="*/ 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34">
                  <a:moveTo>
                    <a:pt x="2" y="3"/>
                  </a:move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1"/>
                    <a:pt x="2" y="13"/>
                  </a:cubicBezTo>
                  <a:cubicBezTo>
                    <a:pt x="3" y="13"/>
                    <a:pt x="44" y="55"/>
                    <a:pt x="75" y="105"/>
                  </a:cubicBezTo>
                  <a:cubicBezTo>
                    <a:pt x="101" y="149"/>
                    <a:pt x="135" y="163"/>
                    <a:pt x="169" y="173"/>
                  </a:cubicBezTo>
                  <a:cubicBezTo>
                    <a:pt x="154" y="178"/>
                    <a:pt x="135" y="186"/>
                    <a:pt x="124" y="195"/>
                  </a:cubicBezTo>
                  <a:cubicBezTo>
                    <a:pt x="107" y="208"/>
                    <a:pt x="63" y="219"/>
                    <a:pt x="34" y="196"/>
                  </a:cubicBezTo>
                  <a:cubicBezTo>
                    <a:pt x="31" y="194"/>
                    <a:pt x="26" y="195"/>
                    <a:pt x="24" y="198"/>
                  </a:cubicBezTo>
                  <a:cubicBezTo>
                    <a:pt x="21" y="201"/>
                    <a:pt x="22" y="205"/>
                    <a:pt x="25" y="207"/>
                  </a:cubicBezTo>
                  <a:cubicBezTo>
                    <a:pt x="59" y="234"/>
                    <a:pt x="110" y="223"/>
                    <a:pt x="133" y="206"/>
                  </a:cubicBezTo>
                  <a:cubicBezTo>
                    <a:pt x="150" y="192"/>
                    <a:pt x="196" y="179"/>
                    <a:pt x="196" y="179"/>
                  </a:cubicBezTo>
                  <a:cubicBezTo>
                    <a:pt x="199" y="179"/>
                    <a:pt x="201" y="176"/>
                    <a:pt x="201" y="173"/>
                  </a:cubicBezTo>
                  <a:cubicBezTo>
                    <a:pt x="201" y="169"/>
                    <a:pt x="199" y="167"/>
                    <a:pt x="196" y="166"/>
                  </a:cubicBezTo>
                  <a:cubicBezTo>
                    <a:pt x="190" y="164"/>
                    <a:pt x="190" y="164"/>
                    <a:pt x="190" y="164"/>
                  </a:cubicBezTo>
                  <a:cubicBezTo>
                    <a:pt x="151" y="154"/>
                    <a:pt x="115" y="144"/>
                    <a:pt x="87" y="98"/>
                  </a:cubicBezTo>
                  <a:cubicBezTo>
                    <a:pt x="55" y="46"/>
                    <a:pt x="14" y="4"/>
                    <a:pt x="12" y="3"/>
                  </a:cubicBezTo>
                  <a:cubicBezTo>
                    <a:pt x="10" y="0"/>
                    <a:pt x="5" y="0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93" name="Freeform 80"/>
            <p:cNvSpPr/>
            <p:nvPr/>
          </p:nvSpPr>
          <p:spPr bwMode="auto">
            <a:xfrm>
              <a:off x="4891246" y="2461566"/>
              <a:ext cx="209012" cy="154997"/>
            </a:xfrm>
            <a:custGeom>
              <a:avLst/>
              <a:gdLst>
                <a:gd name="T0" fmla="*/ 2 w 69"/>
                <a:gd name="T1" fmla="*/ 4 h 51"/>
                <a:gd name="T2" fmla="*/ 4 w 69"/>
                <a:gd name="T3" fmla="*/ 14 h 51"/>
                <a:gd name="T4" fmla="*/ 58 w 69"/>
                <a:gd name="T5" fmla="*/ 49 h 51"/>
                <a:gd name="T6" fmla="*/ 67 w 69"/>
                <a:gd name="T7" fmla="*/ 46 h 51"/>
                <a:gd name="T8" fmla="*/ 64 w 69"/>
                <a:gd name="T9" fmla="*/ 37 h 51"/>
                <a:gd name="T10" fmla="*/ 12 w 69"/>
                <a:gd name="T11" fmla="*/ 2 h 51"/>
                <a:gd name="T12" fmla="*/ 2 w 69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51">
                  <a:moveTo>
                    <a:pt x="2" y="4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5" y="15"/>
                    <a:pt x="34" y="36"/>
                    <a:pt x="58" y="49"/>
                  </a:cubicBezTo>
                  <a:cubicBezTo>
                    <a:pt x="61" y="51"/>
                    <a:pt x="65" y="50"/>
                    <a:pt x="67" y="46"/>
                  </a:cubicBezTo>
                  <a:cubicBezTo>
                    <a:pt x="69" y="43"/>
                    <a:pt x="68" y="38"/>
                    <a:pt x="64" y="37"/>
                  </a:cubicBezTo>
                  <a:cubicBezTo>
                    <a:pt x="41" y="24"/>
                    <a:pt x="12" y="3"/>
                    <a:pt x="12" y="2"/>
                  </a:cubicBezTo>
                  <a:cubicBezTo>
                    <a:pt x="9" y="0"/>
                    <a:pt x="5" y="1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94" name="Freeform 81"/>
            <p:cNvSpPr/>
            <p:nvPr/>
          </p:nvSpPr>
          <p:spPr bwMode="auto">
            <a:xfrm>
              <a:off x="4872459" y="2602472"/>
              <a:ext cx="300600" cy="154997"/>
            </a:xfrm>
            <a:custGeom>
              <a:avLst/>
              <a:gdLst>
                <a:gd name="T0" fmla="*/ 9 w 99"/>
                <a:gd name="T1" fmla="*/ 9 h 51"/>
                <a:gd name="T2" fmla="*/ 0 w 99"/>
                <a:gd name="T3" fmla="*/ 12 h 51"/>
                <a:gd name="T4" fmla="*/ 88 w 99"/>
                <a:gd name="T5" fmla="*/ 49 h 51"/>
                <a:gd name="T6" fmla="*/ 97 w 99"/>
                <a:gd name="T7" fmla="*/ 45 h 51"/>
                <a:gd name="T8" fmla="*/ 93 w 99"/>
                <a:gd name="T9" fmla="*/ 36 h 51"/>
                <a:gd name="T10" fmla="*/ 6 w 99"/>
                <a:gd name="T11" fmla="*/ 0 h 51"/>
                <a:gd name="T12" fmla="*/ 9 w 99"/>
                <a:gd name="T1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51">
                  <a:moveTo>
                    <a:pt x="9" y="9"/>
                  </a:moveTo>
                  <a:cubicBezTo>
                    <a:pt x="8" y="12"/>
                    <a:pt x="4" y="14"/>
                    <a:pt x="0" y="12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92" y="51"/>
                    <a:pt x="96" y="49"/>
                    <a:pt x="97" y="45"/>
                  </a:cubicBezTo>
                  <a:cubicBezTo>
                    <a:pt x="99" y="42"/>
                    <a:pt x="97" y="38"/>
                    <a:pt x="93" y="3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1"/>
                    <a:pt x="11" y="5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95" name="Freeform 82"/>
            <p:cNvSpPr/>
            <p:nvPr/>
          </p:nvSpPr>
          <p:spPr bwMode="auto">
            <a:xfrm>
              <a:off x="4879505" y="2729288"/>
              <a:ext cx="432113" cy="143256"/>
            </a:xfrm>
            <a:custGeom>
              <a:avLst/>
              <a:gdLst>
                <a:gd name="T0" fmla="*/ 2 w 142"/>
                <a:gd name="T1" fmla="*/ 6 h 47"/>
                <a:gd name="T2" fmla="*/ 6 w 142"/>
                <a:gd name="T3" fmla="*/ 15 h 47"/>
                <a:gd name="T4" fmla="*/ 133 w 142"/>
                <a:gd name="T5" fmla="*/ 46 h 47"/>
                <a:gd name="T6" fmla="*/ 142 w 142"/>
                <a:gd name="T7" fmla="*/ 40 h 47"/>
                <a:gd name="T8" fmla="*/ 136 w 142"/>
                <a:gd name="T9" fmla="*/ 32 h 47"/>
                <a:gd name="T10" fmla="*/ 10 w 142"/>
                <a:gd name="T11" fmla="*/ 1 h 47"/>
                <a:gd name="T12" fmla="*/ 2 w 142"/>
                <a:gd name="T13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47">
                  <a:moveTo>
                    <a:pt x="2" y="6"/>
                  </a:moveTo>
                  <a:cubicBezTo>
                    <a:pt x="0" y="9"/>
                    <a:pt x="2" y="13"/>
                    <a:pt x="6" y="15"/>
                  </a:cubicBezTo>
                  <a:cubicBezTo>
                    <a:pt x="6" y="15"/>
                    <a:pt x="66" y="35"/>
                    <a:pt x="133" y="46"/>
                  </a:cubicBezTo>
                  <a:cubicBezTo>
                    <a:pt x="137" y="47"/>
                    <a:pt x="141" y="44"/>
                    <a:pt x="142" y="40"/>
                  </a:cubicBezTo>
                  <a:cubicBezTo>
                    <a:pt x="142" y="36"/>
                    <a:pt x="140" y="33"/>
                    <a:pt x="136" y="32"/>
                  </a:cubicBezTo>
                  <a:cubicBezTo>
                    <a:pt x="69" y="21"/>
                    <a:pt x="11" y="2"/>
                    <a:pt x="10" y="1"/>
                  </a:cubicBezTo>
                  <a:cubicBezTo>
                    <a:pt x="7" y="0"/>
                    <a:pt x="3" y="2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96" name="Freeform 83"/>
            <p:cNvSpPr/>
            <p:nvPr/>
          </p:nvSpPr>
          <p:spPr bwMode="auto">
            <a:xfrm>
              <a:off x="4971093" y="2903073"/>
              <a:ext cx="307648" cy="79847"/>
            </a:xfrm>
            <a:custGeom>
              <a:avLst/>
              <a:gdLst>
                <a:gd name="T0" fmla="*/ 1 w 101"/>
                <a:gd name="T1" fmla="*/ 6 h 26"/>
                <a:gd name="T2" fmla="*/ 6 w 101"/>
                <a:gd name="T3" fmla="*/ 15 h 26"/>
                <a:gd name="T4" fmla="*/ 95 w 101"/>
                <a:gd name="T5" fmla="*/ 18 h 26"/>
                <a:gd name="T6" fmla="*/ 100 w 101"/>
                <a:gd name="T7" fmla="*/ 10 h 26"/>
                <a:gd name="T8" fmla="*/ 92 w 101"/>
                <a:gd name="T9" fmla="*/ 5 h 26"/>
                <a:gd name="T10" fmla="*/ 9 w 101"/>
                <a:gd name="T11" fmla="*/ 1 h 26"/>
                <a:gd name="T12" fmla="*/ 1 w 101"/>
                <a:gd name="T13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26">
                  <a:moveTo>
                    <a:pt x="1" y="6"/>
                  </a:moveTo>
                  <a:cubicBezTo>
                    <a:pt x="0" y="10"/>
                    <a:pt x="2" y="14"/>
                    <a:pt x="6" y="15"/>
                  </a:cubicBezTo>
                  <a:cubicBezTo>
                    <a:pt x="8" y="15"/>
                    <a:pt x="54" y="26"/>
                    <a:pt x="95" y="18"/>
                  </a:cubicBezTo>
                  <a:cubicBezTo>
                    <a:pt x="99" y="18"/>
                    <a:pt x="101" y="14"/>
                    <a:pt x="100" y="10"/>
                  </a:cubicBezTo>
                  <a:cubicBezTo>
                    <a:pt x="100" y="6"/>
                    <a:pt x="96" y="4"/>
                    <a:pt x="92" y="5"/>
                  </a:cubicBezTo>
                  <a:cubicBezTo>
                    <a:pt x="54" y="11"/>
                    <a:pt x="10" y="1"/>
                    <a:pt x="9" y="1"/>
                  </a:cubicBezTo>
                  <a:cubicBezTo>
                    <a:pt x="5" y="0"/>
                    <a:pt x="2" y="2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97" name="Freeform 84"/>
            <p:cNvSpPr/>
            <p:nvPr/>
          </p:nvSpPr>
          <p:spPr bwMode="auto">
            <a:xfrm>
              <a:off x="4167925" y="2236114"/>
              <a:ext cx="643475" cy="697490"/>
            </a:xfrm>
            <a:custGeom>
              <a:avLst/>
              <a:gdLst>
                <a:gd name="T0" fmla="*/ 72 w 211"/>
                <a:gd name="T1" fmla="*/ 30 h 229"/>
                <a:gd name="T2" fmla="*/ 5 w 211"/>
                <a:gd name="T3" fmla="*/ 222 h 229"/>
                <a:gd name="T4" fmla="*/ 11 w 211"/>
                <a:gd name="T5" fmla="*/ 228 h 229"/>
                <a:gd name="T6" fmla="*/ 19 w 211"/>
                <a:gd name="T7" fmla="*/ 224 h 229"/>
                <a:gd name="T8" fmla="*/ 106 w 211"/>
                <a:gd name="T9" fmla="*/ 123 h 229"/>
                <a:gd name="T10" fmla="*/ 148 w 211"/>
                <a:gd name="T11" fmla="*/ 115 h 229"/>
                <a:gd name="T12" fmla="*/ 193 w 211"/>
                <a:gd name="T13" fmla="*/ 157 h 229"/>
                <a:gd name="T14" fmla="*/ 202 w 211"/>
                <a:gd name="T15" fmla="*/ 160 h 229"/>
                <a:gd name="T16" fmla="*/ 205 w 211"/>
                <a:gd name="T17" fmla="*/ 150 h 229"/>
                <a:gd name="T18" fmla="*/ 151 w 211"/>
                <a:gd name="T19" fmla="*/ 101 h 229"/>
                <a:gd name="T20" fmla="*/ 98 w 211"/>
                <a:gd name="T21" fmla="*/ 111 h 229"/>
                <a:gd name="T22" fmla="*/ 19 w 211"/>
                <a:gd name="T23" fmla="*/ 194 h 229"/>
                <a:gd name="T24" fmla="*/ 82 w 211"/>
                <a:gd name="T25" fmla="*/ 40 h 229"/>
                <a:gd name="T26" fmla="*/ 129 w 211"/>
                <a:gd name="T27" fmla="*/ 16 h 229"/>
                <a:gd name="T28" fmla="*/ 196 w 211"/>
                <a:gd name="T29" fmla="*/ 66 h 229"/>
                <a:gd name="T30" fmla="*/ 205 w 211"/>
                <a:gd name="T31" fmla="*/ 70 h 229"/>
                <a:gd name="T32" fmla="*/ 209 w 211"/>
                <a:gd name="T33" fmla="*/ 61 h 229"/>
                <a:gd name="T34" fmla="*/ 130 w 211"/>
                <a:gd name="T35" fmla="*/ 2 h 229"/>
                <a:gd name="T36" fmla="*/ 72 w 211"/>
                <a:gd name="T37" fmla="*/ 3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1" h="229">
                  <a:moveTo>
                    <a:pt x="72" y="30"/>
                  </a:moveTo>
                  <a:cubicBezTo>
                    <a:pt x="35" y="66"/>
                    <a:pt x="0" y="140"/>
                    <a:pt x="5" y="222"/>
                  </a:cubicBezTo>
                  <a:cubicBezTo>
                    <a:pt x="5" y="225"/>
                    <a:pt x="8" y="228"/>
                    <a:pt x="11" y="228"/>
                  </a:cubicBezTo>
                  <a:cubicBezTo>
                    <a:pt x="14" y="229"/>
                    <a:pt x="17" y="227"/>
                    <a:pt x="19" y="224"/>
                  </a:cubicBezTo>
                  <a:cubicBezTo>
                    <a:pt x="19" y="223"/>
                    <a:pt x="48" y="160"/>
                    <a:pt x="106" y="123"/>
                  </a:cubicBezTo>
                  <a:cubicBezTo>
                    <a:pt x="120" y="114"/>
                    <a:pt x="134" y="111"/>
                    <a:pt x="148" y="115"/>
                  </a:cubicBezTo>
                  <a:cubicBezTo>
                    <a:pt x="176" y="122"/>
                    <a:pt x="193" y="156"/>
                    <a:pt x="193" y="157"/>
                  </a:cubicBezTo>
                  <a:cubicBezTo>
                    <a:pt x="194" y="160"/>
                    <a:pt x="199" y="161"/>
                    <a:pt x="202" y="160"/>
                  </a:cubicBezTo>
                  <a:cubicBezTo>
                    <a:pt x="206" y="158"/>
                    <a:pt x="207" y="154"/>
                    <a:pt x="205" y="150"/>
                  </a:cubicBezTo>
                  <a:cubicBezTo>
                    <a:pt x="205" y="149"/>
                    <a:pt x="186" y="111"/>
                    <a:pt x="151" y="101"/>
                  </a:cubicBezTo>
                  <a:cubicBezTo>
                    <a:pt x="134" y="96"/>
                    <a:pt x="116" y="99"/>
                    <a:pt x="98" y="111"/>
                  </a:cubicBezTo>
                  <a:cubicBezTo>
                    <a:pt x="60" y="135"/>
                    <a:pt x="34" y="170"/>
                    <a:pt x="19" y="194"/>
                  </a:cubicBezTo>
                  <a:cubicBezTo>
                    <a:pt x="22" y="128"/>
                    <a:pt x="51" y="70"/>
                    <a:pt x="82" y="40"/>
                  </a:cubicBezTo>
                  <a:cubicBezTo>
                    <a:pt x="98" y="23"/>
                    <a:pt x="115" y="15"/>
                    <a:pt x="129" y="16"/>
                  </a:cubicBezTo>
                  <a:cubicBezTo>
                    <a:pt x="175" y="19"/>
                    <a:pt x="196" y="66"/>
                    <a:pt x="196" y="66"/>
                  </a:cubicBezTo>
                  <a:cubicBezTo>
                    <a:pt x="198" y="70"/>
                    <a:pt x="202" y="72"/>
                    <a:pt x="205" y="70"/>
                  </a:cubicBezTo>
                  <a:cubicBezTo>
                    <a:pt x="209" y="69"/>
                    <a:pt x="211" y="64"/>
                    <a:pt x="209" y="61"/>
                  </a:cubicBezTo>
                  <a:cubicBezTo>
                    <a:pt x="208" y="59"/>
                    <a:pt x="185" y="6"/>
                    <a:pt x="130" y="2"/>
                  </a:cubicBezTo>
                  <a:cubicBezTo>
                    <a:pt x="112" y="0"/>
                    <a:pt x="91" y="10"/>
                    <a:pt x="72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98" name="Freeform 85"/>
            <p:cNvSpPr/>
            <p:nvPr/>
          </p:nvSpPr>
          <p:spPr bwMode="auto">
            <a:xfrm>
              <a:off x="4921777" y="3443216"/>
              <a:ext cx="511962" cy="504917"/>
            </a:xfrm>
            <a:custGeom>
              <a:avLst/>
              <a:gdLst>
                <a:gd name="T0" fmla="*/ 45 w 168"/>
                <a:gd name="T1" fmla="*/ 7 h 166"/>
                <a:gd name="T2" fmla="*/ 6 w 168"/>
                <a:gd name="T3" fmla="*/ 64 h 166"/>
                <a:gd name="T4" fmla="*/ 18 w 168"/>
                <a:gd name="T5" fmla="*/ 135 h 166"/>
                <a:gd name="T6" fmla="*/ 74 w 168"/>
                <a:gd name="T7" fmla="*/ 162 h 166"/>
                <a:gd name="T8" fmla="*/ 168 w 168"/>
                <a:gd name="T9" fmla="*/ 70 h 166"/>
                <a:gd name="T10" fmla="*/ 162 w 168"/>
                <a:gd name="T11" fmla="*/ 62 h 166"/>
                <a:gd name="T12" fmla="*/ 154 w 168"/>
                <a:gd name="T13" fmla="*/ 68 h 166"/>
                <a:gd name="T14" fmla="*/ 75 w 168"/>
                <a:gd name="T15" fmla="*/ 148 h 166"/>
                <a:gd name="T16" fmla="*/ 29 w 168"/>
                <a:gd name="T17" fmla="*/ 127 h 166"/>
                <a:gd name="T18" fmla="*/ 19 w 168"/>
                <a:gd name="T19" fmla="*/ 67 h 166"/>
                <a:gd name="T20" fmla="*/ 50 w 168"/>
                <a:gd name="T21" fmla="*/ 19 h 166"/>
                <a:gd name="T22" fmla="*/ 84 w 168"/>
                <a:gd name="T23" fmla="*/ 24 h 166"/>
                <a:gd name="T24" fmla="*/ 87 w 168"/>
                <a:gd name="T25" fmla="*/ 88 h 166"/>
                <a:gd name="T26" fmla="*/ 90 w 168"/>
                <a:gd name="T27" fmla="*/ 97 h 166"/>
                <a:gd name="T28" fmla="*/ 99 w 168"/>
                <a:gd name="T29" fmla="*/ 94 h 166"/>
                <a:gd name="T30" fmla="*/ 91 w 168"/>
                <a:gd name="T31" fmla="*/ 12 h 166"/>
                <a:gd name="T32" fmla="*/ 45 w 168"/>
                <a:gd name="T33" fmla="*/ 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8" h="166">
                  <a:moveTo>
                    <a:pt x="45" y="7"/>
                  </a:moveTo>
                  <a:cubicBezTo>
                    <a:pt x="25" y="15"/>
                    <a:pt x="11" y="36"/>
                    <a:pt x="6" y="64"/>
                  </a:cubicBezTo>
                  <a:cubicBezTo>
                    <a:pt x="0" y="93"/>
                    <a:pt x="4" y="118"/>
                    <a:pt x="18" y="135"/>
                  </a:cubicBezTo>
                  <a:cubicBezTo>
                    <a:pt x="30" y="151"/>
                    <a:pt x="49" y="160"/>
                    <a:pt x="74" y="162"/>
                  </a:cubicBezTo>
                  <a:cubicBezTo>
                    <a:pt x="130" y="166"/>
                    <a:pt x="163" y="103"/>
                    <a:pt x="168" y="70"/>
                  </a:cubicBezTo>
                  <a:cubicBezTo>
                    <a:pt x="168" y="66"/>
                    <a:pt x="166" y="62"/>
                    <a:pt x="162" y="62"/>
                  </a:cubicBezTo>
                  <a:cubicBezTo>
                    <a:pt x="158" y="61"/>
                    <a:pt x="154" y="64"/>
                    <a:pt x="154" y="68"/>
                  </a:cubicBezTo>
                  <a:cubicBezTo>
                    <a:pt x="151" y="93"/>
                    <a:pt x="123" y="151"/>
                    <a:pt x="75" y="148"/>
                  </a:cubicBezTo>
                  <a:cubicBezTo>
                    <a:pt x="54" y="147"/>
                    <a:pt x="39" y="139"/>
                    <a:pt x="29" y="127"/>
                  </a:cubicBezTo>
                  <a:cubicBezTo>
                    <a:pt x="18" y="112"/>
                    <a:pt x="15" y="92"/>
                    <a:pt x="19" y="67"/>
                  </a:cubicBezTo>
                  <a:cubicBezTo>
                    <a:pt x="24" y="43"/>
                    <a:pt x="35" y="26"/>
                    <a:pt x="50" y="19"/>
                  </a:cubicBezTo>
                  <a:cubicBezTo>
                    <a:pt x="61" y="15"/>
                    <a:pt x="73" y="16"/>
                    <a:pt x="84" y="24"/>
                  </a:cubicBezTo>
                  <a:cubicBezTo>
                    <a:pt x="109" y="40"/>
                    <a:pt x="87" y="87"/>
                    <a:pt x="87" y="88"/>
                  </a:cubicBezTo>
                  <a:cubicBezTo>
                    <a:pt x="85" y="91"/>
                    <a:pt x="87" y="96"/>
                    <a:pt x="90" y="97"/>
                  </a:cubicBezTo>
                  <a:cubicBezTo>
                    <a:pt x="94" y="99"/>
                    <a:pt x="98" y="97"/>
                    <a:pt x="99" y="94"/>
                  </a:cubicBezTo>
                  <a:cubicBezTo>
                    <a:pt x="101" y="92"/>
                    <a:pt x="127" y="35"/>
                    <a:pt x="91" y="12"/>
                  </a:cubicBezTo>
                  <a:cubicBezTo>
                    <a:pt x="76" y="2"/>
                    <a:pt x="60" y="0"/>
                    <a:pt x="45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99" name="Freeform 86"/>
            <p:cNvSpPr/>
            <p:nvPr/>
          </p:nvSpPr>
          <p:spPr bwMode="auto">
            <a:xfrm>
              <a:off x="5198894" y="3410337"/>
              <a:ext cx="258329" cy="295904"/>
            </a:xfrm>
            <a:custGeom>
              <a:avLst/>
              <a:gdLst>
                <a:gd name="T0" fmla="*/ 71 w 85"/>
                <a:gd name="T1" fmla="*/ 5 h 97"/>
                <a:gd name="T2" fmla="*/ 4 w 85"/>
                <a:gd name="T3" fmla="*/ 83 h 97"/>
                <a:gd name="T4" fmla="*/ 2 w 85"/>
                <a:gd name="T5" fmla="*/ 93 h 97"/>
                <a:gd name="T6" fmla="*/ 11 w 85"/>
                <a:gd name="T7" fmla="*/ 95 h 97"/>
                <a:gd name="T8" fmla="*/ 84 w 85"/>
                <a:gd name="T9" fmla="*/ 12 h 97"/>
                <a:gd name="T10" fmla="*/ 80 w 85"/>
                <a:gd name="T11" fmla="*/ 2 h 97"/>
                <a:gd name="T12" fmla="*/ 71 w 85"/>
                <a:gd name="T13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7">
                  <a:moveTo>
                    <a:pt x="71" y="5"/>
                  </a:moveTo>
                  <a:cubicBezTo>
                    <a:pt x="47" y="56"/>
                    <a:pt x="4" y="83"/>
                    <a:pt x="4" y="83"/>
                  </a:cubicBezTo>
                  <a:cubicBezTo>
                    <a:pt x="1" y="85"/>
                    <a:pt x="0" y="90"/>
                    <a:pt x="2" y="93"/>
                  </a:cubicBezTo>
                  <a:cubicBezTo>
                    <a:pt x="4" y="96"/>
                    <a:pt x="8" y="97"/>
                    <a:pt x="11" y="95"/>
                  </a:cubicBezTo>
                  <a:cubicBezTo>
                    <a:pt x="13" y="94"/>
                    <a:pt x="57" y="66"/>
                    <a:pt x="84" y="12"/>
                  </a:cubicBezTo>
                  <a:cubicBezTo>
                    <a:pt x="85" y="8"/>
                    <a:pt x="84" y="4"/>
                    <a:pt x="80" y="2"/>
                  </a:cubicBezTo>
                  <a:cubicBezTo>
                    <a:pt x="77" y="0"/>
                    <a:pt x="73" y="2"/>
                    <a:pt x="7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00" name="Freeform 87"/>
            <p:cNvSpPr/>
            <p:nvPr/>
          </p:nvSpPr>
          <p:spPr bwMode="auto">
            <a:xfrm>
              <a:off x="5490101" y="4081993"/>
              <a:ext cx="96286" cy="352266"/>
            </a:xfrm>
            <a:custGeom>
              <a:avLst/>
              <a:gdLst>
                <a:gd name="T0" fmla="*/ 16 w 31"/>
                <a:gd name="T1" fmla="*/ 6 h 115"/>
                <a:gd name="T2" fmla="*/ 0 w 31"/>
                <a:gd name="T3" fmla="*/ 108 h 115"/>
                <a:gd name="T4" fmla="*/ 7 w 31"/>
                <a:gd name="T5" fmla="*/ 115 h 115"/>
                <a:gd name="T6" fmla="*/ 14 w 31"/>
                <a:gd name="T7" fmla="*/ 108 h 115"/>
                <a:gd name="T8" fmla="*/ 30 w 31"/>
                <a:gd name="T9" fmla="*/ 9 h 115"/>
                <a:gd name="T10" fmla="*/ 25 w 31"/>
                <a:gd name="T11" fmla="*/ 0 h 115"/>
                <a:gd name="T12" fmla="*/ 16 w 31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5">
                  <a:moveTo>
                    <a:pt x="16" y="6"/>
                  </a:moveTo>
                  <a:cubicBezTo>
                    <a:pt x="16" y="9"/>
                    <a:pt x="0" y="89"/>
                    <a:pt x="0" y="108"/>
                  </a:cubicBezTo>
                  <a:cubicBezTo>
                    <a:pt x="0" y="112"/>
                    <a:pt x="3" y="115"/>
                    <a:pt x="7" y="115"/>
                  </a:cubicBezTo>
                  <a:cubicBezTo>
                    <a:pt x="11" y="115"/>
                    <a:pt x="14" y="112"/>
                    <a:pt x="14" y="108"/>
                  </a:cubicBezTo>
                  <a:cubicBezTo>
                    <a:pt x="14" y="94"/>
                    <a:pt x="26" y="31"/>
                    <a:pt x="30" y="9"/>
                  </a:cubicBezTo>
                  <a:cubicBezTo>
                    <a:pt x="31" y="5"/>
                    <a:pt x="29" y="1"/>
                    <a:pt x="25" y="0"/>
                  </a:cubicBezTo>
                  <a:cubicBezTo>
                    <a:pt x="21" y="0"/>
                    <a:pt x="17" y="2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01" name="Freeform 88"/>
            <p:cNvSpPr/>
            <p:nvPr/>
          </p:nvSpPr>
          <p:spPr bwMode="auto">
            <a:xfrm>
              <a:off x="5259953" y="3936389"/>
              <a:ext cx="511962" cy="725671"/>
            </a:xfrm>
            <a:custGeom>
              <a:avLst/>
              <a:gdLst>
                <a:gd name="T0" fmla="*/ 62 w 168"/>
                <a:gd name="T1" fmla="*/ 5 h 238"/>
                <a:gd name="T2" fmla="*/ 22 w 168"/>
                <a:gd name="T3" fmla="*/ 77 h 238"/>
                <a:gd name="T4" fmla="*/ 8 w 168"/>
                <a:gd name="T5" fmla="*/ 167 h 238"/>
                <a:gd name="T6" fmla="*/ 52 w 168"/>
                <a:gd name="T7" fmla="*/ 221 h 238"/>
                <a:gd name="T8" fmla="*/ 150 w 168"/>
                <a:gd name="T9" fmla="*/ 207 h 238"/>
                <a:gd name="T10" fmla="*/ 161 w 168"/>
                <a:gd name="T11" fmla="*/ 160 h 238"/>
                <a:gd name="T12" fmla="*/ 89 w 168"/>
                <a:gd name="T13" fmla="*/ 125 h 238"/>
                <a:gd name="T14" fmla="*/ 83 w 168"/>
                <a:gd name="T15" fmla="*/ 134 h 238"/>
                <a:gd name="T16" fmla="*/ 92 w 168"/>
                <a:gd name="T17" fmla="*/ 139 h 238"/>
                <a:gd name="T18" fmla="*/ 148 w 168"/>
                <a:gd name="T19" fmla="*/ 166 h 238"/>
                <a:gd name="T20" fmla="*/ 140 w 168"/>
                <a:gd name="T21" fmla="*/ 197 h 238"/>
                <a:gd name="T22" fmla="*/ 59 w 168"/>
                <a:gd name="T23" fmla="*/ 208 h 238"/>
                <a:gd name="T24" fmla="*/ 21 w 168"/>
                <a:gd name="T25" fmla="*/ 163 h 238"/>
                <a:gd name="T26" fmla="*/ 34 w 168"/>
                <a:gd name="T27" fmla="*/ 85 h 238"/>
                <a:gd name="T28" fmla="*/ 75 w 168"/>
                <a:gd name="T29" fmla="*/ 10 h 238"/>
                <a:gd name="T30" fmla="*/ 71 w 168"/>
                <a:gd name="T31" fmla="*/ 1 h 238"/>
                <a:gd name="T32" fmla="*/ 62 w 168"/>
                <a:gd name="T33" fmla="*/ 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8" h="238">
                  <a:moveTo>
                    <a:pt x="62" y="5"/>
                  </a:moveTo>
                  <a:cubicBezTo>
                    <a:pt x="62" y="5"/>
                    <a:pt x="51" y="31"/>
                    <a:pt x="22" y="77"/>
                  </a:cubicBezTo>
                  <a:cubicBezTo>
                    <a:pt x="5" y="105"/>
                    <a:pt x="0" y="138"/>
                    <a:pt x="8" y="167"/>
                  </a:cubicBezTo>
                  <a:cubicBezTo>
                    <a:pt x="15" y="191"/>
                    <a:pt x="31" y="210"/>
                    <a:pt x="52" y="221"/>
                  </a:cubicBezTo>
                  <a:cubicBezTo>
                    <a:pt x="87" y="238"/>
                    <a:pt x="129" y="228"/>
                    <a:pt x="150" y="207"/>
                  </a:cubicBezTo>
                  <a:cubicBezTo>
                    <a:pt x="164" y="194"/>
                    <a:pt x="168" y="177"/>
                    <a:pt x="161" y="160"/>
                  </a:cubicBezTo>
                  <a:cubicBezTo>
                    <a:pt x="144" y="125"/>
                    <a:pt x="107" y="122"/>
                    <a:pt x="89" y="125"/>
                  </a:cubicBezTo>
                  <a:cubicBezTo>
                    <a:pt x="85" y="126"/>
                    <a:pt x="83" y="130"/>
                    <a:pt x="83" y="134"/>
                  </a:cubicBezTo>
                  <a:cubicBezTo>
                    <a:pt x="84" y="137"/>
                    <a:pt x="88" y="140"/>
                    <a:pt x="92" y="139"/>
                  </a:cubicBezTo>
                  <a:cubicBezTo>
                    <a:pt x="93" y="139"/>
                    <a:pt x="132" y="132"/>
                    <a:pt x="148" y="166"/>
                  </a:cubicBezTo>
                  <a:cubicBezTo>
                    <a:pt x="154" y="180"/>
                    <a:pt x="147" y="191"/>
                    <a:pt x="140" y="197"/>
                  </a:cubicBezTo>
                  <a:cubicBezTo>
                    <a:pt x="123" y="214"/>
                    <a:pt x="87" y="223"/>
                    <a:pt x="59" y="208"/>
                  </a:cubicBezTo>
                  <a:cubicBezTo>
                    <a:pt x="40" y="199"/>
                    <a:pt x="27" y="184"/>
                    <a:pt x="21" y="163"/>
                  </a:cubicBezTo>
                  <a:cubicBezTo>
                    <a:pt x="14" y="138"/>
                    <a:pt x="19" y="109"/>
                    <a:pt x="34" y="85"/>
                  </a:cubicBezTo>
                  <a:cubicBezTo>
                    <a:pt x="63" y="37"/>
                    <a:pt x="74" y="12"/>
                    <a:pt x="75" y="10"/>
                  </a:cubicBezTo>
                  <a:cubicBezTo>
                    <a:pt x="76" y="7"/>
                    <a:pt x="75" y="3"/>
                    <a:pt x="71" y="1"/>
                  </a:cubicBezTo>
                  <a:cubicBezTo>
                    <a:pt x="67" y="0"/>
                    <a:pt x="63" y="1"/>
                    <a:pt x="6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02" name="Freeform 89"/>
            <p:cNvSpPr/>
            <p:nvPr/>
          </p:nvSpPr>
          <p:spPr bwMode="auto">
            <a:xfrm>
              <a:off x="5083819" y="3818967"/>
              <a:ext cx="300600" cy="782033"/>
            </a:xfrm>
            <a:custGeom>
              <a:avLst/>
              <a:gdLst>
                <a:gd name="T0" fmla="*/ 74 w 99"/>
                <a:gd name="T1" fmla="*/ 5 h 257"/>
                <a:gd name="T2" fmla="*/ 31 w 99"/>
                <a:gd name="T3" fmla="*/ 83 h 257"/>
                <a:gd name="T4" fmla="*/ 29 w 99"/>
                <a:gd name="T5" fmla="*/ 227 h 257"/>
                <a:gd name="T6" fmla="*/ 66 w 99"/>
                <a:gd name="T7" fmla="*/ 254 h 257"/>
                <a:gd name="T8" fmla="*/ 95 w 99"/>
                <a:gd name="T9" fmla="*/ 248 h 257"/>
                <a:gd name="T10" fmla="*/ 97 w 99"/>
                <a:gd name="T11" fmla="*/ 239 h 257"/>
                <a:gd name="T12" fmla="*/ 87 w 99"/>
                <a:gd name="T13" fmla="*/ 237 h 257"/>
                <a:gd name="T14" fmla="*/ 40 w 99"/>
                <a:gd name="T15" fmla="*/ 219 h 257"/>
                <a:gd name="T16" fmla="*/ 42 w 99"/>
                <a:gd name="T17" fmla="*/ 91 h 257"/>
                <a:gd name="T18" fmla="*/ 87 w 99"/>
                <a:gd name="T19" fmla="*/ 11 h 257"/>
                <a:gd name="T20" fmla="*/ 83 w 99"/>
                <a:gd name="T21" fmla="*/ 2 h 257"/>
                <a:gd name="T22" fmla="*/ 74 w 99"/>
                <a:gd name="T23" fmla="*/ 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57">
                  <a:moveTo>
                    <a:pt x="74" y="5"/>
                  </a:moveTo>
                  <a:cubicBezTo>
                    <a:pt x="74" y="6"/>
                    <a:pt x="59" y="40"/>
                    <a:pt x="31" y="83"/>
                  </a:cubicBezTo>
                  <a:cubicBezTo>
                    <a:pt x="0" y="129"/>
                    <a:pt x="0" y="184"/>
                    <a:pt x="29" y="227"/>
                  </a:cubicBezTo>
                  <a:cubicBezTo>
                    <a:pt x="40" y="242"/>
                    <a:pt x="52" y="251"/>
                    <a:pt x="66" y="254"/>
                  </a:cubicBezTo>
                  <a:cubicBezTo>
                    <a:pt x="82" y="257"/>
                    <a:pt x="95" y="249"/>
                    <a:pt x="95" y="248"/>
                  </a:cubicBezTo>
                  <a:cubicBezTo>
                    <a:pt x="99" y="246"/>
                    <a:pt x="99" y="242"/>
                    <a:pt x="97" y="239"/>
                  </a:cubicBezTo>
                  <a:cubicBezTo>
                    <a:pt x="95" y="236"/>
                    <a:pt x="91" y="235"/>
                    <a:pt x="87" y="237"/>
                  </a:cubicBezTo>
                  <a:cubicBezTo>
                    <a:pt x="85" y="239"/>
                    <a:pt x="63" y="252"/>
                    <a:pt x="40" y="219"/>
                  </a:cubicBezTo>
                  <a:cubicBezTo>
                    <a:pt x="14" y="180"/>
                    <a:pt x="15" y="132"/>
                    <a:pt x="42" y="91"/>
                  </a:cubicBezTo>
                  <a:cubicBezTo>
                    <a:pt x="72" y="47"/>
                    <a:pt x="86" y="12"/>
                    <a:pt x="87" y="11"/>
                  </a:cubicBezTo>
                  <a:cubicBezTo>
                    <a:pt x="88" y="7"/>
                    <a:pt x="87" y="3"/>
                    <a:pt x="83" y="2"/>
                  </a:cubicBezTo>
                  <a:cubicBezTo>
                    <a:pt x="80" y="0"/>
                    <a:pt x="75" y="2"/>
                    <a:pt x="7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03" name="Freeform 90"/>
            <p:cNvSpPr/>
            <p:nvPr/>
          </p:nvSpPr>
          <p:spPr bwMode="auto">
            <a:xfrm>
              <a:off x="4914730" y="3884723"/>
              <a:ext cx="244239" cy="565977"/>
            </a:xfrm>
            <a:custGeom>
              <a:avLst/>
              <a:gdLst>
                <a:gd name="T0" fmla="*/ 48 w 80"/>
                <a:gd name="T1" fmla="*/ 3 h 186"/>
                <a:gd name="T2" fmla="*/ 2 w 80"/>
                <a:gd name="T3" fmla="*/ 105 h 186"/>
                <a:gd name="T4" fmla="*/ 20 w 80"/>
                <a:gd name="T5" fmla="*/ 163 h 186"/>
                <a:gd name="T6" fmla="*/ 73 w 80"/>
                <a:gd name="T7" fmla="*/ 186 h 186"/>
                <a:gd name="T8" fmla="*/ 80 w 80"/>
                <a:gd name="T9" fmla="*/ 179 h 186"/>
                <a:gd name="T10" fmla="*/ 73 w 80"/>
                <a:gd name="T11" fmla="*/ 172 h 186"/>
                <a:gd name="T12" fmla="*/ 30 w 80"/>
                <a:gd name="T13" fmla="*/ 154 h 186"/>
                <a:gd name="T14" fmla="*/ 16 w 80"/>
                <a:gd name="T15" fmla="*/ 106 h 186"/>
                <a:gd name="T16" fmla="*/ 58 w 80"/>
                <a:gd name="T17" fmla="*/ 13 h 186"/>
                <a:gd name="T18" fmla="*/ 58 w 80"/>
                <a:gd name="T19" fmla="*/ 3 h 186"/>
                <a:gd name="T20" fmla="*/ 48 w 80"/>
                <a:gd name="T21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186">
                  <a:moveTo>
                    <a:pt x="48" y="3"/>
                  </a:moveTo>
                  <a:cubicBezTo>
                    <a:pt x="46" y="5"/>
                    <a:pt x="6" y="46"/>
                    <a:pt x="2" y="105"/>
                  </a:cubicBezTo>
                  <a:cubicBezTo>
                    <a:pt x="0" y="129"/>
                    <a:pt x="7" y="149"/>
                    <a:pt x="20" y="163"/>
                  </a:cubicBezTo>
                  <a:cubicBezTo>
                    <a:pt x="39" y="184"/>
                    <a:pt x="66" y="186"/>
                    <a:pt x="73" y="186"/>
                  </a:cubicBezTo>
                  <a:cubicBezTo>
                    <a:pt x="77" y="186"/>
                    <a:pt x="80" y="182"/>
                    <a:pt x="80" y="179"/>
                  </a:cubicBezTo>
                  <a:cubicBezTo>
                    <a:pt x="80" y="175"/>
                    <a:pt x="77" y="172"/>
                    <a:pt x="73" y="172"/>
                  </a:cubicBezTo>
                  <a:cubicBezTo>
                    <a:pt x="60" y="172"/>
                    <a:pt x="43" y="167"/>
                    <a:pt x="30" y="154"/>
                  </a:cubicBezTo>
                  <a:cubicBezTo>
                    <a:pt x="20" y="142"/>
                    <a:pt x="15" y="126"/>
                    <a:pt x="16" y="106"/>
                  </a:cubicBezTo>
                  <a:cubicBezTo>
                    <a:pt x="19" y="52"/>
                    <a:pt x="58" y="14"/>
                    <a:pt x="58" y="13"/>
                  </a:cubicBezTo>
                  <a:cubicBezTo>
                    <a:pt x="61" y="10"/>
                    <a:pt x="61" y="6"/>
                    <a:pt x="58" y="3"/>
                  </a:cubicBezTo>
                  <a:cubicBezTo>
                    <a:pt x="55" y="0"/>
                    <a:pt x="51" y="0"/>
                    <a:pt x="4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04" name="Freeform 91"/>
            <p:cNvSpPr/>
            <p:nvPr/>
          </p:nvSpPr>
          <p:spPr bwMode="auto">
            <a:xfrm>
              <a:off x="4736249" y="3675712"/>
              <a:ext cx="230147" cy="558930"/>
            </a:xfrm>
            <a:custGeom>
              <a:avLst/>
              <a:gdLst>
                <a:gd name="T0" fmla="*/ 64 w 76"/>
                <a:gd name="T1" fmla="*/ 2 h 184"/>
                <a:gd name="T2" fmla="*/ 8 w 76"/>
                <a:gd name="T3" fmla="*/ 115 h 184"/>
                <a:gd name="T4" fmla="*/ 59 w 76"/>
                <a:gd name="T5" fmla="*/ 182 h 184"/>
                <a:gd name="T6" fmla="*/ 69 w 76"/>
                <a:gd name="T7" fmla="*/ 179 h 184"/>
                <a:gd name="T8" fmla="*/ 66 w 76"/>
                <a:gd name="T9" fmla="*/ 170 h 184"/>
                <a:gd name="T10" fmla="*/ 22 w 76"/>
                <a:gd name="T11" fmla="*/ 113 h 184"/>
                <a:gd name="T12" fmla="*/ 72 w 76"/>
                <a:gd name="T13" fmla="*/ 13 h 184"/>
                <a:gd name="T14" fmla="*/ 74 w 76"/>
                <a:gd name="T15" fmla="*/ 4 h 184"/>
                <a:gd name="T16" fmla="*/ 64 w 76"/>
                <a:gd name="T17" fmla="*/ 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84">
                  <a:moveTo>
                    <a:pt x="64" y="2"/>
                  </a:moveTo>
                  <a:cubicBezTo>
                    <a:pt x="30" y="24"/>
                    <a:pt x="0" y="71"/>
                    <a:pt x="8" y="115"/>
                  </a:cubicBezTo>
                  <a:cubicBezTo>
                    <a:pt x="16" y="158"/>
                    <a:pt x="57" y="181"/>
                    <a:pt x="59" y="182"/>
                  </a:cubicBezTo>
                  <a:cubicBezTo>
                    <a:pt x="63" y="184"/>
                    <a:pt x="67" y="183"/>
                    <a:pt x="69" y="179"/>
                  </a:cubicBezTo>
                  <a:cubicBezTo>
                    <a:pt x="70" y="176"/>
                    <a:pt x="69" y="172"/>
                    <a:pt x="66" y="170"/>
                  </a:cubicBezTo>
                  <a:cubicBezTo>
                    <a:pt x="65" y="170"/>
                    <a:pt x="28" y="149"/>
                    <a:pt x="22" y="113"/>
                  </a:cubicBezTo>
                  <a:cubicBezTo>
                    <a:pt x="15" y="74"/>
                    <a:pt x="42" y="33"/>
                    <a:pt x="72" y="13"/>
                  </a:cubicBezTo>
                  <a:cubicBezTo>
                    <a:pt x="75" y="11"/>
                    <a:pt x="76" y="7"/>
                    <a:pt x="74" y="4"/>
                  </a:cubicBezTo>
                  <a:cubicBezTo>
                    <a:pt x="72" y="0"/>
                    <a:pt x="67" y="0"/>
                    <a:pt x="6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05" name="Freeform 92"/>
            <p:cNvSpPr/>
            <p:nvPr/>
          </p:nvSpPr>
          <p:spPr bwMode="auto">
            <a:xfrm>
              <a:off x="4637614" y="3227158"/>
              <a:ext cx="284162" cy="666959"/>
            </a:xfrm>
            <a:custGeom>
              <a:avLst/>
              <a:gdLst>
                <a:gd name="T0" fmla="*/ 64 w 93"/>
                <a:gd name="T1" fmla="*/ 2 h 219"/>
                <a:gd name="T2" fmla="*/ 61 w 93"/>
                <a:gd name="T3" fmla="*/ 11 h 219"/>
                <a:gd name="T4" fmla="*/ 52 w 93"/>
                <a:gd name="T5" fmla="*/ 79 h 219"/>
                <a:gd name="T6" fmla="*/ 27 w 93"/>
                <a:gd name="T7" fmla="*/ 107 h 219"/>
                <a:gd name="T8" fmla="*/ 3 w 93"/>
                <a:gd name="T9" fmla="*/ 156 h 219"/>
                <a:gd name="T10" fmla="*/ 44 w 93"/>
                <a:gd name="T11" fmla="*/ 218 h 219"/>
                <a:gd name="T12" fmla="*/ 53 w 93"/>
                <a:gd name="T13" fmla="*/ 214 h 219"/>
                <a:gd name="T14" fmla="*/ 49 w 93"/>
                <a:gd name="T15" fmla="*/ 205 h 219"/>
                <a:gd name="T16" fmla="*/ 17 w 93"/>
                <a:gd name="T17" fmla="*/ 157 h 219"/>
                <a:gd name="T18" fmla="*/ 37 w 93"/>
                <a:gd name="T19" fmla="*/ 117 h 219"/>
                <a:gd name="T20" fmla="*/ 64 w 93"/>
                <a:gd name="T21" fmla="*/ 87 h 219"/>
                <a:gd name="T22" fmla="*/ 73 w 93"/>
                <a:gd name="T23" fmla="*/ 5 h 219"/>
                <a:gd name="T24" fmla="*/ 64 w 93"/>
                <a:gd name="T25" fmla="*/ 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219">
                  <a:moveTo>
                    <a:pt x="64" y="2"/>
                  </a:moveTo>
                  <a:cubicBezTo>
                    <a:pt x="60" y="3"/>
                    <a:pt x="59" y="8"/>
                    <a:pt x="61" y="11"/>
                  </a:cubicBezTo>
                  <a:cubicBezTo>
                    <a:pt x="61" y="12"/>
                    <a:pt x="77" y="45"/>
                    <a:pt x="52" y="79"/>
                  </a:cubicBezTo>
                  <a:cubicBezTo>
                    <a:pt x="42" y="93"/>
                    <a:pt x="34" y="100"/>
                    <a:pt x="27" y="107"/>
                  </a:cubicBezTo>
                  <a:cubicBezTo>
                    <a:pt x="15" y="119"/>
                    <a:pt x="6" y="128"/>
                    <a:pt x="3" y="156"/>
                  </a:cubicBezTo>
                  <a:cubicBezTo>
                    <a:pt x="0" y="192"/>
                    <a:pt x="29" y="212"/>
                    <a:pt x="44" y="218"/>
                  </a:cubicBezTo>
                  <a:cubicBezTo>
                    <a:pt x="48" y="219"/>
                    <a:pt x="52" y="217"/>
                    <a:pt x="53" y="214"/>
                  </a:cubicBezTo>
                  <a:cubicBezTo>
                    <a:pt x="55" y="210"/>
                    <a:pt x="53" y="206"/>
                    <a:pt x="49" y="205"/>
                  </a:cubicBezTo>
                  <a:cubicBezTo>
                    <a:pt x="48" y="204"/>
                    <a:pt x="14" y="191"/>
                    <a:pt x="17" y="157"/>
                  </a:cubicBezTo>
                  <a:cubicBezTo>
                    <a:pt x="19" y="134"/>
                    <a:pt x="25" y="128"/>
                    <a:pt x="37" y="117"/>
                  </a:cubicBezTo>
                  <a:cubicBezTo>
                    <a:pt x="44" y="110"/>
                    <a:pt x="53" y="102"/>
                    <a:pt x="64" y="87"/>
                  </a:cubicBezTo>
                  <a:cubicBezTo>
                    <a:pt x="93" y="46"/>
                    <a:pt x="74" y="7"/>
                    <a:pt x="73" y="5"/>
                  </a:cubicBezTo>
                  <a:cubicBezTo>
                    <a:pt x="72" y="1"/>
                    <a:pt x="67" y="0"/>
                    <a:pt x="6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06" name="Freeform 93"/>
            <p:cNvSpPr/>
            <p:nvPr/>
          </p:nvSpPr>
          <p:spPr bwMode="auto">
            <a:xfrm>
              <a:off x="4555419" y="2959435"/>
              <a:ext cx="389842" cy="533098"/>
            </a:xfrm>
            <a:custGeom>
              <a:avLst/>
              <a:gdLst>
                <a:gd name="T0" fmla="*/ 32 w 128"/>
                <a:gd name="T1" fmla="*/ 42 h 175"/>
                <a:gd name="T2" fmla="*/ 4 w 128"/>
                <a:gd name="T3" fmla="*/ 118 h 175"/>
                <a:gd name="T4" fmla="*/ 30 w 128"/>
                <a:gd name="T5" fmla="*/ 159 h 175"/>
                <a:gd name="T6" fmla="*/ 97 w 128"/>
                <a:gd name="T7" fmla="*/ 151 h 175"/>
                <a:gd name="T8" fmla="*/ 97 w 128"/>
                <a:gd name="T9" fmla="*/ 141 h 175"/>
                <a:gd name="T10" fmla="*/ 87 w 128"/>
                <a:gd name="T11" fmla="*/ 140 h 175"/>
                <a:gd name="T12" fmla="*/ 37 w 128"/>
                <a:gd name="T13" fmla="*/ 147 h 175"/>
                <a:gd name="T14" fmla="*/ 18 w 128"/>
                <a:gd name="T15" fmla="*/ 116 h 175"/>
                <a:gd name="T16" fmla="*/ 42 w 128"/>
                <a:gd name="T17" fmla="*/ 51 h 175"/>
                <a:gd name="T18" fmla="*/ 117 w 128"/>
                <a:gd name="T19" fmla="*/ 33 h 175"/>
                <a:gd name="T20" fmla="*/ 126 w 128"/>
                <a:gd name="T21" fmla="*/ 29 h 175"/>
                <a:gd name="T22" fmla="*/ 122 w 128"/>
                <a:gd name="T23" fmla="*/ 20 h 175"/>
                <a:gd name="T24" fmla="*/ 32 w 128"/>
                <a:gd name="T25" fmla="*/ 4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175">
                  <a:moveTo>
                    <a:pt x="32" y="42"/>
                  </a:moveTo>
                  <a:cubicBezTo>
                    <a:pt x="11" y="64"/>
                    <a:pt x="0" y="93"/>
                    <a:pt x="4" y="118"/>
                  </a:cubicBezTo>
                  <a:cubicBezTo>
                    <a:pt x="6" y="136"/>
                    <a:pt x="16" y="150"/>
                    <a:pt x="30" y="159"/>
                  </a:cubicBezTo>
                  <a:cubicBezTo>
                    <a:pt x="58" y="175"/>
                    <a:pt x="86" y="161"/>
                    <a:pt x="97" y="151"/>
                  </a:cubicBezTo>
                  <a:cubicBezTo>
                    <a:pt x="100" y="148"/>
                    <a:pt x="100" y="144"/>
                    <a:pt x="97" y="141"/>
                  </a:cubicBezTo>
                  <a:cubicBezTo>
                    <a:pt x="95" y="138"/>
                    <a:pt x="90" y="138"/>
                    <a:pt x="87" y="140"/>
                  </a:cubicBezTo>
                  <a:cubicBezTo>
                    <a:pt x="86" y="141"/>
                    <a:pt x="63" y="162"/>
                    <a:pt x="37" y="147"/>
                  </a:cubicBezTo>
                  <a:cubicBezTo>
                    <a:pt x="26" y="140"/>
                    <a:pt x="19" y="129"/>
                    <a:pt x="18" y="116"/>
                  </a:cubicBezTo>
                  <a:cubicBezTo>
                    <a:pt x="15" y="95"/>
                    <a:pt x="24" y="71"/>
                    <a:pt x="42" y="51"/>
                  </a:cubicBezTo>
                  <a:cubicBezTo>
                    <a:pt x="75" y="17"/>
                    <a:pt x="115" y="32"/>
                    <a:pt x="117" y="33"/>
                  </a:cubicBezTo>
                  <a:cubicBezTo>
                    <a:pt x="121" y="34"/>
                    <a:pt x="125" y="33"/>
                    <a:pt x="126" y="29"/>
                  </a:cubicBezTo>
                  <a:cubicBezTo>
                    <a:pt x="128" y="25"/>
                    <a:pt x="126" y="21"/>
                    <a:pt x="122" y="20"/>
                  </a:cubicBezTo>
                  <a:cubicBezTo>
                    <a:pt x="120" y="19"/>
                    <a:pt x="72" y="0"/>
                    <a:pt x="3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07" name="Freeform 94"/>
            <p:cNvSpPr/>
            <p:nvPr/>
          </p:nvSpPr>
          <p:spPr bwMode="auto">
            <a:xfrm>
              <a:off x="5057987" y="3149660"/>
              <a:ext cx="154997" cy="347570"/>
            </a:xfrm>
            <a:custGeom>
              <a:avLst/>
              <a:gdLst>
                <a:gd name="T0" fmla="*/ 3 w 51"/>
                <a:gd name="T1" fmla="*/ 2 h 114"/>
                <a:gd name="T2" fmla="*/ 2 w 51"/>
                <a:gd name="T3" fmla="*/ 12 h 114"/>
                <a:gd name="T4" fmla="*/ 4 w 51"/>
                <a:gd name="T5" fmla="*/ 103 h 114"/>
                <a:gd name="T6" fmla="*/ 6 w 51"/>
                <a:gd name="T7" fmla="*/ 112 h 114"/>
                <a:gd name="T8" fmla="*/ 16 w 51"/>
                <a:gd name="T9" fmla="*/ 110 h 114"/>
                <a:gd name="T10" fmla="*/ 13 w 51"/>
                <a:gd name="T11" fmla="*/ 3 h 114"/>
                <a:gd name="T12" fmla="*/ 3 w 51"/>
                <a:gd name="T13" fmla="*/ 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14">
                  <a:moveTo>
                    <a:pt x="3" y="2"/>
                  </a:moveTo>
                  <a:cubicBezTo>
                    <a:pt x="0" y="5"/>
                    <a:pt x="0" y="9"/>
                    <a:pt x="2" y="12"/>
                  </a:cubicBezTo>
                  <a:cubicBezTo>
                    <a:pt x="4" y="13"/>
                    <a:pt x="34" y="49"/>
                    <a:pt x="4" y="103"/>
                  </a:cubicBezTo>
                  <a:cubicBezTo>
                    <a:pt x="2" y="106"/>
                    <a:pt x="3" y="110"/>
                    <a:pt x="6" y="112"/>
                  </a:cubicBezTo>
                  <a:cubicBezTo>
                    <a:pt x="10" y="114"/>
                    <a:pt x="14" y="113"/>
                    <a:pt x="16" y="110"/>
                  </a:cubicBezTo>
                  <a:cubicBezTo>
                    <a:pt x="51" y="48"/>
                    <a:pt x="15" y="5"/>
                    <a:pt x="13" y="3"/>
                  </a:cubicBezTo>
                  <a:cubicBezTo>
                    <a:pt x="11" y="0"/>
                    <a:pt x="6" y="0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08" name="Freeform 95"/>
            <p:cNvSpPr/>
            <p:nvPr/>
          </p:nvSpPr>
          <p:spPr bwMode="auto">
            <a:xfrm>
              <a:off x="6391903" y="4359109"/>
              <a:ext cx="533098" cy="448554"/>
            </a:xfrm>
            <a:custGeom>
              <a:avLst/>
              <a:gdLst>
                <a:gd name="T0" fmla="*/ 62 w 175"/>
                <a:gd name="T1" fmla="*/ 4 h 147"/>
                <a:gd name="T2" fmla="*/ 54 w 175"/>
                <a:gd name="T3" fmla="*/ 57 h 147"/>
                <a:gd name="T4" fmla="*/ 101 w 175"/>
                <a:gd name="T5" fmla="*/ 103 h 147"/>
                <a:gd name="T6" fmla="*/ 150 w 175"/>
                <a:gd name="T7" fmla="*/ 109 h 147"/>
                <a:gd name="T8" fmla="*/ 88 w 175"/>
                <a:gd name="T9" fmla="*/ 132 h 147"/>
                <a:gd name="T10" fmla="*/ 41 w 175"/>
                <a:gd name="T11" fmla="*/ 111 h 147"/>
                <a:gd name="T12" fmla="*/ 34 w 175"/>
                <a:gd name="T13" fmla="*/ 18 h 147"/>
                <a:gd name="T14" fmla="*/ 30 w 175"/>
                <a:gd name="T15" fmla="*/ 9 h 147"/>
                <a:gd name="T16" fmla="*/ 21 w 175"/>
                <a:gd name="T17" fmla="*/ 13 h 147"/>
                <a:gd name="T18" fmla="*/ 29 w 175"/>
                <a:gd name="T19" fmla="*/ 118 h 147"/>
                <a:gd name="T20" fmla="*/ 89 w 175"/>
                <a:gd name="T21" fmla="*/ 146 h 147"/>
                <a:gd name="T22" fmla="*/ 173 w 175"/>
                <a:gd name="T23" fmla="*/ 103 h 147"/>
                <a:gd name="T24" fmla="*/ 172 w 175"/>
                <a:gd name="T25" fmla="*/ 95 h 147"/>
                <a:gd name="T26" fmla="*/ 165 w 175"/>
                <a:gd name="T27" fmla="*/ 93 h 147"/>
                <a:gd name="T28" fmla="*/ 105 w 175"/>
                <a:gd name="T29" fmla="*/ 89 h 147"/>
                <a:gd name="T30" fmla="*/ 68 w 175"/>
                <a:gd name="T31" fmla="*/ 53 h 147"/>
                <a:gd name="T32" fmla="*/ 74 w 175"/>
                <a:gd name="T33" fmla="*/ 12 h 147"/>
                <a:gd name="T34" fmla="*/ 72 w 175"/>
                <a:gd name="T35" fmla="*/ 2 h 147"/>
                <a:gd name="T36" fmla="*/ 62 w 175"/>
                <a:gd name="T37" fmla="*/ 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5" h="147">
                  <a:moveTo>
                    <a:pt x="62" y="4"/>
                  </a:moveTo>
                  <a:cubicBezTo>
                    <a:pt x="51" y="19"/>
                    <a:pt x="48" y="38"/>
                    <a:pt x="54" y="57"/>
                  </a:cubicBezTo>
                  <a:cubicBezTo>
                    <a:pt x="61" y="78"/>
                    <a:pt x="79" y="95"/>
                    <a:pt x="101" y="103"/>
                  </a:cubicBezTo>
                  <a:cubicBezTo>
                    <a:pt x="121" y="109"/>
                    <a:pt x="138" y="110"/>
                    <a:pt x="150" y="109"/>
                  </a:cubicBezTo>
                  <a:cubicBezTo>
                    <a:pt x="135" y="122"/>
                    <a:pt x="110" y="131"/>
                    <a:pt x="88" y="132"/>
                  </a:cubicBezTo>
                  <a:cubicBezTo>
                    <a:pt x="76" y="132"/>
                    <a:pt x="53" y="130"/>
                    <a:pt x="41" y="111"/>
                  </a:cubicBezTo>
                  <a:cubicBezTo>
                    <a:pt x="16" y="68"/>
                    <a:pt x="34" y="18"/>
                    <a:pt x="34" y="18"/>
                  </a:cubicBezTo>
                  <a:cubicBezTo>
                    <a:pt x="36" y="14"/>
                    <a:pt x="34" y="10"/>
                    <a:pt x="30" y="9"/>
                  </a:cubicBezTo>
                  <a:cubicBezTo>
                    <a:pt x="27" y="7"/>
                    <a:pt x="23" y="9"/>
                    <a:pt x="21" y="13"/>
                  </a:cubicBezTo>
                  <a:cubicBezTo>
                    <a:pt x="20" y="15"/>
                    <a:pt x="0" y="70"/>
                    <a:pt x="29" y="118"/>
                  </a:cubicBezTo>
                  <a:cubicBezTo>
                    <a:pt x="40" y="137"/>
                    <a:pt x="62" y="147"/>
                    <a:pt x="89" y="146"/>
                  </a:cubicBezTo>
                  <a:cubicBezTo>
                    <a:pt x="124" y="145"/>
                    <a:pt x="161" y="126"/>
                    <a:pt x="173" y="103"/>
                  </a:cubicBezTo>
                  <a:cubicBezTo>
                    <a:pt x="175" y="100"/>
                    <a:pt x="174" y="97"/>
                    <a:pt x="172" y="95"/>
                  </a:cubicBezTo>
                  <a:cubicBezTo>
                    <a:pt x="170" y="93"/>
                    <a:pt x="167" y="92"/>
                    <a:pt x="165" y="93"/>
                  </a:cubicBezTo>
                  <a:cubicBezTo>
                    <a:pt x="164" y="93"/>
                    <a:pt x="142" y="101"/>
                    <a:pt x="105" y="89"/>
                  </a:cubicBezTo>
                  <a:cubicBezTo>
                    <a:pt x="87" y="83"/>
                    <a:pt x="73" y="70"/>
                    <a:pt x="68" y="53"/>
                  </a:cubicBezTo>
                  <a:cubicBezTo>
                    <a:pt x="63" y="38"/>
                    <a:pt x="65" y="23"/>
                    <a:pt x="74" y="12"/>
                  </a:cubicBezTo>
                  <a:cubicBezTo>
                    <a:pt x="76" y="9"/>
                    <a:pt x="75" y="5"/>
                    <a:pt x="72" y="2"/>
                  </a:cubicBezTo>
                  <a:cubicBezTo>
                    <a:pt x="69" y="0"/>
                    <a:pt x="65" y="1"/>
                    <a:pt x="6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09" name="Freeform 96"/>
            <p:cNvSpPr/>
            <p:nvPr/>
          </p:nvSpPr>
          <p:spPr bwMode="auto">
            <a:xfrm>
              <a:off x="6206376" y="4655014"/>
              <a:ext cx="349919" cy="277116"/>
            </a:xfrm>
            <a:custGeom>
              <a:avLst/>
              <a:gdLst>
                <a:gd name="T0" fmla="*/ 82 w 115"/>
                <a:gd name="T1" fmla="*/ 6 h 91"/>
                <a:gd name="T2" fmla="*/ 57 w 115"/>
                <a:gd name="T3" fmla="*/ 31 h 91"/>
                <a:gd name="T4" fmla="*/ 15 w 115"/>
                <a:gd name="T5" fmla="*/ 28 h 91"/>
                <a:gd name="T6" fmla="*/ 10 w 115"/>
                <a:gd name="T7" fmla="*/ 27 h 91"/>
                <a:gd name="T8" fmla="*/ 5 w 115"/>
                <a:gd name="T9" fmla="*/ 31 h 91"/>
                <a:gd name="T10" fmla="*/ 7 w 115"/>
                <a:gd name="T11" fmla="*/ 58 h 91"/>
                <a:gd name="T12" fmla="*/ 47 w 115"/>
                <a:gd name="T13" fmla="*/ 86 h 91"/>
                <a:gd name="T14" fmla="*/ 86 w 115"/>
                <a:gd name="T15" fmla="*/ 82 h 91"/>
                <a:gd name="T16" fmla="*/ 114 w 115"/>
                <a:gd name="T17" fmla="*/ 33 h 91"/>
                <a:gd name="T18" fmla="*/ 108 w 115"/>
                <a:gd name="T19" fmla="*/ 25 h 91"/>
                <a:gd name="T20" fmla="*/ 100 w 115"/>
                <a:gd name="T21" fmla="*/ 31 h 91"/>
                <a:gd name="T22" fmla="*/ 78 w 115"/>
                <a:gd name="T23" fmla="*/ 70 h 91"/>
                <a:gd name="T24" fmla="*/ 50 w 115"/>
                <a:gd name="T25" fmla="*/ 73 h 91"/>
                <a:gd name="T26" fmla="*/ 20 w 115"/>
                <a:gd name="T27" fmla="*/ 52 h 91"/>
                <a:gd name="T28" fmla="*/ 18 w 115"/>
                <a:gd name="T29" fmla="*/ 44 h 91"/>
                <a:gd name="T30" fmla="*/ 63 w 115"/>
                <a:gd name="T31" fmla="*/ 44 h 91"/>
                <a:gd name="T32" fmla="*/ 96 w 115"/>
                <a:gd name="T33" fmla="*/ 10 h 91"/>
                <a:gd name="T34" fmla="*/ 90 w 115"/>
                <a:gd name="T35" fmla="*/ 1 h 91"/>
                <a:gd name="T36" fmla="*/ 82 w 115"/>
                <a:gd name="T37" fmla="*/ 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91">
                  <a:moveTo>
                    <a:pt x="82" y="6"/>
                  </a:moveTo>
                  <a:cubicBezTo>
                    <a:pt x="81" y="13"/>
                    <a:pt x="72" y="25"/>
                    <a:pt x="57" y="31"/>
                  </a:cubicBezTo>
                  <a:cubicBezTo>
                    <a:pt x="48" y="35"/>
                    <a:pt x="33" y="38"/>
                    <a:pt x="15" y="28"/>
                  </a:cubicBezTo>
                  <a:cubicBezTo>
                    <a:pt x="14" y="27"/>
                    <a:pt x="12" y="26"/>
                    <a:pt x="10" y="27"/>
                  </a:cubicBezTo>
                  <a:cubicBezTo>
                    <a:pt x="8" y="28"/>
                    <a:pt x="6" y="29"/>
                    <a:pt x="5" y="31"/>
                  </a:cubicBezTo>
                  <a:cubicBezTo>
                    <a:pt x="5" y="32"/>
                    <a:pt x="0" y="44"/>
                    <a:pt x="7" y="58"/>
                  </a:cubicBezTo>
                  <a:cubicBezTo>
                    <a:pt x="13" y="71"/>
                    <a:pt x="26" y="80"/>
                    <a:pt x="47" y="86"/>
                  </a:cubicBezTo>
                  <a:cubicBezTo>
                    <a:pt x="61" y="91"/>
                    <a:pt x="75" y="89"/>
                    <a:pt x="86" y="82"/>
                  </a:cubicBezTo>
                  <a:cubicBezTo>
                    <a:pt x="109" y="68"/>
                    <a:pt x="114" y="34"/>
                    <a:pt x="114" y="33"/>
                  </a:cubicBezTo>
                  <a:cubicBezTo>
                    <a:pt x="115" y="29"/>
                    <a:pt x="112" y="25"/>
                    <a:pt x="108" y="25"/>
                  </a:cubicBezTo>
                  <a:cubicBezTo>
                    <a:pt x="104" y="24"/>
                    <a:pt x="101" y="27"/>
                    <a:pt x="100" y="31"/>
                  </a:cubicBezTo>
                  <a:cubicBezTo>
                    <a:pt x="100" y="31"/>
                    <a:pt x="96" y="59"/>
                    <a:pt x="78" y="70"/>
                  </a:cubicBezTo>
                  <a:cubicBezTo>
                    <a:pt x="71" y="75"/>
                    <a:pt x="62" y="76"/>
                    <a:pt x="50" y="73"/>
                  </a:cubicBezTo>
                  <a:cubicBezTo>
                    <a:pt x="35" y="68"/>
                    <a:pt x="24" y="61"/>
                    <a:pt x="20" y="52"/>
                  </a:cubicBezTo>
                  <a:cubicBezTo>
                    <a:pt x="18" y="49"/>
                    <a:pt x="18" y="47"/>
                    <a:pt x="18" y="44"/>
                  </a:cubicBezTo>
                  <a:cubicBezTo>
                    <a:pt x="36" y="52"/>
                    <a:pt x="52" y="49"/>
                    <a:pt x="63" y="44"/>
                  </a:cubicBezTo>
                  <a:cubicBezTo>
                    <a:pt x="81" y="36"/>
                    <a:pt x="93" y="21"/>
                    <a:pt x="96" y="10"/>
                  </a:cubicBezTo>
                  <a:cubicBezTo>
                    <a:pt x="96" y="6"/>
                    <a:pt x="94" y="2"/>
                    <a:pt x="90" y="1"/>
                  </a:cubicBezTo>
                  <a:cubicBezTo>
                    <a:pt x="87" y="0"/>
                    <a:pt x="83" y="3"/>
                    <a:pt x="8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10" name="Freeform 97"/>
            <p:cNvSpPr/>
            <p:nvPr/>
          </p:nvSpPr>
          <p:spPr bwMode="auto">
            <a:xfrm>
              <a:off x="6469401" y="4631529"/>
              <a:ext cx="744458" cy="443857"/>
            </a:xfrm>
            <a:custGeom>
              <a:avLst/>
              <a:gdLst>
                <a:gd name="T0" fmla="*/ 140 w 245"/>
                <a:gd name="T1" fmla="*/ 4 h 146"/>
                <a:gd name="T2" fmla="*/ 135 w 245"/>
                <a:gd name="T3" fmla="*/ 12 h 146"/>
                <a:gd name="T4" fmla="*/ 144 w 245"/>
                <a:gd name="T5" fmla="*/ 17 h 146"/>
                <a:gd name="T6" fmla="*/ 186 w 245"/>
                <a:gd name="T7" fmla="*/ 34 h 146"/>
                <a:gd name="T8" fmla="*/ 227 w 245"/>
                <a:gd name="T9" fmla="*/ 73 h 146"/>
                <a:gd name="T10" fmla="*/ 120 w 245"/>
                <a:gd name="T11" fmla="*/ 128 h 146"/>
                <a:gd name="T12" fmla="*/ 14 w 245"/>
                <a:gd name="T13" fmla="*/ 74 h 146"/>
                <a:gd name="T14" fmla="*/ 4 w 245"/>
                <a:gd name="T15" fmla="*/ 73 h 146"/>
                <a:gd name="T16" fmla="*/ 3 w 245"/>
                <a:gd name="T17" fmla="*/ 82 h 146"/>
                <a:gd name="T18" fmla="*/ 120 w 245"/>
                <a:gd name="T19" fmla="*/ 142 h 146"/>
                <a:gd name="T20" fmla="*/ 243 w 245"/>
                <a:gd name="T21" fmla="*/ 75 h 146"/>
                <a:gd name="T22" fmla="*/ 244 w 245"/>
                <a:gd name="T23" fmla="*/ 69 h 146"/>
                <a:gd name="T24" fmla="*/ 240 w 245"/>
                <a:gd name="T25" fmla="*/ 64 h 146"/>
                <a:gd name="T26" fmla="*/ 197 w 245"/>
                <a:gd name="T27" fmla="*/ 27 h 146"/>
                <a:gd name="T28" fmla="*/ 140 w 245"/>
                <a:gd name="T29" fmla="*/ 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" h="146">
                  <a:moveTo>
                    <a:pt x="140" y="4"/>
                  </a:moveTo>
                  <a:cubicBezTo>
                    <a:pt x="136" y="5"/>
                    <a:pt x="134" y="9"/>
                    <a:pt x="135" y="12"/>
                  </a:cubicBezTo>
                  <a:cubicBezTo>
                    <a:pt x="136" y="16"/>
                    <a:pt x="140" y="18"/>
                    <a:pt x="144" y="17"/>
                  </a:cubicBezTo>
                  <a:cubicBezTo>
                    <a:pt x="145" y="17"/>
                    <a:pt x="170" y="10"/>
                    <a:pt x="186" y="34"/>
                  </a:cubicBezTo>
                  <a:cubicBezTo>
                    <a:pt x="199" y="56"/>
                    <a:pt x="217" y="68"/>
                    <a:pt x="227" y="73"/>
                  </a:cubicBezTo>
                  <a:cubicBezTo>
                    <a:pt x="214" y="90"/>
                    <a:pt x="176" y="131"/>
                    <a:pt x="120" y="128"/>
                  </a:cubicBezTo>
                  <a:cubicBezTo>
                    <a:pt x="52" y="125"/>
                    <a:pt x="14" y="75"/>
                    <a:pt x="14" y="74"/>
                  </a:cubicBezTo>
                  <a:cubicBezTo>
                    <a:pt x="12" y="71"/>
                    <a:pt x="7" y="70"/>
                    <a:pt x="4" y="73"/>
                  </a:cubicBezTo>
                  <a:cubicBezTo>
                    <a:pt x="1" y="75"/>
                    <a:pt x="0" y="79"/>
                    <a:pt x="3" y="82"/>
                  </a:cubicBezTo>
                  <a:cubicBezTo>
                    <a:pt x="4" y="85"/>
                    <a:pt x="44" y="138"/>
                    <a:pt x="120" y="142"/>
                  </a:cubicBezTo>
                  <a:cubicBezTo>
                    <a:pt x="196" y="146"/>
                    <a:pt x="241" y="78"/>
                    <a:pt x="243" y="75"/>
                  </a:cubicBezTo>
                  <a:cubicBezTo>
                    <a:pt x="244" y="73"/>
                    <a:pt x="245" y="71"/>
                    <a:pt x="244" y="69"/>
                  </a:cubicBezTo>
                  <a:cubicBezTo>
                    <a:pt x="243" y="67"/>
                    <a:pt x="242" y="65"/>
                    <a:pt x="240" y="64"/>
                  </a:cubicBezTo>
                  <a:cubicBezTo>
                    <a:pt x="240" y="64"/>
                    <a:pt x="214" y="54"/>
                    <a:pt x="197" y="27"/>
                  </a:cubicBezTo>
                  <a:cubicBezTo>
                    <a:pt x="181" y="0"/>
                    <a:pt x="153" y="0"/>
                    <a:pt x="14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11" name="Freeform 98"/>
            <p:cNvSpPr/>
            <p:nvPr/>
          </p:nvSpPr>
          <p:spPr bwMode="auto">
            <a:xfrm>
              <a:off x="6821669" y="4713726"/>
              <a:ext cx="232498" cy="197270"/>
            </a:xfrm>
            <a:custGeom>
              <a:avLst/>
              <a:gdLst>
                <a:gd name="T0" fmla="*/ 3 w 76"/>
                <a:gd name="T1" fmla="*/ 3 h 65"/>
                <a:gd name="T2" fmla="*/ 3 w 76"/>
                <a:gd name="T3" fmla="*/ 13 h 65"/>
                <a:gd name="T4" fmla="*/ 64 w 76"/>
                <a:gd name="T5" fmla="*/ 63 h 65"/>
                <a:gd name="T6" fmla="*/ 74 w 76"/>
                <a:gd name="T7" fmla="*/ 61 h 65"/>
                <a:gd name="T8" fmla="*/ 72 w 76"/>
                <a:gd name="T9" fmla="*/ 51 h 65"/>
                <a:gd name="T10" fmla="*/ 12 w 76"/>
                <a:gd name="T11" fmla="*/ 2 h 65"/>
                <a:gd name="T12" fmla="*/ 3 w 76"/>
                <a:gd name="T13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65">
                  <a:moveTo>
                    <a:pt x="3" y="3"/>
                  </a:moveTo>
                  <a:cubicBezTo>
                    <a:pt x="0" y="5"/>
                    <a:pt x="0" y="10"/>
                    <a:pt x="3" y="13"/>
                  </a:cubicBezTo>
                  <a:cubicBezTo>
                    <a:pt x="5" y="14"/>
                    <a:pt x="42" y="48"/>
                    <a:pt x="64" y="63"/>
                  </a:cubicBezTo>
                  <a:cubicBezTo>
                    <a:pt x="68" y="65"/>
                    <a:pt x="72" y="64"/>
                    <a:pt x="74" y="61"/>
                  </a:cubicBezTo>
                  <a:cubicBezTo>
                    <a:pt x="76" y="57"/>
                    <a:pt x="75" y="53"/>
                    <a:pt x="72" y="51"/>
                  </a:cubicBezTo>
                  <a:cubicBezTo>
                    <a:pt x="51" y="37"/>
                    <a:pt x="13" y="2"/>
                    <a:pt x="12" y="2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12" name="Freeform 99"/>
            <p:cNvSpPr/>
            <p:nvPr/>
          </p:nvSpPr>
          <p:spPr bwMode="auto">
            <a:xfrm>
              <a:off x="6715989" y="4755997"/>
              <a:ext cx="164391" cy="227799"/>
            </a:xfrm>
            <a:custGeom>
              <a:avLst/>
              <a:gdLst>
                <a:gd name="T0" fmla="*/ 4 w 54"/>
                <a:gd name="T1" fmla="*/ 2 h 75"/>
                <a:gd name="T2" fmla="*/ 2 w 54"/>
                <a:gd name="T3" fmla="*/ 12 h 75"/>
                <a:gd name="T4" fmla="*/ 41 w 54"/>
                <a:gd name="T5" fmla="*/ 71 h 75"/>
                <a:gd name="T6" fmla="*/ 51 w 54"/>
                <a:gd name="T7" fmla="*/ 72 h 75"/>
                <a:gd name="T8" fmla="*/ 52 w 54"/>
                <a:gd name="T9" fmla="*/ 62 h 75"/>
                <a:gd name="T10" fmla="*/ 14 w 54"/>
                <a:gd name="T11" fmla="*/ 4 h 75"/>
                <a:gd name="T12" fmla="*/ 4 w 54"/>
                <a:gd name="T13" fmla="*/ 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75">
                  <a:moveTo>
                    <a:pt x="4" y="2"/>
                  </a:moveTo>
                  <a:cubicBezTo>
                    <a:pt x="1" y="4"/>
                    <a:pt x="0" y="8"/>
                    <a:pt x="2" y="12"/>
                  </a:cubicBezTo>
                  <a:cubicBezTo>
                    <a:pt x="3" y="13"/>
                    <a:pt x="28" y="54"/>
                    <a:pt x="41" y="71"/>
                  </a:cubicBezTo>
                  <a:cubicBezTo>
                    <a:pt x="43" y="74"/>
                    <a:pt x="48" y="75"/>
                    <a:pt x="51" y="72"/>
                  </a:cubicBezTo>
                  <a:cubicBezTo>
                    <a:pt x="54" y="70"/>
                    <a:pt x="54" y="65"/>
                    <a:pt x="52" y="62"/>
                  </a:cubicBezTo>
                  <a:cubicBezTo>
                    <a:pt x="39" y="46"/>
                    <a:pt x="14" y="5"/>
                    <a:pt x="14" y="4"/>
                  </a:cubicBezTo>
                  <a:cubicBezTo>
                    <a:pt x="12" y="1"/>
                    <a:pt x="8" y="0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13" name="Freeform 100"/>
            <p:cNvSpPr/>
            <p:nvPr/>
          </p:nvSpPr>
          <p:spPr bwMode="auto">
            <a:xfrm>
              <a:off x="6612658" y="4763042"/>
              <a:ext cx="124468" cy="209012"/>
            </a:xfrm>
            <a:custGeom>
              <a:avLst/>
              <a:gdLst>
                <a:gd name="T0" fmla="*/ 6 w 41"/>
                <a:gd name="T1" fmla="*/ 1 h 69"/>
                <a:gd name="T2" fmla="*/ 0 w 41"/>
                <a:gd name="T3" fmla="*/ 9 h 69"/>
                <a:gd name="T4" fmla="*/ 27 w 41"/>
                <a:gd name="T5" fmla="*/ 65 h 69"/>
                <a:gd name="T6" fmla="*/ 37 w 41"/>
                <a:gd name="T7" fmla="*/ 66 h 69"/>
                <a:gd name="T8" fmla="*/ 38 w 41"/>
                <a:gd name="T9" fmla="*/ 56 h 69"/>
                <a:gd name="T10" fmla="*/ 14 w 41"/>
                <a:gd name="T11" fmla="*/ 7 h 69"/>
                <a:gd name="T12" fmla="*/ 6 w 41"/>
                <a:gd name="T13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69">
                  <a:moveTo>
                    <a:pt x="6" y="1"/>
                  </a:moveTo>
                  <a:cubicBezTo>
                    <a:pt x="2" y="1"/>
                    <a:pt x="0" y="5"/>
                    <a:pt x="0" y="9"/>
                  </a:cubicBezTo>
                  <a:cubicBezTo>
                    <a:pt x="0" y="10"/>
                    <a:pt x="4" y="39"/>
                    <a:pt x="27" y="65"/>
                  </a:cubicBezTo>
                  <a:cubicBezTo>
                    <a:pt x="30" y="68"/>
                    <a:pt x="34" y="69"/>
                    <a:pt x="37" y="66"/>
                  </a:cubicBezTo>
                  <a:cubicBezTo>
                    <a:pt x="40" y="64"/>
                    <a:pt x="41" y="59"/>
                    <a:pt x="38" y="56"/>
                  </a:cubicBezTo>
                  <a:cubicBezTo>
                    <a:pt x="18" y="33"/>
                    <a:pt x="14" y="7"/>
                    <a:pt x="14" y="7"/>
                  </a:cubicBezTo>
                  <a:cubicBezTo>
                    <a:pt x="14" y="3"/>
                    <a:pt x="10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14" name="Freeform 101"/>
            <p:cNvSpPr/>
            <p:nvPr/>
          </p:nvSpPr>
          <p:spPr bwMode="auto">
            <a:xfrm>
              <a:off x="5633355" y="4333277"/>
              <a:ext cx="612945" cy="988697"/>
            </a:xfrm>
            <a:custGeom>
              <a:avLst/>
              <a:gdLst>
                <a:gd name="T0" fmla="*/ 87 w 201"/>
                <a:gd name="T1" fmla="*/ 3 h 325"/>
                <a:gd name="T2" fmla="*/ 85 w 201"/>
                <a:gd name="T3" fmla="*/ 8 h 325"/>
                <a:gd name="T4" fmla="*/ 87 w 201"/>
                <a:gd name="T5" fmla="*/ 13 h 325"/>
                <a:gd name="T6" fmla="*/ 116 w 201"/>
                <a:gd name="T7" fmla="*/ 94 h 325"/>
                <a:gd name="T8" fmla="*/ 114 w 201"/>
                <a:gd name="T9" fmla="*/ 126 h 325"/>
                <a:gd name="T10" fmla="*/ 114 w 201"/>
                <a:gd name="T11" fmla="*/ 127 h 325"/>
                <a:gd name="T12" fmla="*/ 110 w 201"/>
                <a:gd name="T13" fmla="*/ 172 h 325"/>
                <a:gd name="T14" fmla="*/ 138 w 201"/>
                <a:gd name="T15" fmla="*/ 240 h 325"/>
                <a:gd name="T16" fmla="*/ 184 w 201"/>
                <a:gd name="T17" fmla="*/ 304 h 325"/>
                <a:gd name="T18" fmla="*/ 72 w 201"/>
                <a:gd name="T19" fmla="*/ 211 h 325"/>
                <a:gd name="T20" fmla="*/ 14 w 201"/>
                <a:gd name="T21" fmla="*/ 86 h 325"/>
                <a:gd name="T22" fmla="*/ 7 w 201"/>
                <a:gd name="T23" fmla="*/ 80 h 325"/>
                <a:gd name="T24" fmla="*/ 1 w 201"/>
                <a:gd name="T25" fmla="*/ 87 h 325"/>
                <a:gd name="T26" fmla="*/ 60 w 201"/>
                <a:gd name="T27" fmla="*/ 219 h 325"/>
                <a:gd name="T28" fmla="*/ 192 w 201"/>
                <a:gd name="T29" fmla="*/ 316 h 325"/>
                <a:gd name="T30" fmla="*/ 198 w 201"/>
                <a:gd name="T31" fmla="*/ 308 h 325"/>
                <a:gd name="T32" fmla="*/ 148 w 201"/>
                <a:gd name="T33" fmla="*/ 230 h 325"/>
                <a:gd name="T34" fmla="*/ 128 w 201"/>
                <a:gd name="T35" fmla="*/ 129 h 325"/>
                <a:gd name="T36" fmla="*/ 128 w 201"/>
                <a:gd name="T37" fmla="*/ 128 h 325"/>
                <a:gd name="T38" fmla="*/ 97 w 201"/>
                <a:gd name="T39" fmla="*/ 3 h 325"/>
                <a:gd name="T40" fmla="*/ 87 w 201"/>
                <a:gd name="T41" fmla="*/ 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1" h="325">
                  <a:moveTo>
                    <a:pt x="87" y="3"/>
                  </a:moveTo>
                  <a:cubicBezTo>
                    <a:pt x="85" y="4"/>
                    <a:pt x="85" y="6"/>
                    <a:pt x="85" y="8"/>
                  </a:cubicBezTo>
                  <a:cubicBezTo>
                    <a:pt x="85" y="10"/>
                    <a:pt x="85" y="11"/>
                    <a:pt x="87" y="13"/>
                  </a:cubicBezTo>
                  <a:cubicBezTo>
                    <a:pt x="107" y="31"/>
                    <a:pt x="116" y="57"/>
                    <a:pt x="116" y="94"/>
                  </a:cubicBezTo>
                  <a:cubicBezTo>
                    <a:pt x="116" y="104"/>
                    <a:pt x="115" y="114"/>
                    <a:pt x="114" y="126"/>
                  </a:cubicBezTo>
                  <a:cubicBezTo>
                    <a:pt x="114" y="127"/>
                    <a:pt x="114" y="127"/>
                    <a:pt x="114" y="127"/>
                  </a:cubicBezTo>
                  <a:cubicBezTo>
                    <a:pt x="112" y="144"/>
                    <a:pt x="110" y="158"/>
                    <a:pt x="110" y="172"/>
                  </a:cubicBezTo>
                  <a:cubicBezTo>
                    <a:pt x="110" y="197"/>
                    <a:pt x="116" y="218"/>
                    <a:pt x="138" y="240"/>
                  </a:cubicBezTo>
                  <a:cubicBezTo>
                    <a:pt x="166" y="268"/>
                    <a:pt x="183" y="296"/>
                    <a:pt x="184" y="304"/>
                  </a:cubicBezTo>
                  <a:cubicBezTo>
                    <a:pt x="173" y="304"/>
                    <a:pt x="121" y="284"/>
                    <a:pt x="72" y="211"/>
                  </a:cubicBezTo>
                  <a:cubicBezTo>
                    <a:pt x="21" y="135"/>
                    <a:pt x="15" y="86"/>
                    <a:pt x="14" y="86"/>
                  </a:cubicBezTo>
                  <a:cubicBezTo>
                    <a:pt x="14" y="82"/>
                    <a:pt x="11" y="79"/>
                    <a:pt x="7" y="80"/>
                  </a:cubicBezTo>
                  <a:cubicBezTo>
                    <a:pt x="3" y="80"/>
                    <a:pt x="0" y="83"/>
                    <a:pt x="1" y="87"/>
                  </a:cubicBezTo>
                  <a:cubicBezTo>
                    <a:pt x="1" y="89"/>
                    <a:pt x="7" y="139"/>
                    <a:pt x="60" y="219"/>
                  </a:cubicBezTo>
                  <a:cubicBezTo>
                    <a:pt x="114" y="298"/>
                    <a:pt x="175" y="325"/>
                    <a:pt x="192" y="316"/>
                  </a:cubicBezTo>
                  <a:cubicBezTo>
                    <a:pt x="195" y="315"/>
                    <a:pt x="198" y="311"/>
                    <a:pt x="198" y="308"/>
                  </a:cubicBezTo>
                  <a:cubicBezTo>
                    <a:pt x="201" y="289"/>
                    <a:pt x="167" y="249"/>
                    <a:pt x="148" y="230"/>
                  </a:cubicBezTo>
                  <a:cubicBezTo>
                    <a:pt x="120" y="201"/>
                    <a:pt x="122" y="176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33" y="88"/>
                    <a:pt x="133" y="37"/>
                    <a:pt x="97" y="3"/>
                  </a:cubicBezTo>
                  <a:cubicBezTo>
                    <a:pt x="94" y="0"/>
                    <a:pt x="89" y="0"/>
                    <a:pt x="8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15" name="Freeform 102"/>
            <p:cNvSpPr/>
            <p:nvPr/>
          </p:nvSpPr>
          <p:spPr bwMode="auto">
            <a:xfrm>
              <a:off x="5847064" y="4330928"/>
              <a:ext cx="295904" cy="878319"/>
            </a:xfrm>
            <a:custGeom>
              <a:avLst/>
              <a:gdLst>
                <a:gd name="T0" fmla="*/ 2 w 97"/>
                <a:gd name="T1" fmla="*/ 7 h 289"/>
                <a:gd name="T2" fmla="*/ 7 w 97"/>
                <a:gd name="T3" fmla="*/ 156 h 289"/>
                <a:gd name="T4" fmla="*/ 85 w 97"/>
                <a:gd name="T5" fmla="*/ 287 h 289"/>
                <a:gd name="T6" fmla="*/ 95 w 97"/>
                <a:gd name="T7" fmla="*/ 287 h 289"/>
                <a:gd name="T8" fmla="*/ 94 w 97"/>
                <a:gd name="T9" fmla="*/ 277 h 289"/>
                <a:gd name="T10" fmla="*/ 21 w 97"/>
                <a:gd name="T11" fmla="*/ 154 h 289"/>
                <a:gd name="T12" fmla="*/ 16 w 97"/>
                <a:gd name="T13" fmla="*/ 7 h 289"/>
                <a:gd name="T14" fmla="*/ 9 w 97"/>
                <a:gd name="T15" fmla="*/ 0 h 289"/>
                <a:gd name="T16" fmla="*/ 2 w 97"/>
                <a:gd name="T17" fmla="*/ 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289">
                  <a:moveTo>
                    <a:pt x="2" y="7"/>
                  </a:moveTo>
                  <a:cubicBezTo>
                    <a:pt x="2" y="8"/>
                    <a:pt x="0" y="96"/>
                    <a:pt x="7" y="156"/>
                  </a:cubicBezTo>
                  <a:cubicBezTo>
                    <a:pt x="15" y="218"/>
                    <a:pt x="82" y="284"/>
                    <a:pt x="85" y="287"/>
                  </a:cubicBezTo>
                  <a:cubicBezTo>
                    <a:pt x="87" y="289"/>
                    <a:pt x="92" y="289"/>
                    <a:pt x="95" y="287"/>
                  </a:cubicBezTo>
                  <a:cubicBezTo>
                    <a:pt x="97" y="284"/>
                    <a:pt x="97" y="279"/>
                    <a:pt x="94" y="277"/>
                  </a:cubicBezTo>
                  <a:cubicBezTo>
                    <a:pt x="94" y="276"/>
                    <a:pt x="28" y="212"/>
                    <a:pt x="21" y="154"/>
                  </a:cubicBezTo>
                  <a:cubicBezTo>
                    <a:pt x="14" y="95"/>
                    <a:pt x="16" y="8"/>
                    <a:pt x="16" y="7"/>
                  </a:cubicBezTo>
                  <a:cubicBezTo>
                    <a:pt x="16" y="3"/>
                    <a:pt x="13" y="0"/>
                    <a:pt x="9" y="0"/>
                  </a:cubicBezTo>
                  <a:cubicBezTo>
                    <a:pt x="5" y="0"/>
                    <a:pt x="2" y="3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16" name="Freeform 103"/>
            <p:cNvSpPr/>
            <p:nvPr/>
          </p:nvSpPr>
          <p:spPr bwMode="auto">
            <a:xfrm>
              <a:off x="4675189" y="4046767"/>
              <a:ext cx="958166" cy="1070891"/>
            </a:xfrm>
            <a:custGeom>
              <a:avLst/>
              <a:gdLst>
                <a:gd name="T0" fmla="*/ 30 w 315"/>
                <a:gd name="T1" fmla="*/ 6 h 352"/>
                <a:gd name="T2" fmla="*/ 15 w 315"/>
                <a:gd name="T3" fmla="*/ 189 h 352"/>
                <a:gd name="T4" fmla="*/ 200 w 315"/>
                <a:gd name="T5" fmla="*/ 351 h 352"/>
                <a:gd name="T6" fmla="*/ 295 w 315"/>
                <a:gd name="T7" fmla="*/ 297 h 352"/>
                <a:gd name="T8" fmla="*/ 305 w 315"/>
                <a:gd name="T9" fmla="*/ 219 h 352"/>
                <a:gd name="T10" fmla="*/ 262 w 315"/>
                <a:gd name="T11" fmla="*/ 193 h 352"/>
                <a:gd name="T12" fmla="*/ 237 w 315"/>
                <a:gd name="T13" fmla="*/ 211 h 352"/>
                <a:gd name="T14" fmla="*/ 235 w 315"/>
                <a:gd name="T15" fmla="*/ 222 h 352"/>
                <a:gd name="T16" fmla="*/ 183 w 315"/>
                <a:gd name="T17" fmla="*/ 265 h 352"/>
                <a:gd name="T18" fmla="*/ 118 w 315"/>
                <a:gd name="T19" fmla="*/ 228 h 352"/>
                <a:gd name="T20" fmla="*/ 93 w 315"/>
                <a:gd name="T21" fmla="*/ 77 h 352"/>
                <a:gd name="T22" fmla="*/ 89 w 315"/>
                <a:gd name="T23" fmla="*/ 68 h 352"/>
                <a:gd name="T24" fmla="*/ 80 w 315"/>
                <a:gd name="T25" fmla="*/ 72 h 352"/>
                <a:gd name="T26" fmla="*/ 107 w 315"/>
                <a:gd name="T27" fmla="*/ 236 h 352"/>
                <a:gd name="T28" fmla="*/ 184 w 315"/>
                <a:gd name="T29" fmla="*/ 279 h 352"/>
                <a:gd name="T30" fmla="*/ 248 w 315"/>
                <a:gd name="T31" fmla="*/ 225 h 352"/>
                <a:gd name="T32" fmla="*/ 250 w 315"/>
                <a:gd name="T33" fmla="*/ 216 h 352"/>
                <a:gd name="T34" fmla="*/ 263 w 315"/>
                <a:gd name="T35" fmla="*/ 207 h 352"/>
                <a:gd name="T36" fmla="*/ 292 w 315"/>
                <a:gd name="T37" fmla="*/ 226 h 352"/>
                <a:gd name="T38" fmla="*/ 283 w 315"/>
                <a:gd name="T39" fmla="*/ 290 h 352"/>
                <a:gd name="T40" fmla="*/ 200 w 315"/>
                <a:gd name="T41" fmla="*/ 337 h 352"/>
                <a:gd name="T42" fmla="*/ 29 w 315"/>
                <a:gd name="T43" fmla="*/ 187 h 352"/>
                <a:gd name="T44" fmla="*/ 43 w 315"/>
                <a:gd name="T45" fmla="*/ 11 h 352"/>
                <a:gd name="T46" fmla="*/ 39 w 315"/>
                <a:gd name="T47" fmla="*/ 2 h 352"/>
                <a:gd name="T48" fmla="*/ 30 w 315"/>
                <a:gd name="T49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5" h="352">
                  <a:moveTo>
                    <a:pt x="30" y="6"/>
                  </a:moveTo>
                  <a:cubicBezTo>
                    <a:pt x="29" y="10"/>
                    <a:pt x="0" y="93"/>
                    <a:pt x="15" y="189"/>
                  </a:cubicBezTo>
                  <a:cubicBezTo>
                    <a:pt x="30" y="286"/>
                    <a:pt x="106" y="352"/>
                    <a:pt x="200" y="351"/>
                  </a:cubicBezTo>
                  <a:cubicBezTo>
                    <a:pt x="256" y="349"/>
                    <a:pt x="284" y="317"/>
                    <a:pt x="295" y="297"/>
                  </a:cubicBezTo>
                  <a:cubicBezTo>
                    <a:pt x="311" y="271"/>
                    <a:pt x="315" y="238"/>
                    <a:pt x="305" y="219"/>
                  </a:cubicBezTo>
                  <a:cubicBezTo>
                    <a:pt x="293" y="198"/>
                    <a:pt x="275" y="191"/>
                    <a:pt x="262" y="193"/>
                  </a:cubicBezTo>
                  <a:cubicBezTo>
                    <a:pt x="250" y="194"/>
                    <a:pt x="240" y="201"/>
                    <a:pt x="237" y="211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31" y="240"/>
                    <a:pt x="228" y="261"/>
                    <a:pt x="183" y="265"/>
                  </a:cubicBezTo>
                  <a:cubicBezTo>
                    <a:pt x="162" y="267"/>
                    <a:pt x="138" y="253"/>
                    <a:pt x="118" y="228"/>
                  </a:cubicBezTo>
                  <a:cubicBezTo>
                    <a:pt x="93" y="195"/>
                    <a:pt x="71" y="136"/>
                    <a:pt x="93" y="77"/>
                  </a:cubicBezTo>
                  <a:cubicBezTo>
                    <a:pt x="94" y="73"/>
                    <a:pt x="92" y="69"/>
                    <a:pt x="89" y="68"/>
                  </a:cubicBezTo>
                  <a:cubicBezTo>
                    <a:pt x="85" y="66"/>
                    <a:pt x="81" y="68"/>
                    <a:pt x="80" y="72"/>
                  </a:cubicBezTo>
                  <a:cubicBezTo>
                    <a:pt x="56" y="136"/>
                    <a:pt x="80" y="201"/>
                    <a:pt x="107" y="236"/>
                  </a:cubicBezTo>
                  <a:cubicBezTo>
                    <a:pt x="130" y="266"/>
                    <a:pt x="158" y="281"/>
                    <a:pt x="184" y="279"/>
                  </a:cubicBezTo>
                  <a:cubicBezTo>
                    <a:pt x="240" y="274"/>
                    <a:pt x="245" y="244"/>
                    <a:pt x="248" y="225"/>
                  </a:cubicBezTo>
                  <a:cubicBezTo>
                    <a:pt x="250" y="216"/>
                    <a:pt x="250" y="216"/>
                    <a:pt x="250" y="216"/>
                  </a:cubicBezTo>
                  <a:cubicBezTo>
                    <a:pt x="252" y="211"/>
                    <a:pt x="257" y="207"/>
                    <a:pt x="263" y="207"/>
                  </a:cubicBezTo>
                  <a:cubicBezTo>
                    <a:pt x="272" y="206"/>
                    <a:pt x="284" y="210"/>
                    <a:pt x="292" y="226"/>
                  </a:cubicBezTo>
                  <a:cubicBezTo>
                    <a:pt x="299" y="238"/>
                    <a:pt x="298" y="265"/>
                    <a:pt x="283" y="290"/>
                  </a:cubicBezTo>
                  <a:cubicBezTo>
                    <a:pt x="273" y="307"/>
                    <a:pt x="249" y="336"/>
                    <a:pt x="200" y="337"/>
                  </a:cubicBezTo>
                  <a:cubicBezTo>
                    <a:pt x="112" y="338"/>
                    <a:pt x="43" y="278"/>
                    <a:pt x="29" y="187"/>
                  </a:cubicBezTo>
                  <a:cubicBezTo>
                    <a:pt x="15" y="94"/>
                    <a:pt x="43" y="11"/>
                    <a:pt x="43" y="11"/>
                  </a:cubicBezTo>
                  <a:cubicBezTo>
                    <a:pt x="45" y="7"/>
                    <a:pt x="43" y="3"/>
                    <a:pt x="39" y="2"/>
                  </a:cubicBezTo>
                  <a:cubicBezTo>
                    <a:pt x="35" y="0"/>
                    <a:pt x="31" y="2"/>
                    <a:pt x="3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17" name="Freeform 104"/>
            <p:cNvSpPr/>
            <p:nvPr/>
          </p:nvSpPr>
          <p:spPr bwMode="auto">
            <a:xfrm>
              <a:off x="4228984" y="3584123"/>
              <a:ext cx="577718" cy="666959"/>
            </a:xfrm>
            <a:custGeom>
              <a:avLst/>
              <a:gdLst>
                <a:gd name="T0" fmla="*/ 52 w 189"/>
                <a:gd name="T1" fmla="*/ 1 h 219"/>
                <a:gd name="T2" fmla="*/ 22 w 189"/>
                <a:gd name="T3" fmla="*/ 22 h 219"/>
                <a:gd name="T4" fmla="*/ 13 w 189"/>
                <a:gd name="T5" fmla="*/ 144 h 219"/>
                <a:gd name="T6" fmla="*/ 94 w 189"/>
                <a:gd name="T7" fmla="*/ 213 h 219"/>
                <a:gd name="T8" fmla="*/ 185 w 189"/>
                <a:gd name="T9" fmla="*/ 178 h 219"/>
                <a:gd name="T10" fmla="*/ 183 w 189"/>
                <a:gd name="T11" fmla="*/ 169 h 219"/>
                <a:gd name="T12" fmla="*/ 173 w 189"/>
                <a:gd name="T13" fmla="*/ 171 h 219"/>
                <a:gd name="T14" fmla="*/ 96 w 189"/>
                <a:gd name="T15" fmla="*/ 199 h 219"/>
                <a:gd name="T16" fmla="*/ 26 w 189"/>
                <a:gd name="T17" fmla="*/ 140 h 219"/>
                <a:gd name="T18" fmla="*/ 34 w 189"/>
                <a:gd name="T19" fmla="*/ 30 h 219"/>
                <a:gd name="T20" fmla="*/ 54 w 189"/>
                <a:gd name="T21" fmla="*/ 15 h 219"/>
                <a:gd name="T22" fmla="*/ 72 w 189"/>
                <a:gd name="T23" fmla="*/ 22 h 219"/>
                <a:gd name="T24" fmla="*/ 77 w 189"/>
                <a:gd name="T25" fmla="*/ 65 h 219"/>
                <a:gd name="T26" fmla="*/ 85 w 189"/>
                <a:gd name="T27" fmla="*/ 124 h 219"/>
                <a:gd name="T28" fmla="*/ 123 w 189"/>
                <a:gd name="T29" fmla="*/ 140 h 219"/>
                <a:gd name="T30" fmla="*/ 186 w 189"/>
                <a:gd name="T31" fmla="*/ 104 h 219"/>
                <a:gd name="T32" fmla="*/ 185 w 189"/>
                <a:gd name="T33" fmla="*/ 94 h 219"/>
                <a:gd name="T34" fmla="*/ 175 w 189"/>
                <a:gd name="T35" fmla="*/ 96 h 219"/>
                <a:gd name="T36" fmla="*/ 122 w 189"/>
                <a:gd name="T37" fmla="*/ 126 h 219"/>
                <a:gd name="T38" fmla="*/ 96 w 189"/>
                <a:gd name="T39" fmla="*/ 115 h 219"/>
                <a:gd name="T40" fmla="*/ 91 w 189"/>
                <a:gd name="T41" fmla="*/ 69 h 219"/>
                <a:gd name="T42" fmla="*/ 83 w 189"/>
                <a:gd name="T43" fmla="*/ 12 h 219"/>
                <a:gd name="T44" fmla="*/ 52 w 189"/>
                <a:gd name="T45" fmla="*/ 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219">
                  <a:moveTo>
                    <a:pt x="52" y="1"/>
                  </a:moveTo>
                  <a:cubicBezTo>
                    <a:pt x="41" y="3"/>
                    <a:pt x="30" y="10"/>
                    <a:pt x="22" y="22"/>
                  </a:cubicBezTo>
                  <a:cubicBezTo>
                    <a:pt x="4" y="49"/>
                    <a:pt x="0" y="93"/>
                    <a:pt x="13" y="144"/>
                  </a:cubicBezTo>
                  <a:cubicBezTo>
                    <a:pt x="22" y="181"/>
                    <a:pt x="53" y="207"/>
                    <a:pt x="94" y="213"/>
                  </a:cubicBezTo>
                  <a:cubicBezTo>
                    <a:pt x="133" y="219"/>
                    <a:pt x="170" y="204"/>
                    <a:pt x="185" y="178"/>
                  </a:cubicBezTo>
                  <a:cubicBezTo>
                    <a:pt x="187" y="175"/>
                    <a:pt x="186" y="171"/>
                    <a:pt x="183" y="169"/>
                  </a:cubicBezTo>
                  <a:cubicBezTo>
                    <a:pt x="179" y="167"/>
                    <a:pt x="175" y="168"/>
                    <a:pt x="173" y="171"/>
                  </a:cubicBezTo>
                  <a:cubicBezTo>
                    <a:pt x="161" y="192"/>
                    <a:pt x="128" y="204"/>
                    <a:pt x="96" y="199"/>
                  </a:cubicBezTo>
                  <a:cubicBezTo>
                    <a:pt x="79" y="197"/>
                    <a:pt x="38" y="186"/>
                    <a:pt x="26" y="140"/>
                  </a:cubicBezTo>
                  <a:cubicBezTo>
                    <a:pt x="15" y="95"/>
                    <a:pt x="18" y="53"/>
                    <a:pt x="34" y="30"/>
                  </a:cubicBezTo>
                  <a:cubicBezTo>
                    <a:pt x="39" y="21"/>
                    <a:pt x="47" y="16"/>
                    <a:pt x="54" y="15"/>
                  </a:cubicBezTo>
                  <a:cubicBezTo>
                    <a:pt x="61" y="14"/>
                    <a:pt x="68" y="16"/>
                    <a:pt x="72" y="22"/>
                  </a:cubicBezTo>
                  <a:cubicBezTo>
                    <a:pt x="80" y="31"/>
                    <a:pt x="82" y="47"/>
                    <a:pt x="77" y="65"/>
                  </a:cubicBezTo>
                  <a:cubicBezTo>
                    <a:pt x="71" y="87"/>
                    <a:pt x="74" y="110"/>
                    <a:pt x="85" y="124"/>
                  </a:cubicBezTo>
                  <a:cubicBezTo>
                    <a:pt x="94" y="135"/>
                    <a:pt x="107" y="141"/>
                    <a:pt x="123" y="140"/>
                  </a:cubicBezTo>
                  <a:cubicBezTo>
                    <a:pt x="160" y="138"/>
                    <a:pt x="185" y="105"/>
                    <a:pt x="186" y="104"/>
                  </a:cubicBezTo>
                  <a:cubicBezTo>
                    <a:pt x="189" y="101"/>
                    <a:pt x="188" y="97"/>
                    <a:pt x="185" y="94"/>
                  </a:cubicBezTo>
                  <a:cubicBezTo>
                    <a:pt x="182" y="92"/>
                    <a:pt x="178" y="93"/>
                    <a:pt x="175" y="96"/>
                  </a:cubicBezTo>
                  <a:cubicBezTo>
                    <a:pt x="175" y="96"/>
                    <a:pt x="153" y="124"/>
                    <a:pt x="122" y="126"/>
                  </a:cubicBezTo>
                  <a:cubicBezTo>
                    <a:pt x="111" y="126"/>
                    <a:pt x="102" y="123"/>
                    <a:pt x="96" y="115"/>
                  </a:cubicBezTo>
                  <a:cubicBezTo>
                    <a:pt x="88" y="105"/>
                    <a:pt x="86" y="87"/>
                    <a:pt x="91" y="69"/>
                  </a:cubicBezTo>
                  <a:cubicBezTo>
                    <a:pt x="97" y="47"/>
                    <a:pt x="94" y="25"/>
                    <a:pt x="83" y="12"/>
                  </a:cubicBezTo>
                  <a:cubicBezTo>
                    <a:pt x="75" y="4"/>
                    <a:pt x="64" y="0"/>
                    <a:pt x="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18" name="Freeform 105"/>
            <p:cNvSpPr/>
            <p:nvPr/>
          </p:nvSpPr>
          <p:spPr bwMode="auto">
            <a:xfrm>
              <a:off x="4078684" y="3013451"/>
              <a:ext cx="547188" cy="596505"/>
            </a:xfrm>
            <a:custGeom>
              <a:avLst/>
              <a:gdLst>
                <a:gd name="T0" fmla="*/ 20 w 180"/>
                <a:gd name="T1" fmla="*/ 44 h 196"/>
                <a:gd name="T2" fmla="*/ 10 w 180"/>
                <a:gd name="T3" fmla="*/ 136 h 196"/>
                <a:gd name="T4" fmla="*/ 62 w 180"/>
                <a:gd name="T5" fmla="*/ 187 h 196"/>
                <a:gd name="T6" fmla="*/ 128 w 180"/>
                <a:gd name="T7" fmla="*/ 182 h 196"/>
                <a:gd name="T8" fmla="*/ 179 w 180"/>
                <a:gd name="T9" fmla="*/ 120 h 196"/>
                <a:gd name="T10" fmla="*/ 173 w 180"/>
                <a:gd name="T11" fmla="*/ 111 h 196"/>
                <a:gd name="T12" fmla="*/ 165 w 180"/>
                <a:gd name="T13" fmla="*/ 117 h 196"/>
                <a:gd name="T14" fmla="*/ 121 w 180"/>
                <a:gd name="T15" fmla="*/ 170 h 196"/>
                <a:gd name="T16" fmla="*/ 67 w 180"/>
                <a:gd name="T17" fmla="*/ 174 h 196"/>
                <a:gd name="T18" fmla="*/ 23 w 180"/>
                <a:gd name="T19" fmla="*/ 131 h 196"/>
                <a:gd name="T20" fmla="*/ 32 w 180"/>
                <a:gd name="T21" fmla="*/ 50 h 196"/>
                <a:gd name="T22" fmla="*/ 97 w 180"/>
                <a:gd name="T23" fmla="*/ 15 h 196"/>
                <a:gd name="T24" fmla="*/ 129 w 180"/>
                <a:gd name="T25" fmla="*/ 36 h 196"/>
                <a:gd name="T26" fmla="*/ 107 w 180"/>
                <a:gd name="T27" fmla="*/ 110 h 196"/>
                <a:gd name="T28" fmla="*/ 107 w 180"/>
                <a:gd name="T29" fmla="*/ 120 h 196"/>
                <a:gd name="T30" fmla="*/ 117 w 180"/>
                <a:gd name="T31" fmla="*/ 119 h 196"/>
                <a:gd name="T32" fmla="*/ 142 w 180"/>
                <a:gd name="T33" fmla="*/ 32 h 196"/>
                <a:gd name="T34" fmla="*/ 98 w 180"/>
                <a:gd name="T35" fmla="*/ 1 h 196"/>
                <a:gd name="T36" fmla="*/ 20 w 180"/>
                <a:gd name="T37" fmla="*/ 4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96">
                  <a:moveTo>
                    <a:pt x="20" y="44"/>
                  </a:moveTo>
                  <a:cubicBezTo>
                    <a:pt x="4" y="73"/>
                    <a:pt x="0" y="108"/>
                    <a:pt x="10" y="136"/>
                  </a:cubicBezTo>
                  <a:cubicBezTo>
                    <a:pt x="19" y="160"/>
                    <a:pt x="37" y="177"/>
                    <a:pt x="62" y="187"/>
                  </a:cubicBezTo>
                  <a:cubicBezTo>
                    <a:pt x="84" y="196"/>
                    <a:pt x="107" y="194"/>
                    <a:pt x="128" y="182"/>
                  </a:cubicBezTo>
                  <a:cubicBezTo>
                    <a:pt x="156" y="167"/>
                    <a:pt x="176" y="135"/>
                    <a:pt x="179" y="120"/>
                  </a:cubicBezTo>
                  <a:cubicBezTo>
                    <a:pt x="180" y="116"/>
                    <a:pt x="177" y="112"/>
                    <a:pt x="173" y="111"/>
                  </a:cubicBezTo>
                  <a:cubicBezTo>
                    <a:pt x="170" y="111"/>
                    <a:pt x="166" y="113"/>
                    <a:pt x="165" y="117"/>
                  </a:cubicBezTo>
                  <a:cubicBezTo>
                    <a:pt x="163" y="128"/>
                    <a:pt x="146" y="156"/>
                    <a:pt x="121" y="170"/>
                  </a:cubicBezTo>
                  <a:cubicBezTo>
                    <a:pt x="103" y="180"/>
                    <a:pt x="85" y="181"/>
                    <a:pt x="67" y="174"/>
                  </a:cubicBezTo>
                  <a:cubicBezTo>
                    <a:pt x="45" y="166"/>
                    <a:pt x="31" y="151"/>
                    <a:pt x="23" y="131"/>
                  </a:cubicBezTo>
                  <a:cubicBezTo>
                    <a:pt x="15" y="107"/>
                    <a:pt x="18" y="76"/>
                    <a:pt x="32" y="50"/>
                  </a:cubicBezTo>
                  <a:cubicBezTo>
                    <a:pt x="45" y="25"/>
                    <a:pt x="75" y="14"/>
                    <a:pt x="97" y="15"/>
                  </a:cubicBezTo>
                  <a:cubicBezTo>
                    <a:pt x="106" y="16"/>
                    <a:pt x="123" y="20"/>
                    <a:pt x="129" y="36"/>
                  </a:cubicBezTo>
                  <a:cubicBezTo>
                    <a:pt x="142" y="72"/>
                    <a:pt x="107" y="109"/>
                    <a:pt x="107" y="110"/>
                  </a:cubicBezTo>
                  <a:cubicBezTo>
                    <a:pt x="104" y="113"/>
                    <a:pt x="104" y="117"/>
                    <a:pt x="107" y="120"/>
                  </a:cubicBezTo>
                  <a:cubicBezTo>
                    <a:pt x="110" y="122"/>
                    <a:pt x="114" y="122"/>
                    <a:pt x="117" y="119"/>
                  </a:cubicBezTo>
                  <a:cubicBezTo>
                    <a:pt x="119" y="118"/>
                    <a:pt x="158" y="76"/>
                    <a:pt x="142" y="32"/>
                  </a:cubicBezTo>
                  <a:cubicBezTo>
                    <a:pt x="136" y="14"/>
                    <a:pt x="120" y="3"/>
                    <a:pt x="98" y="1"/>
                  </a:cubicBezTo>
                  <a:cubicBezTo>
                    <a:pt x="71" y="0"/>
                    <a:pt x="36" y="13"/>
                    <a:pt x="20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19" name="Freeform 106"/>
            <p:cNvSpPr/>
            <p:nvPr/>
          </p:nvSpPr>
          <p:spPr bwMode="auto">
            <a:xfrm>
              <a:off x="4470875" y="3076858"/>
              <a:ext cx="178482" cy="96288"/>
            </a:xfrm>
            <a:custGeom>
              <a:avLst/>
              <a:gdLst>
                <a:gd name="T0" fmla="*/ 3 w 59"/>
                <a:gd name="T1" fmla="*/ 4 h 31"/>
                <a:gd name="T2" fmla="*/ 4 w 59"/>
                <a:gd name="T3" fmla="*/ 13 h 31"/>
                <a:gd name="T4" fmla="*/ 47 w 59"/>
                <a:gd name="T5" fmla="*/ 28 h 31"/>
                <a:gd name="T6" fmla="*/ 57 w 59"/>
                <a:gd name="T7" fmla="*/ 22 h 31"/>
                <a:gd name="T8" fmla="*/ 54 w 59"/>
                <a:gd name="T9" fmla="*/ 13 h 31"/>
                <a:gd name="T10" fmla="*/ 44 w 59"/>
                <a:gd name="T11" fmla="*/ 15 h 31"/>
                <a:gd name="T12" fmla="*/ 45 w 59"/>
                <a:gd name="T13" fmla="*/ 14 h 31"/>
                <a:gd name="T14" fmla="*/ 12 w 59"/>
                <a:gd name="T15" fmla="*/ 2 h 31"/>
                <a:gd name="T16" fmla="*/ 3 w 59"/>
                <a:gd name="T17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1">
                  <a:moveTo>
                    <a:pt x="3" y="4"/>
                  </a:moveTo>
                  <a:cubicBezTo>
                    <a:pt x="0" y="7"/>
                    <a:pt x="1" y="11"/>
                    <a:pt x="4" y="13"/>
                  </a:cubicBezTo>
                  <a:cubicBezTo>
                    <a:pt x="23" y="26"/>
                    <a:pt x="37" y="31"/>
                    <a:pt x="47" y="28"/>
                  </a:cubicBezTo>
                  <a:cubicBezTo>
                    <a:pt x="53" y="27"/>
                    <a:pt x="56" y="23"/>
                    <a:pt x="57" y="22"/>
                  </a:cubicBezTo>
                  <a:cubicBezTo>
                    <a:pt x="59" y="19"/>
                    <a:pt x="57" y="15"/>
                    <a:pt x="54" y="13"/>
                  </a:cubicBezTo>
                  <a:cubicBezTo>
                    <a:pt x="51" y="11"/>
                    <a:pt x="47" y="12"/>
                    <a:pt x="44" y="15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3" y="16"/>
                    <a:pt x="34" y="16"/>
                    <a:pt x="12" y="2"/>
                  </a:cubicBezTo>
                  <a:cubicBezTo>
                    <a:pt x="9" y="0"/>
                    <a:pt x="5" y="0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20" name="Freeform 107"/>
            <p:cNvSpPr/>
            <p:nvPr/>
          </p:nvSpPr>
          <p:spPr bwMode="auto">
            <a:xfrm>
              <a:off x="4315878" y="2682319"/>
              <a:ext cx="472038" cy="371055"/>
            </a:xfrm>
            <a:custGeom>
              <a:avLst/>
              <a:gdLst>
                <a:gd name="T0" fmla="*/ 45 w 155"/>
                <a:gd name="T1" fmla="*/ 25 h 122"/>
                <a:gd name="T2" fmla="*/ 20 w 155"/>
                <a:gd name="T3" fmla="*/ 117 h 122"/>
                <a:gd name="T4" fmla="*/ 29 w 155"/>
                <a:gd name="T5" fmla="*/ 120 h 122"/>
                <a:gd name="T6" fmla="*/ 33 w 155"/>
                <a:gd name="T7" fmla="*/ 111 h 122"/>
                <a:gd name="T8" fmla="*/ 55 w 155"/>
                <a:gd name="T9" fmla="*/ 34 h 122"/>
                <a:gd name="T10" fmla="*/ 106 w 155"/>
                <a:gd name="T11" fmla="*/ 25 h 122"/>
                <a:gd name="T12" fmla="*/ 133 w 155"/>
                <a:gd name="T13" fmla="*/ 90 h 122"/>
                <a:gd name="T14" fmla="*/ 138 w 155"/>
                <a:gd name="T15" fmla="*/ 99 h 122"/>
                <a:gd name="T16" fmla="*/ 147 w 155"/>
                <a:gd name="T17" fmla="*/ 93 h 122"/>
                <a:gd name="T18" fmla="*/ 112 w 155"/>
                <a:gd name="T19" fmla="*/ 12 h 122"/>
                <a:gd name="T20" fmla="*/ 45 w 155"/>
                <a:gd name="T21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122">
                  <a:moveTo>
                    <a:pt x="45" y="25"/>
                  </a:moveTo>
                  <a:cubicBezTo>
                    <a:pt x="0" y="71"/>
                    <a:pt x="19" y="115"/>
                    <a:pt x="20" y="117"/>
                  </a:cubicBezTo>
                  <a:cubicBezTo>
                    <a:pt x="22" y="120"/>
                    <a:pt x="26" y="122"/>
                    <a:pt x="29" y="120"/>
                  </a:cubicBezTo>
                  <a:cubicBezTo>
                    <a:pt x="33" y="119"/>
                    <a:pt x="34" y="114"/>
                    <a:pt x="33" y="111"/>
                  </a:cubicBezTo>
                  <a:cubicBezTo>
                    <a:pt x="32" y="109"/>
                    <a:pt x="17" y="74"/>
                    <a:pt x="55" y="34"/>
                  </a:cubicBezTo>
                  <a:cubicBezTo>
                    <a:pt x="70" y="19"/>
                    <a:pt x="88" y="15"/>
                    <a:pt x="106" y="25"/>
                  </a:cubicBezTo>
                  <a:cubicBezTo>
                    <a:pt x="124" y="35"/>
                    <a:pt x="140" y="60"/>
                    <a:pt x="133" y="90"/>
                  </a:cubicBezTo>
                  <a:cubicBezTo>
                    <a:pt x="132" y="94"/>
                    <a:pt x="135" y="98"/>
                    <a:pt x="138" y="99"/>
                  </a:cubicBezTo>
                  <a:cubicBezTo>
                    <a:pt x="142" y="99"/>
                    <a:pt x="146" y="97"/>
                    <a:pt x="147" y="93"/>
                  </a:cubicBezTo>
                  <a:cubicBezTo>
                    <a:pt x="155" y="57"/>
                    <a:pt x="136" y="25"/>
                    <a:pt x="112" y="12"/>
                  </a:cubicBezTo>
                  <a:cubicBezTo>
                    <a:pt x="89" y="0"/>
                    <a:pt x="64" y="5"/>
                    <a:pt x="45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21" name="Freeform 108"/>
            <p:cNvSpPr/>
            <p:nvPr/>
          </p:nvSpPr>
          <p:spPr bwMode="auto">
            <a:xfrm>
              <a:off x="4710416" y="2785651"/>
              <a:ext cx="100984" cy="65757"/>
            </a:xfrm>
            <a:custGeom>
              <a:avLst/>
              <a:gdLst>
                <a:gd name="T0" fmla="*/ 22 w 33"/>
                <a:gd name="T1" fmla="*/ 2 h 22"/>
                <a:gd name="T2" fmla="*/ 6 w 33"/>
                <a:gd name="T3" fmla="*/ 7 h 22"/>
                <a:gd name="T4" fmla="*/ 2 w 33"/>
                <a:gd name="T5" fmla="*/ 16 h 22"/>
                <a:gd name="T6" fmla="*/ 10 w 33"/>
                <a:gd name="T7" fmla="*/ 20 h 22"/>
                <a:gd name="T8" fmla="*/ 27 w 33"/>
                <a:gd name="T9" fmla="*/ 15 h 22"/>
                <a:gd name="T10" fmla="*/ 31 w 33"/>
                <a:gd name="T11" fmla="*/ 6 h 22"/>
                <a:gd name="T12" fmla="*/ 22 w 33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2">
                  <a:moveTo>
                    <a:pt x="22" y="2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2" y="8"/>
                    <a:pt x="0" y="12"/>
                    <a:pt x="2" y="16"/>
                  </a:cubicBezTo>
                  <a:cubicBezTo>
                    <a:pt x="3" y="20"/>
                    <a:pt x="7" y="22"/>
                    <a:pt x="10" y="20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31" y="14"/>
                    <a:pt x="33" y="10"/>
                    <a:pt x="31" y="6"/>
                  </a:cubicBezTo>
                  <a:cubicBezTo>
                    <a:pt x="30" y="2"/>
                    <a:pt x="26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prstClr val="black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22" name="任意多边形 223"/>
            <p:cNvSpPr/>
            <p:nvPr/>
          </p:nvSpPr>
          <p:spPr>
            <a:xfrm>
              <a:off x="5843765" y="3059418"/>
              <a:ext cx="27175" cy="80445"/>
            </a:xfrm>
            <a:custGeom>
              <a:avLst/>
              <a:gdLst>
                <a:gd name="connsiteX0" fmla="*/ 9352 w 37946"/>
                <a:gd name="connsiteY0" fmla="*/ 112169 h 112328"/>
                <a:gd name="connsiteX1" fmla="*/ 37927 w 37946"/>
                <a:gd name="connsiteY1" fmla="*/ 26444 h 112328"/>
                <a:gd name="connsiteX2" fmla="*/ 4590 w 37946"/>
                <a:gd name="connsiteY2" fmla="*/ 2632 h 112328"/>
                <a:gd name="connsiteX3" fmla="*/ 9352 w 37946"/>
                <a:gd name="connsiteY3" fmla="*/ 112169 h 11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6" h="112328">
                  <a:moveTo>
                    <a:pt x="9352" y="112169"/>
                  </a:moveTo>
                  <a:cubicBezTo>
                    <a:pt x="14908" y="116138"/>
                    <a:pt x="38721" y="44700"/>
                    <a:pt x="37927" y="26444"/>
                  </a:cubicBezTo>
                  <a:cubicBezTo>
                    <a:pt x="37133" y="8188"/>
                    <a:pt x="14909" y="-6099"/>
                    <a:pt x="4590" y="2632"/>
                  </a:cubicBezTo>
                  <a:cubicBezTo>
                    <a:pt x="-5729" y="11363"/>
                    <a:pt x="3796" y="108200"/>
                    <a:pt x="9352" y="112169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23" name="任意多边形 225"/>
            <p:cNvSpPr/>
            <p:nvPr/>
          </p:nvSpPr>
          <p:spPr>
            <a:xfrm>
              <a:off x="5864105" y="3166985"/>
              <a:ext cx="78447" cy="37696"/>
            </a:xfrm>
            <a:custGeom>
              <a:avLst/>
              <a:gdLst>
                <a:gd name="connsiteX0" fmla="*/ 0 w 109538"/>
                <a:gd name="connsiteY0" fmla="*/ 42932 h 52637"/>
                <a:gd name="connsiteX1" fmla="*/ 61913 w 109538"/>
                <a:gd name="connsiteY1" fmla="*/ 69 h 52637"/>
                <a:gd name="connsiteX2" fmla="*/ 109538 w 109538"/>
                <a:gd name="connsiteY2" fmla="*/ 33407 h 52637"/>
                <a:gd name="connsiteX3" fmla="*/ 61913 w 109538"/>
                <a:gd name="connsiteY3" fmla="*/ 52457 h 52637"/>
                <a:gd name="connsiteX4" fmla="*/ 0 w 109538"/>
                <a:gd name="connsiteY4" fmla="*/ 42932 h 5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8" h="52637">
                  <a:moveTo>
                    <a:pt x="0" y="42932"/>
                  </a:moveTo>
                  <a:cubicBezTo>
                    <a:pt x="0" y="34201"/>
                    <a:pt x="43657" y="1656"/>
                    <a:pt x="61913" y="69"/>
                  </a:cubicBezTo>
                  <a:cubicBezTo>
                    <a:pt x="80169" y="-1519"/>
                    <a:pt x="109538" y="24676"/>
                    <a:pt x="109538" y="33407"/>
                  </a:cubicBezTo>
                  <a:cubicBezTo>
                    <a:pt x="109538" y="42138"/>
                    <a:pt x="76994" y="51663"/>
                    <a:pt x="61913" y="52457"/>
                  </a:cubicBezTo>
                  <a:cubicBezTo>
                    <a:pt x="46832" y="53251"/>
                    <a:pt x="0" y="51663"/>
                    <a:pt x="0" y="42932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24" name="任意多边形 226"/>
            <p:cNvSpPr/>
            <p:nvPr/>
          </p:nvSpPr>
          <p:spPr>
            <a:xfrm>
              <a:off x="5947337" y="3126078"/>
              <a:ext cx="50077" cy="58170"/>
            </a:xfrm>
            <a:custGeom>
              <a:avLst/>
              <a:gdLst>
                <a:gd name="connsiteX0" fmla="*/ 12369 w 69924"/>
                <a:gd name="connsiteY0" fmla="*/ 40 h 81225"/>
                <a:gd name="connsiteX1" fmla="*/ 69519 w 69924"/>
                <a:gd name="connsiteY1" fmla="*/ 57190 h 81225"/>
                <a:gd name="connsiteX2" fmla="*/ 36181 w 69924"/>
                <a:gd name="connsiteY2" fmla="*/ 81003 h 81225"/>
                <a:gd name="connsiteX3" fmla="*/ 2844 w 69924"/>
                <a:gd name="connsiteY3" fmla="*/ 66715 h 81225"/>
                <a:gd name="connsiteX4" fmla="*/ 12369 w 69924"/>
                <a:gd name="connsiteY4" fmla="*/ 40 h 8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24" h="81225">
                  <a:moveTo>
                    <a:pt x="12369" y="40"/>
                  </a:moveTo>
                  <a:cubicBezTo>
                    <a:pt x="23481" y="-1547"/>
                    <a:pt x="65550" y="43696"/>
                    <a:pt x="69519" y="57190"/>
                  </a:cubicBezTo>
                  <a:cubicBezTo>
                    <a:pt x="73488" y="70684"/>
                    <a:pt x="47293" y="79416"/>
                    <a:pt x="36181" y="81003"/>
                  </a:cubicBezTo>
                  <a:cubicBezTo>
                    <a:pt x="25069" y="82590"/>
                    <a:pt x="9194" y="75446"/>
                    <a:pt x="2844" y="66715"/>
                  </a:cubicBezTo>
                  <a:cubicBezTo>
                    <a:pt x="-3506" y="57984"/>
                    <a:pt x="1257" y="1627"/>
                    <a:pt x="12369" y="4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5997413" y="3066152"/>
              <a:ext cx="42429" cy="4242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6111569" y="3141060"/>
              <a:ext cx="42429" cy="4242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6007318" y="3214814"/>
              <a:ext cx="42429" cy="4242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5911201" y="3206729"/>
              <a:ext cx="42429" cy="4242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5804904" y="3172385"/>
              <a:ext cx="42429" cy="4242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5736084" y="3100625"/>
              <a:ext cx="42429" cy="4242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宋体" charset="-122"/>
              </a:endParaRPr>
            </a:p>
          </p:txBody>
        </p:sp>
      </p:grpSp>
      <p:sp>
        <p:nvSpPr>
          <p:cNvPr id="131" name="文本框 119"/>
          <p:cNvSpPr txBox="1"/>
          <p:nvPr/>
        </p:nvSpPr>
        <p:spPr>
          <a:xfrm>
            <a:off x="4015600" y="390665"/>
            <a:ext cx="55558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dirty="0">
                <a:latin typeface="华文新魏" pitchFamily="2" charset="-122"/>
                <a:ea typeface="华文新魏" pitchFamily="2" charset="-122"/>
              </a:rPr>
              <a:t>目录</a:t>
            </a:r>
          </a:p>
        </p:txBody>
      </p:sp>
      <p:grpSp>
        <p:nvGrpSpPr>
          <p:cNvPr id="132" name="组合 131"/>
          <p:cNvGrpSpPr/>
          <p:nvPr/>
        </p:nvGrpSpPr>
        <p:grpSpPr>
          <a:xfrm>
            <a:off x="5279922" y="533324"/>
            <a:ext cx="602699" cy="2297666"/>
            <a:chOff x="6416064" y="2283837"/>
            <a:chExt cx="803599" cy="3063554"/>
          </a:xfrm>
        </p:grpSpPr>
        <p:sp>
          <p:nvSpPr>
            <p:cNvPr id="133" name="文本框 120"/>
            <p:cNvSpPr txBox="1"/>
            <p:nvPr/>
          </p:nvSpPr>
          <p:spPr>
            <a:xfrm>
              <a:off x="6527096" y="3008290"/>
              <a:ext cx="584395" cy="233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965456"/>
                  </a:solidFill>
                  <a:latin typeface="+mn-ea"/>
                </a:rPr>
                <a:t>/</a:t>
              </a:r>
            </a:p>
            <a:p>
              <a:r>
                <a:rPr lang="zh-CN" altLang="en-US" sz="2100" b="1" dirty="0">
                  <a:solidFill>
                    <a:srgbClr val="965456"/>
                  </a:solidFill>
                  <a:latin typeface="+mn-ea"/>
                </a:rPr>
                <a:t>盛世荣光</a:t>
              </a:r>
            </a:p>
          </p:txBody>
        </p:sp>
        <p:sp>
          <p:nvSpPr>
            <p:cNvPr id="134" name="文本框 121"/>
            <p:cNvSpPr txBox="1"/>
            <p:nvPr/>
          </p:nvSpPr>
          <p:spPr>
            <a:xfrm>
              <a:off x="6416064" y="2283837"/>
              <a:ext cx="8035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965456"/>
                  </a:solidFill>
                  <a:latin typeface="华文新魏" pitchFamily="2" charset="-122"/>
                  <a:ea typeface="华文新魏" pitchFamily="2" charset="-122"/>
                </a:rPr>
                <a:t>壹</a:t>
              </a: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6545802" y="1567910"/>
            <a:ext cx="506533" cy="2251500"/>
            <a:chOff x="6416064" y="2283837"/>
            <a:chExt cx="803599" cy="3001999"/>
          </a:xfrm>
        </p:grpSpPr>
        <p:sp>
          <p:nvSpPr>
            <p:cNvPr id="136" name="文本框 123"/>
            <p:cNvSpPr txBox="1"/>
            <p:nvPr/>
          </p:nvSpPr>
          <p:spPr>
            <a:xfrm>
              <a:off x="6527096" y="3008290"/>
              <a:ext cx="564345" cy="227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b="1" dirty="0">
                  <a:solidFill>
                    <a:srgbClr val="965456"/>
                  </a:solidFill>
                  <a:latin typeface="+mn-ea"/>
                </a:rPr>
                <a:t>/</a:t>
              </a:r>
            </a:p>
            <a:p>
              <a:r>
                <a:rPr lang="zh-CN" altLang="en-US" sz="2100" b="1" dirty="0">
                  <a:solidFill>
                    <a:srgbClr val="965456"/>
                  </a:solidFill>
                  <a:latin typeface="+mn-ea"/>
                </a:rPr>
                <a:t>开疆拓土</a:t>
              </a:r>
            </a:p>
          </p:txBody>
        </p:sp>
        <p:sp>
          <p:nvSpPr>
            <p:cNvPr id="137" name="文本框 124"/>
            <p:cNvSpPr txBox="1"/>
            <p:nvPr/>
          </p:nvSpPr>
          <p:spPr>
            <a:xfrm>
              <a:off x="6416064" y="2283837"/>
              <a:ext cx="8035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965456"/>
                  </a:solidFill>
                  <a:latin typeface="华文新魏" pitchFamily="2" charset="-122"/>
                  <a:ea typeface="华文新魏" pitchFamily="2" charset="-122"/>
                </a:rPr>
                <a:t>贰</a:t>
              </a: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7949707" y="2527386"/>
            <a:ext cx="602699" cy="2251500"/>
            <a:chOff x="6416064" y="2283837"/>
            <a:chExt cx="803599" cy="3001999"/>
          </a:xfrm>
        </p:grpSpPr>
        <p:sp>
          <p:nvSpPr>
            <p:cNvPr id="139" name="文本框 126"/>
            <p:cNvSpPr txBox="1"/>
            <p:nvPr/>
          </p:nvSpPr>
          <p:spPr>
            <a:xfrm>
              <a:off x="6527096" y="3008290"/>
              <a:ext cx="555934" cy="227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b="1" dirty="0">
                  <a:solidFill>
                    <a:srgbClr val="965456"/>
                  </a:solidFill>
                  <a:latin typeface="+mn-ea"/>
                </a:rPr>
                <a:t>/</a:t>
              </a:r>
            </a:p>
            <a:p>
              <a:r>
                <a:rPr lang="zh-CN" altLang="en-US" sz="2100" b="1" dirty="0">
                  <a:solidFill>
                    <a:srgbClr val="965456"/>
                  </a:solidFill>
                  <a:latin typeface="+mn-ea"/>
                </a:rPr>
                <a:t>浮世暗影</a:t>
              </a:r>
            </a:p>
          </p:txBody>
        </p:sp>
        <p:sp>
          <p:nvSpPr>
            <p:cNvPr id="140" name="文本框 127"/>
            <p:cNvSpPr txBox="1"/>
            <p:nvPr/>
          </p:nvSpPr>
          <p:spPr>
            <a:xfrm>
              <a:off x="6416064" y="2283837"/>
              <a:ext cx="8035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965456"/>
                  </a:solidFill>
                  <a:latin typeface="华文新魏" pitchFamily="2" charset="-122"/>
                  <a:ea typeface="华文新魏" pitchFamily="2" charset="-122"/>
                </a:rPr>
                <a:t>叁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70029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1130" y="-1"/>
            <a:ext cx="9155129" cy="5143501"/>
          </a:xfrm>
          <a:prstGeom prst="rect">
            <a:avLst/>
          </a:prstGeom>
        </p:spPr>
      </p:pic>
      <p:grpSp>
        <p:nvGrpSpPr>
          <p:cNvPr id="142" name="组合 141"/>
          <p:cNvGrpSpPr/>
          <p:nvPr/>
        </p:nvGrpSpPr>
        <p:grpSpPr>
          <a:xfrm>
            <a:off x="986229" y="1538338"/>
            <a:ext cx="7171549" cy="2369839"/>
            <a:chOff x="776177" y="2005263"/>
            <a:chExt cx="9562065" cy="3159785"/>
          </a:xfrm>
        </p:grpSpPr>
        <p:pic>
          <p:nvPicPr>
            <p:cNvPr id="143" name="图片 1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6177" y="2005263"/>
              <a:ext cx="9562065" cy="3159785"/>
            </a:xfrm>
            <a:prstGeom prst="rect">
              <a:avLst/>
            </a:prstGeom>
          </p:spPr>
        </p:pic>
        <p:sp>
          <p:nvSpPr>
            <p:cNvPr id="144" name="矩形 143"/>
            <p:cNvSpPr/>
            <p:nvPr/>
          </p:nvSpPr>
          <p:spPr>
            <a:xfrm>
              <a:off x="776177" y="2005263"/>
              <a:ext cx="9562065" cy="3159785"/>
            </a:xfrm>
            <a:prstGeom prst="rect">
              <a:avLst/>
            </a:prstGeom>
            <a:solidFill>
              <a:srgbClr val="64393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"/>
          <p:cNvSpPr/>
          <p:nvPr/>
        </p:nvSpPr>
        <p:spPr>
          <a:xfrm>
            <a:off x="1855695" y="1157441"/>
            <a:ext cx="917651" cy="761793"/>
          </a:xfrm>
          <a:prstGeom prst="ellipse">
            <a:avLst/>
          </a:prstGeom>
          <a:solidFill>
            <a:srgbClr val="894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r>
              <a:rPr lang="zh-CN" altLang="en-US" sz="4400" dirty="0">
                <a:latin typeface="华文新魏" pitchFamily="2" charset="-122"/>
                <a:ea typeface="华文新魏" pitchFamily="2" charset="-122"/>
              </a:rPr>
              <a:t>壹</a:t>
            </a:r>
          </a:p>
        </p:txBody>
      </p:sp>
      <p:sp>
        <p:nvSpPr>
          <p:cNvPr id="147" name="文本框 10"/>
          <p:cNvSpPr txBox="1"/>
          <p:nvPr/>
        </p:nvSpPr>
        <p:spPr>
          <a:xfrm>
            <a:off x="980660" y="1949968"/>
            <a:ext cx="7171548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——</a:t>
            </a:r>
            <a:r>
              <a:rPr lang="zh-CN" altLang="en-US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盛世荣光</a:t>
            </a:r>
            <a:r>
              <a:rPr lang="en-US" altLang="zh-CN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——</a:t>
            </a:r>
          </a:p>
          <a:p>
            <a:pPr algn="ctr"/>
            <a:r>
              <a:rPr lang="zh-CN" altLang="en-US" sz="4800" dirty="0">
                <a:solidFill>
                  <a:srgbClr val="F0EBE5"/>
                </a:solidFill>
                <a:latin typeface="华文新魏" pitchFamily="2" charset="-122"/>
                <a:ea typeface="华文新魏" pitchFamily="2" charset="-122"/>
              </a:rPr>
              <a:t>康雍乾时期的君主专制</a:t>
            </a:r>
          </a:p>
        </p:txBody>
      </p:sp>
      <p:pic>
        <p:nvPicPr>
          <p:cNvPr id="148" name="图片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2562" y="-46305"/>
            <a:ext cx="2693977" cy="2808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4271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5" y="22860"/>
            <a:ext cx="315685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康乾盛世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" y="646109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    清朝皇帝康熙、雍正、乾隆在位期间，出现了</a:t>
            </a:r>
            <a:r>
              <a:rPr lang="en-US" altLang="zh-CN" sz="2400" dirty="0"/>
              <a:t>100</a:t>
            </a:r>
            <a:r>
              <a:rPr lang="zh-CN" altLang="en-US" sz="2400" dirty="0"/>
              <a:t>多年的鼎盛局面，政局稳定，经济繁荣，疆域开拓并巩固，被称为“康乾盛世”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526" y="4349117"/>
            <a:ext cx="25337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康熙帝</a:t>
            </a:r>
            <a:endParaRPr lang="en-US" altLang="zh-CN" sz="2000" dirty="0"/>
          </a:p>
          <a:p>
            <a:pPr algn="ctr"/>
            <a:r>
              <a:rPr lang="zh-CN" altLang="en-US" sz="2000" dirty="0"/>
              <a:t>爱新觉罗</a:t>
            </a:r>
            <a:r>
              <a:rPr lang="en-US" altLang="zh-CN" sz="2000" dirty="0"/>
              <a:t>·</a:t>
            </a:r>
            <a:r>
              <a:rPr lang="zh-CN" altLang="en-US" sz="2000" dirty="0"/>
              <a:t>玄烨</a:t>
            </a:r>
            <a:endParaRPr lang="en-US" altLang="zh-CN" sz="2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26" y="1663025"/>
            <a:ext cx="2533744" cy="2571750"/>
          </a:xfrm>
          <a:prstGeom prst="ellipse">
            <a:avLst/>
          </a:prstGeom>
          <a:ln w="63500" cap="rnd">
            <a:solidFill>
              <a:srgbClr val="49273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3076" y="1663025"/>
            <a:ext cx="2557849" cy="2571750"/>
          </a:xfrm>
          <a:prstGeom prst="ellipse">
            <a:avLst/>
          </a:prstGeom>
          <a:ln w="63500" cap="rnd">
            <a:solidFill>
              <a:srgbClr val="49273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305126" y="4352775"/>
            <a:ext cx="25337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雍正帝</a:t>
            </a:r>
            <a:endParaRPr lang="en-US" altLang="zh-CN" sz="2000" dirty="0"/>
          </a:p>
          <a:p>
            <a:pPr algn="ctr"/>
            <a:r>
              <a:rPr lang="zh-CN" altLang="en-US" sz="2000" dirty="0"/>
              <a:t>爱新觉罗</a:t>
            </a:r>
            <a:r>
              <a:rPr lang="en-US" altLang="zh-CN" sz="2000" dirty="0"/>
              <a:t>·</a:t>
            </a:r>
            <a:r>
              <a:rPr lang="zh-CN" altLang="en-US" sz="2000" dirty="0"/>
              <a:t>胤禛</a:t>
            </a:r>
            <a:endParaRPr lang="en-US" altLang="zh-CN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6672" y="1663025"/>
            <a:ext cx="2565347" cy="2571750"/>
          </a:xfrm>
          <a:prstGeom prst="ellipse">
            <a:avLst/>
          </a:prstGeom>
          <a:ln w="63500" cap="rnd">
            <a:solidFill>
              <a:srgbClr val="49273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6307817" y="4352775"/>
            <a:ext cx="25337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乾隆帝</a:t>
            </a:r>
            <a:endParaRPr lang="en-US" altLang="zh-CN" sz="2000" dirty="0"/>
          </a:p>
          <a:p>
            <a:pPr algn="ctr"/>
            <a:r>
              <a:rPr lang="zh-CN" altLang="en-US" sz="2000" dirty="0"/>
              <a:t>爱新觉罗</a:t>
            </a:r>
            <a:r>
              <a:rPr lang="en-US" altLang="zh-CN" sz="2000" dirty="0"/>
              <a:t>·</a:t>
            </a:r>
            <a:r>
              <a:rPr lang="zh-CN" altLang="en-US" sz="2000" dirty="0"/>
              <a:t>弘历</a:t>
            </a:r>
            <a:endParaRPr lang="en-US" altLang="zh-CN" sz="2000" dirty="0"/>
          </a:p>
        </p:txBody>
      </p:sp>
      <p:sp>
        <p:nvSpPr>
          <p:cNvPr id="18" name="同心圆 17"/>
          <p:cNvSpPr/>
          <p:nvPr/>
        </p:nvSpPr>
        <p:spPr>
          <a:xfrm>
            <a:off x="867372" y="4432022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同心圆 18"/>
          <p:cNvSpPr/>
          <p:nvPr/>
        </p:nvSpPr>
        <p:spPr>
          <a:xfrm>
            <a:off x="3922397" y="4430876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同心圆 19"/>
          <p:cNvSpPr/>
          <p:nvPr/>
        </p:nvSpPr>
        <p:spPr>
          <a:xfrm>
            <a:off x="6921563" y="4430876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06672" y="22860"/>
            <a:ext cx="2434889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核心素养：历史解释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2693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5" y="22860"/>
            <a:ext cx="315685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乾纲独断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492" y="646108"/>
            <a:ext cx="8637373" cy="1938992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材料</a:t>
            </a:r>
            <a:r>
              <a:rPr lang="en-US" altLang="zh-CN" sz="2000" b="1" dirty="0"/>
              <a:t>1</a:t>
            </a:r>
            <a:r>
              <a:rPr lang="zh-CN" altLang="en-US" sz="2000" b="1" dirty="0"/>
              <a:t>：</a:t>
            </a:r>
            <a:r>
              <a:rPr lang="zh-CN" altLang="en-US" sz="2000" dirty="0"/>
              <a:t>乾纲独断，乃本朝家法。自皇祖、皇考以来，一切用人听言大权从无旁假。即左右亲信大臣，亦未有能荣辱人、能生死人者。</a:t>
            </a:r>
            <a:endParaRPr lang="en-US" altLang="zh-CN" sz="2000" dirty="0"/>
          </a:p>
          <a:p>
            <a:pPr algn="r"/>
            <a:r>
              <a:rPr lang="en-US" altLang="zh-CN" sz="2000" dirty="0"/>
              <a:t>——《</a:t>
            </a:r>
            <a:r>
              <a:rPr lang="zh-CN" altLang="en-US" sz="2000" dirty="0"/>
              <a:t>清高宗实录</a:t>
            </a:r>
            <a:r>
              <a:rPr lang="en-US" altLang="zh-CN" sz="2000" dirty="0"/>
              <a:t>》</a:t>
            </a:r>
            <a:r>
              <a:rPr lang="zh-CN" altLang="en-US" sz="2000" dirty="0"/>
              <a:t>卷</a:t>
            </a:r>
            <a:r>
              <a:rPr lang="en-US" altLang="zh-CN" sz="2000" dirty="0"/>
              <a:t>323</a:t>
            </a:r>
            <a:r>
              <a:rPr lang="zh-CN" altLang="en-US" sz="2000" dirty="0"/>
              <a:t>乾隆十三年八月辛亥</a:t>
            </a:r>
            <a:endParaRPr lang="en-US" altLang="zh-CN" sz="2000" dirty="0"/>
          </a:p>
          <a:p>
            <a:r>
              <a:rPr lang="zh-CN" altLang="en-US" sz="2000" b="1" dirty="0"/>
              <a:t>材料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：</a:t>
            </a:r>
            <a:r>
              <a:rPr lang="zh-CN" altLang="en-US" sz="2000" dirty="0"/>
              <a:t>皇上曰可，臣亦曰可；皇上曰否，臣亦曰否。上有忧勤之圣，下无翼赞之贤，此其所以逊于唐、虞也。</a:t>
            </a:r>
            <a:endParaRPr lang="en-US" altLang="zh-CN" sz="2000" dirty="0"/>
          </a:p>
          <a:p>
            <a:pPr algn="r"/>
            <a:r>
              <a:rPr lang="en-US" altLang="zh-CN" sz="2000" dirty="0"/>
              <a:t>——</a:t>
            </a:r>
            <a:r>
              <a:rPr lang="zh-CN" altLang="en-US" sz="2000" dirty="0"/>
              <a:t>齐周华</a:t>
            </a:r>
            <a:r>
              <a:rPr lang="en-US" altLang="zh-CN" sz="2000" dirty="0"/>
              <a:t>《</a:t>
            </a:r>
            <a:r>
              <a:rPr lang="zh-CN" altLang="en-US" sz="2000" dirty="0"/>
              <a:t>名山藏副本</a:t>
            </a:r>
            <a:r>
              <a:rPr lang="en-US" altLang="zh-CN" sz="2000" dirty="0"/>
              <a:t>》</a:t>
            </a:r>
            <a:r>
              <a:rPr lang="zh-CN" altLang="en-US" sz="2000" dirty="0"/>
              <a:t>附录</a:t>
            </a:r>
            <a:r>
              <a:rPr lang="en-US" altLang="zh-CN" sz="2000" dirty="0"/>
              <a:t>《</a:t>
            </a:r>
            <a:r>
              <a:rPr lang="zh-CN" altLang="en-US" sz="2000" dirty="0"/>
              <a:t>唐孙镐讨诸葛际盛檄</a:t>
            </a:r>
            <a:r>
              <a:rPr lang="en-US" altLang="zh-CN" sz="2000" dirty="0"/>
              <a:t>》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494" y="2747834"/>
            <a:ext cx="3660347" cy="2058945"/>
          </a:xfrm>
          <a:prstGeom prst="rect">
            <a:avLst/>
          </a:prstGeom>
          <a:ln>
            <a:solidFill>
              <a:srgbClr val="49273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940059" y="3052453"/>
            <a:ext cx="377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rgbClr val="492731"/>
                </a:solidFill>
              </a:rPr>
              <a:t>乾隆皇帝出行</a:t>
            </a:r>
          </a:p>
        </p:txBody>
      </p:sp>
      <p:sp>
        <p:nvSpPr>
          <p:cNvPr id="5" name="同心圆 4"/>
          <p:cNvSpPr/>
          <p:nvPr/>
        </p:nvSpPr>
        <p:spPr>
          <a:xfrm>
            <a:off x="4030082" y="2842055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6433" y="3115588"/>
            <a:ext cx="4330432" cy="1323439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    三位皇帝都以勤政著称。他们独断朝廷大政方针，对地方具体事务，也总是不厌其烦地详加过问，君主专制得到加强。</a:t>
            </a:r>
          </a:p>
        </p:txBody>
      </p:sp>
      <p:sp>
        <p:nvSpPr>
          <p:cNvPr id="10" name="矩形 9"/>
          <p:cNvSpPr/>
          <p:nvPr/>
        </p:nvSpPr>
        <p:spPr>
          <a:xfrm>
            <a:off x="6406672" y="22860"/>
            <a:ext cx="2434889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核心素养：史料实证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3217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5" y="22860"/>
            <a:ext cx="315685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奏折制度</a:t>
            </a:r>
          </a:p>
        </p:txBody>
      </p:sp>
      <p:sp>
        <p:nvSpPr>
          <p:cNvPr id="5" name="同心圆 4"/>
          <p:cNvSpPr/>
          <p:nvPr/>
        </p:nvSpPr>
        <p:spPr>
          <a:xfrm>
            <a:off x="521230" y="4850650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1641" y="3755521"/>
            <a:ext cx="4725225" cy="1015663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特点：</a:t>
            </a:r>
            <a:r>
              <a:rPr lang="zh-CN" altLang="en-US" sz="2000" dirty="0">
                <a:solidFill>
                  <a:schemeClr val="bg1"/>
                </a:solidFill>
              </a:rPr>
              <a:t>迅速、机密</a:t>
            </a:r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zh-CN" altLang="en-US" sz="2000" b="1" dirty="0">
                <a:solidFill>
                  <a:schemeClr val="bg1"/>
                </a:solidFill>
              </a:rPr>
              <a:t>作用：</a:t>
            </a:r>
            <a:r>
              <a:rPr lang="zh-CN" altLang="en-US" sz="2000" dirty="0">
                <a:solidFill>
                  <a:schemeClr val="bg1"/>
                </a:solidFill>
              </a:rPr>
              <a:t>提高了决策效率，强化了官僚机构的控制。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79986"/>
            <a:ext cx="3811784" cy="4001873"/>
          </a:xfrm>
          <a:prstGeom prst="rect">
            <a:avLst/>
          </a:prstGeom>
          <a:ln>
            <a:solidFill>
              <a:srgbClr val="49273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20086" y="4771183"/>
            <a:ext cx="254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雍正帝批阅过的奏折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07748" y="2775014"/>
            <a:ext cx="4875614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    结合具体史实，说明奏折制度有什么特点和作用。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30097" y="679986"/>
            <a:ext cx="1429858" cy="461665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皇帝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30097" y="2168655"/>
            <a:ext cx="1429858" cy="461665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官员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69375" y="1300429"/>
            <a:ext cx="721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呈送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75892" y="1665482"/>
            <a:ext cx="71492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密封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66294" y="1265372"/>
            <a:ext cx="801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</a:rPr>
              <a:t>批红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52792" y="1712896"/>
            <a:ext cx="714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返回</a:t>
            </a:r>
          </a:p>
        </p:txBody>
      </p:sp>
      <p:cxnSp>
        <p:nvCxnSpPr>
          <p:cNvPr id="35" name="直接箭头连接符 34"/>
          <p:cNvCxnSpPr/>
          <p:nvPr/>
        </p:nvCxnSpPr>
        <p:spPr>
          <a:xfrm flipV="1">
            <a:off x="6545555" y="1300430"/>
            <a:ext cx="0" cy="765163"/>
          </a:xfrm>
          <a:prstGeom prst="straightConnector1">
            <a:avLst/>
          </a:prstGeom>
          <a:ln w="19050">
            <a:solidFill>
              <a:srgbClr val="49273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6882714" y="1300430"/>
            <a:ext cx="0" cy="76516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五边形 37"/>
          <p:cNvSpPr/>
          <p:nvPr/>
        </p:nvSpPr>
        <p:spPr>
          <a:xfrm>
            <a:off x="4171641" y="2860130"/>
            <a:ext cx="410027" cy="245122"/>
          </a:xfrm>
          <a:prstGeom prst="homePlate">
            <a:avLst/>
          </a:prstGeom>
          <a:solidFill>
            <a:srgbClr val="49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276335" y="458629"/>
            <a:ext cx="2879124" cy="2316385"/>
          </a:xfrm>
          <a:prstGeom prst="rect">
            <a:avLst/>
          </a:prstGeom>
          <a:noFill/>
          <a:ln w="19050">
            <a:solidFill>
              <a:srgbClr val="4927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406672" y="22860"/>
            <a:ext cx="2434889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核心素养：历史解释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093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5" y="22860"/>
            <a:ext cx="187880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军机处</a:t>
            </a:r>
          </a:p>
        </p:txBody>
      </p:sp>
      <p:sp>
        <p:nvSpPr>
          <p:cNvPr id="5" name="同心圆 4"/>
          <p:cNvSpPr/>
          <p:nvPr/>
        </p:nvSpPr>
        <p:spPr>
          <a:xfrm>
            <a:off x="765540" y="2608610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354" y="2542147"/>
            <a:ext cx="254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军机处值房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14" y="679986"/>
            <a:ext cx="2852893" cy="1920947"/>
          </a:xfrm>
          <a:prstGeom prst="rect">
            <a:avLst/>
          </a:prstGeom>
          <a:ln>
            <a:solidFill>
              <a:srgbClr val="49273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872" y="2899159"/>
            <a:ext cx="2799835" cy="1908978"/>
          </a:xfrm>
          <a:prstGeom prst="rect">
            <a:avLst/>
          </a:prstGeom>
          <a:ln>
            <a:solidFill>
              <a:srgbClr val="49273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363354" y="4808137"/>
            <a:ext cx="2549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军机处内景</a:t>
            </a:r>
          </a:p>
        </p:txBody>
      </p:sp>
      <p:sp>
        <p:nvSpPr>
          <p:cNvPr id="27" name="同心圆 26"/>
          <p:cNvSpPr/>
          <p:nvPr/>
        </p:nvSpPr>
        <p:spPr>
          <a:xfrm>
            <a:off x="765541" y="4887604"/>
            <a:ext cx="197708" cy="210399"/>
          </a:xfrm>
          <a:prstGeom prst="donut">
            <a:avLst/>
          </a:prstGeom>
          <a:solidFill>
            <a:srgbClr val="49273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7111" y="387468"/>
            <a:ext cx="1025610" cy="400110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皇帝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47073" y="1073539"/>
            <a:ext cx="723349" cy="400110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内阁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95940" y="2672079"/>
            <a:ext cx="1025610" cy="70788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办理一般事务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53776" y="3918059"/>
            <a:ext cx="335213" cy="70788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吏部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88989" y="3919026"/>
            <a:ext cx="335213" cy="70788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户部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24202" y="3904897"/>
            <a:ext cx="335213" cy="70788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礼部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80009" y="3904897"/>
            <a:ext cx="335213" cy="70788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兵部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17051" y="3898862"/>
            <a:ext cx="335213" cy="70788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刑部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69953" y="3907219"/>
            <a:ext cx="335213" cy="70788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工部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18919" y="1097536"/>
            <a:ext cx="1373525" cy="400110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军国大臣</a:t>
            </a:r>
          </a:p>
        </p:txBody>
      </p:sp>
      <p:sp>
        <p:nvSpPr>
          <p:cNvPr id="12" name="下箭头 11"/>
          <p:cNvSpPr/>
          <p:nvPr/>
        </p:nvSpPr>
        <p:spPr>
          <a:xfrm>
            <a:off x="7231723" y="1573217"/>
            <a:ext cx="703372" cy="861065"/>
          </a:xfrm>
          <a:prstGeom prst="downArrow">
            <a:avLst/>
          </a:prstGeom>
          <a:solidFill>
            <a:srgbClr val="49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过程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12721" y="2578752"/>
            <a:ext cx="2596500" cy="707886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议政王大臣会议</a:t>
            </a:r>
            <a:endParaRPr lang="en-US" altLang="zh-CN" dirty="0"/>
          </a:p>
          <a:p>
            <a:r>
              <a:rPr lang="zh-CN" altLang="en-US" dirty="0"/>
              <a:t>（皇太极）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97516" y="3752869"/>
            <a:ext cx="2571786" cy="400110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南书房（康熙）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25078" y="4588357"/>
            <a:ext cx="2571786" cy="400110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dirty="0"/>
              <a:t>军机处（雍正）</a:t>
            </a:r>
          </a:p>
        </p:txBody>
      </p:sp>
      <p:sp>
        <p:nvSpPr>
          <p:cNvPr id="13" name="左大括号 12"/>
          <p:cNvSpPr/>
          <p:nvPr/>
        </p:nvSpPr>
        <p:spPr>
          <a:xfrm rot="5400000">
            <a:off x="5714467" y="-1565165"/>
            <a:ext cx="170901" cy="5106506"/>
          </a:xfrm>
          <a:prstGeom prst="leftBrace">
            <a:avLst/>
          </a:prstGeom>
          <a:ln w="19050">
            <a:solidFill>
              <a:srgbClr val="4927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4208745" y="1606837"/>
            <a:ext cx="0" cy="793823"/>
          </a:xfrm>
          <a:prstGeom prst="straightConnector1">
            <a:avLst/>
          </a:prstGeom>
          <a:ln w="19050">
            <a:solidFill>
              <a:srgbClr val="49273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左大括号 44"/>
          <p:cNvSpPr/>
          <p:nvPr/>
        </p:nvSpPr>
        <p:spPr>
          <a:xfrm rot="5400000">
            <a:off x="4123294" y="2662076"/>
            <a:ext cx="170905" cy="1992839"/>
          </a:xfrm>
          <a:prstGeom prst="leftBrace">
            <a:avLst/>
          </a:prstGeom>
          <a:ln w="19050">
            <a:solidFill>
              <a:srgbClr val="4927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下箭头 55"/>
          <p:cNvSpPr/>
          <p:nvPr/>
        </p:nvSpPr>
        <p:spPr>
          <a:xfrm>
            <a:off x="7458023" y="3379965"/>
            <a:ext cx="250775" cy="278530"/>
          </a:xfrm>
          <a:prstGeom prst="downArrow">
            <a:avLst/>
          </a:prstGeom>
          <a:noFill/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下箭头 58"/>
          <p:cNvSpPr/>
          <p:nvPr/>
        </p:nvSpPr>
        <p:spPr>
          <a:xfrm>
            <a:off x="7458020" y="4236872"/>
            <a:ext cx="250775" cy="278530"/>
          </a:xfrm>
          <a:prstGeom prst="downArrow">
            <a:avLst/>
          </a:prstGeom>
          <a:noFill/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076835" y="186772"/>
            <a:ext cx="5980670" cy="4806031"/>
          </a:xfrm>
          <a:prstGeom prst="rect">
            <a:avLst/>
          </a:prstGeom>
          <a:noFill/>
          <a:ln w="19050">
            <a:solidFill>
              <a:srgbClr val="4927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6825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 descr="4b120b3e9f739f67b343948588c84c8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144" y="22860"/>
            <a:ext cx="871538" cy="871538"/>
          </a:xfrm>
          <a:prstGeom prst="rect">
            <a:avLst/>
          </a:prstGeom>
        </p:spPr>
      </p:pic>
      <p:sp>
        <p:nvSpPr>
          <p:cNvPr id="4" name="文本框 25"/>
          <p:cNvSpPr txBox="1"/>
          <p:nvPr/>
        </p:nvSpPr>
        <p:spPr>
          <a:xfrm>
            <a:off x="864395" y="22860"/>
            <a:ext cx="187880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spc="450" dirty="0">
                <a:solidFill>
                  <a:srgbClr val="492731"/>
                </a:solidFill>
                <a:latin typeface="华文新魏" pitchFamily="2" charset="-122"/>
                <a:ea typeface="华文新魏" pitchFamily="2" charset="-122"/>
              </a:rPr>
              <a:t>军机处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2422" y="646109"/>
            <a:ext cx="8674442" cy="2554545"/>
          </a:xfrm>
          <a:prstGeom prst="rect">
            <a:avLst/>
          </a:prstGeom>
          <a:noFill/>
          <a:ln w="19050">
            <a:solidFill>
              <a:srgbClr val="49273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材料</a:t>
            </a:r>
            <a:r>
              <a:rPr lang="en-US" altLang="zh-CN" sz="2000" b="1" dirty="0"/>
              <a:t>1</a:t>
            </a:r>
            <a:r>
              <a:rPr lang="zh-CN" altLang="en-US" sz="2000" b="1" dirty="0"/>
              <a:t>：</a:t>
            </a:r>
            <a:r>
              <a:rPr lang="zh-CN" altLang="en-US" sz="2000" dirty="0"/>
              <a:t>军机处撰拟的谕旨诏令，不经过内阁，而直接由军机处密封，经驿马递送给各地方督抚，称为“延寄”，直接交给中央各部院的称为“交片”，各地方的奏折也不经内阁而直接交军机处。</a:t>
            </a:r>
          </a:p>
          <a:p>
            <a:pPr algn="r"/>
            <a:r>
              <a:rPr lang="en-US" altLang="zh-CN" sz="2000" dirty="0"/>
              <a:t>——</a:t>
            </a:r>
            <a:r>
              <a:rPr lang="zh-CN" altLang="en-US" sz="2000" dirty="0"/>
              <a:t>白寿彝</a:t>
            </a:r>
            <a:r>
              <a:rPr lang="en-US" altLang="zh-CN" sz="2000" dirty="0"/>
              <a:t>《</a:t>
            </a:r>
            <a:r>
              <a:rPr lang="zh-CN" altLang="en-US" sz="2000" dirty="0"/>
              <a:t>中国通史</a:t>
            </a:r>
            <a:r>
              <a:rPr lang="en-US" altLang="zh-CN" sz="2000" dirty="0"/>
              <a:t>》</a:t>
            </a:r>
          </a:p>
          <a:p>
            <a:r>
              <a:rPr lang="zh-CN" altLang="en-US" sz="2000" b="1" dirty="0"/>
              <a:t>材料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：</a:t>
            </a:r>
            <a:r>
              <a:rPr lang="zh-CN" altLang="en-US" sz="2000" dirty="0"/>
              <a:t>尽管军机处在国家政治生活中发挥着如此重要的作用，但乾隆帝却始终未设专官，未立衙署。其职权范围虽广，但不过是仅供“传述缮撰”，“而不能稍有赞画于其间”的一个皇帝私人的秘书班子而已。</a:t>
            </a:r>
            <a:endParaRPr lang="en-US" altLang="zh-CN" sz="2000" dirty="0"/>
          </a:p>
          <a:p>
            <a:pPr algn="r"/>
            <a:r>
              <a:rPr lang="en-US" altLang="zh-CN" sz="2000" dirty="0"/>
              <a:t>——</a:t>
            </a:r>
            <a:r>
              <a:rPr lang="zh-CN" altLang="en-US" sz="2000" dirty="0"/>
              <a:t>赵翼</a:t>
            </a:r>
            <a:r>
              <a:rPr lang="en-US" altLang="zh-CN" sz="2000" dirty="0"/>
              <a:t>《</a:t>
            </a:r>
            <a:r>
              <a:rPr lang="zh-CN" altLang="en-US" sz="2000" dirty="0"/>
              <a:t>檐曝杂记</a:t>
            </a:r>
            <a:r>
              <a:rPr lang="en-US" altLang="zh-CN" sz="2000" dirty="0"/>
              <a:t>》</a:t>
            </a:r>
            <a:r>
              <a:rPr lang="zh-CN" altLang="en-US" sz="2000" dirty="0"/>
              <a:t>卷</a:t>
            </a:r>
            <a:r>
              <a:rPr lang="en-US" altLang="zh-CN" sz="2000" dirty="0"/>
              <a:t>1《</a:t>
            </a:r>
            <a:r>
              <a:rPr lang="zh-CN" altLang="en-US" sz="2000" dirty="0"/>
              <a:t>军机处</a:t>
            </a:r>
            <a:r>
              <a:rPr lang="en-US" altLang="zh-CN" sz="2000" dirty="0"/>
              <a:t>》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424" y="3248889"/>
            <a:ext cx="2829697" cy="18880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48257" y="3571581"/>
            <a:ext cx="5048609" cy="400110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特点：</a:t>
            </a:r>
            <a:r>
              <a:rPr lang="zh-CN" altLang="en-US" sz="2000" dirty="0">
                <a:solidFill>
                  <a:schemeClr val="bg1"/>
                </a:solidFill>
              </a:rPr>
              <a:t>勤、密、速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48255" y="4310377"/>
            <a:ext cx="5048609" cy="400110"/>
          </a:xfrm>
          <a:prstGeom prst="rect">
            <a:avLst/>
          </a:prstGeom>
          <a:solidFill>
            <a:srgbClr val="4927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本质：</a:t>
            </a:r>
            <a:r>
              <a:rPr lang="zh-CN" altLang="en-US" sz="2000" dirty="0">
                <a:solidFill>
                  <a:schemeClr val="bg1"/>
                </a:solidFill>
              </a:rPr>
              <a:t>君主专制制度空前加强</a:t>
            </a:r>
          </a:p>
        </p:txBody>
      </p:sp>
      <p:sp>
        <p:nvSpPr>
          <p:cNvPr id="9" name="矩形 8"/>
          <p:cNvSpPr/>
          <p:nvPr/>
        </p:nvSpPr>
        <p:spPr>
          <a:xfrm>
            <a:off x="6406672" y="22860"/>
            <a:ext cx="2434889" cy="435769"/>
          </a:xfrm>
          <a:prstGeom prst="rect">
            <a:avLst/>
          </a:prstGeom>
          <a:solidFill>
            <a:schemeClr val="bg1"/>
          </a:solidFill>
          <a:ln>
            <a:solidFill>
              <a:srgbClr val="492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rgbClr val="771724"/>
                </a:solidFill>
              </a:rPr>
              <a:t>核心素养：史料实证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0763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7"/>
</p:tagLst>
</file>

<file path=ppt/theme/theme1.xml><?xml version="1.0" encoding="utf-8"?>
<a:theme xmlns:a="http://schemas.openxmlformats.org/drawingml/2006/main" name="涂豆思">
  <a:themeElements>
    <a:clrScheme name="自定义 13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5092</TotalTime>
  <Words>2696</Words>
  <Application>Microsoft Office PowerPoint</Application>
  <PresentationFormat>全屏显示(16:9)</PresentationFormat>
  <Paragraphs>274</Paragraphs>
  <Slides>28</Slides>
  <Notes>28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涂豆思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辛亥革命党课孙中山革命纪念日PPT模板</dc:title>
  <dc:creator>子非妤</dc:creator>
  <cp:lastModifiedBy>Donview</cp:lastModifiedBy>
  <cp:revision>137</cp:revision>
  <dcterms:created xsi:type="dcterms:W3CDTF">1900-01-01T00:00:00Z</dcterms:created>
  <dcterms:modified xsi:type="dcterms:W3CDTF">2020-11-01T00:27:04Z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2052-10.9.0</vt:lpwstr>
  </property>
</Properties>
</file>