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7" r:id="rId2"/>
    <p:sldId id="283" r:id="rId3"/>
    <p:sldId id="311" r:id="rId4"/>
    <p:sldId id="316" r:id="rId5"/>
    <p:sldId id="317" r:id="rId6"/>
    <p:sldId id="312" r:id="rId7"/>
    <p:sldId id="324" r:id="rId8"/>
    <p:sldId id="325" r:id="rId9"/>
    <p:sldId id="313" r:id="rId10"/>
    <p:sldId id="390" r:id="rId11"/>
    <p:sldId id="334" r:id="rId12"/>
    <p:sldId id="339" r:id="rId13"/>
    <p:sldId id="315" r:id="rId14"/>
    <p:sldId id="492" r:id="rId15"/>
    <p:sldId id="388" r:id="rId16"/>
    <p:sldId id="533" r:id="rId17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xuan Zeng" initials="x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2770" y="1431824"/>
            <a:ext cx="6872756" cy="3865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5830" y="5512523"/>
            <a:ext cx="5886637" cy="45102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18F09-5854-43D5-BC8D-088631B89FE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2021-01-04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5120" y="245745"/>
            <a:ext cx="11291570" cy="5931535"/>
          </a:xfrm>
        </p:spPr>
        <p:txBody>
          <a:bodyPr/>
          <a:lstStyle/>
          <a:p>
            <a:pPr marL="0" indent="0">
              <a:buNone/>
            </a:pPr>
            <a:endParaRPr lang="zh-CN" altLang="en-US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zh-CN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zh-CN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zh-CN" sz="4800" dirty="0">
                <a:solidFill>
                  <a:srgbClr val="FF0000"/>
                </a:solidFill>
              </a:rPr>
              <a:t>      高中历史核心素养与高考例题复习</a:t>
            </a:r>
          </a:p>
          <a:p>
            <a:endParaRPr lang="zh-CN" altLang="en-US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25000"/>
              </a:lnSpc>
            </a:pPr>
            <a:r>
              <a:rPr lang="zh-CN" altLang="en-US" sz="3200" b="1" kern="1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历史解释</a:t>
            </a:r>
            <a:br>
              <a:rPr lang="zh-CN" altLang="en-US" sz="3200" b="1" kern="1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3200" kern="100" dirty="0" smtClean="0">
                <a:latin typeface="微软雅黑" panose="020B0503020204020204" charset="-122"/>
                <a:ea typeface="微软雅黑" panose="020B0503020204020204" charset="-122"/>
              </a:rPr>
              <a:t>以史料或所学知识为依据，对历史事物进行理性分析和客观评判的能力。</a:t>
            </a:r>
            <a:endParaRPr lang="en-US" altLang="zh-CN" sz="3200" kern="1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3"/>
          <p:cNvSpPr txBox="1"/>
          <p:nvPr/>
        </p:nvSpPr>
        <p:spPr>
          <a:xfrm>
            <a:off x="726440" y="1316990"/>
            <a:ext cx="1050480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（2010年新课标全国卷）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35.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中日双方对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1894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年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7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月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25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日发生的丰岛海战记述各异。中方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《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济远航海日志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》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记载：“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7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点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45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分，倭三舰同放真弹子，轰击我船，我船即刻还炮。”日文出版的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《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二十七八年海战史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》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称：“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7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点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52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分，彼我相距约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3000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米之距离。济远首先向我发炮，旗舰吉野立即迎战，以左舷炮向济远轰击。”这说明</a:t>
            </a:r>
          </a:p>
          <a:p>
            <a:pPr lvl="0"/>
            <a:r>
              <a:rPr lang="en-US" altLang="x-none" sz="2400" b="1" dirty="0">
                <a:solidFill>
                  <a:srgbClr val="0000CC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A.</a:t>
            </a: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研究者的立场会影响其对历史的解释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</a:t>
            </a:r>
            <a:r>
              <a:rPr lang="en-US" altLang="x-none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</a:rPr>
              <a:t>  </a:t>
            </a:r>
          </a:p>
          <a:p>
            <a:pPr lvl="0"/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B.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历史真相因年代久远而变得模糊不清</a:t>
            </a:r>
          </a:p>
          <a:p>
            <a:pPr lvl="0"/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C.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通过文献记录最终能够还原历史真相</a:t>
            </a:r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   </a:t>
            </a:r>
          </a:p>
          <a:p>
            <a:pPr lvl="0"/>
            <a:r>
              <a:rPr lang="en-US" altLang="x-none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D.</a:t>
            </a:r>
            <a:r>
              <a:rPr lang="zh-CN" altLang="en-US" sz="2400" b="1" dirty="0">
                <a:latin typeface="黑体" panose="02010609060101010101" pitchFamily="1" charset="-122"/>
                <a:ea typeface="黑体" panose="02010609060101010101" pitchFamily="1" charset="-122"/>
              </a:rPr>
              <a:t>原始记录比研究文献更接近历史真相</a:t>
            </a:r>
          </a:p>
        </p:txBody>
      </p:sp>
      <p:sp>
        <p:nvSpPr>
          <p:cNvPr id="23555" name="TextBox 3"/>
          <p:cNvSpPr txBox="1"/>
          <p:nvPr/>
        </p:nvSpPr>
        <p:spPr>
          <a:xfrm>
            <a:off x="593725" y="4992370"/>
            <a:ext cx="10396220" cy="15684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sz="2400" dirty="0">
                <a:solidFill>
                  <a:srgbClr val="0000CC"/>
                </a:solidFill>
              </a:rPr>
              <a:t>【说明】 本题主要考查考生理解史料，说明历史现象和历史观点的能力。要求考生通过对互为矛盾的的两条历史记载的辨析，认识到当时双方及研究者受各自立场、利益、认识等方面的局限，直接影响着对同一个事件叙述和解释的真实可靠性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1635" y="271780"/>
            <a:ext cx="118135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能够从史料中提取有效信息，作为历史叙述的可靠证据，并据此提出自己的历史认识；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4955" y="1671320"/>
            <a:ext cx="11390630" cy="5330825"/>
          </a:xfrm>
        </p:spPr>
        <p:txBody>
          <a:bodyPr/>
          <a:lstStyle/>
          <a:p>
            <a:r>
              <a:rPr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sym typeface="+mn-ea"/>
              </a:rPr>
              <a:t>（201</a:t>
            </a:r>
            <a:r>
              <a:rPr lang="en-US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sym typeface="+mn-ea"/>
              </a:rPr>
              <a:t>7</a:t>
            </a:r>
            <a:r>
              <a:rPr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sym typeface="+mn-ea"/>
              </a:rPr>
              <a:t>年新课标全国卷</a:t>
            </a:r>
            <a:r>
              <a:rPr lang="en-US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sym typeface="+mn-ea"/>
              </a:rPr>
              <a:t>3</a:t>
            </a:r>
            <a:r>
              <a:rPr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sym typeface="+mn-ea"/>
              </a:rPr>
              <a:t>）</a:t>
            </a:r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27．关于宋太祖驾崩前夜宋太宗（时为晋王）的活动，北宋时期有不同记载。《续湘山野录》记载，宋太宗当晚曾与其兄宋太祖在宫中饮酒，并宿于宫中；《涑水记闻》则称，那晚宋太宗并未进宫。这反映出</a:t>
            </a:r>
          </a:p>
          <a:p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A．历史事实都是通过历史叙述呈现</a:t>
            </a:r>
          </a:p>
          <a:p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B．同一历史事实会有不同历史记载</a:t>
            </a:r>
          </a:p>
          <a:p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C．历史叙述不能客观准确再现历史事实</a:t>
            </a:r>
          </a:p>
          <a:p>
            <a:r>
              <a:rPr lang="zh-CN" altLang="en-US" b="1">
                <a:latin typeface="仿宋" panose="02010609060101010101" charset="-122"/>
                <a:ea typeface="仿宋" panose="02010609060101010101" charset="-122"/>
              </a:rPr>
              <a:t>D．综合多种历史叙述即可确认历史事实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74955" y="686435"/>
            <a:ext cx="1192530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能够通过对史料的辨析和对史料作者意图的认知，判断史料的真伪和价值，并在此过程中体会实证精神；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155" y="311785"/>
            <a:ext cx="11450320" cy="6299835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5. 家国情怀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          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sym typeface="+mn-ea"/>
              </a:rPr>
              <a:t> 是学习和探究历史应具有的人文追求与社会责任。</a:t>
            </a:r>
          </a:p>
          <a:p>
            <a:endParaRPr lang="zh-CN" altLang="en-US" sz="24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  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387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融入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社会主义核心价值观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的基本内容和要求，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全面传承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中华优秀传统文化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弘扬社会主义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法治精神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加强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革命传统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国家安全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民族团结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生态文明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以及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海洋权益</a:t>
            </a: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等方面的教育，</a:t>
            </a:r>
          </a:p>
          <a:p>
            <a:pPr marL="0" indent="0">
              <a:buNone/>
            </a:pPr>
            <a:r>
              <a:rPr lang="zh-CN" altLang="en-US" sz="3200" b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为学生形成正确的人生观、价值 观、世界观奠定基础。</a:t>
            </a:r>
          </a:p>
          <a:p>
            <a:endParaRPr lang="zh-CN" altLang="en-US" sz="3200" b="1">
              <a:solidFill>
                <a:srgbClr val="0070C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9307" y="2238233"/>
            <a:ext cx="11536453" cy="13234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7970" indent="-267970"/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32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</a:t>
            </a:r>
            <a:r>
              <a:rPr lang="zh-CN" sz="2000" b="1" dirty="0" smtClean="0">
                <a:ln>
                  <a:noFill/>
                </a:ln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2" charset="0"/>
                <a:sym typeface="+mn-ea"/>
              </a:rPr>
              <a:t>（</a:t>
            </a:r>
            <a:r>
              <a:rPr lang="en-US" altLang="zh-CN" sz="2000" b="1" dirty="0" smtClean="0">
                <a:ln>
                  <a:noFill/>
                </a:ln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2" charset="0"/>
                <a:sym typeface="+mn-ea"/>
              </a:rPr>
              <a:t>2017</a:t>
            </a:r>
            <a:r>
              <a:rPr lang="zh-CN" altLang="en-US" sz="2000" b="1" dirty="0" smtClean="0">
                <a:ln>
                  <a:noFill/>
                </a:ln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2" charset="0"/>
                <a:sym typeface="+mn-ea"/>
              </a:rPr>
              <a:t>年文综全国卷</a:t>
            </a:r>
            <a:r>
              <a:rPr lang="en-US" altLang="zh-CN" sz="2000" b="1" dirty="0" smtClean="0">
                <a:ln>
                  <a:noFill/>
                </a:ln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2" charset="0"/>
                <a:sym typeface="+mn-ea"/>
              </a:rPr>
              <a:t>3</a:t>
            </a:r>
            <a:r>
              <a:rPr lang="zh-CN" altLang="en-US" sz="2000" b="1" dirty="0" smtClean="0">
                <a:ln>
                  <a:noFill/>
                </a:ln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2" charset="0"/>
                <a:sym typeface="+mn-ea"/>
              </a:rPr>
              <a:t>）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在古代雅典，官员就职前须宣誓保证依法履行职责，陪审员须宣誓保证公正审判，年满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18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岁的青年男子须参加成人宣誓仪式才拥有公民的权利和义务。这些宣誓旨在</a:t>
            </a:r>
          </a:p>
          <a:p>
            <a:pPr marL="267970" indent="-267970"/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．限制权力滥用                     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B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．防止官员腐败</a:t>
            </a:r>
          </a:p>
          <a:p>
            <a:pPr marL="267970" indent="-267970"/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．培育权利观念                    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D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．增强责任意识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7565" y="628650"/>
            <a:ext cx="6151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、理解和尊重世界各国、各民族的文化传统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00088" y="1253833"/>
            <a:ext cx="10772774" cy="557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5000"/>
              </a:lnSpc>
              <a:buClr>
                <a:schemeClr val="accent1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2500" b="1" kern="1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唯物史观</a:t>
            </a:r>
            <a:endParaRPr lang="en-US" altLang="zh-CN" sz="2500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800100" lvl="1" indent="-342900" algn="just">
              <a:lnSpc>
                <a:spcPct val="125000"/>
              </a:lnSpc>
              <a:buClr>
                <a:schemeClr val="tx1"/>
              </a:buClr>
              <a:buSzPct val="110000"/>
              <a:buFont typeface="微软雅黑" panose="020B0503020204020204" charset="-122"/>
              <a:buChar char="-"/>
            </a:pPr>
            <a:r>
              <a:rPr lang="zh-CN" altLang="en-US" sz="25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生产力与生产关系、经济基础与上层建筑、社会存在与社会意识</a:t>
            </a:r>
            <a:r>
              <a:rPr lang="zh-CN" altLang="en-US" sz="2500" kern="1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zh-CN" altLang="en-US" sz="25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历史的创造者等。</a:t>
            </a:r>
            <a:endParaRPr lang="zh-CN" altLang="en-US" sz="25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 algn="just">
              <a:lnSpc>
                <a:spcPct val="125000"/>
              </a:lnSpc>
              <a:buClr>
                <a:srgbClr val="0070C0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2500" b="1" kern="100" dirty="0">
                <a:latin typeface="微软雅黑" panose="020B0503020204020204" charset="-122"/>
                <a:ea typeface="微软雅黑" panose="020B0503020204020204" charset="-122"/>
              </a:rPr>
              <a:t>时空观念</a:t>
            </a:r>
            <a:endParaRPr lang="en-US" altLang="zh-CN" sz="2500" b="1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800100" lvl="1" indent="-342900" algn="just">
              <a:lnSpc>
                <a:spcPct val="125000"/>
              </a:lnSpc>
              <a:buClr>
                <a:schemeClr val="tx1"/>
              </a:buClr>
              <a:buSzPct val="110000"/>
              <a:buFont typeface="微软雅黑" panose="020B0503020204020204" charset="-122"/>
              <a:buChar char="-"/>
            </a:pPr>
            <a:r>
              <a:rPr lang="zh-CN" altLang="en-US" sz="2200" kern="100" dirty="0">
                <a:latin typeface="微软雅黑" panose="020B0503020204020204" charset="-122"/>
                <a:ea typeface="微软雅黑" panose="020B0503020204020204" charset="-122"/>
              </a:rPr>
              <a:t>狭义：具体的时间和地点。广义：历史事件（人物）及相关的实物、环境。</a:t>
            </a:r>
          </a:p>
          <a:p>
            <a:pPr marL="342900" indent="-342900" algn="just">
              <a:lnSpc>
                <a:spcPct val="125000"/>
              </a:lnSpc>
              <a:buClr>
                <a:schemeClr val="accent1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2500" b="1" kern="100" dirty="0">
                <a:latin typeface="微软雅黑" panose="020B0503020204020204" charset="-122"/>
                <a:ea typeface="微软雅黑" panose="020B0503020204020204" charset="-122"/>
              </a:rPr>
              <a:t>史料实证</a:t>
            </a:r>
            <a:endParaRPr lang="en-US" altLang="zh-CN" sz="2500" b="1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800100" lvl="1" indent="-342900" algn="just">
              <a:lnSpc>
                <a:spcPct val="125000"/>
              </a:lnSpc>
              <a:buClr>
                <a:schemeClr val="tx1"/>
              </a:buClr>
              <a:buSzPct val="110000"/>
              <a:buFont typeface="微软雅黑" panose="020B0503020204020204" charset="-122"/>
              <a:buChar char="-"/>
            </a:pPr>
            <a:r>
              <a:rPr lang="zh-CN" altLang="en-US" sz="2200" kern="100" dirty="0">
                <a:latin typeface="微软雅黑" panose="020B0503020204020204" charset="-122"/>
                <a:ea typeface="微软雅黑" panose="020B0503020204020204" charset="-122"/>
              </a:rPr>
              <a:t>从史料引出结论，用史料说明结论，用史观对历史现象、观点等进行分析论证。</a:t>
            </a:r>
          </a:p>
          <a:p>
            <a:pPr marL="342900" indent="-342900" algn="just">
              <a:lnSpc>
                <a:spcPct val="125000"/>
              </a:lnSpc>
              <a:buClr>
                <a:schemeClr val="accent1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2500" b="1" kern="1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历史解释</a:t>
            </a:r>
          </a:p>
          <a:p>
            <a:pPr marL="800100" lvl="1" indent="-342900" algn="just">
              <a:lnSpc>
                <a:spcPct val="125000"/>
              </a:lnSpc>
              <a:buClr>
                <a:schemeClr val="tx1"/>
              </a:buClr>
              <a:buSzPct val="110000"/>
              <a:buFont typeface="微软雅黑" panose="020B0503020204020204" charset="-122"/>
              <a:buChar char="-"/>
            </a:pPr>
            <a:r>
              <a:rPr lang="zh-CN" altLang="en-US" sz="2200" kern="100" dirty="0">
                <a:latin typeface="微软雅黑" panose="020B0503020204020204" charset="-122"/>
                <a:ea typeface="微软雅黑" panose="020B0503020204020204" charset="-122"/>
              </a:rPr>
              <a:t>以史料或所学知识为依据，对历史事物进行理性分析和客观评判的能力。</a:t>
            </a:r>
            <a:endParaRPr lang="en-US" altLang="zh-CN" sz="2200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 algn="just">
              <a:lnSpc>
                <a:spcPct val="125000"/>
              </a:lnSpc>
              <a:buClr>
                <a:schemeClr val="accent1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2500" b="1" kern="100" dirty="0">
                <a:latin typeface="微软雅黑" panose="020B0503020204020204" charset="-122"/>
                <a:ea typeface="微软雅黑" panose="020B0503020204020204" charset="-122"/>
              </a:rPr>
              <a:t>家国情怀</a:t>
            </a:r>
            <a:endParaRPr lang="en-US" altLang="zh-CN" sz="2500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800100" lvl="1" indent="-342900" algn="just">
              <a:lnSpc>
                <a:spcPct val="125000"/>
              </a:lnSpc>
              <a:buClr>
                <a:schemeClr val="tx1"/>
              </a:buClr>
              <a:buSzPct val="110000"/>
              <a:buFont typeface="微软雅黑" panose="020B0503020204020204" charset="-122"/>
              <a:buChar char="-"/>
            </a:pPr>
            <a:r>
              <a:rPr lang="zh-CN" altLang="en-US" sz="2200" kern="100" dirty="0">
                <a:latin typeface="微软雅黑" panose="020B0503020204020204" charset="-122"/>
                <a:ea typeface="微软雅黑" panose="020B0503020204020204" charset="-122"/>
              </a:rPr>
              <a:t>学习和探究历史应具有的社会责任与人文追求。</a:t>
            </a:r>
            <a:endParaRPr lang="en-US" altLang="zh-CN" sz="2200" kern="1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indent="-342900" algn="just">
              <a:lnSpc>
                <a:spcPct val="125000"/>
              </a:lnSpc>
              <a:buClr>
                <a:schemeClr val="accent1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</a:pPr>
            <a:endParaRPr lang="zh-CN" altLang="en-US" sz="22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7540" y="222745"/>
            <a:ext cx="59490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历史学科 </a:t>
            </a:r>
            <a:r>
              <a:rPr lang="zh-CN" altLang="en-US" sz="4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核心素养 </a:t>
            </a: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的准确表述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4" name="内容占位符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07320" y="5043487"/>
            <a:ext cx="2663825" cy="1608138"/>
          </a:xfrm>
        </p:spPr>
      </p:pic>
      <p:pic>
        <p:nvPicPr>
          <p:cNvPr id="107525" name="内容占位符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5760" y="4239419"/>
            <a:ext cx="2663825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6" name="内容占位符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351567"/>
            <a:ext cx="2663825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7" name="内容占位符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6725" y="2270919"/>
            <a:ext cx="2663825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8" name="内容占位符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1763" y="1108075"/>
            <a:ext cx="2665412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本框 12"/>
          <p:cNvSpPr txBox="1"/>
          <p:nvPr/>
        </p:nvSpPr>
        <p:spPr>
          <a:xfrm>
            <a:off x="7154863" y="2628106"/>
            <a:ext cx="1944687" cy="730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软雅黑" panose="020B0503020204020204" charset="-122"/>
              </a:rPr>
              <a:t>历史解释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24562" y="3727481"/>
            <a:ext cx="1943100" cy="730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软雅黑" panose="020B0503020204020204" charset="-122"/>
              </a:rPr>
              <a:t>史料实证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295328" y="4640399"/>
            <a:ext cx="1944687" cy="730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软雅黑" panose="020B0503020204020204" charset="-122"/>
              </a:rPr>
              <a:t>时空观念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967663" y="1527175"/>
            <a:ext cx="2232025" cy="6915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软雅黑" panose="020B0503020204020204" charset="-122"/>
              </a:rPr>
              <a:t>家国情怀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101567" y="972057"/>
            <a:ext cx="5715000" cy="3486150"/>
            <a:chOff x="-45243" y="677417"/>
            <a:chExt cx="5715000" cy="3486150"/>
          </a:xfrm>
        </p:grpSpPr>
        <p:pic>
          <p:nvPicPr>
            <p:cNvPr id="107522" name="图片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243" y="677417"/>
              <a:ext cx="5715000" cy="348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文本框 18"/>
            <p:cNvSpPr txBox="1"/>
            <p:nvPr/>
          </p:nvSpPr>
          <p:spPr>
            <a:xfrm>
              <a:off x="1192213" y="1924216"/>
              <a:ext cx="3240087" cy="8115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  <a:defRPr/>
              </a:pPr>
              <a:r>
                <a:rPr lang="zh-CN" alt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微软雅黑" panose="020B0503020204020204" charset="-122"/>
                </a:rPr>
                <a:t>历史核心素养</a:t>
              </a: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2457033" y="5481648"/>
            <a:ext cx="1944687" cy="730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软雅黑" panose="020B0503020204020204" charset="-122"/>
              </a:rPr>
              <a:t>唯物史观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4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8010" y="588010"/>
            <a:ext cx="10765790" cy="558927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三、五个方面的含义、目标及例题</a:t>
            </a:r>
          </a:p>
          <a:p>
            <a:r>
              <a:rPr lang="zh-CN" altLang="en-US" dirty="0">
                <a:latin typeface="楷体" panose="02010609060101010101" charset="-122"/>
                <a:ea typeface="楷体" panose="02010609060101010101" charset="-122"/>
                <a:sym typeface="+mn-ea"/>
              </a:rPr>
              <a:t>1. 唯物史观 </a:t>
            </a:r>
            <a:endParaRPr lang="zh-CN" altLang="en-US" dirty="0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b="1" dirty="0">
              <a:solidFill>
                <a:srgbClr val="00206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dirty="0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1"/>
          <p:cNvSpPr/>
          <p:nvPr/>
        </p:nvSpPr>
        <p:spPr>
          <a:xfrm>
            <a:off x="378460" y="271145"/>
            <a:ext cx="11148695" cy="70694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0" indent="0">
              <a:buNone/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唯物史观</a:t>
            </a: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   </a:t>
            </a:r>
            <a:endParaRPr lang="zh-CN" altLang="en-US" sz="2400" b="1" dirty="0">
              <a:solidFill>
                <a:srgbClr val="0000CC"/>
              </a:solidFill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+mn-ea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zh-CN" altLang="en-US" sz="2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理论一：生产力和生产关系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+mn-cs"/>
              <a:sym typeface="+mn-ea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zh-CN" altLang="en-US" sz="2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理论二：经济基础和上层建筑</a:t>
            </a: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+mn-cs"/>
              <a:sym typeface="+mn-ea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zh-CN" altLang="en-US" sz="2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理论三：社会存在与社会意识</a:t>
            </a: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zh-CN" altLang="en-US" sz="2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      （ 经济与政治、文化）</a:t>
            </a: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zh-CN" altLang="en-US" sz="2800" b="1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理论四：评价历史人物（时势与英雄、群众与英雄、必然与偶然）</a:t>
            </a: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+mn-cs"/>
              <a:sym typeface="+mn-ea"/>
            </a:endParaRPr>
          </a:p>
          <a:p>
            <a:pPr lvl="0" indent="0" algn="l"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其他史观</a:t>
            </a:r>
            <a:endParaRPr lang="zh-CN" altLang="en-US" sz="2800" b="1" dirty="0">
              <a:solidFill>
                <a:srgbClr val="0000CC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lvl="0" indent="0" algn="l">
              <a:buNone/>
            </a:pPr>
            <a:r>
              <a:rPr lang="zh-CN" altLang="en-US" sz="2800" b="1" dirty="0">
                <a:ea typeface="黑体" panose="02010609060101010101" pitchFamily="1" charset="-122"/>
                <a:sym typeface="+mn-ea"/>
              </a:rPr>
              <a:t>文明史观</a:t>
            </a:r>
            <a:endParaRPr lang="zh-CN" altLang="en-US" sz="2800" b="1" dirty="0">
              <a:ea typeface="黑体" panose="02010609060101010101" pitchFamily="1" charset="-122"/>
            </a:endParaRPr>
          </a:p>
          <a:p>
            <a:pPr lvl="0" indent="0" algn="l">
              <a:buNone/>
            </a:pPr>
            <a:r>
              <a:rPr lang="zh-CN" altLang="en-US" sz="2800" b="1" dirty="0">
                <a:ea typeface="黑体" panose="02010609060101010101" pitchFamily="1" charset="-122"/>
                <a:sym typeface="+mn-ea"/>
              </a:rPr>
              <a:t>全球史观（整体化史观）</a:t>
            </a:r>
            <a:endParaRPr lang="zh-CN" altLang="en-US" sz="2800" b="1" dirty="0">
              <a:ea typeface="黑体" panose="02010609060101010101" pitchFamily="1" charset="-122"/>
            </a:endParaRPr>
          </a:p>
          <a:p>
            <a:pPr lvl="0" indent="0" algn="l">
              <a:buNone/>
            </a:pPr>
            <a:r>
              <a:rPr lang="zh-CN" altLang="en-US" sz="2800" b="1" dirty="0">
                <a:ea typeface="黑体" panose="02010609060101010101" pitchFamily="1" charset="-122"/>
                <a:sym typeface="+mn-ea"/>
              </a:rPr>
              <a:t>近代化史观</a:t>
            </a:r>
            <a:endParaRPr lang="zh-CN" altLang="en-US" sz="2800" b="1" dirty="0">
              <a:ea typeface="黑体" panose="02010609060101010101" pitchFamily="1" charset="-122"/>
            </a:endParaRPr>
          </a:p>
          <a:p>
            <a:pPr lvl="0" indent="0" algn="l">
              <a:buNone/>
            </a:pPr>
            <a:r>
              <a:rPr lang="zh-CN" altLang="en-US" sz="2800" b="1" dirty="0">
                <a:ea typeface="黑体" panose="02010609060101010101" pitchFamily="1" charset="-122"/>
                <a:sym typeface="+mn-ea"/>
              </a:rPr>
              <a:t>社会史观</a:t>
            </a:r>
            <a:endParaRPr lang="zh-CN" altLang="en-US" sz="2800" b="1" dirty="0">
              <a:ea typeface="黑体" panose="02010609060101010101" pitchFamily="1" charset="-122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lvl="0" indent="0">
              <a:lnSpc>
                <a:spcPct val="80000"/>
              </a:lnSpc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endParaRPr lang="zh-CN" altLang="en-US" sz="2800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6880" y="864235"/>
            <a:ext cx="1123886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67970" indent="-267970"/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cs typeface="Times New Roman" panose="02020603050405020304" pitchFamily="2" charset="0"/>
                <a:sym typeface="+mn-ea"/>
              </a:rPr>
              <a:t>2017</a:t>
            </a:r>
            <a:r>
              <a:rPr lang="zh-CN" altLang="zh-CN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cs typeface="Times New Roman" panose="02020603050405020304" pitchFamily="2" charset="0"/>
                <a:sym typeface="+mn-ea"/>
              </a:rPr>
              <a:t>年全国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cs typeface="Times New Roman" panose="02020603050405020304" pitchFamily="2" charset="0"/>
                <a:sym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1" charset="-122"/>
                <a:ea typeface="黑体" panose="02010609060101010101" pitchFamily="1" charset="-122"/>
                <a:cs typeface="Times New Roman" panose="02020603050405020304" pitchFamily="2" charset="0"/>
                <a:sym typeface="+mn-ea"/>
              </a:rPr>
              <a:t>卷</a:t>
            </a:r>
          </a:p>
          <a:p>
            <a:pPr marL="267970" indent="-267970"/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27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．明前中期，朝廷在饮食器具使用上有一套严格规定，例如官员不得使用玉制器皿等。到明后期，连低级官员乃至普通人家也都使用玉制器皿。这一变化反映了</a:t>
            </a:r>
          </a:p>
          <a:p>
            <a:pPr marL="267970" indent="-267970"/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君主专制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统治逐渐加强      	</a:t>
            </a:r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B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．经济发展冲击等级秩序</a:t>
            </a:r>
          </a:p>
          <a:p>
            <a:pPr marL="267970" indent="-267970"/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．市民兴起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瓦解传统伦理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	</a:t>
            </a:r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D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低级官员易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染奢靡风气</a:t>
            </a:r>
          </a:p>
          <a:p>
            <a:endParaRPr lang="zh-CN" altLang="en-US" sz="24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7695" y="194310"/>
            <a:ext cx="536765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理论： 经济、政治与文化的关系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9265" y="496570"/>
            <a:ext cx="10884535" cy="5680710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2. 时空观念</a:t>
            </a:r>
          </a:p>
          <a:p>
            <a:pPr marL="0" indent="0">
              <a:buNone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     时空观念是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在特定的时间联系和空间联系中对事物进行观察、分析的意识和思维方式。</a:t>
            </a:r>
          </a:p>
          <a:p>
            <a:pPr marL="0" indent="0">
              <a:buNone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    任何历史事物都是在特定的、具体的时间和空间条件下发生的，只有在特定的时空框架当中，才可能对史事有准确的理解。</a:t>
            </a:r>
          </a:p>
          <a:p>
            <a:endParaRPr lang="zh-CN" altLang="en-US" sz="3200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   </a:t>
            </a: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" descr="网站标志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524000" y="2243138"/>
            <a:ext cx="6350" cy="6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18" name="Picture 1" descr="网站标志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524000" y="2592388"/>
            <a:ext cx="6350" cy="6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1619" name="Rectangle 3"/>
          <p:cNvSpPr/>
          <p:nvPr/>
        </p:nvSpPr>
        <p:spPr>
          <a:xfrm>
            <a:off x="1776413" y="947580"/>
            <a:ext cx="882332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2016·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1" charset="-122"/>
                <a:ea typeface="宋体" panose="02010600030101010101" pitchFamily="2" charset="-122"/>
              </a:rPr>
              <a:t>新课标全国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Ⅰ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1" charset="-122"/>
                <a:ea typeface="宋体" panose="02010600030101010101" pitchFamily="2" charset="-122"/>
              </a:rPr>
              <a:t>卷文综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33.1702年英国国王威廉三世去世，安妮女王即位。当时议会内部存在两个党派，安妮厌恶占多数席位的辉格党，于是解除了辉格党人的行政要职，代之以托利党人。这说明在当时英国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A.议会无权制约国王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B.君主立宪制尚未完善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C.内阁制已基本确立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D.《权利法案》遭到破坏</a:t>
            </a:r>
          </a:p>
          <a:p>
            <a:pPr lvl="0" indent="200025" defTabSz="0" eaLnBrk="0" hangingPunct="0">
              <a:tabLst>
                <a:tab pos="2628900" algn="l"/>
              </a:tabLst>
            </a:pPr>
            <a:endParaRPr lang="zh-CN" altLang="en-US" sz="24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时间：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1689</a:t>
            </a:r>
            <a:r>
              <a:rPr lang="zh-CN" altLang="en-US" sz="2400">
                <a:sym typeface="+mn-ea"/>
              </a:rPr>
              <a:t>《权利法案》、</a:t>
            </a:r>
            <a:r>
              <a:rPr lang="en-US" altLang="zh-CN" sz="2400">
                <a:sym typeface="+mn-ea"/>
              </a:rPr>
              <a:t>1721</a:t>
            </a:r>
            <a:r>
              <a:rPr lang="zh-CN" altLang="en-US" sz="2400">
                <a:sym typeface="+mn-ea"/>
              </a:rPr>
              <a:t>责任内阁制、</a:t>
            </a:r>
            <a:r>
              <a:rPr lang="en-US" altLang="zh-CN" sz="2400">
                <a:sym typeface="+mn-ea"/>
              </a:rPr>
              <a:t>1832</a:t>
            </a:r>
            <a:r>
              <a:rPr lang="zh-CN" altLang="en-US" sz="2400">
                <a:sym typeface="+mn-ea"/>
              </a:rPr>
              <a:t>议会改革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200025" defTabSz="0" eaLnBrk="0" hangingPunct="0">
              <a:tabLst>
                <a:tab pos="2628900" algn="l"/>
              </a:tabLst>
            </a:pP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21996" y="2951052"/>
            <a:ext cx="573405" cy="9220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defRPr/>
            </a:pPr>
            <a:r>
              <a:rPr lang="en-US" altLang="zh-CN" sz="5400" b="1" strike="noStrike" spc="50" noProof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</a:p>
        </p:txBody>
      </p:sp>
      <p:sp>
        <p:nvSpPr>
          <p:cNvPr id="9" name="矩形 8"/>
          <p:cNvSpPr/>
          <p:nvPr/>
        </p:nvSpPr>
        <p:spPr>
          <a:xfrm>
            <a:off x="746443" y="238760"/>
            <a:ext cx="4308475" cy="497205"/>
          </a:xfrm>
          <a:prstGeom prst="rect">
            <a:avLst/>
          </a:prstGeom>
        </p:spPr>
        <p:txBody>
          <a:bodyPr wrap="square" lIns="71078" tIns="35539" rIns="71078" bIns="35539">
            <a:spAutoFit/>
          </a:bodyPr>
          <a:lstStyle/>
          <a:p>
            <a:pPr fontAlgn="base"/>
            <a:r>
              <a:rPr lang="zh-CN" altLang="en-US" sz="2775" b="1" strike="noStrike" noProof="1" smtClean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时间、空间判断</a:t>
            </a:r>
            <a:endParaRPr lang="zh-CN" altLang="en-US" sz="2775" strike="noStrike" noProof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375083" y="794385"/>
            <a:ext cx="1231900" cy="6429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350" strike="noStrike" noProof="1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矩形 1"/>
          <p:cNvSpPr/>
          <p:nvPr/>
        </p:nvSpPr>
        <p:spPr>
          <a:xfrm>
            <a:off x="1703388" y="1768475"/>
            <a:ext cx="878522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zh-CN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201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６</a:t>
            </a:r>
            <a:r>
              <a:rPr lang="zh-CN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·新课标全国Ⅰ卷文综·</a:t>
            </a:r>
            <a:r>
              <a:rPr lang="zh-CN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31.1965年，中国大陆与西方国家的贸易额在进出口总额中所占的比重，由1957年17.9%上升到52.8%。这种变化的外交背景是，我国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0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A.实现了与西方国家关系的正常化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0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B.调整了与苏联的外交政策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0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C.推行了全方位外交的政策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  <a:p>
            <a:pPr lvl="0" indent="0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sym typeface="+mn-ea"/>
              </a:rPr>
              <a:t>D.打破了欧美对华经济封锁</a:t>
            </a:r>
          </a:p>
          <a:p>
            <a:pPr lvl="0" indent="0"/>
            <a:endParaRPr lang="zh-CN" altLang="zh-CN" sz="2400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lvl="0" indent="0"/>
            <a:r>
              <a:rPr lang="zh-CN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时间：１９６０中苏破裂、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1964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中法建交、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1972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中美正常化、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1978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全方位外交</a:t>
            </a:r>
          </a:p>
        </p:txBody>
      </p:sp>
      <p:pic>
        <p:nvPicPr>
          <p:cNvPr id="112642" name="Picture 2" descr="网站标志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524000" y="2082800"/>
            <a:ext cx="6350" cy="7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43" name="Picture 1" descr="网站标志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1524000" y="2432050"/>
            <a:ext cx="6350" cy="7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7162169" y="2600696"/>
            <a:ext cx="560705" cy="7143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defRPr/>
            </a:pPr>
            <a:r>
              <a:rPr lang="en-US" altLang="zh-CN" sz="4050" b="1" strike="noStrike" spc="50" noProof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B</a:t>
            </a:r>
            <a:endParaRPr lang="zh-CN" altLang="en-US" sz="4050" b="1" strike="noStrike" spc="50" noProof="1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9098" y="347345"/>
            <a:ext cx="4308475" cy="925195"/>
          </a:xfrm>
          <a:prstGeom prst="rect">
            <a:avLst/>
          </a:prstGeom>
        </p:spPr>
        <p:txBody>
          <a:bodyPr wrap="square" lIns="71078" tIns="35539" rIns="71078" bIns="35539">
            <a:spAutoFit/>
          </a:bodyPr>
          <a:lstStyle/>
          <a:p>
            <a:pPr fontAlgn="base"/>
            <a:r>
              <a:rPr lang="zh-CN" altLang="en-US" sz="2775" b="1" dirty="0" smtClean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时间、空间判断</a:t>
            </a:r>
            <a:endParaRPr lang="zh-CN" altLang="en-US" sz="2775" strike="noStrike" noProof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fontAlgn="base"/>
            <a:endParaRPr lang="zh-CN" altLang="en-US" sz="2775" strike="noStrike" noProof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593205" y="1607185"/>
            <a:ext cx="903605" cy="6972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350" strike="noStrike" noProof="1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5125" y="273050"/>
            <a:ext cx="11518900" cy="6039485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3. 史料实证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       </a:t>
            </a:r>
            <a:r>
              <a:rPr lang="zh-CN" altLang="en-US" b="1" dirty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史料实证是指对获取的史料进行辨析，并运用可信的史料努力重现历史真实的态度与方法。</a:t>
            </a:r>
          </a:p>
          <a:p>
            <a:pPr marL="0" indent="0">
              <a:buNone/>
            </a:pPr>
            <a:r>
              <a:rPr lang="zh-CN" altLang="en-US" b="1" dirty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 历史过程是不可逆的，认识历史只能通过现存的史料。</a:t>
            </a:r>
          </a:p>
          <a:p>
            <a:pPr marL="0" indent="0">
              <a:buNone/>
            </a:pPr>
            <a:r>
              <a:rPr lang="zh-CN" altLang="en-US" b="1" dirty="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 要形成对历史的 正确、客观的认识，必须重视史料的搜集、整理和辨析，去伪存真，这是历史学的重要方法。</a:t>
            </a: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1749</Words>
  <Application>Microsoft Office PowerPoint</Application>
  <PresentationFormat>自定义</PresentationFormat>
  <Paragraphs>104</Paragraphs>
  <Slides>16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历史解释 以史料或所学知识为依据，对历史事物进行理性分析和客观评判的能力。</vt:lpstr>
      <vt:lpstr>幻灯片 11</vt:lpstr>
      <vt:lpstr>幻灯片 12</vt:lpstr>
      <vt:lpstr>幻灯片 13</vt:lpstr>
      <vt:lpstr>     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ZZL-PC</dc:creator>
  <cp:lastModifiedBy>Administrator</cp:lastModifiedBy>
  <cp:revision>30</cp:revision>
  <dcterms:created xsi:type="dcterms:W3CDTF">2017-12-23T10:51:00Z</dcterms:created>
  <dcterms:modified xsi:type="dcterms:W3CDTF">2021-01-04T03:20:13Z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