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527" r:id="rId2"/>
    <p:sldId id="378" r:id="rId3"/>
    <p:sldId id="528" r:id="rId4"/>
    <p:sldId id="529" r:id="rId5"/>
    <p:sldId id="530" r:id="rId6"/>
    <p:sldId id="531" r:id="rId7"/>
    <p:sldId id="532" r:id="rId8"/>
    <p:sldId id="533" r:id="rId9"/>
    <p:sldId id="534" r:id="rId10"/>
    <p:sldId id="535" r:id="rId11"/>
    <p:sldId id="536" r:id="rId12"/>
    <p:sldId id="537" r:id="rId13"/>
    <p:sldId id="538" r:id="rId14"/>
    <p:sldId id="539" r:id="rId15"/>
    <p:sldId id="540" r:id="rId16"/>
    <p:sldId id="541"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557" r:id="rId33"/>
    <p:sldId id="558" r:id="rId34"/>
    <p:sldId id="559" r:id="rId35"/>
    <p:sldId id="560" r:id="rId36"/>
    <p:sldId id="561" r:id="rId37"/>
    <p:sldId id="562" r:id="rId38"/>
    <p:sldId id="563" r:id="rId39"/>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347" autoAdjust="0"/>
  </p:normalViewPr>
  <p:slideViewPr>
    <p:cSldViewPr snapToGrid="0">
      <p:cViewPr>
        <p:scale>
          <a:sx n="70" d="100"/>
          <a:sy n="70" d="100"/>
        </p:scale>
        <p:origin x="-720" y="-90"/>
      </p:cViewPr>
      <p:guideLst>
        <p:guide orient="horz" pos="2319"/>
        <p:guide pos="3908"/>
      </p:guideLst>
    </p:cSldViewPr>
  </p:slideViewPr>
  <p:outlineViewPr>
    <p:cViewPr>
      <p:scale>
        <a:sx n="33" d="100"/>
        <a:sy n="33" d="100"/>
      </p:scale>
      <p:origin x="0" y="1122"/>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a:t>
            </a:fld>
            <a:endParaRPr lang="zh-CN" altLang="en-US"/>
          </a:p>
        </p:txBody>
      </p:sp>
    </p:spTree>
    <p:extLst>
      <p:ext uri="{BB962C8B-B14F-4D97-AF65-F5344CB8AC3E}">
        <p14:creationId xmlns:p14="http://schemas.microsoft.com/office/powerpoint/2010/main" val="193333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10</a:t>
            </a:fld>
            <a:endParaRPr lang="zh-CN" altLang="en-US"/>
          </a:p>
        </p:txBody>
      </p:sp>
    </p:spTree>
    <p:extLst>
      <p:ext uri="{BB962C8B-B14F-4D97-AF65-F5344CB8AC3E}">
        <p14:creationId xmlns:p14="http://schemas.microsoft.com/office/powerpoint/2010/main" val="191876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11</a:t>
            </a:fld>
            <a:endParaRPr lang="zh-CN" altLang="en-US"/>
          </a:p>
        </p:txBody>
      </p:sp>
    </p:spTree>
    <p:extLst>
      <p:ext uri="{BB962C8B-B14F-4D97-AF65-F5344CB8AC3E}">
        <p14:creationId xmlns:p14="http://schemas.microsoft.com/office/powerpoint/2010/main" val="246566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12</a:t>
            </a:fld>
            <a:endParaRPr lang="zh-CN" altLang="en-US"/>
          </a:p>
        </p:txBody>
      </p:sp>
    </p:spTree>
    <p:extLst>
      <p:ext uri="{BB962C8B-B14F-4D97-AF65-F5344CB8AC3E}">
        <p14:creationId xmlns:p14="http://schemas.microsoft.com/office/powerpoint/2010/main" val="2847278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13</a:t>
            </a:fld>
            <a:endParaRPr lang="zh-CN" altLang="en-US"/>
          </a:p>
        </p:txBody>
      </p:sp>
    </p:spTree>
    <p:extLst>
      <p:ext uri="{BB962C8B-B14F-4D97-AF65-F5344CB8AC3E}">
        <p14:creationId xmlns:p14="http://schemas.microsoft.com/office/powerpoint/2010/main" val="278140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14</a:t>
            </a:fld>
            <a:endParaRPr lang="zh-CN" altLang="en-US"/>
          </a:p>
        </p:txBody>
      </p:sp>
    </p:spTree>
    <p:extLst>
      <p:ext uri="{BB962C8B-B14F-4D97-AF65-F5344CB8AC3E}">
        <p14:creationId xmlns:p14="http://schemas.microsoft.com/office/powerpoint/2010/main" val="372461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15</a:t>
            </a:fld>
            <a:endParaRPr lang="zh-CN" altLang="en-US"/>
          </a:p>
        </p:txBody>
      </p:sp>
    </p:spTree>
    <p:extLst>
      <p:ext uri="{BB962C8B-B14F-4D97-AF65-F5344CB8AC3E}">
        <p14:creationId xmlns:p14="http://schemas.microsoft.com/office/powerpoint/2010/main" val="213568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16</a:t>
            </a:fld>
            <a:endParaRPr lang="zh-CN" altLang="en-US"/>
          </a:p>
        </p:txBody>
      </p:sp>
    </p:spTree>
    <p:extLst>
      <p:ext uri="{BB962C8B-B14F-4D97-AF65-F5344CB8AC3E}">
        <p14:creationId xmlns:p14="http://schemas.microsoft.com/office/powerpoint/2010/main" val="410176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17</a:t>
            </a:fld>
            <a:endParaRPr lang="zh-CN" altLang="en-US"/>
          </a:p>
        </p:txBody>
      </p:sp>
    </p:spTree>
    <p:extLst>
      <p:ext uri="{BB962C8B-B14F-4D97-AF65-F5344CB8AC3E}">
        <p14:creationId xmlns:p14="http://schemas.microsoft.com/office/powerpoint/2010/main" val="424612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18</a:t>
            </a:fld>
            <a:endParaRPr lang="zh-CN" altLang="en-US"/>
          </a:p>
        </p:txBody>
      </p:sp>
    </p:spTree>
    <p:extLst>
      <p:ext uri="{BB962C8B-B14F-4D97-AF65-F5344CB8AC3E}">
        <p14:creationId xmlns:p14="http://schemas.microsoft.com/office/powerpoint/2010/main" val="144697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19</a:t>
            </a:fld>
            <a:endParaRPr lang="zh-CN" altLang="en-US"/>
          </a:p>
        </p:txBody>
      </p:sp>
    </p:spTree>
    <p:extLst>
      <p:ext uri="{BB962C8B-B14F-4D97-AF65-F5344CB8AC3E}">
        <p14:creationId xmlns:p14="http://schemas.microsoft.com/office/powerpoint/2010/main" val="258921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2</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20</a:t>
            </a:fld>
            <a:endParaRPr lang="zh-CN" altLang="en-US"/>
          </a:p>
        </p:txBody>
      </p:sp>
    </p:spTree>
    <p:extLst>
      <p:ext uri="{BB962C8B-B14F-4D97-AF65-F5344CB8AC3E}">
        <p14:creationId xmlns:p14="http://schemas.microsoft.com/office/powerpoint/2010/main" val="91649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21</a:t>
            </a:fld>
            <a:endParaRPr lang="zh-CN" altLang="en-US"/>
          </a:p>
        </p:txBody>
      </p:sp>
    </p:spTree>
    <p:extLst>
      <p:ext uri="{BB962C8B-B14F-4D97-AF65-F5344CB8AC3E}">
        <p14:creationId xmlns:p14="http://schemas.microsoft.com/office/powerpoint/2010/main" val="378582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22</a:t>
            </a:fld>
            <a:endParaRPr lang="zh-CN" altLang="en-US"/>
          </a:p>
        </p:txBody>
      </p:sp>
    </p:spTree>
    <p:extLst>
      <p:ext uri="{BB962C8B-B14F-4D97-AF65-F5344CB8AC3E}">
        <p14:creationId xmlns:p14="http://schemas.microsoft.com/office/powerpoint/2010/main" val="223468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23</a:t>
            </a:fld>
            <a:endParaRPr lang="zh-CN" altLang="en-US"/>
          </a:p>
        </p:txBody>
      </p:sp>
    </p:spTree>
    <p:extLst>
      <p:ext uri="{BB962C8B-B14F-4D97-AF65-F5344CB8AC3E}">
        <p14:creationId xmlns:p14="http://schemas.microsoft.com/office/powerpoint/2010/main" val="3639845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24</a:t>
            </a:fld>
            <a:endParaRPr lang="zh-CN" altLang="en-US"/>
          </a:p>
        </p:txBody>
      </p:sp>
    </p:spTree>
    <p:extLst>
      <p:ext uri="{BB962C8B-B14F-4D97-AF65-F5344CB8AC3E}">
        <p14:creationId xmlns:p14="http://schemas.microsoft.com/office/powerpoint/2010/main" val="101790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25</a:t>
            </a:fld>
            <a:endParaRPr lang="zh-CN" altLang="en-US"/>
          </a:p>
        </p:txBody>
      </p:sp>
    </p:spTree>
    <p:extLst>
      <p:ext uri="{BB962C8B-B14F-4D97-AF65-F5344CB8AC3E}">
        <p14:creationId xmlns:p14="http://schemas.microsoft.com/office/powerpoint/2010/main" val="417915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26</a:t>
            </a:fld>
            <a:endParaRPr lang="zh-CN" altLang="en-US"/>
          </a:p>
        </p:txBody>
      </p:sp>
    </p:spTree>
    <p:extLst>
      <p:ext uri="{BB962C8B-B14F-4D97-AF65-F5344CB8AC3E}">
        <p14:creationId xmlns:p14="http://schemas.microsoft.com/office/powerpoint/2010/main" val="3397387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28</a:t>
            </a:fld>
            <a:endParaRPr lang="zh-CN" altLang="en-US"/>
          </a:p>
        </p:txBody>
      </p:sp>
    </p:spTree>
    <p:extLst>
      <p:ext uri="{BB962C8B-B14F-4D97-AF65-F5344CB8AC3E}">
        <p14:creationId xmlns:p14="http://schemas.microsoft.com/office/powerpoint/2010/main" val="403605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30</a:t>
            </a:fld>
            <a:endParaRPr lang="zh-CN" altLang="en-US"/>
          </a:p>
        </p:txBody>
      </p:sp>
    </p:spTree>
    <p:extLst>
      <p:ext uri="{BB962C8B-B14F-4D97-AF65-F5344CB8AC3E}">
        <p14:creationId xmlns:p14="http://schemas.microsoft.com/office/powerpoint/2010/main" val="86386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31</a:t>
            </a:fld>
            <a:endParaRPr lang="zh-CN" altLang="en-US"/>
          </a:p>
        </p:txBody>
      </p:sp>
    </p:spTree>
    <p:extLst>
      <p:ext uri="{BB962C8B-B14F-4D97-AF65-F5344CB8AC3E}">
        <p14:creationId xmlns:p14="http://schemas.microsoft.com/office/powerpoint/2010/main" val="384105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a:t>
            </a:fld>
            <a:endParaRPr lang="zh-CN" altLang="en-US"/>
          </a:p>
        </p:txBody>
      </p:sp>
    </p:spTree>
    <p:extLst>
      <p:ext uri="{BB962C8B-B14F-4D97-AF65-F5344CB8AC3E}">
        <p14:creationId xmlns:p14="http://schemas.microsoft.com/office/powerpoint/2010/main" val="2072648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33</a:t>
            </a:fld>
            <a:endParaRPr lang="zh-CN" altLang="en-US"/>
          </a:p>
        </p:txBody>
      </p:sp>
    </p:spTree>
    <p:extLst>
      <p:ext uri="{BB962C8B-B14F-4D97-AF65-F5344CB8AC3E}">
        <p14:creationId xmlns:p14="http://schemas.microsoft.com/office/powerpoint/2010/main" val="519599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34</a:t>
            </a:fld>
            <a:endParaRPr lang="zh-CN" altLang="en-US"/>
          </a:p>
        </p:txBody>
      </p:sp>
    </p:spTree>
    <p:extLst>
      <p:ext uri="{BB962C8B-B14F-4D97-AF65-F5344CB8AC3E}">
        <p14:creationId xmlns:p14="http://schemas.microsoft.com/office/powerpoint/2010/main" val="3988678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35</a:t>
            </a:fld>
            <a:endParaRPr lang="zh-CN" altLang="en-US"/>
          </a:p>
        </p:txBody>
      </p:sp>
    </p:spTree>
    <p:extLst>
      <p:ext uri="{BB962C8B-B14F-4D97-AF65-F5344CB8AC3E}">
        <p14:creationId xmlns:p14="http://schemas.microsoft.com/office/powerpoint/2010/main" val="5330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36</a:t>
            </a:fld>
            <a:endParaRPr lang="zh-CN" altLang="en-US"/>
          </a:p>
        </p:txBody>
      </p:sp>
    </p:spTree>
    <p:extLst>
      <p:ext uri="{BB962C8B-B14F-4D97-AF65-F5344CB8AC3E}">
        <p14:creationId xmlns:p14="http://schemas.microsoft.com/office/powerpoint/2010/main" val="2856175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38</a:t>
            </a:fld>
            <a:endParaRPr lang="zh-CN" altLang="en-US"/>
          </a:p>
        </p:txBody>
      </p:sp>
    </p:spTree>
    <p:extLst>
      <p:ext uri="{BB962C8B-B14F-4D97-AF65-F5344CB8AC3E}">
        <p14:creationId xmlns:p14="http://schemas.microsoft.com/office/powerpoint/2010/main" val="311823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4</a:t>
            </a:fld>
            <a:endParaRPr lang="zh-CN" altLang="en-US"/>
          </a:p>
        </p:txBody>
      </p:sp>
    </p:spTree>
    <p:extLst>
      <p:ext uri="{BB962C8B-B14F-4D97-AF65-F5344CB8AC3E}">
        <p14:creationId xmlns:p14="http://schemas.microsoft.com/office/powerpoint/2010/main" val="245136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5</a:t>
            </a:fld>
            <a:endParaRPr lang="zh-CN" altLang="en-US"/>
          </a:p>
        </p:txBody>
      </p:sp>
    </p:spTree>
    <p:extLst>
      <p:ext uri="{BB962C8B-B14F-4D97-AF65-F5344CB8AC3E}">
        <p14:creationId xmlns:p14="http://schemas.microsoft.com/office/powerpoint/2010/main" val="194490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6</a:t>
            </a:fld>
            <a:endParaRPr lang="zh-CN" altLang="en-US"/>
          </a:p>
        </p:txBody>
      </p:sp>
    </p:spTree>
    <p:extLst>
      <p:ext uri="{BB962C8B-B14F-4D97-AF65-F5344CB8AC3E}">
        <p14:creationId xmlns:p14="http://schemas.microsoft.com/office/powerpoint/2010/main" val="407141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7</a:t>
            </a:fld>
            <a:endParaRPr lang="zh-CN" altLang="en-US"/>
          </a:p>
        </p:txBody>
      </p:sp>
    </p:spTree>
    <p:extLst>
      <p:ext uri="{BB962C8B-B14F-4D97-AF65-F5344CB8AC3E}">
        <p14:creationId xmlns:p14="http://schemas.microsoft.com/office/powerpoint/2010/main" val="170836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8</a:t>
            </a:fld>
            <a:endParaRPr lang="zh-CN" altLang="en-US"/>
          </a:p>
        </p:txBody>
      </p:sp>
    </p:spTree>
    <p:extLst>
      <p:ext uri="{BB962C8B-B14F-4D97-AF65-F5344CB8AC3E}">
        <p14:creationId xmlns:p14="http://schemas.microsoft.com/office/powerpoint/2010/main" val="156872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C5C53091-D51E-4495-A32C-C2C0B43B9457}" type="slidenum">
              <a:rPr lang="zh-CN" altLang="en-US" smtClean="0"/>
              <a:t>9</a:t>
            </a:fld>
            <a:endParaRPr lang="zh-CN" altLang="en-US"/>
          </a:p>
        </p:txBody>
      </p:sp>
    </p:spTree>
    <p:extLst>
      <p:ext uri="{BB962C8B-B14F-4D97-AF65-F5344CB8AC3E}">
        <p14:creationId xmlns:p14="http://schemas.microsoft.com/office/powerpoint/2010/main" val="204291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05300"/>
            <a:ext cx="3901018" cy="584775"/>
          </a:xfrm>
          <a:prstGeom prst="rect">
            <a:avLst/>
          </a:prstGeom>
          <a:noFill/>
        </p:spPr>
        <p:txBody>
          <a:bodyPr wrap="square" rtlCol="0">
            <a:spAutoFit/>
          </a:bodyPr>
          <a:lstStyle/>
          <a:p>
            <a:r>
              <a:rPr lang="zh-CN" altLang="en-US" sz="3200" b="1" dirty="0" smtClean="0">
                <a:solidFill>
                  <a:schemeClr val="tx1"/>
                </a:solidFill>
                <a:latin typeface="隶书" panose="02010509060101010101" pitchFamily="49" charset="-122"/>
                <a:ea typeface="隶书" panose="02010509060101010101" pitchFamily="49" charset="-122"/>
              </a:rPr>
              <a:t>怀化市铁路第一中学</a:t>
            </a:r>
            <a:endParaRPr lang="zh-CN" altLang="en-US" sz="3200" b="1" dirty="0">
              <a:solidFill>
                <a:schemeClr val="tx1"/>
              </a:solidFill>
              <a:latin typeface="隶书" panose="02010509060101010101" pitchFamily="49" charset="-122"/>
              <a:ea typeface="隶书"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1/3/2021</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7460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583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34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2021/1/3</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50">
            <a:alphaModFix amt="16000"/>
            <a:lum/>
          </a:blip>
          <a:srcRect/>
          <a:stretch>
            <a:fillRect l="-3000" r="-3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5.xml"/><Relationship Id="rId7" Type="http://schemas.openxmlformats.org/officeDocument/2006/relationships/image" Target="../media/image16.jpg"/><Relationship Id="rId2" Type="http://schemas.openxmlformats.org/officeDocument/2006/relationships/slideLayout" Target="../slideLayouts/slideLayout27.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tags" Target="../tags/tag1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13.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tags" Target="../tags/tag1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3.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4.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7.xml"/><Relationship Id="rId1" Type="http://schemas.openxmlformats.org/officeDocument/2006/relationships/tags" Target="../tags/tag2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8.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1.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2.xml"/><Relationship Id="rId1" Type="http://schemas.openxmlformats.org/officeDocument/2006/relationships/tags" Target="../tags/tag2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43.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4.xml"/><Relationship Id="rId1" Type="http://schemas.openxmlformats.org/officeDocument/2006/relationships/tags" Target="../tags/tag2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5.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6.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7.xml"/><Relationship Id="rId1" Type="http://schemas.openxmlformats.org/officeDocument/2006/relationships/tags" Target="../tags/tag29.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4E857C51-F95B-4FC0-99BC-222751DE94CD}"/>
              </a:ext>
            </a:extLst>
          </p:cNvPr>
          <p:cNvSpPr/>
          <p:nvPr/>
        </p:nvSpPr>
        <p:spPr>
          <a:xfrm>
            <a:off x="849438" y="322947"/>
            <a:ext cx="4359949"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近代以来，日本侵华史实</a:t>
            </a:r>
          </a:p>
        </p:txBody>
      </p:sp>
      <p:pic>
        <p:nvPicPr>
          <p:cNvPr id="3" name="图片 2">
            <a:extLst>
              <a:ext uri="{FF2B5EF4-FFF2-40B4-BE49-F238E27FC236}">
                <a16:creationId xmlns="" xmlns:a16="http://schemas.microsoft.com/office/drawing/2014/main" id="{D7CA6F2B-0845-4AB1-95B5-A6870FB45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128" y="1014802"/>
            <a:ext cx="4833359" cy="3390256"/>
          </a:xfrm>
          <a:prstGeom prst="rect">
            <a:avLst/>
          </a:prstGeom>
        </p:spPr>
      </p:pic>
      <p:grpSp>
        <p:nvGrpSpPr>
          <p:cNvPr id="8" name="组合 7">
            <a:extLst>
              <a:ext uri="{FF2B5EF4-FFF2-40B4-BE49-F238E27FC236}">
                <a16:creationId xmlns="" xmlns:a16="http://schemas.microsoft.com/office/drawing/2014/main" id="{053D3FE3-2F18-4DB2-ADB6-4571D5F6A346}"/>
              </a:ext>
            </a:extLst>
          </p:cNvPr>
          <p:cNvGrpSpPr/>
          <p:nvPr/>
        </p:nvGrpSpPr>
        <p:grpSpPr>
          <a:xfrm>
            <a:off x="458994" y="236838"/>
            <a:ext cx="3907436" cy="6384324"/>
            <a:chOff x="5626417" y="162389"/>
            <a:chExt cx="3907436" cy="6384324"/>
          </a:xfrm>
        </p:grpSpPr>
        <p:sp>
          <p:nvSpPr>
            <p:cNvPr id="20" name="圆: 空心 19">
              <a:extLst>
                <a:ext uri="{FF2B5EF4-FFF2-40B4-BE49-F238E27FC236}">
                  <a16:creationId xmlns="" xmlns:a16="http://schemas.microsoft.com/office/drawing/2014/main" id="{F7736960-F517-4446-A3B3-46EF0D259535}"/>
                </a:ext>
              </a:extLst>
            </p:cNvPr>
            <p:cNvSpPr/>
            <p:nvPr/>
          </p:nvSpPr>
          <p:spPr>
            <a:xfrm>
              <a:off x="5626417" y="162389"/>
              <a:ext cx="242755" cy="242755"/>
            </a:xfrm>
            <a:prstGeom prst="donu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华文中宋" panose="02010600040101010101" pitchFamily="2" charset="-122"/>
                <a:ea typeface="华文中宋" panose="02010600040101010101" pitchFamily="2" charset="-122"/>
                <a:sym typeface="微软雅黑" panose="020B0503020204020204" pitchFamily="34" charset="-122"/>
              </a:endParaRPr>
            </a:p>
          </p:txBody>
        </p:sp>
        <p:grpSp>
          <p:nvGrpSpPr>
            <p:cNvPr id="7" name="组合 6">
              <a:extLst>
                <a:ext uri="{FF2B5EF4-FFF2-40B4-BE49-F238E27FC236}">
                  <a16:creationId xmlns="" xmlns:a16="http://schemas.microsoft.com/office/drawing/2014/main" id="{F6D660AE-305D-40F6-803B-10F4EE7EDB72}"/>
                </a:ext>
              </a:extLst>
            </p:cNvPr>
            <p:cNvGrpSpPr/>
            <p:nvPr/>
          </p:nvGrpSpPr>
          <p:grpSpPr>
            <a:xfrm>
              <a:off x="5691664" y="553780"/>
              <a:ext cx="3842189" cy="5992933"/>
              <a:chOff x="5691664" y="553780"/>
              <a:chExt cx="3842189" cy="5992933"/>
            </a:xfrm>
          </p:grpSpPr>
          <p:grpSp>
            <p:nvGrpSpPr>
              <p:cNvPr id="6" name="组合 5">
                <a:extLst>
                  <a:ext uri="{FF2B5EF4-FFF2-40B4-BE49-F238E27FC236}">
                    <a16:creationId xmlns="" xmlns:a16="http://schemas.microsoft.com/office/drawing/2014/main" id="{6F7198F3-FB77-4C93-8823-7AB3EBBCE105}"/>
                  </a:ext>
                </a:extLst>
              </p:cNvPr>
              <p:cNvGrpSpPr/>
              <p:nvPr/>
            </p:nvGrpSpPr>
            <p:grpSpPr>
              <a:xfrm>
                <a:off x="5691664" y="1351876"/>
                <a:ext cx="112260" cy="930580"/>
                <a:chOff x="5691664" y="1351876"/>
                <a:chExt cx="112260" cy="930580"/>
              </a:xfrm>
            </p:grpSpPr>
            <p:sp>
              <p:nvSpPr>
                <p:cNvPr id="19" name="椭圆 18">
                  <a:extLst>
                    <a:ext uri="{FF2B5EF4-FFF2-40B4-BE49-F238E27FC236}">
                      <a16:creationId xmlns="" xmlns:a16="http://schemas.microsoft.com/office/drawing/2014/main" id="{EBECE7B6-F0EB-44E6-85FF-B6BB5B0B63CF}"/>
                    </a:ext>
                  </a:extLst>
                </p:cNvPr>
                <p:cNvSpPr/>
                <p:nvPr/>
              </p:nvSpPr>
              <p:spPr>
                <a:xfrm>
                  <a:off x="5691664" y="1351876"/>
                  <a:ext cx="112260" cy="112260"/>
                </a:xfrm>
                <a:prstGeom prst="ellipse">
                  <a:avLst/>
                </a:prstGeom>
                <a:solidFill>
                  <a:schemeClr val="tx1">
                    <a:lumMod val="65000"/>
                    <a:lumOff val="3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华文中宋" panose="02010600040101010101" pitchFamily="2" charset="-122"/>
                    <a:ea typeface="华文中宋" panose="02010600040101010101" pitchFamily="2" charset="-122"/>
                    <a:sym typeface="微软雅黑" panose="020B0503020204020204" pitchFamily="34" charset="-122"/>
                  </a:endParaRPr>
                </a:p>
              </p:txBody>
            </p:sp>
            <p:cxnSp>
              <p:nvCxnSpPr>
                <p:cNvPr id="23" name="直接连接符 22">
                  <a:extLst>
                    <a:ext uri="{FF2B5EF4-FFF2-40B4-BE49-F238E27FC236}">
                      <a16:creationId xmlns="" xmlns:a16="http://schemas.microsoft.com/office/drawing/2014/main" id="{31D4F7A7-0A38-49EA-8B55-DA5230E56E4F}"/>
                    </a:ext>
                  </a:extLst>
                </p:cNvPr>
                <p:cNvCxnSpPr>
                  <a:cxnSpLocks/>
                </p:cNvCxnSpPr>
                <p:nvPr/>
              </p:nvCxnSpPr>
              <p:spPr>
                <a:xfrm>
                  <a:off x="5747794" y="1614906"/>
                  <a:ext cx="0" cy="6675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9" name="文本框 28">
                <a:extLst>
                  <a:ext uri="{FF2B5EF4-FFF2-40B4-BE49-F238E27FC236}">
                    <a16:creationId xmlns="" xmlns:a16="http://schemas.microsoft.com/office/drawing/2014/main" id="{785BE07A-55EC-48B5-A0AE-D949B2D6FC12}"/>
                  </a:ext>
                </a:extLst>
              </p:cNvPr>
              <p:cNvSpPr txBox="1"/>
              <p:nvPr/>
            </p:nvSpPr>
            <p:spPr>
              <a:xfrm>
                <a:off x="5853540" y="1107500"/>
                <a:ext cx="3219567" cy="461665"/>
              </a:xfrm>
              <a:prstGeom prst="rect">
                <a:avLst/>
              </a:prstGeom>
              <a:noFill/>
            </p:spPr>
            <p:txBody>
              <a:bodyPr wrap="square" rtlCol="0">
                <a:spAutoFit/>
              </a:bodyPr>
              <a:lstStyle/>
              <a:p>
                <a:r>
                  <a:rPr lang="en-US" altLang="zh-CN"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1894</a:t>
                </a:r>
                <a:r>
                  <a:rPr lang="zh-CN" altLang="en-US"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年甲午中日战争</a:t>
                </a:r>
                <a:endParaRPr lang="en-US" altLang="zh-CN"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endParaRPr>
              </a:p>
            </p:txBody>
          </p:sp>
          <p:sp>
            <p:nvSpPr>
              <p:cNvPr id="32" name="文本框 31">
                <a:extLst>
                  <a:ext uri="{FF2B5EF4-FFF2-40B4-BE49-F238E27FC236}">
                    <a16:creationId xmlns="" xmlns:a16="http://schemas.microsoft.com/office/drawing/2014/main" id="{91133134-50BA-4168-88A0-2356A69889ED}"/>
                  </a:ext>
                </a:extLst>
              </p:cNvPr>
              <p:cNvSpPr txBox="1"/>
              <p:nvPr/>
            </p:nvSpPr>
            <p:spPr>
              <a:xfrm>
                <a:off x="5869171" y="2209037"/>
                <a:ext cx="2799903" cy="461665"/>
              </a:xfrm>
              <a:prstGeom prst="rect">
                <a:avLst/>
              </a:prstGeom>
              <a:noFill/>
            </p:spPr>
            <p:txBody>
              <a:bodyPr wrap="square" rtlCol="0">
                <a:spAutoFit/>
              </a:bodyPr>
              <a:lstStyle/>
              <a:p>
                <a:r>
                  <a:rPr lang="en-US" altLang="zh-CN"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1904</a:t>
                </a:r>
                <a:r>
                  <a:rPr lang="zh-CN" altLang="en-US"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年日俄战争</a:t>
                </a:r>
              </a:p>
            </p:txBody>
          </p:sp>
          <p:cxnSp>
            <p:nvCxnSpPr>
              <p:cNvPr id="50" name="直接连接符 49">
                <a:extLst>
                  <a:ext uri="{FF2B5EF4-FFF2-40B4-BE49-F238E27FC236}">
                    <a16:creationId xmlns="" xmlns:a16="http://schemas.microsoft.com/office/drawing/2014/main" id="{59614372-CEE1-4F30-A45E-18280B381283}"/>
                  </a:ext>
                </a:extLst>
              </p:cNvPr>
              <p:cNvCxnSpPr>
                <a:cxnSpLocks/>
              </p:cNvCxnSpPr>
              <p:nvPr/>
            </p:nvCxnSpPr>
            <p:spPr>
              <a:xfrm>
                <a:off x="5747794" y="553780"/>
                <a:ext cx="0" cy="6675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 xmlns:a16="http://schemas.microsoft.com/office/drawing/2014/main" id="{28DD231B-E547-49EB-9761-42B706205F84}"/>
                  </a:ext>
                </a:extLst>
              </p:cNvPr>
              <p:cNvGrpSpPr/>
              <p:nvPr/>
            </p:nvGrpSpPr>
            <p:grpSpPr>
              <a:xfrm>
                <a:off x="5691664" y="2433226"/>
                <a:ext cx="112260" cy="930580"/>
                <a:chOff x="5691664" y="1351876"/>
                <a:chExt cx="112260" cy="930580"/>
              </a:xfrm>
            </p:grpSpPr>
            <p:sp>
              <p:nvSpPr>
                <p:cNvPr id="53" name="椭圆 52">
                  <a:extLst>
                    <a:ext uri="{FF2B5EF4-FFF2-40B4-BE49-F238E27FC236}">
                      <a16:creationId xmlns="" xmlns:a16="http://schemas.microsoft.com/office/drawing/2014/main" id="{357B5DDF-94CF-4845-A675-589F3433BCC3}"/>
                    </a:ext>
                  </a:extLst>
                </p:cNvPr>
                <p:cNvSpPr/>
                <p:nvPr/>
              </p:nvSpPr>
              <p:spPr>
                <a:xfrm>
                  <a:off x="5691664" y="1351876"/>
                  <a:ext cx="112260" cy="112260"/>
                </a:xfrm>
                <a:prstGeom prst="ellipse">
                  <a:avLst/>
                </a:prstGeom>
                <a:solidFill>
                  <a:schemeClr val="tx1">
                    <a:lumMod val="65000"/>
                    <a:lumOff val="3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华文中宋" panose="02010600040101010101" pitchFamily="2" charset="-122"/>
                    <a:ea typeface="华文中宋" panose="02010600040101010101" pitchFamily="2" charset="-122"/>
                    <a:sym typeface="微软雅黑" panose="020B0503020204020204" pitchFamily="34" charset="-122"/>
                  </a:endParaRPr>
                </a:p>
              </p:txBody>
            </p:sp>
            <p:cxnSp>
              <p:nvCxnSpPr>
                <p:cNvPr id="54" name="直接连接符 53">
                  <a:extLst>
                    <a:ext uri="{FF2B5EF4-FFF2-40B4-BE49-F238E27FC236}">
                      <a16:creationId xmlns="" xmlns:a16="http://schemas.microsoft.com/office/drawing/2014/main" id="{AF143586-3830-4E39-8AEC-DE4304EF2C87}"/>
                    </a:ext>
                  </a:extLst>
                </p:cNvPr>
                <p:cNvCxnSpPr>
                  <a:cxnSpLocks/>
                </p:cNvCxnSpPr>
                <p:nvPr/>
              </p:nvCxnSpPr>
              <p:spPr>
                <a:xfrm>
                  <a:off x="5747794" y="1614906"/>
                  <a:ext cx="0" cy="6675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 xmlns:a16="http://schemas.microsoft.com/office/drawing/2014/main" id="{5F75BED8-8429-462A-B7ED-9D5A523B3022}"/>
                  </a:ext>
                </a:extLst>
              </p:cNvPr>
              <p:cNvGrpSpPr/>
              <p:nvPr/>
            </p:nvGrpSpPr>
            <p:grpSpPr>
              <a:xfrm>
                <a:off x="5691664" y="3494195"/>
                <a:ext cx="112260" cy="930580"/>
                <a:chOff x="5691664" y="1351876"/>
                <a:chExt cx="112260" cy="930580"/>
              </a:xfrm>
            </p:grpSpPr>
            <p:sp>
              <p:nvSpPr>
                <p:cNvPr id="56" name="椭圆 55">
                  <a:extLst>
                    <a:ext uri="{FF2B5EF4-FFF2-40B4-BE49-F238E27FC236}">
                      <a16:creationId xmlns="" xmlns:a16="http://schemas.microsoft.com/office/drawing/2014/main" id="{C09EDEA9-BB91-4852-9727-78ABDD9D48E3}"/>
                    </a:ext>
                  </a:extLst>
                </p:cNvPr>
                <p:cNvSpPr/>
                <p:nvPr/>
              </p:nvSpPr>
              <p:spPr>
                <a:xfrm>
                  <a:off x="5691664" y="1351876"/>
                  <a:ext cx="112260" cy="112260"/>
                </a:xfrm>
                <a:prstGeom prst="ellipse">
                  <a:avLst/>
                </a:prstGeom>
                <a:solidFill>
                  <a:schemeClr val="tx1">
                    <a:lumMod val="65000"/>
                    <a:lumOff val="3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华文中宋" panose="02010600040101010101" pitchFamily="2" charset="-122"/>
                    <a:ea typeface="华文中宋" panose="02010600040101010101" pitchFamily="2" charset="-122"/>
                    <a:sym typeface="微软雅黑" panose="020B0503020204020204" pitchFamily="34" charset="-122"/>
                  </a:endParaRPr>
                </a:p>
              </p:txBody>
            </p:sp>
            <p:cxnSp>
              <p:nvCxnSpPr>
                <p:cNvPr id="57" name="直接连接符 56">
                  <a:extLst>
                    <a:ext uri="{FF2B5EF4-FFF2-40B4-BE49-F238E27FC236}">
                      <a16:creationId xmlns="" xmlns:a16="http://schemas.microsoft.com/office/drawing/2014/main" id="{9421541A-11F4-4059-9B06-6E0CD3C3663B}"/>
                    </a:ext>
                  </a:extLst>
                </p:cNvPr>
                <p:cNvCxnSpPr>
                  <a:cxnSpLocks/>
                </p:cNvCxnSpPr>
                <p:nvPr/>
              </p:nvCxnSpPr>
              <p:spPr>
                <a:xfrm>
                  <a:off x="5747794" y="1614906"/>
                  <a:ext cx="0" cy="6675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 xmlns:a16="http://schemas.microsoft.com/office/drawing/2014/main" id="{D2FB6A5F-2001-4C39-AB02-BB0FCCF4012B}"/>
                  </a:ext>
                </a:extLst>
              </p:cNvPr>
              <p:cNvGrpSpPr/>
              <p:nvPr/>
            </p:nvGrpSpPr>
            <p:grpSpPr>
              <a:xfrm>
                <a:off x="5691664" y="4555164"/>
                <a:ext cx="112260" cy="930580"/>
                <a:chOff x="5691664" y="1351876"/>
                <a:chExt cx="112260" cy="930580"/>
              </a:xfrm>
            </p:grpSpPr>
            <p:sp>
              <p:nvSpPr>
                <p:cNvPr id="59" name="椭圆 58">
                  <a:extLst>
                    <a:ext uri="{FF2B5EF4-FFF2-40B4-BE49-F238E27FC236}">
                      <a16:creationId xmlns="" xmlns:a16="http://schemas.microsoft.com/office/drawing/2014/main" id="{A3855BD9-58D8-4DE0-9AF3-FDA149C4F974}"/>
                    </a:ext>
                  </a:extLst>
                </p:cNvPr>
                <p:cNvSpPr/>
                <p:nvPr/>
              </p:nvSpPr>
              <p:spPr>
                <a:xfrm>
                  <a:off x="5691664" y="1351876"/>
                  <a:ext cx="112260" cy="112260"/>
                </a:xfrm>
                <a:prstGeom prst="ellipse">
                  <a:avLst/>
                </a:prstGeom>
                <a:solidFill>
                  <a:schemeClr val="tx1">
                    <a:lumMod val="65000"/>
                    <a:lumOff val="3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华文中宋" panose="02010600040101010101" pitchFamily="2" charset="-122"/>
                    <a:ea typeface="华文中宋" panose="02010600040101010101" pitchFamily="2" charset="-122"/>
                    <a:sym typeface="微软雅黑" panose="020B0503020204020204" pitchFamily="34" charset="-122"/>
                  </a:endParaRPr>
                </a:p>
              </p:txBody>
            </p:sp>
            <p:cxnSp>
              <p:nvCxnSpPr>
                <p:cNvPr id="60" name="直接连接符 59">
                  <a:extLst>
                    <a:ext uri="{FF2B5EF4-FFF2-40B4-BE49-F238E27FC236}">
                      <a16:creationId xmlns="" xmlns:a16="http://schemas.microsoft.com/office/drawing/2014/main" id="{C60AF08E-6493-492E-89A1-1C4B2166F380}"/>
                    </a:ext>
                  </a:extLst>
                </p:cNvPr>
                <p:cNvCxnSpPr>
                  <a:cxnSpLocks/>
                </p:cNvCxnSpPr>
                <p:nvPr/>
              </p:nvCxnSpPr>
              <p:spPr>
                <a:xfrm>
                  <a:off x="5747794" y="1614906"/>
                  <a:ext cx="0" cy="6675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1" name="文本框 60">
                <a:extLst>
                  <a:ext uri="{FF2B5EF4-FFF2-40B4-BE49-F238E27FC236}">
                    <a16:creationId xmlns="" xmlns:a16="http://schemas.microsoft.com/office/drawing/2014/main" id="{06D4965E-42FD-4CBE-8191-1412FFF1B4DD}"/>
                  </a:ext>
                </a:extLst>
              </p:cNvPr>
              <p:cNvSpPr txBox="1"/>
              <p:nvPr/>
            </p:nvSpPr>
            <p:spPr>
              <a:xfrm>
                <a:off x="5869171" y="3310574"/>
                <a:ext cx="2799898" cy="461665"/>
              </a:xfrm>
              <a:prstGeom prst="rect">
                <a:avLst/>
              </a:prstGeom>
              <a:noFill/>
            </p:spPr>
            <p:txBody>
              <a:bodyPr wrap="square" rtlCol="0">
                <a:spAutoFit/>
              </a:bodyPr>
              <a:lstStyle/>
              <a:p>
                <a:r>
                  <a:rPr lang="en-US" altLang="zh-CN"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1931</a:t>
                </a:r>
                <a:r>
                  <a:rPr lang="zh-CN" altLang="en-US"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年九一八事变</a:t>
                </a:r>
              </a:p>
            </p:txBody>
          </p:sp>
          <p:sp>
            <p:nvSpPr>
              <p:cNvPr id="62" name="文本框 61">
                <a:extLst>
                  <a:ext uri="{FF2B5EF4-FFF2-40B4-BE49-F238E27FC236}">
                    <a16:creationId xmlns="" xmlns:a16="http://schemas.microsoft.com/office/drawing/2014/main" id="{7B169788-1CD0-4C3A-8774-C54A6D4EF05C}"/>
                  </a:ext>
                </a:extLst>
              </p:cNvPr>
              <p:cNvSpPr txBox="1"/>
              <p:nvPr/>
            </p:nvSpPr>
            <p:spPr>
              <a:xfrm>
                <a:off x="5853541" y="4412111"/>
                <a:ext cx="2716297" cy="461665"/>
              </a:xfrm>
              <a:prstGeom prst="rect">
                <a:avLst/>
              </a:prstGeom>
              <a:noFill/>
            </p:spPr>
            <p:txBody>
              <a:bodyPr wrap="square" rtlCol="0">
                <a:spAutoFit/>
              </a:bodyPr>
              <a:lstStyle/>
              <a:p>
                <a:r>
                  <a:rPr lang="en-US" altLang="zh-CN"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1937</a:t>
                </a:r>
                <a:r>
                  <a:rPr lang="zh-CN" altLang="en-US"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年七七事变</a:t>
                </a:r>
              </a:p>
            </p:txBody>
          </p:sp>
          <p:grpSp>
            <p:nvGrpSpPr>
              <p:cNvPr id="63" name="组合 62">
                <a:extLst>
                  <a:ext uri="{FF2B5EF4-FFF2-40B4-BE49-F238E27FC236}">
                    <a16:creationId xmlns="" xmlns:a16="http://schemas.microsoft.com/office/drawing/2014/main" id="{7B4AACDF-5365-4BE7-8CE9-CAF374E34F59}"/>
                  </a:ext>
                </a:extLst>
              </p:cNvPr>
              <p:cNvGrpSpPr/>
              <p:nvPr/>
            </p:nvGrpSpPr>
            <p:grpSpPr>
              <a:xfrm>
                <a:off x="5691664" y="5616133"/>
                <a:ext cx="112260" cy="930580"/>
                <a:chOff x="5691664" y="1351876"/>
                <a:chExt cx="112260" cy="930580"/>
              </a:xfrm>
            </p:grpSpPr>
            <p:sp>
              <p:nvSpPr>
                <p:cNvPr id="64" name="椭圆 63">
                  <a:extLst>
                    <a:ext uri="{FF2B5EF4-FFF2-40B4-BE49-F238E27FC236}">
                      <a16:creationId xmlns="" xmlns:a16="http://schemas.microsoft.com/office/drawing/2014/main" id="{8C86C3CA-BF2D-4C56-9D70-67AC76E1005E}"/>
                    </a:ext>
                  </a:extLst>
                </p:cNvPr>
                <p:cNvSpPr/>
                <p:nvPr/>
              </p:nvSpPr>
              <p:spPr>
                <a:xfrm>
                  <a:off x="5691664" y="1351876"/>
                  <a:ext cx="112260" cy="112260"/>
                </a:xfrm>
                <a:prstGeom prst="ellipse">
                  <a:avLst/>
                </a:prstGeom>
                <a:solidFill>
                  <a:schemeClr val="tx1">
                    <a:lumMod val="65000"/>
                    <a:lumOff val="3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华文中宋" panose="02010600040101010101" pitchFamily="2" charset="-122"/>
                    <a:ea typeface="华文中宋" panose="02010600040101010101" pitchFamily="2" charset="-122"/>
                    <a:sym typeface="微软雅黑" panose="020B0503020204020204" pitchFamily="34" charset="-122"/>
                  </a:endParaRPr>
                </a:p>
              </p:txBody>
            </p:sp>
            <p:cxnSp>
              <p:nvCxnSpPr>
                <p:cNvPr id="65" name="直接连接符 64">
                  <a:extLst>
                    <a:ext uri="{FF2B5EF4-FFF2-40B4-BE49-F238E27FC236}">
                      <a16:creationId xmlns="" xmlns:a16="http://schemas.microsoft.com/office/drawing/2014/main" id="{AA38F89F-1895-42C0-B2D9-10A58BF25285}"/>
                    </a:ext>
                  </a:extLst>
                </p:cNvPr>
                <p:cNvCxnSpPr>
                  <a:cxnSpLocks/>
                </p:cNvCxnSpPr>
                <p:nvPr/>
              </p:nvCxnSpPr>
              <p:spPr>
                <a:xfrm>
                  <a:off x="5747794" y="1614906"/>
                  <a:ext cx="0" cy="6675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6" name="文本框 65">
                <a:extLst>
                  <a:ext uri="{FF2B5EF4-FFF2-40B4-BE49-F238E27FC236}">
                    <a16:creationId xmlns="" xmlns:a16="http://schemas.microsoft.com/office/drawing/2014/main" id="{87F156F5-2A99-4292-B518-66EA540BB9BB}"/>
                  </a:ext>
                </a:extLst>
              </p:cNvPr>
              <p:cNvSpPr txBox="1"/>
              <p:nvPr/>
            </p:nvSpPr>
            <p:spPr>
              <a:xfrm>
                <a:off x="5853540" y="5485744"/>
                <a:ext cx="3680313" cy="461665"/>
              </a:xfrm>
              <a:prstGeom prst="rect">
                <a:avLst/>
              </a:prstGeom>
              <a:noFill/>
            </p:spPr>
            <p:txBody>
              <a:bodyPr wrap="square" rtlCol="0">
                <a:spAutoFit/>
              </a:bodyPr>
              <a:lstStyle/>
              <a:p>
                <a:r>
                  <a:rPr lang="en-US" altLang="zh-CN"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1931-1945</a:t>
                </a:r>
                <a:r>
                  <a:rPr lang="zh-CN" altLang="en-US" sz="2400" b="1" dirty="0">
                    <a:latin typeface="华文中宋" panose="02010600040101010101" pitchFamily="2" charset="-122"/>
                    <a:ea typeface="华文中宋" panose="02010600040101010101" pitchFamily="2" charset="-122"/>
                    <a:cs typeface="阿里巴巴普惠体 B" panose="00020600040101010101" pitchFamily="18" charset="-122"/>
                    <a:sym typeface="微软雅黑" panose="020B0503020204020204" pitchFamily="34" charset="-122"/>
                  </a:rPr>
                  <a:t>年南京大屠杀</a:t>
                </a:r>
              </a:p>
            </p:txBody>
          </p:sp>
        </p:grpSp>
      </p:grpSp>
      <p:sp>
        <p:nvSpPr>
          <p:cNvPr id="9" name="文本框 8">
            <a:extLst>
              <a:ext uri="{FF2B5EF4-FFF2-40B4-BE49-F238E27FC236}">
                <a16:creationId xmlns="" xmlns:a16="http://schemas.microsoft.com/office/drawing/2014/main" id="{53F722ED-B2EE-4042-8739-D3334C5E7B98}"/>
              </a:ext>
            </a:extLst>
          </p:cNvPr>
          <p:cNvSpPr txBox="1"/>
          <p:nvPr/>
        </p:nvSpPr>
        <p:spPr>
          <a:xfrm>
            <a:off x="1027814" y="2842437"/>
            <a:ext cx="1268819"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rPr>
              <a:t>济南惨案</a:t>
            </a:r>
          </a:p>
        </p:txBody>
      </p:sp>
      <p:sp>
        <p:nvSpPr>
          <p:cNvPr id="67" name="文本框 66">
            <a:extLst>
              <a:ext uri="{FF2B5EF4-FFF2-40B4-BE49-F238E27FC236}">
                <a16:creationId xmlns="" xmlns:a16="http://schemas.microsoft.com/office/drawing/2014/main" id="{5A4612DA-B9E0-4F7F-9832-D1B6EFE2D0D6}"/>
              </a:ext>
            </a:extLst>
          </p:cNvPr>
          <p:cNvSpPr txBox="1"/>
          <p:nvPr/>
        </p:nvSpPr>
        <p:spPr>
          <a:xfrm>
            <a:off x="984557" y="5054154"/>
            <a:ext cx="1701941" cy="400110"/>
          </a:xfrm>
          <a:prstGeom prst="rect">
            <a:avLst/>
          </a:prstGeom>
          <a:noFill/>
        </p:spPr>
        <p:txBody>
          <a:bodyPr wrap="square" rtlCol="0">
            <a:spAutoFit/>
          </a:bodyPr>
          <a:lstStyle/>
          <a:p>
            <a:r>
              <a:rPr lang="en-US" altLang="zh-CN" sz="2000" b="1" dirty="0">
                <a:solidFill>
                  <a:schemeClr val="tx1">
                    <a:lumMod val="65000"/>
                    <a:lumOff val="35000"/>
                  </a:schemeClr>
                </a:solidFill>
                <a:latin typeface="华文中宋" panose="02010600040101010101" pitchFamily="2" charset="-122"/>
                <a:ea typeface="华文中宋" panose="02010600040101010101" pitchFamily="2" charset="-122"/>
              </a:rPr>
              <a:t>731</a:t>
            </a:r>
            <a:r>
              <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rPr>
              <a:t>细菌部队</a:t>
            </a:r>
          </a:p>
        </p:txBody>
      </p:sp>
      <p:sp>
        <p:nvSpPr>
          <p:cNvPr id="68" name="文本框 67">
            <a:extLst>
              <a:ext uri="{FF2B5EF4-FFF2-40B4-BE49-F238E27FC236}">
                <a16:creationId xmlns="" xmlns:a16="http://schemas.microsoft.com/office/drawing/2014/main" id="{43EEBA31-BBE8-4123-B78C-63B6553F57EF}"/>
              </a:ext>
            </a:extLst>
          </p:cNvPr>
          <p:cNvSpPr txBox="1"/>
          <p:nvPr/>
        </p:nvSpPr>
        <p:spPr>
          <a:xfrm>
            <a:off x="1027081" y="4004948"/>
            <a:ext cx="1361700"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rPr>
              <a:t>华北事变</a:t>
            </a:r>
          </a:p>
        </p:txBody>
      </p:sp>
      <p:sp>
        <p:nvSpPr>
          <p:cNvPr id="69" name="文本框 68">
            <a:extLst>
              <a:ext uri="{FF2B5EF4-FFF2-40B4-BE49-F238E27FC236}">
                <a16:creationId xmlns="" xmlns:a16="http://schemas.microsoft.com/office/drawing/2014/main" id="{15D642D4-CDFB-42E6-8080-9E3C2CBBC124}"/>
              </a:ext>
            </a:extLst>
          </p:cNvPr>
          <p:cNvSpPr txBox="1"/>
          <p:nvPr/>
        </p:nvSpPr>
        <p:spPr>
          <a:xfrm>
            <a:off x="1027081" y="1789256"/>
            <a:ext cx="1744465"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rPr>
              <a:t>八国联军侵华</a:t>
            </a:r>
          </a:p>
        </p:txBody>
      </p:sp>
      <p:sp>
        <p:nvSpPr>
          <p:cNvPr id="70" name="文本框 69">
            <a:extLst>
              <a:ext uri="{FF2B5EF4-FFF2-40B4-BE49-F238E27FC236}">
                <a16:creationId xmlns="" xmlns:a16="http://schemas.microsoft.com/office/drawing/2014/main" id="{EF68CEF0-BDEB-442D-93CD-8E69A5B56E04}"/>
              </a:ext>
            </a:extLst>
          </p:cNvPr>
          <p:cNvSpPr txBox="1"/>
          <p:nvPr/>
        </p:nvSpPr>
        <p:spPr>
          <a:xfrm>
            <a:off x="1027081" y="6108982"/>
            <a:ext cx="1701941" cy="400110"/>
          </a:xfrm>
          <a:prstGeom prst="rect">
            <a:avLst/>
          </a:prstGeom>
          <a:noFill/>
        </p:spPr>
        <p:txBody>
          <a:bodyPr wrap="square" rtlCol="0">
            <a:spAutoFit/>
          </a:bodyPr>
          <a:lstStyle/>
          <a:p>
            <a:r>
              <a:rPr lang="en-US" altLang="zh-CN" sz="2000" b="1" dirty="0">
                <a:solidFill>
                  <a:schemeClr val="tx1">
                    <a:lumMod val="65000"/>
                    <a:lumOff val="35000"/>
                  </a:schemeClr>
                </a:solidFill>
                <a:latin typeface="华文中宋" panose="02010600040101010101" pitchFamily="2" charset="-122"/>
                <a:ea typeface="华文中宋" panose="02010600040101010101" pitchFamily="2" charset="-122"/>
              </a:rPr>
              <a:t>……</a:t>
            </a:r>
            <a:endParaRPr lang="zh-CN" altLang="en-US" sz="2000" b="1" dirty="0">
              <a:solidFill>
                <a:schemeClr val="tx1">
                  <a:lumMod val="65000"/>
                  <a:lumOff val="35000"/>
                </a:schemeClr>
              </a:solidFill>
              <a:latin typeface="华文中宋" panose="02010600040101010101" pitchFamily="2" charset="-122"/>
              <a:ea typeface="华文中宋" panose="02010600040101010101" pitchFamily="2" charset="-122"/>
            </a:endParaRPr>
          </a:p>
        </p:txBody>
      </p:sp>
      <p:sp>
        <p:nvSpPr>
          <p:cNvPr id="71" name="箭头: 右 70">
            <a:extLst>
              <a:ext uri="{FF2B5EF4-FFF2-40B4-BE49-F238E27FC236}">
                <a16:creationId xmlns="" xmlns:a16="http://schemas.microsoft.com/office/drawing/2014/main" id="{A999C46C-1B16-4EF0-BEE5-C670D3FFB47A}"/>
              </a:ext>
            </a:extLst>
          </p:cNvPr>
          <p:cNvSpPr/>
          <p:nvPr/>
        </p:nvSpPr>
        <p:spPr>
          <a:xfrm>
            <a:off x="3703112" y="2145665"/>
            <a:ext cx="3012550" cy="13547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日本投降，接受审判</a:t>
            </a:r>
          </a:p>
        </p:txBody>
      </p:sp>
      <p:sp>
        <p:nvSpPr>
          <p:cNvPr id="72" name="文本框 71">
            <a:extLst>
              <a:ext uri="{FF2B5EF4-FFF2-40B4-BE49-F238E27FC236}">
                <a16:creationId xmlns="" xmlns:a16="http://schemas.microsoft.com/office/drawing/2014/main" id="{E011434D-ADAD-45FB-8C45-77AE581C968D}"/>
              </a:ext>
            </a:extLst>
          </p:cNvPr>
          <p:cNvSpPr txBox="1"/>
          <p:nvPr/>
        </p:nvSpPr>
        <p:spPr>
          <a:xfrm>
            <a:off x="4770615" y="4893265"/>
            <a:ext cx="6698810" cy="1415772"/>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为什么中国能够在抗日战争这场艰难的战斗中</a:t>
            </a:r>
            <a:r>
              <a:rPr lang="zh-CN" altLang="en-US" sz="5400" b="1" dirty="0">
                <a:latin typeface="微软雅黑" panose="020B0503020204020204" pitchFamily="34" charset="-122"/>
                <a:ea typeface="微软雅黑" panose="020B0503020204020204" pitchFamily="34" charset="-122"/>
              </a:rPr>
              <a:t>胜利</a:t>
            </a:r>
            <a:endParaRPr lang="zh-CN" altLang="en-US" sz="3200" b="1" dirty="0">
              <a:latin typeface="微软雅黑" panose="020B0503020204020204" pitchFamily="34" charset="-122"/>
              <a:ea typeface="微软雅黑" panose="020B0503020204020204" pitchFamily="34" charset="-122"/>
            </a:endParaRPr>
          </a:p>
        </p:txBody>
      </p:sp>
      <p:sp>
        <p:nvSpPr>
          <p:cNvPr id="73" name="help-cursor_108772">
            <a:extLst>
              <a:ext uri="{FF2B5EF4-FFF2-40B4-BE49-F238E27FC236}">
                <a16:creationId xmlns="" xmlns:a16="http://schemas.microsoft.com/office/drawing/2014/main" id="{8F228BD6-2CEB-4E7B-9526-1684A1237246}"/>
              </a:ext>
            </a:extLst>
          </p:cNvPr>
          <p:cNvSpPr>
            <a:spLocks noChangeAspect="1"/>
          </p:cNvSpPr>
          <p:nvPr/>
        </p:nvSpPr>
        <p:spPr bwMode="auto">
          <a:xfrm>
            <a:off x="9858000" y="5560193"/>
            <a:ext cx="715968" cy="630239"/>
          </a:xfrm>
          <a:custGeom>
            <a:avLst/>
            <a:gdLst>
              <a:gd name="T0" fmla="*/ 1524 w 2673"/>
              <a:gd name="T1" fmla="*/ 710 h 2357"/>
              <a:gd name="T2" fmla="*/ 1666 w 2673"/>
              <a:gd name="T3" fmla="*/ 390 h 2357"/>
              <a:gd name="T4" fmla="*/ 1933 w 2673"/>
              <a:gd name="T5" fmla="*/ 290 h 2357"/>
              <a:gd name="T6" fmla="*/ 2214 w 2673"/>
              <a:gd name="T7" fmla="*/ 401 h 2357"/>
              <a:gd name="T8" fmla="*/ 2327 w 2673"/>
              <a:gd name="T9" fmla="*/ 655 h 2357"/>
              <a:gd name="T10" fmla="*/ 2289 w 2673"/>
              <a:gd name="T11" fmla="*/ 800 h 2357"/>
              <a:gd name="T12" fmla="*/ 2113 w 2673"/>
              <a:gd name="T13" fmla="*/ 990 h 2357"/>
              <a:gd name="T14" fmla="*/ 1914 w 2673"/>
              <a:gd name="T15" fmla="*/ 1184 h 2357"/>
              <a:gd name="T16" fmla="*/ 1801 w 2673"/>
              <a:gd name="T17" fmla="*/ 1370 h 2357"/>
              <a:gd name="T18" fmla="*/ 1753 w 2673"/>
              <a:gd name="T19" fmla="*/ 1658 h 2357"/>
              <a:gd name="T20" fmla="*/ 1755 w 2673"/>
              <a:gd name="T21" fmla="*/ 1740 h 2357"/>
              <a:gd name="T22" fmla="*/ 1756 w 2673"/>
              <a:gd name="T23" fmla="*/ 1773 h 2357"/>
              <a:gd name="T24" fmla="*/ 2082 w 2673"/>
              <a:gd name="T25" fmla="*/ 1773 h 2357"/>
              <a:gd name="T26" fmla="*/ 2083 w 2673"/>
              <a:gd name="T27" fmla="*/ 1740 h 2357"/>
              <a:gd name="T28" fmla="*/ 2104 w 2673"/>
              <a:gd name="T29" fmla="*/ 1513 h 2357"/>
              <a:gd name="T30" fmla="*/ 2159 w 2673"/>
              <a:gd name="T31" fmla="*/ 1395 h 2357"/>
              <a:gd name="T32" fmla="*/ 2328 w 2673"/>
              <a:gd name="T33" fmla="*/ 1227 h 2357"/>
              <a:gd name="T34" fmla="*/ 2601 w 2673"/>
              <a:gd name="T35" fmla="*/ 921 h 2357"/>
              <a:gd name="T36" fmla="*/ 2673 w 2673"/>
              <a:gd name="T37" fmla="*/ 637 h 2357"/>
              <a:gd name="T38" fmla="*/ 2469 w 2673"/>
              <a:gd name="T39" fmla="*/ 185 h 2357"/>
              <a:gd name="T40" fmla="*/ 1929 w 2673"/>
              <a:gd name="T41" fmla="*/ 0 h 2357"/>
              <a:gd name="T42" fmla="*/ 1414 w 2673"/>
              <a:gd name="T43" fmla="*/ 173 h 2357"/>
              <a:gd name="T44" fmla="*/ 1178 w 2673"/>
              <a:gd name="T45" fmla="*/ 668 h 2357"/>
              <a:gd name="T46" fmla="*/ 1174 w 2673"/>
              <a:gd name="T47" fmla="*/ 701 h 2357"/>
              <a:gd name="T48" fmla="*/ 1519 w 2673"/>
              <a:gd name="T49" fmla="*/ 742 h 2357"/>
              <a:gd name="T50" fmla="*/ 1524 w 2673"/>
              <a:gd name="T51" fmla="*/ 710 h 2357"/>
              <a:gd name="T52" fmla="*/ 1766 w 2673"/>
              <a:gd name="T53" fmla="*/ 1957 h 2357"/>
              <a:gd name="T54" fmla="*/ 1766 w 2673"/>
              <a:gd name="T55" fmla="*/ 2277 h 2357"/>
              <a:gd name="T56" fmla="*/ 2086 w 2673"/>
              <a:gd name="T57" fmla="*/ 2277 h 2357"/>
              <a:gd name="T58" fmla="*/ 2086 w 2673"/>
              <a:gd name="T59" fmla="*/ 1957 h 2357"/>
              <a:gd name="T60" fmla="*/ 1766 w 2673"/>
              <a:gd name="T61" fmla="*/ 1957 h 2357"/>
              <a:gd name="T62" fmla="*/ 1345 w 2673"/>
              <a:gd name="T63" fmla="*/ 1417 h 2357"/>
              <a:gd name="T64" fmla="*/ 0 w 2673"/>
              <a:gd name="T65" fmla="*/ 47 h 2357"/>
              <a:gd name="T66" fmla="*/ 0 w 2673"/>
              <a:gd name="T67" fmla="*/ 1966 h 2357"/>
              <a:gd name="T68" fmla="*/ 391 w 2673"/>
              <a:gd name="T69" fmla="*/ 1627 h 2357"/>
              <a:gd name="T70" fmla="*/ 690 w 2673"/>
              <a:gd name="T71" fmla="*/ 2357 h 2357"/>
              <a:gd name="T72" fmla="*/ 1126 w 2673"/>
              <a:gd name="T73" fmla="*/ 2179 h 2357"/>
              <a:gd name="T74" fmla="*/ 828 w 2673"/>
              <a:gd name="T75" fmla="*/ 1448 h 2357"/>
              <a:gd name="T76" fmla="*/ 1345 w 2673"/>
              <a:gd name="T77" fmla="*/ 1417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3" h="2357">
                <a:moveTo>
                  <a:pt x="1524" y="710"/>
                </a:moveTo>
                <a:cubicBezTo>
                  <a:pt x="1547" y="564"/>
                  <a:pt x="1594" y="457"/>
                  <a:pt x="1666" y="390"/>
                </a:cubicBezTo>
                <a:cubicBezTo>
                  <a:pt x="1738" y="323"/>
                  <a:pt x="1825" y="290"/>
                  <a:pt x="1933" y="290"/>
                </a:cubicBezTo>
                <a:cubicBezTo>
                  <a:pt x="2045" y="290"/>
                  <a:pt x="2137" y="326"/>
                  <a:pt x="2214" y="401"/>
                </a:cubicBezTo>
                <a:cubicBezTo>
                  <a:pt x="2290" y="475"/>
                  <a:pt x="2327" y="558"/>
                  <a:pt x="2327" y="655"/>
                </a:cubicBezTo>
                <a:cubicBezTo>
                  <a:pt x="2327" y="708"/>
                  <a:pt x="2314" y="756"/>
                  <a:pt x="2289" y="800"/>
                </a:cubicBezTo>
                <a:cubicBezTo>
                  <a:pt x="2263" y="846"/>
                  <a:pt x="2204" y="910"/>
                  <a:pt x="2113" y="990"/>
                </a:cubicBezTo>
                <a:cubicBezTo>
                  <a:pt x="2018" y="1074"/>
                  <a:pt x="1951" y="1139"/>
                  <a:pt x="1914" y="1184"/>
                </a:cubicBezTo>
                <a:cubicBezTo>
                  <a:pt x="1862" y="1246"/>
                  <a:pt x="1824" y="1308"/>
                  <a:pt x="1801" y="1370"/>
                </a:cubicBezTo>
                <a:cubicBezTo>
                  <a:pt x="1769" y="1451"/>
                  <a:pt x="1753" y="1548"/>
                  <a:pt x="1753" y="1658"/>
                </a:cubicBezTo>
                <a:cubicBezTo>
                  <a:pt x="1753" y="1677"/>
                  <a:pt x="1754" y="1704"/>
                  <a:pt x="1755" y="1740"/>
                </a:cubicBezTo>
                <a:lnTo>
                  <a:pt x="1756" y="1773"/>
                </a:lnTo>
                <a:lnTo>
                  <a:pt x="2082" y="1773"/>
                </a:lnTo>
                <a:lnTo>
                  <a:pt x="2083" y="1740"/>
                </a:lnTo>
                <a:cubicBezTo>
                  <a:pt x="2085" y="1635"/>
                  <a:pt x="2092" y="1558"/>
                  <a:pt x="2104" y="1513"/>
                </a:cubicBezTo>
                <a:cubicBezTo>
                  <a:pt x="2116" y="1469"/>
                  <a:pt x="2135" y="1429"/>
                  <a:pt x="2159" y="1395"/>
                </a:cubicBezTo>
                <a:cubicBezTo>
                  <a:pt x="2185" y="1360"/>
                  <a:pt x="2242" y="1303"/>
                  <a:pt x="2328" y="1227"/>
                </a:cubicBezTo>
                <a:cubicBezTo>
                  <a:pt x="2464" y="1107"/>
                  <a:pt x="2554" y="1006"/>
                  <a:pt x="2601" y="921"/>
                </a:cubicBezTo>
                <a:cubicBezTo>
                  <a:pt x="2649" y="834"/>
                  <a:pt x="2673" y="739"/>
                  <a:pt x="2673" y="637"/>
                </a:cubicBezTo>
                <a:cubicBezTo>
                  <a:pt x="2673" y="461"/>
                  <a:pt x="2605" y="309"/>
                  <a:pt x="2469" y="185"/>
                </a:cubicBezTo>
                <a:cubicBezTo>
                  <a:pt x="2335" y="62"/>
                  <a:pt x="2153" y="0"/>
                  <a:pt x="1929" y="0"/>
                </a:cubicBezTo>
                <a:cubicBezTo>
                  <a:pt x="1717" y="0"/>
                  <a:pt x="1544" y="58"/>
                  <a:pt x="1414" y="173"/>
                </a:cubicBezTo>
                <a:cubicBezTo>
                  <a:pt x="1283" y="288"/>
                  <a:pt x="1204" y="454"/>
                  <a:pt x="1178" y="668"/>
                </a:cubicBezTo>
                <a:lnTo>
                  <a:pt x="1174" y="701"/>
                </a:lnTo>
                <a:lnTo>
                  <a:pt x="1519" y="742"/>
                </a:lnTo>
                <a:lnTo>
                  <a:pt x="1524" y="710"/>
                </a:lnTo>
                <a:close/>
                <a:moveTo>
                  <a:pt x="1766" y="1957"/>
                </a:moveTo>
                <a:lnTo>
                  <a:pt x="1766" y="2277"/>
                </a:lnTo>
                <a:lnTo>
                  <a:pt x="2086" y="2277"/>
                </a:lnTo>
                <a:lnTo>
                  <a:pt x="2086" y="1957"/>
                </a:lnTo>
                <a:lnTo>
                  <a:pt x="1766" y="1957"/>
                </a:lnTo>
                <a:close/>
                <a:moveTo>
                  <a:pt x="1345" y="1417"/>
                </a:moveTo>
                <a:lnTo>
                  <a:pt x="0" y="47"/>
                </a:lnTo>
                <a:lnTo>
                  <a:pt x="0" y="1966"/>
                </a:lnTo>
                <a:lnTo>
                  <a:pt x="391" y="1627"/>
                </a:lnTo>
                <a:lnTo>
                  <a:pt x="690" y="2357"/>
                </a:lnTo>
                <a:lnTo>
                  <a:pt x="1126" y="2179"/>
                </a:lnTo>
                <a:lnTo>
                  <a:pt x="828" y="1448"/>
                </a:lnTo>
                <a:lnTo>
                  <a:pt x="1345" y="1417"/>
                </a:lnTo>
                <a:close/>
              </a:path>
            </a:pathLst>
          </a:custGeom>
          <a:solidFill>
            <a:schemeClr val="tx1"/>
          </a:solidFill>
          <a:ln>
            <a:noFill/>
          </a:ln>
        </p:spPr>
      </p:sp>
    </p:spTree>
    <p:custDataLst>
      <p:tags r:id="rId1"/>
    </p:custDataLst>
    <p:extLst>
      <p:ext uri="{BB962C8B-B14F-4D97-AF65-F5344CB8AC3E}">
        <p14:creationId xmlns:p14="http://schemas.microsoft.com/office/powerpoint/2010/main" val="40559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1000"/>
                                        <p:tgtEl>
                                          <p:spTgt spid="73"/>
                                        </p:tgtEl>
                                      </p:cBhvr>
                                    </p:animEffect>
                                    <p:anim calcmode="lin" valueType="num">
                                      <p:cBhvr>
                                        <p:cTn id="27" dur="1000" fill="hold"/>
                                        <p:tgtEl>
                                          <p:spTgt spid="73"/>
                                        </p:tgtEl>
                                        <p:attrNameLst>
                                          <p:attrName>ppt_x</p:attrName>
                                        </p:attrNameLst>
                                      </p:cBhvr>
                                      <p:tavLst>
                                        <p:tav tm="0">
                                          <p:val>
                                            <p:strVal val="#ppt_x"/>
                                          </p:val>
                                        </p:tav>
                                        <p:tav tm="100000">
                                          <p:val>
                                            <p:strVal val="#ppt_x"/>
                                          </p:val>
                                        </p:tav>
                                      </p:tavLst>
                                    </p:anim>
                                    <p:anim calcmode="lin" valueType="num">
                                      <p:cBhvr>
                                        <p:cTn id="2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pic>
        <p:nvPicPr>
          <p:cNvPr id="8" name="图片 7">
            <a:extLst>
              <a:ext uri="{FF2B5EF4-FFF2-40B4-BE49-F238E27FC236}">
                <a16:creationId xmlns="" xmlns:a16="http://schemas.microsoft.com/office/drawing/2014/main" id="{27BB6C20-A9EF-47D3-B762-B8B337CD8C8D}"/>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8213330" y="1028958"/>
            <a:ext cx="3603621" cy="5039003"/>
          </a:xfrm>
          <a:prstGeom prst="rect">
            <a:avLst/>
          </a:prstGeom>
        </p:spPr>
      </p:pic>
      <p:sp>
        <p:nvSpPr>
          <p:cNvPr id="22" name="文本框 21">
            <a:extLst>
              <a:ext uri="{FF2B5EF4-FFF2-40B4-BE49-F238E27FC236}">
                <a16:creationId xmlns="" xmlns:a16="http://schemas.microsoft.com/office/drawing/2014/main" id="{FF7F36A9-CC39-4464-9D15-D60A2B79B5FC}"/>
              </a:ext>
            </a:extLst>
          </p:cNvPr>
          <p:cNvSpPr txBox="1"/>
          <p:nvPr/>
        </p:nvSpPr>
        <p:spPr>
          <a:xfrm>
            <a:off x="660401" y="143440"/>
            <a:ext cx="352583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奋勇抗击</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25" name="文本框 24">
            <a:extLst>
              <a:ext uri="{FF2B5EF4-FFF2-40B4-BE49-F238E27FC236}">
                <a16:creationId xmlns="" xmlns:a16="http://schemas.microsoft.com/office/drawing/2014/main" id="{DFA75C13-F038-4E77-B790-BB7B8B83D1DC}"/>
              </a:ext>
            </a:extLst>
          </p:cNvPr>
          <p:cNvSpPr txBox="1"/>
          <p:nvPr/>
        </p:nvSpPr>
        <p:spPr>
          <a:xfrm>
            <a:off x="815975" y="1022072"/>
            <a:ext cx="7342187" cy="841636"/>
          </a:xfrm>
          <a:prstGeom prst="rect">
            <a:avLst/>
          </a:prstGeom>
          <a:solidFill>
            <a:srgbClr val="EEEEEE"/>
          </a:solidFill>
        </p:spPr>
        <p:txBody>
          <a:bodyPr wrap="square">
            <a:spAutoFit/>
          </a:bodyPr>
          <a:lstStyle/>
          <a:p>
            <a:pPr indent="457200" algn="just"/>
            <a:r>
              <a:rPr lang="zh-CN" altLang="en-US" sz="2400" dirty="0">
                <a:latin typeface="华文中宋" panose="02010600040101010101" pitchFamily="2" charset="-122"/>
                <a:ea typeface="华文中宋" panose="02010600040101010101" pitchFamily="2" charset="-122"/>
              </a:rPr>
              <a:t>1938年10月，武汉陷落，长沙作为捍卫西南各省的门户，其军事战略地位愈显突出。</a:t>
            </a:r>
          </a:p>
        </p:txBody>
      </p:sp>
      <p:sp>
        <p:nvSpPr>
          <p:cNvPr id="26" name="iconfont-1191-866882">
            <a:extLst>
              <a:ext uri="{FF2B5EF4-FFF2-40B4-BE49-F238E27FC236}">
                <a16:creationId xmlns="" xmlns:a16="http://schemas.microsoft.com/office/drawing/2014/main" id="{9B1B9FA6-0656-403E-AA3E-A0FF6CA9C170}"/>
              </a:ext>
            </a:extLst>
          </p:cNvPr>
          <p:cNvSpPr>
            <a:spLocks noChangeAspect="1"/>
          </p:cNvSpPr>
          <p:nvPr/>
        </p:nvSpPr>
        <p:spPr bwMode="auto">
          <a:xfrm>
            <a:off x="291969" y="1190347"/>
            <a:ext cx="370194" cy="370293"/>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cxnSp>
        <p:nvCxnSpPr>
          <p:cNvPr id="27" name="直接箭头连接符 26">
            <a:extLst>
              <a:ext uri="{FF2B5EF4-FFF2-40B4-BE49-F238E27FC236}">
                <a16:creationId xmlns="" xmlns:a16="http://schemas.microsoft.com/office/drawing/2014/main" id="{E3380E5C-10D1-485C-8EBA-6DCA8F789C1E}"/>
              </a:ext>
            </a:extLst>
          </p:cNvPr>
          <p:cNvCxnSpPr>
            <a:cxnSpLocks/>
          </p:cNvCxnSpPr>
          <p:nvPr/>
        </p:nvCxnSpPr>
        <p:spPr>
          <a:xfrm>
            <a:off x="4482703" y="1889325"/>
            <a:ext cx="7938" cy="4357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 xmlns:a16="http://schemas.microsoft.com/office/drawing/2014/main" id="{1F96A23F-9C4C-468C-A1E9-2D0A2B305FE7}"/>
              </a:ext>
            </a:extLst>
          </p:cNvPr>
          <p:cNvSpPr txBox="1"/>
          <p:nvPr/>
        </p:nvSpPr>
        <p:spPr>
          <a:xfrm>
            <a:off x="811609" y="2350716"/>
            <a:ext cx="7342187" cy="1938992"/>
          </a:xfrm>
          <a:prstGeom prst="rect">
            <a:avLst/>
          </a:prstGeom>
          <a:solidFill>
            <a:srgbClr val="EEEEEE"/>
          </a:solidFill>
        </p:spPr>
        <p:txBody>
          <a:bodyPr wrap="square">
            <a:spAutoFit/>
          </a:bodyPr>
          <a:lstStyle/>
          <a:p>
            <a:pPr indent="457200"/>
            <a:r>
              <a:rPr lang="en-US" altLang="zh-CN" sz="2400" i="0" dirty="0">
                <a:effectLst/>
                <a:latin typeface="华文中宋" panose="02010600040101010101" pitchFamily="2" charset="-122"/>
                <a:ea typeface="华文中宋" panose="02010600040101010101" pitchFamily="2" charset="-122"/>
              </a:rPr>
              <a:t>1939</a:t>
            </a:r>
            <a:r>
              <a:rPr lang="zh-CN" altLang="en-US" sz="2400" i="0" dirty="0">
                <a:effectLst/>
                <a:latin typeface="华文中宋" panose="02010600040101010101" pitchFamily="2" charset="-122"/>
                <a:ea typeface="华文中宋" panose="02010600040101010101" pitchFamily="2" charset="-122"/>
              </a:rPr>
              <a:t>年</a:t>
            </a:r>
            <a:r>
              <a:rPr lang="en-US" altLang="zh-CN" sz="2400" i="0" dirty="0">
                <a:effectLst/>
                <a:latin typeface="华文中宋" panose="02010600040101010101" pitchFamily="2" charset="-122"/>
                <a:ea typeface="华文中宋" panose="02010600040101010101" pitchFamily="2" charset="-122"/>
              </a:rPr>
              <a:t>9</a:t>
            </a:r>
            <a:r>
              <a:rPr lang="zh-CN" altLang="en-US" sz="2400" i="0" dirty="0">
                <a:effectLst/>
                <a:latin typeface="华文中宋" panose="02010600040101010101" pitchFamily="2" charset="-122"/>
                <a:ea typeface="华文中宋" panose="02010600040101010101" pitchFamily="2" charset="-122"/>
              </a:rPr>
              <a:t>月和</a:t>
            </a:r>
            <a:r>
              <a:rPr lang="en-US" altLang="zh-CN" sz="2400" i="0" dirty="0">
                <a:effectLst/>
                <a:latin typeface="华文中宋" panose="02010600040101010101" pitchFamily="2" charset="-122"/>
                <a:ea typeface="华文中宋" panose="02010600040101010101" pitchFamily="2" charset="-122"/>
              </a:rPr>
              <a:t>1941</a:t>
            </a:r>
            <a:r>
              <a:rPr lang="zh-CN" altLang="en-US" sz="2400" i="0" dirty="0">
                <a:effectLst/>
                <a:latin typeface="华文中宋" panose="02010600040101010101" pitchFamily="2" charset="-122"/>
                <a:ea typeface="华文中宋" panose="02010600040101010101" pitchFamily="2" charset="-122"/>
              </a:rPr>
              <a:t>年</a:t>
            </a:r>
            <a:r>
              <a:rPr lang="en-US" altLang="zh-CN" sz="2400" i="0" dirty="0">
                <a:effectLst/>
                <a:latin typeface="华文中宋" panose="02010600040101010101" pitchFamily="2" charset="-122"/>
                <a:ea typeface="华文中宋" panose="02010600040101010101" pitchFamily="2" charset="-122"/>
              </a:rPr>
              <a:t>9</a:t>
            </a:r>
            <a:r>
              <a:rPr lang="zh-CN" altLang="en-US" sz="2400" i="0" dirty="0">
                <a:effectLst/>
                <a:latin typeface="华文中宋" panose="02010600040101010101" pitchFamily="2" charset="-122"/>
                <a:ea typeface="华文中宋" panose="02010600040101010101" pitchFamily="2" charset="-122"/>
              </a:rPr>
              <a:t>月，中日双方先后进行了第一次和</a:t>
            </a:r>
            <a:r>
              <a:rPr lang="zh-CN" altLang="en-US" sz="2400" dirty="0">
                <a:latin typeface="华文中宋" panose="02010600040101010101" pitchFamily="2" charset="-122"/>
                <a:ea typeface="华文中宋" panose="02010600040101010101" pitchFamily="2" charset="-122"/>
              </a:rPr>
              <a:t>第二次长沙会战</a:t>
            </a:r>
            <a:r>
              <a:rPr lang="zh-CN" altLang="en-US" sz="2400" i="0" dirty="0">
                <a:effectLst/>
                <a:latin typeface="华文中宋" panose="02010600040101010101" pitchFamily="2" charset="-122"/>
                <a:ea typeface="华文中宋" panose="02010600040101010101" pitchFamily="2" charset="-122"/>
              </a:rPr>
              <a:t>。前两次</a:t>
            </a:r>
            <a:r>
              <a:rPr lang="zh-CN" altLang="en-US" sz="2400" dirty="0">
                <a:latin typeface="华文中宋" panose="02010600040101010101" pitchFamily="2" charset="-122"/>
                <a:ea typeface="华文中宋" panose="02010600040101010101" pitchFamily="2" charset="-122"/>
              </a:rPr>
              <a:t>长沙会战</a:t>
            </a:r>
            <a:r>
              <a:rPr lang="zh-CN" altLang="en-US" sz="2400" i="0" dirty="0">
                <a:effectLst/>
                <a:latin typeface="华文中宋" panose="02010600040101010101" pitchFamily="2" charset="-122"/>
                <a:ea typeface="华文中宋" panose="02010600040101010101" pitchFamily="2" charset="-122"/>
              </a:rPr>
              <a:t>，从战略上看，中国军队阻止了日军向西南纵深长驱直入，可以视为中国的胜利；但从战术上看，中国军队损失更大，双方并未分出胜负。</a:t>
            </a:r>
            <a:endParaRPr lang="zh-CN" altLang="en-US" sz="2400" dirty="0">
              <a:latin typeface="华文中宋" panose="02010600040101010101" pitchFamily="2" charset="-122"/>
              <a:ea typeface="华文中宋" panose="02010600040101010101" pitchFamily="2" charset="-122"/>
            </a:endParaRPr>
          </a:p>
        </p:txBody>
      </p:sp>
      <p:cxnSp>
        <p:nvCxnSpPr>
          <p:cNvPr id="32" name="直接箭头连接符 31">
            <a:extLst>
              <a:ext uri="{FF2B5EF4-FFF2-40B4-BE49-F238E27FC236}">
                <a16:creationId xmlns="" xmlns:a16="http://schemas.microsoft.com/office/drawing/2014/main" id="{DEDFB651-59B9-46E7-BD68-3FF1364B1665}"/>
              </a:ext>
            </a:extLst>
          </p:cNvPr>
          <p:cNvCxnSpPr>
            <a:cxnSpLocks/>
          </p:cNvCxnSpPr>
          <p:nvPr/>
        </p:nvCxnSpPr>
        <p:spPr>
          <a:xfrm>
            <a:off x="4478733" y="4289708"/>
            <a:ext cx="7938" cy="4357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3" name="iconfont-1191-866882">
            <a:extLst>
              <a:ext uri="{FF2B5EF4-FFF2-40B4-BE49-F238E27FC236}">
                <a16:creationId xmlns="" xmlns:a16="http://schemas.microsoft.com/office/drawing/2014/main" id="{B9858FE8-34C7-4BBE-B9D1-1FA92BCDA42C}"/>
              </a:ext>
            </a:extLst>
          </p:cNvPr>
          <p:cNvSpPr>
            <a:spLocks noChangeAspect="1"/>
          </p:cNvSpPr>
          <p:nvPr/>
        </p:nvSpPr>
        <p:spPr bwMode="auto">
          <a:xfrm>
            <a:off x="291968" y="2482925"/>
            <a:ext cx="370194" cy="370293"/>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sp>
        <p:nvSpPr>
          <p:cNvPr id="35" name="文本框 34">
            <a:extLst>
              <a:ext uri="{FF2B5EF4-FFF2-40B4-BE49-F238E27FC236}">
                <a16:creationId xmlns="" xmlns:a16="http://schemas.microsoft.com/office/drawing/2014/main" id="{2B4BEB79-9220-45C8-86A1-C9E1AF458BD0}"/>
              </a:ext>
            </a:extLst>
          </p:cNvPr>
          <p:cNvSpPr txBox="1"/>
          <p:nvPr/>
        </p:nvSpPr>
        <p:spPr>
          <a:xfrm>
            <a:off x="815578" y="4725482"/>
            <a:ext cx="7342186" cy="1200329"/>
          </a:xfrm>
          <a:prstGeom prst="rect">
            <a:avLst/>
          </a:prstGeom>
          <a:solidFill>
            <a:srgbClr val="EEEEEE"/>
          </a:solidFill>
        </p:spPr>
        <p:txBody>
          <a:bodyPr wrap="square">
            <a:spAutoFit/>
          </a:bodyPr>
          <a:lstStyle/>
          <a:p>
            <a:pPr indent="457200" algn="just"/>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1941年12月</a:t>
            </a:r>
            <a:r>
              <a:rPr lang="zh-CN" altLang="en-US" sz="2400" dirty="0">
                <a:latin typeface="华文中宋" panose="02010600040101010101" pitchFamily="2" charset="-122"/>
                <a:ea typeface="华文中宋" panose="02010600040101010101" pitchFamily="2" charset="-122"/>
              </a:rPr>
              <a:t>，发生</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第三次长沙会战</a:t>
            </a:r>
            <a:r>
              <a:rPr lang="zh-CN" altLang="en-US" sz="2400" dirty="0">
                <a:latin typeface="华文中宋" panose="02010600040101010101" pitchFamily="2" charset="-122"/>
                <a:ea typeface="华文中宋" panose="02010600040101010101" pitchFamily="2" charset="-122"/>
              </a:rPr>
              <a:t>。面对10余万日军的进攻，中国军队重兵防御，拼死抵抗，歼灭大批日军，最终取得</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会战胜利</a:t>
            </a:r>
            <a:r>
              <a:rPr lang="zh-CN" altLang="en-US" sz="2400" dirty="0">
                <a:latin typeface="华文中宋" panose="02010600040101010101" pitchFamily="2" charset="-122"/>
                <a:ea typeface="华文中宋" panose="02010600040101010101" pitchFamily="2" charset="-122"/>
              </a:rPr>
              <a:t>。</a:t>
            </a:r>
          </a:p>
        </p:txBody>
      </p:sp>
      <p:sp>
        <p:nvSpPr>
          <p:cNvPr id="36" name="iconfont-1191-866882">
            <a:extLst>
              <a:ext uri="{FF2B5EF4-FFF2-40B4-BE49-F238E27FC236}">
                <a16:creationId xmlns="" xmlns:a16="http://schemas.microsoft.com/office/drawing/2014/main" id="{8D172C68-E708-40C3-A782-EDB621EB3938}"/>
              </a:ext>
            </a:extLst>
          </p:cNvPr>
          <p:cNvSpPr>
            <a:spLocks noChangeAspect="1"/>
          </p:cNvSpPr>
          <p:nvPr/>
        </p:nvSpPr>
        <p:spPr bwMode="auto">
          <a:xfrm>
            <a:off x="290206" y="4883308"/>
            <a:ext cx="370194" cy="370293"/>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sp>
        <p:nvSpPr>
          <p:cNvPr id="16" name="文本框 15">
            <a:extLst>
              <a:ext uri="{FF2B5EF4-FFF2-40B4-BE49-F238E27FC236}">
                <a16:creationId xmlns="" xmlns:a16="http://schemas.microsoft.com/office/drawing/2014/main" id="{8821782E-A8CE-4A13-8228-9C76F47891DB}"/>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战略相持阶段</a:t>
            </a:r>
          </a:p>
        </p:txBody>
      </p:sp>
    </p:spTree>
    <p:custDataLst>
      <p:tags r:id="rId1"/>
    </p:custDataLst>
    <p:extLst>
      <p:ext uri="{BB962C8B-B14F-4D97-AF65-F5344CB8AC3E}">
        <p14:creationId xmlns:p14="http://schemas.microsoft.com/office/powerpoint/2010/main" val="54426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22" name="文本框 21">
            <a:extLst>
              <a:ext uri="{FF2B5EF4-FFF2-40B4-BE49-F238E27FC236}">
                <a16:creationId xmlns="" xmlns:a16="http://schemas.microsoft.com/office/drawing/2014/main" id="{FF7F36A9-CC39-4464-9D15-D60A2B79B5FC}"/>
              </a:ext>
            </a:extLst>
          </p:cNvPr>
          <p:cNvSpPr txBox="1"/>
          <p:nvPr/>
        </p:nvSpPr>
        <p:spPr>
          <a:xfrm>
            <a:off x="660401" y="143440"/>
            <a:ext cx="379729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大后方迁移</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grpSp>
        <p:nvGrpSpPr>
          <p:cNvPr id="3" name="组合 2">
            <a:extLst>
              <a:ext uri="{FF2B5EF4-FFF2-40B4-BE49-F238E27FC236}">
                <a16:creationId xmlns="" xmlns:a16="http://schemas.microsoft.com/office/drawing/2014/main" id="{BA1A7D6A-FBCF-4948-817C-A9268F3A3D08}"/>
              </a:ext>
            </a:extLst>
          </p:cNvPr>
          <p:cNvGrpSpPr/>
          <p:nvPr/>
        </p:nvGrpSpPr>
        <p:grpSpPr>
          <a:xfrm>
            <a:off x="211029" y="1306782"/>
            <a:ext cx="10882771" cy="1176566"/>
            <a:chOff x="154322" y="1031804"/>
            <a:chExt cx="10882771" cy="1176566"/>
          </a:xfrm>
        </p:grpSpPr>
        <p:sp>
          <p:nvSpPr>
            <p:cNvPr id="9" name="文本框 8">
              <a:extLst>
                <a:ext uri="{FF2B5EF4-FFF2-40B4-BE49-F238E27FC236}">
                  <a16:creationId xmlns="" xmlns:a16="http://schemas.microsoft.com/office/drawing/2014/main" id="{F6D57B33-258B-4D4D-9BD5-761F51A27A68}"/>
                </a:ext>
              </a:extLst>
            </p:cNvPr>
            <p:cNvSpPr txBox="1"/>
            <p:nvPr/>
          </p:nvSpPr>
          <p:spPr>
            <a:xfrm>
              <a:off x="660401" y="1031804"/>
              <a:ext cx="5940424" cy="461665"/>
            </a:xfrm>
            <a:prstGeom prst="rect">
              <a:avLst/>
            </a:prstGeom>
            <a:solidFill>
              <a:srgbClr val="EEEEEE"/>
            </a:solidFill>
          </p:spPr>
          <p:txBody>
            <a:bodyPr wrap="square">
              <a:spAutoFit/>
            </a:bodyPr>
            <a:lstStyle/>
            <a:p>
              <a:r>
                <a:rPr lang="zh-CN" altLang="en-US" sz="2400" dirty="0">
                  <a:latin typeface="华文中宋" panose="02010600040101010101" pitchFamily="2" charset="-122"/>
                  <a:ea typeface="华文中宋" panose="02010600040101010101" pitchFamily="2" charset="-122"/>
                </a:rPr>
                <a:t>东部沿海</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工业</a:t>
              </a:r>
              <a:r>
                <a:rPr lang="zh-CN" altLang="en-US" sz="2400" dirty="0">
                  <a:latin typeface="华文中宋" panose="02010600040101010101" pitchFamily="2" charset="-122"/>
                  <a:ea typeface="华文中宋" panose="02010600040101010101" pitchFamily="2" charset="-122"/>
                </a:rPr>
                <a:t>大规模向西南大后方迁移。</a:t>
              </a:r>
            </a:p>
          </p:txBody>
        </p:sp>
        <p:sp>
          <p:nvSpPr>
            <p:cNvPr id="10" name="文本框 9">
              <a:extLst>
                <a:ext uri="{FF2B5EF4-FFF2-40B4-BE49-F238E27FC236}">
                  <a16:creationId xmlns="" xmlns:a16="http://schemas.microsoft.com/office/drawing/2014/main" id="{F1232CCC-7492-4B1C-8852-2341B0F08EFA}"/>
                </a:ext>
              </a:extLst>
            </p:cNvPr>
            <p:cNvSpPr txBox="1"/>
            <p:nvPr/>
          </p:nvSpPr>
          <p:spPr>
            <a:xfrm>
              <a:off x="660400" y="1746705"/>
              <a:ext cx="10376693" cy="461665"/>
            </a:xfrm>
            <a:prstGeom prst="rect">
              <a:avLst/>
            </a:prstGeom>
            <a:solidFill>
              <a:srgbClr val="EEEEEE"/>
            </a:solidFill>
          </p:spPr>
          <p:txBody>
            <a:bodyPr wrap="square">
              <a:spAutoFit/>
            </a:bodyPr>
            <a:lstStyle/>
            <a:p>
              <a:r>
                <a:rPr lang="zh-CN" altLang="en-US" sz="2400" dirty="0">
                  <a:latin typeface="华文中宋" panose="02010600040101010101" pitchFamily="2" charset="-122"/>
                  <a:ea typeface="华文中宋" panose="02010600040101010101" pitchFamily="2" charset="-122"/>
                </a:rPr>
                <a:t>华北、华东各著名</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高校</a:t>
              </a:r>
              <a:r>
                <a:rPr lang="zh-CN" altLang="en-US" sz="2400" dirty="0">
                  <a:latin typeface="华文中宋" panose="02010600040101010101" pitchFamily="2" charset="-122"/>
                  <a:ea typeface="华文中宋" panose="02010600040101010101" pitchFamily="2" charset="-122"/>
                </a:rPr>
                <a:t>师生带着大量书籍和实验设备长途跋涉，迁到大后方。</a:t>
              </a:r>
              <a:endParaRPr lang="zh-CN" altLang="en-US" sz="2400" dirty="0"/>
            </a:p>
          </p:txBody>
        </p:sp>
        <p:sp>
          <p:nvSpPr>
            <p:cNvPr id="12" name="iconfont-1191-866882">
              <a:extLst>
                <a:ext uri="{FF2B5EF4-FFF2-40B4-BE49-F238E27FC236}">
                  <a16:creationId xmlns="" xmlns:a16="http://schemas.microsoft.com/office/drawing/2014/main" id="{2F84862B-268E-457E-AAAF-884BBAA69623}"/>
                </a:ext>
              </a:extLst>
            </p:cNvPr>
            <p:cNvSpPr>
              <a:spLocks noChangeAspect="1"/>
            </p:cNvSpPr>
            <p:nvPr/>
          </p:nvSpPr>
          <p:spPr bwMode="auto">
            <a:xfrm>
              <a:off x="189561" y="1173607"/>
              <a:ext cx="319776" cy="319862"/>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sp>
          <p:nvSpPr>
            <p:cNvPr id="13" name="iconfont-1191-866882">
              <a:extLst>
                <a:ext uri="{FF2B5EF4-FFF2-40B4-BE49-F238E27FC236}">
                  <a16:creationId xmlns="" xmlns:a16="http://schemas.microsoft.com/office/drawing/2014/main" id="{4FA76852-4790-444F-9863-66855096649E}"/>
                </a:ext>
              </a:extLst>
            </p:cNvPr>
            <p:cNvSpPr>
              <a:spLocks noChangeAspect="1"/>
            </p:cNvSpPr>
            <p:nvPr/>
          </p:nvSpPr>
          <p:spPr bwMode="auto">
            <a:xfrm>
              <a:off x="154322" y="1888508"/>
              <a:ext cx="319776" cy="319862"/>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grpSp>
      <p:grpSp>
        <p:nvGrpSpPr>
          <p:cNvPr id="5" name="组合 4">
            <a:extLst>
              <a:ext uri="{FF2B5EF4-FFF2-40B4-BE49-F238E27FC236}">
                <a16:creationId xmlns="" xmlns:a16="http://schemas.microsoft.com/office/drawing/2014/main" id="{32750B34-ED42-4A8D-A911-32D3B41E6AFF}"/>
              </a:ext>
            </a:extLst>
          </p:cNvPr>
          <p:cNvGrpSpPr/>
          <p:nvPr/>
        </p:nvGrpSpPr>
        <p:grpSpPr>
          <a:xfrm>
            <a:off x="509337" y="3962400"/>
            <a:ext cx="11105586" cy="2275367"/>
            <a:chOff x="509337" y="3962400"/>
            <a:chExt cx="11105586" cy="2275367"/>
          </a:xfrm>
        </p:grpSpPr>
        <p:sp>
          <p:nvSpPr>
            <p:cNvPr id="11" name="文本框 10">
              <a:extLst>
                <a:ext uri="{FF2B5EF4-FFF2-40B4-BE49-F238E27FC236}">
                  <a16:creationId xmlns="" xmlns:a16="http://schemas.microsoft.com/office/drawing/2014/main" id="{DE6C7DB6-34DD-4E01-A8F2-D79300959630}"/>
                </a:ext>
              </a:extLst>
            </p:cNvPr>
            <p:cNvSpPr txBox="1"/>
            <p:nvPr/>
          </p:nvSpPr>
          <p:spPr>
            <a:xfrm>
              <a:off x="642957" y="4109748"/>
              <a:ext cx="10906086" cy="1980670"/>
            </a:xfrm>
            <a:prstGeom prst="rect">
              <a:avLst/>
            </a:prstGeom>
            <a:noFill/>
            <a:ln w="12700" cap="rnd">
              <a:noFill/>
              <a:round/>
            </a:ln>
          </p:spPr>
          <p:txBody>
            <a:bodyPr wrap="square">
              <a:spAutoFit/>
            </a:bodyPr>
            <a:lstStyle/>
            <a:p>
              <a:pPr algn="ctr">
                <a:lnSpc>
                  <a:spcPct val="125000"/>
                </a:lnSpc>
              </a:pPr>
              <a:r>
                <a:rPr lang="zh-CN" altLang="en-US" sz="2000" dirty="0">
                  <a:latin typeface="华文中宋" panose="02010600040101010101" pitchFamily="2" charset="-122"/>
                  <a:ea typeface="华文中宋" panose="02010600040101010101" pitchFamily="2" charset="-122"/>
                </a:rPr>
                <a:t>西南联合大学 </a:t>
              </a:r>
              <a:endParaRPr lang="en-US" altLang="zh-CN" sz="2000" dirty="0">
                <a:latin typeface="华文中宋" panose="02010600040101010101" pitchFamily="2" charset="-122"/>
                <a:ea typeface="华文中宋" panose="02010600040101010101" pitchFamily="2" charset="-122"/>
              </a:endParaRPr>
            </a:p>
            <a:p>
              <a:pPr indent="457200" algn="just">
                <a:lnSpc>
                  <a:spcPct val="125000"/>
                </a:lnSpc>
              </a:pPr>
              <a:r>
                <a:rPr lang="zh-CN" altLang="en-US" sz="2000" dirty="0">
                  <a:latin typeface="华文中宋" panose="02010600040101010101" pitchFamily="2" charset="-122"/>
                  <a:ea typeface="华文中宋" panose="02010600040101010101" pitchFamily="2" charset="-122"/>
                </a:rPr>
                <a:t>全面抗战开始后，高校内迁。1937年11月1日， 由国立北京大学、国立清华大学、私立南开大学在长沙组建成立的国立长沙临时大学开学。之后，因长沙连遭日机轰炸，学校又西迁昆明。1938年4月，学校改称“国立西南联合大学”。西南联大前后共存在了8年11个月，它“内树学术自由之规模，外来民主堡垒之称号”，保存了重要科研力量，培养了一批卓有成就的人才。</a:t>
              </a:r>
            </a:p>
          </p:txBody>
        </p:sp>
        <p:sp>
          <p:nvSpPr>
            <p:cNvPr id="4" name="矩形: 圆角 3">
              <a:extLst>
                <a:ext uri="{FF2B5EF4-FFF2-40B4-BE49-F238E27FC236}">
                  <a16:creationId xmlns="" xmlns:a16="http://schemas.microsoft.com/office/drawing/2014/main" id="{4CB7CA98-669F-425F-9735-AACF7588C6A6}"/>
                </a:ext>
              </a:extLst>
            </p:cNvPr>
            <p:cNvSpPr/>
            <p:nvPr/>
          </p:nvSpPr>
          <p:spPr>
            <a:xfrm>
              <a:off x="509337" y="3962400"/>
              <a:ext cx="11105586" cy="22753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 xmlns:a16="http://schemas.microsoft.com/office/drawing/2014/main" id="{3FF9BEA1-739B-4694-8AEA-330A72152949}"/>
              </a:ext>
            </a:extLst>
          </p:cNvPr>
          <p:cNvSpPr txBox="1"/>
          <p:nvPr/>
        </p:nvSpPr>
        <p:spPr>
          <a:xfrm>
            <a:off x="1430032" y="3077101"/>
            <a:ext cx="8950842" cy="461665"/>
          </a:xfrm>
          <a:prstGeom prst="rect">
            <a:avLst/>
          </a:prstGeom>
          <a:solidFill>
            <a:schemeClr val="tx1"/>
          </a:solidFill>
        </p:spPr>
        <p:txBody>
          <a:bodyPr wrap="square">
            <a:spAutoFit/>
          </a:bodyPr>
          <a:lstStyle/>
          <a:p>
            <a:r>
              <a:rPr lang="zh-CN" altLang="en-US" sz="2400" dirty="0">
                <a:solidFill>
                  <a:schemeClr val="bg1"/>
                </a:solidFill>
                <a:latin typeface="华文中宋" panose="02010600040101010101" pitchFamily="2" charset="-122"/>
                <a:ea typeface="华文中宋" panose="02010600040101010101" pitchFamily="2" charset="-122"/>
              </a:rPr>
              <a:t>鼓舞了全国人民的抗战信心，为抗战胜利打下了物质和精神基础。</a:t>
            </a:r>
          </a:p>
        </p:txBody>
      </p:sp>
      <p:cxnSp>
        <p:nvCxnSpPr>
          <p:cNvPr id="18" name="直接箭头连接符 17">
            <a:extLst>
              <a:ext uri="{FF2B5EF4-FFF2-40B4-BE49-F238E27FC236}">
                <a16:creationId xmlns="" xmlns:a16="http://schemas.microsoft.com/office/drawing/2014/main" id="{A4C8FF38-2D6E-4011-A3C3-6130308EDAFE}"/>
              </a:ext>
            </a:extLst>
          </p:cNvPr>
          <p:cNvCxnSpPr/>
          <p:nvPr/>
        </p:nvCxnSpPr>
        <p:spPr>
          <a:xfrm>
            <a:off x="5905453" y="2565991"/>
            <a:ext cx="0" cy="40653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34461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40" name="文本框 39">
            <a:extLst>
              <a:ext uri="{FF2B5EF4-FFF2-40B4-BE49-F238E27FC236}">
                <a16:creationId xmlns="" xmlns:a16="http://schemas.microsoft.com/office/drawing/2014/main" id="{EE8B2B3C-098A-435B-A2A2-45A84301F189}"/>
              </a:ext>
            </a:extLst>
          </p:cNvPr>
          <p:cNvSpPr txBox="1"/>
          <p:nvPr/>
        </p:nvSpPr>
        <p:spPr>
          <a:xfrm>
            <a:off x="1631134" y="4343805"/>
            <a:ext cx="8929732" cy="1754326"/>
          </a:xfrm>
          <a:prstGeom prst="rect">
            <a:avLst/>
          </a:prstGeom>
          <a:noFill/>
        </p:spPr>
        <p:txBody>
          <a:bodyPr wrap="square">
            <a:spAutoFit/>
          </a:bodyPr>
          <a:lstStyle/>
          <a:p>
            <a:pPr algn="ctr"/>
            <a:r>
              <a:rPr lang="zh-CN" altLang="en-US" sz="2800" b="1" dirty="0">
                <a:latin typeface="微软雅黑" panose="020B0503020204020204" pitchFamily="34" charset="-122"/>
                <a:ea typeface="微软雅黑" panose="020B0503020204020204" pitchFamily="34" charset="-122"/>
              </a:rPr>
              <a:t>正面战场战略防御阶段的四次会战都以</a:t>
            </a:r>
            <a:r>
              <a:rPr lang="zh-CN" altLang="en-US" sz="5400" b="1" dirty="0">
                <a:latin typeface="微软雅黑" panose="020B0503020204020204" pitchFamily="34" charset="-122"/>
                <a:ea typeface="微软雅黑" panose="020B0503020204020204" pitchFamily="34" charset="-122"/>
              </a:rPr>
              <a:t>失败</a:t>
            </a:r>
            <a:r>
              <a:rPr lang="zh-CN" altLang="en-US" sz="2800" b="1" dirty="0">
                <a:latin typeface="微软雅黑" panose="020B0503020204020204" pitchFamily="34" charset="-122"/>
                <a:ea typeface="微软雅黑" panose="020B0503020204020204" pitchFamily="34" charset="-122"/>
              </a:rPr>
              <a:t>告终，</a:t>
            </a:r>
            <a:r>
              <a:rPr lang="zh-CN" altLang="en-US" sz="5400" b="1" dirty="0">
                <a:latin typeface="微软雅黑" panose="020B0503020204020204" pitchFamily="34" charset="-122"/>
                <a:ea typeface="微软雅黑" panose="020B0503020204020204" pitchFamily="34" charset="-122"/>
              </a:rPr>
              <a:t>原因</a:t>
            </a:r>
            <a:r>
              <a:rPr lang="zh-CN" altLang="en-US" sz="2800" b="1" dirty="0">
                <a:latin typeface="微软雅黑" panose="020B0503020204020204" pitchFamily="34" charset="-122"/>
                <a:ea typeface="微软雅黑" panose="020B0503020204020204" pitchFamily="34" charset="-122"/>
              </a:rPr>
              <a:t>在于？</a:t>
            </a:r>
          </a:p>
        </p:txBody>
      </p:sp>
      <p:sp>
        <p:nvSpPr>
          <p:cNvPr id="41" name="文本框 40">
            <a:extLst>
              <a:ext uri="{FF2B5EF4-FFF2-40B4-BE49-F238E27FC236}">
                <a16:creationId xmlns="" xmlns:a16="http://schemas.microsoft.com/office/drawing/2014/main" id="{6783C374-EA58-4AC2-A8D8-58FD81F93812}"/>
              </a:ext>
            </a:extLst>
          </p:cNvPr>
          <p:cNvSpPr txBox="1"/>
          <p:nvPr/>
        </p:nvSpPr>
        <p:spPr>
          <a:xfrm>
            <a:off x="660401" y="143440"/>
            <a:ext cx="352583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p>
        </p:txBody>
      </p:sp>
      <p:grpSp>
        <p:nvGrpSpPr>
          <p:cNvPr id="71" name="组合 70">
            <a:extLst>
              <a:ext uri="{FF2B5EF4-FFF2-40B4-BE49-F238E27FC236}">
                <a16:creationId xmlns="" xmlns:a16="http://schemas.microsoft.com/office/drawing/2014/main" id="{8D61B9B0-4490-4BC8-A8F5-D50B021C34F7}"/>
              </a:ext>
            </a:extLst>
          </p:cNvPr>
          <p:cNvGrpSpPr/>
          <p:nvPr/>
        </p:nvGrpSpPr>
        <p:grpSpPr>
          <a:xfrm>
            <a:off x="486215" y="1501159"/>
            <a:ext cx="11206870" cy="2820003"/>
            <a:chOff x="-705430" y="1529735"/>
            <a:chExt cx="11206870" cy="2820003"/>
          </a:xfrm>
        </p:grpSpPr>
        <p:sp>
          <p:nvSpPr>
            <p:cNvPr id="2" name="文本框 1">
              <a:extLst>
                <a:ext uri="{FF2B5EF4-FFF2-40B4-BE49-F238E27FC236}">
                  <a16:creationId xmlns="" xmlns:a16="http://schemas.microsoft.com/office/drawing/2014/main" id="{9C280CE1-1A86-4B5D-AA62-F2B2415C5A03}"/>
                </a:ext>
              </a:extLst>
            </p:cNvPr>
            <p:cNvSpPr txBox="1"/>
            <p:nvPr/>
          </p:nvSpPr>
          <p:spPr>
            <a:xfrm>
              <a:off x="-705430" y="2488870"/>
              <a:ext cx="2351795" cy="461665"/>
            </a:xfrm>
            <a:prstGeom prst="rect">
              <a:avLst/>
            </a:prstGeom>
            <a:noFill/>
          </p:spPr>
          <p:txBody>
            <a:bodyPr wrap="square" rtlCol="0">
              <a:spAutoFit/>
            </a:bodyPr>
            <a:lstStyle/>
            <a:p>
              <a:pPr algn="ct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国民党正面战场</a:t>
              </a:r>
              <a:endParaRPr lang="en-US" altLang="zh-CN" sz="2400" dirty="0">
                <a:solidFill>
                  <a:schemeClr val="bg1"/>
                </a:solidFill>
                <a:highlight>
                  <a:srgbClr val="000000"/>
                </a:highlight>
                <a:latin typeface="华文中宋" panose="02010600040101010101" pitchFamily="2" charset="-122"/>
                <a:ea typeface="华文中宋" panose="02010600040101010101" pitchFamily="2" charset="-122"/>
              </a:endParaRPr>
            </a:p>
          </p:txBody>
        </p:sp>
        <p:sp>
          <p:nvSpPr>
            <p:cNvPr id="5" name="文本框 4">
              <a:extLst>
                <a:ext uri="{FF2B5EF4-FFF2-40B4-BE49-F238E27FC236}">
                  <a16:creationId xmlns="" xmlns:a16="http://schemas.microsoft.com/office/drawing/2014/main" id="{56766D00-E380-4D90-B471-72288ABB3F40}"/>
                </a:ext>
              </a:extLst>
            </p:cNvPr>
            <p:cNvSpPr txBox="1"/>
            <p:nvPr/>
          </p:nvSpPr>
          <p:spPr>
            <a:xfrm>
              <a:off x="1777534" y="1529735"/>
              <a:ext cx="5425662" cy="2820003"/>
            </a:xfrm>
            <a:prstGeom prst="rect">
              <a:avLst/>
            </a:prstGeom>
            <a:noFill/>
          </p:spPr>
          <p:txBody>
            <a:bodyPr wrap="square" rtlCol="0">
              <a:spAutoFit/>
            </a:bodyPr>
            <a:lstStyle/>
            <a:p>
              <a:pPr>
                <a:lnSpc>
                  <a:spcPct val="125000"/>
                </a:lnSpc>
              </a:pPr>
              <a:r>
                <a:rPr lang="zh-CN" altLang="en-US" sz="2400" dirty="0">
                  <a:latin typeface="华文中宋" panose="02010600040101010101" pitchFamily="2" charset="-122"/>
                  <a:ea typeface="华文中宋" panose="02010600040101010101" pitchFamily="2" charset="-122"/>
                </a:rPr>
                <a:t>淞沪会战：</a:t>
              </a:r>
              <a:r>
                <a:rPr lang="en-US" altLang="zh-CN" sz="2400" dirty="0">
                  <a:latin typeface="华文中宋" panose="02010600040101010101" pitchFamily="2" charset="-122"/>
                  <a:ea typeface="华文中宋" panose="02010600040101010101" pitchFamily="2" charset="-122"/>
                </a:rPr>
                <a:t>1937</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8</a:t>
              </a:r>
              <a:r>
                <a:rPr lang="zh-CN" altLang="en-US" sz="2400" dirty="0">
                  <a:latin typeface="华文中宋" panose="02010600040101010101" pitchFamily="2" charset="-122"/>
                  <a:ea typeface="华文中宋" panose="02010600040101010101" pitchFamily="2" charset="-122"/>
                </a:rPr>
                <a:t>月</a:t>
              </a:r>
              <a:r>
                <a:rPr lang="en-US" altLang="zh-CN" sz="2400" dirty="0">
                  <a:latin typeface="华文中宋" panose="02010600040101010101" pitchFamily="2" charset="-122"/>
                  <a:ea typeface="华文中宋" panose="02010600040101010101" pitchFamily="2" charset="-122"/>
                </a:rPr>
                <a:t>13</a:t>
              </a:r>
              <a:r>
                <a:rPr lang="zh-CN" altLang="en-US" sz="2400" dirty="0">
                  <a:latin typeface="华文中宋" panose="02010600040101010101" pitchFamily="2" charset="-122"/>
                  <a:ea typeface="华文中宋" panose="02010600040101010101" pitchFamily="2" charset="-122"/>
                </a:rPr>
                <a:t>日</a:t>
              </a:r>
              <a:r>
                <a:rPr lang="en-US" altLang="zh-CN" sz="2400" dirty="0">
                  <a:latin typeface="华文中宋" panose="02010600040101010101" pitchFamily="2" charset="-122"/>
                  <a:ea typeface="华文中宋" panose="02010600040101010101" pitchFamily="2" charset="-122"/>
                </a:rPr>
                <a:t>-11</a:t>
              </a:r>
              <a:r>
                <a:rPr lang="zh-CN" altLang="en-US" sz="2400" dirty="0">
                  <a:latin typeface="华文中宋" panose="02010600040101010101" pitchFamily="2" charset="-122"/>
                  <a:ea typeface="华文中宋" panose="02010600040101010101" pitchFamily="2" charset="-122"/>
                </a:rPr>
                <a:t>月中旬</a:t>
              </a:r>
              <a:endParaRPr lang="en-US" altLang="zh-CN" sz="2400" dirty="0">
                <a:latin typeface="华文中宋" panose="02010600040101010101" pitchFamily="2" charset="-122"/>
                <a:ea typeface="华文中宋" panose="02010600040101010101" pitchFamily="2" charset="-122"/>
              </a:endParaRPr>
            </a:p>
            <a:p>
              <a:pPr>
                <a:lnSpc>
                  <a:spcPct val="125000"/>
                </a:lnSpc>
              </a:pPr>
              <a:r>
                <a:rPr lang="zh-CN" altLang="en-US" sz="2400" dirty="0">
                  <a:latin typeface="华文中宋" panose="02010600040101010101" pitchFamily="2" charset="-122"/>
                  <a:ea typeface="华文中宋" panose="02010600040101010101" pitchFamily="2" charset="-122"/>
                </a:rPr>
                <a:t>忻口会战：</a:t>
              </a:r>
              <a:r>
                <a:rPr lang="en-US" altLang="zh-CN" sz="2400" dirty="0">
                  <a:latin typeface="华文中宋" panose="02010600040101010101" pitchFamily="2" charset="-122"/>
                  <a:ea typeface="华文中宋" panose="02010600040101010101" pitchFamily="2" charset="-122"/>
                </a:rPr>
                <a:t>1937</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9</a:t>
              </a:r>
              <a:r>
                <a:rPr lang="zh-CN" altLang="en-US" sz="2400" dirty="0">
                  <a:latin typeface="华文中宋" panose="02010600040101010101" pitchFamily="2" charset="-122"/>
                  <a:ea typeface="华文中宋" panose="02010600040101010101" pitchFamily="2" charset="-122"/>
                </a:rPr>
                <a:t>月</a:t>
              </a:r>
              <a:r>
                <a:rPr lang="en-US" altLang="zh-CN" sz="2400" dirty="0">
                  <a:latin typeface="华文中宋" panose="02010600040101010101" pitchFamily="2" charset="-122"/>
                  <a:ea typeface="华文中宋" panose="02010600040101010101" pitchFamily="2" charset="-122"/>
                </a:rPr>
                <a:t>-11</a:t>
              </a:r>
              <a:r>
                <a:rPr lang="zh-CN" altLang="en-US" sz="2400" dirty="0">
                  <a:latin typeface="华文中宋" panose="02010600040101010101" pitchFamily="2" charset="-122"/>
                  <a:ea typeface="华文中宋" panose="02010600040101010101" pitchFamily="2" charset="-122"/>
                </a:rPr>
                <a:t>月初</a:t>
              </a:r>
              <a:endParaRPr lang="en-US" altLang="zh-CN" sz="2400" dirty="0">
                <a:latin typeface="华文中宋" panose="02010600040101010101" pitchFamily="2" charset="-122"/>
                <a:ea typeface="华文中宋" panose="02010600040101010101" pitchFamily="2" charset="-122"/>
              </a:endParaRPr>
            </a:p>
            <a:p>
              <a:pPr>
                <a:lnSpc>
                  <a:spcPct val="125000"/>
                </a:lnSpc>
              </a:pPr>
              <a:r>
                <a:rPr lang="zh-CN" altLang="en-US" sz="2400" dirty="0">
                  <a:latin typeface="华文中宋" panose="02010600040101010101" pitchFamily="2" charset="-122"/>
                  <a:ea typeface="华文中宋" panose="02010600040101010101" pitchFamily="2" charset="-122"/>
                </a:rPr>
                <a:t>徐州会战：</a:t>
              </a:r>
              <a:r>
                <a:rPr lang="en-US" altLang="zh-CN" sz="2400" dirty="0">
                  <a:latin typeface="华文中宋" panose="02010600040101010101" pitchFamily="2" charset="-122"/>
                  <a:ea typeface="华文中宋" panose="02010600040101010101" pitchFamily="2" charset="-122"/>
                </a:rPr>
                <a:t>1938</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月</a:t>
              </a:r>
              <a:r>
                <a:rPr lang="en-US" altLang="zh-CN" sz="2400" dirty="0">
                  <a:latin typeface="华文中宋" panose="02010600040101010101" pitchFamily="2" charset="-122"/>
                  <a:ea typeface="华文中宋" panose="02010600040101010101" pitchFamily="2" charset="-122"/>
                </a:rPr>
                <a:t>-5</a:t>
              </a:r>
              <a:r>
                <a:rPr lang="zh-CN" altLang="en-US" sz="2400" dirty="0">
                  <a:latin typeface="华文中宋" panose="02010600040101010101" pitchFamily="2" charset="-122"/>
                  <a:ea typeface="华文中宋" panose="02010600040101010101" pitchFamily="2" charset="-122"/>
                </a:rPr>
                <a:t>月</a:t>
              </a:r>
              <a:endParaRPr lang="en-US" altLang="zh-CN" sz="2400" dirty="0">
                <a:latin typeface="华文中宋" panose="02010600040101010101" pitchFamily="2" charset="-122"/>
                <a:ea typeface="华文中宋" panose="02010600040101010101" pitchFamily="2" charset="-122"/>
              </a:endParaRPr>
            </a:p>
            <a:p>
              <a:pPr>
                <a:lnSpc>
                  <a:spcPct val="125000"/>
                </a:lnSpc>
              </a:pPr>
              <a:r>
                <a:rPr lang="zh-CN" altLang="en-US" sz="2400" dirty="0">
                  <a:latin typeface="华文中宋" panose="02010600040101010101" pitchFamily="2" charset="-122"/>
                  <a:ea typeface="华文中宋" panose="02010600040101010101" pitchFamily="2" charset="-122"/>
                </a:rPr>
                <a:t>武汉会战：</a:t>
              </a:r>
              <a:r>
                <a:rPr lang="en-US" altLang="zh-CN" sz="2400" dirty="0">
                  <a:latin typeface="华文中宋" panose="02010600040101010101" pitchFamily="2" charset="-122"/>
                  <a:ea typeface="华文中宋" panose="02010600040101010101" pitchFamily="2" charset="-122"/>
                </a:rPr>
                <a:t>1938</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月中旬</a:t>
              </a:r>
              <a:r>
                <a:rPr lang="en-US" altLang="zh-CN" sz="2400" dirty="0">
                  <a:latin typeface="华文中宋" panose="02010600040101010101" pitchFamily="2" charset="-122"/>
                  <a:ea typeface="华文中宋" panose="02010600040101010101" pitchFamily="2" charset="-122"/>
                </a:rPr>
                <a:t>-10</a:t>
              </a:r>
              <a:r>
                <a:rPr lang="zh-CN" altLang="en-US" sz="2400" dirty="0">
                  <a:latin typeface="华文中宋" panose="02010600040101010101" pitchFamily="2" charset="-122"/>
                  <a:ea typeface="华文中宋" panose="02010600040101010101" pitchFamily="2" charset="-122"/>
                </a:rPr>
                <a:t>月下旬</a:t>
              </a:r>
              <a:endParaRPr lang="en-US" altLang="zh-CN" sz="2400" dirty="0">
                <a:latin typeface="华文中宋" panose="02010600040101010101" pitchFamily="2" charset="-122"/>
                <a:ea typeface="华文中宋" panose="02010600040101010101" pitchFamily="2" charset="-122"/>
              </a:endParaRPr>
            </a:p>
            <a:p>
              <a:pPr>
                <a:lnSpc>
                  <a:spcPct val="125000"/>
                </a:lnSpc>
              </a:pPr>
              <a:r>
                <a:rPr lang="zh-CN" altLang="en-US" sz="2400" dirty="0">
                  <a:latin typeface="华文中宋" panose="02010600040101010101" pitchFamily="2" charset="-122"/>
                  <a:ea typeface="华文中宋" panose="02010600040101010101" pitchFamily="2" charset="-122"/>
                </a:rPr>
                <a:t>长沙会战：</a:t>
              </a:r>
              <a:r>
                <a:rPr lang="en-US" altLang="zh-CN" sz="2400" dirty="0">
                  <a:latin typeface="华文中宋" panose="02010600040101010101" pitchFamily="2" charset="-122"/>
                  <a:ea typeface="华文中宋" panose="02010600040101010101" pitchFamily="2" charset="-122"/>
                </a:rPr>
                <a:t>1941</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12</a:t>
              </a:r>
              <a:r>
                <a:rPr lang="zh-CN" altLang="en-US" sz="2400" dirty="0">
                  <a:latin typeface="华文中宋" panose="02010600040101010101" pitchFamily="2" charset="-122"/>
                  <a:ea typeface="华文中宋" panose="02010600040101010101" pitchFamily="2" charset="-122"/>
                </a:rPr>
                <a:t>月</a:t>
              </a:r>
              <a:r>
                <a:rPr lang="en-US" altLang="zh-CN" sz="2400" dirty="0">
                  <a:latin typeface="华文中宋" panose="02010600040101010101" pitchFamily="2" charset="-122"/>
                  <a:ea typeface="华文中宋" panose="02010600040101010101" pitchFamily="2" charset="-122"/>
                </a:rPr>
                <a:t>-1942</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月</a:t>
              </a:r>
              <a:endParaRPr lang="en-US" altLang="zh-CN" sz="2400" dirty="0">
                <a:latin typeface="华文中宋" panose="02010600040101010101" pitchFamily="2" charset="-122"/>
                <a:ea typeface="华文中宋" panose="02010600040101010101" pitchFamily="2" charset="-122"/>
              </a:endParaRPr>
            </a:p>
            <a:p>
              <a:pPr>
                <a:lnSpc>
                  <a:spcPct val="125000"/>
                </a:lnSpc>
              </a:pPr>
              <a:r>
                <a:rPr lang="zh-CN" altLang="en-US" sz="2400" dirty="0">
                  <a:latin typeface="华文中宋" panose="02010600040101010101" pitchFamily="2" charset="-122"/>
                  <a:ea typeface="华文中宋" panose="02010600040101010101" pitchFamily="2" charset="-122"/>
                </a:rPr>
                <a:t>（第三次）</a:t>
              </a:r>
              <a:endParaRPr lang="zh-CN" altLang="en-US" sz="2800" dirty="0">
                <a:latin typeface="华文中宋" panose="02010600040101010101" pitchFamily="2" charset="-122"/>
                <a:ea typeface="华文中宋" panose="02010600040101010101" pitchFamily="2" charset="-122"/>
              </a:endParaRPr>
            </a:p>
          </p:txBody>
        </p:sp>
        <p:sp>
          <p:nvSpPr>
            <p:cNvPr id="11" name="文本框 10">
              <a:extLst>
                <a:ext uri="{FF2B5EF4-FFF2-40B4-BE49-F238E27FC236}">
                  <a16:creationId xmlns="" xmlns:a16="http://schemas.microsoft.com/office/drawing/2014/main" id="{411A7E4F-D4DF-4CCA-A3C5-BBD0010CF091}"/>
                </a:ext>
              </a:extLst>
            </p:cNvPr>
            <p:cNvSpPr txBox="1"/>
            <p:nvPr/>
          </p:nvSpPr>
          <p:spPr>
            <a:xfrm>
              <a:off x="7481580" y="2289758"/>
              <a:ext cx="808874" cy="461665"/>
            </a:xfrm>
            <a:prstGeom prst="rect">
              <a:avLst/>
            </a:prstGeom>
            <a:noFill/>
          </p:spPr>
          <p:txBody>
            <a:bodyPr wrap="square" rtlCol="0">
              <a:spAutoFit/>
            </a:bodyPr>
            <a:lstStyle/>
            <a:p>
              <a:pPr algn="ctr"/>
              <a:r>
                <a:rPr lang="zh-CN" altLang="en-US" sz="2400" dirty="0">
                  <a:latin typeface="华文中宋" panose="02010600040101010101" pitchFamily="2" charset="-122"/>
                  <a:ea typeface="华文中宋" panose="02010600040101010101" pitchFamily="2" charset="-122"/>
                </a:rPr>
                <a:t>失败</a:t>
              </a:r>
              <a:endParaRPr lang="en-US" altLang="zh-CN" sz="2400" dirty="0">
                <a:latin typeface="华文中宋" panose="02010600040101010101" pitchFamily="2" charset="-122"/>
                <a:ea typeface="华文中宋" panose="02010600040101010101" pitchFamily="2" charset="-122"/>
              </a:endParaRPr>
            </a:p>
          </p:txBody>
        </p:sp>
        <p:sp>
          <p:nvSpPr>
            <p:cNvPr id="19" name="左大括号 18">
              <a:extLst>
                <a:ext uri="{FF2B5EF4-FFF2-40B4-BE49-F238E27FC236}">
                  <a16:creationId xmlns="" xmlns:a16="http://schemas.microsoft.com/office/drawing/2014/main" id="{DBF69B08-E1AB-4C7D-9F15-3DE5AEC5E37F}"/>
                </a:ext>
              </a:extLst>
            </p:cNvPr>
            <p:cNvSpPr/>
            <p:nvPr/>
          </p:nvSpPr>
          <p:spPr>
            <a:xfrm>
              <a:off x="1685268" y="1709281"/>
              <a:ext cx="82439" cy="2089386"/>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2" name="左大括号 21">
              <a:extLst>
                <a:ext uri="{FF2B5EF4-FFF2-40B4-BE49-F238E27FC236}">
                  <a16:creationId xmlns="" xmlns:a16="http://schemas.microsoft.com/office/drawing/2014/main" id="{88CD4FFB-A532-4C76-9F48-E865F4B18CB9}"/>
                </a:ext>
              </a:extLst>
            </p:cNvPr>
            <p:cNvSpPr/>
            <p:nvPr/>
          </p:nvSpPr>
          <p:spPr>
            <a:xfrm flipH="1">
              <a:off x="7317718" y="1709281"/>
              <a:ext cx="45719" cy="1662223"/>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4" name="文本框 23">
              <a:extLst>
                <a:ext uri="{FF2B5EF4-FFF2-40B4-BE49-F238E27FC236}">
                  <a16:creationId xmlns="" xmlns:a16="http://schemas.microsoft.com/office/drawing/2014/main" id="{27606347-615A-4A89-9A02-9D65FB6FDA27}"/>
                </a:ext>
              </a:extLst>
            </p:cNvPr>
            <p:cNvSpPr txBox="1"/>
            <p:nvPr/>
          </p:nvSpPr>
          <p:spPr>
            <a:xfrm>
              <a:off x="7481580" y="3371726"/>
              <a:ext cx="808875" cy="461665"/>
            </a:xfrm>
            <a:prstGeom prst="rect">
              <a:avLst/>
            </a:prstGeom>
            <a:noFill/>
          </p:spPr>
          <p:txBody>
            <a:bodyPr wrap="square" rtlCol="0">
              <a:spAutoFit/>
            </a:bodyPr>
            <a:lstStyle/>
            <a:p>
              <a:pPr algn="ctr"/>
              <a:r>
                <a:rPr lang="zh-CN" altLang="en-US" sz="2400" dirty="0">
                  <a:latin typeface="华文中宋" panose="02010600040101010101" pitchFamily="2" charset="-122"/>
                  <a:ea typeface="华文中宋" panose="02010600040101010101" pitchFamily="2" charset="-122"/>
                </a:rPr>
                <a:t>胜利</a:t>
              </a:r>
              <a:endParaRPr lang="en-US" altLang="zh-CN" sz="2400" dirty="0">
                <a:latin typeface="华文中宋" panose="02010600040101010101" pitchFamily="2" charset="-122"/>
                <a:ea typeface="华文中宋" panose="02010600040101010101" pitchFamily="2" charset="-122"/>
              </a:endParaRPr>
            </a:p>
          </p:txBody>
        </p:sp>
        <p:cxnSp>
          <p:nvCxnSpPr>
            <p:cNvPr id="27" name="直接箭头连接符 26">
              <a:extLst>
                <a:ext uri="{FF2B5EF4-FFF2-40B4-BE49-F238E27FC236}">
                  <a16:creationId xmlns="" xmlns:a16="http://schemas.microsoft.com/office/drawing/2014/main" id="{25C8CDE0-4CAF-4168-B805-1F16988CF0A3}"/>
                </a:ext>
              </a:extLst>
            </p:cNvPr>
            <p:cNvCxnSpPr>
              <a:cxnSpLocks/>
            </p:cNvCxnSpPr>
            <p:nvPr/>
          </p:nvCxnSpPr>
          <p:spPr>
            <a:xfrm>
              <a:off x="8412348" y="2508479"/>
              <a:ext cx="45285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 xmlns:a16="http://schemas.microsoft.com/office/drawing/2014/main" id="{796A32BD-4386-4078-A191-34C248A2798A}"/>
                </a:ext>
              </a:extLst>
            </p:cNvPr>
            <p:cNvCxnSpPr>
              <a:cxnSpLocks/>
            </p:cNvCxnSpPr>
            <p:nvPr/>
          </p:nvCxnSpPr>
          <p:spPr>
            <a:xfrm>
              <a:off x="8451251" y="3636268"/>
              <a:ext cx="45285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 name="文本框 27">
              <a:extLst>
                <a:ext uri="{FF2B5EF4-FFF2-40B4-BE49-F238E27FC236}">
                  <a16:creationId xmlns="" xmlns:a16="http://schemas.microsoft.com/office/drawing/2014/main" id="{A6F5DBB7-D8DC-47E4-954B-900817C2CE2F}"/>
                </a:ext>
              </a:extLst>
            </p:cNvPr>
            <p:cNvSpPr txBox="1"/>
            <p:nvPr/>
          </p:nvSpPr>
          <p:spPr>
            <a:xfrm>
              <a:off x="8904109" y="2274797"/>
              <a:ext cx="1568369" cy="461665"/>
            </a:xfrm>
            <a:prstGeom prst="rect">
              <a:avLst/>
            </a:prstGeom>
            <a:noFill/>
          </p:spPr>
          <p:txBody>
            <a:bodyPr wrap="square" rtlCol="0">
              <a:spAutoFit/>
            </a:bodyPr>
            <a:lstStyle/>
            <a:p>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战略防御</a:t>
              </a:r>
            </a:p>
          </p:txBody>
        </p:sp>
        <p:sp>
          <p:nvSpPr>
            <p:cNvPr id="31" name="文本框 30">
              <a:extLst>
                <a:ext uri="{FF2B5EF4-FFF2-40B4-BE49-F238E27FC236}">
                  <a16:creationId xmlns="" xmlns:a16="http://schemas.microsoft.com/office/drawing/2014/main" id="{7DC914F4-F226-4093-8AB6-F1E63E799F29}"/>
                </a:ext>
              </a:extLst>
            </p:cNvPr>
            <p:cNvSpPr txBox="1"/>
            <p:nvPr/>
          </p:nvSpPr>
          <p:spPr>
            <a:xfrm>
              <a:off x="8933071" y="3340728"/>
              <a:ext cx="1568369" cy="461665"/>
            </a:xfrm>
            <a:prstGeom prst="rect">
              <a:avLst/>
            </a:prstGeom>
            <a:noFill/>
          </p:spPr>
          <p:txBody>
            <a:bodyPr wrap="square" rtlCol="0">
              <a:spAutoFit/>
            </a:bodyPr>
            <a:lstStyle/>
            <a:p>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战略相持</a:t>
              </a:r>
            </a:p>
          </p:txBody>
        </p:sp>
        <p:cxnSp>
          <p:nvCxnSpPr>
            <p:cNvPr id="44" name="直接箭头连接符 43">
              <a:extLst>
                <a:ext uri="{FF2B5EF4-FFF2-40B4-BE49-F238E27FC236}">
                  <a16:creationId xmlns="" xmlns:a16="http://schemas.microsoft.com/office/drawing/2014/main" id="{7B4A225D-8AFD-4F2A-95B0-286E51F19614}"/>
                </a:ext>
              </a:extLst>
            </p:cNvPr>
            <p:cNvCxnSpPr>
              <a:cxnSpLocks/>
            </p:cNvCxnSpPr>
            <p:nvPr/>
          </p:nvCxnSpPr>
          <p:spPr>
            <a:xfrm>
              <a:off x="6976767" y="3672582"/>
              <a:ext cx="45285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63042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 xmlns:a16="http://schemas.microsoft.com/office/drawing/2014/main" id="{D45F9494-86DC-416C-BEC5-473AECDD7355}"/>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核心素养</a:t>
            </a:r>
            <a:endParaRPr lang="en-US" altLang="zh-CN" dirty="0">
              <a:latin typeface="华光行书_CNKI" panose="02000500000000000000" pitchFamily="2" charset="-122"/>
              <a:ea typeface="华光行书_CNKI" panose="02000500000000000000" pitchFamily="2" charset="-122"/>
            </a:endParaRPr>
          </a:p>
          <a:p>
            <a:pPr>
              <a:lnSpc>
                <a:spcPct val="150000"/>
              </a:lnSpc>
            </a:pPr>
            <a:r>
              <a:rPr lang="zh-CN" altLang="en-US" dirty="0">
                <a:latin typeface="华光行书_CNKI" panose="02000500000000000000" pitchFamily="2" charset="-122"/>
                <a:ea typeface="华光行书_CNKI" panose="02000500000000000000" pitchFamily="2" charset="-122"/>
              </a:rPr>
              <a:t>历史解释</a:t>
            </a:r>
          </a:p>
        </p:txBody>
      </p: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10" name="文本框 9">
            <a:extLst>
              <a:ext uri="{FF2B5EF4-FFF2-40B4-BE49-F238E27FC236}">
                <a16:creationId xmlns="" xmlns:a16="http://schemas.microsoft.com/office/drawing/2014/main" id="{04F05DF7-A434-4B55-9CA2-9812923AE1AF}"/>
              </a:ext>
            </a:extLst>
          </p:cNvPr>
          <p:cNvSpPr txBox="1"/>
          <p:nvPr/>
        </p:nvSpPr>
        <p:spPr>
          <a:xfrm>
            <a:off x="522193" y="1183203"/>
            <a:ext cx="11147613" cy="4204997"/>
          </a:xfrm>
          <a:prstGeom prst="rect">
            <a:avLst/>
          </a:prstGeom>
          <a:solidFill>
            <a:srgbClr val="EEEEEE"/>
          </a:solidFill>
        </p:spPr>
        <p:txBody>
          <a:bodyPr wrap="square">
            <a:spAutoFit/>
          </a:bodyPr>
          <a:lstStyle/>
          <a:p>
            <a:pPr indent="457200" algn="just">
              <a:lnSpc>
                <a:spcPct val="125000"/>
              </a:lnSpc>
            </a:pPr>
            <a:r>
              <a:rPr lang="zh-CN" altLang="en-US" sz="2400" dirty="0">
                <a:latin typeface="华文中宋" panose="02010600040101010101" pitchFamily="2" charset="-122"/>
                <a:ea typeface="华文中宋" panose="02010600040101010101" pitchFamily="2" charset="-122"/>
              </a:rPr>
              <a:t>战争的胜负不仅是军事力量的较量，也是经济力量的较量。日本当时是一个工业相当发达的军国主义国家，因此在军事装备及军队训练素质上都占据着优势；而中国是一个经济落后的大国，军事装备与部队的训练、编制都过于陈旧落后，无法适应陆海空联合作战之需要。抗战初期，日军一个师团战时兵力约有2.2万人，马5800匹，步骑枪9500枝，轻重机枪600余挺，各式火炮108门，战车24辆。而中国军队一个师的编制为官兵约1.1万人，步骑枪3800余枝，轻重机枪328挺，各式炮46门，掷弹筒243枚。尽管战争初期中国军队进行了顽强抵抗，但以血肉之躯与优势装备的敌军相战，这种抵抗是难以持久的。</a:t>
            </a:r>
          </a:p>
          <a:p>
            <a:pPr algn="r">
              <a:lnSpc>
                <a:spcPct val="125000"/>
              </a:lnSpc>
            </a:pP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郭雄等著《抗日战争时期国民党正面战场重要战役介绍》</a:t>
            </a:r>
            <a:endParaRPr lang="zh-CN" altLang="en-US" sz="2800" dirty="0">
              <a:latin typeface="华文中宋" panose="02010600040101010101" pitchFamily="2" charset="-122"/>
              <a:ea typeface="华文中宋" panose="02010600040101010101" pitchFamily="2" charset="-122"/>
            </a:endParaRPr>
          </a:p>
        </p:txBody>
      </p:sp>
      <p:sp>
        <p:nvSpPr>
          <p:cNvPr id="13" name="文本框 12">
            <a:extLst>
              <a:ext uri="{FF2B5EF4-FFF2-40B4-BE49-F238E27FC236}">
                <a16:creationId xmlns="" xmlns:a16="http://schemas.microsoft.com/office/drawing/2014/main" id="{2E22A534-D74B-4632-AF5A-0637C7F56FEF}"/>
              </a:ext>
            </a:extLst>
          </p:cNvPr>
          <p:cNvSpPr txBox="1"/>
          <p:nvPr/>
        </p:nvSpPr>
        <p:spPr>
          <a:xfrm>
            <a:off x="660401" y="143440"/>
            <a:ext cx="5083174"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会战，缘何失败？</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17" name="文本框 16">
            <a:extLst>
              <a:ext uri="{FF2B5EF4-FFF2-40B4-BE49-F238E27FC236}">
                <a16:creationId xmlns="" xmlns:a16="http://schemas.microsoft.com/office/drawing/2014/main" id="{6602F9B8-FB31-44BD-8DD1-1CE276622EDE}"/>
              </a:ext>
            </a:extLst>
          </p:cNvPr>
          <p:cNvSpPr txBox="1"/>
          <p:nvPr/>
        </p:nvSpPr>
        <p:spPr>
          <a:xfrm>
            <a:off x="1031987" y="5725488"/>
            <a:ext cx="8520413" cy="707886"/>
          </a:xfrm>
          <a:prstGeom prst="rect">
            <a:avLst/>
          </a:prstGeom>
          <a:noFill/>
        </p:spPr>
        <p:txBody>
          <a:bodyPr wrap="square">
            <a:spAutoFit/>
          </a:bodyPr>
          <a:lstStyle/>
          <a:p>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日本</a:t>
            </a:r>
            <a:r>
              <a:rPr lang="zh-CN" altLang="en-US" sz="2000" dirty="0">
                <a:latin typeface="华文中宋" panose="02010600040101010101" pitchFamily="2" charset="-122"/>
                <a:ea typeface="华文中宋" panose="02010600040101010101" pitchFamily="2" charset="-122"/>
              </a:rPr>
              <a:t>经济发达；军事装备及军队训练占据优势；侵华蓄谋以久，准备充分。</a:t>
            </a:r>
            <a:endParaRPr lang="en-US" altLang="zh-CN" sz="2000" dirty="0">
              <a:latin typeface="华文中宋" panose="02010600040101010101" pitchFamily="2" charset="-122"/>
              <a:ea typeface="华文中宋" panose="02010600040101010101" pitchFamily="2" charset="-122"/>
            </a:endParaRPr>
          </a:p>
          <a:p>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中国</a:t>
            </a:r>
            <a:r>
              <a:rPr lang="zh-CN" altLang="en-US" sz="2000" dirty="0">
                <a:latin typeface="华文中宋" panose="02010600040101010101" pitchFamily="2" charset="-122"/>
                <a:ea typeface="华文中宋" panose="02010600040101010101" pitchFamily="2" charset="-122"/>
              </a:rPr>
              <a:t>经济落后；军备陈旧，无法适应现代战争；被动应战。</a:t>
            </a:r>
          </a:p>
        </p:txBody>
      </p:sp>
      <p:sp>
        <p:nvSpPr>
          <p:cNvPr id="18" name="iconfont-1187-868636">
            <a:extLst>
              <a:ext uri="{FF2B5EF4-FFF2-40B4-BE49-F238E27FC236}">
                <a16:creationId xmlns="" xmlns:a16="http://schemas.microsoft.com/office/drawing/2014/main" id="{B4314E0F-3328-4F0E-8833-D5389CCA72AC}"/>
              </a:ext>
            </a:extLst>
          </p:cNvPr>
          <p:cNvSpPr>
            <a:spLocks noChangeAspect="1"/>
          </p:cNvSpPr>
          <p:nvPr/>
        </p:nvSpPr>
        <p:spPr bwMode="auto">
          <a:xfrm rot="5400000">
            <a:off x="522193" y="5824534"/>
            <a:ext cx="509794" cy="509794"/>
          </a:xfrm>
          <a:custGeom>
            <a:avLst/>
            <a:gdLst>
              <a:gd name="T0" fmla="*/ 11492 w 12599"/>
              <a:gd name="T1" fmla="*/ 6299 h 12598"/>
              <a:gd name="T2" fmla="*/ 6299 w 12599"/>
              <a:gd name="T3" fmla="*/ 11492 h 12598"/>
              <a:gd name="T4" fmla="*/ 1107 w 12599"/>
              <a:gd name="T5" fmla="*/ 6299 h 12598"/>
              <a:gd name="T6" fmla="*/ 6299 w 12599"/>
              <a:gd name="T7" fmla="*/ 1106 h 12598"/>
              <a:gd name="T8" fmla="*/ 11492 w 12599"/>
              <a:gd name="T9" fmla="*/ 6299 h 12598"/>
              <a:gd name="T10" fmla="*/ 6299 w 12599"/>
              <a:gd name="T11" fmla="*/ 0 h 12598"/>
              <a:gd name="T12" fmla="*/ 0 w 12599"/>
              <a:gd name="T13" fmla="*/ 6299 h 12598"/>
              <a:gd name="T14" fmla="*/ 6299 w 12599"/>
              <a:gd name="T15" fmla="*/ 12598 h 12598"/>
              <a:gd name="T16" fmla="*/ 12599 w 12599"/>
              <a:gd name="T17" fmla="*/ 6299 h 12598"/>
              <a:gd name="T18" fmla="*/ 6299 w 12599"/>
              <a:gd name="T19" fmla="*/ 0 h 12598"/>
              <a:gd name="T20" fmla="*/ 6299 w 12599"/>
              <a:gd name="T21" fmla="*/ 0 h 12598"/>
              <a:gd name="T22" fmla="*/ 6299 w 12599"/>
              <a:gd name="T23" fmla="*/ 1586 h 12598"/>
              <a:gd name="T24" fmla="*/ 6299 w 12599"/>
              <a:gd name="T25" fmla="*/ 11012 h 12598"/>
              <a:gd name="T26" fmla="*/ 11013 w 12599"/>
              <a:gd name="T27" fmla="*/ 6299 h 12598"/>
              <a:gd name="T28" fmla="*/ 6299 w 12599"/>
              <a:gd name="T29" fmla="*/ 1586 h 12598"/>
              <a:gd name="T30" fmla="*/ 6299 w 12599"/>
              <a:gd name="T31" fmla="*/ 1586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99" h="12598">
                <a:moveTo>
                  <a:pt x="11492" y="6299"/>
                </a:moveTo>
                <a:cubicBezTo>
                  <a:pt x="11492" y="9167"/>
                  <a:pt x="9167" y="11492"/>
                  <a:pt x="6299" y="11492"/>
                </a:cubicBezTo>
                <a:cubicBezTo>
                  <a:pt x="3432" y="11492"/>
                  <a:pt x="1107" y="9167"/>
                  <a:pt x="1107" y="6299"/>
                </a:cubicBezTo>
                <a:cubicBezTo>
                  <a:pt x="1107" y="3431"/>
                  <a:pt x="3432" y="1106"/>
                  <a:pt x="6299" y="1106"/>
                </a:cubicBezTo>
                <a:cubicBezTo>
                  <a:pt x="9167" y="1106"/>
                  <a:pt x="11492" y="3431"/>
                  <a:pt x="11492" y="6299"/>
                </a:cubicBezTo>
                <a:close/>
                <a:moveTo>
                  <a:pt x="6299" y="0"/>
                </a:moveTo>
                <a:cubicBezTo>
                  <a:pt x="2821" y="0"/>
                  <a:pt x="0" y="2820"/>
                  <a:pt x="0" y="6299"/>
                </a:cubicBezTo>
                <a:cubicBezTo>
                  <a:pt x="0" y="9778"/>
                  <a:pt x="2821" y="12598"/>
                  <a:pt x="6299" y="12598"/>
                </a:cubicBezTo>
                <a:cubicBezTo>
                  <a:pt x="9778" y="12598"/>
                  <a:pt x="12599" y="9778"/>
                  <a:pt x="12599" y="6299"/>
                </a:cubicBezTo>
                <a:cubicBezTo>
                  <a:pt x="12599" y="2820"/>
                  <a:pt x="9778" y="0"/>
                  <a:pt x="6299" y="0"/>
                </a:cubicBezTo>
                <a:close/>
                <a:moveTo>
                  <a:pt x="6299" y="0"/>
                </a:moveTo>
                <a:close/>
                <a:moveTo>
                  <a:pt x="6299" y="1586"/>
                </a:moveTo>
                <a:lnTo>
                  <a:pt x="6299" y="11012"/>
                </a:lnTo>
                <a:cubicBezTo>
                  <a:pt x="8902" y="11012"/>
                  <a:pt x="11013" y="8902"/>
                  <a:pt x="11013" y="6299"/>
                </a:cubicBezTo>
                <a:cubicBezTo>
                  <a:pt x="11013" y="3696"/>
                  <a:pt x="8902" y="1586"/>
                  <a:pt x="6299" y="1586"/>
                </a:cubicBezTo>
                <a:close/>
                <a:moveTo>
                  <a:pt x="6299" y="1586"/>
                </a:moveTo>
                <a:close/>
              </a:path>
            </a:pathLst>
          </a:custGeom>
          <a:solidFill>
            <a:schemeClr val="tx1"/>
          </a:solidFill>
          <a:ln>
            <a:noFill/>
          </a:ln>
        </p:spPr>
      </p:sp>
    </p:spTree>
    <p:custDataLst>
      <p:tags r:id="rId1"/>
    </p:custDataLst>
    <p:extLst>
      <p:ext uri="{BB962C8B-B14F-4D97-AF65-F5344CB8AC3E}">
        <p14:creationId xmlns:p14="http://schemas.microsoft.com/office/powerpoint/2010/main" val="207736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公众号：陈西设计之家。微信搜索即可">
            <a:extLst>
              <a:ext uri="{FF2B5EF4-FFF2-40B4-BE49-F238E27FC236}">
                <a16:creationId xmlns="" xmlns:a16="http://schemas.microsoft.com/office/drawing/2014/main" id="{83632004-FDEA-490C-B587-B5DAE4FB894B}"/>
              </a:ext>
            </a:extLst>
          </p:cNvPr>
          <p:cNvPicPr>
            <a:picLocks noChangeAspect="1"/>
          </p:cNvPicPr>
          <p:nvPr/>
        </p:nvPicPr>
        <p:blipFill rotWithShape="1">
          <a:blip r:embed="rId3">
            <a:extLst>
              <a:ext uri="{28A0092B-C50C-407E-A947-70E740481C1C}">
                <a14:useLocalDpi xmlns:a14="http://schemas.microsoft.com/office/drawing/2010/main" val="0"/>
              </a:ext>
            </a:extLst>
          </a:blip>
          <a:srcRect r="555"/>
          <a:stretch/>
        </p:blipFill>
        <p:spPr>
          <a:xfrm>
            <a:off x="660400" y="0"/>
            <a:ext cx="10858500" cy="4193525"/>
          </a:xfrm>
          <a:custGeom>
            <a:avLst/>
            <a:gdLst>
              <a:gd name="connsiteX0" fmla="*/ 0 w 10972800"/>
              <a:gd name="connsiteY0" fmla="*/ 0 h 3926541"/>
              <a:gd name="connsiteX1" fmla="*/ 10972800 w 10972800"/>
              <a:gd name="connsiteY1" fmla="*/ 0 h 3926541"/>
              <a:gd name="connsiteX2" fmla="*/ 10972800 w 10972800"/>
              <a:gd name="connsiteY2" fmla="*/ 3926541 h 3926541"/>
              <a:gd name="connsiteX3" fmla="*/ 5644321 w 10972800"/>
              <a:gd name="connsiteY3" fmla="*/ 3926541 h 3926541"/>
              <a:gd name="connsiteX4" fmla="*/ 5486400 w 10972800"/>
              <a:gd name="connsiteY4" fmla="*/ 3734277 h 3926541"/>
              <a:gd name="connsiteX5" fmla="*/ 5328480 w 10972800"/>
              <a:gd name="connsiteY5" fmla="*/ 3926541 h 3926541"/>
              <a:gd name="connsiteX6" fmla="*/ 0 w 10972800"/>
              <a:gd name="connsiteY6" fmla="*/ 3926541 h 39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0" h="3926541">
                <a:moveTo>
                  <a:pt x="0" y="0"/>
                </a:moveTo>
                <a:lnTo>
                  <a:pt x="10972800" y="0"/>
                </a:lnTo>
                <a:lnTo>
                  <a:pt x="10972800" y="3926541"/>
                </a:lnTo>
                <a:lnTo>
                  <a:pt x="5644321" y="3926541"/>
                </a:lnTo>
                <a:lnTo>
                  <a:pt x="5486400" y="3734277"/>
                </a:lnTo>
                <a:lnTo>
                  <a:pt x="5328480" y="3926541"/>
                </a:lnTo>
                <a:lnTo>
                  <a:pt x="0" y="3926541"/>
                </a:lnTo>
                <a:close/>
              </a:path>
            </a:pathLst>
          </a:custGeom>
        </p:spPr>
      </p:pic>
      <p:sp>
        <p:nvSpPr>
          <p:cNvPr id="6" name="文本框 5">
            <a:extLst>
              <a:ext uri="{FF2B5EF4-FFF2-40B4-BE49-F238E27FC236}">
                <a16:creationId xmlns="" xmlns:a16="http://schemas.microsoft.com/office/drawing/2014/main" id="{B68427A5-17DF-41A6-99D9-094F203F0D78}"/>
              </a:ext>
            </a:extLst>
          </p:cNvPr>
          <p:cNvSpPr txBox="1"/>
          <p:nvPr/>
        </p:nvSpPr>
        <p:spPr>
          <a:xfrm>
            <a:off x="4214078" y="4351251"/>
            <a:ext cx="3763844"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敌后战场的抗战</a:t>
            </a:r>
            <a:endParaRPr lang="zh-CN" altLang="en-US" sz="4000" b="1" dirty="0">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endParaRPr>
          </a:p>
        </p:txBody>
      </p:sp>
      <p:sp>
        <p:nvSpPr>
          <p:cNvPr id="10" name="文本框 9">
            <a:extLst>
              <a:ext uri="{FF2B5EF4-FFF2-40B4-BE49-F238E27FC236}">
                <a16:creationId xmlns="" xmlns:a16="http://schemas.microsoft.com/office/drawing/2014/main" id="{9DFFEAF2-FC37-4A50-B50C-56C06E0B8F30}"/>
              </a:ext>
            </a:extLst>
          </p:cNvPr>
          <p:cNvSpPr txBox="1"/>
          <p:nvPr/>
        </p:nvSpPr>
        <p:spPr>
          <a:xfrm>
            <a:off x="1976727" y="5216863"/>
            <a:ext cx="8238546" cy="1015663"/>
          </a:xfrm>
          <a:prstGeom prst="rect">
            <a:avLst/>
          </a:prstGeom>
          <a:noFill/>
        </p:spPr>
        <p:txBody>
          <a:bodyPr wrap="square">
            <a:spAutoFit/>
          </a:bodyPr>
          <a:lstStyle/>
          <a:p>
            <a:pPr indent="457200"/>
            <a:r>
              <a:rPr lang="zh-CN" altLang="en-US" sz="2000" dirty="0">
                <a:latin typeface="华文中宋" panose="02010600040101010101" pitchFamily="2" charset="-122"/>
                <a:ea typeface="华文中宋" panose="02010600040101010101" pitchFamily="2" charset="-122"/>
              </a:rPr>
              <a:t>第一个阶段，是敌之战略进攻、我之战略防御的时期。第二个阶段，是敌之战略保守、我之准备反攻的时期。第三个阶段，是我之战略反攻、敌之战略退却的时期。”</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毛泽东《论持久战》</a:t>
            </a:r>
          </a:p>
        </p:txBody>
      </p:sp>
    </p:spTree>
    <p:extLst>
      <p:ext uri="{BB962C8B-B14F-4D97-AF65-F5344CB8AC3E}">
        <p14:creationId xmlns:p14="http://schemas.microsoft.com/office/powerpoint/2010/main" val="2600976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 xmlns:a16="http://schemas.microsoft.com/office/drawing/2014/main" id="{D45F9494-86DC-416C-BEC5-473AECDD7355}"/>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核心素养</a:t>
            </a:r>
            <a:endParaRPr lang="en-US" altLang="zh-CN" dirty="0">
              <a:latin typeface="华光行书_CNKI" panose="02000500000000000000" pitchFamily="2" charset="-122"/>
              <a:ea typeface="华光行书_CNKI" panose="02000500000000000000" pitchFamily="2" charset="-122"/>
            </a:endParaRPr>
          </a:p>
          <a:p>
            <a:pPr>
              <a:lnSpc>
                <a:spcPct val="150000"/>
              </a:lnSpc>
            </a:pPr>
            <a:r>
              <a:rPr lang="zh-CN" altLang="en-US" dirty="0">
                <a:latin typeface="华光行书_CNKI" panose="02000500000000000000" pitchFamily="2" charset="-122"/>
                <a:ea typeface="华光行书_CNKI" panose="02000500000000000000" pitchFamily="2" charset="-122"/>
              </a:rPr>
              <a:t>时空观念</a:t>
            </a:r>
          </a:p>
        </p:txBody>
      </p: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5083174"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敌后战场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战场开辟</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grpSp>
        <p:nvGrpSpPr>
          <p:cNvPr id="6" name="组合 5">
            <a:extLst>
              <a:ext uri="{FF2B5EF4-FFF2-40B4-BE49-F238E27FC236}">
                <a16:creationId xmlns="" xmlns:a16="http://schemas.microsoft.com/office/drawing/2014/main" id="{DA28BA8F-41A6-48C6-8B9A-3F98969F37CD}"/>
              </a:ext>
            </a:extLst>
          </p:cNvPr>
          <p:cNvGrpSpPr/>
          <p:nvPr/>
        </p:nvGrpSpPr>
        <p:grpSpPr>
          <a:xfrm>
            <a:off x="302189" y="1096588"/>
            <a:ext cx="5224922" cy="2293760"/>
            <a:chOff x="154322" y="1031804"/>
            <a:chExt cx="5296359" cy="2293760"/>
          </a:xfrm>
        </p:grpSpPr>
        <p:sp>
          <p:nvSpPr>
            <p:cNvPr id="10" name="文本框 9">
              <a:extLst>
                <a:ext uri="{FF2B5EF4-FFF2-40B4-BE49-F238E27FC236}">
                  <a16:creationId xmlns="" xmlns:a16="http://schemas.microsoft.com/office/drawing/2014/main" id="{1B0E902A-09FF-4185-A5FF-BB987F2182AA}"/>
                </a:ext>
              </a:extLst>
            </p:cNvPr>
            <p:cNvSpPr txBox="1"/>
            <p:nvPr/>
          </p:nvSpPr>
          <p:spPr>
            <a:xfrm>
              <a:off x="660401" y="1031804"/>
              <a:ext cx="4790280" cy="830997"/>
            </a:xfrm>
            <a:prstGeom prst="rect">
              <a:avLst/>
            </a:prstGeom>
            <a:solidFill>
              <a:srgbClr val="EEEEEE"/>
            </a:solidFill>
          </p:spPr>
          <p:txBody>
            <a:bodyPr wrap="square">
              <a:spAutoFit/>
            </a:bodyPr>
            <a:lstStyle/>
            <a:p>
              <a:pPr algn="just"/>
              <a:r>
                <a:rPr lang="zh-CN" altLang="en-US" sz="2400" dirty="0">
                  <a:latin typeface="华文中宋" panose="02010600040101010101" pitchFamily="2" charset="-122"/>
                  <a:ea typeface="华文中宋" panose="02010600040101010101" pitchFamily="2" charset="-122"/>
                </a:rPr>
                <a:t>八路军、新四军建立了多个巩固的</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敌后抗日根据地</a:t>
              </a:r>
              <a:r>
                <a:rPr lang="zh-CN" altLang="en-US" sz="2400" dirty="0">
                  <a:latin typeface="华文中宋" panose="02010600040101010101" pitchFamily="2" charset="-122"/>
                  <a:ea typeface="华文中宋" panose="02010600040101010101" pitchFamily="2" charset="-122"/>
                </a:rPr>
                <a:t>，开展游击战争。</a:t>
              </a:r>
            </a:p>
          </p:txBody>
        </p:sp>
        <p:sp>
          <p:nvSpPr>
            <p:cNvPr id="12" name="iconfont-1191-866882">
              <a:extLst>
                <a:ext uri="{FF2B5EF4-FFF2-40B4-BE49-F238E27FC236}">
                  <a16:creationId xmlns="" xmlns:a16="http://schemas.microsoft.com/office/drawing/2014/main" id="{833F7827-3A43-418C-8DE6-A36A61D80ECD}"/>
                </a:ext>
              </a:extLst>
            </p:cNvPr>
            <p:cNvSpPr>
              <a:spLocks noChangeAspect="1"/>
            </p:cNvSpPr>
            <p:nvPr/>
          </p:nvSpPr>
          <p:spPr bwMode="auto">
            <a:xfrm>
              <a:off x="189561" y="1173607"/>
              <a:ext cx="319776" cy="319862"/>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grpSp>
          <p:nvGrpSpPr>
            <p:cNvPr id="4" name="组合 3">
              <a:extLst>
                <a:ext uri="{FF2B5EF4-FFF2-40B4-BE49-F238E27FC236}">
                  <a16:creationId xmlns="" xmlns:a16="http://schemas.microsoft.com/office/drawing/2014/main" id="{1B38B072-7CBD-4B53-98F5-D4AABC29066E}"/>
                </a:ext>
              </a:extLst>
            </p:cNvPr>
            <p:cNvGrpSpPr/>
            <p:nvPr/>
          </p:nvGrpSpPr>
          <p:grpSpPr>
            <a:xfrm>
              <a:off x="154322" y="2125235"/>
              <a:ext cx="5296359" cy="1200329"/>
              <a:chOff x="154322" y="1746705"/>
              <a:chExt cx="5296359" cy="1200329"/>
            </a:xfrm>
          </p:grpSpPr>
          <p:sp>
            <p:nvSpPr>
              <p:cNvPr id="11" name="文本框 10">
                <a:extLst>
                  <a:ext uri="{FF2B5EF4-FFF2-40B4-BE49-F238E27FC236}">
                    <a16:creationId xmlns="" xmlns:a16="http://schemas.microsoft.com/office/drawing/2014/main" id="{0D8B6C04-9E5D-4894-AFC3-82730B29DC1F}"/>
                  </a:ext>
                </a:extLst>
              </p:cNvPr>
              <p:cNvSpPr txBox="1"/>
              <p:nvPr/>
            </p:nvSpPr>
            <p:spPr>
              <a:xfrm>
                <a:off x="660401" y="1746705"/>
                <a:ext cx="4790280" cy="1200329"/>
              </a:xfrm>
              <a:prstGeom prst="rect">
                <a:avLst/>
              </a:prstGeom>
              <a:solidFill>
                <a:srgbClr val="EEEEEE"/>
              </a:solidFill>
            </p:spPr>
            <p:txBody>
              <a:bodyPr wrap="square">
                <a:spAutoFit/>
              </a:bodyPr>
              <a:lstStyle/>
              <a:p>
                <a:r>
                  <a:rPr lang="zh-CN" altLang="en-US" sz="2400" dirty="0">
                    <a:latin typeface="华文中宋" panose="02010600040101010101" pitchFamily="2" charset="-122"/>
                    <a:ea typeface="华文中宋" panose="02010600040101010101" pitchFamily="2" charset="-122"/>
                  </a:rPr>
                  <a:t>根据地军民依据各地不同地形特点，采取</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地道战、地雷战、夜袭战、麻雀战</a:t>
                </a:r>
                <a:r>
                  <a:rPr lang="zh-CN" altLang="en-US" sz="2400" dirty="0">
                    <a:latin typeface="华文中宋" panose="02010600040101010101" pitchFamily="2" charset="-122"/>
                    <a:ea typeface="华文中宋" panose="02010600040101010101" pitchFamily="2" charset="-122"/>
                  </a:rPr>
                  <a:t>等战法打击日军，</a:t>
                </a:r>
                <a:endParaRPr lang="zh-CN" altLang="en-US" sz="2400" dirty="0"/>
              </a:p>
            </p:txBody>
          </p:sp>
          <p:sp>
            <p:nvSpPr>
              <p:cNvPr id="13" name="iconfont-1191-866882">
                <a:extLst>
                  <a:ext uri="{FF2B5EF4-FFF2-40B4-BE49-F238E27FC236}">
                    <a16:creationId xmlns="" xmlns:a16="http://schemas.microsoft.com/office/drawing/2014/main" id="{40EC1953-0FF4-427D-8BA2-3897E2DEA651}"/>
                  </a:ext>
                </a:extLst>
              </p:cNvPr>
              <p:cNvSpPr>
                <a:spLocks noChangeAspect="1"/>
              </p:cNvSpPr>
              <p:nvPr/>
            </p:nvSpPr>
            <p:spPr bwMode="auto">
              <a:xfrm>
                <a:off x="154322" y="1888508"/>
                <a:ext cx="319776" cy="319862"/>
              </a:xfrm>
              <a:custGeom>
                <a:avLst/>
                <a:gdLst>
                  <a:gd name="T0" fmla="*/ 7771 w 7777"/>
                  <a:gd name="T1" fmla="*/ 330 h 7778"/>
                  <a:gd name="T2" fmla="*/ 7495 w 7777"/>
                  <a:gd name="T3" fmla="*/ 23 h 7778"/>
                  <a:gd name="T4" fmla="*/ 7388 w 7777"/>
                  <a:gd name="T5" fmla="*/ 9 h 7778"/>
                  <a:gd name="T6" fmla="*/ 7387 w 7777"/>
                  <a:gd name="T7" fmla="*/ 9 h 7778"/>
                  <a:gd name="T8" fmla="*/ 88 w 7777"/>
                  <a:gd name="T9" fmla="*/ 3432 h 7778"/>
                  <a:gd name="T10" fmla="*/ 47 w 7777"/>
                  <a:gd name="T11" fmla="*/ 3499 h 7778"/>
                  <a:gd name="T12" fmla="*/ 15 w 7777"/>
                  <a:gd name="T13" fmla="*/ 3798 h 7778"/>
                  <a:gd name="T14" fmla="*/ 44 w 7777"/>
                  <a:gd name="T15" fmla="*/ 3905 h 7778"/>
                  <a:gd name="T16" fmla="*/ 80 w 7777"/>
                  <a:gd name="T17" fmla="*/ 3954 h 7778"/>
                  <a:gd name="T18" fmla="*/ 2584 w 7777"/>
                  <a:gd name="T19" fmla="*/ 5208 h 7778"/>
                  <a:gd name="T20" fmla="*/ 3837 w 7777"/>
                  <a:gd name="T21" fmla="*/ 7719 h 7778"/>
                  <a:gd name="T22" fmla="*/ 3945 w 7777"/>
                  <a:gd name="T23" fmla="*/ 7759 h 7778"/>
                  <a:gd name="T24" fmla="*/ 4262 w 7777"/>
                  <a:gd name="T25" fmla="*/ 7753 h 7778"/>
                  <a:gd name="T26" fmla="*/ 4358 w 7777"/>
                  <a:gd name="T27" fmla="*/ 7712 h 7778"/>
                  <a:gd name="T28" fmla="*/ 7772 w 7777"/>
                  <a:gd name="T29" fmla="*/ 394 h 7778"/>
                  <a:gd name="T30" fmla="*/ 7771 w 7777"/>
                  <a:gd name="T31" fmla="*/ 330 h 7778"/>
                  <a:gd name="T32" fmla="*/ 2685 w 7777"/>
                  <a:gd name="T33" fmla="*/ 4551 h 7778"/>
                  <a:gd name="T34" fmla="*/ 1204 w 7777"/>
                  <a:gd name="T35" fmla="*/ 3809 h 7778"/>
                  <a:gd name="T36" fmla="*/ 1151 w 7777"/>
                  <a:gd name="T37" fmla="*/ 3662 h 7778"/>
                  <a:gd name="T38" fmla="*/ 1207 w 7777"/>
                  <a:gd name="T39" fmla="*/ 3605 h 7778"/>
                  <a:gd name="T40" fmla="*/ 5962 w 7777"/>
                  <a:gd name="T41" fmla="*/ 1375 h 7778"/>
                  <a:gd name="T42" fmla="*/ 2815 w 7777"/>
                  <a:gd name="T43" fmla="*/ 4530 h 7778"/>
                  <a:gd name="T44" fmla="*/ 2685 w 7777"/>
                  <a:gd name="T45" fmla="*/ 4551 h 7778"/>
                  <a:gd name="T46" fmla="*/ 6409 w 7777"/>
                  <a:gd name="T47" fmla="*/ 1822 h 7778"/>
                  <a:gd name="T48" fmla="*/ 4184 w 7777"/>
                  <a:gd name="T49" fmla="*/ 6591 h 7778"/>
                  <a:gd name="T50" fmla="*/ 3980 w 7777"/>
                  <a:gd name="T51" fmla="*/ 6593 h 7778"/>
                  <a:gd name="T52" fmla="*/ 3240 w 7777"/>
                  <a:gd name="T53" fmla="*/ 5108 h 7778"/>
                  <a:gd name="T54" fmla="*/ 3239 w 7777"/>
                  <a:gd name="T55" fmla="*/ 5010 h 7778"/>
                  <a:gd name="T56" fmla="*/ 3257 w 7777"/>
                  <a:gd name="T57" fmla="*/ 4982 h 7778"/>
                  <a:gd name="T58" fmla="*/ 3261 w 7777"/>
                  <a:gd name="T59" fmla="*/ 4978 h 7778"/>
                  <a:gd name="T60" fmla="*/ 6409 w 7777"/>
                  <a:gd name="T61" fmla="*/ 1822 h 7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7" h="7778">
                    <a:moveTo>
                      <a:pt x="7771" y="330"/>
                    </a:moveTo>
                    <a:cubicBezTo>
                      <a:pt x="7745" y="184"/>
                      <a:pt x="7636" y="68"/>
                      <a:pt x="7495" y="23"/>
                    </a:cubicBezTo>
                    <a:cubicBezTo>
                      <a:pt x="7448" y="9"/>
                      <a:pt x="7406" y="0"/>
                      <a:pt x="7388" y="9"/>
                    </a:cubicBezTo>
                    <a:lnTo>
                      <a:pt x="7387" y="9"/>
                    </a:lnTo>
                    <a:lnTo>
                      <a:pt x="88" y="3432"/>
                    </a:lnTo>
                    <a:cubicBezTo>
                      <a:pt x="74" y="3438"/>
                      <a:pt x="59" y="3466"/>
                      <a:pt x="47" y="3499"/>
                    </a:cubicBezTo>
                    <a:cubicBezTo>
                      <a:pt x="10" y="3594"/>
                      <a:pt x="0" y="3697"/>
                      <a:pt x="15" y="3798"/>
                    </a:cubicBezTo>
                    <a:cubicBezTo>
                      <a:pt x="20" y="3838"/>
                      <a:pt x="29" y="3878"/>
                      <a:pt x="44" y="3905"/>
                    </a:cubicBezTo>
                    <a:cubicBezTo>
                      <a:pt x="56" y="3929"/>
                      <a:pt x="69" y="3948"/>
                      <a:pt x="80" y="3954"/>
                    </a:cubicBezTo>
                    <a:lnTo>
                      <a:pt x="2584" y="5208"/>
                    </a:lnTo>
                    <a:lnTo>
                      <a:pt x="3837" y="7719"/>
                    </a:lnTo>
                    <a:cubicBezTo>
                      <a:pt x="3845" y="7736"/>
                      <a:pt x="3893" y="7749"/>
                      <a:pt x="3945" y="7759"/>
                    </a:cubicBezTo>
                    <a:cubicBezTo>
                      <a:pt x="4050" y="7778"/>
                      <a:pt x="4158" y="7777"/>
                      <a:pt x="4262" y="7753"/>
                    </a:cubicBezTo>
                    <a:cubicBezTo>
                      <a:pt x="4310" y="7743"/>
                      <a:pt x="4350" y="7728"/>
                      <a:pt x="4358" y="7712"/>
                    </a:cubicBezTo>
                    <a:lnTo>
                      <a:pt x="7772" y="394"/>
                    </a:lnTo>
                    <a:cubicBezTo>
                      <a:pt x="7777" y="381"/>
                      <a:pt x="7777" y="358"/>
                      <a:pt x="7771" y="330"/>
                    </a:cubicBezTo>
                    <a:close/>
                    <a:moveTo>
                      <a:pt x="2685" y="4551"/>
                    </a:moveTo>
                    <a:lnTo>
                      <a:pt x="1204" y="3809"/>
                    </a:lnTo>
                    <a:cubicBezTo>
                      <a:pt x="1146" y="3780"/>
                      <a:pt x="1128" y="3713"/>
                      <a:pt x="1151" y="3662"/>
                    </a:cubicBezTo>
                    <a:cubicBezTo>
                      <a:pt x="1161" y="3638"/>
                      <a:pt x="1180" y="3618"/>
                      <a:pt x="1207" y="3605"/>
                    </a:cubicBezTo>
                    <a:lnTo>
                      <a:pt x="5962" y="1375"/>
                    </a:lnTo>
                    <a:lnTo>
                      <a:pt x="2815" y="4530"/>
                    </a:lnTo>
                    <a:cubicBezTo>
                      <a:pt x="2781" y="4565"/>
                      <a:pt x="2728" y="4573"/>
                      <a:pt x="2685" y="4551"/>
                    </a:cubicBezTo>
                    <a:close/>
                    <a:moveTo>
                      <a:pt x="6409" y="1822"/>
                    </a:moveTo>
                    <a:lnTo>
                      <a:pt x="4184" y="6591"/>
                    </a:lnTo>
                    <a:cubicBezTo>
                      <a:pt x="4144" y="6676"/>
                      <a:pt x="4023" y="6678"/>
                      <a:pt x="3980" y="6593"/>
                    </a:cubicBezTo>
                    <a:lnTo>
                      <a:pt x="3240" y="5108"/>
                    </a:lnTo>
                    <a:cubicBezTo>
                      <a:pt x="3224" y="5077"/>
                      <a:pt x="3225" y="5041"/>
                      <a:pt x="3239" y="5010"/>
                    </a:cubicBezTo>
                    <a:cubicBezTo>
                      <a:pt x="3243" y="5000"/>
                      <a:pt x="3250" y="4991"/>
                      <a:pt x="3257" y="4982"/>
                    </a:cubicBezTo>
                    <a:cubicBezTo>
                      <a:pt x="3258" y="4981"/>
                      <a:pt x="3260" y="4979"/>
                      <a:pt x="3261" y="4978"/>
                    </a:cubicBezTo>
                    <a:lnTo>
                      <a:pt x="6409" y="1822"/>
                    </a:lnTo>
                    <a:close/>
                  </a:path>
                </a:pathLst>
              </a:custGeom>
              <a:solidFill>
                <a:schemeClr val="tx1"/>
              </a:solidFill>
              <a:ln>
                <a:noFill/>
              </a:ln>
            </p:spPr>
            <p:txBody>
              <a:bodyPr/>
              <a:lstStyle/>
              <a:p>
                <a:endParaRPr lang="zh-CN" altLang="en-US" dirty="0"/>
              </a:p>
            </p:txBody>
          </p:sp>
        </p:grpSp>
      </p:grpSp>
      <p:grpSp>
        <p:nvGrpSpPr>
          <p:cNvPr id="69" name="组合 68">
            <a:extLst>
              <a:ext uri="{FF2B5EF4-FFF2-40B4-BE49-F238E27FC236}">
                <a16:creationId xmlns="" xmlns:a16="http://schemas.microsoft.com/office/drawing/2014/main" id="{C60AD439-3700-4C17-A368-935E75FF0656}"/>
              </a:ext>
            </a:extLst>
          </p:cNvPr>
          <p:cNvGrpSpPr/>
          <p:nvPr/>
        </p:nvGrpSpPr>
        <p:grpSpPr>
          <a:xfrm>
            <a:off x="5743575" y="1212284"/>
            <a:ext cx="5960623" cy="3908663"/>
            <a:chOff x="6643365" y="1252358"/>
            <a:chExt cx="5106585" cy="3640319"/>
          </a:xfrm>
        </p:grpSpPr>
        <p:pic>
          <p:nvPicPr>
            <p:cNvPr id="3" name="图片 2">
              <a:extLst>
                <a:ext uri="{FF2B5EF4-FFF2-40B4-BE49-F238E27FC236}">
                  <a16:creationId xmlns="" xmlns:a16="http://schemas.microsoft.com/office/drawing/2014/main" id="{A3A394FF-BD28-49E1-AA47-798ED07EE0C9}"/>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643365" y="1252358"/>
              <a:ext cx="5106585" cy="3162299"/>
            </a:xfrm>
            <a:prstGeom prst="rect">
              <a:avLst/>
            </a:prstGeom>
          </p:spPr>
        </p:pic>
        <p:sp>
          <p:nvSpPr>
            <p:cNvPr id="17" name="文本框 16">
              <a:extLst>
                <a:ext uri="{FF2B5EF4-FFF2-40B4-BE49-F238E27FC236}">
                  <a16:creationId xmlns="" xmlns:a16="http://schemas.microsoft.com/office/drawing/2014/main" id="{8F307829-99E1-4529-BFFF-ADB24B9FFA8B}"/>
                </a:ext>
              </a:extLst>
            </p:cNvPr>
            <p:cNvSpPr txBox="1"/>
            <p:nvPr/>
          </p:nvSpPr>
          <p:spPr>
            <a:xfrm>
              <a:off x="6643365" y="4519116"/>
              <a:ext cx="3741191" cy="373561"/>
            </a:xfrm>
            <a:prstGeom prst="rect">
              <a:avLst/>
            </a:prstGeom>
            <a:noFill/>
          </p:spPr>
          <p:txBody>
            <a:bodyPr wrap="square">
              <a:spAutoFit/>
            </a:bodyPr>
            <a:lstStyle/>
            <a:p>
              <a:r>
                <a:rPr lang="zh-CN" altLang="en-US" dirty="0">
                  <a:latin typeface="华文中宋" panose="02010600040101010101" pitchFamily="2" charset="-122"/>
                  <a:ea typeface="华文中宋" panose="02010600040101010101" pitchFamily="2" charset="-122"/>
                </a:rPr>
                <a:t>○华北敌后抗日根据地形势示意图</a:t>
              </a:r>
              <a:endParaRPr lang="en-US" altLang="zh-CN" dirty="0">
                <a:latin typeface="华文中宋" panose="02010600040101010101" pitchFamily="2" charset="-122"/>
                <a:ea typeface="华文中宋" panose="02010600040101010101" pitchFamily="2" charset="-122"/>
              </a:endParaRPr>
            </a:p>
          </p:txBody>
        </p:sp>
      </p:grpSp>
      <p:grpSp>
        <p:nvGrpSpPr>
          <p:cNvPr id="68" name="组合 67">
            <a:extLst>
              <a:ext uri="{FF2B5EF4-FFF2-40B4-BE49-F238E27FC236}">
                <a16:creationId xmlns="" xmlns:a16="http://schemas.microsoft.com/office/drawing/2014/main" id="{4C624C0A-9DEC-4B79-89C4-28E00D3FEB24}"/>
              </a:ext>
            </a:extLst>
          </p:cNvPr>
          <p:cNvGrpSpPr/>
          <p:nvPr/>
        </p:nvGrpSpPr>
        <p:grpSpPr>
          <a:xfrm>
            <a:off x="795780" y="3708368"/>
            <a:ext cx="4583464" cy="2986539"/>
            <a:chOff x="795780" y="3708368"/>
            <a:chExt cx="4583464" cy="2986539"/>
          </a:xfrm>
        </p:grpSpPr>
        <p:pic>
          <p:nvPicPr>
            <p:cNvPr id="28" name="图片 27">
              <a:extLst>
                <a:ext uri="{FF2B5EF4-FFF2-40B4-BE49-F238E27FC236}">
                  <a16:creationId xmlns="" xmlns:a16="http://schemas.microsoft.com/office/drawing/2014/main" id="{A02065BA-06A2-44CB-BA5C-1341B57242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780" y="3708368"/>
              <a:ext cx="2118870" cy="1412580"/>
            </a:xfrm>
            <a:prstGeom prst="rect">
              <a:avLst/>
            </a:prstGeom>
          </p:spPr>
        </p:pic>
        <p:pic>
          <p:nvPicPr>
            <p:cNvPr id="30" name="图片 29">
              <a:extLst>
                <a:ext uri="{FF2B5EF4-FFF2-40B4-BE49-F238E27FC236}">
                  <a16:creationId xmlns="" xmlns:a16="http://schemas.microsoft.com/office/drawing/2014/main" id="{C40BE3CD-A453-47F8-AFA7-0042939DB8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780" y="5282327"/>
              <a:ext cx="2118870" cy="1412580"/>
            </a:xfrm>
            <a:prstGeom prst="rect">
              <a:avLst/>
            </a:prstGeom>
          </p:spPr>
        </p:pic>
        <p:pic>
          <p:nvPicPr>
            <p:cNvPr id="64" name="图片 63">
              <a:extLst>
                <a:ext uri="{FF2B5EF4-FFF2-40B4-BE49-F238E27FC236}">
                  <a16:creationId xmlns="" xmlns:a16="http://schemas.microsoft.com/office/drawing/2014/main" id="{8B9B2B40-0832-45F9-8309-41A3CA349974}"/>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r="18661"/>
            <a:stretch/>
          </p:blipFill>
          <p:spPr>
            <a:xfrm>
              <a:off x="3064346" y="3708368"/>
              <a:ext cx="2314898" cy="1425543"/>
            </a:xfrm>
            <a:prstGeom prst="rect">
              <a:avLst/>
            </a:prstGeom>
          </p:spPr>
        </p:pic>
        <p:pic>
          <p:nvPicPr>
            <p:cNvPr id="66" name="图片 65">
              <a:extLst>
                <a:ext uri="{FF2B5EF4-FFF2-40B4-BE49-F238E27FC236}">
                  <a16:creationId xmlns="" xmlns:a16="http://schemas.microsoft.com/office/drawing/2014/main" id="{317DAFEB-7AF6-4160-8B58-AEAF1BBA2E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4346" y="5277623"/>
              <a:ext cx="2314898" cy="1417284"/>
            </a:xfrm>
            <a:prstGeom prst="rect">
              <a:avLst/>
            </a:prstGeom>
          </p:spPr>
        </p:pic>
      </p:grpSp>
      <p:sp>
        <p:nvSpPr>
          <p:cNvPr id="70" name="文本框 69">
            <a:extLst>
              <a:ext uri="{FF2B5EF4-FFF2-40B4-BE49-F238E27FC236}">
                <a16:creationId xmlns="" xmlns:a16="http://schemas.microsoft.com/office/drawing/2014/main" id="{F9EEE0CF-D9BE-4753-9877-E25B95A9C1C3}"/>
              </a:ext>
            </a:extLst>
          </p:cNvPr>
          <p:cNvSpPr txBox="1"/>
          <p:nvPr/>
        </p:nvSpPr>
        <p:spPr>
          <a:xfrm>
            <a:off x="760061" y="4764579"/>
            <a:ext cx="995141" cy="369332"/>
          </a:xfrm>
          <a:prstGeom prst="rect">
            <a:avLst/>
          </a:prstGeom>
          <a:noFill/>
        </p:spPr>
        <p:txBody>
          <a:bodyPr wrap="square" rtlCol="0">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地道战</a:t>
            </a:r>
          </a:p>
        </p:txBody>
      </p:sp>
      <p:sp>
        <p:nvSpPr>
          <p:cNvPr id="41" name="文本框 40">
            <a:extLst>
              <a:ext uri="{FF2B5EF4-FFF2-40B4-BE49-F238E27FC236}">
                <a16:creationId xmlns="" xmlns:a16="http://schemas.microsoft.com/office/drawing/2014/main" id="{2AA63977-ADE7-4A68-B3B5-F38DFFF190B2}"/>
              </a:ext>
            </a:extLst>
          </p:cNvPr>
          <p:cNvSpPr txBox="1"/>
          <p:nvPr/>
        </p:nvSpPr>
        <p:spPr>
          <a:xfrm>
            <a:off x="757901" y="6345228"/>
            <a:ext cx="995141" cy="369332"/>
          </a:xfrm>
          <a:prstGeom prst="rect">
            <a:avLst/>
          </a:prstGeom>
          <a:noFill/>
        </p:spPr>
        <p:txBody>
          <a:bodyPr wrap="square" rtlCol="0">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地雷战</a:t>
            </a:r>
          </a:p>
        </p:txBody>
      </p:sp>
      <p:sp>
        <p:nvSpPr>
          <p:cNvPr id="42" name="文本框 41">
            <a:extLst>
              <a:ext uri="{FF2B5EF4-FFF2-40B4-BE49-F238E27FC236}">
                <a16:creationId xmlns="" xmlns:a16="http://schemas.microsoft.com/office/drawing/2014/main" id="{0F95F2C8-BD18-451E-A60D-15D023EB0E62}"/>
              </a:ext>
            </a:extLst>
          </p:cNvPr>
          <p:cNvSpPr txBox="1"/>
          <p:nvPr/>
        </p:nvSpPr>
        <p:spPr>
          <a:xfrm>
            <a:off x="3064346" y="4764579"/>
            <a:ext cx="995141" cy="369332"/>
          </a:xfrm>
          <a:prstGeom prst="rect">
            <a:avLst/>
          </a:prstGeom>
          <a:noFill/>
        </p:spPr>
        <p:txBody>
          <a:bodyPr wrap="square" rtlCol="0">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夜袭战</a:t>
            </a:r>
          </a:p>
        </p:txBody>
      </p:sp>
      <p:sp>
        <p:nvSpPr>
          <p:cNvPr id="43" name="文本框 42">
            <a:extLst>
              <a:ext uri="{FF2B5EF4-FFF2-40B4-BE49-F238E27FC236}">
                <a16:creationId xmlns="" xmlns:a16="http://schemas.microsoft.com/office/drawing/2014/main" id="{FE7159A5-C601-4D55-9C26-C0637384EBDE}"/>
              </a:ext>
            </a:extLst>
          </p:cNvPr>
          <p:cNvSpPr txBox="1"/>
          <p:nvPr/>
        </p:nvSpPr>
        <p:spPr>
          <a:xfrm>
            <a:off x="3062024" y="6345228"/>
            <a:ext cx="995141" cy="369332"/>
          </a:xfrm>
          <a:prstGeom prst="rect">
            <a:avLst/>
          </a:prstGeom>
          <a:noFill/>
        </p:spPr>
        <p:txBody>
          <a:bodyPr wrap="square" rtlCol="0">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麻雀战</a:t>
            </a:r>
          </a:p>
        </p:txBody>
      </p:sp>
      <p:sp>
        <p:nvSpPr>
          <p:cNvPr id="45" name="文本框 44">
            <a:extLst>
              <a:ext uri="{FF2B5EF4-FFF2-40B4-BE49-F238E27FC236}">
                <a16:creationId xmlns="" xmlns:a16="http://schemas.microsoft.com/office/drawing/2014/main" id="{BF00FE9F-2DDB-41CE-A1D3-622D4A43A682}"/>
              </a:ext>
            </a:extLst>
          </p:cNvPr>
          <p:cNvSpPr txBox="1"/>
          <p:nvPr/>
        </p:nvSpPr>
        <p:spPr>
          <a:xfrm>
            <a:off x="5743575" y="5277623"/>
            <a:ext cx="5059371" cy="830997"/>
          </a:xfrm>
          <a:prstGeom prst="rect">
            <a:avLst/>
          </a:prstGeom>
          <a:noFill/>
        </p:spPr>
        <p:txBody>
          <a:bodyPr wrap="square">
            <a:spAutoFit/>
          </a:bodyPr>
          <a:lstStyle/>
          <a:p>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战略上配合了正面战场作战，</a:t>
            </a:r>
            <a:endParaRPr lang="en-US" altLang="zh-CN" sz="2400" dirty="0">
              <a:solidFill>
                <a:schemeClr val="bg1"/>
              </a:solidFill>
              <a:highlight>
                <a:srgbClr val="000000"/>
              </a:highlight>
              <a:latin typeface="华文中宋" panose="02010600040101010101" pitchFamily="2" charset="-122"/>
              <a:ea typeface="华文中宋" panose="02010600040101010101" pitchFamily="2" charset="-122"/>
            </a:endParaRPr>
          </a:p>
          <a:p>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牵制了在华日军一半以上的兵力。</a:t>
            </a:r>
          </a:p>
        </p:txBody>
      </p:sp>
    </p:spTree>
    <p:custDataLst>
      <p:tags r:id="rId1"/>
    </p:custDataLst>
    <p:extLst>
      <p:ext uri="{BB962C8B-B14F-4D97-AF65-F5344CB8AC3E}">
        <p14:creationId xmlns:p14="http://schemas.microsoft.com/office/powerpoint/2010/main" val="382633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351154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敌后战场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战场扩大</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pic>
        <p:nvPicPr>
          <p:cNvPr id="3" name="图片 2">
            <a:extLst>
              <a:ext uri="{FF2B5EF4-FFF2-40B4-BE49-F238E27FC236}">
                <a16:creationId xmlns="" xmlns:a16="http://schemas.microsoft.com/office/drawing/2014/main" id="{A1531CF0-9269-4B40-B0FA-4A7468ACCCD4}"/>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t="662"/>
          <a:stretch/>
        </p:blipFill>
        <p:spPr>
          <a:xfrm>
            <a:off x="6721995" y="1233555"/>
            <a:ext cx="4888979" cy="4250620"/>
          </a:xfrm>
          <a:prstGeom prst="rect">
            <a:avLst/>
          </a:prstGeom>
        </p:spPr>
      </p:pic>
      <p:sp>
        <p:nvSpPr>
          <p:cNvPr id="7" name="文本框 6">
            <a:extLst>
              <a:ext uri="{FF2B5EF4-FFF2-40B4-BE49-F238E27FC236}">
                <a16:creationId xmlns="" xmlns:a16="http://schemas.microsoft.com/office/drawing/2014/main" id="{4BD2A249-8875-43EE-BE8F-CF12A128E865}"/>
              </a:ext>
            </a:extLst>
          </p:cNvPr>
          <p:cNvSpPr txBox="1"/>
          <p:nvPr/>
        </p:nvSpPr>
        <p:spPr>
          <a:xfrm>
            <a:off x="6721995" y="5569830"/>
            <a:ext cx="2672782" cy="369332"/>
          </a:xfrm>
          <a:prstGeom prst="rect">
            <a:avLst/>
          </a:prstGeom>
          <a:noFill/>
        </p:spPr>
        <p:txBody>
          <a:bodyPr wrap="square">
            <a:spAutoFit/>
          </a:bodyPr>
          <a:lstStyle/>
          <a:p>
            <a:r>
              <a:rPr lang="zh-CN" altLang="en-US" dirty="0">
                <a:latin typeface="华文中宋" panose="02010600040101010101" pitchFamily="2" charset="-122"/>
                <a:ea typeface="华文中宋" panose="02010600040101010101" pitchFamily="2" charset="-122"/>
              </a:rPr>
              <a:t>○百团大战形势示意图</a:t>
            </a:r>
            <a:endParaRPr lang="en-US" altLang="zh-CN" dirty="0">
              <a:latin typeface="华文中宋" panose="02010600040101010101" pitchFamily="2" charset="-122"/>
              <a:ea typeface="华文中宋" panose="02010600040101010101" pitchFamily="2" charset="-122"/>
            </a:endParaRPr>
          </a:p>
        </p:txBody>
      </p:sp>
      <p:sp>
        <p:nvSpPr>
          <p:cNvPr id="9" name="文本框 8">
            <a:extLst>
              <a:ext uri="{FF2B5EF4-FFF2-40B4-BE49-F238E27FC236}">
                <a16:creationId xmlns="" xmlns:a16="http://schemas.microsoft.com/office/drawing/2014/main" id="{60E0B72E-4F83-4C04-8604-C900F8CB35BF}"/>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核心素养</a:t>
            </a:r>
            <a:endParaRPr lang="en-US" altLang="zh-CN" dirty="0">
              <a:latin typeface="华光行书_CNKI" panose="02000500000000000000" pitchFamily="2" charset="-122"/>
              <a:ea typeface="华光行书_CNKI" panose="02000500000000000000" pitchFamily="2" charset="-122"/>
            </a:endParaRPr>
          </a:p>
          <a:p>
            <a:pPr>
              <a:lnSpc>
                <a:spcPct val="150000"/>
              </a:lnSpc>
            </a:pPr>
            <a:r>
              <a:rPr lang="zh-CN" altLang="en-US" dirty="0">
                <a:latin typeface="华光行书_CNKI" panose="02000500000000000000" pitchFamily="2" charset="-122"/>
                <a:ea typeface="华光行书_CNKI" panose="02000500000000000000" pitchFamily="2" charset="-122"/>
              </a:rPr>
              <a:t>时空观念</a:t>
            </a:r>
          </a:p>
        </p:txBody>
      </p:sp>
      <p:sp>
        <p:nvSpPr>
          <p:cNvPr id="10" name="文本框 9">
            <a:extLst>
              <a:ext uri="{FF2B5EF4-FFF2-40B4-BE49-F238E27FC236}">
                <a16:creationId xmlns="" xmlns:a16="http://schemas.microsoft.com/office/drawing/2014/main" id="{9678D447-6C1B-403B-9DAA-6A38401A5208}"/>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战略相持阶段</a:t>
            </a:r>
          </a:p>
        </p:txBody>
      </p:sp>
      <p:graphicFrame>
        <p:nvGraphicFramePr>
          <p:cNvPr id="20" name="表格 20">
            <a:extLst>
              <a:ext uri="{FF2B5EF4-FFF2-40B4-BE49-F238E27FC236}">
                <a16:creationId xmlns="" xmlns:a16="http://schemas.microsoft.com/office/drawing/2014/main" id="{88360C77-9A62-4965-AF39-E12028231EE8}"/>
              </a:ext>
            </a:extLst>
          </p:cNvPr>
          <p:cNvGraphicFramePr>
            <a:graphicFrameLocks noGrp="1"/>
          </p:cNvGraphicFramePr>
          <p:nvPr>
            <p:extLst>
              <p:ext uri="{D42A27DB-BD31-4B8C-83A1-F6EECF244321}">
                <p14:modId xmlns:p14="http://schemas.microsoft.com/office/powerpoint/2010/main" val="3893875366"/>
              </p:ext>
            </p:extLst>
          </p:nvPr>
        </p:nvGraphicFramePr>
        <p:xfrm>
          <a:off x="399569" y="1278336"/>
          <a:ext cx="5897876" cy="4640447"/>
        </p:xfrm>
        <a:graphic>
          <a:graphicData uri="http://schemas.openxmlformats.org/drawingml/2006/table">
            <a:tbl>
              <a:tblPr firstRow="1" bandRow="1">
                <a:tableStyleId>{5C22544A-7EE6-4342-B048-85BDC9FD1C3A}</a:tableStyleId>
              </a:tblPr>
              <a:tblGrid>
                <a:gridCol w="1025194">
                  <a:extLst>
                    <a:ext uri="{9D8B030D-6E8A-4147-A177-3AD203B41FA5}">
                      <a16:colId xmlns="" xmlns:a16="http://schemas.microsoft.com/office/drawing/2014/main" val="2137181028"/>
                    </a:ext>
                  </a:extLst>
                </a:gridCol>
                <a:gridCol w="4872682">
                  <a:extLst>
                    <a:ext uri="{9D8B030D-6E8A-4147-A177-3AD203B41FA5}">
                      <a16:colId xmlns="" xmlns:a16="http://schemas.microsoft.com/office/drawing/2014/main" val="382316401"/>
                    </a:ext>
                  </a:extLst>
                </a:gridCol>
              </a:tblGrid>
              <a:tr h="802946">
                <a:tc gridSpan="2">
                  <a:txBody>
                    <a:bodyPr/>
                    <a:lstStyle/>
                    <a:p>
                      <a:pPr algn="ctr"/>
                      <a:r>
                        <a:rPr lang="zh-CN" altLang="en-US" sz="2400" dirty="0">
                          <a:solidFill>
                            <a:schemeClr val="tx1"/>
                          </a:solidFill>
                          <a:latin typeface="华文中宋" panose="02010600040101010101" pitchFamily="2" charset="-122"/>
                          <a:ea typeface="华文中宋" panose="02010600040101010101" pitchFamily="2" charset="-122"/>
                        </a:rPr>
                        <a:t>百团大战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08471697"/>
                  </a:ext>
                </a:extLst>
              </a:tr>
              <a:tr h="1069880">
                <a:tc>
                  <a:txBody>
                    <a:bodyPr/>
                    <a:lstStyle/>
                    <a:p>
                      <a:pPr algn="ctr"/>
                      <a:r>
                        <a:rPr lang="zh-CN" altLang="en-US" sz="2000" dirty="0">
                          <a:latin typeface="华文中宋" panose="02010600040101010101" pitchFamily="2" charset="-122"/>
                          <a:ea typeface="华文中宋" panose="02010600040101010101" pitchFamily="2" charset="-122"/>
                        </a:rPr>
                        <a:t>背景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latin typeface="华文中宋" panose="02010600040101010101" pitchFamily="2" charset="-122"/>
                          <a:ea typeface="华文中宋" panose="02010600040101010101" pitchFamily="2" charset="-122"/>
                        </a:rPr>
                        <a:t>抗日战争进入相持阶段后，日军图谋以“</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囚笼政策</a:t>
                      </a:r>
                      <a:r>
                        <a:rPr lang="zh-CN" altLang="en-US" sz="2000" dirty="0">
                          <a:latin typeface="华文中宋" panose="02010600040101010101" pitchFamily="2" charset="-122"/>
                          <a:ea typeface="华文中宋" panose="02010600040101010101" pitchFamily="2" charset="-122"/>
                        </a:rPr>
                        <a:t>”消灭敌后抗日根据地。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50755133"/>
                  </a:ext>
                </a:extLst>
              </a:tr>
              <a:tr h="1069880">
                <a:tc>
                  <a:txBody>
                    <a:bodyPr/>
                    <a:lstStyle/>
                    <a:p>
                      <a:pPr algn="ctr"/>
                      <a:r>
                        <a:rPr lang="zh-CN" altLang="en-US" sz="2000" dirty="0">
                          <a:latin typeface="华文中宋" panose="02010600040101010101" pitchFamily="2" charset="-122"/>
                          <a:ea typeface="华文中宋" panose="02010600040101010101" pitchFamily="2" charset="-122"/>
                        </a:rPr>
                        <a:t>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破袭日军华北交通线</a:t>
                      </a:r>
                      <a:endParaRPr lang="zh-CN" altLang="en-US" sz="2000" dirty="0">
                        <a:latin typeface="华文中宋" panose="02010600040101010101" pitchFamily="2" charset="-122"/>
                        <a:ea typeface="华文中宋" panose="0201060004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51109847"/>
                  </a:ext>
                </a:extLst>
              </a:tr>
              <a:tr h="1697741">
                <a:tc>
                  <a:txBody>
                    <a:bodyPr/>
                    <a:lstStyle/>
                    <a:p>
                      <a:pPr algn="ctr"/>
                      <a:r>
                        <a:rPr lang="zh-CN" altLang="en-US" sz="2000" dirty="0">
                          <a:latin typeface="华文中宋" panose="02010600040101010101" pitchFamily="2" charset="-122"/>
                          <a:ea typeface="华文中宋" panose="02010600040101010101" pitchFamily="2" charset="-122"/>
                        </a:rPr>
                        <a:t>结果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latin typeface="华文中宋" panose="02010600040101010101" pitchFamily="2" charset="-122"/>
                          <a:ea typeface="华文中宋" panose="02010600040101010101" pitchFamily="2" charset="-122"/>
                        </a:rPr>
                        <a:t>百团大战共进行大小战斗1800 多次毙伤日伪军2万多人，破坏铁路474千米、公路 1500多千米，摧毁大量敌人据点，缴获大批枪炮、物资，</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打破了日军“囚笼”</a:t>
                      </a:r>
                      <a:r>
                        <a:rPr lang="zh-CN" altLang="en-US" sz="2000" dirty="0">
                          <a:latin typeface="华文中宋" panose="02010600040101010101" pitchFamily="2" charset="-122"/>
                          <a:ea typeface="华文中宋" panose="02010600040101010101" pitchFamily="2" charset="-122"/>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39366567"/>
                  </a:ext>
                </a:extLst>
              </a:tr>
            </a:tbl>
          </a:graphicData>
        </a:graphic>
      </p:graphicFrame>
    </p:spTree>
    <p:custDataLst>
      <p:tags r:id="rId1"/>
    </p:custDataLst>
    <p:extLst>
      <p:ext uri="{BB962C8B-B14F-4D97-AF65-F5344CB8AC3E}">
        <p14:creationId xmlns:p14="http://schemas.microsoft.com/office/powerpoint/2010/main" val="58326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351154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敌后战场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战场巩固</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grpSp>
        <p:nvGrpSpPr>
          <p:cNvPr id="39" name="组合 38">
            <a:extLst>
              <a:ext uri="{FF2B5EF4-FFF2-40B4-BE49-F238E27FC236}">
                <a16:creationId xmlns="" xmlns:a16="http://schemas.microsoft.com/office/drawing/2014/main" id="{F5349C3E-665B-4B79-A077-4BA1AD120BD0}"/>
              </a:ext>
            </a:extLst>
          </p:cNvPr>
          <p:cNvGrpSpPr/>
          <p:nvPr/>
        </p:nvGrpSpPr>
        <p:grpSpPr>
          <a:xfrm>
            <a:off x="334465" y="899751"/>
            <a:ext cx="11536266" cy="2071382"/>
            <a:chOff x="334465" y="1240987"/>
            <a:chExt cx="11536266" cy="2071382"/>
          </a:xfrm>
        </p:grpSpPr>
        <p:grpSp>
          <p:nvGrpSpPr>
            <p:cNvPr id="32" name="组合 31">
              <a:extLst>
                <a:ext uri="{FF2B5EF4-FFF2-40B4-BE49-F238E27FC236}">
                  <a16:creationId xmlns="" xmlns:a16="http://schemas.microsoft.com/office/drawing/2014/main" id="{8D190755-AC1E-44DC-851A-D818E2C6A160}"/>
                </a:ext>
              </a:extLst>
            </p:cNvPr>
            <p:cNvGrpSpPr/>
            <p:nvPr/>
          </p:nvGrpSpPr>
          <p:grpSpPr>
            <a:xfrm>
              <a:off x="334465" y="1240987"/>
              <a:ext cx="11523070" cy="2071382"/>
              <a:chOff x="444317" y="1976793"/>
              <a:chExt cx="11523070" cy="2071382"/>
            </a:xfrm>
          </p:grpSpPr>
          <p:sp>
            <p:nvSpPr>
              <p:cNvPr id="3" name="文本框 2">
                <a:extLst>
                  <a:ext uri="{FF2B5EF4-FFF2-40B4-BE49-F238E27FC236}">
                    <a16:creationId xmlns="" xmlns:a16="http://schemas.microsoft.com/office/drawing/2014/main" id="{4B6DF901-1FCF-4EA9-8BD2-5746220FA0DF}"/>
                  </a:ext>
                </a:extLst>
              </p:cNvPr>
              <p:cNvSpPr txBox="1"/>
              <p:nvPr/>
            </p:nvSpPr>
            <p:spPr>
              <a:xfrm>
                <a:off x="444317" y="2571750"/>
                <a:ext cx="2239984" cy="830997"/>
              </a:xfrm>
              <a:prstGeom prst="rect">
                <a:avLst/>
              </a:prstGeom>
              <a:noFill/>
            </p:spPr>
            <p:txBody>
              <a:bodyPr wrap="square" rtlCol="0">
                <a:spAutoFit/>
              </a:bodyPr>
              <a:lstStyle/>
              <a:p>
                <a:pPr algn="ctr"/>
                <a:r>
                  <a:rPr lang="zh-CN" altLang="en-US" sz="2400" dirty="0">
                    <a:latin typeface="华文中宋" panose="02010600040101010101" pitchFamily="2" charset="-122"/>
                    <a:ea typeface="华文中宋" panose="02010600040101010101" pitchFamily="2" charset="-122"/>
                  </a:rPr>
                  <a:t>日本对华政策的变化</a:t>
                </a:r>
              </a:p>
            </p:txBody>
          </p:sp>
          <p:sp>
            <p:nvSpPr>
              <p:cNvPr id="64" name="文本框 63">
                <a:extLst>
                  <a:ext uri="{FF2B5EF4-FFF2-40B4-BE49-F238E27FC236}">
                    <a16:creationId xmlns="" xmlns:a16="http://schemas.microsoft.com/office/drawing/2014/main" id="{D03EBE53-4AEC-43F0-81CC-9A0FA0DECE7B}"/>
                  </a:ext>
                </a:extLst>
              </p:cNvPr>
              <p:cNvSpPr txBox="1"/>
              <p:nvPr/>
            </p:nvSpPr>
            <p:spPr>
              <a:xfrm>
                <a:off x="2871168" y="1976793"/>
                <a:ext cx="1300782"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国民党</a:t>
                </a:r>
              </a:p>
            </p:txBody>
          </p:sp>
          <p:sp>
            <p:nvSpPr>
              <p:cNvPr id="34" name="文本框 33">
                <a:extLst>
                  <a:ext uri="{FF2B5EF4-FFF2-40B4-BE49-F238E27FC236}">
                    <a16:creationId xmlns="" xmlns:a16="http://schemas.microsoft.com/office/drawing/2014/main" id="{58CA9BB1-721C-4716-8EE7-70275120E0F4}"/>
                  </a:ext>
                </a:extLst>
              </p:cNvPr>
              <p:cNvSpPr txBox="1"/>
              <p:nvPr/>
            </p:nvSpPr>
            <p:spPr>
              <a:xfrm>
                <a:off x="2837060" y="3306415"/>
                <a:ext cx="1300782"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共产党</a:t>
                </a:r>
              </a:p>
            </p:txBody>
          </p:sp>
          <p:sp>
            <p:nvSpPr>
              <p:cNvPr id="65" name="文本框 64">
                <a:extLst>
                  <a:ext uri="{FF2B5EF4-FFF2-40B4-BE49-F238E27FC236}">
                    <a16:creationId xmlns="" xmlns:a16="http://schemas.microsoft.com/office/drawing/2014/main" id="{CA6350AE-7083-4BEB-B3C8-060921833B25}"/>
                  </a:ext>
                </a:extLst>
              </p:cNvPr>
              <p:cNvSpPr txBox="1"/>
              <p:nvPr/>
            </p:nvSpPr>
            <p:spPr>
              <a:xfrm>
                <a:off x="4865512" y="1998890"/>
                <a:ext cx="1413843"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政治诱降</a:t>
                </a:r>
              </a:p>
            </p:txBody>
          </p:sp>
          <p:sp>
            <p:nvSpPr>
              <p:cNvPr id="36" name="文本框 35">
                <a:extLst>
                  <a:ext uri="{FF2B5EF4-FFF2-40B4-BE49-F238E27FC236}">
                    <a16:creationId xmlns="" xmlns:a16="http://schemas.microsoft.com/office/drawing/2014/main" id="{8DF7B804-F54B-4C68-A5C9-4CD820940057}"/>
                  </a:ext>
                </a:extLst>
              </p:cNvPr>
              <p:cNvSpPr txBox="1"/>
              <p:nvPr/>
            </p:nvSpPr>
            <p:spPr>
              <a:xfrm>
                <a:off x="4831404" y="3293792"/>
                <a:ext cx="1413842"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囚笼政策</a:t>
                </a:r>
              </a:p>
            </p:txBody>
          </p:sp>
          <p:sp>
            <p:nvSpPr>
              <p:cNvPr id="46" name="文本框 45">
                <a:extLst>
                  <a:ext uri="{FF2B5EF4-FFF2-40B4-BE49-F238E27FC236}">
                    <a16:creationId xmlns="" xmlns:a16="http://schemas.microsoft.com/office/drawing/2014/main" id="{81095745-C6CC-4629-B56E-F2D44C2C577A}"/>
                  </a:ext>
                </a:extLst>
              </p:cNvPr>
              <p:cNvSpPr txBox="1"/>
              <p:nvPr/>
            </p:nvSpPr>
            <p:spPr>
              <a:xfrm>
                <a:off x="6972917" y="2027146"/>
                <a:ext cx="2635424"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反共倾向日益增长</a:t>
                </a:r>
              </a:p>
            </p:txBody>
          </p:sp>
          <p:sp>
            <p:nvSpPr>
              <p:cNvPr id="73" name="左大括号 72">
                <a:extLst>
                  <a:ext uri="{FF2B5EF4-FFF2-40B4-BE49-F238E27FC236}">
                    <a16:creationId xmlns="" xmlns:a16="http://schemas.microsoft.com/office/drawing/2014/main" id="{F6FAF56F-4594-422F-B22A-93151A2344A9}"/>
                  </a:ext>
                </a:extLst>
              </p:cNvPr>
              <p:cNvSpPr/>
              <p:nvPr/>
            </p:nvSpPr>
            <p:spPr>
              <a:xfrm>
                <a:off x="2739030" y="2125225"/>
                <a:ext cx="75606" cy="163237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75" name="直接箭头连接符 74">
                <a:extLst>
                  <a:ext uri="{FF2B5EF4-FFF2-40B4-BE49-F238E27FC236}">
                    <a16:creationId xmlns="" xmlns:a16="http://schemas.microsoft.com/office/drawing/2014/main" id="{E83EE406-94B0-4885-8470-D11CF7D59943}"/>
                  </a:ext>
                </a:extLst>
              </p:cNvPr>
              <p:cNvCxnSpPr>
                <a:stCxn id="64" idx="3"/>
              </p:cNvCxnSpPr>
              <p:nvPr/>
            </p:nvCxnSpPr>
            <p:spPr>
              <a:xfrm flipV="1">
                <a:off x="4171950" y="2207625"/>
                <a:ext cx="55006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 xmlns:a16="http://schemas.microsoft.com/office/drawing/2014/main" id="{35FAF5DB-53E2-441C-917B-9250A6B96496}"/>
                  </a:ext>
                </a:extLst>
              </p:cNvPr>
              <p:cNvCxnSpPr>
                <a:cxnSpLocks/>
              </p:cNvCxnSpPr>
              <p:nvPr/>
            </p:nvCxnSpPr>
            <p:spPr>
              <a:xfrm flipV="1">
                <a:off x="4137841" y="3547666"/>
                <a:ext cx="55006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直接箭头连接符 52">
                <a:extLst>
                  <a:ext uri="{FF2B5EF4-FFF2-40B4-BE49-F238E27FC236}">
                    <a16:creationId xmlns="" xmlns:a16="http://schemas.microsoft.com/office/drawing/2014/main" id="{7748E80C-B637-4D27-B582-F29DBFD7F2E2}"/>
                  </a:ext>
                </a:extLst>
              </p:cNvPr>
              <p:cNvCxnSpPr>
                <a:cxnSpLocks/>
              </p:cNvCxnSpPr>
              <p:nvPr/>
            </p:nvCxnSpPr>
            <p:spPr>
              <a:xfrm flipV="1">
                <a:off x="6279354" y="2206956"/>
                <a:ext cx="55006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a:extLst>
                  <a:ext uri="{FF2B5EF4-FFF2-40B4-BE49-F238E27FC236}">
                    <a16:creationId xmlns="" xmlns:a16="http://schemas.microsoft.com/office/drawing/2014/main" id="{81C78754-8362-490D-AAC3-20FCDAD8F373}"/>
                  </a:ext>
                </a:extLst>
              </p:cNvPr>
              <p:cNvCxnSpPr>
                <a:cxnSpLocks/>
              </p:cNvCxnSpPr>
              <p:nvPr/>
            </p:nvCxnSpPr>
            <p:spPr>
              <a:xfrm flipV="1">
                <a:off x="6245246" y="3547666"/>
                <a:ext cx="55006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6" name="文本框 55">
                <a:extLst>
                  <a:ext uri="{FF2B5EF4-FFF2-40B4-BE49-F238E27FC236}">
                    <a16:creationId xmlns="" xmlns:a16="http://schemas.microsoft.com/office/drawing/2014/main" id="{D1777410-8DE6-4F71-B212-60C6CA6889D8}"/>
                  </a:ext>
                </a:extLst>
              </p:cNvPr>
              <p:cNvSpPr txBox="1"/>
              <p:nvPr/>
            </p:nvSpPr>
            <p:spPr>
              <a:xfrm>
                <a:off x="6988808" y="3007519"/>
                <a:ext cx="2800351"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抗战、团结、进步</a:t>
                </a:r>
              </a:p>
            </p:txBody>
          </p:sp>
          <p:cxnSp>
            <p:nvCxnSpPr>
              <p:cNvPr id="79" name="直接箭头连接符 78">
                <a:extLst>
                  <a:ext uri="{FF2B5EF4-FFF2-40B4-BE49-F238E27FC236}">
                    <a16:creationId xmlns="" xmlns:a16="http://schemas.microsoft.com/office/drawing/2014/main" id="{BF4850E7-D555-4B7F-B1BB-F2FFA9D4DDF5}"/>
                  </a:ext>
                </a:extLst>
              </p:cNvPr>
              <p:cNvCxnSpPr>
                <a:cxnSpLocks/>
              </p:cNvCxnSpPr>
              <p:nvPr/>
            </p:nvCxnSpPr>
            <p:spPr>
              <a:xfrm>
                <a:off x="7436644" y="2571750"/>
                <a:ext cx="0" cy="4357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1" name="直接箭头连接符 80">
                <a:extLst>
                  <a:ext uri="{FF2B5EF4-FFF2-40B4-BE49-F238E27FC236}">
                    <a16:creationId xmlns="" xmlns:a16="http://schemas.microsoft.com/office/drawing/2014/main" id="{A3CB2541-A592-4147-803C-97866E2C06B4}"/>
                  </a:ext>
                </a:extLst>
              </p:cNvPr>
              <p:cNvCxnSpPr>
                <a:cxnSpLocks/>
              </p:cNvCxnSpPr>
              <p:nvPr/>
            </p:nvCxnSpPr>
            <p:spPr>
              <a:xfrm flipV="1">
                <a:off x="7879556" y="2571751"/>
                <a:ext cx="0" cy="43576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 xmlns:a16="http://schemas.microsoft.com/office/drawing/2014/main" id="{8DD7A231-C05D-445D-8230-BB8FE4F5DD73}"/>
                  </a:ext>
                </a:extLst>
              </p:cNvPr>
              <p:cNvSpPr txBox="1"/>
              <p:nvPr/>
            </p:nvSpPr>
            <p:spPr>
              <a:xfrm>
                <a:off x="6988808" y="3586510"/>
                <a:ext cx="2935465"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抗日根据地民主建设</a:t>
                </a:r>
              </a:p>
            </p:txBody>
          </p:sp>
          <p:sp>
            <p:nvSpPr>
              <p:cNvPr id="84" name="左大括号 83">
                <a:extLst>
                  <a:ext uri="{FF2B5EF4-FFF2-40B4-BE49-F238E27FC236}">
                    <a16:creationId xmlns="" xmlns:a16="http://schemas.microsoft.com/office/drawing/2014/main" id="{62B32F3A-AE14-4A24-B14E-96D5F2025175}"/>
                  </a:ext>
                </a:extLst>
              </p:cNvPr>
              <p:cNvSpPr/>
              <p:nvPr/>
            </p:nvSpPr>
            <p:spPr>
              <a:xfrm>
                <a:off x="6904774" y="3157198"/>
                <a:ext cx="45719" cy="74294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86" name="文本框 85">
                <a:extLst>
                  <a:ext uri="{FF2B5EF4-FFF2-40B4-BE49-F238E27FC236}">
                    <a16:creationId xmlns="" xmlns:a16="http://schemas.microsoft.com/office/drawing/2014/main" id="{95AD5465-72BF-401E-8A7E-DF4B01CC9DAF}"/>
                  </a:ext>
                </a:extLst>
              </p:cNvPr>
              <p:cNvSpPr txBox="1"/>
              <p:nvPr/>
            </p:nvSpPr>
            <p:spPr>
              <a:xfrm>
                <a:off x="10474342" y="3563468"/>
                <a:ext cx="1493045"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民主选举</a:t>
                </a:r>
              </a:p>
            </p:txBody>
          </p:sp>
          <p:cxnSp>
            <p:nvCxnSpPr>
              <p:cNvPr id="87" name="直接箭头连接符 86">
                <a:extLst>
                  <a:ext uri="{FF2B5EF4-FFF2-40B4-BE49-F238E27FC236}">
                    <a16:creationId xmlns="" xmlns:a16="http://schemas.microsoft.com/office/drawing/2014/main" id="{C1358347-FD0D-45DE-92EB-A7307B2CC221}"/>
                  </a:ext>
                </a:extLst>
              </p:cNvPr>
              <p:cNvCxnSpPr>
                <a:cxnSpLocks/>
              </p:cNvCxnSpPr>
              <p:nvPr/>
            </p:nvCxnSpPr>
            <p:spPr>
              <a:xfrm flipV="1">
                <a:off x="9924273" y="3817342"/>
                <a:ext cx="55006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cxnSp>
          <p:nvCxnSpPr>
            <p:cNvPr id="96" name="直接箭头连接符 95">
              <a:extLst>
                <a:ext uri="{FF2B5EF4-FFF2-40B4-BE49-F238E27FC236}">
                  <a16:creationId xmlns="" xmlns:a16="http://schemas.microsoft.com/office/drawing/2014/main" id="{E8AA51DE-4ECD-4915-B7EA-1C7A0D0847AC}"/>
                </a:ext>
              </a:extLst>
            </p:cNvPr>
            <p:cNvCxnSpPr>
              <a:cxnSpLocks/>
            </p:cNvCxnSpPr>
            <p:nvPr/>
          </p:nvCxnSpPr>
          <p:spPr>
            <a:xfrm flipV="1">
              <a:off x="9814420" y="1493916"/>
              <a:ext cx="55006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7" name="文本框 96">
              <a:extLst>
                <a:ext uri="{FF2B5EF4-FFF2-40B4-BE49-F238E27FC236}">
                  <a16:creationId xmlns="" xmlns:a16="http://schemas.microsoft.com/office/drawing/2014/main" id="{9654FA98-1EE2-480A-8582-0E4B9D54B2DA}"/>
                </a:ext>
              </a:extLst>
            </p:cNvPr>
            <p:cNvSpPr txBox="1"/>
            <p:nvPr/>
          </p:nvSpPr>
          <p:spPr>
            <a:xfrm>
              <a:off x="10377686" y="1291340"/>
              <a:ext cx="1493045"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皖南事变</a:t>
              </a:r>
            </a:p>
          </p:txBody>
        </p:sp>
      </p:grpSp>
      <p:sp>
        <p:nvSpPr>
          <p:cNvPr id="98" name="文本框 97">
            <a:extLst>
              <a:ext uri="{FF2B5EF4-FFF2-40B4-BE49-F238E27FC236}">
                <a16:creationId xmlns="" xmlns:a16="http://schemas.microsoft.com/office/drawing/2014/main" id="{99A48F66-EA14-4739-989B-A85EF05A07F2}"/>
              </a:ext>
            </a:extLst>
          </p:cNvPr>
          <p:cNvSpPr txBox="1"/>
          <p:nvPr/>
        </p:nvSpPr>
        <p:spPr>
          <a:xfrm>
            <a:off x="399569" y="5727417"/>
            <a:ext cx="3787749" cy="923330"/>
          </a:xfrm>
          <a:prstGeom prst="rect">
            <a:avLst/>
          </a:prstGeom>
          <a:noFill/>
        </p:spPr>
        <p:txBody>
          <a:bodyPr wrap="square">
            <a:spAutoFit/>
          </a:bodyPr>
          <a:lstStyle/>
          <a:p>
            <a:pPr algn="just"/>
            <a:r>
              <a:rPr lang="zh-CN" altLang="en-US" dirty="0">
                <a:latin typeface="华文中宋" panose="02010600040101010101" pitchFamily="2" charset="-122"/>
                <a:ea typeface="华文中宋" panose="02010600040101010101" pitchFamily="2" charset="-122"/>
              </a:rPr>
              <a:t>周恩来皖南事变亲笔题词“为江南死国难者志哀！”、“千古奇冤，江南一叶；同室操戈，相煎何急!？”</a:t>
            </a:r>
          </a:p>
        </p:txBody>
      </p:sp>
      <p:pic>
        <p:nvPicPr>
          <p:cNvPr id="37" name="图片 36">
            <a:extLst>
              <a:ext uri="{FF2B5EF4-FFF2-40B4-BE49-F238E27FC236}">
                <a16:creationId xmlns="" xmlns:a16="http://schemas.microsoft.com/office/drawing/2014/main" id="{FC6A866B-EE47-435C-8D18-F4BA09F61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28" y="3135981"/>
            <a:ext cx="3640422" cy="2502790"/>
          </a:xfrm>
          <a:prstGeom prst="rect">
            <a:avLst/>
          </a:prstGeom>
        </p:spPr>
      </p:pic>
      <p:sp>
        <p:nvSpPr>
          <p:cNvPr id="99" name="文本框 98">
            <a:extLst>
              <a:ext uri="{FF2B5EF4-FFF2-40B4-BE49-F238E27FC236}">
                <a16:creationId xmlns="" xmlns:a16="http://schemas.microsoft.com/office/drawing/2014/main" id="{9152DB9A-616F-49B3-A3B4-D7AFA85489EB}"/>
              </a:ext>
            </a:extLst>
          </p:cNvPr>
          <p:cNvSpPr txBox="1"/>
          <p:nvPr/>
        </p:nvSpPr>
        <p:spPr>
          <a:xfrm>
            <a:off x="5079206" y="3135981"/>
            <a:ext cx="6631272" cy="2862322"/>
          </a:xfrm>
          <a:prstGeom prst="rect">
            <a:avLst/>
          </a:prstGeom>
          <a:solidFill>
            <a:srgbClr val="EEEEEE"/>
          </a:solidFill>
        </p:spPr>
        <p:txBody>
          <a:bodyPr wrap="square">
            <a:spAutoFit/>
          </a:bodyPr>
          <a:lstStyle/>
          <a:p>
            <a:pPr algn="just"/>
            <a:r>
              <a:rPr lang="zh-CN" altLang="en-US" sz="2000" dirty="0">
                <a:latin typeface="华文中宋" panose="02010600040101010101" pitchFamily="2" charset="-122"/>
                <a:ea typeface="华文中宋" panose="02010600040101010101" pitchFamily="2" charset="-122"/>
              </a:rPr>
              <a:t>啊！延安！你这庄严雄伟的古城，到处传遍了抗战的歌声。啊！延安！你这庄严雄伟的古城，热血在你胸中奔腾。千万颗青年的心，埋藏着对敌人的仇恨，在山野田间长长的行列，结成了坚固的阵线。看群众已抬起了头，看群众已扬起了手，无数的人和无数的心，发出了对敌人的怒吼，士兵瞄准了枪口，准备和敌人搏斗。啊！延安！你这庄严雄伟的城墙，筑成了坚固的抗日的阵线，你的名字将万古流芳，在历史上灿烂辉煌。 </a:t>
            </a:r>
            <a:endParaRPr lang="en-US" altLang="zh-CN" sz="2000" dirty="0">
              <a:latin typeface="华文中宋" panose="02010600040101010101" pitchFamily="2" charset="-122"/>
              <a:ea typeface="华文中宋" panose="02010600040101010101" pitchFamily="2" charset="-122"/>
            </a:endParaRPr>
          </a:p>
          <a:p>
            <a:pPr algn="r"/>
            <a:r>
              <a:rPr lang="zh-CN" altLang="en-US" sz="2000" dirty="0">
                <a:latin typeface="华文中宋" panose="02010600040101010101" pitchFamily="2" charset="-122"/>
                <a:ea typeface="华文中宋" panose="02010600040101010101" pitchFamily="2" charset="-122"/>
              </a:rPr>
              <a:t>——莫耶词，郑律成曲《延安颂》</a:t>
            </a:r>
          </a:p>
        </p:txBody>
      </p:sp>
      <p:sp>
        <p:nvSpPr>
          <p:cNvPr id="40" name="文本框 39">
            <a:extLst>
              <a:ext uri="{FF2B5EF4-FFF2-40B4-BE49-F238E27FC236}">
                <a16:creationId xmlns="" xmlns:a16="http://schemas.microsoft.com/office/drawing/2014/main" id="{6E40AF12-C64B-44A2-A463-EC824BF2287D}"/>
              </a:ext>
            </a:extLst>
          </p:cNvPr>
          <p:cNvSpPr txBox="1"/>
          <p:nvPr/>
        </p:nvSpPr>
        <p:spPr>
          <a:xfrm>
            <a:off x="4350543" y="3152649"/>
            <a:ext cx="550069" cy="2308324"/>
          </a:xfrm>
          <a:prstGeom prst="rect">
            <a:avLst/>
          </a:prstGeom>
          <a:solidFill>
            <a:schemeClr val="tx1"/>
          </a:solidFill>
        </p:spPr>
        <p:txBody>
          <a:bodyPr wrap="square" rtlCol="0">
            <a:spAutoFit/>
          </a:bodyPr>
          <a:lstStyle/>
          <a:p>
            <a:r>
              <a:rPr lang="zh-CN" altLang="en-US" sz="2400" dirty="0">
                <a:solidFill>
                  <a:schemeClr val="bg1"/>
                </a:solidFill>
                <a:latin typeface="华文中宋" panose="02010600040101010101" pitchFamily="2" charset="-122"/>
                <a:ea typeface="华文中宋" panose="02010600040101010101" pitchFamily="2" charset="-122"/>
              </a:rPr>
              <a:t>斗争中求团结</a:t>
            </a:r>
          </a:p>
        </p:txBody>
      </p:sp>
    </p:spTree>
    <p:custDataLst>
      <p:tags r:id="rId1"/>
    </p:custDataLst>
    <p:extLst>
      <p:ext uri="{BB962C8B-B14F-4D97-AF65-F5344CB8AC3E}">
        <p14:creationId xmlns:p14="http://schemas.microsoft.com/office/powerpoint/2010/main" val="39989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公众号：陈西设计之家。微信搜索即可">
            <a:extLst>
              <a:ext uri="{FF2B5EF4-FFF2-40B4-BE49-F238E27FC236}">
                <a16:creationId xmlns="" xmlns:a16="http://schemas.microsoft.com/office/drawing/2014/main" id="{78A3E2FD-3287-4756-91F1-C728B2FFF342}"/>
              </a:ext>
            </a:extLst>
          </p:cNvPr>
          <p:cNvPicPr>
            <a:picLocks noChangeAspect="1"/>
          </p:cNvPicPr>
          <p:nvPr/>
        </p:nvPicPr>
        <p:blipFill rotWithShape="1">
          <a:blip r:embed="rId4">
            <a:extLst>
              <a:ext uri="{28A0092B-C50C-407E-A947-70E740481C1C}">
                <a14:useLocalDpi xmlns:a14="http://schemas.microsoft.com/office/drawing/2010/main" val="0"/>
              </a:ext>
            </a:extLst>
          </a:blip>
          <a:srcRect b="62863"/>
          <a:stretch/>
        </p:blipFill>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pic>
      <p:sp>
        <p:nvSpPr>
          <p:cNvPr id="20" name="文本框 19">
            <a:extLst>
              <a:ext uri="{FF2B5EF4-FFF2-40B4-BE49-F238E27FC236}">
                <a16:creationId xmlns="" xmlns:a16="http://schemas.microsoft.com/office/drawing/2014/main" id="{02342D4B-4461-4827-B719-2561FB4157B1}"/>
              </a:ext>
            </a:extLst>
          </p:cNvPr>
          <p:cNvSpPr txBox="1"/>
          <p:nvPr/>
        </p:nvSpPr>
        <p:spPr>
          <a:xfrm>
            <a:off x="5280420" y="4070951"/>
            <a:ext cx="565693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rPr>
              <a:t>探究一：兄弟同心，共御外辱</a:t>
            </a:r>
          </a:p>
        </p:txBody>
      </p:sp>
      <p:grpSp>
        <p:nvGrpSpPr>
          <p:cNvPr id="16" name="90b551d0-0b20-4b30-a0a0-ca5975747ca5" descr="jRcAAB+LCAAAAAAABADVVttu2kAQ/Zdt+oaQ14sv8EaCaCs1DWqivlQ8bM0A2/qC1kuUi/LvXZsljImhmMRueEHs7Iw9c2bO8TySMzEhPUJJi5yp+wXo/9cRl2og+Ezy6DKZQKjvRjJZgFQCUtL7+WiCbBT0g4dLMF732n4pYhEto9xMelbb0iZ+h0zUyo0DCETEw4GYCaWfrS1f0hHIAGJlHJVcQouYg0PbXZtZnmt+W+STTJaLvIKn1joxhhK7SMJEosTMg9auHeR6NZ2KAG7mEEEepa9uRKz68eR6zifrMs6lmM1VDGlqDFe/fkOgUFjP0YH5I3P3ZTrXD/8wHLJhx/WGOs/SpB3cAiVFPHuZNbE+kvJoF0WfJ0kIPH4ZvoKyLNxrvpWe3/Y7LnWY+d0kZqPE/MNb2a2jlW55Kx3mXXQHuJU4aWpV7mUhnFZvZiH+PxCzY7UZbqfHNrkxnFsFbtJayOmXd9SnA7ffxR0tpF2dnYXwI+ip48c6QxFP9Muw7FJM1lGSCiWS2PhtpPo+x1HC1AwHGXGt56BApvnNVjy6bZHPiRQPSax42A/FLI50z7XrV5iqLNnsOxAUrzQioII5yYbEDNi1eIDvkIK8BZ30lIfpelh0vxbwTb9tPZ25IZv57xByJW4LHgUbzQvZ+hZtanztYYw6hoXnBu7UBuCt9m9gdlB2B8KfV5UWwH8uPitvBVD2fkrGjdXe3ebo3uliu8tbERxXt6IeGYowWyv6QaYnmtopKEPINX+fjRmLMdMLFyVgmUHZjRbDlR95QGjZ1imjdc6DP02CRWsHKyNLTWD9i4dvDZZdVei9ExB6+xCht3cLvYcBO/KAQWbVhV7vd+VKvwf/w5Xe3jNhb118pxId/felXWZSdqPl48qPPGC0nFNGK1P6JsFyawerZqVvEqzKKz09hZ2eHSL1bLfU08KS+poTxvqIzZ7uWu33teFwxWd7Jq0eDKpt+PSdLa1mbvaAVtiqXnNCoLFqi/57Ay3T/+Yxq7bvH4VZzZ+BpjAbP/0Fr/ROKY0XAAA=">
            <a:extLst>
              <a:ext uri="{FF2B5EF4-FFF2-40B4-BE49-F238E27FC236}">
                <a16:creationId xmlns="" xmlns:a16="http://schemas.microsoft.com/office/drawing/2014/main" id="{247AF61E-B046-4741-9D9B-44C7082F1D4E}"/>
              </a:ext>
            </a:extLst>
          </p:cNvPr>
          <p:cNvGrpSpPr>
            <a:grpSpLocks noChangeAspect="1"/>
          </p:cNvGrpSpPr>
          <p:nvPr/>
        </p:nvGrpSpPr>
        <p:grpSpPr>
          <a:xfrm rot="10800000">
            <a:off x="-1169333" y="2510793"/>
            <a:ext cx="7599339" cy="3705089"/>
            <a:chOff x="3402703" y="1405639"/>
            <a:chExt cx="7599339" cy="3705089"/>
          </a:xfrm>
        </p:grpSpPr>
        <p:cxnSp>
          <p:nvCxnSpPr>
            <p:cNvPr id="17" name="ExtraShape">
              <a:extLst>
                <a:ext uri="{FF2B5EF4-FFF2-40B4-BE49-F238E27FC236}">
                  <a16:creationId xmlns="" xmlns:a16="http://schemas.microsoft.com/office/drawing/2014/main" id="{BF39E87A-5327-4FDC-BD52-10D8134524A0}"/>
                </a:ext>
              </a:extLst>
            </p:cNvPr>
            <p:cNvCxnSpPr>
              <a:cxnSpLocks/>
              <a:endCxn id="37" idx="1"/>
            </p:cNvCxnSpPr>
            <p:nvPr/>
          </p:nvCxnSpPr>
          <p:spPr>
            <a:xfrm rot="10800000" flipH="1" flipV="1">
              <a:off x="3497277" y="1667369"/>
              <a:ext cx="1634052" cy="1623446"/>
            </a:xfrm>
            <a:prstGeom prst="line">
              <a:avLst/>
            </a:prstGeom>
            <a:ln w="63500">
              <a:solidFill>
                <a:schemeClr val="tx1">
                  <a:lumMod val="65000"/>
                  <a:lumOff val="35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27" name="ExtraShape1">
              <a:extLst>
                <a:ext uri="{FF2B5EF4-FFF2-40B4-BE49-F238E27FC236}">
                  <a16:creationId xmlns="" xmlns:a16="http://schemas.microsoft.com/office/drawing/2014/main" id="{48CD830A-3782-43F9-9BE8-CFEB184B768E}"/>
                </a:ext>
              </a:extLst>
            </p:cNvPr>
            <p:cNvSpPr/>
            <p:nvPr/>
          </p:nvSpPr>
          <p:spPr>
            <a:xfrm>
              <a:off x="3402703" y="1582094"/>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28" name="ValueBack1">
              <a:extLst>
                <a:ext uri="{FF2B5EF4-FFF2-40B4-BE49-F238E27FC236}">
                  <a16:creationId xmlns="" xmlns:a16="http://schemas.microsoft.com/office/drawing/2014/main" id="{0BEE5982-5364-47AD-8712-F17BF3078528}"/>
                </a:ext>
              </a:extLst>
            </p:cNvPr>
            <p:cNvSpPr/>
            <p:nvPr/>
          </p:nvSpPr>
          <p:spPr>
            <a:xfrm rot="16997148">
              <a:off x="3455055" y="1634681"/>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29" name="ValueBack1">
              <a:extLst>
                <a:ext uri="{FF2B5EF4-FFF2-40B4-BE49-F238E27FC236}">
                  <a16:creationId xmlns="" xmlns:a16="http://schemas.microsoft.com/office/drawing/2014/main" id="{833A7770-E3FC-4EA4-BF17-68D6572E7C52}"/>
                </a:ext>
              </a:extLst>
            </p:cNvPr>
            <p:cNvSpPr/>
            <p:nvPr/>
          </p:nvSpPr>
          <p:spPr>
            <a:xfrm>
              <a:off x="3783760" y="1405639"/>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30" name="RelativeShape1">
              <a:extLst>
                <a:ext uri="{FF2B5EF4-FFF2-40B4-BE49-F238E27FC236}">
                  <a16:creationId xmlns="" xmlns:a16="http://schemas.microsoft.com/office/drawing/2014/main" id="{8079B3AD-7741-4C56-A7E5-D170AB02525D}"/>
                </a:ext>
              </a:extLst>
            </p:cNvPr>
            <p:cNvSpPr/>
            <p:nvPr/>
          </p:nvSpPr>
          <p:spPr bwMode="auto">
            <a:xfrm>
              <a:off x="4242344" y="1405639"/>
              <a:ext cx="3721428" cy="632189"/>
            </a:xfrm>
            <a:prstGeom prst="rect">
              <a:avLst/>
            </a:prstGeom>
            <a:noFill/>
            <a:ln>
              <a:noFill/>
            </a:ln>
            <a:scene3d>
              <a:camera prst="orthographicFront"/>
              <a:lightRig rig="threePt" dir="t"/>
            </a:scene3d>
            <a:sp3d/>
          </p:spPr>
          <p:txBody>
            <a:bodyPr anchor="ctr"/>
            <a:lstStyle/>
            <a:p>
              <a:pPr algn="ctr"/>
              <a:endParaRPr/>
            </a:p>
          </p:txBody>
        </p:sp>
        <p:sp>
          <p:nvSpPr>
            <p:cNvPr id="33" name="ValueShape1">
              <a:extLst>
                <a:ext uri="{FF2B5EF4-FFF2-40B4-BE49-F238E27FC236}">
                  <a16:creationId xmlns="" xmlns:a16="http://schemas.microsoft.com/office/drawing/2014/main" id="{87ED745A-CEE4-4766-8510-812C9ADBAB23}"/>
                </a:ext>
              </a:extLst>
            </p:cNvPr>
            <p:cNvSpPr/>
            <p:nvPr/>
          </p:nvSpPr>
          <p:spPr bwMode="auto">
            <a:xfrm>
              <a:off x="4242344" y="1405639"/>
              <a:ext cx="1932280" cy="632189"/>
            </a:xfrm>
            <a:prstGeom prst="rect">
              <a:avLst/>
            </a:prstGeom>
            <a:solidFill>
              <a:schemeClr val="tx1">
                <a:lumMod val="50000"/>
                <a:lumOff val="50000"/>
              </a:schemeClr>
            </a:solidFill>
            <a:ln>
              <a:noFill/>
            </a:ln>
            <a:scene3d>
              <a:camera prst="orthographicFront"/>
              <a:lightRig rig="threePt" dir="t"/>
            </a:scene3d>
            <a:sp3d/>
          </p:spPr>
          <p:txBody>
            <a:bodyPr anchor="ctr"/>
            <a:lstStyle/>
            <a:p>
              <a:pPr algn="ctr"/>
              <a:endParaRPr/>
            </a:p>
          </p:txBody>
        </p:sp>
        <p:sp>
          <p:nvSpPr>
            <p:cNvPr id="36" name="ExtraShape2">
              <a:extLst>
                <a:ext uri="{FF2B5EF4-FFF2-40B4-BE49-F238E27FC236}">
                  <a16:creationId xmlns="" xmlns:a16="http://schemas.microsoft.com/office/drawing/2014/main" id="{082933BC-66C0-4E4F-80B6-9930E9BF5A36}"/>
                </a:ext>
              </a:extLst>
            </p:cNvPr>
            <p:cNvSpPr/>
            <p:nvPr/>
          </p:nvSpPr>
          <p:spPr>
            <a:xfrm>
              <a:off x="4906781" y="3130909"/>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37" name="ValueBack2">
              <a:extLst>
                <a:ext uri="{FF2B5EF4-FFF2-40B4-BE49-F238E27FC236}">
                  <a16:creationId xmlns="" xmlns:a16="http://schemas.microsoft.com/office/drawing/2014/main" id="{C0033134-1358-4AB8-BFAB-FDF2BB2A4805}"/>
                </a:ext>
              </a:extLst>
            </p:cNvPr>
            <p:cNvSpPr/>
            <p:nvPr/>
          </p:nvSpPr>
          <p:spPr>
            <a:xfrm rot="16997148">
              <a:off x="4959132" y="3183496"/>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39" name="ValueBack2">
              <a:extLst>
                <a:ext uri="{FF2B5EF4-FFF2-40B4-BE49-F238E27FC236}">
                  <a16:creationId xmlns="" xmlns:a16="http://schemas.microsoft.com/office/drawing/2014/main" id="{DF5D6340-2341-42C9-8076-2FC50C7C0908}"/>
                </a:ext>
              </a:extLst>
            </p:cNvPr>
            <p:cNvSpPr/>
            <p:nvPr/>
          </p:nvSpPr>
          <p:spPr>
            <a:xfrm>
              <a:off x="5287837" y="2954454"/>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40" name="RelativeShape2">
              <a:extLst>
                <a:ext uri="{FF2B5EF4-FFF2-40B4-BE49-F238E27FC236}">
                  <a16:creationId xmlns="" xmlns:a16="http://schemas.microsoft.com/office/drawing/2014/main" id="{15F40E74-2F47-40B6-9D5F-E48406F72D25}"/>
                </a:ext>
              </a:extLst>
            </p:cNvPr>
            <p:cNvSpPr/>
            <p:nvPr/>
          </p:nvSpPr>
          <p:spPr bwMode="auto">
            <a:xfrm>
              <a:off x="5746422" y="2954454"/>
              <a:ext cx="3721428" cy="632189"/>
            </a:xfrm>
            <a:prstGeom prst="rect">
              <a:avLst/>
            </a:prstGeom>
            <a:noFill/>
            <a:ln>
              <a:noFill/>
            </a:ln>
            <a:scene3d>
              <a:camera prst="orthographicFront"/>
              <a:lightRig rig="threePt" dir="t"/>
            </a:scene3d>
            <a:sp3d/>
          </p:spPr>
          <p:txBody>
            <a:bodyPr anchor="ctr"/>
            <a:lstStyle/>
            <a:p>
              <a:pPr algn="ctr"/>
              <a:endParaRPr/>
            </a:p>
          </p:txBody>
        </p:sp>
        <p:sp>
          <p:nvSpPr>
            <p:cNvPr id="41" name="ValueShape2">
              <a:extLst>
                <a:ext uri="{FF2B5EF4-FFF2-40B4-BE49-F238E27FC236}">
                  <a16:creationId xmlns="" xmlns:a16="http://schemas.microsoft.com/office/drawing/2014/main" id="{218379A2-2DD3-4F8C-B11C-329F2C7A524A}"/>
                </a:ext>
              </a:extLst>
            </p:cNvPr>
            <p:cNvSpPr/>
            <p:nvPr/>
          </p:nvSpPr>
          <p:spPr bwMode="auto">
            <a:xfrm>
              <a:off x="5746422" y="2954454"/>
              <a:ext cx="2934203" cy="632189"/>
            </a:xfrm>
            <a:prstGeom prst="rect">
              <a:avLst/>
            </a:prstGeom>
            <a:solidFill>
              <a:schemeClr val="tx1"/>
            </a:solidFill>
            <a:ln>
              <a:noFill/>
            </a:ln>
            <a:scene3d>
              <a:camera prst="orthographicFront"/>
              <a:lightRig rig="threePt" dir="t"/>
            </a:scene3d>
            <a:sp3d/>
          </p:spPr>
          <p:txBody>
            <a:bodyPr anchor="ctr"/>
            <a:lstStyle/>
            <a:p>
              <a:pPr algn="ctr"/>
              <a:endParaRPr/>
            </a:p>
          </p:txBody>
        </p:sp>
        <p:sp>
          <p:nvSpPr>
            <p:cNvPr id="45" name="RelativeShape3">
              <a:extLst>
                <a:ext uri="{FF2B5EF4-FFF2-40B4-BE49-F238E27FC236}">
                  <a16:creationId xmlns="" xmlns:a16="http://schemas.microsoft.com/office/drawing/2014/main" id="{F5E92450-F8B3-45BA-9A38-D9024C555B51}"/>
                </a:ext>
              </a:extLst>
            </p:cNvPr>
            <p:cNvSpPr/>
            <p:nvPr/>
          </p:nvSpPr>
          <p:spPr bwMode="auto">
            <a:xfrm>
              <a:off x="7280614" y="4478539"/>
              <a:ext cx="3721428" cy="632189"/>
            </a:xfrm>
            <a:prstGeom prst="rect">
              <a:avLst/>
            </a:prstGeom>
            <a:noFill/>
            <a:ln>
              <a:noFill/>
            </a:ln>
            <a:scene3d>
              <a:camera prst="orthographicFront"/>
              <a:lightRig rig="threePt" dir="t"/>
            </a:scene3d>
            <a:sp3d/>
          </p:spPr>
          <p:txBody>
            <a:bodyPr anchor="ctr"/>
            <a:lstStyle/>
            <a:p>
              <a:pPr algn="ctr"/>
              <a:endParaRPr/>
            </a:p>
          </p:txBody>
        </p:sp>
      </p:grpSp>
      <p:sp>
        <p:nvSpPr>
          <p:cNvPr id="56" name="文本框 55">
            <a:extLst>
              <a:ext uri="{FF2B5EF4-FFF2-40B4-BE49-F238E27FC236}">
                <a16:creationId xmlns="" xmlns:a16="http://schemas.microsoft.com/office/drawing/2014/main" id="{198109E5-FDCF-4AE2-8045-F952F765FD2B}"/>
              </a:ext>
            </a:extLst>
          </p:cNvPr>
          <p:cNvSpPr txBox="1"/>
          <p:nvPr/>
        </p:nvSpPr>
        <p:spPr>
          <a:xfrm>
            <a:off x="6640878" y="4820623"/>
            <a:ext cx="4175038" cy="954107"/>
          </a:xfrm>
          <a:prstGeom prst="rect">
            <a:avLst/>
          </a:prstGeom>
          <a:noFill/>
        </p:spPr>
        <p:txBody>
          <a:bodyPr wrap="square">
            <a:spAutoFit/>
          </a:bodyPr>
          <a:lstStyle/>
          <a:p>
            <a:r>
              <a:rPr lang="zh-CN" altLang="en-US" sz="2800" b="1" dirty="0">
                <a:latin typeface="微软雅黑" panose="020B0503020204020204" pitchFamily="34" charset="-122"/>
                <a:ea typeface="微软雅黑" panose="020B0503020204020204" pitchFamily="34" charset="-122"/>
              </a:rPr>
              <a:t>国民党正面战场与</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共产党敌后战场的作用</a:t>
            </a:r>
            <a:endParaRPr lang="zh-CN" altLang="en-US" sz="28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Tree>
    <p:custDataLst>
      <p:tags r:id="rId1"/>
    </p:custDataLst>
    <p:extLst>
      <p:ext uri="{BB962C8B-B14F-4D97-AF65-F5344CB8AC3E}">
        <p14:creationId xmlns:p14="http://schemas.microsoft.com/office/powerpoint/2010/main" val="1574591664"/>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10" name="文本框 9">
            <a:extLst>
              <a:ext uri="{FF2B5EF4-FFF2-40B4-BE49-F238E27FC236}">
                <a16:creationId xmlns="" xmlns:a16="http://schemas.microsoft.com/office/drawing/2014/main" id="{1571BA3B-5580-48AF-8FBD-ADD253113B9B}"/>
              </a:ext>
            </a:extLst>
          </p:cNvPr>
          <p:cNvSpPr txBox="1"/>
          <p:nvPr/>
        </p:nvSpPr>
        <p:spPr>
          <a:xfrm>
            <a:off x="660401" y="143440"/>
            <a:ext cx="8397874"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国民党正面战场在抗日战争中的作用</a:t>
            </a:r>
          </a:p>
        </p:txBody>
      </p:sp>
      <p:sp>
        <p:nvSpPr>
          <p:cNvPr id="14" name="文本框 13">
            <a:extLst>
              <a:ext uri="{FF2B5EF4-FFF2-40B4-BE49-F238E27FC236}">
                <a16:creationId xmlns="" xmlns:a16="http://schemas.microsoft.com/office/drawing/2014/main" id="{EE912A10-271A-49B7-AD41-BDDABD5B1000}"/>
              </a:ext>
            </a:extLst>
          </p:cNvPr>
          <p:cNvSpPr txBox="1"/>
          <p:nvPr/>
        </p:nvSpPr>
        <p:spPr>
          <a:xfrm>
            <a:off x="340518" y="957714"/>
            <a:ext cx="11558588" cy="2365391"/>
          </a:xfrm>
          <a:prstGeom prst="rect">
            <a:avLst/>
          </a:prstGeom>
          <a:solidFill>
            <a:srgbClr val="EEEEEE"/>
          </a:solid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材料一：在</a:t>
            </a:r>
            <a:r>
              <a:rPr lang="en-US" altLang="zh-CN" sz="2000" dirty="0">
                <a:latin typeface="华文中宋" panose="02010600040101010101" pitchFamily="2" charset="-122"/>
                <a:ea typeface="华文中宋" panose="02010600040101010101" pitchFamily="2" charset="-122"/>
              </a:rPr>
              <a:t>1939</a:t>
            </a:r>
            <a:r>
              <a:rPr lang="zh-CN" altLang="en-US" sz="2000" dirty="0">
                <a:latin typeface="华文中宋" panose="02010600040101010101" pitchFamily="2" charset="-122"/>
                <a:ea typeface="华文中宋" panose="02010600040101010101" pitchFamily="2" charset="-122"/>
              </a:rPr>
              <a:t>年至</a:t>
            </a:r>
            <a:r>
              <a:rPr lang="en-US" altLang="zh-CN" sz="2000" dirty="0">
                <a:latin typeface="华文中宋" panose="02010600040101010101" pitchFamily="2" charset="-122"/>
                <a:ea typeface="华文中宋" panose="02010600040101010101" pitchFamily="2" charset="-122"/>
              </a:rPr>
              <a:t>1940</a:t>
            </a:r>
            <a:r>
              <a:rPr lang="zh-CN" altLang="en-US" sz="2000" dirty="0">
                <a:latin typeface="华文中宋" panose="02010600040101010101" pitchFamily="2" charset="-122"/>
                <a:ea typeface="华文中宋" panose="02010600040101010101" pitchFamily="2" charset="-122"/>
              </a:rPr>
              <a:t>年的两年间，正面战场先后进行大的战役有：南昌会战、随枣会战、第一次长沙会战</a:t>
            </a:r>
            <a:r>
              <a:rPr lang="en-US" altLang="zh-CN" sz="2000" dirty="0">
                <a:latin typeface="华文中宋" panose="02010600040101010101" pitchFamily="2" charset="-122"/>
                <a:ea typeface="华文中宋" panose="02010600040101010101" pitchFamily="2" charset="-122"/>
              </a:rPr>
              <a:t>1939</a:t>
            </a:r>
            <a:r>
              <a:rPr lang="zh-CN" altLang="en-US" sz="2000" dirty="0">
                <a:latin typeface="华文中宋" panose="02010600040101010101" pitchFamily="2" charset="-122"/>
                <a:ea typeface="华文中宋" panose="02010600040101010101" pitchFamily="2" charset="-122"/>
              </a:rPr>
              <a:t>年冬季攻势、 桂南会战、绥西作战和枣宜会战等。这</a:t>
            </a:r>
            <a:r>
              <a:rPr lang="en-US" altLang="zh-CN" sz="2000" dirty="0">
                <a:latin typeface="华文中宋" panose="02010600040101010101" pitchFamily="2" charset="-122"/>
                <a:ea typeface="华文中宋" panose="02010600040101010101" pitchFamily="2" charset="-122"/>
              </a:rPr>
              <a:t>7</a:t>
            </a:r>
            <a:r>
              <a:rPr lang="zh-CN" altLang="en-US" sz="2000" dirty="0">
                <a:latin typeface="华文中宋" panose="02010600040101010101" pitchFamily="2" charset="-122"/>
                <a:ea typeface="华文中宋" panose="02010600040101010101" pitchFamily="2" charset="-122"/>
              </a:rPr>
              <a:t>次战役的规模都相当大，地域涵盖华东、华北、华中和西南广大地区，每次战役日军投入的兵力均在</a:t>
            </a:r>
            <a:r>
              <a:rPr lang="en-US" altLang="zh-CN" sz="2000" dirty="0">
                <a:latin typeface="华文中宋" panose="02010600040101010101" pitchFamily="2" charset="-122"/>
                <a:ea typeface="华文中宋" panose="02010600040101010101" pitchFamily="2" charset="-122"/>
              </a:rPr>
              <a:t>8</a:t>
            </a:r>
            <a:r>
              <a:rPr lang="zh-CN" altLang="en-US" sz="2000" dirty="0">
                <a:latin typeface="华文中宋" panose="02010600040101010101" pitchFamily="2" charset="-122"/>
                <a:ea typeface="华文中宋" panose="02010600040101010101" pitchFamily="2" charset="-122"/>
              </a:rPr>
              <a:t>万</a:t>
            </a:r>
            <a:r>
              <a:rPr lang="en-US" altLang="zh-CN" sz="2000" dirty="0">
                <a:latin typeface="华文中宋" panose="02010600040101010101" pitchFamily="2" charset="-122"/>
                <a:ea typeface="华文中宋" panose="02010600040101010101" pitchFamily="2" charset="-122"/>
              </a:rPr>
              <a:t>-10</a:t>
            </a:r>
            <a:r>
              <a:rPr lang="zh-CN" altLang="en-US" sz="2000" dirty="0">
                <a:latin typeface="华文中宋" panose="02010600040101010101" pitchFamily="2" charset="-122"/>
                <a:ea typeface="华文中宋" panose="02010600040101010101" pitchFamily="2" charset="-122"/>
              </a:rPr>
              <a:t>万人左右，中国军队投入的兵力至少在</a:t>
            </a:r>
            <a:r>
              <a:rPr lang="en-US" altLang="zh-CN" sz="2000" dirty="0">
                <a:latin typeface="华文中宋" panose="02010600040101010101" pitchFamily="2" charset="-122"/>
                <a:ea typeface="华文中宋" panose="02010600040101010101" pitchFamily="2" charset="-122"/>
              </a:rPr>
              <a:t>20</a:t>
            </a:r>
            <a:r>
              <a:rPr lang="zh-CN" altLang="en-US" sz="2000" dirty="0">
                <a:latin typeface="华文中宋" panose="02010600040101010101" pitchFamily="2" charset="-122"/>
                <a:ea typeface="华文中宋" panose="02010600040101010101" pitchFamily="2" charset="-122"/>
              </a:rPr>
              <a:t>万以上。正面战场在</a:t>
            </a:r>
            <a:r>
              <a:rPr lang="en-US" altLang="zh-CN" sz="2000" dirty="0">
                <a:latin typeface="华文中宋" panose="02010600040101010101" pitchFamily="2" charset="-122"/>
                <a:ea typeface="华文中宋" panose="02010600040101010101" pitchFamily="2" charset="-122"/>
              </a:rPr>
              <a:t>1939-1940</a:t>
            </a:r>
            <a:r>
              <a:rPr lang="zh-CN" altLang="en-US" sz="2000" dirty="0">
                <a:latin typeface="华文中宋" panose="02010600040101010101" pitchFamily="2" charset="-122"/>
                <a:ea typeface="华文中宋" panose="02010600040101010101" pitchFamily="2" charset="-122"/>
              </a:rPr>
              <a:t>年的两年里对日军的进攻进行了较为坚决的抵抗，因而给日军较大打击，共毙俘日军</a:t>
            </a:r>
            <a:r>
              <a:rPr lang="en-US" altLang="zh-CN" sz="2000" dirty="0">
                <a:latin typeface="华文中宋" panose="02010600040101010101" pitchFamily="2" charset="-122"/>
                <a:ea typeface="华文中宋" panose="02010600040101010101" pitchFamily="2" charset="-122"/>
              </a:rPr>
              <a:t>26. 3</a:t>
            </a:r>
            <a:r>
              <a:rPr lang="zh-CN" altLang="en-US" sz="2000" dirty="0">
                <a:latin typeface="华文中宋" panose="02010600040101010101" pitchFamily="2" charset="-122"/>
                <a:ea typeface="华文中宋" panose="02010600040101010101" pitchFamily="2" charset="-122"/>
              </a:rPr>
              <a:t>万余人，同时也付出了</a:t>
            </a:r>
            <a:r>
              <a:rPr lang="en-US" altLang="zh-CN" sz="2000" dirty="0">
                <a:latin typeface="华文中宋" panose="02010600040101010101" pitchFamily="2" charset="-122"/>
                <a:ea typeface="华文中宋" panose="02010600040101010101" pitchFamily="2" charset="-122"/>
              </a:rPr>
              <a:t>101.9</a:t>
            </a:r>
            <a:r>
              <a:rPr lang="zh-CN" altLang="en-US" sz="2000" dirty="0">
                <a:latin typeface="华文中宋" panose="02010600040101010101" pitchFamily="2" charset="-122"/>
                <a:ea typeface="华文中宋" panose="02010600040101010101" pitchFamily="2" charset="-122"/>
              </a:rPr>
              <a:t>万余人的重大伤亡。</a:t>
            </a:r>
          </a:p>
          <a:p>
            <a:pPr indent="457200"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彤新春</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抗日正面战场</a:t>
            </a:r>
            <a:r>
              <a:rPr lang="en-US" altLang="zh-CN" sz="2000" dirty="0">
                <a:latin typeface="华文中宋" panose="02010600040101010101" pitchFamily="2" charset="-122"/>
                <a:ea typeface="华文中宋" panose="02010600040101010101" pitchFamily="2" charset="-122"/>
              </a:rPr>
              <a:t>》</a:t>
            </a:r>
          </a:p>
        </p:txBody>
      </p:sp>
      <p:sp>
        <p:nvSpPr>
          <p:cNvPr id="16" name="文本框 15">
            <a:extLst>
              <a:ext uri="{FF2B5EF4-FFF2-40B4-BE49-F238E27FC236}">
                <a16:creationId xmlns="" xmlns:a16="http://schemas.microsoft.com/office/drawing/2014/main" id="{C555FF12-1185-4CED-B79D-55F8FE49D0B5}"/>
              </a:ext>
            </a:extLst>
          </p:cNvPr>
          <p:cNvSpPr txBox="1"/>
          <p:nvPr/>
        </p:nvSpPr>
        <p:spPr>
          <a:xfrm>
            <a:off x="364331" y="3502251"/>
            <a:ext cx="11534775" cy="3134833"/>
          </a:xfrm>
          <a:prstGeom prst="rect">
            <a:avLst/>
          </a:prstGeom>
          <a:solidFill>
            <a:srgbClr val="EEEEEE"/>
          </a:solidFill>
        </p:spPr>
        <p:txBody>
          <a:bodyPr wrap="square">
            <a:spAutoFit/>
          </a:bodyPr>
          <a:lstStyle/>
          <a:p>
            <a:pPr indent="457200">
              <a:lnSpc>
                <a:spcPct val="125000"/>
              </a:lnSpc>
            </a:pPr>
            <a:r>
              <a:rPr lang="zh-CN" altLang="en-US" sz="2000" dirty="0">
                <a:latin typeface="华文中宋" panose="02010600040101010101" pitchFamily="2" charset="-122"/>
                <a:ea typeface="华文中宋" panose="02010600040101010101" pitchFamily="2" charset="-122"/>
              </a:rPr>
              <a:t>材料二：学术界对战略防御阶段(从抗战爆发到1938年10月武汉失守)国民党正面战场的评价基本是一致的，即认为:这阶段国民党正面战场是抗战的主战场，国民党军队对日本侵略军进行了英勇的抵抗。忻口、淞沪、徐州、武汉等会战，都打得非常艰苦、激烈，台儿庄一战,取得重大胜利。正是这一阶段国民党正面战场的作战，消耗了日军大量兵力，打破了日本速战速决灭亡中国的计划，对相持阶段的到来起了极其重要的作用。但是也出现了丧师失地的局面，其客观原因是由于敌强我弱，国力相差悬殊；主观上则是由于国民党执行片面抗战路线，采取单纯防御的作战方针，及战争准备不足等原因所造成。</a:t>
            </a:r>
            <a:endParaRPr lang="en-US" altLang="zh-CN" sz="2000" dirty="0">
              <a:latin typeface="华文中宋" panose="02010600040101010101" pitchFamily="2" charset="-122"/>
              <a:ea typeface="华文中宋" panose="02010600040101010101" pitchFamily="2" charset="-122"/>
            </a:endParaRPr>
          </a:p>
          <a:p>
            <a:pPr indent="457200"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白寿彝</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中国通史</a:t>
            </a:r>
            <a:r>
              <a:rPr lang="en-US" altLang="zh-CN"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p:txBody>
      </p:sp>
    </p:spTree>
    <p:custDataLst>
      <p:tags r:id="rId1"/>
    </p:custDataLst>
    <p:extLst>
      <p:ext uri="{BB962C8B-B14F-4D97-AF65-F5344CB8AC3E}">
        <p14:creationId xmlns:p14="http://schemas.microsoft.com/office/powerpoint/2010/main" val="52234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公众号：陈西设计之家。微信搜索即可">
            <a:extLst>
              <a:ext uri="{FF2B5EF4-FFF2-40B4-BE49-F238E27FC236}">
                <a16:creationId xmlns="" xmlns:a16="http://schemas.microsoft.com/office/drawing/2014/main" id="{83632004-FDEA-490C-B587-B5DAE4FB8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139" y="45872"/>
            <a:ext cx="12120295" cy="6798480"/>
          </a:xfrm>
          <a:custGeom>
            <a:avLst/>
            <a:gdLst>
              <a:gd name="connsiteX0" fmla="*/ 0 w 10972800"/>
              <a:gd name="connsiteY0" fmla="*/ 0 h 3926541"/>
              <a:gd name="connsiteX1" fmla="*/ 10972800 w 10972800"/>
              <a:gd name="connsiteY1" fmla="*/ 0 h 3926541"/>
              <a:gd name="connsiteX2" fmla="*/ 10972800 w 10972800"/>
              <a:gd name="connsiteY2" fmla="*/ 3926541 h 3926541"/>
              <a:gd name="connsiteX3" fmla="*/ 5644321 w 10972800"/>
              <a:gd name="connsiteY3" fmla="*/ 3926541 h 3926541"/>
              <a:gd name="connsiteX4" fmla="*/ 5486400 w 10972800"/>
              <a:gd name="connsiteY4" fmla="*/ 3734277 h 3926541"/>
              <a:gd name="connsiteX5" fmla="*/ 5328480 w 10972800"/>
              <a:gd name="connsiteY5" fmla="*/ 3926541 h 3926541"/>
              <a:gd name="connsiteX6" fmla="*/ 0 w 10972800"/>
              <a:gd name="connsiteY6" fmla="*/ 3926541 h 39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0" h="3926541">
                <a:moveTo>
                  <a:pt x="0" y="0"/>
                </a:moveTo>
                <a:lnTo>
                  <a:pt x="10972800" y="0"/>
                </a:lnTo>
                <a:lnTo>
                  <a:pt x="10972800" y="3926541"/>
                </a:lnTo>
                <a:lnTo>
                  <a:pt x="5644321" y="3926541"/>
                </a:lnTo>
                <a:lnTo>
                  <a:pt x="5486400" y="3734277"/>
                </a:lnTo>
                <a:lnTo>
                  <a:pt x="5328480" y="3926541"/>
                </a:lnTo>
                <a:lnTo>
                  <a:pt x="0" y="3926541"/>
                </a:lnTo>
                <a:close/>
              </a:path>
            </a:pathLst>
          </a:custGeom>
        </p:spPr>
      </p:pic>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13" name="矩形 12"/>
          <p:cNvSpPr/>
          <p:nvPr/>
        </p:nvSpPr>
        <p:spPr>
          <a:xfrm>
            <a:off x="40944" y="24582"/>
            <a:ext cx="12105566" cy="6811231"/>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sp>
        <p:nvSpPr>
          <p:cNvPr id="3" name="TextBox 2"/>
          <p:cNvSpPr txBox="1"/>
          <p:nvPr/>
        </p:nvSpPr>
        <p:spPr>
          <a:xfrm>
            <a:off x="36788" y="2582368"/>
            <a:ext cx="12258367" cy="830995"/>
          </a:xfrm>
          <a:prstGeom prst="rect">
            <a:avLst/>
          </a:prstGeom>
          <a:noFill/>
        </p:spPr>
        <p:txBody>
          <a:bodyPr wrap="square" lIns="91438" tIns="45719" rIns="91438" bIns="45719" rtlCol="0">
            <a:spAutoFit/>
          </a:bodyPr>
          <a:lstStyle/>
          <a:p>
            <a:pPr algn="ctr"/>
            <a:r>
              <a:rPr lang="zh-CN" altLang="en-US" sz="4800" dirty="0" smtClean="0">
                <a:latin typeface="华文新魏" pitchFamily="2" charset="-122"/>
                <a:ea typeface="华文新魏" pitchFamily="2" charset="-122"/>
              </a:rPr>
              <a:t>全民族浴血奋战与抗日战争的胜利</a:t>
            </a:r>
            <a:endParaRPr lang="zh-CN" altLang="en-US" sz="4800" dirty="0">
              <a:latin typeface="华文新魏" pitchFamily="2" charset="-122"/>
              <a:ea typeface="华文新魏" pitchFamily="2" charset="-122"/>
            </a:endParaRPr>
          </a:p>
        </p:txBody>
      </p:sp>
      <p:sp>
        <p:nvSpPr>
          <p:cNvPr id="16" name="TextBox 15"/>
          <p:cNvSpPr txBox="1"/>
          <p:nvPr/>
        </p:nvSpPr>
        <p:spPr>
          <a:xfrm>
            <a:off x="0" y="3943529"/>
            <a:ext cx="12258367" cy="646329"/>
          </a:xfrm>
          <a:prstGeom prst="rect">
            <a:avLst/>
          </a:prstGeom>
          <a:noFill/>
        </p:spPr>
        <p:txBody>
          <a:bodyPr wrap="square" lIns="91438" tIns="45719" rIns="91438" bIns="45719" rtlCol="0">
            <a:spAutoFit/>
          </a:bodyPr>
          <a:lstStyle/>
          <a:p>
            <a:pPr algn="ctr"/>
            <a:r>
              <a:rPr lang="zh-CN" altLang="en-US" sz="3600" dirty="0" smtClean="0">
                <a:latin typeface="华文新魏" pitchFamily="2" charset="-122"/>
                <a:ea typeface="华文新魏" pitchFamily="2" charset="-122"/>
              </a:rPr>
              <a:t>怀化市铁路第一中学            胡宇</a:t>
            </a:r>
            <a:endParaRPr lang="zh-CN" altLang="en-US" sz="3600" dirty="0">
              <a:latin typeface="华文新魏" pitchFamily="2" charset="-122"/>
              <a:ea typeface="华文新魏" pitchFamily="2" charset="-122"/>
            </a:endParaRPr>
          </a:p>
        </p:txBody>
      </p:sp>
      <p:sp>
        <p:nvSpPr>
          <p:cNvPr id="14" name="矩形 13"/>
          <p:cNvSpPr/>
          <p:nvPr/>
        </p:nvSpPr>
        <p:spPr>
          <a:xfrm>
            <a:off x="0" y="5645360"/>
            <a:ext cx="12184379" cy="1292662"/>
          </a:xfrm>
          <a:prstGeom prst="rect">
            <a:avLst/>
          </a:prstGeom>
        </p:spPr>
        <p:txBody>
          <a:bodyPr wrap="square">
            <a:spAutoFit/>
          </a:bodyPr>
          <a:lstStyle/>
          <a:p>
            <a:pPr fontAlgn="auto">
              <a:lnSpc>
                <a:spcPct val="130000"/>
              </a:lnSpc>
            </a:pPr>
            <a:r>
              <a:rPr lang="zh-CN" altLang="en-US" sz="2000" b="1" dirty="0" smtClean="0">
                <a:latin typeface="微软雅黑" panose="020B0503020204020204" pitchFamily="34" charset="-122"/>
                <a:ea typeface="微软雅黑" panose="020B0503020204020204" pitchFamily="34" charset="-122"/>
              </a:rPr>
              <a:t>课程标准：了解日本的侵华罪行；通过正面战场和敌后战场的抗战，感悟中华民族英勇不屈的精神，认识到中国共产党是全民族团结抗战的中流砥柱；认识中国战场是世界反法西斯战争的东方主战场，理解十四年抗战胜利在中华民族伟大复兴中的历史意义</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08674" y="950949"/>
            <a:ext cx="3934926" cy="707884"/>
          </a:xfrm>
          <a:prstGeom prst="rect">
            <a:avLst/>
          </a:prstGeom>
          <a:noFill/>
        </p:spPr>
        <p:txBody>
          <a:bodyPr wrap="square" lIns="91438" tIns="45719" rIns="91438" bIns="45719" rtlCol="0">
            <a:spAutoFit/>
          </a:bodyPr>
          <a:lstStyle/>
          <a:p>
            <a:pPr algn="ctr"/>
            <a:r>
              <a:rPr lang="zh-CN" altLang="en-US" sz="4000" b="1" dirty="0" smtClean="0">
                <a:latin typeface="微软雅黑" panose="020B0503020204020204" pitchFamily="34" charset="-122"/>
                <a:ea typeface="微软雅黑" panose="020B0503020204020204" pitchFamily="34" charset="-122"/>
              </a:rPr>
              <a:t>第八单元第</a:t>
            </a:r>
            <a:r>
              <a:rPr lang="en-US" altLang="zh-CN" sz="4000" b="1" dirty="0" smtClean="0">
                <a:latin typeface="微软雅黑" panose="020B0503020204020204" pitchFamily="34" charset="-122"/>
                <a:ea typeface="微软雅黑" panose="020B0503020204020204" pitchFamily="34" charset="-122"/>
              </a:rPr>
              <a:t>24</a:t>
            </a:r>
            <a:r>
              <a:rPr lang="zh-CN" altLang="en-US" sz="4000" b="1" dirty="0" smtClean="0">
                <a:latin typeface="微软雅黑" panose="020B0503020204020204" pitchFamily="34" charset="-122"/>
                <a:ea typeface="微软雅黑" panose="020B0503020204020204" pitchFamily="34" charset="-122"/>
              </a:rPr>
              <a:t>课</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8397874"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中国共产党在十四年抗战中的中流砥柱作用</a:t>
            </a:r>
          </a:p>
        </p:txBody>
      </p:sp>
      <p:sp>
        <p:nvSpPr>
          <p:cNvPr id="9" name="文本框 8">
            <a:extLst>
              <a:ext uri="{FF2B5EF4-FFF2-40B4-BE49-F238E27FC236}">
                <a16:creationId xmlns="" xmlns:a16="http://schemas.microsoft.com/office/drawing/2014/main" id="{4AFF6BF8-2078-4618-B436-2E58A8912214}"/>
              </a:ext>
            </a:extLst>
          </p:cNvPr>
          <p:cNvSpPr txBox="1"/>
          <p:nvPr/>
        </p:nvSpPr>
        <p:spPr>
          <a:xfrm>
            <a:off x="191689" y="1063609"/>
            <a:ext cx="11808621" cy="2365391"/>
          </a:xfrm>
          <a:prstGeom prst="rect">
            <a:avLst/>
          </a:prstGeom>
          <a:solidFill>
            <a:srgbClr val="EEEEEE"/>
          </a:solid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材料一：共产党领导的八路军、新四军和其他部队从抗战一开始就深入敌人后方，发动群众，武装群众,开展运动战和游击战，建立抗日根据地和解放区，在华北、华中华南开辟了广大的敌后战场。共产党的军队在抗战开始时只有几万人，到了1945年初发展到91万人，还有农村中不脱离生产的民兵220万人。在极其艰难的条件下，敌后战场的八路军、新四军共作战9. 2万多次，收复国土83. 7万平方公里，占沦陷区总面积的66%。在抗战的八年中，共产党军队毙伤俘虏日军共52万多人。</a:t>
            </a:r>
          </a:p>
          <a:p>
            <a:pPr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郭德宏《论抗日战争史研究中的若干重大问题》</a:t>
            </a:r>
          </a:p>
        </p:txBody>
      </p:sp>
      <p:sp>
        <p:nvSpPr>
          <p:cNvPr id="10" name="文本框 9">
            <a:extLst>
              <a:ext uri="{FF2B5EF4-FFF2-40B4-BE49-F238E27FC236}">
                <a16:creationId xmlns="" xmlns:a16="http://schemas.microsoft.com/office/drawing/2014/main" id="{FF63409D-D664-4FCF-9C24-93040E9420B4}"/>
              </a:ext>
            </a:extLst>
          </p:cNvPr>
          <p:cNvSpPr txBox="1"/>
          <p:nvPr/>
        </p:nvSpPr>
        <p:spPr>
          <a:xfrm>
            <a:off x="154321" y="3610018"/>
            <a:ext cx="11845989" cy="2365391"/>
          </a:xfrm>
          <a:prstGeom prst="rect">
            <a:avLst/>
          </a:prstGeom>
          <a:solidFill>
            <a:srgbClr val="EEEEEE"/>
          </a:solid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材料二：抗战初期，作为国家主力部队的国民党军队承担了正面战场的作战任务，但难以抵御日军凶猛的进攻势头，日军很快占领了中国的大国土。在这种情况下，中国共产党领导的军队挥师挺进敌军后方，使日军的“后方”变成了令其寝食不安的“前方”，开展了各种形式的游击战，使日军陷于人民战争的汪洋大海之中。超过半数以上的日军及几乎全部的伪军被牵制于后方进行针对敌后抗日武装的所谓的治安战”。</a:t>
            </a:r>
          </a:p>
          <a:p>
            <a:pPr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王终建朗《正面战场和敌后战场两者缺一不可》</a:t>
            </a:r>
          </a:p>
        </p:txBody>
      </p:sp>
    </p:spTree>
    <p:custDataLst>
      <p:tags r:id="rId1"/>
    </p:custDataLst>
    <p:extLst>
      <p:ext uri="{BB962C8B-B14F-4D97-AF65-F5344CB8AC3E}">
        <p14:creationId xmlns:p14="http://schemas.microsoft.com/office/powerpoint/2010/main" val="261986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9" name="文本框 8">
            <a:extLst>
              <a:ext uri="{FF2B5EF4-FFF2-40B4-BE49-F238E27FC236}">
                <a16:creationId xmlns="" xmlns:a16="http://schemas.microsoft.com/office/drawing/2014/main" id="{4AFF6BF8-2078-4618-B436-2E58A8912214}"/>
              </a:ext>
            </a:extLst>
          </p:cNvPr>
          <p:cNvSpPr txBox="1"/>
          <p:nvPr/>
        </p:nvSpPr>
        <p:spPr>
          <a:xfrm>
            <a:off x="191689" y="1063609"/>
            <a:ext cx="11808621" cy="2750112"/>
          </a:xfrm>
          <a:prstGeom prst="rect">
            <a:avLst/>
          </a:prstGeom>
          <a:solidFill>
            <a:srgbClr val="EEEEEE"/>
          </a:solid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材料一：整个抗日战争，是靠两个战场支持的。这就是正面战场和敌后战场。民党掌握了政府，它有几百万军队，可以调动全国资源和人力。正面抵抗日军的进攻，当然非它莫属。正面战场虽然败仗居多，牺牲惨重，但毕竞阻滞了日军迅速灭亡中国的图谋。因此</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对正面战场作战的军人，我们要肯定他们的功绩</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高度评价他们的牺牲精神。但是如果离开了敌后战场对日军的牵制，离开了敌后根据地对日本占领者的骚扰和打击</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正面战场坚持的时间是极为有限的。反过来也一样</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只有敌后战场</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没有正面战场，中国的抗战局面会更艰苦，付出的牺牲会更大。抗战坚持到胜利的把握也是不大的。</a:t>
            </a:r>
          </a:p>
          <a:p>
            <a:pPr indent="457200"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张海鹏</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正确看待抗战两个领导中心，中共是中流砥柱</a:t>
            </a:r>
            <a:r>
              <a:rPr lang="en-US" altLang="zh-CN" sz="2000" dirty="0">
                <a:latin typeface="华文中宋" panose="02010600040101010101" pitchFamily="2" charset="-122"/>
                <a:ea typeface="华文中宋" panose="02010600040101010101" pitchFamily="2" charset="-122"/>
              </a:rPr>
              <a:t>》</a:t>
            </a:r>
          </a:p>
        </p:txBody>
      </p:sp>
      <p:sp>
        <p:nvSpPr>
          <p:cNvPr id="10" name="文本框 9">
            <a:extLst>
              <a:ext uri="{FF2B5EF4-FFF2-40B4-BE49-F238E27FC236}">
                <a16:creationId xmlns="" xmlns:a16="http://schemas.microsoft.com/office/drawing/2014/main" id="{FF63409D-D664-4FCF-9C24-93040E9420B4}"/>
              </a:ext>
            </a:extLst>
          </p:cNvPr>
          <p:cNvSpPr txBox="1"/>
          <p:nvPr/>
        </p:nvSpPr>
        <p:spPr>
          <a:xfrm>
            <a:off x="154322" y="4098762"/>
            <a:ext cx="11845989" cy="1980670"/>
          </a:xfrm>
          <a:prstGeom prst="rect">
            <a:avLst/>
          </a:prstGeom>
          <a:solidFill>
            <a:srgbClr val="EEEEEE"/>
          </a:solid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材料二：历史事实证明，如果没有正面战场多次大规模作战，吸引并杀伤大量日军，敌后战场的开辟将是艰难的；同样，如果没有八路军、新四军和广大人民武装在敌后战场对日、伪军的有力牵制、打击，正面战场所承受的军事压力将更大，有些战役失败得也将更惨。抗战初期国民党正面战场的主战场作用是明显的，战略相持和战略反攻阶段敌后游击战场的关键作用也是明显的。</a:t>
            </a:r>
          </a:p>
          <a:p>
            <a:pPr indent="457200"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曲青山</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在抗战纪念活动中需把握好的几个重大问题</a:t>
            </a:r>
            <a:r>
              <a:rPr lang="en-US" altLang="zh-CN" sz="2000" dirty="0">
                <a:latin typeface="华文中宋" panose="02010600040101010101" pitchFamily="2" charset="-122"/>
                <a:ea typeface="华文中宋" panose="02010600040101010101" pitchFamily="2" charset="-122"/>
              </a:rPr>
              <a:t>》</a:t>
            </a:r>
          </a:p>
        </p:txBody>
      </p:sp>
      <p:sp>
        <p:nvSpPr>
          <p:cNvPr id="7" name="文本框 6">
            <a:extLst>
              <a:ext uri="{FF2B5EF4-FFF2-40B4-BE49-F238E27FC236}">
                <a16:creationId xmlns="" xmlns:a16="http://schemas.microsoft.com/office/drawing/2014/main" id="{AEC7CD7E-C8C6-46C5-87A8-8F9385EFD5EE}"/>
              </a:ext>
            </a:extLst>
          </p:cNvPr>
          <p:cNvSpPr txBox="1"/>
          <p:nvPr/>
        </p:nvSpPr>
        <p:spPr>
          <a:xfrm>
            <a:off x="660400" y="143440"/>
            <a:ext cx="899794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国民党正面战场与共产党敌后战场的区别与联系</a:t>
            </a:r>
          </a:p>
        </p:txBody>
      </p:sp>
    </p:spTree>
    <p:custDataLst>
      <p:tags r:id="rId1"/>
    </p:custDataLst>
    <p:extLst>
      <p:ext uri="{BB962C8B-B14F-4D97-AF65-F5344CB8AC3E}">
        <p14:creationId xmlns:p14="http://schemas.microsoft.com/office/powerpoint/2010/main" val="314239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graphicFrame>
        <p:nvGraphicFramePr>
          <p:cNvPr id="2" name="表格 3">
            <a:extLst>
              <a:ext uri="{FF2B5EF4-FFF2-40B4-BE49-F238E27FC236}">
                <a16:creationId xmlns="" xmlns:a16="http://schemas.microsoft.com/office/drawing/2014/main" id="{B7DC6F3C-F0D6-444D-A13A-8F246E0A7B10}"/>
              </a:ext>
            </a:extLst>
          </p:cNvPr>
          <p:cNvGraphicFramePr>
            <a:graphicFrameLocks noGrp="1"/>
          </p:cNvGraphicFramePr>
          <p:nvPr>
            <p:extLst>
              <p:ext uri="{D42A27DB-BD31-4B8C-83A1-F6EECF244321}">
                <p14:modId xmlns:p14="http://schemas.microsoft.com/office/powerpoint/2010/main" val="1742181463"/>
              </p:ext>
            </p:extLst>
          </p:nvPr>
        </p:nvGraphicFramePr>
        <p:xfrm>
          <a:off x="523279" y="1083995"/>
          <a:ext cx="11349634" cy="5474334"/>
        </p:xfrm>
        <a:graphic>
          <a:graphicData uri="http://schemas.openxmlformats.org/drawingml/2006/table">
            <a:tbl>
              <a:tblPr firstRow="1" bandRow="1">
                <a:tableStyleId>{073A0DAA-6AF3-43AB-8588-CEC1D06C72B9}</a:tableStyleId>
              </a:tblPr>
              <a:tblGrid>
                <a:gridCol w="819746">
                  <a:extLst>
                    <a:ext uri="{9D8B030D-6E8A-4147-A177-3AD203B41FA5}">
                      <a16:colId xmlns="" xmlns:a16="http://schemas.microsoft.com/office/drawing/2014/main" val="1921700837"/>
                    </a:ext>
                  </a:extLst>
                </a:gridCol>
                <a:gridCol w="2143125">
                  <a:extLst>
                    <a:ext uri="{9D8B030D-6E8A-4147-A177-3AD203B41FA5}">
                      <a16:colId xmlns="" xmlns:a16="http://schemas.microsoft.com/office/drawing/2014/main" val="687558025"/>
                    </a:ext>
                  </a:extLst>
                </a:gridCol>
                <a:gridCol w="4421981">
                  <a:extLst>
                    <a:ext uri="{9D8B030D-6E8A-4147-A177-3AD203B41FA5}">
                      <a16:colId xmlns="" xmlns:a16="http://schemas.microsoft.com/office/drawing/2014/main" val="3427375521"/>
                    </a:ext>
                  </a:extLst>
                </a:gridCol>
                <a:gridCol w="3964782">
                  <a:extLst>
                    <a:ext uri="{9D8B030D-6E8A-4147-A177-3AD203B41FA5}">
                      <a16:colId xmlns="" xmlns:a16="http://schemas.microsoft.com/office/drawing/2014/main" val="2747578187"/>
                    </a:ext>
                  </a:extLst>
                </a:gridCol>
              </a:tblGrid>
              <a:tr h="518193">
                <a:tc gridSpan="4">
                  <a:txBody>
                    <a:bodyPr/>
                    <a:lstStyle/>
                    <a:p>
                      <a:pPr algn="ctr"/>
                      <a:r>
                        <a:rPr lang="zh-CN" altLang="en-US" sz="2400" dirty="0">
                          <a:solidFill>
                            <a:schemeClr val="tx1"/>
                          </a:solidFill>
                          <a:latin typeface="华文中宋" panose="02010600040101010101" pitchFamily="2" charset="-122"/>
                          <a:ea typeface="华文中宋" panose="02010600040101010101" pitchFamily="2" charset="-122"/>
                        </a:rPr>
                        <a:t>正面战场与敌后战场的区别与联系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16825179"/>
                  </a:ext>
                </a:extLst>
              </a:tr>
              <a:tr h="932748">
                <a:tc rowSpan="6">
                  <a:txBody>
                    <a:bodyPr/>
                    <a:lstStyle/>
                    <a:p>
                      <a:pPr algn="ctr"/>
                      <a:r>
                        <a:rPr lang="zh-CN" altLang="en-US" sz="2000" dirty="0">
                          <a:solidFill>
                            <a:schemeClr val="tx1"/>
                          </a:solidFill>
                          <a:latin typeface="华文中宋" panose="02010600040101010101" pitchFamily="2" charset="-122"/>
                          <a:ea typeface="华文中宋" panose="02010600040101010101" pitchFamily="2" charset="-122"/>
                        </a:rPr>
                        <a:t>区别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0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国民党正面战场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共产党敌后战场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93348108"/>
                  </a:ext>
                </a:extLst>
              </a:tr>
              <a:tr h="518193">
                <a:tc vMerge="1">
                  <a:txBody>
                    <a:bodyPr/>
                    <a:lstStyle/>
                    <a:p>
                      <a:endParaRPr lang="zh-CN" altLang="en-US" sz="24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抗战战线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单纯依靠政府和军队的片面抗战路线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动员和依靠全民族一切力量的全面抗战路线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84134005"/>
                  </a:ext>
                </a:extLst>
              </a:tr>
              <a:tr h="197310">
                <a:tc vMerge="1">
                  <a:txBody>
                    <a:bodyPr/>
                    <a:lstStyle/>
                    <a:p>
                      <a:endParaRPr lang="zh-CN" altLang="en-US" sz="24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dirty="0">
                          <a:solidFill>
                            <a:schemeClr val="tx1"/>
                          </a:solidFill>
                          <a:latin typeface="华文中宋" panose="02010600040101010101" pitchFamily="2" charset="-122"/>
                          <a:ea typeface="华文中宋" panose="02010600040101010101" pitchFamily="2" charset="-122"/>
                        </a:rPr>
                        <a:t>依靠的武装力量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000" dirty="0">
                          <a:solidFill>
                            <a:schemeClr val="tx1"/>
                          </a:solidFill>
                          <a:latin typeface="华文中宋" panose="02010600040101010101" pitchFamily="2" charset="-122"/>
                          <a:ea typeface="华文中宋" panose="02010600040101010101" pitchFamily="2" charset="-122"/>
                        </a:rPr>
                        <a:t>国民政府的正规军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中共领导和指挥的八路军、新四军和其他抗日武装、民兵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36742957"/>
                  </a:ext>
                </a:extLst>
              </a:tr>
              <a:tr h="502920">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华文中宋" panose="02010600040101010101" pitchFamily="2" charset="-122"/>
                          <a:ea typeface="华文中宋" panose="02010600040101010101" pitchFamily="2" charset="-122"/>
                        </a:rPr>
                        <a:t>战场范围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在国民政府的统治区域内划分成若干战区，阻击敌人的进攻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在日占敌后创建若干抗日根据地</a:t>
                      </a:r>
                      <a:r>
                        <a:rPr lang="en-US" altLang="zh-CN" sz="2000" dirty="0">
                          <a:solidFill>
                            <a:schemeClr val="tx1"/>
                          </a:solidFill>
                          <a:latin typeface="华文中宋" panose="02010600040101010101" pitchFamily="2" charset="-122"/>
                          <a:ea typeface="华文中宋" panose="02010600040101010101" pitchFamily="2" charset="-122"/>
                        </a:rPr>
                        <a:t>,</a:t>
                      </a:r>
                      <a:r>
                        <a:rPr lang="zh-CN" altLang="en-US" sz="2000" dirty="0">
                          <a:solidFill>
                            <a:schemeClr val="tx1"/>
                          </a:solidFill>
                          <a:latin typeface="华文中宋" panose="02010600040101010101" pitchFamily="2" charset="-122"/>
                          <a:ea typeface="华文中宋" panose="02010600040101010101" pitchFamily="2" charset="-122"/>
                        </a:rPr>
                        <a:t>把敌人的后方变成抗日的前线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89883464"/>
                  </a:ext>
                </a:extLst>
              </a:tr>
              <a:tr h="259097">
                <a:tc vMerge="1">
                  <a:txBody>
                    <a:bodyPr/>
                    <a:lstStyle/>
                    <a:p>
                      <a:endParaRPr lang="zh-CN" altLang="en-US" sz="24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b="0" i="0" kern="1200" dirty="0">
                          <a:solidFill>
                            <a:schemeClr val="dk1"/>
                          </a:solidFill>
                          <a:effectLst/>
                          <a:latin typeface="华文中宋" panose="02010600040101010101" pitchFamily="2" charset="-122"/>
                          <a:ea typeface="华文中宋" panose="02010600040101010101" pitchFamily="2" charset="-122"/>
                          <a:cs typeface="+mn-cs"/>
                        </a:rPr>
                        <a:t>作战规模和方式</a:t>
                      </a:r>
                      <a:endParaRPr lang="zh-CN" altLang="en-US" sz="24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多是大兵团的大会战，打的是以阵地防御下的为主的正规战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小规模的伏击战，打的基本上是游击战和有利条件运动战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89736103"/>
                  </a:ext>
                </a:extLst>
              </a:tr>
              <a:tr h="259097">
                <a:tc vMerge="1">
                  <a:txBody>
                    <a:bodyPr/>
                    <a:lstStyle/>
                    <a:p>
                      <a:endParaRPr lang="zh-CN" altLang="en-US"/>
                    </a:p>
                  </a:txBody>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战略地位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在战略防御阶段起主导作用，是抗战的主战场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000" dirty="0">
                          <a:solidFill>
                            <a:schemeClr val="tx1"/>
                          </a:solidFill>
                          <a:latin typeface="华文中宋" panose="02010600040101010101" pitchFamily="2" charset="-122"/>
                          <a:ea typeface="华文中宋" panose="02010600040101010101" pitchFamily="2" charset="-122"/>
                        </a:rPr>
                        <a:t>在战略相持阶段起主导作用，逐步上升为抗战的主战场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42190294"/>
                  </a:ext>
                </a:extLst>
              </a:tr>
              <a:tr h="518193">
                <a:tc>
                  <a:txBody>
                    <a:bodyPr/>
                    <a:lstStyle/>
                    <a:p>
                      <a:pPr algn="ctr"/>
                      <a:r>
                        <a:rPr lang="zh-CN" altLang="en-US" sz="2000" dirty="0">
                          <a:solidFill>
                            <a:schemeClr val="tx1"/>
                          </a:solidFill>
                          <a:latin typeface="华文中宋" panose="02010600040101010101" pitchFamily="2" charset="-122"/>
                          <a:ea typeface="华文中宋" panose="02010600040101010101" pitchFamily="2" charset="-122"/>
                        </a:rPr>
                        <a:t>联系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zh-CN" altLang="en-US" sz="2000" dirty="0">
                          <a:solidFill>
                            <a:schemeClr val="tx1"/>
                          </a:solidFill>
                          <a:latin typeface="华文中宋" panose="02010600040101010101" pitchFamily="2" charset="-122"/>
                          <a:ea typeface="华文中宋" panose="02010600040101010101" pitchFamily="2" charset="-122"/>
                        </a:rPr>
                        <a:t>相互依存，相互配合，协同抗日，二者缺一不可，两个战场是一个整体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sz="20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sz="2000" dirty="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52220632"/>
                  </a:ext>
                </a:extLst>
              </a:tr>
            </a:tbl>
          </a:graphicData>
        </a:graphic>
      </p:graphicFrame>
      <p:sp>
        <p:nvSpPr>
          <p:cNvPr id="9" name="文本框 8">
            <a:extLst>
              <a:ext uri="{FF2B5EF4-FFF2-40B4-BE49-F238E27FC236}">
                <a16:creationId xmlns="" xmlns:a16="http://schemas.microsoft.com/office/drawing/2014/main" id="{7CA22FB2-D9CD-4527-84F5-E72A91E0804B}"/>
              </a:ext>
            </a:extLst>
          </p:cNvPr>
          <p:cNvSpPr txBox="1"/>
          <p:nvPr/>
        </p:nvSpPr>
        <p:spPr>
          <a:xfrm>
            <a:off x="660401" y="143440"/>
            <a:ext cx="8397874"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正面战场与敌后战场的区别与联系</a:t>
            </a:r>
          </a:p>
        </p:txBody>
      </p:sp>
    </p:spTree>
    <p:custDataLst>
      <p:tags r:id="rId1"/>
    </p:custDataLst>
    <p:extLst>
      <p:ext uri="{BB962C8B-B14F-4D97-AF65-F5344CB8AC3E}">
        <p14:creationId xmlns:p14="http://schemas.microsoft.com/office/powerpoint/2010/main" val="150985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公众号：陈西设计之家。微信搜索即可">
            <a:extLst>
              <a:ext uri="{FF2B5EF4-FFF2-40B4-BE49-F238E27FC236}">
                <a16:creationId xmlns="" xmlns:a16="http://schemas.microsoft.com/office/drawing/2014/main" id="{83632004-FDEA-490C-B587-B5DAE4FB894B}"/>
              </a:ext>
            </a:extLst>
          </p:cNvPr>
          <p:cNvPicPr>
            <a:picLocks noChangeAspect="1"/>
          </p:cNvPicPr>
          <p:nvPr/>
        </p:nvPicPr>
        <p:blipFill>
          <a:blip r:embed="rId3">
            <a:grayscl/>
            <a:extLst>
              <a:ext uri="{28A0092B-C50C-407E-A947-70E740481C1C}">
                <a14:useLocalDpi xmlns:a14="http://schemas.microsoft.com/office/drawing/2010/main" val="0"/>
              </a:ext>
            </a:extLst>
          </a:blip>
          <a:srcRect/>
          <a:stretch/>
        </p:blipFill>
        <p:spPr>
          <a:xfrm>
            <a:off x="660400" y="0"/>
            <a:ext cx="10858500" cy="4193525"/>
          </a:xfrm>
          <a:custGeom>
            <a:avLst/>
            <a:gdLst>
              <a:gd name="connsiteX0" fmla="*/ 0 w 10972800"/>
              <a:gd name="connsiteY0" fmla="*/ 0 h 3926541"/>
              <a:gd name="connsiteX1" fmla="*/ 10972800 w 10972800"/>
              <a:gd name="connsiteY1" fmla="*/ 0 h 3926541"/>
              <a:gd name="connsiteX2" fmla="*/ 10972800 w 10972800"/>
              <a:gd name="connsiteY2" fmla="*/ 3926541 h 3926541"/>
              <a:gd name="connsiteX3" fmla="*/ 5644321 w 10972800"/>
              <a:gd name="connsiteY3" fmla="*/ 3926541 h 3926541"/>
              <a:gd name="connsiteX4" fmla="*/ 5486400 w 10972800"/>
              <a:gd name="connsiteY4" fmla="*/ 3734277 h 3926541"/>
              <a:gd name="connsiteX5" fmla="*/ 5328480 w 10972800"/>
              <a:gd name="connsiteY5" fmla="*/ 3926541 h 3926541"/>
              <a:gd name="connsiteX6" fmla="*/ 0 w 10972800"/>
              <a:gd name="connsiteY6" fmla="*/ 3926541 h 39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0" h="3926541">
                <a:moveTo>
                  <a:pt x="0" y="0"/>
                </a:moveTo>
                <a:lnTo>
                  <a:pt x="10972800" y="0"/>
                </a:lnTo>
                <a:lnTo>
                  <a:pt x="10972800" y="3926541"/>
                </a:lnTo>
                <a:lnTo>
                  <a:pt x="5644321" y="3926541"/>
                </a:lnTo>
                <a:lnTo>
                  <a:pt x="5486400" y="3734277"/>
                </a:lnTo>
                <a:lnTo>
                  <a:pt x="5328480" y="3926541"/>
                </a:lnTo>
                <a:lnTo>
                  <a:pt x="0" y="3926541"/>
                </a:lnTo>
                <a:close/>
              </a:path>
            </a:pathLst>
          </a:custGeom>
        </p:spPr>
      </p:pic>
      <p:sp>
        <p:nvSpPr>
          <p:cNvPr id="6" name="文本框 5">
            <a:extLst>
              <a:ext uri="{FF2B5EF4-FFF2-40B4-BE49-F238E27FC236}">
                <a16:creationId xmlns="" xmlns:a16="http://schemas.microsoft.com/office/drawing/2014/main" id="{B68427A5-17DF-41A6-99D9-094F203F0D78}"/>
              </a:ext>
            </a:extLst>
          </p:cNvPr>
          <p:cNvSpPr txBox="1"/>
          <p:nvPr/>
        </p:nvSpPr>
        <p:spPr>
          <a:xfrm>
            <a:off x="4214078" y="4351251"/>
            <a:ext cx="3763844"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国际战场的抗战</a:t>
            </a:r>
            <a:endParaRPr lang="zh-CN" altLang="en-US" sz="4000" b="1" dirty="0">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endParaRPr>
          </a:p>
        </p:txBody>
      </p:sp>
      <p:sp>
        <p:nvSpPr>
          <p:cNvPr id="10" name="文本框 9">
            <a:extLst>
              <a:ext uri="{FF2B5EF4-FFF2-40B4-BE49-F238E27FC236}">
                <a16:creationId xmlns="" xmlns:a16="http://schemas.microsoft.com/office/drawing/2014/main" id="{9DFFEAF2-FC37-4A50-B50C-56C06E0B8F30}"/>
              </a:ext>
            </a:extLst>
          </p:cNvPr>
          <p:cNvSpPr txBox="1"/>
          <p:nvPr/>
        </p:nvSpPr>
        <p:spPr>
          <a:xfrm>
            <a:off x="1976727" y="5216863"/>
            <a:ext cx="8238546" cy="1015663"/>
          </a:xfrm>
          <a:prstGeom prst="rect">
            <a:avLst/>
          </a:prstGeom>
          <a:noFill/>
        </p:spPr>
        <p:txBody>
          <a:bodyPr wrap="square">
            <a:spAutoFit/>
          </a:bodyPr>
          <a:lstStyle/>
          <a:p>
            <a:pPr indent="457200"/>
            <a:r>
              <a:rPr lang="zh-CN" altLang="en-US" sz="2000" dirty="0">
                <a:latin typeface="华文中宋" panose="02010600040101010101" pitchFamily="2" charset="-122"/>
                <a:ea typeface="华文中宋" panose="02010600040101010101" pitchFamily="2" charset="-122"/>
              </a:rPr>
              <a:t>第一个阶段，是敌之战略进攻、我之战略防御的时期。第二个阶段，是敌之战略保守、我之准备反攻的时期。第三个阶段，是我之战略反攻、敌之战略退却的时期。”</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毛泽东《论持久战》</a:t>
            </a:r>
          </a:p>
        </p:txBody>
      </p:sp>
    </p:spTree>
    <p:extLst>
      <p:ext uri="{BB962C8B-B14F-4D97-AF65-F5344CB8AC3E}">
        <p14:creationId xmlns:p14="http://schemas.microsoft.com/office/powerpoint/2010/main" val="44841391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523319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国际战场</a:t>
            </a:r>
          </a:p>
        </p:txBody>
      </p:sp>
      <p:grpSp>
        <p:nvGrpSpPr>
          <p:cNvPr id="48" name="组合 47">
            <a:extLst>
              <a:ext uri="{FF2B5EF4-FFF2-40B4-BE49-F238E27FC236}">
                <a16:creationId xmlns="" xmlns:a16="http://schemas.microsoft.com/office/drawing/2014/main" id="{DF1E6B1D-9EBC-4E7B-910C-8CB918037617}"/>
              </a:ext>
            </a:extLst>
          </p:cNvPr>
          <p:cNvGrpSpPr/>
          <p:nvPr/>
        </p:nvGrpSpPr>
        <p:grpSpPr>
          <a:xfrm>
            <a:off x="672282" y="1183203"/>
            <a:ext cx="10847435" cy="3226702"/>
            <a:chOff x="672280" y="1278972"/>
            <a:chExt cx="10847435" cy="3226702"/>
          </a:xfrm>
        </p:grpSpPr>
        <p:grpSp>
          <p:nvGrpSpPr>
            <p:cNvPr id="4" name="组合 3">
              <a:extLst>
                <a:ext uri="{FF2B5EF4-FFF2-40B4-BE49-F238E27FC236}">
                  <a16:creationId xmlns="" xmlns:a16="http://schemas.microsoft.com/office/drawing/2014/main" id="{310D4E9F-A917-4842-83DC-A4433D5D195D}"/>
                </a:ext>
              </a:extLst>
            </p:cNvPr>
            <p:cNvGrpSpPr/>
            <p:nvPr/>
          </p:nvGrpSpPr>
          <p:grpSpPr>
            <a:xfrm>
              <a:off x="672280" y="2496598"/>
              <a:ext cx="10847435" cy="2009076"/>
              <a:chOff x="672282" y="2746629"/>
              <a:chExt cx="10847435" cy="2009076"/>
            </a:xfrm>
          </p:grpSpPr>
          <p:cxnSp>
            <p:nvCxnSpPr>
              <p:cNvPr id="9" name="ExtraShape1">
                <a:extLst>
                  <a:ext uri="{FF2B5EF4-FFF2-40B4-BE49-F238E27FC236}">
                    <a16:creationId xmlns="" xmlns:a16="http://schemas.microsoft.com/office/drawing/2014/main" id="{6ED8A9C4-89F8-466A-9B50-EA0220984D9A}"/>
                  </a:ext>
                </a:extLst>
              </p:cNvPr>
              <p:cNvCxnSpPr>
                <a:cxnSpLocks/>
              </p:cNvCxnSpPr>
              <p:nvPr/>
            </p:nvCxnSpPr>
            <p:spPr>
              <a:xfrm>
                <a:off x="672282" y="3630190"/>
                <a:ext cx="10847435" cy="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ExtraShape2">
                <a:extLst>
                  <a:ext uri="{FF2B5EF4-FFF2-40B4-BE49-F238E27FC236}">
                    <a16:creationId xmlns="" xmlns:a16="http://schemas.microsoft.com/office/drawing/2014/main" id="{1A9BA13C-8364-4663-9095-9D20818D8C9A}"/>
                  </a:ext>
                </a:extLst>
              </p:cNvPr>
              <p:cNvCxnSpPr>
                <a:cxnSpLocks/>
              </p:cNvCxnSpPr>
              <p:nvPr/>
            </p:nvCxnSpPr>
            <p:spPr>
              <a:xfrm>
                <a:off x="2018217" y="3197092"/>
                <a:ext cx="0" cy="439761"/>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ExtraShape1">
                <a:extLst>
                  <a:ext uri="{FF2B5EF4-FFF2-40B4-BE49-F238E27FC236}">
                    <a16:creationId xmlns="" xmlns:a16="http://schemas.microsoft.com/office/drawing/2014/main" id="{00AEF944-6F3A-4E69-BC19-545F7E0318B1}"/>
                  </a:ext>
                </a:extLst>
              </p:cNvPr>
              <p:cNvCxnSpPr>
                <a:cxnSpLocks/>
              </p:cNvCxnSpPr>
              <p:nvPr/>
            </p:nvCxnSpPr>
            <p:spPr>
              <a:xfrm>
                <a:off x="4057108" y="3630190"/>
                <a:ext cx="0" cy="433098"/>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ExtraShape3">
                <a:extLst>
                  <a:ext uri="{FF2B5EF4-FFF2-40B4-BE49-F238E27FC236}">
                    <a16:creationId xmlns="" xmlns:a16="http://schemas.microsoft.com/office/drawing/2014/main" id="{5B3C4D33-2852-4728-B7E4-DBFAEB283760}"/>
                  </a:ext>
                </a:extLst>
              </p:cNvPr>
              <p:cNvCxnSpPr>
                <a:cxnSpLocks/>
              </p:cNvCxnSpPr>
              <p:nvPr/>
            </p:nvCxnSpPr>
            <p:spPr>
              <a:xfrm>
                <a:off x="6096000" y="3197092"/>
                <a:ext cx="0" cy="439761"/>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ExtraShape2">
                <a:extLst>
                  <a:ext uri="{FF2B5EF4-FFF2-40B4-BE49-F238E27FC236}">
                    <a16:creationId xmlns="" xmlns:a16="http://schemas.microsoft.com/office/drawing/2014/main" id="{3C069D60-E1F5-40EB-AB37-5BA8D1B7DCAA}"/>
                  </a:ext>
                </a:extLst>
              </p:cNvPr>
              <p:cNvCxnSpPr>
                <a:cxnSpLocks/>
              </p:cNvCxnSpPr>
              <p:nvPr/>
            </p:nvCxnSpPr>
            <p:spPr>
              <a:xfrm>
                <a:off x="8134891" y="3630190"/>
                <a:ext cx="0" cy="433098"/>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ExtraShape4">
                <a:extLst>
                  <a:ext uri="{FF2B5EF4-FFF2-40B4-BE49-F238E27FC236}">
                    <a16:creationId xmlns="" xmlns:a16="http://schemas.microsoft.com/office/drawing/2014/main" id="{8389FC1A-71AE-4C96-9F4F-F7729CD2B32B}"/>
                  </a:ext>
                </a:extLst>
              </p:cNvPr>
              <p:cNvCxnSpPr>
                <a:cxnSpLocks/>
              </p:cNvCxnSpPr>
              <p:nvPr/>
            </p:nvCxnSpPr>
            <p:spPr>
              <a:xfrm>
                <a:off x="10173782" y="3197092"/>
                <a:ext cx="0" cy="439761"/>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CustomText">
                <a:extLst>
                  <a:ext uri="{FF2B5EF4-FFF2-40B4-BE49-F238E27FC236}">
                    <a16:creationId xmlns="" xmlns:a16="http://schemas.microsoft.com/office/drawing/2014/main" id="{84BDA133-108A-4D4F-86DE-A5D4C1927A7A}"/>
                  </a:ext>
                </a:extLst>
              </p:cNvPr>
              <p:cNvSpPr/>
              <p:nvPr/>
            </p:nvSpPr>
            <p:spPr>
              <a:xfrm>
                <a:off x="957539" y="363019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1941</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6</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22</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 xmlns:a16="http://schemas.microsoft.com/office/drawing/2014/main" id="{AECDE5D3-B94B-4A86-90A8-8A09B9753A63}"/>
                  </a:ext>
                </a:extLst>
              </p:cNvPr>
              <p:cNvSpPr txBox="1"/>
              <p:nvPr/>
            </p:nvSpPr>
            <p:spPr>
              <a:xfrm>
                <a:off x="1351137" y="2746629"/>
                <a:ext cx="1334160"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苏德战争</a:t>
                </a:r>
              </a:p>
            </p:txBody>
          </p:sp>
          <p:sp>
            <p:nvSpPr>
              <p:cNvPr id="36" name="CustomText">
                <a:extLst>
                  <a:ext uri="{FF2B5EF4-FFF2-40B4-BE49-F238E27FC236}">
                    <a16:creationId xmlns="" xmlns:a16="http://schemas.microsoft.com/office/drawing/2014/main" id="{FBF58A25-BFEB-44DD-B8CA-8107FCEAE530}"/>
                  </a:ext>
                </a:extLst>
              </p:cNvPr>
              <p:cNvSpPr/>
              <p:nvPr/>
            </p:nvSpPr>
            <p:spPr>
              <a:xfrm>
                <a:off x="3027373" y="3036763"/>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1941</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12</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7</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37" name="文本框 36">
                <a:extLst>
                  <a:ext uri="{FF2B5EF4-FFF2-40B4-BE49-F238E27FC236}">
                    <a16:creationId xmlns="" xmlns:a16="http://schemas.microsoft.com/office/drawing/2014/main" id="{C8A5FB52-A6AB-4555-8578-A1B451E5963C}"/>
                  </a:ext>
                </a:extLst>
              </p:cNvPr>
              <p:cNvSpPr txBox="1"/>
              <p:nvPr/>
            </p:nvSpPr>
            <p:spPr>
              <a:xfrm>
                <a:off x="3395365" y="4047819"/>
                <a:ext cx="1490959"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太平洋战争</a:t>
                </a:r>
              </a:p>
            </p:txBody>
          </p:sp>
          <p:sp>
            <p:nvSpPr>
              <p:cNvPr id="38" name="CustomText">
                <a:extLst>
                  <a:ext uri="{FF2B5EF4-FFF2-40B4-BE49-F238E27FC236}">
                    <a16:creationId xmlns="" xmlns:a16="http://schemas.microsoft.com/office/drawing/2014/main" id="{A1E0230C-3DDE-486A-BB3B-966269E440B0}"/>
                  </a:ext>
                </a:extLst>
              </p:cNvPr>
              <p:cNvSpPr/>
              <p:nvPr/>
            </p:nvSpPr>
            <p:spPr>
              <a:xfrm>
                <a:off x="5067306" y="363019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1942</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r>
                  <a:rPr lang="en-US" altLang="zh-CN" sz="2000" b="1" dirty="0">
                    <a:latin typeface="华文中宋" panose="02010600040101010101" pitchFamily="2" charset="-122"/>
                    <a:ea typeface="华文中宋" panose="02010600040101010101" pitchFamily="2" charset="-122"/>
                  </a:rPr>
                  <a:t>1</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0" name="文本框 39">
                <a:extLst>
                  <a:ext uri="{FF2B5EF4-FFF2-40B4-BE49-F238E27FC236}">
                    <a16:creationId xmlns="" xmlns:a16="http://schemas.microsoft.com/office/drawing/2014/main" id="{12EF653F-7C27-4DD3-A6B1-0B6909EE8A44}"/>
                  </a:ext>
                </a:extLst>
              </p:cNvPr>
              <p:cNvSpPr txBox="1"/>
              <p:nvPr/>
            </p:nvSpPr>
            <p:spPr>
              <a:xfrm>
                <a:off x="4955529" y="2746629"/>
                <a:ext cx="2057387" cy="400110"/>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联合国家宣言</a:t>
                </a:r>
                <a:r>
                  <a:rPr lang="en-US" altLang="zh-CN"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p:txBody>
          </p:sp>
          <p:sp>
            <p:nvSpPr>
              <p:cNvPr id="41" name="文本框 40">
                <a:extLst>
                  <a:ext uri="{FF2B5EF4-FFF2-40B4-BE49-F238E27FC236}">
                    <a16:creationId xmlns="" xmlns:a16="http://schemas.microsoft.com/office/drawing/2014/main" id="{F71EBAAF-B8D3-457A-823C-9174B033C7CF}"/>
                  </a:ext>
                </a:extLst>
              </p:cNvPr>
              <p:cNvSpPr txBox="1"/>
              <p:nvPr/>
            </p:nvSpPr>
            <p:spPr>
              <a:xfrm>
                <a:off x="9327322" y="2763995"/>
                <a:ext cx="1692920" cy="400110"/>
              </a:xfrm>
              <a:prstGeom prst="rect">
                <a:avLst/>
              </a:prstGeom>
              <a:noFill/>
            </p:spPr>
            <p:txBody>
              <a:bodyPr wrap="square" rtlCol="0">
                <a:spAutoFit/>
              </a:bodyPr>
              <a:lstStyle/>
              <a:p>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开罗宣言</a:t>
                </a:r>
                <a:r>
                  <a:rPr lang="en-US" altLang="zh-CN"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p:txBody>
          </p:sp>
          <p:sp>
            <p:nvSpPr>
              <p:cNvPr id="42" name="CustomText">
                <a:extLst>
                  <a:ext uri="{FF2B5EF4-FFF2-40B4-BE49-F238E27FC236}">
                    <a16:creationId xmlns="" xmlns:a16="http://schemas.microsoft.com/office/drawing/2014/main" id="{D7D83BDE-06DC-472E-B0FE-5462DE1ABB68}"/>
                  </a:ext>
                </a:extLst>
              </p:cNvPr>
              <p:cNvSpPr/>
              <p:nvPr/>
            </p:nvSpPr>
            <p:spPr>
              <a:xfrm>
                <a:off x="7106198" y="3036763"/>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1942</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3" name="CustomText">
                <a:extLst>
                  <a:ext uri="{FF2B5EF4-FFF2-40B4-BE49-F238E27FC236}">
                    <a16:creationId xmlns="" xmlns:a16="http://schemas.microsoft.com/office/drawing/2014/main" id="{38B8BFDC-7870-4835-9AD1-A9159B3BBE47}"/>
                  </a:ext>
                </a:extLst>
              </p:cNvPr>
              <p:cNvSpPr/>
              <p:nvPr/>
            </p:nvSpPr>
            <p:spPr>
              <a:xfrm>
                <a:off x="9145090" y="363019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1943</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11</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4" name="文本框 43">
                <a:extLst>
                  <a:ext uri="{FF2B5EF4-FFF2-40B4-BE49-F238E27FC236}">
                    <a16:creationId xmlns="" xmlns:a16="http://schemas.microsoft.com/office/drawing/2014/main" id="{84CF62AA-EB5E-4CF1-83A3-D79B4FE5D91E}"/>
                  </a:ext>
                </a:extLst>
              </p:cNvPr>
              <p:cNvSpPr txBox="1"/>
              <p:nvPr/>
            </p:nvSpPr>
            <p:spPr>
              <a:xfrm>
                <a:off x="7389412" y="4047819"/>
                <a:ext cx="1490959" cy="707886"/>
              </a:xfrm>
              <a:prstGeom prst="rect">
                <a:avLst/>
              </a:prstGeom>
              <a:noFill/>
            </p:spPr>
            <p:txBody>
              <a:bodyPr wrap="square" rtlCol="0">
                <a:spAutoFit/>
              </a:bodyPr>
              <a:lstStyle/>
              <a:p>
                <a:pPr algn="ctr"/>
                <a:r>
                  <a:rPr lang="zh-CN" altLang="en-US" sz="2000" dirty="0">
                    <a:latin typeface="华文中宋" panose="02010600040101010101" pitchFamily="2" charset="-122"/>
                    <a:ea typeface="华文中宋" panose="02010600040101010101" pitchFamily="2" charset="-122"/>
                  </a:rPr>
                  <a:t>中国远征军入缅作战</a:t>
                </a:r>
              </a:p>
            </p:txBody>
          </p:sp>
        </p:grpSp>
        <p:sp>
          <p:nvSpPr>
            <p:cNvPr id="46" name="文本框 45">
              <a:extLst>
                <a:ext uri="{FF2B5EF4-FFF2-40B4-BE49-F238E27FC236}">
                  <a16:creationId xmlns="" xmlns:a16="http://schemas.microsoft.com/office/drawing/2014/main" id="{2E22C6F2-BA57-41C3-8240-AE0935122082}"/>
                </a:ext>
              </a:extLst>
            </p:cNvPr>
            <p:cNvSpPr txBox="1"/>
            <p:nvPr/>
          </p:nvSpPr>
          <p:spPr>
            <a:xfrm>
              <a:off x="3956575" y="1278972"/>
              <a:ext cx="4278843" cy="646331"/>
            </a:xfrm>
            <a:prstGeom prst="rect">
              <a:avLst/>
            </a:prstGeom>
            <a:solidFill>
              <a:srgbClr val="EEEEEE"/>
            </a:solidFill>
          </p:spPr>
          <p:txBody>
            <a:bodyPr wrap="square">
              <a:spAutoFit/>
            </a:bodyPr>
            <a:lstStyle/>
            <a:p>
              <a:r>
                <a:rPr lang="zh-CN" altLang="en-US" dirty="0">
                  <a:latin typeface="华文中宋" panose="02010600040101010101" pitchFamily="2" charset="-122"/>
                  <a:ea typeface="华文中宋" panose="02010600040101010101" pitchFamily="2" charset="-122"/>
                </a:rPr>
                <a:t>世界反法西斯统一战线正式形成，</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中国战场是反法西斯战争的东方主战场。 </a:t>
              </a:r>
            </a:p>
          </p:txBody>
        </p:sp>
        <p:cxnSp>
          <p:nvCxnSpPr>
            <p:cNvPr id="47" name="直接箭头连接符 46">
              <a:extLst>
                <a:ext uri="{FF2B5EF4-FFF2-40B4-BE49-F238E27FC236}">
                  <a16:creationId xmlns="" xmlns:a16="http://schemas.microsoft.com/office/drawing/2014/main" id="{0CD02434-EBC3-444A-A8DF-28EA507DFAC2}"/>
                </a:ext>
              </a:extLst>
            </p:cNvPr>
            <p:cNvCxnSpPr/>
            <p:nvPr/>
          </p:nvCxnSpPr>
          <p:spPr>
            <a:xfrm flipV="1">
              <a:off x="6095997" y="2021681"/>
              <a:ext cx="0" cy="4000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
        <p:nvSpPr>
          <p:cNvPr id="50" name="文本框 49">
            <a:extLst>
              <a:ext uri="{FF2B5EF4-FFF2-40B4-BE49-F238E27FC236}">
                <a16:creationId xmlns="" xmlns:a16="http://schemas.microsoft.com/office/drawing/2014/main" id="{798C2827-8F9E-47C3-912E-3BBE01D10EB0}"/>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时空观念家国情怀</a:t>
            </a:r>
          </a:p>
        </p:txBody>
      </p:sp>
      <p:grpSp>
        <p:nvGrpSpPr>
          <p:cNvPr id="54" name="组合 53">
            <a:extLst>
              <a:ext uri="{FF2B5EF4-FFF2-40B4-BE49-F238E27FC236}">
                <a16:creationId xmlns="" xmlns:a16="http://schemas.microsoft.com/office/drawing/2014/main" id="{D0D32D53-2081-4F51-959B-D93E3CDA8404}"/>
              </a:ext>
            </a:extLst>
          </p:cNvPr>
          <p:cNvGrpSpPr/>
          <p:nvPr/>
        </p:nvGrpSpPr>
        <p:grpSpPr>
          <a:xfrm>
            <a:off x="641745" y="4745909"/>
            <a:ext cx="10908506" cy="1621626"/>
            <a:chOff x="807244" y="4757738"/>
            <a:chExt cx="10908506" cy="1621626"/>
          </a:xfrm>
        </p:grpSpPr>
        <p:sp>
          <p:nvSpPr>
            <p:cNvPr id="51" name="矩形: 圆角 50">
              <a:extLst>
                <a:ext uri="{FF2B5EF4-FFF2-40B4-BE49-F238E27FC236}">
                  <a16:creationId xmlns="" xmlns:a16="http://schemas.microsoft.com/office/drawing/2014/main" id="{09853363-CB98-446F-B2BA-3FB54E89292C}"/>
                </a:ext>
              </a:extLst>
            </p:cNvPr>
            <p:cNvSpPr/>
            <p:nvPr/>
          </p:nvSpPr>
          <p:spPr>
            <a:xfrm>
              <a:off x="807244" y="4757738"/>
              <a:ext cx="10908506" cy="16216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 xmlns:a16="http://schemas.microsoft.com/office/drawing/2014/main" id="{B7EBBF08-984B-4927-BB8B-5511D6AD7244}"/>
                </a:ext>
              </a:extLst>
            </p:cNvPr>
            <p:cNvSpPr txBox="1"/>
            <p:nvPr/>
          </p:nvSpPr>
          <p:spPr>
            <a:xfrm>
              <a:off x="933603" y="4997519"/>
              <a:ext cx="10655787" cy="1211229"/>
            </a:xfrm>
            <a:prstGeom prst="rect">
              <a:avLst/>
            </a:prstGeom>
            <a:no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万里旌旗耀眼开，王师出境岛夷摧。扬鞭遥指花如许，诸葛前身今又来。策马奔车走八荒，远征功业迈秦皇。澄清宇宙安黎庶，先挽长弓射夕阳。</a:t>
              </a:r>
              <a:endParaRPr lang="en-US" altLang="zh-CN" sz="2000" dirty="0">
                <a:latin typeface="华文中宋" panose="02010600040101010101" pitchFamily="2" charset="-122"/>
                <a:ea typeface="华文中宋" panose="02010600040101010101" pitchFamily="2" charset="-122"/>
              </a:endParaRPr>
            </a:p>
            <a:p>
              <a:pPr indent="457200"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中国远征军著名将领戴安澜</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远征</a:t>
              </a:r>
              <a:r>
                <a:rPr lang="en-US" altLang="zh-CN" sz="2000" dirty="0">
                  <a:latin typeface="华文中宋" panose="02010600040101010101" pitchFamily="2" charset="-122"/>
                  <a:ea typeface="华文中宋" panose="02010600040101010101" pitchFamily="2" charset="-122"/>
                </a:rPr>
                <a:t>》</a:t>
              </a:r>
            </a:p>
          </p:txBody>
        </p:sp>
      </p:grpSp>
      <p:sp>
        <p:nvSpPr>
          <p:cNvPr id="58" name="文本框 57">
            <a:extLst>
              <a:ext uri="{FF2B5EF4-FFF2-40B4-BE49-F238E27FC236}">
                <a16:creationId xmlns="" xmlns:a16="http://schemas.microsoft.com/office/drawing/2014/main" id="{637298B5-177E-4225-8B87-685BE211EB7B}"/>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战略相持阶段</a:t>
            </a:r>
          </a:p>
        </p:txBody>
      </p:sp>
    </p:spTree>
    <p:custDataLst>
      <p:tags r:id="rId1"/>
    </p:custDataLst>
    <p:extLst>
      <p:ext uri="{BB962C8B-B14F-4D97-AF65-F5344CB8AC3E}">
        <p14:creationId xmlns:p14="http://schemas.microsoft.com/office/powerpoint/2010/main" val="3927868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公众号：陈西设计之家。微信搜索即可">
            <a:extLst>
              <a:ext uri="{FF2B5EF4-FFF2-40B4-BE49-F238E27FC236}">
                <a16:creationId xmlns="" xmlns:a16="http://schemas.microsoft.com/office/drawing/2014/main" id="{78A3E2FD-3287-4756-91F1-C728B2FFF342}"/>
              </a:ext>
            </a:extLst>
          </p:cNvPr>
          <p:cNvPicPr>
            <a:picLocks noChangeAspect="1"/>
          </p:cNvPicPr>
          <p:nvPr/>
        </p:nvPicPr>
        <p:blipFill rotWithShape="1">
          <a:blip r:embed="rId4">
            <a:extLst>
              <a:ext uri="{28A0092B-C50C-407E-A947-70E740481C1C}">
                <a14:useLocalDpi xmlns:a14="http://schemas.microsoft.com/office/drawing/2010/main" val="0"/>
              </a:ext>
            </a:extLst>
          </a:blip>
          <a:srcRect b="62863"/>
          <a:stretch/>
        </p:blipFill>
        <p:spPr>
          <a:xfrm>
            <a:off x="0" y="-1"/>
            <a:ext cx="12192000" cy="34229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pic>
      <p:sp>
        <p:nvSpPr>
          <p:cNvPr id="20" name="文本框 19">
            <a:extLst>
              <a:ext uri="{FF2B5EF4-FFF2-40B4-BE49-F238E27FC236}">
                <a16:creationId xmlns="" xmlns:a16="http://schemas.microsoft.com/office/drawing/2014/main" id="{02342D4B-4461-4827-B719-2561FB4157B1}"/>
              </a:ext>
            </a:extLst>
          </p:cNvPr>
          <p:cNvSpPr txBox="1"/>
          <p:nvPr/>
        </p:nvSpPr>
        <p:spPr>
          <a:xfrm>
            <a:off x="5280419" y="4070951"/>
            <a:ext cx="5635673" cy="1077218"/>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rPr>
              <a:t>探究二：</a:t>
            </a:r>
            <a:r>
              <a:rPr lang="zh-CN" altLang="en-US" sz="3200" b="1" dirty="0">
                <a:latin typeface="微软雅黑" panose="020B0503020204020204" pitchFamily="34" charset="-122"/>
                <a:ea typeface="微软雅黑" panose="020B0503020204020204" pitchFamily="34" charset="-122"/>
              </a:rPr>
              <a:t>捐躯洒血，浩气干云</a:t>
            </a:r>
          </a:p>
          <a:p>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endParaRPr>
          </a:p>
        </p:txBody>
      </p:sp>
      <p:grpSp>
        <p:nvGrpSpPr>
          <p:cNvPr id="16" name="90b551d0-0b20-4b30-a0a0-ca5975747ca5" descr="jRcAAB+LCAAAAAAABADVVttu2kAQ/Zdt+oaQ14sv8EaCaCs1DWqivlQ8bM0A2/qC1kuUi/LvXZsljImhmMRueEHs7Iw9c2bO8TySMzEhPUJJi5yp+wXo/9cRl2og+Ezy6DKZQKjvRjJZgFQCUtL7+WiCbBT0g4dLMF732n4pYhEto9xMelbb0iZ+h0zUyo0DCETEw4GYCaWfrS1f0hHIAGJlHJVcQouYg0PbXZtZnmt+W+STTJaLvIKn1joxhhK7SMJEosTMg9auHeR6NZ2KAG7mEEEepa9uRKz68eR6zifrMs6lmM1VDGlqDFe/fkOgUFjP0YH5I3P3ZTrXD/8wHLJhx/WGOs/SpB3cAiVFPHuZNbE+kvJoF0WfJ0kIPH4ZvoKyLNxrvpWe3/Y7LnWY+d0kZqPE/MNb2a2jlW55Kx3mXXQHuJU4aWpV7mUhnFZvZiH+PxCzY7UZbqfHNrkxnFsFbtJayOmXd9SnA7ffxR0tpF2dnYXwI+ip48c6QxFP9Muw7FJM1lGSCiWS2PhtpPo+x1HC1AwHGXGt56BApvnNVjy6bZHPiRQPSax42A/FLI50z7XrV5iqLNnsOxAUrzQioII5yYbEDNi1eIDvkIK8BZ30lIfpelh0vxbwTb9tPZ25IZv57xByJW4LHgUbzQvZ+hZtanztYYw6hoXnBu7UBuCt9m9gdlB2B8KfV5UWwH8uPitvBVD2fkrGjdXe3ebo3uliu8tbERxXt6IeGYowWyv6QaYnmtopKEPINX+fjRmLMdMLFyVgmUHZjRbDlR95QGjZ1imjdc6DP02CRWsHKyNLTWD9i4dvDZZdVei9ExB6+xCht3cLvYcBO/KAQWbVhV7vd+VKvwf/w5Xe3jNhb118pxId/felXWZSdqPl48qPPGC0nFNGK1P6JsFyawerZqVvEqzKKz09hZ2eHSL1bLfU08KS+poTxvqIzZ7uWu33teFwxWd7Jq0eDKpt+PSdLa1mbvaAVtiqXnNCoLFqi/57Ay3T/+Yxq7bvH4VZzZ+BpjAbP/0Fr/ROKY0XAAA=">
            <a:extLst>
              <a:ext uri="{FF2B5EF4-FFF2-40B4-BE49-F238E27FC236}">
                <a16:creationId xmlns="" xmlns:a16="http://schemas.microsoft.com/office/drawing/2014/main" id="{247AF61E-B046-4741-9D9B-44C7082F1D4E}"/>
              </a:ext>
            </a:extLst>
          </p:cNvPr>
          <p:cNvGrpSpPr>
            <a:grpSpLocks noChangeAspect="1"/>
          </p:cNvGrpSpPr>
          <p:nvPr/>
        </p:nvGrpSpPr>
        <p:grpSpPr>
          <a:xfrm rot="10800000">
            <a:off x="-1169333" y="2510793"/>
            <a:ext cx="7599339" cy="3705089"/>
            <a:chOff x="3402703" y="1405639"/>
            <a:chExt cx="7599339" cy="3705089"/>
          </a:xfrm>
        </p:grpSpPr>
        <p:cxnSp>
          <p:nvCxnSpPr>
            <p:cNvPr id="17" name="ExtraShape">
              <a:extLst>
                <a:ext uri="{FF2B5EF4-FFF2-40B4-BE49-F238E27FC236}">
                  <a16:creationId xmlns="" xmlns:a16="http://schemas.microsoft.com/office/drawing/2014/main" id="{BF39E87A-5327-4FDC-BD52-10D8134524A0}"/>
                </a:ext>
              </a:extLst>
            </p:cNvPr>
            <p:cNvCxnSpPr>
              <a:cxnSpLocks/>
              <a:endCxn id="37" idx="1"/>
            </p:cNvCxnSpPr>
            <p:nvPr/>
          </p:nvCxnSpPr>
          <p:spPr>
            <a:xfrm rot="10800000" flipH="1" flipV="1">
              <a:off x="3497277" y="1667369"/>
              <a:ext cx="1634052" cy="1623446"/>
            </a:xfrm>
            <a:prstGeom prst="line">
              <a:avLst/>
            </a:prstGeom>
            <a:ln w="63500">
              <a:solidFill>
                <a:schemeClr val="tx1">
                  <a:lumMod val="65000"/>
                  <a:lumOff val="35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27" name="ExtraShape1">
              <a:extLst>
                <a:ext uri="{FF2B5EF4-FFF2-40B4-BE49-F238E27FC236}">
                  <a16:creationId xmlns="" xmlns:a16="http://schemas.microsoft.com/office/drawing/2014/main" id="{48CD830A-3782-43F9-9BE8-CFEB184B768E}"/>
                </a:ext>
              </a:extLst>
            </p:cNvPr>
            <p:cNvSpPr/>
            <p:nvPr/>
          </p:nvSpPr>
          <p:spPr>
            <a:xfrm>
              <a:off x="3402703" y="1582094"/>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28" name="ValueBack1">
              <a:extLst>
                <a:ext uri="{FF2B5EF4-FFF2-40B4-BE49-F238E27FC236}">
                  <a16:creationId xmlns="" xmlns:a16="http://schemas.microsoft.com/office/drawing/2014/main" id="{0BEE5982-5364-47AD-8712-F17BF3078528}"/>
                </a:ext>
              </a:extLst>
            </p:cNvPr>
            <p:cNvSpPr/>
            <p:nvPr/>
          </p:nvSpPr>
          <p:spPr>
            <a:xfrm rot="16997148">
              <a:off x="3455055" y="1634681"/>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29" name="ValueBack1">
              <a:extLst>
                <a:ext uri="{FF2B5EF4-FFF2-40B4-BE49-F238E27FC236}">
                  <a16:creationId xmlns="" xmlns:a16="http://schemas.microsoft.com/office/drawing/2014/main" id="{833A7770-E3FC-4EA4-BF17-68D6572E7C52}"/>
                </a:ext>
              </a:extLst>
            </p:cNvPr>
            <p:cNvSpPr/>
            <p:nvPr/>
          </p:nvSpPr>
          <p:spPr>
            <a:xfrm>
              <a:off x="3783760" y="1405639"/>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30" name="RelativeShape1">
              <a:extLst>
                <a:ext uri="{FF2B5EF4-FFF2-40B4-BE49-F238E27FC236}">
                  <a16:creationId xmlns="" xmlns:a16="http://schemas.microsoft.com/office/drawing/2014/main" id="{8079B3AD-7741-4C56-A7E5-D170AB02525D}"/>
                </a:ext>
              </a:extLst>
            </p:cNvPr>
            <p:cNvSpPr/>
            <p:nvPr/>
          </p:nvSpPr>
          <p:spPr bwMode="auto">
            <a:xfrm>
              <a:off x="4242344" y="1405639"/>
              <a:ext cx="3721428" cy="632189"/>
            </a:xfrm>
            <a:prstGeom prst="rect">
              <a:avLst/>
            </a:prstGeom>
            <a:noFill/>
            <a:ln>
              <a:noFill/>
            </a:ln>
            <a:scene3d>
              <a:camera prst="orthographicFront"/>
              <a:lightRig rig="threePt" dir="t"/>
            </a:scene3d>
            <a:sp3d/>
          </p:spPr>
          <p:txBody>
            <a:bodyPr anchor="ctr"/>
            <a:lstStyle/>
            <a:p>
              <a:pPr algn="ctr"/>
              <a:endParaRPr/>
            </a:p>
          </p:txBody>
        </p:sp>
        <p:sp>
          <p:nvSpPr>
            <p:cNvPr id="33" name="ValueShape1">
              <a:extLst>
                <a:ext uri="{FF2B5EF4-FFF2-40B4-BE49-F238E27FC236}">
                  <a16:creationId xmlns="" xmlns:a16="http://schemas.microsoft.com/office/drawing/2014/main" id="{87ED745A-CEE4-4766-8510-812C9ADBAB23}"/>
                </a:ext>
              </a:extLst>
            </p:cNvPr>
            <p:cNvSpPr/>
            <p:nvPr/>
          </p:nvSpPr>
          <p:spPr bwMode="auto">
            <a:xfrm>
              <a:off x="4242344" y="1405639"/>
              <a:ext cx="1932280" cy="632189"/>
            </a:xfrm>
            <a:prstGeom prst="rect">
              <a:avLst/>
            </a:prstGeom>
            <a:solidFill>
              <a:schemeClr val="tx1">
                <a:lumMod val="50000"/>
                <a:lumOff val="50000"/>
              </a:schemeClr>
            </a:solidFill>
            <a:ln>
              <a:noFill/>
            </a:ln>
            <a:scene3d>
              <a:camera prst="orthographicFront"/>
              <a:lightRig rig="threePt" dir="t"/>
            </a:scene3d>
            <a:sp3d/>
          </p:spPr>
          <p:txBody>
            <a:bodyPr anchor="ctr"/>
            <a:lstStyle/>
            <a:p>
              <a:pPr algn="ctr"/>
              <a:endParaRPr/>
            </a:p>
          </p:txBody>
        </p:sp>
        <p:sp>
          <p:nvSpPr>
            <p:cNvPr id="36" name="ExtraShape2">
              <a:extLst>
                <a:ext uri="{FF2B5EF4-FFF2-40B4-BE49-F238E27FC236}">
                  <a16:creationId xmlns="" xmlns:a16="http://schemas.microsoft.com/office/drawing/2014/main" id="{082933BC-66C0-4E4F-80B6-9930E9BF5A36}"/>
                </a:ext>
              </a:extLst>
            </p:cNvPr>
            <p:cNvSpPr/>
            <p:nvPr/>
          </p:nvSpPr>
          <p:spPr>
            <a:xfrm>
              <a:off x="4906781" y="3130909"/>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37" name="ValueBack2">
              <a:extLst>
                <a:ext uri="{FF2B5EF4-FFF2-40B4-BE49-F238E27FC236}">
                  <a16:creationId xmlns="" xmlns:a16="http://schemas.microsoft.com/office/drawing/2014/main" id="{C0033134-1358-4AB8-BFAB-FDF2BB2A4805}"/>
                </a:ext>
              </a:extLst>
            </p:cNvPr>
            <p:cNvSpPr/>
            <p:nvPr/>
          </p:nvSpPr>
          <p:spPr>
            <a:xfrm rot="16997148">
              <a:off x="4959132" y="3183496"/>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39" name="ValueBack2">
              <a:extLst>
                <a:ext uri="{FF2B5EF4-FFF2-40B4-BE49-F238E27FC236}">
                  <a16:creationId xmlns="" xmlns:a16="http://schemas.microsoft.com/office/drawing/2014/main" id="{DF5D6340-2341-42C9-8076-2FC50C7C0908}"/>
                </a:ext>
              </a:extLst>
            </p:cNvPr>
            <p:cNvSpPr/>
            <p:nvPr/>
          </p:nvSpPr>
          <p:spPr>
            <a:xfrm>
              <a:off x="5287837" y="2954454"/>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40" name="RelativeShape2">
              <a:extLst>
                <a:ext uri="{FF2B5EF4-FFF2-40B4-BE49-F238E27FC236}">
                  <a16:creationId xmlns="" xmlns:a16="http://schemas.microsoft.com/office/drawing/2014/main" id="{15F40E74-2F47-40B6-9D5F-E48406F72D25}"/>
                </a:ext>
              </a:extLst>
            </p:cNvPr>
            <p:cNvSpPr/>
            <p:nvPr/>
          </p:nvSpPr>
          <p:spPr bwMode="auto">
            <a:xfrm>
              <a:off x="5746422" y="2954454"/>
              <a:ext cx="3721428" cy="632189"/>
            </a:xfrm>
            <a:prstGeom prst="rect">
              <a:avLst/>
            </a:prstGeom>
            <a:noFill/>
            <a:ln>
              <a:noFill/>
            </a:ln>
            <a:scene3d>
              <a:camera prst="orthographicFront"/>
              <a:lightRig rig="threePt" dir="t"/>
            </a:scene3d>
            <a:sp3d/>
          </p:spPr>
          <p:txBody>
            <a:bodyPr anchor="ctr"/>
            <a:lstStyle/>
            <a:p>
              <a:pPr algn="ctr"/>
              <a:endParaRPr/>
            </a:p>
          </p:txBody>
        </p:sp>
        <p:sp>
          <p:nvSpPr>
            <p:cNvPr id="41" name="ValueShape2">
              <a:extLst>
                <a:ext uri="{FF2B5EF4-FFF2-40B4-BE49-F238E27FC236}">
                  <a16:creationId xmlns="" xmlns:a16="http://schemas.microsoft.com/office/drawing/2014/main" id="{218379A2-2DD3-4F8C-B11C-329F2C7A524A}"/>
                </a:ext>
              </a:extLst>
            </p:cNvPr>
            <p:cNvSpPr/>
            <p:nvPr/>
          </p:nvSpPr>
          <p:spPr bwMode="auto">
            <a:xfrm>
              <a:off x="5746422" y="2954454"/>
              <a:ext cx="2934203" cy="632189"/>
            </a:xfrm>
            <a:prstGeom prst="rect">
              <a:avLst/>
            </a:prstGeom>
            <a:solidFill>
              <a:schemeClr val="tx1"/>
            </a:solidFill>
            <a:ln>
              <a:noFill/>
            </a:ln>
            <a:scene3d>
              <a:camera prst="orthographicFront"/>
              <a:lightRig rig="threePt" dir="t"/>
            </a:scene3d>
            <a:sp3d/>
          </p:spPr>
          <p:txBody>
            <a:bodyPr anchor="ctr"/>
            <a:lstStyle/>
            <a:p>
              <a:pPr algn="ctr"/>
              <a:endParaRPr/>
            </a:p>
          </p:txBody>
        </p:sp>
        <p:sp>
          <p:nvSpPr>
            <p:cNvPr id="45" name="RelativeShape3">
              <a:extLst>
                <a:ext uri="{FF2B5EF4-FFF2-40B4-BE49-F238E27FC236}">
                  <a16:creationId xmlns="" xmlns:a16="http://schemas.microsoft.com/office/drawing/2014/main" id="{F5E92450-F8B3-45BA-9A38-D9024C555B51}"/>
                </a:ext>
              </a:extLst>
            </p:cNvPr>
            <p:cNvSpPr/>
            <p:nvPr/>
          </p:nvSpPr>
          <p:spPr bwMode="auto">
            <a:xfrm>
              <a:off x="7280614" y="4478539"/>
              <a:ext cx="3721428" cy="632189"/>
            </a:xfrm>
            <a:prstGeom prst="rect">
              <a:avLst/>
            </a:prstGeom>
            <a:noFill/>
            <a:ln>
              <a:noFill/>
            </a:ln>
            <a:scene3d>
              <a:camera prst="orthographicFront"/>
              <a:lightRig rig="threePt" dir="t"/>
            </a:scene3d>
            <a:sp3d/>
          </p:spPr>
          <p:txBody>
            <a:bodyPr anchor="ctr"/>
            <a:lstStyle/>
            <a:p>
              <a:pPr algn="ctr"/>
              <a:endParaRPr/>
            </a:p>
          </p:txBody>
        </p:sp>
      </p:grpSp>
      <p:sp>
        <p:nvSpPr>
          <p:cNvPr id="56" name="文本框 55">
            <a:extLst>
              <a:ext uri="{FF2B5EF4-FFF2-40B4-BE49-F238E27FC236}">
                <a16:creationId xmlns="" xmlns:a16="http://schemas.microsoft.com/office/drawing/2014/main" id="{198109E5-FDCF-4AE2-8045-F952F765FD2B}"/>
              </a:ext>
            </a:extLst>
          </p:cNvPr>
          <p:cNvSpPr txBox="1"/>
          <p:nvPr/>
        </p:nvSpPr>
        <p:spPr>
          <a:xfrm>
            <a:off x="6640878" y="4820623"/>
            <a:ext cx="4175038" cy="954107"/>
          </a:xfrm>
          <a:prstGeom prst="rect">
            <a:avLst/>
          </a:prstGeom>
          <a:noFill/>
        </p:spPr>
        <p:txBody>
          <a:bodyPr wrap="square">
            <a:spAutoFit/>
          </a:bodyPr>
          <a:lstStyle/>
          <a:p>
            <a:r>
              <a:rPr lang="zh-CN" altLang="en-US" sz="2800" b="1" dirty="0">
                <a:latin typeface="微软雅黑" panose="020B0503020204020204" pitchFamily="34" charset="-122"/>
                <a:ea typeface="微软雅黑" panose="020B0503020204020204" pitchFamily="34" charset="-122"/>
              </a:rPr>
              <a:t>中国人民抗日战争在世界反法西斯战争中的地位</a:t>
            </a:r>
            <a:endParaRPr lang="zh-CN" altLang="en-US" sz="28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Tree>
    <p:custDataLst>
      <p:tags r:id="rId1"/>
    </p:custDataLst>
    <p:extLst>
      <p:ext uri="{BB962C8B-B14F-4D97-AF65-F5344CB8AC3E}">
        <p14:creationId xmlns:p14="http://schemas.microsoft.com/office/powerpoint/2010/main" val="391602808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1000521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中国人民抗日战争在世界反法西斯战争中的地位</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13" name="文本框 12">
            <a:extLst>
              <a:ext uri="{FF2B5EF4-FFF2-40B4-BE49-F238E27FC236}">
                <a16:creationId xmlns="" xmlns:a16="http://schemas.microsoft.com/office/drawing/2014/main" id="{D19C3F1A-0FD8-472C-B9F1-B4278AA6EC1F}"/>
              </a:ext>
            </a:extLst>
          </p:cNvPr>
          <p:cNvSpPr txBox="1"/>
          <p:nvPr/>
        </p:nvSpPr>
        <p:spPr>
          <a:xfrm>
            <a:off x="191689" y="1063609"/>
            <a:ext cx="11808621" cy="3904274"/>
          </a:xfrm>
          <a:prstGeom prst="rect">
            <a:avLst/>
          </a:prstGeom>
          <a:solidFill>
            <a:srgbClr val="EEEEEE"/>
          </a:solid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材料一：日本于1931年悍然发动“九一八”事变，成为法西斯全球扩张开始的显著标志.....</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到1939年欧战爆发，中国已只身抗战八年，到1941年太平洋战争爆发时，已抗击日本法西斯达十年之久</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....战争结束时，日本陆军在华约105万人，而在太平洋战场只有83万余人...</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抗日战争中，中国军队毙伤、俘日军155万余人。日本战败向中国投降的日军共128万余人，超过太平洋和亚洲其他战场日军的总和......1941年6月，苏德战争爆发，为日本提供了北进之机。然而日本的大部分兵力正用于中国战场，对苏开战“实际上办不到......1940年德国在欧洲以压倒性胜利和英、法等国出人意料的溃败，为日本提供了“千载一遇”的良机，但还是因中国战场牵制、肋捉襟见肘而无力南进。1941年底，日本抱着孤注一掷的赌徒心态发动太平洋战争，给美英之军事以沉重打击。值此严峻时刻，中国军队在多地对日军发起进攻，策应太平洋等战场美、英军队的作战....</a:t>
            </a:r>
            <a:r>
              <a:rPr lang="en-US" altLang="zh-CN"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a:p>
            <a:pPr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何雷《世界反法西斯战争的东方主战场》</a:t>
            </a:r>
          </a:p>
        </p:txBody>
      </p:sp>
      <p:sp>
        <p:nvSpPr>
          <p:cNvPr id="17" name="文本框 16">
            <a:extLst>
              <a:ext uri="{FF2B5EF4-FFF2-40B4-BE49-F238E27FC236}">
                <a16:creationId xmlns="" xmlns:a16="http://schemas.microsoft.com/office/drawing/2014/main" id="{B8808C24-1624-49F2-929B-7DA0AB62B78D}"/>
              </a:ext>
            </a:extLst>
          </p:cNvPr>
          <p:cNvSpPr txBox="1"/>
          <p:nvPr/>
        </p:nvSpPr>
        <p:spPr>
          <a:xfrm>
            <a:off x="191689" y="5089098"/>
            <a:ext cx="11845989" cy="1595950"/>
          </a:xfrm>
          <a:prstGeom prst="rect">
            <a:avLst/>
          </a:prstGeom>
          <a:solidFill>
            <a:srgbClr val="EEEEEE"/>
          </a:solidFill>
        </p:spPr>
        <p:txBody>
          <a:bodyPr wrap="square">
            <a:spAutoFit/>
          </a:bodyPr>
          <a:lstStyle/>
          <a:p>
            <a:pPr indent="457200">
              <a:lnSpc>
                <a:spcPct val="125000"/>
              </a:lnSpc>
            </a:pPr>
            <a:r>
              <a:rPr lang="zh-CN" altLang="en-US" sz="2000" dirty="0">
                <a:latin typeface="华文中宋" panose="02010600040101010101" pitchFamily="2" charset="-122"/>
                <a:ea typeface="华文中宋" panose="02010600040101010101" pitchFamily="2" charset="-122"/>
              </a:rPr>
              <a:t>材料二：中国人民抗日战争和世界反法西斯战争，正义和邪恶、光明和黑暗、进步和反动的大决战。中国人民抗日战争开始时间最早、持续时间最长。在那场战争中，中国人民以巨大民族牺牲支撑起了世界反法西斯战争的东方主战场，为世界反法西斯战争胜利作出了重大贡献。</a:t>
            </a:r>
          </a:p>
          <a:p>
            <a:pPr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习近平在纪念抗日战争暨世界反法西斯战争胜利70周年大会上的讲话</a:t>
            </a:r>
          </a:p>
        </p:txBody>
      </p:sp>
    </p:spTree>
    <p:custDataLst>
      <p:tags r:id="rId1"/>
    </p:custDataLst>
    <p:extLst>
      <p:ext uri="{BB962C8B-B14F-4D97-AF65-F5344CB8AC3E}">
        <p14:creationId xmlns:p14="http://schemas.microsoft.com/office/powerpoint/2010/main" val="1575811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śḷïḍé">
            <a:extLst>
              <a:ext uri="{FF2B5EF4-FFF2-40B4-BE49-F238E27FC236}">
                <a16:creationId xmlns="" xmlns:a16="http://schemas.microsoft.com/office/drawing/2014/main" id="{A13A362D-D75B-42BE-A44B-0DBE2190505F}"/>
              </a:ext>
            </a:extLst>
          </p:cNvPr>
          <p:cNvSpPr txBox="1"/>
          <p:nvPr/>
        </p:nvSpPr>
        <p:spPr>
          <a:xfrm>
            <a:off x="6316002" y="1257052"/>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dirty="0"/>
              <a:t>0</a:t>
            </a:r>
            <a:r>
              <a:rPr lang="en-US" sz="100" b="1" dirty="0"/>
              <a:t> </a:t>
            </a:r>
            <a:r>
              <a:rPr lang="en-US" sz="2800" b="1" dirty="0"/>
              <a:t>1</a:t>
            </a:r>
          </a:p>
        </p:txBody>
      </p:sp>
      <p:sp>
        <p:nvSpPr>
          <p:cNvPr id="6" name="íṣľîḋê">
            <a:extLst>
              <a:ext uri="{FF2B5EF4-FFF2-40B4-BE49-F238E27FC236}">
                <a16:creationId xmlns="" xmlns:a16="http://schemas.microsoft.com/office/drawing/2014/main" id="{429810A8-798D-4A28-875D-9037100E62B6}"/>
              </a:ext>
            </a:extLst>
          </p:cNvPr>
          <p:cNvSpPr txBox="1"/>
          <p:nvPr/>
        </p:nvSpPr>
        <p:spPr>
          <a:xfrm>
            <a:off x="7193220" y="1144357"/>
            <a:ext cx="4325680" cy="88583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2000" dirty="0">
                <a:latin typeface="华文中宋" panose="02010600040101010101" pitchFamily="2" charset="-122"/>
                <a:ea typeface="华文中宋" panose="02010600040101010101" pitchFamily="2" charset="-122"/>
              </a:rPr>
              <a:t>抗日战争是世界反法西斯战争的重要组成部分，是世界反法西斯战争的东方主战场。</a:t>
            </a:r>
            <a:endParaRPr lang="en-US" altLang="zh-CN" sz="2000" dirty="0">
              <a:latin typeface="华文中宋" panose="02010600040101010101" pitchFamily="2" charset="-122"/>
              <a:ea typeface="华文中宋" panose="02010600040101010101" pitchFamily="2" charset="-122"/>
            </a:endParaRPr>
          </a:p>
        </p:txBody>
      </p:sp>
      <p:sp>
        <p:nvSpPr>
          <p:cNvPr id="7" name="íṧ1ïḋè">
            <a:extLst>
              <a:ext uri="{FF2B5EF4-FFF2-40B4-BE49-F238E27FC236}">
                <a16:creationId xmlns="" xmlns:a16="http://schemas.microsoft.com/office/drawing/2014/main" id="{73E9A8FD-4C73-40CF-8F8C-5ABB6AD4825A}"/>
              </a:ext>
            </a:extLst>
          </p:cNvPr>
          <p:cNvSpPr txBox="1"/>
          <p:nvPr/>
        </p:nvSpPr>
        <p:spPr>
          <a:xfrm>
            <a:off x="7193219" y="2797362"/>
            <a:ext cx="4325681" cy="885830"/>
          </a:xfrm>
          <a:prstGeom prst="rect">
            <a:avLst/>
          </a:prstGeom>
          <a:noFill/>
          <a:ln>
            <a:noFill/>
          </a:ln>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2000" dirty="0">
                <a:latin typeface="华文中宋" panose="02010600040101010101" pitchFamily="2" charset="-122"/>
                <a:ea typeface="华文中宋" panose="02010600040101010101" pitchFamily="2" charset="-122"/>
              </a:rPr>
              <a:t>中国的抗日战争为世界反法西斯战争的胜利做出了重大贡献。</a:t>
            </a:r>
            <a:endParaRPr lang="en-US" altLang="zh-CN" sz="2000" dirty="0">
              <a:latin typeface="华文中宋" panose="02010600040101010101" pitchFamily="2" charset="-122"/>
              <a:ea typeface="华文中宋" panose="02010600040101010101" pitchFamily="2" charset="-122"/>
            </a:endParaRPr>
          </a:p>
        </p:txBody>
      </p:sp>
      <p:cxnSp>
        <p:nvCxnSpPr>
          <p:cNvPr id="8" name="直接连接符 7">
            <a:extLst>
              <a:ext uri="{FF2B5EF4-FFF2-40B4-BE49-F238E27FC236}">
                <a16:creationId xmlns="" xmlns:a16="http://schemas.microsoft.com/office/drawing/2014/main" id="{C2EDA928-2615-4CA0-B4C0-E45ED8DFDD87}"/>
              </a:ext>
            </a:extLst>
          </p:cNvPr>
          <p:cNvCxnSpPr>
            <a:cxnSpLocks/>
          </p:cNvCxnSpPr>
          <p:nvPr/>
        </p:nvCxnSpPr>
        <p:spPr>
          <a:xfrm>
            <a:off x="6345497" y="2621597"/>
            <a:ext cx="517340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îš1iďè">
            <a:extLst>
              <a:ext uri="{FF2B5EF4-FFF2-40B4-BE49-F238E27FC236}">
                <a16:creationId xmlns="" xmlns:a16="http://schemas.microsoft.com/office/drawing/2014/main" id="{18142626-924F-4B05-96BE-EE367707935D}"/>
              </a:ext>
            </a:extLst>
          </p:cNvPr>
          <p:cNvSpPr txBox="1"/>
          <p:nvPr/>
        </p:nvSpPr>
        <p:spPr>
          <a:xfrm>
            <a:off x="7215445" y="4034722"/>
            <a:ext cx="4303456" cy="885830"/>
          </a:xfrm>
          <a:prstGeom prst="rect">
            <a:avLst/>
          </a:prstGeom>
          <a:noFill/>
          <a:ln>
            <a:noFill/>
          </a:ln>
        </p:spPr>
        <p:txBody>
          <a:bodyPr wrap="square" lIns="91440" tIns="45720" rIns="91440" bIns="4572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2000" dirty="0">
                <a:latin typeface="华文中宋" panose="02010600040101010101" pitchFamily="2" charset="-122"/>
                <a:ea typeface="华文中宋" panose="02010600040101010101" pitchFamily="2" charset="-122"/>
              </a:rPr>
              <a:t>中国战场牵制和削弱了日本的力量，减轻了盟军的压力，做出了伟大贡献。</a:t>
            </a:r>
            <a:endParaRPr lang="en-US" altLang="zh-CN" sz="2000" dirty="0">
              <a:latin typeface="华文中宋" panose="02010600040101010101" pitchFamily="2" charset="-122"/>
              <a:ea typeface="华文中宋" panose="02010600040101010101" pitchFamily="2" charset="-122"/>
            </a:endParaRPr>
          </a:p>
        </p:txBody>
      </p:sp>
      <p:cxnSp>
        <p:nvCxnSpPr>
          <p:cNvPr id="10" name="直接连接符 9">
            <a:extLst>
              <a:ext uri="{FF2B5EF4-FFF2-40B4-BE49-F238E27FC236}">
                <a16:creationId xmlns="" xmlns:a16="http://schemas.microsoft.com/office/drawing/2014/main" id="{DDA55A9C-BBD1-4BCC-8E26-DA535EE535C7}"/>
              </a:ext>
            </a:extLst>
          </p:cNvPr>
          <p:cNvCxnSpPr>
            <a:cxnSpLocks/>
          </p:cNvCxnSpPr>
          <p:nvPr/>
        </p:nvCxnSpPr>
        <p:spPr>
          <a:xfrm>
            <a:off x="6367722" y="3858957"/>
            <a:ext cx="5151178"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iṣlíḑe">
            <a:extLst>
              <a:ext uri="{FF2B5EF4-FFF2-40B4-BE49-F238E27FC236}">
                <a16:creationId xmlns="" xmlns:a16="http://schemas.microsoft.com/office/drawing/2014/main" id="{FA2ABEA5-C744-4050-A77F-1757DAC29157}"/>
              </a:ext>
            </a:extLst>
          </p:cNvPr>
          <p:cNvSpPr txBox="1"/>
          <p:nvPr/>
        </p:nvSpPr>
        <p:spPr>
          <a:xfrm>
            <a:off x="6342536" y="2910056"/>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dirty="0"/>
              <a:t>0</a:t>
            </a:r>
            <a:r>
              <a:rPr lang="en-US" sz="100" b="1" dirty="0"/>
              <a:t> </a:t>
            </a:r>
            <a:r>
              <a:rPr lang="en-US" sz="2800" b="1" dirty="0"/>
              <a:t>2</a:t>
            </a:r>
          </a:p>
        </p:txBody>
      </p:sp>
      <p:sp>
        <p:nvSpPr>
          <p:cNvPr id="12" name="iṡľiḋè">
            <a:extLst>
              <a:ext uri="{FF2B5EF4-FFF2-40B4-BE49-F238E27FC236}">
                <a16:creationId xmlns="" xmlns:a16="http://schemas.microsoft.com/office/drawing/2014/main" id="{E7FC4A8B-3FE4-4A2A-8A8E-948DE138D820}"/>
              </a:ext>
            </a:extLst>
          </p:cNvPr>
          <p:cNvSpPr txBox="1"/>
          <p:nvPr/>
        </p:nvSpPr>
        <p:spPr>
          <a:xfrm>
            <a:off x="6369070" y="4147415"/>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dirty="0"/>
              <a:t>0</a:t>
            </a:r>
            <a:r>
              <a:rPr lang="en-US" sz="100" b="1" dirty="0"/>
              <a:t> </a:t>
            </a:r>
            <a:r>
              <a:rPr lang="en-US" sz="2800" b="1" dirty="0"/>
              <a:t>3</a:t>
            </a:r>
          </a:p>
        </p:txBody>
      </p:sp>
      <p:cxnSp>
        <p:nvCxnSpPr>
          <p:cNvPr id="15" name="直接连接符 14">
            <a:extLst>
              <a:ext uri="{FF2B5EF4-FFF2-40B4-BE49-F238E27FC236}">
                <a16:creationId xmlns="" xmlns:a16="http://schemas.microsoft.com/office/drawing/2014/main" id="{23F20470-3726-45F3-BE66-154164D67492}"/>
              </a:ext>
            </a:extLst>
          </p:cNvPr>
          <p:cNvCxnSpPr>
            <a:cxnSpLocks/>
          </p:cNvCxnSpPr>
          <p:nvPr/>
        </p:nvCxnSpPr>
        <p:spPr>
          <a:xfrm>
            <a:off x="6345497" y="5096317"/>
            <a:ext cx="517340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 xmlns:a16="http://schemas.microsoft.com/office/drawing/2014/main" id="{7416521E-8B6D-42C4-892F-C3864A98A8C1}"/>
              </a:ext>
            </a:extLst>
          </p:cNvPr>
          <p:cNvPicPr>
            <a:picLocks noChangeAspect="1"/>
          </p:cNvPicPr>
          <p:nvPr/>
        </p:nvPicPr>
        <p:blipFill rotWithShape="1">
          <a:blip r:embed="rId3">
            <a:extLst>
              <a:ext uri="{28A0092B-C50C-407E-A947-70E740481C1C}">
                <a14:useLocalDpi xmlns:a14="http://schemas.microsoft.com/office/drawing/2010/main" val="0"/>
              </a:ext>
            </a:extLst>
          </a:blip>
          <a:srcRect b="9734"/>
          <a:stretch/>
        </p:blipFill>
        <p:spPr>
          <a:xfrm>
            <a:off x="416336" y="1144357"/>
            <a:ext cx="5773361" cy="3951954"/>
          </a:xfrm>
          <a:prstGeom prst="rect">
            <a:avLst/>
          </a:prstGeom>
        </p:spPr>
      </p:pic>
      <p:cxnSp>
        <p:nvCxnSpPr>
          <p:cNvPr id="19" name="直接连接符 18">
            <a:extLst>
              <a:ext uri="{FF2B5EF4-FFF2-40B4-BE49-F238E27FC236}">
                <a16:creationId xmlns="" xmlns:a16="http://schemas.microsoft.com/office/drawing/2014/main" id="{7FBF4766-1D92-4C9C-A095-D85D482F4966}"/>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iconfont-11607-6151392">
            <a:extLst>
              <a:ext uri="{FF2B5EF4-FFF2-40B4-BE49-F238E27FC236}">
                <a16:creationId xmlns="" xmlns:a16="http://schemas.microsoft.com/office/drawing/2014/main" id="{B9E3C408-1C59-4D71-81CF-A65E7B347A76}"/>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21" name="文本框 20">
            <a:extLst>
              <a:ext uri="{FF2B5EF4-FFF2-40B4-BE49-F238E27FC236}">
                <a16:creationId xmlns="" xmlns:a16="http://schemas.microsoft.com/office/drawing/2014/main" id="{12EEB68E-7D57-482C-B9EA-4EEA3BBD0378}"/>
              </a:ext>
            </a:extLst>
          </p:cNvPr>
          <p:cNvSpPr txBox="1"/>
          <p:nvPr/>
        </p:nvSpPr>
        <p:spPr>
          <a:xfrm>
            <a:off x="660401" y="143440"/>
            <a:ext cx="1000521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中国人民抗日战争在世界反法西斯战争中的地位</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22" name="ïs1iḑé">
            <a:extLst>
              <a:ext uri="{FF2B5EF4-FFF2-40B4-BE49-F238E27FC236}">
                <a16:creationId xmlns="" xmlns:a16="http://schemas.microsoft.com/office/drawing/2014/main" id="{E3D03978-B1DA-4E8D-8750-D81B74A55C63}"/>
              </a:ext>
            </a:extLst>
          </p:cNvPr>
          <p:cNvSpPr txBox="1"/>
          <p:nvPr/>
        </p:nvSpPr>
        <p:spPr>
          <a:xfrm>
            <a:off x="1210605" y="5508858"/>
            <a:ext cx="9958183" cy="583113"/>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2000" dirty="0">
                <a:latin typeface="华文中宋" panose="02010600040101010101" pitchFamily="2" charset="-122"/>
                <a:ea typeface="华文中宋" panose="02010600040101010101" pitchFamily="2" charset="-122"/>
              </a:rPr>
              <a:t>中国是盟军对日作战的重要基地，中国军队出国作战，给予盟军很大的军事支持。</a:t>
            </a:r>
            <a:endParaRPr lang="en-US" altLang="zh-CN" sz="2000" dirty="0">
              <a:latin typeface="华文中宋" panose="02010600040101010101" pitchFamily="2" charset="-122"/>
              <a:ea typeface="华文中宋" panose="02010600040101010101" pitchFamily="2" charset="-122"/>
            </a:endParaRPr>
          </a:p>
        </p:txBody>
      </p:sp>
      <p:sp>
        <p:nvSpPr>
          <p:cNvPr id="23" name="íSḷiḑé">
            <a:extLst>
              <a:ext uri="{FF2B5EF4-FFF2-40B4-BE49-F238E27FC236}">
                <a16:creationId xmlns="" xmlns:a16="http://schemas.microsoft.com/office/drawing/2014/main" id="{62D6D5C7-9554-4CBD-92F7-AF753BD55F87}"/>
              </a:ext>
            </a:extLst>
          </p:cNvPr>
          <p:cNvSpPr txBox="1"/>
          <p:nvPr/>
        </p:nvSpPr>
        <p:spPr>
          <a:xfrm>
            <a:off x="416336" y="5574795"/>
            <a:ext cx="777877" cy="660441"/>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sz="2800" b="1" dirty="0"/>
              <a:t>0</a:t>
            </a:r>
            <a:r>
              <a:rPr lang="en-US" sz="100" b="1" dirty="0"/>
              <a:t> </a:t>
            </a:r>
            <a:r>
              <a:rPr lang="en-US" sz="2800" b="1" dirty="0"/>
              <a:t>4</a:t>
            </a:r>
          </a:p>
        </p:txBody>
      </p:sp>
    </p:spTree>
    <p:custDataLst>
      <p:tags r:id="rId1"/>
    </p:custDataLst>
    <p:extLst>
      <p:ext uri="{BB962C8B-B14F-4D97-AF65-F5344CB8AC3E}">
        <p14:creationId xmlns:p14="http://schemas.microsoft.com/office/powerpoint/2010/main" val="2694681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公众号：陈西设计之家。微信搜索即可">
            <a:extLst>
              <a:ext uri="{FF2B5EF4-FFF2-40B4-BE49-F238E27FC236}">
                <a16:creationId xmlns="" xmlns:a16="http://schemas.microsoft.com/office/drawing/2014/main" id="{83632004-FDEA-490C-B587-B5DAE4FB8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0"/>
            <a:ext cx="10858500" cy="4193525"/>
          </a:xfrm>
          <a:custGeom>
            <a:avLst/>
            <a:gdLst>
              <a:gd name="connsiteX0" fmla="*/ 0 w 10972800"/>
              <a:gd name="connsiteY0" fmla="*/ 0 h 3926541"/>
              <a:gd name="connsiteX1" fmla="*/ 10972800 w 10972800"/>
              <a:gd name="connsiteY1" fmla="*/ 0 h 3926541"/>
              <a:gd name="connsiteX2" fmla="*/ 10972800 w 10972800"/>
              <a:gd name="connsiteY2" fmla="*/ 3926541 h 3926541"/>
              <a:gd name="connsiteX3" fmla="*/ 5644321 w 10972800"/>
              <a:gd name="connsiteY3" fmla="*/ 3926541 h 3926541"/>
              <a:gd name="connsiteX4" fmla="*/ 5486400 w 10972800"/>
              <a:gd name="connsiteY4" fmla="*/ 3734277 h 3926541"/>
              <a:gd name="connsiteX5" fmla="*/ 5328480 w 10972800"/>
              <a:gd name="connsiteY5" fmla="*/ 3926541 h 3926541"/>
              <a:gd name="connsiteX6" fmla="*/ 0 w 10972800"/>
              <a:gd name="connsiteY6" fmla="*/ 3926541 h 39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0" h="3926541">
                <a:moveTo>
                  <a:pt x="0" y="0"/>
                </a:moveTo>
                <a:lnTo>
                  <a:pt x="10972800" y="0"/>
                </a:lnTo>
                <a:lnTo>
                  <a:pt x="10972800" y="3926541"/>
                </a:lnTo>
                <a:lnTo>
                  <a:pt x="5644321" y="3926541"/>
                </a:lnTo>
                <a:lnTo>
                  <a:pt x="5486400" y="3734277"/>
                </a:lnTo>
                <a:lnTo>
                  <a:pt x="5328480" y="3926541"/>
                </a:lnTo>
                <a:lnTo>
                  <a:pt x="0" y="3926541"/>
                </a:lnTo>
                <a:close/>
              </a:path>
            </a:pathLst>
          </a:custGeom>
        </p:spPr>
      </p:pic>
      <p:sp>
        <p:nvSpPr>
          <p:cNvPr id="6" name="文本框 5">
            <a:extLst>
              <a:ext uri="{FF2B5EF4-FFF2-40B4-BE49-F238E27FC236}">
                <a16:creationId xmlns="" xmlns:a16="http://schemas.microsoft.com/office/drawing/2014/main" id="{B68427A5-17DF-41A6-99D9-094F203F0D78}"/>
              </a:ext>
            </a:extLst>
          </p:cNvPr>
          <p:cNvSpPr txBox="1"/>
          <p:nvPr/>
        </p:nvSpPr>
        <p:spPr>
          <a:xfrm>
            <a:off x="4214078" y="4351251"/>
            <a:ext cx="3763844"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抗日战争的胜利</a:t>
            </a:r>
            <a:endParaRPr lang="zh-CN" altLang="en-US" sz="4000" b="1" dirty="0">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endParaRPr>
          </a:p>
        </p:txBody>
      </p:sp>
      <p:sp>
        <p:nvSpPr>
          <p:cNvPr id="10" name="文本框 9">
            <a:extLst>
              <a:ext uri="{FF2B5EF4-FFF2-40B4-BE49-F238E27FC236}">
                <a16:creationId xmlns="" xmlns:a16="http://schemas.microsoft.com/office/drawing/2014/main" id="{9DFFEAF2-FC37-4A50-B50C-56C06E0B8F30}"/>
              </a:ext>
            </a:extLst>
          </p:cNvPr>
          <p:cNvSpPr txBox="1"/>
          <p:nvPr/>
        </p:nvSpPr>
        <p:spPr>
          <a:xfrm>
            <a:off x="1976727" y="5216863"/>
            <a:ext cx="8238546" cy="1015663"/>
          </a:xfrm>
          <a:prstGeom prst="rect">
            <a:avLst/>
          </a:prstGeom>
          <a:noFill/>
        </p:spPr>
        <p:txBody>
          <a:bodyPr wrap="square">
            <a:spAutoFit/>
          </a:bodyPr>
          <a:lstStyle/>
          <a:p>
            <a:pPr indent="457200"/>
            <a:r>
              <a:rPr lang="zh-CN" altLang="en-US" sz="2000" dirty="0">
                <a:latin typeface="华文中宋" panose="02010600040101010101" pitchFamily="2" charset="-122"/>
                <a:ea typeface="华文中宋" panose="02010600040101010101" pitchFamily="2" charset="-122"/>
              </a:rPr>
              <a:t>第一个阶段，是敌之战略进攻、我之战略防御的时期。第二个阶段，是敌之战略保守、我之准备反攻的时期。第三个阶段，是我之战略反攻、敌之战略退却的时期。”</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毛泽东《论持久战》</a:t>
            </a:r>
          </a:p>
        </p:txBody>
      </p:sp>
    </p:spTree>
    <p:extLst>
      <p:ext uri="{BB962C8B-B14F-4D97-AF65-F5344CB8AC3E}">
        <p14:creationId xmlns:p14="http://schemas.microsoft.com/office/powerpoint/2010/main" val="3535845887"/>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 xmlns:a16="http://schemas.microsoft.com/office/drawing/2014/main" id="{418AFC02-ED59-4FF9-9E72-5D0AF38AE69D}"/>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iconfont-11607-6151392">
            <a:extLst>
              <a:ext uri="{FF2B5EF4-FFF2-40B4-BE49-F238E27FC236}">
                <a16:creationId xmlns="" xmlns:a16="http://schemas.microsoft.com/office/drawing/2014/main" id="{419E27AB-C513-4A12-9A4E-DBF3F1A4B9C8}"/>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5" name="文本框 4">
            <a:extLst>
              <a:ext uri="{FF2B5EF4-FFF2-40B4-BE49-F238E27FC236}">
                <a16:creationId xmlns="" xmlns:a16="http://schemas.microsoft.com/office/drawing/2014/main" id="{13418819-EC4E-4DD4-954C-1602AC564357}"/>
              </a:ext>
            </a:extLst>
          </p:cNvPr>
          <p:cNvSpPr txBox="1"/>
          <p:nvPr/>
        </p:nvSpPr>
        <p:spPr>
          <a:xfrm>
            <a:off x="660401" y="143440"/>
            <a:ext cx="351154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抗战胜利</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胜利前夜</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graphicFrame>
        <p:nvGraphicFramePr>
          <p:cNvPr id="16" name="表格 16">
            <a:extLst>
              <a:ext uri="{FF2B5EF4-FFF2-40B4-BE49-F238E27FC236}">
                <a16:creationId xmlns="" xmlns:a16="http://schemas.microsoft.com/office/drawing/2014/main" id="{4256BF6C-C97C-46FB-AD12-9E40DBC34BB8}"/>
              </a:ext>
            </a:extLst>
          </p:cNvPr>
          <p:cNvGraphicFramePr>
            <a:graphicFrameLocks noGrp="1"/>
          </p:cNvGraphicFramePr>
          <p:nvPr>
            <p:extLst>
              <p:ext uri="{D42A27DB-BD31-4B8C-83A1-F6EECF244321}">
                <p14:modId xmlns:p14="http://schemas.microsoft.com/office/powerpoint/2010/main" val="1613708774"/>
              </p:ext>
            </p:extLst>
          </p:nvPr>
        </p:nvGraphicFramePr>
        <p:xfrm>
          <a:off x="288925" y="1119714"/>
          <a:ext cx="6738298" cy="5359658"/>
        </p:xfrm>
        <a:graphic>
          <a:graphicData uri="http://schemas.openxmlformats.org/drawingml/2006/table">
            <a:tbl>
              <a:tblPr firstRow="1" bandRow="1">
                <a:tableStyleId>{5C22544A-7EE6-4342-B048-85BDC9FD1C3A}</a:tableStyleId>
              </a:tblPr>
              <a:tblGrid>
                <a:gridCol w="1246981">
                  <a:extLst>
                    <a:ext uri="{9D8B030D-6E8A-4147-A177-3AD203B41FA5}">
                      <a16:colId xmlns="" xmlns:a16="http://schemas.microsoft.com/office/drawing/2014/main" val="786105264"/>
                    </a:ext>
                  </a:extLst>
                </a:gridCol>
                <a:gridCol w="5491317">
                  <a:extLst>
                    <a:ext uri="{9D8B030D-6E8A-4147-A177-3AD203B41FA5}">
                      <a16:colId xmlns="" xmlns:a16="http://schemas.microsoft.com/office/drawing/2014/main" val="884482906"/>
                    </a:ext>
                  </a:extLst>
                </a:gridCol>
              </a:tblGrid>
              <a:tr h="505628">
                <a:tc gridSpan="2">
                  <a:txBody>
                    <a:bodyPr/>
                    <a:lstStyle/>
                    <a:p>
                      <a:pPr algn="ctr"/>
                      <a:r>
                        <a:rPr lang="zh-CN" altLang="en-US" sz="2400" dirty="0">
                          <a:solidFill>
                            <a:schemeClr val="tx1"/>
                          </a:solidFill>
                          <a:latin typeface="华文中宋" panose="02010600040101010101" pitchFamily="2" charset="-122"/>
                          <a:ea typeface="华文中宋" panose="02010600040101010101" pitchFamily="2" charset="-122"/>
                        </a:rPr>
                        <a:t>中共七大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05951135"/>
                  </a:ext>
                </a:extLst>
              </a:tr>
              <a:tr h="505628">
                <a:tc>
                  <a:txBody>
                    <a:bodyPr/>
                    <a:lstStyle/>
                    <a:p>
                      <a:pPr algn="ctr"/>
                      <a:r>
                        <a:rPr lang="zh-CN" altLang="en-US" sz="2400" dirty="0">
                          <a:latin typeface="华文中宋" panose="02010600040101010101" pitchFamily="2" charset="-122"/>
                          <a:ea typeface="华文中宋" panose="02010600040101010101" pitchFamily="2" charset="-122"/>
                        </a:rPr>
                        <a:t>时间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2400" dirty="0">
                          <a:latin typeface="华文中宋" panose="02010600040101010101" pitchFamily="2" charset="-122"/>
                          <a:ea typeface="华文中宋" panose="02010600040101010101" pitchFamily="2" charset="-122"/>
                        </a:rPr>
                        <a:t>1945</a:t>
                      </a:r>
                      <a:r>
                        <a:rPr lang="zh-CN" altLang="en-US" sz="2400" dirty="0">
                          <a:latin typeface="华文中宋" panose="02010600040101010101" pitchFamily="2" charset="-122"/>
                          <a:ea typeface="华文中宋" panose="02010600040101010101" pitchFamily="2" charset="-122"/>
                        </a:rPr>
                        <a:t>年</a:t>
                      </a:r>
                      <a:r>
                        <a:rPr lang="en-US" altLang="zh-CN" sz="2400" dirty="0">
                          <a:latin typeface="华文中宋" panose="02010600040101010101" pitchFamily="2" charset="-122"/>
                          <a:ea typeface="华文中宋" panose="02010600040101010101" pitchFamily="2" charset="-122"/>
                        </a:rPr>
                        <a:t>4—6</a:t>
                      </a:r>
                      <a:r>
                        <a:rPr lang="zh-CN" altLang="en-US" sz="2400" dirty="0">
                          <a:latin typeface="华文中宋" panose="02010600040101010101" pitchFamily="2" charset="-122"/>
                          <a:ea typeface="华文中宋" panose="02010600040101010101" pitchFamily="2" charset="-122"/>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94690906"/>
                  </a:ext>
                </a:extLst>
              </a:tr>
              <a:tr h="1314633">
                <a:tc>
                  <a:txBody>
                    <a:bodyPr/>
                    <a:lstStyle/>
                    <a:p>
                      <a:pPr algn="ctr"/>
                      <a:r>
                        <a:rPr lang="zh-CN" altLang="en-US" sz="2400" dirty="0">
                          <a:latin typeface="华文中宋" panose="02010600040101010101" pitchFamily="2" charset="-122"/>
                          <a:ea typeface="华文中宋" panose="02010600040101010101" pitchFamily="2" charset="-122"/>
                        </a:rPr>
                        <a:t>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400" dirty="0">
                          <a:latin typeface="华文中宋" panose="02010600040101010101" pitchFamily="2" charset="-122"/>
                          <a:ea typeface="华文中宋" panose="02010600040101010101" pitchFamily="2" charset="-122"/>
                        </a:rPr>
                        <a:t>为了系统地总结中国革命的 基本经验，为彻底打败日本侵略者、建设新中国做准备，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3956117"/>
                  </a:ext>
                </a:extLst>
              </a:tr>
              <a:tr h="1719136">
                <a:tc>
                  <a:txBody>
                    <a:bodyPr/>
                    <a:lstStyle/>
                    <a:p>
                      <a:pPr algn="ctr"/>
                      <a:r>
                        <a:rPr lang="zh-CN" altLang="en-US" sz="2400" dirty="0">
                          <a:latin typeface="华文中宋" panose="02010600040101010101" pitchFamily="2" charset="-122"/>
                          <a:ea typeface="华文中宋" panose="02010600040101010101" pitchFamily="2" charset="-122"/>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400" dirty="0">
                          <a:latin typeface="华文中宋" panose="02010600040101010101" pitchFamily="2" charset="-122"/>
                          <a:ea typeface="华文中宋" panose="02010600040101010101" pitchFamily="2" charset="-122"/>
                        </a:rPr>
                        <a:t>提出了党的政治路线；</a:t>
                      </a:r>
                      <a:endParaRPr lang="en-US" altLang="zh-CN" sz="2400" dirty="0">
                        <a:latin typeface="华文中宋" panose="02010600040101010101" pitchFamily="2" charset="-122"/>
                        <a:ea typeface="华文中宋" panose="02010600040101010101" pitchFamily="2" charset="-122"/>
                      </a:endParaRPr>
                    </a:p>
                    <a:p>
                      <a:pPr algn="l"/>
                      <a:r>
                        <a:rPr lang="zh-CN" altLang="en-US" sz="2400" dirty="0">
                          <a:latin typeface="华文中宋" panose="02010600040101010101" pitchFamily="2" charset="-122"/>
                          <a:ea typeface="华文中宋" panose="02010600040101010101" pitchFamily="2" charset="-122"/>
                        </a:rPr>
                        <a:t>确立毛泽东思想为党的指导思想；</a:t>
                      </a:r>
                      <a:endParaRPr lang="en-US" altLang="zh-CN" sz="2400" dirty="0">
                        <a:latin typeface="华文中宋" panose="02010600040101010101" pitchFamily="2" charset="-122"/>
                        <a:ea typeface="华文中宋" panose="02010600040101010101" pitchFamily="2" charset="-122"/>
                      </a:endParaRPr>
                    </a:p>
                    <a:p>
                      <a:pPr algn="l"/>
                      <a:r>
                        <a:rPr lang="zh-CN" altLang="en-US" sz="2400" dirty="0">
                          <a:latin typeface="华文中宋" panose="02010600040101010101" pitchFamily="2" charset="-122"/>
                          <a:ea typeface="华文中宋" panose="02010600040101010101" pitchFamily="2" charset="-122"/>
                        </a:rPr>
                        <a:t>选举产生以毛泽东为首的中央委员会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14493600"/>
                  </a:ext>
                </a:extLst>
              </a:tr>
              <a:tr h="1314633">
                <a:tc>
                  <a:txBody>
                    <a:bodyPr/>
                    <a:lstStyle/>
                    <a:p>
                      <a:pPr algn="ctr"/>
                      <a:r>
                        <a:rPr lang="zh-CN" altLang="en-US" sz="2400" dirty="0">
                          <a:latin typeface="华文中宋" panose="02010600040101010101" pitchFamily="2" charset="-122"/>
                          <a:ea typeface="华文中宋" panose="02010600040101010101" pitchFamily="2" charset="-122"/>
                        </a:rPr>
                        <a:t>意义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2400" dirty="0">
                          <a:latin typeface="华文中宋" panose="02010600040101010101" pitchFamily="2" charset="-122"/>
                          <a:ea typeface="华文中宋" panose="02010600040101010101" pitchFamily="2" charset="-122"/>
                        </a:rPr>
                        <a:t>中共七大使全党在马克思列宁主义、毛泽东思想的基础上达到了空前的团结。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79905415"/>
                  </a:ext>
                </a:extLst>
              </a:tr>
            </a:tbl>
          </a:graphicData>
        </a:graphic>
      </p:graphicFrame>
      <p:pic>
        <p:nvPicPr>
          <p:cNvPr id="19" name="图片 18">
            <a:extLst>
              <a:ext uri="{FF2B5EF4-FFF2-40B4-BE49-F238E27FC236}">
                <a16:creationId xmlns="" xmlns:a16="http://schemas.microsoft.com/office/drawing/2014/main" id="{19516C51-8430-4385-8824-99D063D9A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248" y="1119713"/>
            <a:ext cx="4426604" cy="3137947"/>
          </a:xfrm>
          <a:prstGeom prst="rect">
            <a:avLst/>
          </a:prstGeom>
        </p:spPr>
      </p:pic>
      <p:sp>
        <p:nvSpPr>
          <p:cNvPr id="20" name="文本框 19">
            <a:extLst>
              <a:ext uri="{FF2B5EF4-FFF2-40B4-BE49-F238E27FC236}">
                <a16:creationId xmlns="" xmlns:a16="http://schemas.microsoft.com/office/drawing/2014/main" id="{E62482A8-1A61-4365-A6A3-BB17A1E88511}"/>
              </a:ext>
            </a:extLst>
          </p:cNvPr>
          <p:cNvSpPr txBox="1"/>
          <p:nvPr/>
        </p:nvSpPr>
        <p:spPr>
          <a:xfrm>
            <a:off x="7285248" y="4414139"/>
            <a:ext cx="2672782" cy="369332"/>
          </a:xfrm>
          <a:prstGeom prst="rect">
            <a:avLst/>
          </a:prstGeom>
          <a:noFill/>
        </p:spPr>
        <p:txBody>
          <a:bodyPr wrap="square">
            <a:spAutoFit/>
          </a:bodyPr>
          <a:lstStyle/>
          <a:p>
            <a:r>
              <a:rPr lang="zh-CN" altLang="en-US" dirty="0">
                <a:latin typeface="华文中宋" panose="02010600040101010101" pitchFamily="2" charset="-122"/>
                <a:ea typeface="华文中宋" panose="02010600040101010101" pitchFamily="2" charset="-122"/>
              </a:rPr>
              <a:t>○中共七大会场</a:t>
            </a:r>
            <a:endParaRPr lang="en-US" altLang="zh-CN" dirty="0">
              <a:latin typeface="华文中宋" panose="02010600040101010101" pitchFamily="2" charset="-122"/>
              <a:ea typeface="华文中宋" panose="02010600040101010101" pitchFamily="2" charset="-122"/>
            </a:endParaRPr>
          </a:p>
        </p:txBody>
      </p:sp>
      <p:sp>
        <p:nvSpPr>
          <p:cNvPr id="21" name="矩形: 圆角 20">
            <a:extLst>
              <a:ext uri="{FF2B5EF4-FFF2-40B4-BE49-F238E27FC236}">
                <a16:creationId xmlns="" xmlns:a16="http://schemas.microsoft.com/office/drawing/2014/main" id="{85B81B64-FD25-4FC0-929B-768A502C5254}"/>
              </a:ext>
            </a:extLst>
          </p:cNvPr>
          <p:cNvSpPr/>
          <p:nvPr/>
        </p:nvSpPr>
        <p:spPr>
          <a:xfrm>
            <a:off x="7285248" y="5000625"/>
            <a:ext cx="4426604" cy="12644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 xmlns:a16="http://schemas.microsoft.com/office/drawing/2014/main" id="{25BD2F0B-1AC8-4BA5-9A8B-115689A8497E}"/>
              </a:ext>
            </a:extLst>
          </p:cNvPr>
          <p:cNvSpPr txBox="1"/>
          <p:nvPr/>
        </p:nvSpPr>
        <p:spPr>
          <a:xfrm>
            <a:off x="7454118" y="5032682"/>
            <a:ext cx="4088863" cy="1200329"/>
          </a:xfrm>
          <a:prstGeom prst="rect">
            <a:avLst/>
          </a:prstGeom>
          <a:noFill/>
        </p:spPr>
        <p:txBody>
          <a:bodyPr wrap="square" rtlCol="0">
            <a:spAutoFit/>
          </a:bodyPr>
          <a:lstStyle/>
          <a:p>
            <a:pPr algn="just"/>
            <a:r>
              <a:rPr lang="zh-CN" altLang="en-US" dirty="0">
                <a:latin typeface="华文中宋" panose="02010600040101010101" pitchFamily="2" charset="-122"/>
                <a:ea typeface="华文中宋" panose="02010600040101010101" pitchFamily="2" charset="-122"/>
              </a:rPr>
              <a:t>中共七大为中国共产党领导人民争取抗日战争的胜利和新民主主义革命的胜利 奠定了基础。抗日战争是百年来中国人民第一次取得完全胜利的反侵略战争。 </a:t>
            </a:r>
          </a:p>
        </p:txBody>
      </p:sp>
    </p:spTree>
    <p:extLst>
      <p:ext uri="{BB962C8B-B14F-4D97-AF65-F5344CB8AC3E}">
        <p14:creationId xmlns:p14="http://schemas.microsoft.com/office/powerpoint/2010/main" val="295041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公众号：陈西设计之家。微信搜索即可">
            <a:extLst>
              <a:ext uri="{FF2B5EF4-FFF2-40B4-BE49-F238E27FC236}">
                <a16:creationId xmlns="" xmlns:a16="http://schemas.microsoft.com/office/drawing/2014/main" id="{C07B2F1F-5843-46F1-A0FE-E6908FD7FD34}"/>
              </a:ext>
            </a:extLst>
          </p:cNvPr>
          <p:cNvSpPr/>
          <p:nvPr/>
        </p:nvSpPr>
        <p:spPr>
          <a:xfrm>
            <a:off x="3334871" y="-797"/>
            <a:ext cx="2599764"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图片 14">
            <a:extLst>
              <a:ext uri="{FF2B5EF4-FFF2-40B4-BE49-F238E27FC236}">
                <a16:creationId xmlns="" xmlns:a16="http://schemas.microsoft.com/office/drawing/2014/main" id="{660A4247-9E7C-43E1-B269-38CDE30922DF}"/>
              </a:ext>
            </a:extLst>
          </p:cNvPr>
          <p:cNvPicPr>
            <a:picLocks noChangeAspect="1"/>
          </p:cNvPicPr>
          <p:nvPr/>
        </p:nvPicPr>
        <p:blipFill rotWithShape="1">
          <a:blip r:embed="rId3">
            <a:extLst>
              <a:ext uri="{28A0092B-C50C-407E-A947-70E740481C1C}">
                <a14:useLocalDpi xmlns:a14="http://schemas.microsoft.com/office/drawing/2010/main" val="0"/>
              </a:ext>
            </a:extLst>
          </a:blip>
          <a:srcRect l="10687" r="43178"/>
          <a:stretch/>
        </p:blipFill>
        <p:spPr>
          <a:xfrm>
            <a:off x="49525" y="798"/>
            <a:ext cx="3285345" cy="6857202"/>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p:spPr>
      </p:pic>
      <p:grpSp>
        <p:nvGrpSpPr>
          <p:cNvPr id="4" name="组合 3">
            <a:extLst>
              <a:ext uri="{FF2B5EF4-FFF2-40B4-BE49-F238E27FC236}">
                <a16:creationId xmlns="" xmlns:a16="http://schemas.microsoft.com/office/drawing/2014/main" id="{BD87C3DE-FA07-4181-BC1E-AB13CCF6ADF7}"/>
              </a:ext>
            </a:extLst>
          </p:cNvPr>
          <p:cNvGrpSpPr/>
          <p:nvPr/>
        </p:nvGrpSpPr>
        <p:grpSpPr>
          <a:xfrm>
            <a:off x="3572435" y="2828038"/>
            <a:ext cx="2124636" cy="1200329"/>
            <a:chOff x="4202485" y="2885310"/>
            <a:chExt cx="2124636" cy="1200329"/>
          </a:xfrm>
        </p:grpSpPr>
        <p:sp>
          <p:nvSpPr>
            <p:cNvPr id="2" name="文本框 1">
              <a:extLst>
                <a:ext uri="{FF2B5EF4-FFF2-40B4-BE49-F238E27FC236}">
                  <a16:creationId xmlns="" xmlns:a16="http://schemas.microsoft.com/office/drawing/2014/main" id="{7B54162F-C3BA-4CF4-B211-2E4FC8E62D16}"/>
                </a:ext>
              </a:extLst>
            </p:cNvPr>
            <p:cNvSpPr txBox="1"/>
            <p:nvPr/>
          </p:nvSpPr>
          <p:spPr>
            <a:xfrm>
              <a:off x="4202485" y="2885310"/>
              <a:ext cx="2124636" cy="1015663"/>
            </a:xfrm>
            <a:prstGeom prst="rect">
              <a:avLst/>
            </a:prstGeom>
            <a:noFill/>
          </p:spPr>
          <p:txBody>
            <a:bodyPr wrap="square" rtlCol="0">
              <a:spAutoFit/>
            </a:bodyPr>
            <a:lstStyle/>
            <a:p>
              <a:pPr algn="ctr"/>
              <a:r>
                <a:rPr lang="zh-CN" altLang="en-US" sz="60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目录</a:t>
              </a:r>
            </a:p>
          </p:txBody>
        </p:sp>
        <p:sp>
          <p:nvSpPr>
            <p:cNvPr id="3" name="文本框 2">
              <a:extLst>
                <a:ext uri="{FF2B5EF4-FFF2-40B4-BE49-F238E27FC236}">
                  <a16:creationId xmlns="" xmlns:a16="http://schemas.microsoft.com/office/drawing/2014/main" id="{B2CFCA43-F319-4E90-BD62-08304A6E857B}"/>
                </a:ext>
              </a:extLst>
            </p:cNvPr>
            <p:cNvSpPr txBox="1"/>
            <p:nvPr/>
          </p:nvSpPr>
          <p:spPr>
            <a:xfrm>
              <a:off x="4511713" y="3716307"/>
              <a:ext cx="1584287" cy="369332"/>
            </a:xfrm>
            <a:prstGeom prst="rect">
              <a:avLst/>
            </a:prstGeom>
            <a:noFill/>
          </p:spPr>
          <p:txBody>
            <a:bodyPr wrap="square" rtlCol="0">
              <a:spAutoFit/>
            </a:bodyPr>
            <a:lstStyle/>
            <a:p>
              <a:pPr algn="dist"/>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a:extLst>
              <a:ext uri="{FF2B5EF4-FFF2-40B4-BE49-F238E27FC236}">
                <a16:creationId xmlns="" xmlns:a16="http://schemas.microsoft.com/office/drawing/2014/main" id="{36885D29-C484-456D-A7B1-4C050E95D4CA}"/>
              </a:ext>
            </a:extLst>
          </p:cNvPr>
          <p:cNvGrpSpPr/>
          <p:nvPr/>
        </p:nvGrpSpPr>
        <p:grpSpPr>
          <a:xfrm>
            <a:off x="6257367" y="1850285"/>
            <a:ext cx="5754195" cy="3526078"/>
            <a:chOff x="6243863" y="2014924"/>
            <a:chExt cx="5754195" cy="3526078"/>
          </a:xfrm>
        </p:grpSpPr>
        <p:sp>
          <p:nvSpPr>
            <p:cNvPr id="10" name="文本框 9">
              <a:extLst>
                <a:ext uri="{FF2B5EF4-FFF2-40B4-BE49-F238E27FC236}">
                  <a16:creationId xmlns="" xmlns:a16="http://schemas.microsoft.com/office/drawing/2014/main" id="{2A94499C-3426-472F-843F-701F13C4985F}"/>
                </a:ext>
              </a:extLst>
            </p:cNvPr>
            <p:cNvSpPr txBox="1"/>
            <p:nvPr/>
          </p:nvSpPr>
          <p:spPr>
            <a:xfrm>
              <a:off x="6959009" y="2014924"/>
              <a:ext cx="503904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正面战场的抗战</a:t>
              </a:r>
              <a:endParaRPr lang="zh-CN" altLang="en-US" sz="3200" b="1" dirty="0">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endParaRPr>
            </a:p>
          </p:txBody>
        </p:sp>
        <p:sp>
          <p:nvSpPr>
            <p:cNvPr id="30" name="文本框 29">
              <a:extLst>
                <a:ext uri="{FF2B5EF4-FFF2-40B4-BE49-F238E27FC236}">
                  <a16:creationId xmlns="" xmlns:a16="http://schemas.microsoft.com/office/drawing/2014/main" id="{D04BD348-4F7C-40C7-BDF5-E78CD97EC2B6}"/>
                </a:ext>
              </a:extLst>
            </p:cNvPr>
            <p:cNvSpPr txBox="1"/>
            <p:nvPr/>
          </p:nvSpPr>
          <p:spPr>
            <a:xfrm>
              <a:off x="6959009" y="2957208"/>
              <a:ext cx="4950406"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敌后战场的抗战</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4">
              <a:extLst>
                <a:ext uri="{FF2B5EF4-FFF2-40B4-BE49-F238E27FC236}">
                  <a16:creationId xmlns="" xmlns:a16="http://schemas.microsoft.com/office/drawing/2014/main" id="{FC733F32-74F1-4724-9D26-CA44EC458DEC}"/>
                </a:ext>
              </a:extLst>
            </p:cNvPr>
            <p:cNvSpPr txBox="1"/>
            <p:nvPr/>
          </p:nvSpPr>
          <p:spPr>
            <a:xfrm>
              <a:off x="6959009" y="3980618"/>
              <a:ext cx="4950406"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国际战场的抗战</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一个圆顶角，剪去另一个顶角 11">
              <a:extLst>
                <a:ext uri="{FF2B5EF4-FFF2-40B4-BE49-F238E27FC236}">
                  <a16:creationId xmlns="" xmlns:a16="http://schemas.microsoft.com/office/drawing/2014/main" id="{DB05C2EC-B131-45AC-9C20-F11EBCEE013D}"/>
                </a:ext>
              </a:extLst>
            </p:cNvPr>
            <p:cNvSpPr/>
            <p:nvPr/>
          </p:nvSpPr>
          <p:spPr>
            <a:xfrm flipH="1">
              <a:off x="6294932" y="2105888"/>
              <a:ext cx="431800" cy="431800"/>
            </a:xfrm>
            <a:prstGeom prst="snipRoundRect">
              <a:avLst>
                <a:gd name="adj1" fmla="val 26021"/>
                <a:gd name="adj2" fmla="val 26645"/>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a:extLst>
                <a:ext uri="{FF2B5EF4-FFF2-40B4-BE49-F238E27FC236}">
                  <a16:creationId xmlns="" xmlns:a16="http://schemas.microsoft.com/office/drawing/2014/main" id="{EA6250B0-421F-459C-B459-D73F1DB12CC5}"/>
                </a:ext>
              </a:extLst>
            </p:cNvPr>
            <p:cNvSpPr txBox="1"/>
            <p:nvPr/>
          </p:nvSpPr>
          <p:spPr>
            <a:xfrm>
              <a:off x="6243863" y="2168356"/>
              <a:ext cx="552988"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33" name="矩形: 一个圆顶角，剪去另一个顶角 32">
              <a:extLst>
                <a:ext uri="{FF2B5EF4-FFF2-40B4-BE49-F238E27FC236}">
                  <a16:creationId xmlns="" xmlns:a16="http://schemas.microsoft.com/office/drawing/2014/main" id="{A9607CF5-EBEF-4CB2-B363-AF6D8E8D423C}"/>
                </a:ext>
              </a:extLst>
            </p:cNvPr>
            <p:cNvSpPr/>
            <p:nvPr/>
          </p:nvSpPr>
          <p:spPr>
            <a:xfrm flipH="1">
              <a:off x="6294932" y="3081497"/>
              <a:ext cx="431800" cy="431800"/>
            </a:xfrm>
            <a:prstGeom prst="snipRoundRect">
              <a:avLst>
                <a:gd name="adj1" fmla="val 26021"/>
                <a:gd name="adj2" fmla="val 26645"/>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3">
              <a:extLst>
                <a:ext uri="{FF2B5EF4-FFF2-40B4-BE49-F238E27FC236}">
                  <a16:creationId xmlns="" xmlns:a16="http://schemas.microsoft.com/office/drawing/2014/main" id="{39F31082-599A-4CA3-BAF7-B57E65BD7119}"/>
                </a:ext>
              </a:extLst>
            </p:cNvPr>
            <p:cNvSpPr txBox="1"/>
            <p:nvPr/>
          </p:nvSpPr>
          <p:spPr>
            <a:xfrm>
              <a:off x="6243863" y="3143965"/>
              <a:ext cx="552988"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02</a:t>
              </a:r>
              <a:endParaRPr lang="zh-CN" altLang="en-US"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38" name="矩形: 一个圆顶角，剪去另一个顶角 37">
              <a:extLst>
                <a:ext uri="{FF2B5EF4-FFF2-40B4-BE49-F238E27FC236}">
                  <a16:creationId xmlns="" xmlns:a16="http://schemas.microsoft.com/office/drawing/2014/main" id="{8D0FAAF6-D737-4AF0-A38E-38B42BF2C698}"/>
                </a:ext>
              </a:extLst>
            </p:cNvPr>
            <p:cNvSpPr/>
            <p:nvPr/>
          </p:nvSpPr>
          <p:spPr>
            <a:xfrm flipH="1">
              <a:off x="6294932" y="4057106"/>
              <a:ext cx="431800" cy="431800"/>
            </a:xfrm>
            <a:prstGeom prst="snipRoundRect">
              <a:avLst>
                <a:gd name="adj1" fmla="val 26021"/>
                <a:gd name="adj2" fmla="val 26645"/>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39">
              <a:extLst>
                <a:ext uri="{FF2B5EF4-FFF2-40B4-BE49-F238E27FC236}">
                  <a16:creationId xmlns="" xmlns:a16="http://schemas.microsoft.com/office/drawing/2014/main" id="{3BFFD6B1-1652-4CC3-B6DB-83F8F703E1CD}"/>
                </a:ext>
              </a:extLst>
            </p:cNvPr>
            <p:cNvSpPr txBox="1"/>
            <p:nvPr/>
          </p:nvSpPr>
          <p:spPr>
            <a:xfrm>
              <a:off x="6243863" y="4119574"/>
              <a:ext cx="552988"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22" name="文本框 21">
              <a:extLst>
                <a:ext uri="{FF2B5EF4-FFF2-40B4-BE49-F238E27FC236}">
                  <a16:creationId xmlns="" xmlns:a16="http://schemas.microsoft.com/office/drawing/2014/main" id="{6CF36E1C-16D9-41A8-82E8-1809C21C163B}"/>
                </a:ext>
              </a:extLst>
            </p:cNvPr>
            <p:cNvSpPr txBox="1"/>
            <p:nvPr/>
          </p:nvSpPr>
          <p:spPr>
            <a:xfrm>
              <a:off x="6972513" y="4956227"/>
              <a:ext cx="4950406"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抗日战争的胜利</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一个圆顶角，剪去另一个顶角 22">
              <a:extLst>
                <a:ext uri="{FF2B5EF4-FFF2-40B4-BE49-F238E27FC236}">
                  <a16:creationId xmlns="" xmlns:a16="http://schemas.microsoft.com/office/drawing/2014/main" id="{3037C5B8-D307-4F58-A6FE-0AE89BEB43EA}"/>
                </a:ext>
              </a:extLst>
            </p:cNvPr>
            <p:cNvSpPr/>
            <p:nvPr/>
          </p:nvSpPr>
          <p:spPr>
            <a:xfrm flipH="1">
              <a:off x="6308436" y="5032715"/>
              <a:ext cx="431800" cy="431800"/>
            </a:xfrm>
            <a:prstGeom prst="snipRoundRect">
              <a:avLst>
                <a:gd name="adj1" fmla="val 26021"/>
                <a:gd name="adj2" fmla="val 26645"/>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3">
              <a:extLst>
                <a:ext uri="{FF2B5EF4-FFF2-40B4-BE49-F238E27FC236}">
                  <a16:creationId xmlns="" xmlns:a16="http://schemas.microsoft.com/office/drawing/2014/main" id="{2AF6DCB8-2C28-4866-9660-E08554417223}"/>
                </a:ext>
              </a:extLst>
            </p:cNvPr>
            <p:cNvSpPr txBox="1"/>
            <p:nvPr/>
          </p:nvSpPr>
          <p:spPr>
            <a:xfrm>
              <a:off x="6257367" y="5095183"/>
              <a:ext cx="552988" cy="369332"/>
            </a:xfrm>
            <a:prstGeom prst="rect">
              <a:avLst/>
            </a:prstGeom>
            <a:noFill/>
          </p:spPr>
          <p:txBody>
            <a:bodyPr wrap="square" rtlCol="0">
              <a:spAutoFit/>
            </a:bodyPr>
            <a:lstStyle/>
            <a:p>
              <a:pPr algn="ctr"/>
              <a:r>
                <a:rPr lang="en-US" altLang="zh-CN"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04</a:t>
              </a:r>
              <a:endParaRPr lang="zh-CN" altLang="en-US"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grpSp>
    </p:spTree>
    <p:extLst>
      <p:ext uri="{BB962C8B-B14F-4D97-AF65-F5344CB8AC3E}">
        <p14:creationId xmlns:p14="http://schemas.microsoft.com/office/powerpoint/2010/main" val="8756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50" name="文本框 49">
            <a:extLst>
              <a:ext uri="{FF2B5EF4-FFF2-40B4-BE49-F238E27FC236}">
                <a16:creationId xmlns="" xmlns:a16="http://schemas.microsoft.com/office/drawing/2014/main" id="{798C2827-8F9E-47C3-912E-3BBE01D10EB0}"/>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核心素养</a:t>
            </a:r>
            <a:endParaRPr lang="en-US" altLang="zh-CN" dirty="0">
              <a:latin typeface="华光行书_CNKI" panose="02000500000000000000" pitchFamily="2" charset="-122"/>
              <a:ea typeface="华光行书_CNKI" panose="02000500000000000000" pitchFamily="2" charset="-122"/>
            </a:endParaRPr>
          </a:p>
          <a:p>
            <a:pPr>
              <a:lnSpc>
                <a:spcPct val="150000"/>
              </a:lnSpc>
            </a:pPr>
            <a:r>
              <a:rPr lang="zh-CN" altLang="en-US" dirty="0">
                <a:latin typeface="华光行书_CNKI" panose="02000500000000000000" pitchFamily="2" charset="-122"/>
                <a:ea typeface="华光行书_CNKI" panose="02000500000000000000" pitchFamily="2" charset="-122"/>
              </a:rPr>
              <a:t>时空观念</a:t>
            </a:r>
          </a:p>
        </p:txBody>
      </p:sp>
      <p:grpSp>
        <p:nvGrpSpPr>
          <p:cNvPr id="54" name="组合 53">
            <a:extLst>
              <a:ext uri="{FF2B5EF4-FFF2-40B4-BE49-F238E27FC236}">
                <a16:creationId xmlns="" xmlns:a16="http://schemas.microsoft.com/office/drawing/2014/main" id="{D0D32D53-2081-4F51-959B-D93E3CDA8404}"/>
              </a:ext>
            </a:extLst>
          </p:cNvPr>
          <p:cNvGrpSpPr/>
          <p:nvPr/>
        </p:nvGrpSpPr>
        <p:grpSpPr>
          <a:xfrm>
            <a:off x="674529" y="4505153"/>
            <a:ext cx="10908506" cy="1461014"/>
            <a:chOff x="807244" y="4757739"/>
            <a:chExt cx="10908506" cy="1828643"/>
          </a:xfrm>
        </p:grpSpPr>
        <p:sp>
          <p:nvSpPr>
            <p:cNvPr id="51" name="矩形: 圆角 50">
              <a:extLst>
                <a:ext uri="{FF2B5EF4-FFF2-40B4-BE49-F238E27FC236}">
                  <a16:creationId xmlns="" xmlns:a16="http://schemas.microsoft.com/office/drawing/2014/main" id="{09853363-CB98-446F-B2BA-3FB54E89292C}"/>
                </a:ext>
              </a:extLst>
            </p:cNvPr>
            <p:cNvSpPr/>
            <p:nvPr/>
          </p:nvSpPr>
          <p:spPr>
            <a:xfrm>
              <a:off x="807244" y="4757739"/>
              <a:ext cx="10908506" cy="18286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 xmlns:a16="http://schemas.microsoft.com/office/drawing/2014/main" id="{B7EBBF08-984B-4927-BB8B-5511D6AD7244}"/>
                </a:ext>
              </a:extLst>
            </p:cNvPr>
            <p:cNvSpPr txBox="1"/>
            <p:nvPr/>
          </p:nvSpPr>
          <p:spPr>
            <a:xfrm>
              <a:off x="890024" y="4896162"/>
              <a:ext cx="10683449" cy="1472911"/>
            </a:xfrm>
            <a:prstGeom prst="rect">
              <a:avLst/>
            </a:prstGeom>
            <a:noFill/>
          </p:spPr>
          <p:txBody>
            <a:bodyPr wrap="square">
              <a:spAutoFit/>
            </a:bodyPr>
            <a:lstStyle/>
            <a:p>
              <a:pPr indent="457200" algn="just">
                <a:lnSpc>
                  <a:spcPct val="125000"/>
                </a:lnSpc>
              </a:pPr>
              <a:r>
                <a:rPr lang="zh-CN" altLang="en-US" sz="2000" dirty="0">
                  <a:latin typeface="华文中宋" panose="02010600040101010101" pitchFamily="2" charset="-122"/>
                  <a:ea typeface="华文中宋" panose="02010600040101010101" pitchFamily="2" charset="-122"/>
                </a:rPr>
                <a:t>勇敢的中国人民抗击日本的侵略，歼灭了无数日军，摧毁了大量的日本军用物质。援助中国进行的英勇抗战并最终发起反击是非常必要的，因为中国的抗战是最终战胜日本的重要因素。 </a:t>
              </a:r>
              <a:endParaRPr lang="en-US" altLang="zh-CN" sz="2000" dirty="0">
                <a:latin typeface="华文中宋" panose="02010600040101010101" pitchFamily="2" charset="-122"/>
                <a:ea typeface="华文中宋" panose="02010600040101010101" pitchFamily="2" charset="-122"/>
              </a:endParaRPr>
            </a:p>
            <a:p>
              <a:pPr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罗斯福</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炉边谈话</a:t>
              </a:r>
              <a:r>
                <a:rPr lang="en-US" altLang="zh-CN"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p:txBody>
        </p:sp>
      </p:grpSp>
      <p:sp>
        <p:nvSpPr>
          <p:cNvPr id="29" name="文本框 28">
            <a:extLst>
              <a:ext uri="{FF2B5EF4-FFF2-40B4-BE49-F238E27FC236}">
                <a16:creationId xmlns="" xmlns:a16="http://schemas.microsoft.com/office/drawing/2014/main" id="{06A4D597-F4E6-4F98-AD82-861EBFF41B43}"/>
              </a:ext>
            </a:extLst>
          </p:cNvPr>
          <p:cNvSpPr txBox="1"/>
          <p:nvPr/>
        </p:nvSpPr>
        <p:spPr>
          <a:xfrm>
            <a:off x="660401" y="143440"/>
            <a:ext cx="3511549"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抗战胜利</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胜利进程</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30" name="文本框 29">
            <a:extLst>
              <a:ext uri="{FF2B5EF4-FFF2-40B4-BE49-F238E27FC236}">
                <a16:creationId xmlns="" xmlns:a16="http://schemas.microsoft.com/office/drawing/2014/main" id="{F72FBCE2-7DC6-49F8-BDB9-E4408EB3A78F}"/>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战略反攻阶段</a:t>
            </a:r>
          </a:p>
        </p:txBody>
      </p:sp>
      <p:grpSp>
        <p:nvGrpSpPr>
          <p:cNvPr id="18" name="组合 17">
            <a:extLst>
              <a:ext uri="{FF2B5EF4-FFF2-40B4-BE49-F238E27FC236}">
                <a16:creationId xmlns="" xmlns:a16="http://schemas.microsoft.com/office/drawing/2014/main" id="{B7DEEB04-F60E-4357-AED2-B7FDF4EF58ED}"/>
              </a:ext>
            </a:extLst>
          </p:cNvPr>
          <p:cNvGrpSpPr/>
          <p:nvPr/>
        </p:nvGrpSpPr>
        <p:grpSpPr>
          <a:xfrm>
            <a:off x="-77972" y="1318788"/>
            <a:ext cx="12144314" cy="2622896"/>
            <a:chOff x="-127590" y="1228752"/>
            <a:chExt cx="12144314" cy="2622896"/>
          </a:xfrm>
        </p:grpSpPr>
        <p:grpSp>
          <p:nvGrpSpPr>
            <p:cNvPr id="6" name="组合 5">
              <a:extLst>
                <a:ext uri="{FF2B5EF4-FFF2-40B4-BE49-F238E27FC236}">
                  <a16:creationId xmlns="" xmlns:a16="http://schemas.microsoft.com/office/drawing/2014/main" id="{898CD85C-82A6-47CE-A9B3-32F7E41391F7}"/>
                </a:ext>
              </a:extLst>
            </p:cNvPr>
            <p:cNvGrpSpPr/>
            <p:nvPr/>
          </p:nvGrpSpPr>
          <p:grpSpPr>
            <a:xfrm>
              <a:off x="-127590" y="1228752"/>
              <a:ext cx="12092762" cy="2622896"/>
              <a:chOff x="-234135" y="1293798"/>
              <a:chExt cx="12092762" cy="2622896"/>
            </a:xfrm>
          </p:grpSpPr>
          <p:grpSp>
            <p:nvGrpSpPr>
              <p:cNvPr id="4" name="组合 3">
                <a:extLst>
                  <a:ext uri="{FF2B5EF4-FFF2-40B4-BE49-F238E27FC236}">
                    <a16:creationId xmlns="" xmlns:a16="http://schemas.microsoft.com/office/drawing/2014/main" id="{310D4E9F-A917-4842-83DC-A4433D5D195D}"/>
                  </a:ext>
                </a:extLst>
              </p:cNvPr>
              <p:cNvGrpSpPr/>
              <p:nvPr/>
            </p:nvGrpSpPr>
            <p:grpSpPr>
              <a:xfrm>
                <a:off x="-234135" y="1293798"/>
                <a:ext cx="12092762" cy="2622896"/>
                <a:chOff x="957539" y="2440586"/>
                <a:chExt cx="12092762" cy="2622896"/>
              </a:xfrm>
            </p:grpSpPr>
            <p:cxnSp>
              <p:nvCxnSpPr>
                <p:cNvPr id="9" name="ExtraShape1">
                  <a:extLst>
                    <a:ext uri="{FF2B5EF4-FFF2-40B4-BE49-F238E27FC236}">
                      <a16:creationId xmlns="" xmlns:a16="http://schemas.microsoft.com/office/drawing/2014/main" id="{6ED8A9C4-89F8-466A-9B50-EA0220984D9A}"/>
                    </a:ext>
                  </a:extLst>
                </p:cNvPr>
                <p:cNvCxnSpPr>
                  <a:cxnSpLocks/>
                </p:cNvCxnSpPr>
                <p:nvPr/>
              </p:nvCxnSpPr>
              <p:spPr>
                <a:xfrm flipV="1">
                  <a:off x="1260405" y="3636434"/>
                  <a:ext cx="11789896" cy="15889"/>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ExtraShape2">
                  <a:extLst>
                    <a:ext uri="{FF2B5EF4-FFF2-40B4-BE49-F238E27FC236}">
                      <a16:creationId xmlns="" xmlns:a16="http://schemas.microsoft.com/office/drawing/2014/main" id="{1A9BA13C-8364-4663-9095-9D20818D8C9A}"/>
                    </a:ext>
                  </a:extLst>
                </p:cNvPr>
                <p:cNvCxnSpPr>
                  <a:cxnSpLocks/>
                </p:cNvCxnSpPr>
                <p:nvPr/>
              </p:nvCxnSpPr>
              <p:spPr>
                <a:xfrm>
                  <a:off x="2018217" y="3197092"/>
                  <a:ext cx="0" cy="439761"/>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ExtraShape1">
                  <a:extLst>
                    <a:ext uri="{FF2B5EF4-FFF2-40B4-BE49-F238E27FC236}">
                      <a16:creationId xmlns="" xmlns:a16="http://schemas.microsoft.com/office/drawing/2014/main" id="{00AEF944-6F3A-4E69-BC19-545F7E0318B1}"/>
                    </a:ext>
                  </a:extLst>
                </p:cNvPr>
                <p:cNvCxnSpPr>
                  <a:cxnSpLocks/>
                </p:cNvCxnSpPr>
                <p:nvPr/>
              </p:nvCxnSpPr>
              <p:spPr>
                <a:xfrm>
                  <a:off x="4057108" y="3630190"/>
                  <a:ext cx="0" cy="433098"/>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ExtraShape3">
                  <a:extLst>
                    <a:ext uri="{FF2B5EF4-FFF2-40B4-BE49-F238E27FC236}">
                      <a16:creationId xmlns="" xmlns:a16="http://schemas.microsoft.com/office/drawing/2014/main" id="{5B3C4D33-2852-4728-B7E4-DBFAEB283760}"/>
                    </a:ext>
                  </a:extLst>
                </p:cNvPr>
                <p:cNvCxnSpPr>
                  <a:cxnSpLocks/>
                </p:cNvCxnSpPr>
                <p:nvPr/>
              </p:nvCxnSpPr>
              <p:spPr>
                <a:xfrm>
                  <a:off x="6096000" y="3197092"/>
                  <a:ext cx="0" cy="439761"/>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ExtraShape2">
                  <a:extLst>
                    <a:ext uri="{FF2B5EF4-FFF2-40B4-BE49-F238E27FC236}">
                      <a16:creationId xmlns="" xmlns:a16="http://schemas.microsoft.com/office/drawing/2014/main" id="{3C069D60-E1F5-40EB-AB37-5BA8D1B7DCAA}"/>
                    </a:ext>
                  </a:extLst>
                </p:cNvPr>
                <p:cNvCxnSpPr>
                  <a:cxnSpLocks/>
                </p:cNvCxnSpPr>
                <p:nvPr/>
              </p:nvCxnSpPr>
              <p:spPr>
                <a:xfrm>
                  <a:off x="8134891" y="3630190"/>
                  <a:ext cx="0" cy="433098"/>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ExtraShape4">
                  <a:extLst>
                    <a:ext uri="{FF2B5EF4-FFF2-40B4-BE49-F238E27FC236}">
                      <a16:creationId xmlns="" xmlns:a16="http://schemas.microsoft.com/office/drawing/2014/main" id="{8389FC1A-71AE-4C96-9F4F-F7729CD2B32B}"/>
                    </a:ext>
                  </a:extLst>
                </p:cNvPr>
                <p:cNvCxnSpPr>
                  <a:cxnSpLocks/>
                </p:cNvCxnSpPr>
                <p:nvPr/>
              </p:nvCxnSpPr>
              <p:spPr>
                <a:xfrm>
                  <a:off x="10173782" y="3197092"/>
                  <a:ext cx="0" cy="439761"/>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CustomText">
                  <a:extLst>
                    <a:ext uri="{FF2B5EF4-FFF2-40B4-BE49-F238E27FC236}">
                      <a16:creationId xmlns="" xmlns:a16="http://schemas.microsoft.com/office/drawing/2014/main" id="{84BDA133-108A-4D4F-86DE-A5D4C1927A7A}"/>
                    </a:ext>
                  </a:extLst>
                </p:cNvPr>
                <p:cNvSpPr/>
                <p:nvPr/>
              </p:nvSpPr>
              <p:spPr>
                <a:xfrm>
                  <a:off x="957539" y="363019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 xmlns:a16="http://schemas.microsoft.com/office/drawing/2014/main" id="{AECDE5D3-B94B-4A86-90A8-8A09B9753A63}"/>
                    </a:ext>
                  </a:extLst>
                </p:cNvPr>
                <p:cNvSpPr txBox="1"/>
                <p:nvPr/>
              </p:nvSpPr>
              <p:spPr>
                <a:xfrm>
                  <a:off x="1260405" y="2440586"/>
                  <a:ext cx="1512499" cy="707886"/>
                </a:xfrm>
                <a:prstGeom prst="rect">
                  <a:avLst/>
                </a:prstGeom>
                <a:noFill/>
              </p:spPr>
              <p:txBody>
                <a:bodyPr wrap="square" rtlCol="0">
                  <a:spAutoFit/>
                </a:bodyPr>
                <a:lstStyle/>
                <a:p>
                  <a:pPr algn="ctr"/>
                  <a:r>
                    <a:rPr lang="zh-CN" altLang="en-US" sz="2000" dirty="0">
                      <a:latin typeface="华文中宋" panose="02010600040101010101" pitchFamily="2" charset="-122"/>
                      <a:ea typeface="华文中宋" panose="02010600040101010101" pitchFamily="2" charset="-122"/>
                    </a:rPr>
                    <a:t>德国无条件投降</a:t>
                  </a:r>
                </a:p>
              </p:txBody>
            </p:sp>
            <p:sp>
              <p:nvSpPr>
                <p:cNvPr id="36" name="CustomText">
                  <a:extLst>
                    <a:ext uri="{FF2B5EF4-FFF2-40B4-BE49-F238E27FC236}">
                      <a16:creationId xmlns="" xmlns:a16="http://schemas.microsoft.com/office/drawing/2014/main" id="{FBF58A25-BFEB-44DD-B8CA-8107FCEAE530}"/>
                    </a:ext>
                  </a:extLst>
                </p:cNvPr>
                <p:cNvSpPr/>
                <p:nvPr/>
              </p:nvSpPr>
              <p:spPr>
                <a:xfrm>
                  <a:off x="3027373" y="3036763"/>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8</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6</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r>
                    <a:rPr lang="zh-CN" altLang="en-US" sz="2000" b="1" dirty="0">
                      <a:latin typeface="华文中宋" panose="02010600040101010101" pitchFamily="2" charset="-122"/>
                      <a:ea typeface="华文中宋" panose="02010600040101010101" pitchFamily="2" charset="-122"/>
                    </a:rPr>
                    <a:t>、</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9</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37" name="文本框 36">
                  <a:extLst>
                    <a:ext uri="{FF2B5EF4-FFF2-40B4-BE49-F238E27FC236}">
                      <a16:creationId xmlns="" xmlns:a16="http://schemas.microsoft.com/office/drawing/2014/main" id="{C8A5FB52-A6AB-4555-8578-A1B451E5963C}"/>
                    </a:ext>
                  </a:extLst>
                </p:cNvPr>
                <p:cNvSpPr txBox="1"/>
                <p:nvPr/>
              </p:nvSpPr>
              <p:spPr>
                <a:xfrm>
                  <a:off x="3311628" y="4047819"/>
                  <a:ext cx="1490959" cy="1015663"/>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美国在日本广岛、长崎投下原子弹</a:t>
                  </a:r>
                </a:p>
              </p:txBody>
            </p:sp>
            <p:sp>
              <p:nvSpPr>
                <p:cNvPr id="38" name="CustomText">
                  <a:extLst>
                    <a:ext uri="{FF2B5EF4-FFF2-40B4-BE49-F238E27FC236}">
                      <a16:creationId xmlns="" xmlns:a16="http://schemas.microsoft.com/office/drawing/2014/main" id="{A1E0230C-3DDE-486A-BB3B-966269E440B0}"/>
                    </a:ext>
                  </a:extLst>
                </p:cNvPr>
                <p:cNvSpPr/>
                <p:nvPr/>
              </p:nvSpPr>
              <p:spPr>
                <a:xfrm>
                  <a:off x="5067306" y="363019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lang="en-US" altLang="zh-CN" sz="2000" b="1" dirty="0">
                      <a:latin typeface="华文中宋" panose="02010600040101010101" pitchFamily="2" charset="-122"/>
                      <a:ea typeface="华文中宋" panose="02010600040101010101" pitchFamily="2" charset="-122"/>
                    </a:rPr>
                    <a:t>8</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8</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0" name="文本框 39">
                  <a:extLst>
                    <a:ext uri="{FF2B5EF4-FFF2-40B4-BE49-F238E27FC236}">
                      <a16:creationId xmlns="" xmlns:a16="http://schemas.microsoft.com/office/drawing/2014/main" id="{12EF653F-7C27-4DD3-A6B1-0B6909EE8A44}"/>
                    </a:ext>
                  </a:extLst>
                </p:cNvPr>
                <p:cNvSpPr txBox="1"/>
                <p:nvPr/>
              </p:nvSpPr>
              <p:spPr>
                <a:xfrm>
                  <a:off x="5204702" y="2744138"/>
                  <a:ext cx="1778426" cy="400110"/>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苏联对日宣战</a:t>
                  </a:r>
                </a:p>
              </p:txBody>
            </p:sp>
            <p:sp>
              <p:nvSpPr>
                <p:cNvPr id="41" name="文本框 40">
                  <a:extLst>
                    <a:ext uri="{FF2B5EF4-FFF2-40B4-BE49-F238E27FC236}">
                      <a16:creationId xmlns="" xmlns:a16="http://schemas.microsoft.com/office/drawing/2014/main" id="{F71EBAAF-B8D3-457A-823C-9174B033C7CF}"/>
                    </a:ext>
                  </a:extLst>
                </p:cNvPr>
                <p:cNvSpPr txBox="1"/>
                <p:nvPr/>
              </p:nvSpPr>
              <p:spPr>
                <a:xfrm>
                  <a:off x="9544200" y="2494601"/>
                  <a:ext cx="1259163" cy="707886"/>
                </a:xfrm>
                <a:prstGeom prst="rect">
                  <a:avLst/>
                </a:prstGeom>
                <a:noFill/>
              </p:spPr>
              <p:txBody>
                <a:bodyPr wrap="square" rtlCol="0">
                  <a:spAutoFit/>
                </a:bodyPr>
                <a:lstStyle/>
                <a:p>
                  <a:r>
                    <a:rPr lang="zh-CN" altLang="en-US" sz="2000" dirty="0">
                      <a:latin typeface="华文中宋" panose="02010600040101010101" pitchFamily="2" charset="-122"/>
                      <a:ea typeface="华文中宋" panose="02010600040101010101" pitchFamily="2" charset="-122"/>
                    </a:rPr>
                    <a:t>日本投降签字仪式</a:t>
                  </a:r>
                </a:p>
              </p:txBody>
            </p:sp>
            <p:sp>
              <p:nvSpPr>
                <p:cNvPr id="42" name="CustomText">
                  <a:extLst>
                    <a:ext uri="{FF2B5EF4-FFF2-40B4-BE49-F238E27FC236}">
                      <a16:creationId xmlns="" xmlns:a16="http://schemas.microsoft.com/office/drawing/2014/main" id="{D7D83BDE-06DC-472E-B0FE-5462DE1ABB68}"/>
                    </a:ext>
                  </a:extLst>
                </p:cNvPr>
                <p:cNvSpPr/>
                <p:nvPr/>
              </p:nvSpPr>
              <p:spPr>
                <a:xfrm>
                  <a:off x="7106198" y="3036763"/>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lang="en-US" altLang="zh-CN" sz="2000" b="1" dirty="0">
                      <a:latin typeface="华文中宋" panose="02010600040101010101" pitchFamily="2" charset="-122"/>
                      <a:ea typeface="华文中宋" panose="02010600040101010101" pitchFamily="2" charset="-122"/>
                    </a:rPr>
                    <a:t>8</a:t>
                  </a:r>
                  <a:r>
                    <a:rPr lang="zh-CN" altLang="en-US" sz="2000" b="1" dirty="0">
                      <a:latin typeface="华文中宋" panose="02010600040101010101" pitchFamily="2" charset="-122"/>
                      <a:ea typeface="华文中宋" panose="02010600040101010101" pitchFamily="2" charset="-122"/>
                    </a:rPr>
                    <a:t>月</a:t>
                  </a:r>
                  <a:r>
                    <a:rPr lang="en-US" altLang="zh-CN" sz="2000" b="1" dirty="0">
                      <a:latin typeface="华文中宋" panose="02010600040101010101" pitchFamily="2" charset="-122"/>
                      <a:ea typeface="华文中宋" panose="02010600040101010101" pitchFamily="2" charset="-122"/>
                    </a:rPr>
                    <a:t>15</a:t>
                  </a:r>
                  <a:r>
                    <a:rPr lang="zh-CN" altLang="en-US" sz="2000" b="1" dirty="0">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3" name="CustomText">
                  <a:extLst>
                    <a:ext uri="{FF2B5EF4-FFF2-40B4-BE49-F238E27FC236}">
                      <a16:creationId xmlns="" xmlns:a16="http://schemas.microsoft.com/office/drawing/2014/main" id="{38B8BFDC-7870-4835-9AD1-A9159B3BBE47}"/>
                    </a:ext>
                  </a:extLst>
                </p:cNvPr>
                <p:cNvSpPr/>
                <p:nvPr/>
              </p:nvSpPr>
              <p:spPr>
                <a:xfrm>
                  <a:off x="9145090" y="363019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lang="en-US" altLang="zh-CN" sz="2000" b="1" dirty="0">
                      <a:latin typeface="华文中宋" panose="02010600040101010101" pitchFamily="2" charset="-122"/>
                      <a:ea typeface="华文中宋" panose="02010600040101010101" pitchFamily="2" charset="-122"/>
                    </a:rPr>
                    <a:t>9</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月</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2</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4" name="文本框 43">
                  <a:extLst>
                    <a:ext uri="{FF2B5EF4-FFF2-40B4-BE49-F238E27FC236}">
                      <a16:creationId xmlns="" xmlns:a16="http://schemas.microsoft.com/office/drawing/2014/main" id="{84CF62AA-EB5E-4CF1-83A3-D79B4FE5D91E}"/>
                    </a:ext>
                  </a:extLst>
                </p:cNvPr>
                <p:cNvSpPr txBox="1"/>
                <p:nvPr/>
              </p:nvSpPr>
              <p:spPr>
                <a:xfrm>
                  <a:off x="7389412" y="4048449"/>
                  <a:ext cx="1490959" cy="707886"/>
                </a:xfrm>
                <a:prstGeom prst="rect">
                  <a:avLst/>
                </a:prstGeom>
                <a:noFill/>
              </p:spPr>
              <p:txBody>
                <a:bodyPr wrap="square" rtlCol="0">
                  <a:spAutoFit/>
                </a:bodyPr>
                <a:lstStyle/>
                <a:p>
                  <a:pPr algn="ctr"/>
                  <a:r>
                    <a:rPr lang="zh-CN" altLang="en-US" sz="2000" dirty="0">
                      <a:latin typeface="华文中宋" panose="02010600040101010101" pitchFamily="2" charset="-122"/>
                      <a:ea typeface="华文中宋" panose="02010600040101010101" pitchFamily="2" charset="-122"/>
                    </a:rPr>
                    <a:t>日本无条件投降</a:t>
                  </a:r>
                </a:p>
              </p:txBody>
            </p:sp>
          </p:grpSp>
          <p:cxnSp>
            <p:nvCxnSpPr>
              <p:cNvPr id="33" name="ExtraShape2">
                <a:extLst>
                  <a:ext uri="{FF2B5EF4-FFF2-40B4-BE49-F238E27FC236}">
                    <a16:creationId xmlns="" xmlns:a16="http://schemas.microsoft.com/office/drawing/2014/main" id="{D514C71F-5346-4216-954F-0752FBDE6D7F}"/>
                  </a:ext>
                </a:extLst>
              </p:cNvPr>
              <p:cNvCxnSpPr>
                <a:cxnSpLocks/>
              </p:cNvCxnSpPr>
              <p:nvPr/>
            </p:nvCxnSpPr>
            <p:spPr>
              <a:xfrm>
                <a:off x="11053530" y="2505821"/>
                <a:ext cx="0" cy="433098"/>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9" name="CustomText">
              <a:extLst>
                <a:ext uri="{FF2B5EF4-FFF2-40B4-BE49-F238E27FC236}">
                  <a16:creationId xmlns="" xmlns:a16="http://schemas.microsoft.com/office/drawing/2014/main" id="{DB1642EC-5CE5-4C36-83FA-248D00222CF8}"/>
                </a:ext>
              </a:extLst>
            </p:cNvPr>
            <p:cNvSpPr/>
            <p:nvPr/>
          </p:nvSpPr>
          <p:spPr>
            <a:xfrm>
              <a:off x="9959337" y="1807520"/>
              <a:ext cx="2057387" cy="577958"/>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1945</a:t>
              </a:r>
              <a:r>
                <a:rPr kumimoji="0" lang="zh-CN" altLang="en-US" sz="2000" b="1" kern="1200" cap="none" normalizeH="0" baseline="0" noProof="0" dirty="0">
                  <a:effectLst/>
                  <a:uLnTx/>
                  <a:uFillTx/>
                  <a:latin typeface="华文中宋" panose="02010600040101010101" pitchFamily="2" charset="-122"/>
                  <a:ea typeface="华文中宋" panose="02010600040101010101" pitchFamily="2" charset="-122"/>
                </a:rPr>
                <a:t>年</a:t>
              </a:r>
              <a:r>
                <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rPr>
                <a:t>10</a:t>
              </a:r>
              <a:r>
                <a:rPr lang="zh-CN" altLang="en-US" sz="2000" b="1" dirty="0">
                  <a:latin typeface="华文中宋" panose="02010600040101010101" pitchFamily="2" charset="-122"/>
                  <a:ea typeface="华文中宋" panose="02010600040101010101" pitchFamily="2" charset="-122"/>
                </a:rPr>
                <a:t>月</a:t>
              </a:r>
              <a:r>
                <a:rPr lang="en-US" altLang="zh-CN" sz="2000" b="1" dirty="0">
                  <a:latin typeface="华文中宋" panose="02010600040101010101" pitchFamily="2" charset="-122"/>
                  <a:ea typeface="华文中宋" panose="02010600040101010101" pitchFamily="2" charset="-122"/>
                </a:rPr>
                <a:t>25</a:t>
              </a:r>
              <a:r>
                <a:rPr lang="zh-CN" altLang="en-US" sz="2000" b="1" dirty="0">
                  <a:latin typeface="华文中宋" panose="02010600040101010101" pitchFamily="2" charset="-122"/>
                  <a:ea typeface="华文中宋" panose="02010600040101010101" pitchFamily="2" charset="-122"/>
                </a:rPr>
                <a:t>日</a:t>
              </a:r>
              <a:endParaRPr kumimoji="0" lang="en-US" altLang="zh-CN" sz="2000" b="1" kern="1200" cap="none" normalizeH="0" baseline="0" noProof="0" dirty="0">
                <a:effectLst/>
                <a:uLnTx/>
                <a:uFillTx/>
                <a:latin typeface="华文中宋" panose="02010600040101010101" pitchFamily="2" charset="-122"/>
                <a:ea typeface="华文中宋" panose="02010600040101010101" pitchFamily="2" charset="-122"/>
              </a:endParaRPr>
            </a:p>
          </p:txBody>
        </p:sp>
        <p:sp>
          <p:nvSpPr>
            <p:cNvPr id="45" name="文本框 44">
              <a:extLst>
                <a:ext uri="{FF2B5EF4-FFF2-40B4-BE49-F238E27FC236}">
                  <a16:creationId xmlns="" xmlns:a16="http://schemas.microsoft.com/office/drawing/2014/main" id="{2F3EB996-14CB-4B79-8FEE-23F2E1E9F76D}"/>
                </a:ext>
              </a:extLst>
            </p:cNvPr>
            <p:cNvSpPr txBox="1"/>
            <p:nvPr/>
          </p:nvSpPr>
          <p:spPr>
            <a:xfrm>
              <a:off x="10518834" y="2873873"/>
              <a:ext cx="1217424" cy="400110"/>
            </a:xfrm>
            <a:prstGeom prst="rect">
              <a:avLst/>
            </a:prstGeom>
            <a:noFill/>
          </p:spPr>
          <p:txBody>
            <a:bodyPr wrap="square" rtlCol="0">
              <a:spAutoFit/>
            </a:bodyPr>
            <a:lstStyle/>
            <a:p>
              <a:pPr algn="ctr"/>
              <a:r>
                <a:rPr lang="zh-CN" altLang="en-US" sz="2000" dirty="0">
                  <a:latin typeface="华文中宋" panose="02010600040101010101" pitchFamily="2" charset="-122"/>
                  <a:ea typeface="华文中宋" panose="02010600040101010101" pitchFamily="2" charset="-122"/>
                </a:rPr>
                <a:t>台湾光复</a:t>
              </a:r>
            </a:p>
          </p:txBody>
        </p:sp>
      </p:grpSp>
    </p:spTree>
    <p:custDataLst>
      <p:tags r:id="rId1"/>
    </p:custDataLst>
    <p:extLst>
      <p:ext uri="{BB962C8B-B14F-4D97-AF65-F5344CB8AC3E}">
        <p14:creationId xmlns:p14="http://schemas.microsoft.com/office/powerpoint/2010/main" val="1946533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公众号：陈西设计之家。微信搜索即可">
            <a:extLst>
              <a:ext uri="{FF2B5EF4-FFF2-40B4-BE49-F238E27FC236}">
                <a16:creationId xmlns="" xmlns:a16="http://schemas.microsoft.com/office/drawing/2014/main" id="{78A3E2FD-3287-4756-91F1-C728B2FFF342}"/>
              </a:ext>
            </a:extLst>
          </p:cNvPr>
          <p:cNvPicPr>
            <a:picLocks noChangeAspect="1"/>
          </p:cNvPicPr>
          <p:nvPr/>
        </p:nvPicPr>
        <p:blipFill rotWithShape="1">
          <a:blip r:embed="rId4">
            <a:extLst>
              <a:ext uri="{28A0092B-C50C-407E-A947-70E740481C1C}">
                <a14:useLocalDpi xmlns:a14="http://schemas.microsoft.com/office/drawing/2010/main" val="0"/>
              </a:ext>
            </a:extLst>
          </a:blip>
          <a:srcRect b="62863"/>
          <a:stretch/>
        </p:blipFill>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pic>
      <p:sp>
        <p:nvSpPr>
          <p:cNvPr id="20" name="文本框 19">
            <a:extLst>
              <a:ext uri="{FF2B5EF4-FFF2-40B4-BE49-F238E27FC236}">
                <a16:creationId xmlns="" xmlns:a16="http://schemas.microsoft.com/office/drawing/2014/main" id="{02342D4B-4461-4827-B719-2561FB4157B1}"/>
              </a:ext>
            </a:extLst>
          </p:cNvPr>
          <p:cNvSpPr txBox="1"/>
          <p:nvPr/>
        </p:nvSpPr>
        <p:spPr>
          <a:xfrm>
            <a:off x="5280420" y="4070951"/>
            <a:ext cx="6110594"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rPr>
              <a:t>探究三：尽扫狼烟，重振乾坤</a:t>
            </a:r>
          </a:p>
        </p:txBody>
      </p:sp>
      <p:grpSp>
        <p:nvGrpSpPr>
          <p:cNvPr id="16" name="90b551d0-0b20-4b30-a0a0-ca5975747ca5" descr="jRcAAB+LCAAAAAAABADVVttu2kAQ/Zdt+oaQ14sv8EaCaCs1DWqivlQ8bM0A2/qC1kuUi/LvXZsljImhmMRueEHs7Iw9c2bO8TySMzEhPUJJi5yp+wXo/9cRl2og+Ezy6DKZQKjvRjJZgFQCUtL7+WiCbBT0g4dLMF732n4pYhEto9xMelbb0iZ+h0zUyo0DCETEw4GYCaWfrS1f0hHIAGJlHJVcQouYg0PbXZtZnmt+W+STTJaLvIKn1joxhhK7SMJEosTMg9auHeR6NZ2KAG7mEEEepa9uRKz68eR6zifrMs6lmM1VDGlqDFe/fkOgUFjP0YH5I3P3ZTrXD/8wHLJhx/WGOs/SpB3cAiVFPHuZNbE+kvJoF0WfJ0kIPH4ZvoKyLNxrvpWe3/Y7LnWY+d0kZqPE/MNb2a2jlW55Kx3mXXQHuJU4aWpV7mUhnFZvZiH+PxCzY7UZbqfHNrkxnFsFbtJayOmXd9SnA7ffxR0tpF2dnYXwI+ip48c6QxFP9Muw7FJM1lGSCiWS2PhtpPo+x1HC1AwHGXGt56BApvnNVjy6bZHPiRQPSax42A/FLI50z7XrV5iqLNnsOxAUrzQioII5yYbEDNi1eIDvkIK8BZ30lIfpelh0vxbwTb9tPZ25IZv57xByJW4LHgUbzQvZ+hZtanztYYw6hoXnBu7UBuCt9m9gdlB2B8KfV5UWwH8uPitvBVD2fkrGjdXe3ebo3uliu8tbERxXt6IeGYowWyv6QaYnmtopKEPINX+fjRmLMdMLFyVgmUHZjRbDlR95QGjZ1imjdc6DP02CRWsHKyNLTWD9i4dvDZZdVei9ExB6+xCht3cLvYcBO/KAQWbVhV7vd+VKvwf/w5Xe3jNhb118pxId/felXWZSdqPl48qPPGC0nFNGK1P6JsFyawerZqVvEqzKKz09hZ2eHSL1bLfU08KS+poTxvqIzZ7uWu33teFwxWd7Jq0eDKpt+PSdLa1mbvaAVtiqXnNCoLFqi/57Ay3T/+Yxq7bvH4VZzZ+BpjAbP/0Fr/ROKY0XAAA=">
            <a:extLst>
              <a:ext uri="{FF2B5EF4-FFF2-40B4-BE49-F238E27FC236}">
                <a16:creationId xmlns="" xmlns:a16="http://schemas.microsoft.com/office/drawing/2014/main" id="{247AF61E-B046-4741-9D9B-44C7082F1D4E}"/>
              </a:ext>
            </a:extLst>
          </p:cNvPr>
          <p:cNvGrpSpPr>
            <a:grpSpLocks noChangeAspect="1"/>
          </p:cNvGrpSpPr>
          <p:nvPr/>
        </p:nvGrpSpPr>
        <p:grpSpPr>
          <a:xfrm rot="10800000">
            <a:off x="-1169333" y="2510793"/>
            <a:ext cx="7599339" cy="3705089"/>
            <a:chOff x="3402703" y="1405639"/>
            <a:chExt cx="7599339" cy="3705089"/>
          </a:xfrm>
        </p:grpSpPr>
        <p:cxnSp>
          <p:nvCxnSpPr>
            <p:cNvPr id="17" name="ExtraShape">
              <a:extLst>
                <a:ext uri="{FF2B5EF4-FFF2-40B4-BE49-F238E27FC236}">
                  <a16:creationId xmlns="" xmlns:a16="http://schemas.microsoft.com/office/drawing/2014/main" id="{BF39E87A-5327-4FDC-BD52-10D8134524A0}"/>
                </a:ext>
              </a:extLst>
            </p:cNvPr>
            <p:cNvCxnSpPr>
              <a:cxnSpLocks/>
              <a:endCxn id="37" idx="1"/>
            </p:cNvCxnSpPr>
            <p:nvPr/>
          </p:nvCxnSpPr>
          <p:spPr>
            <a:xfrm rot="10800000" flipH="1" flipV="1">
              <a:off x="3497277" y="1667369"/>
              <a:ext cx="1634052" cy="1623446"/>
            </a:xfrm>
            <a:prstGeom prst="line">
              <a:avLst/>
            </a:prstGeom>
            <a:ln w="63500">
              <a:solidFill>
                <a:schemeClr val="tx1">
                  <a:lumMod val="65000"/>
                  <a:lumOff val="35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27" name="ExtraShape1">
              <a:extLst>
                <a:ext uri="{FF2B5EF4-FFF2-40B4-BE49-F238E27FC236}">
                  <a16:creationId xmlns="" xmlns:a16="http://schemas.microsoft.com/office/drawing/2014/main" id="{48CD830A-3782-43F9-9BE8-CFEB184B768E}"/>
                </a:ext>
              </a:extLst>
            </p:cNvPr>
            <p:cNvSpPr/>
            <p:nvPr/>
          </p:nvSpPr>
          <p:spPr>
            <a:xfrm>
              <a:off x="3402703" y="1582094"/>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28" name="ValueBack1">
              <a:extLst>
                <a:ext uri="{FF2B5EF4-FFF2-40B4-BE49-F238E27FC236}">
                  <a16:creationId xmlns="" xmlns:a16="http://schemas.microsoft.com/office/drawing/2014/main" id="{0BEE5982-5364-47AD-8712-F17BF3078528}"/>
                </a:ext>
              </a:extLst>
            </p:cNvPr>
            <p:cNvSpPr/>
            <p:nvPr/>
          </p:nvSpPr>
          <p:spPr>
            <a:xfrm rot="16997148">
              <a:off x="3455055" y="1634681"/>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29" name="ValueBack1">
              <a:extLst>
                <a:ext uri="{FF2B5EF4-FFF2-40B4-BE49-F238E27FC236}">
                  <a16:creationId xmlns="" xmlns:a16="http://schemas.microsoft.com/office/drawing/2014/main" id="{833A7770-E3FC-4EA4-BF17-68D6572E7C52}"/>
                </a:ext>
              </a:extLst>
            </p:cNvPr>
            <p:cNvSpPr/>
            <p:nvPr/>
          </p:nvSpPr>
          <p:spPr>
            <a:xfrm>
              <a:off x="3783760" y="1405639"/>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30" name="RelativeShape1">
              <a:extLst>
                <a:ext uri="{FF2B5EF4-FFF2-40B4-BE49-F238E27FC236}">
                  <a16:creationId xmlns="" xmlns:a16="http://schemas.microsoft.com/office/drawing/2014/main" id="{8079B3AD-7741-4C56-A7E5-D170AB02525D}"/>
                </a:ext>
              </a:extLst>
            </p:cNvPr>
            <p:cNvSpPr/>
            <p:nvPr/>
          </p:nvSpPr>
          <p:spPr bwMode="auto">
            <a:xfrm>
              <a:off x="4242344" y="1405639"/>
              <a:ext cx="3721428" cy="632189"/>
            </a:xfrm>
            <a:prstGeom prst="rect">
              <a:avLst/>
            </a:prstGeom>
            <a:noFill/>
            <a:ln>
              <a:noFill/>
            </a:ln>
            <a:scene3d>
              <a:camera prst="orthographicFront"/>
              <a:lightRig rig="threePt" dir="t"/>
            </a:scene3d>
            <a:sp3d/>
          </p:spPr>
          <p:txBody>
            <a:bodyPr anchor="ctr"/>
            <a:lstStyle/>
            <a:p>
              <a:pPr algn="ctr"/>
              <a:endParaRPr/>
            </a:p>
          </p:txBody>
        </p:sp>
        <p:sp>
          <p:nvSpPr>
            <p:cNvPr id="33" name="ValueShape1">
              <a:extLst>
                <a:ext uri="{FF2B5EF4-FFF2-40B4-BE49-F238E27FC236}">
                  <a16:creationId xmlns="" xmlns:a16="http://schemas.microsoft.com/office/drawing/2014/main" id="{87ED745A-CEE4-4766-8510-812C9ADBAB23}"/>
                </a:ext>
              </a:extLst>
            </p:cNvPr>
            <p:cNvSpPr/>
            <p:nvPr/>
          </p:nvSpPr>
          <p:spPr bwMode="auto">
            <a:xfrm>
              <a:off x="4242344" y="1405639"/>
              <a:ext cx="1932280" cy="632189"/>
            </a:xfrm>
            <a:prstGeom prst="rect">
              <a:avLst/>
            </a:prstGeom>
            <a:solidFill>
              <a:schemeClr val="tx1">
                <a:lumMod val="50000"/>
                <a:lumOff val="50000"/>
              </a:schemeClr>
            </a:solidFill>
            <a:ln>
              <a:noFill/>
            </a:ln>
            <a:scene3d>
              <a:camera prst="orthographicFront"/>
              <a:lightRig rig="threePt" dir="t"/>
            </a:scene3d>
            <a:sp3d/>
          </p:spPr>
          <p:txBody>
            <a:bodyPr anchor="ctr"/>
            <a:lstStyle/>
            <a:p>
              <a:pPr algn="ctr"/>
              <a:endParaRPr/>
            </a:p>
          </p:txBody>
        </p:sp>
        <p:sp>
          <p:nvSpPr>
            <p:cNvPr id="36" name="ExtraShape2">
              <a:extLst>
                <a:ext uri="{FF2B5EF4-FFF2-40B4-BE49-F238E27FC236}">
                  <a16:creationId xmlns="" xmlns:a16="http://schemas.microsoft.com/office/drawing/2014/main" id="{082933BC-66C0-4E4F-80B6-9930E9BF5A36}"/>
                </a:ext>
              </a:extLst>
            </p:cNvPr>
            <p:cNvSpPr/>
            <p:nvPr/>
          </p:nvSpPr>
          <p:spPr>
            <a:xfrm>
              <a:off x="4906781" y="3130909"/>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37" name="ValueBack2">
              <a:extLst>
                <a:ext uri="{FF2B5EF4-FFF2-40B4-BE49-F238E27FC236}">
                  <a16:creationId xmlns="" xmlns:a16="http://schemas.microsoft.com/office/drawing/2014/main" id="{C0033134-1358-4AB8-BFAB-FDF2BB2A4805}"/>
                </a:ext>
              </a:extLst>
            </p:cNvPr>
            <p:cNvSpPr/>
            <p:nvPr/>
          </p:nvSpPr>
          <p:spPr>
            <a:xfrm rot="16997148">
              <a:off x="4959132" y="3183496"/>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39" name="ValueBack2">
              <a:extLst>
                <a:ext uri="{FF2B5EF4-FFF2-40B4-BE49-F238E27FC236}">
                  <a16:creationId xmlns="" xmlns:a16="http://schemas.microsoft.com/office/drawing/2014/main" id="{DF5D6340-2341-42C9-8076-2FC50C7C0908}"/>
                </a:ext>
              </a:extLst>
            </p:cNvPr>
            <p:cNvSpPr/>
            <p:nvPr/>
          </p:nvSpPr>
          <p:spPr>
            <a:xfrm>
              <a:off x="5287837" y="2954454"/>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40" name="RelativeShape2">
              <a:extLst>
                <a:ext uri="{FF2B5EF4-FFF2-40B4-BE49-F238E27FC236}">
                  <a16:creationId xmlns="" xmlns:a16="http://schemas.microsoft.com/office/drawing/2014/main" id="{15F40E74-2F47-40B6-9D5F-E48406F72D25}"/>
                </a:ext>
              </a:extLst>
            </p:cNvPr>
            <p:cNvSpPr/>
            <p:nvPr/>
          </p:nvSpPr>
          <p:spPr bwMode="auto">
            <a:xfrm>
              <a:off x="5746422" y="2954454"/>
              <a:ext cx="3721428" cy="632189"/>
            </a:xfrm>
            <a:prstGeom prst="rect">
              <a:avLst/>
            </a:prstGeom>
            <a:noFill/>
            <a:ln>
              <a:noFill/>
            </a:ln>
            <a:scene3d>
              <a:camera prst="orthographicFront"/>
              <a:lightRig rig="threePt" dir="t"/>
            </a:scene3d>
            <a:sp3d/>
          </p:spPr>
          <p:txBody>
            <a:bodyPr anchor="ctr"/>
            <a:lstStyle/>
            <a:p>
              <a:pPr algn="ctr"/>
              <a:endParaRPr/>
            </a:p>
          </p:txBody>
        </p:sp>
        <p:sp>
          <p:nvSpPr>
            <p:cNvPr id="41" name="ValueShape2">
              <a:extLst>
                <a:ext uri="{FF2B5EF4-FFF2-40B4-BE49-F238E27FC236}">
                  <a16:creationId xmlns="" xmlns:a16="http://schemas.microsoft.com/office/drawing/2014/main" id="{218379A2-2DD3-4F8C-B11C-329F2C7A524A}"/>
                </a:ext>
              </a:extLst>
            </p:cNvPr>
            <p:cNvSpPr/>
            <p:nvPr/>
          </p:nvSpPr>
          <p:spPr bwMode="auto">
            <a:xfrm>
              <a:off x="5746422" y="2954454"/>
              <a:ext cx="2934203" cy="632189"/>
            </a:xfrm>
            <a:prstGeom prst="rect">
              <a:avLst/>
            </a:prstGeom>
            <a:solidFill>
              <a:schemeClr val="tx1"/>
            </a:solidFill>
            <a:ln>
              <a:noFill/>
            </a:ln>
            <a:scene3d>
              <a:camera prst="orthographicFront"/>
              <a:lightRig rig="threePt" dir="t"/>
            </a:scene3d>
            <a:sp3d/>
          </p:spPr>
          <p:txBody>
            <a:bodyPr anchor="ctr"/>
            <a:lstStyle/>
            <a:p>
              <a:pPr algn="ctr"/>
              <a:endParaRPr/>
            </a:p>
          </p:txBody>
        </p:sp>
        <p:sp>
          <p:nvSpPr>
            <p:cNvPr id="45" name="RelativeShape3">
              <a:extLst>
                <a:ext uri="{FF2B5EF4-FFF2-40B4-BE49-F238E27FC236}">
                  <a16:creationId xmlns="" xmlns:a16="http://schemas.microsoft.com/office/drawing/2014/main" id="{F5E92450-F8B3-45BA-9A38-D9024C555B51}"/>
                </a:ext>
              </a:extLst>
            </p:cNvPr>
            <p:cNvSpPr/>
            <p:nvPr/>
          </p:nvSpPr>
          <p:spPr bwMode="auto">
            <a:xfrm>
              <a:off x="7280614" y="4478539"/>
              <a:ext cx="3721428" cy="632189"/>
            </a:xfrm>
            <a:prstGeom prst="rect">
              <a:avLst/>
            </a:prstGeom>
            <a:noFill/>
            <a:ln>
              <a:noFill/>
            </a:ln>
            <a:scene3d>
              <a:camera prst="orthographicFront"/>
              <a:lightRig rig="threePt" dir="t"/>
            </a:scene3d>
            <a:sp3d/>
          </p:spPr>
          <p:txBody>
            <a:bodyPr anchor="ctr"/>
            <a:lstStyle/>
            <a:p>
              <a:pPr algn="ctr"/>
              <a:endParaRPr/>
            </a:p>
          </p:txBody>
        </p:sp>
      </p:grpSp>
      <p:sp>
        <p:nvSpPr>
          <p:cNvPr id="56" name="文本框 55">
            <a:extLst>
              <a:ext uri="{FF2B5EF4-FFF2-40B4-BE49-F238E27FC236}">
                <a16:creationId xmlns="" xmlns:a16="http://schemas.microsoft.com/office/drawing/2014/main" id="{198109E5-FDCF-4AE2-8045-F952F765FD2B}"/>
              </a:ext>
            </a:extLst>
          </p:cNvPr>
          <p:cNvSpPr txBox="1"/>
          <p:nvPr/>
        </p:nvSpPr>
        <p:spPr>
          <a:xfrm>
            <a:off x="6640878" y="4820623"/>
            <a:ext cx="4175038" cy="523220"/>
          </a:xfrm>
          <a:prstGeom prst="rect">
            <a:avLst/>
          </a:prstGeom>
          <a:noFill/>
        </p:spPr>
        <p:txBody>
          <a:bodyPr wrap="square">
            <a:spAutoFit/>
          </a:bodyPr>
          <a:lstStyle/>
          <a:p>
            <a:r>
              <a:rPr lang="zh-CN" altLang="en-US" sz="2800" b="1" dirty="0">
                <a:latin typeface="微软雅黑" panose="020B0503020204020204" pitchFamily="34" charset="-122"/>
                <a:ea typeface="微软雅黑" panose="020B0503020204020204" pitchFamily="34" charset="-122"/>
              </a:rPr>
              <a:t>抗日战争胜利的原因</a:t>
            </a:r>
            <a:endParaRPr lang="zh-CN" altLang="en-US" sz="28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Tree>
    <p:custDataLst>
      <p:tags r:id="rId1"/>
    </p:custDataLst>
    <p:extLst>
      <p:ext uri="{BB962C8B-B14F-4D97-AF65-F5344CB8AC3E}">
        <p14:creationId xmlns:p14="http://schemas.microsoft.com/office/powerpoint/2010/main" val="1775732537"/>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confont-11607-6151392">
            <a:extLst>
              <a:ext uri="{FF2B5EF4-FFF2-40B4-BE49-F238E27FC236}">
                <a16:creationId xmlns="" xmlns:a16="http://schemas.microsoft.com/office/drawing/2014/main" id="{E81A7AE3-EE86-4EB6-8A7B-7E3796CFC872}"/>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3" name="文本框 2">
            <a:extLst>
              <a:ext uri="{FF2B5EF4-FFF2-40B4-BE49-F238E27FC236}">
                <a16:creationId xmlns="" xmlns:a16="http://schemas.microsoft.com/office/drawing/2014/main" id="{5A6A8599-95AE-4D99-BAB8-1906971C0E9C}"/>
              </a:ext>
            </a:extLst>
          </p:cNvPr>
          <p:cNvSpPr txBox="1"/>
          <p:nvPr/>
        </p:nvSpPr>
        <p:spPr>
          <a:xfrm>
            <a:off x="660401" y="143440"/>
            <a:ext cx="1000521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抗日战争胜利的原因</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cxnSp>
        <p:nvCxnSpPr>
          <p:cNvPr id="4" name="直接连接符 3">
            <a:extLst>
              <a:ext uri="{FF2B5EF4-FFF2-40B4-BE49-F238E27FC236}">
                <a16:creationId xmlns="" xmlns:a16="http://schemas.microsoft.com/office/drawing/2014/main" id="{6F65538A-EA62-4977-ABBE-9349F10D581A}"/>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8" name="ïṡḷíḋé">
            <a:extLst>
              <a:ext uri="{FF2B5EF4-FFF2-40B4-BE49-F238E27FC236}">
                <a16:creationId xmlns="" xmlns:a16="http://schemas.microsoft.com/office/drawing/2014/main" id="{96479E3F-D591-4344-BD82-468C95BC5B72}"/>
              </a:ext>
            </a:extLst>
          </p:cNvPr>
          <p:cNvSpPr/>
          <p:nvPr/>
        </p:nvSpPr>
        <p:spPr>
          <a:xfrm rot="5400000">
            <a:off x="462604" y="1492378"/>
            <a:ext cx="4724646" cy="4356099"/>
          </a:xfrm>
          <a:prstGeom prst="blockArc">
            <a:avLst>
              <a:gd name="adj1" fmla="val 11276733"/>
              <a:gd name="adj2" fmla="val 20956921"/>
              <a:gd name="adj3" fmla="val 8266"/>
            </a:avLst>
          </a:prstGeom>
          <a:gradFill>
            <a:gsLst>
              <a:gs pos="0">
                <a:schemeClr val="bg1">
                  <a:lumMod val="85000"/>
                  <a:alpha val="5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solidFill>
            </a:endParaRPr>
          </a:p>
        </p:txBody>
      </p:sp>
      <p:grpSp>
        <p:nvGrpSpPr>
          <p:cNvPr id="9" name="ïṩlïḑè">
            <a:extLst>
              <a:ext uri="{FF2B5EF4-FFF2-40B4-BE49-F238E27FC236}">
                <a16:creationId xmlns="" xmlns:a16="http://schemas.microsoft.com/office/drawing/2014/main" id="{8DDCCDB1-6B48-4697-9A2F-1DC4BAA41CAC}"/>
              </a:ext>
            </a:extLst>
          </p:cNvPr>
          <p:cNvGrpSpPr/>
          <p:nvPr/>
        </p:nvGrpSpPr>
        <p:grpSpPr>
          <a:xfrm>
            <a:off x="3575788" y="1352769"/>
            <a:ext cx="8120025" cy="4458891"/>
            <a:chOff x="3575788" y="1352769"/>
            <a:chExt cx="8120025" cy="4458891"/>
          </a:xfrm>
        </p:grpSpPr>
        <p:grpSp>
          <p:nvGrpSpPr>
            <p:cNvPr id="33" name="iṩ1îḑê">
              <a:extLst>
                <a:ext uri="{FF2B5EF4-FFF2-40B4-BE49-F238E27FC236}">
                  <a16:creationId xmlns="" xmlns:a16="http://schemas.microsoft.com/office/drawing/2014/main" id="{8673C151-E643-48D4-8A5C-10B558D10E37}"/>
                </a:ext>
              </a:extLst>
            </p:cNvPr>
            <p:cNvGrpSpPr/>
            <p:nvPr/>
          </p:nvGrpSpPr>
          <p:grpSpPr>
            <a:xfrm>
              <a:off x="4197340" y="3043696"/>
              <a:ext cx="6555720" cy="1024610"/>
              <a:chOff x="3959841" y="3043696"/>
              <a:chExt cx="6555720" cy="1024610"/>
            </a:xfrm>
          </p:grpSpPr>
          <p:sp>
            <p:nvSpPr>
              <p:cNvPr id="42" name="í$ļïḋè">
                <a:extLst>
                  <a:ext uri="{FF2B5EF4-FFF2-40B4-BE49-F238E27FC236}">
                    <a16:creationId xmlns="" xmlns:a16="http://schemas.microsoft.com/office/drawing/2014/main" id="{299B99E0-FB95-4623-88B1-6057CBBE2BDC}"/>
                  </a:ext>
                </a:extLst>
              </p:cNvPr>
              <p:cNvSpPr/>
              <p:nvPr/>
            </p:nvSpPr>
            <p:spPr>
              <a:xfrm>
                <a:off x="3959841" y="3043696"/>
                <a:ext cx="1024614" cy="1024610"/>
              </a:xfrm>
              <a:prstGeom prst="ellipse">
                <a:avLst/>
              </a:prstGeom>
              <a:solidFill>
                <a:schemeClr val="tx1"/>
              </a:solidFill>
              <a:ln w="3810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b="1" dirty="0">
                    <a:latin typeface="华文中宋" panose="02010600040101010101" pitchFamily="2" charset="-122"/>
                    <a:ea typeface="华文中宋" panose="02010600040101010101" pitchFamily="2" charset="-122"/>
                  </a:rPr>
                  <a:t>2</a:t>
                </a:r>
                <a:endParaRPr sz="2400" b="1" dirty="0">
                  <a:latin typeface="华文中宋" panose="02010600040101010101" pitchFamily="2" charset="-122"/>
                  <a:ea typeface="华文中宋" panose="02010600040101010101" pitchFamily="2" charset="-122"/>
                </a:endParaRPr>
              </a:p>
            </p:txBody>
          </p:sp>
          <p:sp>
            <p:nvSpPr>
              <p:cNvPr id="43" name="íŝ1ïḍê">
                <a:extLst>
                  <a:ext uri="{FF2B5EF4-FFF2-40B4-BE49-F238E27FC236}">
                    <a16:creationId xmlns="" xmlns:a16="http://schemas.microsoft.com/office/drawing/2014/main" id="{21D49020-44CD-4116-9AA4-22C7A86D1709}"/>
                  </a:ext>
                </a:extLst>
              </p:cNvPr>
              <p:cNvSpPr/>
              <p:nvPr/>
            </p:nvSpPr>
            <p:spPr bwMode="auto">
              <a:xfrm>
                <a:off x="5075250" y="3097722"/>
                <a:ext cx="5440311" cy="91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2400" dirty="0">
                    <a:latin typeface="华文中宋" panose="02010600040101010101" pitchFamily="2" charset="-122"/>
                    <a:ea typeface="华文中宋" panose="02010600040101010101" pitchFamily="2" charset="-122"/>
                  </a:rPr>
                  <a:t>中国共产党在全民族抗战中起到了中流砥柱的作用；</a:t>
                </a:r>
                <a:endParaRPr lang="en-US" altLang="zh-CN" sz="2400" dirty="0">
                  <a:latin typeface="华文中宋" panose="02010600040101010101" pitchFamily="2" charset="-122"/>
                  <a:ea typeface="华文中宋" panose="02010600040101010101" pitchFamily="2" charset="-122"/>
                </a:endParaRPr>
              </a:p>
            </p:txBody>
          </p:sp>
        </p:grpSp>
        <p:grpSp>
          <p:nvGrpSpPr>
            <p:cNvPr id="34" name="ïṣḻîḍè">
              <a:extLst>
                <a:ext uri="{FF2B5EF4-FFF2-40B4-BE49-F238E27FC236}">
                  <a16:creationId xmlns="" xmlns:a16="http://schemas.microsoft.com/office/drawing/2014/main" id="{1CE8AFCF-E896-46B6-9987-D342BCCF3ADF}"/>
                </a:ext>
              </a:extLst>
            </p:cNvPr>
            <p:cNvGrpSpPr/>
            <p:nvPr/>
          </p:nvGrpSpPr>
          <p:grpSpPr>
            <a:xfrm>
              <a:off x="3575788" y="1352769"/>
              <a:ext cx="8120025" cy="1024610"/>
              <a:chOff x="3959841" y="3043696"/>
              <a:chExt cx="8120025" cy="1024610"/>
            </a:xfrm>
          </p:grpSpPr>
          <p:sp>
            <p:nvSpPr>
              <p:cNvPr id="39" name="ï$1îḍe">
                <a:extLst>
                  <a:ext uri="{FF2B5EF4-FFF2-40B4-BE49-F238E27FC236}">
                    <a16:creationId xmlns="" xmlns:a16="http://schemas.microsoft.com/office/drawing/2014/main" id="{EE46BFD3-3656-45E3-A35D-DAC1BD0B5B7E}"/>
                  </a:ext>
                </a:extLst>
              </p:cNvPr>
              <p:cNvSpPr/>
              <p:nvPr/>
            </p:nvSpPr>
            <p:spPr>
              <a:xfrm>
                <a:off x="3959841" y="3043696"/>
                <a:ext cx="1024614" cy="1024610"/>
              </a:xfrm>
              <a:prstGeom prst="ellipse">
                <a:avLst/>
              </a:prstGeom>
              <a:solidFill>
                <a:schemeClr val="tx1"/>
              </a:solidFill>
              <a:ln w="3810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b="1" dirty="0">
                    <a:latin typeface="华文中宋" panose="02010600040101010101" pitchFamily="2" charset="-122"/>
                    <a:ea typeface="华文中宋" panose="02010600040101010101" pitchFamily="2" charset="-122"/>
                  </a:rPr>
                  <a:t>1</a:t>
                </a:r>
                <a:endParaRPr sz="2400" b="1" dirty="0">
                  <a:latin typeface="华文中宋" panose="02010600040101010101" pitchFamily="2" charset="-122"/>
                  <a:ea typeface="华文中宋" panose="02010600040101010101" pitchFamily="2" charset="-122"/>
                </a:endParaRPr>
              </a:p>
            </p:txBody>
          </p:sp>
          <p:sp>
            <p:nvSpPr>
              <p:cNvPr id="40" name="íśḻiḋe">
                <a:extLst>
                  <a:ext uri="{FF2B5EF4-FFF2-40B4-BE49-F238E27FC236}">
                    <a16:creationId xmlns="" xmlns:a16="http://schemas.microsoft.com/office/drawing/2014/main" id="{13D4177C-2704-4063-B689-80157448C8B5}"/>
                  </a:ext>
                </a:extLst>
              </p:cNvPr>
              <p:cNvSpPr/>
              <p:nvPr/>
            </p:nvSpPr>
            <p:spPr bwMode="auto">
              <a:xfrm>
                <a:off x="5141897" y="3120977"/>
                <a:ext cx="6937969" cy="5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2400" dirty="0">
                    <a:latin typeface="华文中宋" panose="02010600040101010101" pitchFamily="2" charset="-122"/>
                    <a:ea typeface="华文中宋" panose="02010600040101010101" pitchFamily="2" charset="-122"/>
                  </a:rPr>
                  <a:t>抗日民族统一战线的建立，全民族浴血奋战；</a:t>
                </a:r>
                <a:endParaRPr lang="en-US" altLang="zh-CN" sz="2400" dirty="0">
                  <a:latin typeface="华文中宋" panose="02010600040101010101" pitchFamily="2" charset="-122"/>
                  <a:ea typeface="华文中宋" panose="02010600040101010101" pitchFamily="2" charset="-122"/>
                </a:endParaRPr>
              </a:p>
            </p:txBody>
          </p:sp>
        </p:grpSp>
        <p:grpSp>
          <p:nvGrpSpPr>
            <p:cNvPr id="35" name="îśḻíḑe">
              <a:extLst>
                <a:ext uri="{FF2B5EF4-FFF2-40B4-BE49-F238E27FC236}">
                  <a16:creationId xmlns="" xmlns:a16="http://schemas.microsoft.com/office/drawing/2014/main" id="{AD7EF444-26B6-4DD8-AB1A-E9613A89C508}"/>
                </a:ext>
              </a:extLst>
            </p:cNvPr>
            <p:cNvGrpSpPr/>
            <p:nvPr/>
          </p:nvGrpSpPr>
          <p:grpSpPr>
            <a:xfrm>
              <a:off x="3575788" y="4787050"/>
              <a:ext cx="8120025" cy="1024610"/>
              <a:chOff x="3959841" y="3043696"/>
              <a:chExt cx="8120025" cy="1024610"/>
            </a:xfrm>
          </p:grpSpPr>
          <p:sp>
            <p:nvSpPr>
              <p:cNvPr id="36" name="ïṣļîḓè">
                <a:extLst>
                  <a:ext uri="{FF2B5EF4-FFF2-40B4-BE49-F238E27FC236}">
                    <a16:creationId xmlns="" xmlns:a16="http://schemas.microsoft.com/office/drawing/2014/main" id="{9B73D5D5-198B-4787-ACF4-C5D7C55AB3A8}"/>
                  </a:ext>
                </a:extLst>
              </p:cNvPr>
              <p:cNvSpPr/>
              <p:nvPr/>
            </p:nvSpPr>
            <p:spPr>
              <a:xfrm>
                <a:off x="3959841" y="3043696"/>
                <a:ext cx="1024614" cy="1024610"/>
              </a:xfrm>
              <a:prstGeom prst="ellipse">
                <a:avLst/>
              </a:prstGeom>
              <a:solidFill>
                <a:schemeClr val="tx1"/>
              </a:solidFill>
              <a:ln w="38100">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400" dirty="0">
                    <a:latin typeface="华文中宋" panose="02010600040101010101" pitchFamily="2" charset="-122"/>
                    <a:ea typeface="华文中宋" panose="02010600040101010101" pitchFamily="2" charset="-122"/>
                  </a:rPr>
                  <a:t>3</a:t>
                </a:r>
                <a:endParaRPr sz="2400" dirty="0">
                  <a:latin typeface="华文中宋" panose="02010600040101010101" pitchFamily="2" charset="-122"/>
                  <a:ea typeface="华文中宋" panose="02010600040101010101" pitchFamily="2" charset="-122"/>
                </a:endParaRPr>
              </a:p>
            </p:txBody>
          </p:sp>
          <p:sp>
            <p:nvSpPr>
              <p:cNvPr id="37" name="is1íḍè">
                <a:extLst>
                  <a:ext uri="{FF2B5EF4-FFF2-40B4-BE49-F238E27FC236}">
                    <a16:creationId xmlns="" xmlns:a16="http://schemas.microsoft.com/office/drawing/2014/main" id="{A93B4174-B5AB-413D-8E99-3BA524FFADF0}"/>
                  </a:ext>
                </a:extLst>
              </p:cNvPr>
              <p:cNvSpPr/>
              <p:nvPr/>
            </p:nvSpPr>
            <p:spPr bwMode="auto">
              <a:xfrm>
                <a:off x="5141897" y="3097722"/>
                <a:ext cx="6937969" cy="91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2400" dirty="0">
                    <a:latin typeface="华文中宋" panose="02010600040101010101" pitchFamily="2" charset="-122"/>
                    <a:ea typeface="华文中宋" panose="02010600040101010101" pitchFamily="2" charset="-122"/>
                  </a:rPr>
                  <a:t>世界所有爱好和平和正义的国家和人民、国际组织以及各种反法西斯力量的支持。</a:t>
                </a:r>
                <a:endParaRPr lang="en-US" altLang="zh-CN" sz="2400" dirty="0">
                  <a:latin typeface="华文中宋" panose="02010600040101010101" pitchFamily="2" charset="-122"/>
                  <a:ea typeface="华文中宋" panose="02010600040101010101" pitchFamily="2" charset="-122"/>
                </a:endParaRPr>
              </a:p>
            </p:txBody>
          </p:sp>
        </p:grpSp>
      </p:grpSp>
      <p:pic>
        <p:nvPicPr>
          <p:cNvPr id="137" name="图片 136">
            <a:extLst>
              <a:ext uri="{FF2B5EF4-FFF2-40B4-BE49-F238E27FC236}">
                <a16:creationId xmlns="" xmlns:a16="http://schemas.microsoft.com/office/drawing/2014/main" id="{CA6A4022-90FB-4A12-8560-22EA841A6917}"/>
              </a:ext>
            </a:extLst>
          </p:cNvPr>
          <p:cNvPicPr>
            <a:picLocks/>
          </p:cNvPicPr>
          <p:nvPr/>
        </p:nvPicPr>
        <p:blipFill>
          <a:blip r:embed="rId3">
            <a:grayscl/>
            <a:extLst>
              <a:ext uri="{28A0092B-C50C-407E-A947-70E740481C1C}">
                <a14:useLocalDpi xmlns:a14="http://schemas.microsoft.com/office/drawing/2010/main" val="0"/>
              </a:ext>
            </a:extLst>
          </a:blip>
          <a:srcRect/>
          <a:stretch>
            <a:fillRect/>
          </a:stretch>
        </p:blipFill>
        <p:spPr>
          <a:xfrm>
            <a:off x="270457" y="1598598"/>
            <a:ext cx="3836088" cy="3836088"/>
          </a:xfrm>
          <a:prstGeom prst="ellipse">
            <a:avLst/>
          </a:prstGeom>
        </p:spPr>
      </p:pic>
    </p:spTree>
    <p:custDataLst>
      <p:tags r:id="rId1"/>
    </p:custDataLst>
    <p:extLst>
      <p:ext uri="{BB962C8B-B14F-4D97-AF65-F5344CB8AC3E}">
        <p14:creationId xmlns:p14="http://schemas.microsoft.com/office/powerpoint/2010/main" val="354316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公众号：陈西设计之家。微信搜索即可">
            <a:extLst>
              <a:ext uri="{FF2B5EF4-FFF2-40B4-BE49-F238E27FC236}">
                <a16:creationId xmlns="" xmlns:a16="http://schemas.microsoft.com/office/drawing/2014/main" id="{78A3E2FD-3287-4756-91F1-C728B2FFF342}"/>
              </a:ext>
            </a:extLst>
          </p:cNvPr>
          <p:cNvPicPr>
            <a:picLocks noChangeAspect="1"/>
          </p:cNvPicPr>
          <p:nvPr/>
        </p:nvPicPr>
        <p:blipFill rotWithShape="1">
          <a:blip r:embed="rId4">
            <a:extLst>
              <a:ext uri="{28A0092B-C50C-407E-A947-70E740481C1C}">
                <a14:useLocalDpi xmlns:a14="http://schemas.microsoft.com/office/drawing/2010/main" val="0"/>
              </a:ext>
            </a:extLst>
          </a:blip>
          <a:srcRect b="62863"/>
          <a:stretch/>
        </p:blipFill>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pic>
      <p:sp>
        <p:nvSpPr>
          <p:cNvPr id="20" name="文本框 19">
            <a:extLst>
              <a:ext uri="{FF2B5EF4-FFF2-40B4-BE49-F238E27FC236}">
                <a16:creationId xmlns="" xmlns:a16="http://schemas.microsoft.com/office/drawing/2014/main" id="{02342D4B-4461-4827-B719-2561FB4157B1}"/>
              </a:ext>
            </a:extLst>
          </p:cNvPr>
          <p:cNvSpPr txBox="1"/>
          <p:nvPr/>
        </p:nvSpPr>
        <p:spPr>
          <a:xfrm>
            <a:off x="5280420" y="4070951"/>
            <a:ext cx="5535496"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rPr>
              <a:t>探究四：凤凰涅槃，浴火重生</a:t>
            </a:r>
          </a:p>
        </p:txBody>
      </p:sp>
      <p:grpSp>
        <p:nvGrpSpPr>
          <p:cNvPr id="16" name="90b551d0-0b20-4b30-a0a0-ca5975747ca5" descr="jRcAAB+LCAAAAAAABADVVttu2kAQ/Zdt+oaQ14sv8EaCaCs1DWqivlQ8bM0A2/qC1kuUi/LvXZsljImhmMRueEHs7Iw9c2bO8TySMzEhPUJJi5yp+wXo/9cRl2og+Ezy6DKZQKjvRjJZgFQCUtL7+WiCbBT0g4dLMF732n4pYhEto9xMelbb0iZ+h0zUyo0DCETEw4GYCaWfrS1f0hHIAGJlHJVcQouYg0PbXZtZnmt+W+STTJaLvIKn1joxhhK7SMJEosTMg9auHeR6NZ2KAG7mEEEepa9uRKz68eR6zifrMs6lmM1VDGlqDFe/fkOgUFjP0YH5I3P3ZTrXD/8wHLJhx/WGOs/SpB3cAiVFPHuZNbE+kvJoF0WfJ0kIPH4ZvoKyLNxrvpWe3/Y7LnWY+d0kZqPE/MNb2a2jlW55Kx3mXXQHuJU4aWpV7mUhnFZvZiH+PxCzY7UZbqfHNrkxnFsFbtJayOmXd9SnA7ffxR0tpF2dnYXwI+ip48c6QxFP9Muw7FJM1lGSCiWS2PhtpPo+x1HC1AwHGXGt56BApvnNVjy6bZHPiRQPSax42A/FLI50z7XrV5iqLNnsOxAUrzQioII5yYbEDNi1eIDvkIK8BZ30lIfpelh0vxbwTb9tPZ25IZv57xByJW4LHgUbzQvZ+hZtanztYYw6hoXnBu7UBuCt9m9gdlB2B8KfV5UWwH8uPitvBVD2fkrGjdXe3ebo3uliu8tbERxXt6IeGYowWyv6QaYnmtopKEPINX+fjRmLMdMLFyVgmUHZjRbDlR95QGjZ1imjdc6DP02CRWsHKyNLTWD9i4dvDZZdVei9ExB6+xCht3cLvYcBO/KAQWbVhV7vd+VKvwf/w5Xe3jNhb118pxId/felXWZSdqPl48qPPGC0nFNGK1P6JsFyawerZqVvEqzKKz09hZ2eHSL1bLfU08KS+poTxvqIzZ7uWu33teFwxWd7Jq0eDKpt+PSdLa1mbvaAVtiqXnNCoLFqi/57Ay3T/+Yxq7bvH4VZzZ+BpjAbP/0Fr/ROKY0XAAA=">
            <a:extLst>
              <a:ext uri="{FF2B5EF4-FFF2-40B4-BE49-F238E27FC236}">
                <a16:creationId xmlns="" xmlns:a16="http://schemas.microsoft.com/office/drawing/2014/main" id="{247AF61E-B046-4741-9D9B-44C7082F1D4E}"/>
              </a:ext>
            </a:extLst>
          </p:cNvPr>
          <p:cNvGrpSpPr>
            <a:grpSpLocks noChangeAspect="1"/>
          </p:cNvGrpSpPr>
          <p:nvPr/>
        </p:nvGrpSpPr>
        <p:grpSpPr>
          <a:xfrm rot="10800000">
            <a:off x="-1169333" y="2510793"/>
            <a:ext cx="7599339" cy="3705089"/>
            <a:chOff x="3402703" y="1405639"/>
            <a:chExt cx="7599339" cy="3705089"/>
          </a:xfrm>
        </p:grpSpPr>
        <p:cxnSp>
          <p:nvCxnSpPr>
            <p:cNvPr id="17" name="ExtraShape">
              <a:extLst>
                <a:ext uri="{FF2B5EF4-FFF2-40B4-BE49-F238E27FC236}">
                  <a16:creationId xmlns="" xmlns:a16="http://schemas.microsoft.com/office/drawing/2014/main" id="{BF39E87A-5327-4FDC-BD52-10D8134524A0}"/>
                </a:ext>
              </a:extLst>
            </p:cNvPr>
            <p:cNvCxnSpPr>
              <a:cxnSpLocks/>
              <a:endCxn id="37" idx="1"/>
            </p:cNvCxnSpPr>
            <p:nvPr/>
          </p:nvCxnSpPr>
          <p:spPr>
            <a:xfrm rot="10800000" flipH="1" flipV="1">
              <a:off x="3497277" y="1667369"/>
              <a:ext cx="1634052" cy="1623446"/>
            </a:xfrm>
            <a:prstGeom prst="line">
              <a:avLst/>
            </a:prstGeom>
            <a:ln w="63500">
              <a:solidFill>
                <a:schemeClr val="tx1">
                  <a:lumMod val="65000"/>
                  <a:lumOff val="35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27" name="ExtraShape1">
              <a:extLst>
                <a:ext uri="{FF2B5EF4-FFF2-40B4-BE49-F238E27FC236}">
                  <a16:creationId xmlns="" xmlns:a16="http://schemas.microsoft.com/office/drawing/2014/main" id="{48CD830A-3782-43F9-9BE8-CFEB184B768E}"/>
                </a:ext>
              </a:extLst>
            </p:cNvPr>
            <p:cNvSpPr/>
            <p:nvPr/>
          </p:nvSpPr>
          <p:spPr>
            <a:xfrm>
              <a:off x="3402703" y="1582094"/>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28" name="ValueBack1">
              <a:extLst>
                <a:ext uri="{FF2B5EF4-FFF2-40B4-BE49-F238E27FC236}">
                  <a16:creationId xmlns="" xmlns:a16="http://schemas.microsoft.com/office/drawing/2014/main" id="{0BEE5982-5364-47AD-8712-F17BF3078528}"/>
                </a:ext>
              </a:extLst>
            </p:cNvPr>
            <p:cNvSpPr/>
            <p:nvPr/>
          </p:nvSpPr>
          <p:spPr>
            <a:xfrm rot="16997148">
              <a:off x="3455055" y="1634681"/>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29" name="ValueBack1">
              <a:extLst>
                <a:ext uri="{FF2B5EF4-FFF2-40B4-BE49-F238E27FC236}">
                  <a16:creationId xmlns="" xmlns:a16="http://schemas.microsoft.com/office/drawing/2014/main" id="{833A7770-E3FC-4EA4-BF17-68D6572E7C52}"/>
                </a:ext>
              </a:extLst>
            </p:cNvPr>
            <p:cNvSpPr/>
            <p:nvPr/>
          </p:nvSpPr>
          <p:spPr>
            <a:xfrm>
              <a:off x="3783760" y="1405639"/>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30" name="RelativeShape1">
              <a:extLst>
                <a:ext uri="{FF2B5EF4-FFF2-40B4-BE49-F238E27FC236}">
                  <a16:creationId xmlns="" xmlns:a16="http://schemas.microsoft.com/office/drawing/2014/main" id="{8079B3AD-7741-4C56-A7E5-D170AB02525D}"/>
                </a:ext>
              </a:extLst>
            </p:cNvPr>
            <p:cNvSpPr/>
            <p:nvPr/>
          </p:nvSpPr>
          <p:spPr bwMode="auto">
            <a:xfrm>
              <a:off x="4242344" y="1405639"/>
              <a:ext cx="3721428" cy="632189"/>
            </a:xfrm>
            <a:prstGeom prst="rect">
              <a:avLst/>
            </a:prstGeom>
            <a:noFill/>
            <a:ln>
              <a:noFill/>
            </a:ln>
            <a:scene3d>
              <a:camera prst="orthographicFront"/>
              <a:lightRig rig="threePt" dir="t"/>
            </a:scene3d>
            <a:sp3d/>
          </p:spPr>
          <p:txBody>
            <a:bodyPr anchor="ctr"/>
            <a:lstStyle/>
            <a:p>
              <a:pPr algn="ctr"/>
              <a:endParaRPr/>
            </a:p>
          </p:txBody>
        </p:sp>
        <p:sp>
          <p:nvSpPr>
            <p:cNvPr id="33" name="ValueShape1">
              <a:extLst>
                <a:ext uri="{FF2B5EF4-FFF2-40B4-BE49-F238E27FC236}">
                  <a16:creationId xmlns="" xmlns:a16="http://schemas.microsoft.com/office/drawing/2014/main" id="{87ED745A-CEE4-4766-8510-812C9ADBAB23}"/>
                </a:ext>
              </a:extLst>
            </p:cNvPr>
            <p:cNvSpPr/>
            <p:nvPr/>
          </p:nvSpPr>
          <p:spPr bwMode="auto">
            <a:xfrm>
              <a:off x="4242344" y="1405639"/>
              <a:ext cx="1932280" cy="632189"/>
            </a:xfrm>
            <a:prstGeom prst="rect">
              <a:avLst/>
            </a:prstGeom>
            <a:solidFill>
              <a:schemeClr val="tx1">
                <a:lumMod val="50000"/>
                <a:lumOff val="50000"/>
              </a:schemeClr>
            </a:solidFill>
            <a:ln>
              <a:noFill/>
            </a:ln>
            <a:scene3d>
              <a:camera prst="orthographicFront"/>
              <a:lightRig rig="threePt" dir="t"/>
            </a:scene3d>
            <a:sp3d/>
          </p:spPr>
          <p:txBody>
            <a:bodyPr anchor="ctr"/>
            <a:lstStyle/>
            <a:p>
              <a:pPr algn="ctr"/>
              <a:endParaRPr/>
            </a:p>
          </p:txBody>
        </p:sp>
        <p:sp>
          <p:nvSpPr>
            <p:cNvPr id="36" name="ExtraShape2">
              <a:extLst>
                <a:ext uri="{FF2B5EF4-FFF2-40B4-BE49-F238E27FC236}">
                  <a16:creationId xmlns="" xmlns:a16="http://schemas.microsoft.com/office/drawing/2014/main" id="{082933BC-66C0-4E4F-80B6-9930E9BF5A36}"/>
                </a:ext>
              </a:extLst>
            </p:cNvPr>
            <p:cNvSpPr/>
            <p:nvPr/>
          </p:nvSpPr>
          <p:spPr>
            <a:xfrm>
              <a:off x="4906781" y="3130909"/>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37" name="ValueBack2">
              <a:extLst>
                <a:ext uri="{FF2B5EF4-FFF2-40B4-BE49-F238E27FC236}">
                  <a16:creationId xmlns="" xmlns:a16="http://schemas.microsoft.com/office/drawing/2014/main" id="{C0033134-1358-4AB8-BFAB-FDF2BB2A4805}"/>
                </a:ext>
              </a:extLst>
            </p:cNvPr>
            <p:cNvSpPr/>
            <p:nvPr/>
          </p:nvSpPr>
          <p:spPr>
            <a:xfrm rot="16997148">
              <a:off x="4959132" y="3183496"/>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39" name="ValueBack2">
              <a:extLst>
                <a:ext uri="{FF2B5EF4-FFF2-40B4-BE49-F238E27FC236}">
                  <a16:creationId xmlns="" xmlns:a16="http://schemas.microsoft.com/office/drawing/2014/main" id="{DF5D6340-2341-42C9-8076-2FC50C7C0908}"/>
                </a:ext>
              </a:extLst>
            </p:cNvPr>
            <p:cNvSpPr/>
            <p:nvPr/>
          </p:nvSpPr>
          <p:spPr>
            <a:xfrm>
              <a:off x="5287837" y="2954454"/>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40" name="RelativeShape2">
              <a:extLst>
                <a:ext uri="{FF2B5EF4-FFF2-40B4-BE49-F238E27FC236}">
                  <a16:creationId xmlns="" xmlns:a16="http://schemas.microsoft.com/office/drawing/2014/main" id="{15F40E74-2F47-40B6-9D5F-E48406F72D25}"/>
                </a:ext>
              </a:extLst>
            </p:cNvPr>
            <p:cNvSpPr/>
            <p:nvPr/>
          </p:nvSpPr>
          <p:spPr bwMode="auto">
            <a:xfrm>
              <a:off x="5746422" y="2954454"/>
              <a:ext cx="3721428" cy="632189"/>
            </a:xfrm>
            <a:prstGeom prst="rect">
              <a:avLst/>
            </a:prstGeom>
            <a:noFill/>
            <a:ln>
              <a:noFill/>
            </a:ln>
            <a:scene3d>
              <a:camera prst="orthographicFront"/>
              <a:lightRig rig="threePt" dir="t"/>
            </a:scene3d>
            <a:sp3d/>
          </p:spPr>
          <p:txBody>
            <a:bodyPr anchor="ctr"/>
            <a:lstStyle/>
            <a:p>
              <a:pPr algn="ctr"/>
              <a:endParaRPr/>
            </a:p>
          </p:txBody>
        </p:sp>
        <p:sp>
          <p:nvSpPr>
            <p:cNvPr id="41" name="ValueShape2">
              <a:extLst>
                <a:ext uri="{FF2B5EF4-FFF2-40B4-BE49-F238E27FC236}">
                  <a16:creationId xmlns="" xmlns:a16="http://schemas.microsoft.com/office/drawing/2014/main" id="{218379A2-2DD3-4F8C-B11C-329F2C7A524A}"/>
                </a:ext>
              </a:extLst>
            </p:cNvPr>
            <p:cNvSpPr/>
            <p:nvPr/>
          </p:nvSpPr>
          <p:spPr bwMode="auto">
            <a:xfrm>
              <a:off x="5746422" y="2954454"/>
              <a:ext cx="2934203" cy="632189"/>
            </a:xfrm>
            <a:prstGeom prst="rect">
              <a:avLst/>
            </a:prstGeom>
            <a:solidFill>
              <a:schemeClr val="tx1"/>
            </a:solidFill>
            <a:ln>
              <a:noFill/>
            </a:ln>
            <a:scene3d>
              <a:camera prst="orthographicFront"/>
              <a:lightRig rig="threePt" dir="t"/>
            </a:scene3d>
            <a:sp3d/>
          </p:spPr>
          <p:txBody>
            <a:bodyPr anchor="ctr"/>
            <a:lstStyle/>
            <a:p>
              <a:pPr algn="ctr"/>
              <a:endParaRPr/>
            </a:p>
          </p:txBody>
        </p:sp>
        <p:sp>
          <p:nvSpPr>
            <p:cNvPr id="45" name="RelativeShape3">
              <a:extLst>
                <a:ext uri="{FF2B5EF4-FFF2-40B4-BE49-F238E27FC236}">
                  <a16:creationId xmlns="" xmlns:a16="http://schemas.microsoft.com/office/drawing/2014/main" id="{F5E92450-F8B3-45BA-9A38-D9024C555B51}"/>
                </a:ext>
              </a:extLst>
            </p:cNvPr>
            <p:cNvSpPr/>
            <p:nvPr/>
          </p:nvSpPr>
          <p:spPr bwMode="auto">
            <a:xfrm>
              <a:off x="7280614" y="4478539"/>
              <a:ext cx="3721428" cy="632189"/>
            </a:xfrm>
            <a:prstGeom prst="rect">
              <a:avLst/>
            </a:prstGeom>
            <a:noFill/>
            <a:ln>
              <a:noFill/>
            </a:ln>
            <a:scene3d>
              <a:camera prst="orthographicFront"/>
              <a:lightRig rig="threePt" dir="t"/>
            </a:scene3d>
            <a:sp3d/>
          </p:spPr>
          <p:txBody>
            <a:bodyPr anchor="ctr"/>
            <a:lstStyle/>
            <a:p>
              <a:pPr algn="ctr"/>
              <a:endParaRPr/>
            </a:p>
          </p:txBody>
        </p:sp>
      </p:grpSp>
      <p:sp>
        <p:nvSpPr>
          <p:cNvPr id="56" name="文本框 55">
            <a:extLst>
              <a:ext uri="{FF2B5EF4-FFF2-40B4-BE49-F238E27FC236}">
                <a16:creationId xmlns="" xmlns:a16="http://schemas.microsoft.com/office/drawing/2014/main" id="{198109E5-FDCF-4AE2-8045-F952F765FD2B}"/>
              </a:ext>
            </a:extLst>
          </p:cNvPr>
          <p:cNvSpPr txBox="1"/>
          <p:nvPr/>
        </p:nvSpPr>
        <p:spPr>
          <a:xfrm>
            <a:off x="6640878" y="4820623"/>
            <a:ext cx="4175038" cy="523220"/>
          </a:xfrm>
          <a:prstGeom prst="rect">
            <a:avLst/>
          </a:prstGeom>
          <a:noFill/>
        </p:spPr>
        <p:txBody>
          <a:bodyPr wrap="square">
            <a:spAutoFit/>
          </a:bodyPr>
          <a:lstStyle/>
          <a:p>
            <a:r>
              <a:rPr lang="zh-CN" altLang="en-US" sz="2800" b="1" dirty="0">
                <a:latin typeface="微软雅黑" panose="020B0503020204020204" pitchFamily="34" charset="-122"/>
                <a:ea typeface="微软雅黑" panose="020B0503020204020204" pitchFamily="34" charset="-122"/>
              </a:rPr>
              <a:t>抗日战争胜利的伟大意义</a:t>
            </a:r>
            <a:endParaRPr lang="zh-CN" altLang="en-US" sz="28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Tree>
    <p:custDataLst>
      <p:tags r:id="rId1"/>
    </p:custDataLst>
    <p:extLst>
      <p:ext uri="{BB962C8B-B14F-4D97-AF65-F5344CB8AC3E}">
        <p14:creationId xmlns:p14="http://schemas.microsoft.com/office/powerpoint/2010/main" val="3548203096"/>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1000521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抗日战争胜利的伟大意义</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13" name="文本框 12">
            <a:extLst>
              <a:ext uri="{FF2B5EF4-FFF2-40B4-BE49-F238E27FC236}">
                <a16:creationId xmlns="" xmlns:a16="http://schemas.microsoft.com/office/drawing/2014/main" id="{D19C3F1A-0FD8-472C-B9F1-B4278AA6EC1F}"/>
              </a:ext>
            </a:extLst>
          </p:cNvPr>
          <p:cNvSpPr txBox="1"/>
          <p:nvPr/>
        </p:nvSpPr>
        <p:spPr>
          <a:xfrm>
            <a:off x="191689" y="1063609"/>
            <a:ext cx="11808621" cy="1631216"/>
          </a:xfrm>
          <a:prstGeom prst="rect">
            <a:avLst/>
          </a:prstGeom>
          <a:solidFill>
            <a:srgbClr val="EEEEEE"/>
          </a:solidFill>
        </p:spPr>
        <p:txBody>
          <a:bodyPr wrap="square">
            <a:spAutoFit/>
          </a:bodyPr>
          <a:lstStyle/>
          <a:p>
            <a:pPr indent="457200" algn="just"/>
            <a:r>
              <a:rPr lang="zh-CN" altLang="en-US" sz="2000" dirty="0">
                <a:latin typeface="华文中宋" panose="02010600040101010101" pitchFamily="2" charset="-122"/>
                <a:ea typeface="华文中宋" panose="02010600040101010101" pitchFamily="2" charset="-122"/>
              </a:rPr>
              <a:t>材料一：第二次世界大战结束后，接受日本投降签字国家的顺序是美、中、英、苏、澳、加、法、荷等。</a:t>
            </a:r>
            <a:r>
              <a:rPr lang="en-US" altLang="zh-CN" sz="2000" dirty="0">
                <a:latin typeface="华文中宋" panose="02010600040101010101" pitchFamily="2" charset="-122"/>
                <a:ea typeface="华文中宋" panose="02010600040101010101" pitchFamily="2" charset="-122"/>
              </a:rPr>
              <a:t>1946</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5</a:t>
            </a:r>
            <a:r>
              <a:rPr lang="zh-CN" altLang="en-US" sz="2000" dirty="0">
                <a:latin typeface="华文中宋" panose="02010600040101010101" pitchFamily="2" charset="-122"/>
                <a:ea typeface="华文中宋" panose="02010600040101010101" pitchFamily="2" charset="-122"/>
              </a:rPr>
              <a:t>月</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在审判日本战犯的远东国际法庭上，最初法官次序排位是以美、英、苏、中、法为序，经过中国法官（梅汝璈）的积极斗争，最终法官席次依照日本投降书上受降签字的次序排列。必须认识到，在国际场合争席位、争排场，实际上关系到国家的地位和尊严。</a:t>
            </a:r>
          </a:p>
          <a:p>
            <a:pPr algn="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梅汝璈</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远东国际军事法庭</a:t>
            </a:r>
            <a:r>
              <a:rPr lang="en-US" altLang="zh-CN" sz="2000" dirty="0">
                <a:latin typeface="华文中宋" panose="02010600040101010101" pitchFamily="2" charset="-122"/>
                <a:ea typeface="华文中宋" panose="02010600040101010101" pitchFamily="2" charset="-122"/>
              </a:rPr>
              <a:t>》</a:t>
            </a:r>
          </a:p>
        </p:txBody>
      </p:sp>
      <p:sp>
        <p:nvSpPr>
          <p:cNvPr id="17" name="文本框 16">
            <a:extLst>
              <a:ext uri="{FF2B5EF4-FFF2-40B4-BE49-F238E27FC236}">
                <a16:creationId xmlns="" xmlns:a16="http://schemas.microsoft.com/office/drawing/2014/main" id="{B8808C24-1624-49F2-929B-7DA0AB62B78D}"/>
              </a:ext>
            </a:extLst>
          </p:cNvPr>
          <p:cNvSpPr txBox="1"/>
          <p:nvPr/>
        </p:nvSpPr>
        <p:spPr>
          <a:xfrm>
            <a:off x="191689" y="2979866"/>
            <a:ext cx="11845989" cy="1595950"/>
          </a:xfrm>
          <a:prstGeom prst="rect">
            <a:avLst/>
          </a:prstGeom>
          <a:solidFill>
            <a:srgbClr val="EEEEEE"/>
          </a:solidFill>
        </p:spPr>
        <p:txBody>
          <a:bodyPr wrap="square">
            <a:spAutoFit/>
          </a:bodyPr>
          <a:lstStyle/>
          <a:p>
            <a:pPr indent="457200">
              <a:lnSpc>
                <a:spcPct val="125000"/>
              </a:lnSpc>
            </a:pPr>
            <a:r>
              <a:rPr lang="zh-CN" altLang="en-US" sz="2000" dirty="0">
                <a:latin typeface="华文中宋" panose="02010600040101010101" pitchFamily="2" charset="-122"/>
                <a:ea typeface="华文中宋" panose="02010600040101010101" pitchFamily="2" charset="-122"/>
              </a:rPr>
              <a:t>材料二：中国军民在八年艰苦的抗战战争中始终牵制和打击了日本的大兵力</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正是在这场空前的战争中，中国取得了世界大国的地位，成为新国际组织联合国安全理事会的常任理事国。抗日战争取得胜利是中国历史上的一大辉煌事件。</a:t>
            </a:r>
          </a:p>
          <a:p>
            <a:pPr algn="r">
              <a:lnSpc>
                <a:spcPct val="125000"/>
              </a:lnSpc>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王建朗、曾景繁忠著</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中国近代通史</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抗日战争</a:t>
            </a:r>
            <a:r>
              <a:rPr lang="en-US" altLang="zh-CN" sz="2000" dirty="0">
                <a:latin typeface="华文中宋" panose="02010600040101010101" pitchFamily="2" charset="-122"/>
                <a:ea typeface="华文中宋" panose="02010600040101010101" pitchFamily="2" charset="-122"/>
              </a:rPr>
              <a:t>》</a:t>
            </a:r>
          </a:p>
        </p:txBody>
      </p:sp>
      <p:sp>
        <p:nvSpPr>
          <p:cNvPr id="9" name="文本框 8">
            <a:extLst>
              <a:ext uri="{FF2B5EF4-FFF2-40B4-BE49-F238E27FC236}">
                <a16:creationId xmlns="" xmlns:a16="http://schemas.microsoft.com/office/drawing/2014/main" id="{750EB85D-B0E5-43B5-92A6-329ABE4D0400}"/>
              </a:ext>
            </a:extLst>
          </p:cNvPr>
          <p:cNvSpPr txBox="1"/>
          <p:nvPr/>
        </p:nvSpPr>
        <p:spPr>
          <a:xfrm>
            <a:off x="191689" y="4860857"/>
            <a:ext cx="11808621" cy="1631216"/>
          </a:xfrm>
          <a:prstGeom prst="rect">
            <a:avLst/>
          </a:prstGeom>
          <a:solidFill>
            <a:srgbClr val="EEEEEE"/>
          </a:solidFill>
        </p:spPr>
        <p:txBody>
          <a:bodyPr wrap="square">
            <a:spAutoFit/>
          </a:bodyPr>
          <a:lstStyle/>
          <a:p>
            <a:pPr indent="457200"/>
            <a:r>
              <a:rPr lang="zh-CN" altLang="en-US" sz="2000" dirty="0">
                <a:latin typeface="华文中宋" panose="02010600040101010101" pitchFamily="2" charset="-122"/>
                <a:ea typeface="华文中宋" panose="02010600040101010101" pitchFamily="2" charset="-122"/>
              </a:rPr>
              <a:t>材料三：作为一个民族国家，中国是由于日本的大举入侵和举国抗战体制的形成，才在当时条件下最大限度地实现了统一，国人的民族意识也因此得以极大提升。我们说，抗日战争使近百年饱受分裂之苦的中国重新统一起来，增强了国民对国家认同的程度和对政府的监督程度，它自然也就促进了国民对国家和民族发展的关心和参与，从而成为中华民族复兴的重要枢纽。</a:t>
            </a:r>
          </a:p>
          <a:p>
            <a:pPr indent="457200" algn="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杨奎松《抗战燃起中国现代国家梦想》</a:t>
            </a:r>
          </a:p>
        </p:txBody>
      </p:sp>
    </p:spTree>
    <p:custDataLst>
      <p:tags r:id="rId1"/>
    </p:custDataLst>
    <p:extLst>
      <p:ext uri="{BB962C8B-B14F-4D97-AF65-F5344CB8AC3E}">
        <p14:creationId xmlns:p14="http://schemas.microsoft.com/office/powerpoint/2010/main" val="2148949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 name="文本框 7">
            <a:extLst>
              <a:ext uri="{FF2B5EF4-FFF2-40B4-BE49-F238E27FC236}">
                <a16:creationId xmlns="" xmlns:a16="http://schemas.microsoft.com/office/drawing/2014/main" id="{E2DDE467-1DFE-4524-A64A-B7BE7974C91F}"/>
              </a:ext>
            </a:extLst>
          </p:cNvPr>
          <p:cNvSpPr txBox="1"/>
          <p:nvPr/>
        </p:nvSpPr>
        <p:spPr>
          <a:xfrm>
            <a:off x="660401" y="143440"/>
            <a:ext cx="1000521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抗日战争胜利的伟大意义</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34" name="iconfont-1187-867994">
            <a:extLst>
              <a:ext uri="{FF2B5EF4-FFF2-40B4-BE49-F238E27FC236}">
                <a16:creationId xmlns="" xmlns:a16="http://schemas.microsoft.com/office/drawing/2014/main" id="{ABB55E17-AD9F-4043-AD24-276ABFE68E99}"/>
              </a:ext>
            </a:extLst>
          </p:cNvPr>
          <p:cNvSpPr>
            <a:spLocks noChangeAspect="1"/>
          </p:cNvSpPr>
          <p:nvPr/>
        </p:nvSpPr>
        <p:spPr bwMode="auto">
          <a:xfrm>
            <a:off x="399569" y="1167807"/>
            <a:ext cx="609685" cy="526970"/>
          </a:xfrm>
          <a:custGeom>
            <a:avLst/>
            <a:gdLst>
              <a:gd name="T0" fmla="*/ 3379 w 14571"/>
              <a:gd name="T1" fmla="*/ 12594 h 12594"/>
              <a:gd name="T2" fmla="*/ 3631 w 14571"/>
              <a:gd name="T3" fmla="*/ 8903 h 12594"/>
              <a:gd name="T4" fmla="*/ 4523 w 14571"/>
              <a:gd name="T5" fmla="*/ 6850 h 12594"/>
              <a:gd name="T6" fmla="*/ 4857 w 14571"/>
              <a:gd name="T7" fmla="*/ 8701 h 12594"/>
              <a:gd name="T8" fmla="*/ 5876 w 14571"/>
              <a:gd name="T9" fmla="*/ 5202 h 12594"/>
              <a:gd name="T10" fmla="*/ 7765 w 14571"/>
              <a:gd name="T11" fmla="*/ 12594 h 12594"/>
              <a:gd name="T12" fmla="*/ 8570 w 14571"/>
              <a:gd name="T13" fmla="*/ 2349 h 12594"/>
              <a:gd name="T14" fmla="*/ 8323 w 14571"/>
              <a:gd name="T15" fmla="*/ 4627 h 12594"/>
              <a:gd name="T16" fmla="*/ 4802 w 14571"/>
              <a:gd name="T17" fmla="*/ 0 h 12594"/>
              <a:gd name="T18" fmla="*/ 2404 w 14571"/>
              <a:gd name="T19" fmla="*/ 5766 h 12594"/>
              <a:gd name="T20" fmla="*/ 1889 w 14571"/>
              <a:gd name="T21" fmla="*/ 3674 h 12594"/>
              <a:gd name="T22" fmla="*/ 400 w 14571"/>
              <a:gd name="T23" fmla="*/ 7715 h 12594"/>
              <a:gd name="T24" fmla="*/ 3379 w 14571"/>
              <a:gd name="T25" fmla="*/ 12594 h 12594"/>
              <a:gd name="T26" fmla="*/ 3379 w 14571"/>
              <a:gd name="T27" fmla="*/ 12594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71" h="12594">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chemeClr val="tx1"/>
          </a:solidFill>
          <a:ln>
            <a:noFill/>
          </a:ln>
        </p:spPr>
      </p:sp>
      <p:sp>
        <p:nvSpPr>
          <p:cNvPr id="35" name="文本框 34">
            <a:extLst>
              <a:ext uri="{FF2B5EF4-FFF2-40B4-BE49-F238E27FC236}">
                <a16:creationId xmlns="" xmlns:a16="http://schemas.microsoft.com/office/drawing/2014/main" id="{51B97709-FF72-4760-999D-E3D73DC2529C}"/>
              </a:ext>
            </a:extLst>
          </p:cNvPr>
          <p:cNvSpPr txBox="1"/>
          <p:nvPr/>
        </p:nvSpPr>
        <p:spPr>
          <a:xfrm>
            <a:off x="1009254" y="1080620"/>
            <a:ext cx="10783177" cy="1015663"/>
          </a:xfrm>
          <a:prstGeom prst="rect">
            <a:avLst/>
          </a:prstGeom>
          <a:noFill/>
        </p:spPr>
        <p:txBody>
          <a:bodyPr wrap="square">
            <a:spAutoFit/>
          </a:bodyPr>
          <a:lstStyle/>
          <a:p>
            <a:pPr algn="just"/>
            <a:r>
              <a:rPr lang="zh-CN" altLang="en-US" sz="2000" b="0" i="0" u="none" strike="noStrike" dirty="0">
                <a:effectLst/>
                <a:latin typeface="华文中宋" panose="02010600040101010101" pitchFamily="2" charset="-122"/>
                <a:ea typeface="华文中宋" panose="02010600040101010101" pitchFamily="2" charset="-122"/>
              </a:rPr>
              <a:t>抗日战争的胜利彻底打败了日本侵略者，捍卫了中国的国家主权和领土完整。它洗雪了鸦片战争以来中国人民受帝国主义奴役和压迫的耻辱，极大推进了中国革命的历史进程，为中国新民主主义革命的最后胜利奠定了坚实的基础。</a:t>
            </a:r>
          </a:p>
        </p:txBody>
      </p:sp>
      <p:grpSp>
        <p:nvGrpSpPr>
          <p:cNvPr id="6" name="组合 5">
            <a:extLst>
              <a:ext uri="{FF2B5EF4-FFF2-40B4-BE49-F238E27FC236}">
                <a16:creationId xmlns="" xmlns:a16="http://schemas.microsoft.com/office/drawing/2014/main" id="{EE6D9329-1C45-4BC5-920E-9FE4B31FDB0E}"/>
              </a:ext>
            </a:extLst>
          </p:cNvPr>
          <p:cNvGrpSpPr/>
          <p:nvPr/>
        </p:nvGrpSpPr>
        <p:grpSpPr>
          <a:xfrm>
            <a:off x="341646" y="2309708"/>
            <a:ext cx="11450785" cy="1229089"/>
            <a:chOff x="341646" y="2309708"/>
            <a:chExt cx="11450785" cy="1229089"/>
          </a:xfrm>
        </p:grpSpPr>
        <p:cxnSp>
          <p:nvCxnSpPr>
            <p:cNvPr id="39" name="直接连接符 38">
              <a:extLst>
                <a:ext uri="{FF2B5EF4-FFF2-40B4-BE49-F238E27FC236}">
                  <a16:creationId xmlns="" xmlns:a16="http://schemas.microsoft.com/office/drawing/2014/main" id="{DE781C70-F49A-4967-8270-C674097E65A5}"/>
                </a:ext>
              </a:extLst>
            </p:cNvPr>
            <p:cNvCxnSpPr>
              <a:cxnSpLocks/>
            </p:cNvCxnSpPr>
            <p:nvPr/>
          </p:nvCxnSpPr>
          <p:spPr>
            <a:xfrm>
              <a:off x="341646" y="2309708"/>
              <a:ext cx="1145078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 xmlns:a16="http://schemas.microsoft.com/office/drawing/2014/main" id="{AEC1BF0C-EE74-43D7-88BA-494FE39E159E}"/>
                </a:ext>
              </a:extLst>
            </p:cNvPr>
            <p:cNvSpPr txBox="1"/>
            <p:nvPr/>
          </p:nvSpPr>
          <p:spPr>
            <a:xfrm>
              <a:off x="1009254" y="2523134"/>
              <a:ext cx="10783177" cy="1015663"/>
            </a:xfrm>
            <a:prstGeom prst="rect">
              <a:avLst/>
            </a:prstGeom>
            <a:noFill/>
          </p:spPr>
          <p:txBody>
            <a:bodyPr wrap="square">
              <a:spAutoFit/>
            </a:bodyPr>
            <a:lstStyle/>
            <a:p>
              <a:pPr algn="just"/>
              <a:r>
                <a:rPr lang="zh-CN" altLang="en-US" sz="2000" dirty="0">
                  <a:latin typeface="华文中宋" panose="02010600040101010101" pitchFamily="2" charset="-122"/>
                  <a:ea typeface="华文中宋" panose="02010600040101010101" pitchFamily="2" charset="-122"/>
                </a:rPr>
                <a:t>抗日战争的胜利，促进了中华民族的觉醒和团结，弘扬了以爱国主义为核心的伟大民族精神。爱国主义成为抗战的最强音和主旋律：国家和民族利益至上，誓死不当亡国奴，同仇敌忾，万众一心，勤劳勇敢，不畏强暴，血战到底，自强不息，开拓创新。</a:t>
              </a:r>
            </a:p>
          </p:txBody>
        </p:sp>
        <p:sp>
          <p:nvSpPr>
            <p:cNvPr id="41" name="iconfont-1187-867994">
              <a:extLst>
                <a:ext uri="{FF2B5EF4-FFF2-40B4-BE49-F238E27FC236}">
                  <a16:creationId xmlns="" xmlns:a16="http://schemas.microsoft.com/office/drawing/2014/main" id="{F042C267-9E26-4770-8EB6-F326F75CB345}"/>
                </a:ext>
              </a:extLst>
            </p:cNvPr>
            <p:cNvSpPr>
              <a:spLocks noChangeAspect="1"/>
            </p:cNvSpPr>
            <p:nvPr/>
          </p:nvSpPr>
          <p:spPr bwMode="auto">
            <a:xfrm>
              <a:off x="399569" y="2767480"/>
              <a:ext cx="609685" cy="526970"/>
            </a:xfrm>
            <a:custGeom>
              <a:avLst/>
              <a:gdLst>
                <a:gd name="T0" fmla="*/ 3379 w 14571"/>
                <a:gd name="T1" fmla="*/ 12594 h 12594"/>
                <a:gd name="T2" fmla="*/ 3631 w 14571"/>
                <a:gd name="T3" fmla="*/ 8903 h 12594"/>
                <a:gd name="T4" fmla="*/ 4523 w 14571"/>
                <a:gd name="T5" fmla="*/ 6850 h 12594"/>
                <a:gd name="T6" fmla="*/ 4857 w 14571"/>
                <a:gd name="T7" fmla="*/ 8701 h 12594"/>
                <a:gd name="T8" fmla="*/ 5876 w 14571"/>
                <a:gd name="T9" fmla="*/ 5202 h 12594"/>
                <a:gd name="T10" fmla="*/ 7765 w 14571"/>
                <a:gd name="T11" fmla="*/ 12594 h 12594"/>
                <a:gd name="T12" fmla="*/ 8570 w 14571"/>
                <a:gd name="T13" fmla="*/ 2349 h 12594"/>
                <a:gd name="T14" fmla="*/ 8323 w 14571"/>
                <a:gd name="T15" fmla="*/ 4627 h 12594"/>
                <a:gd name="T16" fmla="*/ 4802 w 14571"/>
                <a:gd name="T17" fmla="*/ 0 h 12594"/>
                <a:gd name="T18" fmla="*/ 2404 w 14571"/>
                <a:gd name="T19" fmla="*/ 5766 h 12594"/>
                <a:gd name="T20" fmla="*/ 1889 w 14571"/>
                <a:gd name="T21" fmla="*/ 3674 h 12594"/>
                <a:gd name="T22" fmla="*/ 400 w 14571"/>
                <a:gd name="T23" fmla="*/ 7715 h 12594"/>
                <a:gd name="T24" fmla="*/ 3379 w 14571"/>
                <a:gd name="T25" fmla="*/ 12594 h 12594"/>
                <a:gd name="T26" fmla="*/ 3379 w 14571"/>
                <a:gd name="T27" fmla="*/ 12594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71" h="12594">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chemeClr val="tx1"/>
            </a:solidFill>
            <a:ln>
              <a:noFill/>
            </a:ln>
          </p:spPr>
        </p:sp>
      </p:grpSp>
      <p:grpSp>
        <p:nvGrpSpPr>
          <p:cNvPr id="42" name="组合 41">
            <a:extLst>
              <a:ext uri="{FF2B5EF4-FFF2-40B4-BE49-F238E27FC236}">
                <a16:creationId xmlns="" xmlns:a16="http://schemas.microsoft.com/office/drawing/2014/main" id="{3061B961-920E-42AF-B494-D30F2AA4845F}"/>
              </a:ext>
            </a:extLst>
          </p:cNvPr>
          <p:cNvGrpSpPr/>
          <p:nvPr/>
        </p:nvGrpSpPr>
        <p:grpSpPr>
          <a:xfrm>
            <a:off x="370607" y="3752221"/>
            <a:ext cx="11450785" cy="1229089"/>
            <a:chOff x="341646" y="2309708"/>
            <a:chExt cx="11450785" cy="1229089"/>
          </a:xfrm>
        </p:grpSpPr>
        <p:cxnSp>
          <p:nvCxnSpPr>
            <p:cNvPr id="43" name="直接连接符 42">
              <a:extLst>
                <a:ext uri="{FF2B5EF4-FFF2-40B4-BE49-F238E27FC236}">
                  <a16:creationId xmlns="" xmlns:a16="http://schemas.microsoft.com/office/drawing/2014/main" id="{2A485007-8865-48C8-8EA5-590A8DC46395}"/>
                </a:ext>
              </a:extLst>
            </p:cNvPr>
            <p:cNvCxnSpPr>
              <a:cxnSpLocks/>
            </p:cNvCxnSpPr>
            <p:nvPr/>
          </p:nvCxnSpPr>
          <p:spPr>
            <a:xfrm>
              <a:off x="341646" y="2309708"/>
              <a:ext cx="1145078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 xmlns:a16="http://schemas.microsoft.com/office/drawing/2014/main" id="{4F9181D5-CDD9-4600-A045-7B25142140E5}"/>
                </a:ext>
              </a:extLst>
            </p:cNvPr>
            <p:cNvSpPr txBox="1"/>
            <p:nvPr/>
          </p:nvSpPr>
          <p:spPr>
            <a:xfrm>
              <a:off x="1009254" y="2523134"/>
              <a:ext cx="10783177" cy="1015663"/>
            </a:xfrm>
            <a:prstGeom prst="rect">
              <a:avLst/>
            </a:prstGeom>
            <a:noFill/>
          </p:spPr>
          <p:txBody>
            <a:bodyPr wrap="square">
              <a:spAutoFit/>
            </a:bodyPr>
            <a:lstStyle/>
            <a:p>
              <a:pPr algn="just"/>
              <a:r>
                <a:rPr lang="zh-CN" altLang="en-US" sz="2000" dirty="0">
                  <a:latin typeface="华文中宋" panose="02010600040101010101" pitchFamily="2" charset="-122"/>
                  <a:ea typeface="华文中宋" panose="02010600040101010101" pitchFamily="2" charset="-122"/>
                </a:rPr>
                <a:t>中国抗日战争是世界反法西斯战争的重要组成部分，是世界反法西斯战争的东方主战场。在世界反法西斯战争中，中国抗日战争开始时间最早，持续时间最长，抗击日军最多，付出代价最大，发挥了不可替代的巨大作用。</a:t>
              </a:r>
            </a:p>
          </p:txBody>
        </p:sp>
        <p:sp>
          <p:nvSpPr>
            <p:cNvPr id="45" name="iconfont-1187-867994">
              <a:extLst>
                <a:ext uri="{FF2B5EF4-FFF2-40B4-BE49-F238E27FC236}">
                  <a16:creationId xmlns="" xmlns:a16="http://schemas.microsoft.com/office/drawing/2014/main" id="{0DBA707A-7762-4D22-B9AE-718A1DD4D2CA}"/>
                </a:ext>
              </a:extLst>
            </p:cNvPr>
            <p:cNvSpPr>
              <a:spLocks noChangeAspect="1"/>
            </p:cNvSpPr>
            <p:nvPr/>
          </p:nvSpPr>
          <p:spPr bwMode="auto">
            <a:xfrm>
              <a:off x="399569" y="2767480"/>
              <a:ext cx="609685" cy="526970"/>
            </a:xfrm>
            <a:custGeom>
              <a:avLst/>
              <a:gdLst>
                <a:gd name="T0" fmla="*/ 3379 w 14571"/>
                <a:gd name="T1" fmla="*/ 12594 h 12594"/>
                <a:gd name="T2" fmla="*/ 3631 w 14571"/>
                <a:gd name="T3" fmla="*/ 8903 h 12594"/>
                <a:gd name="T4" fmla="*/ 4523 w 14571"/>
                <a:gd name="T5" fmla="*/ 6850 h 12594"/>
                <a:gd name="T6" fmla="*/ 4857 w 14571"/>
                <a:gd name="T7" fmla="*/ 8701 h 12594"/>
                <a:gd name="T8" fmla="*/ 5876 w 14571"/>
                <a:gd name="T9" fmla="*/ 5202 h 12594"/>
                <a:gd name="T10" fmla="*/ 7765 w 14571"/>
                <a:gd name="T11" fmla="*/ 12594 h 12594"/>
                <a:gd name="T12" fmla="*/ 8570 w 14571"/>
                <a:gd name="T13" fmla="*/ 2349 h 12594"/>
                <a:gd name="T14" fmla="*/ 8323 w 14571"/>
                <a:gd name="T15" fmla="*/ 4627 h 12594"/>
                <a:gd name="T16" fmla="*/ 4802 w 14571"/>
                <a:gd name="T17" fmla="*/ 0 h 12594"/>
                <a:gd name="T18" fmla="*/ 2404 w 14571"/>
                <a:gd name="T19" fmla="*/ 5766 h 12594"/>
                <a:gd name="T20" fmla="*/ 1889 w 14571"/>
                <a:gd name="T21" fmla="*/ 3674 h 12594"/>
                <a:gd name="T22" fmla="*/ 400 w 14571"/>
                <a:gd name="T23" fmla="*/ 7715 h 12594"/>
                <a:gd name="T24" fmla="*/ 3379 w 14571"/>
                <a:gd name="T25" fmla="*/ 12594 h 12594"/>
                <a:gd name="T26" fmla="*/ 3379 w 14571"/>
                <a:gd name="T27" fmla="*/ 12594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71" h="12594">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chemeClr val="tx1"/>
            </a:solidFill>
            <a:ln>
              <a:noFill/>
            </a:ln>
          </p:spPr>
        </p:sp>
      </p:grpSp>
      <p:grpSp>
        <p:nvGrpSpPr>
          <p:cNvPr id="46" name="组合 45">
            <a:extLst>
              <a:ext uri="{FF2B5EF4-FFF2-40B4-BE49-F238E27FC236}">
                <a16:creationId xmlns="" xmlns:a16="http://schemas.microsoft.com/office/drawing/2014/main" id="{B3E2E1E9-459A-4617-B585-061801CC27DF}"/>
              </a:ext>
            </a:extLst>
          </p:cNvPr>
          <p:cNvGrpSpPr/>
          <p:nvPr/>
        </p:nvGrpSpPr>
        <p:grpSpPr>
          <a:xfrm>
            <a:off x="341646" y="5225561"/>
            <a:ext cx="11450785" cy="1229089"/>
            <a:chOff x="341646" y="2309708"/>
            <a:chExt cx="11450785" cy="1229089"/>
          </a:xfrm>
        </p:grpSpPr>
        <p:cxnSp>
          <p:nvCxnSpPr>
            <p:cNvPr id="47" name="直接连接符 46">
              <a:extLst>
                <a:ext uri="{FF2B5EF4-FFF2-40B4-BE49-F238E27FC236}">
                  <a16:creationId xmlns="" xmlns:a16="http://schemas.microsoft.com/office/drawing/2014/main" id="{3483DC42-D8CE-4C4A-BCA5-A267DFA504BE}"/>
                </a:ext>
              </a:extLst>
            </p:cNvPr>
            <p:cNvCxnSpPr>
              <a:cxnSpLocks/>
            </p:cNvCxnSpPr>
            <p:nvPr/>
          </p:nvCxnSpPr>
          <p:spPr>
            <a:xfrm>
              <a:off x="341646" y="2309708"/>
              <a:ext cx="11450785"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 xmlns:a16="http://schemas.microsoft.com/office/drawing/2014/main" id="{28CD38FA-3FBD-40DB-9EBE-81D3CB565160}"/>
                </a:ext>
              </a:extLst>
            </p:cNvPr>
            <p:cNvSpPr txBox="1"/>
            <p:nvPr/>
          </p:nvSpPr>
          <p:spPr>
            <a:xfrm>
              <a:off x="1009254" y="2523134"/>
              <a:ext cx="10783177" cy="1015663"/>
            </a:xfrm>
            <a:prstGeom prst="rect">
              <a:avLst/>
            </a:prstGeom>
            <a:noFill/>
          </p:spPr>
          <p:txBody>
            <a:bodyPr wrap="square">
              <a:spAutoFit/>
            </a:bodyPr>
            <a:lstStyle/>
            <a:p>
              <a:pPr algn="just"/>
              <a:r>
                <a:rPr lang="zh-CN" altLang="en-US" sz="2000" dirty="0">
                  <a:latin typeface="华文中宋" panose="02010600040101010101" pitchFamily="2" charset="-122"/>
                  <a:ea typeface="华文中宋" panose="02010600040101010101" pitchFamily="2" charset="-122"/>
                </a:rPr>
                <a:t>中国抗战的胜利创造了半殖民地半封建的弱国打败帝国主义强国的奇迹，它鼓舞了殖民地半殖民地国家人民争取民族独立和解放的斗争。中国参与发起成立联合国并成为联合国安全理事会常任理事国，显著提高了中国的国际地位和国际影响，有力地维护了世界和平。</a:t>
              </a:r>
            </a:p>
          </p:txBody>
        </p:sp>
        <p:sp>
          <p:nvSpPr>
            <p:cNvPr id="49" name="iconfont-1187-867994">
              <a:extLst>
                <a:ext uri="{FF2B5EF4-FFF2-40B4-BE49-F238E27FC236}">
                  <a16:creationId xmlns="" xmlns:a16="http://schemas.microsoft.com/office/drawing/2014/main" id="{F9B496A0-E01D-472E-988B-2A905AF235D2}"/>
                </a:ext>
              </a:extLst>
            </p:cNvPr>
            <p:cNvSpPr>
              <a:spLocks noChangeAspect="1"/>
            </p:cNvSpPr>
            <p:nvPr/>
          </p:nvSpPr>
          <p:spPr bwMode="auto">
            <a:xfrm>
              <a:off x="399569" y="2767480"/>
              <a:ext cx="609685" cy="526970"/>
            </a:xfrm>
            <a:custGeom>
              <a:avLst/>
              <a:gdLst>
                <a:gd name="T0" fmla="*/ 3379 w 14571"/>
                <a:gd name="T1" fmla="*/ 12594 h 12594"/>
                <a:gd name="T2" fmla="*/ 3631 w 14571"/>
                <a:gd name="T3" fmla="*/ 8903 h 12594"/>
                <a:gd name="T4" fmla="*/ 4523 w 14571"/>
                <a:gd name="T5" fmla="*/ 6850 h 12594"/>
                <a:gd name="T6" fmla="*/ 4857 w 14571"/>
                <a:gd name="T7" fmla="*/ 8701 h 12594"/>
                <a:gd name="T8" fmla="*/ 5876 w 14571"/>
                <a:gd name="T9" fmla="*/ 5202 h 12594"/>
                <a:gd name="T10" fmla="*/ 7765 w 14571"/>
                <a:gd name="T11" fmla="*/ 12594 h 12594"/>
                <a:gd name="T12" fmla="*/ 8570 w 14571"/>
                <a:gd name="T13" fmla="*/ 2349 h 12594"/>
                <a:gd name="T14" fmla="*/ 8323 w 14571"/>
                <a:gd name="T15" fmla="*/ 4627 h 12594"/>
                <a:gd name="T16" fmla="*/ 4802 w 14571"/>
                <a:gd name="T17" fmla="*/ 0 h 12594"/>
                <a:gd name="T18" fmla="*/ 2404 w 14571"/>
                <a:gd name="T19" fmla="*/ 5766 h 12594"/>
                <a:gd name="T20" fmla="*/ 1889 w 14571"/>
                <a:gd name="T21" fmla="*/ 3674 h 12594"/>
                <a:gd name="T22" fmla="*/ 400 w 14571"/>
                <a:gd name="T23" fmla="*/ 7715 h 12594"/>
                <a:gd name="T24" fmla="*/ 3379 w 14571"/>
                <a:gd name="T25" fmla="*/ 12594 h 12594"/>
                <a:gd name="T26" fmla="*/ 3379 w 14571"/>
                <a:gd name="T27" fmla="*/ 12594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71" h="12594">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chemeClr val="tx1"/>
            </a:solidFill>
            <a:ln>
              <a:noFill/>
            </a:ln>
          </p:spPr>
        </p:sp>
      </p:grpSp>
    </p:spTree>
    <p:custDataLst>
      <p:tags r:id="rId1"/>
    </p:custDataLst>
    <p:extLst>
      <p:ext uri="{BB962C8B-B14F-4D97-AF65-F5344CB8AC3E}">
        <p14:creationId xmlns:p14="http://schemas.microsoft.com/office/powerpoint/2010/main" val="66173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公众号：陈西设计之家。微信搜索即可">
            <a:extLst>
              <a:ext uri="{FF2B5EF4-FFF2-40B4-BE49-F238E27FC236}">
                <a16:creationId xmlns="" xmlns:a16="http://schemas.microsoft.com/office/drawing/2014/main" id="{78A3E2FD-3287-4756-91F1-C728B2FFF342}"/>
              </a:ext>
            </a:extLst>
          </p:cNvPr>
          <p:cNvPicPr>
            <a:picLocks noChangeAspect="1"/>
          </p:cNvPicPr>
          <p:nvPr/>
        </p:nvPicPr>
        <p:blipFill rotWithShape="1">
          <a:blip r:embed="rId4">
            <a:extLst>
              <a:ext uri="{28A0092B-C50C-407E-A947-70E740481C1C}">
                <a14:useLocalDpi xmlns:a14="http://schemas.microsoft.com/office/drawing/2010/main" val="0"/>
              </a:ext>
            </a:extLst>
          </a:blip>
          <a:srcRect b="62863"/>
          <a:stretch/>
        </p:blipFill>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pic>
      <p:sp>
        <p:nvSpPr>
          <p:cNvPr id="20" name="文本框 19">
            <a:extLst>
              <a:ext uri="{FF2B5EF4-FFF2-40B4-BE49-F238E27FC236}">
                <a16:creationId xmlns="" xmlns:a16="http://schemas.microsoft.com/office/drawing/2014/main" id="{02342D4B-4461-4827-B719-2561FB4157B1}"/>
              </a:ext>
            </a:extLst>
          </p:cNvPr>
          <p:cNvSpPr txBox="1"/>
          <p:nvPr/>
        </p:nvSpPr>
        <p:spPr>
          <a:xfrm>
            <a:off x="5280420" y="4070951"/>
            <a:ext cx="5535496"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rPr>
              <a:t>探究五：血色山河，以史为鉴</a:t>
            </a:r>
          </a:p>
        </p:txBody>
      </p:sp>
      <p:grpSp>
        <p:nvGrpSpPr>
          <p:cNvPr id="16" name="90b551d0-0b20-4b30-a0a0-ca5975747ca5" descr="jRcAAB+LCAAAAAAABADVVttu2kAQ/Zdt+oaQ14sv8EaCaCs1DWqivlQ8bM0A2/qC1kuUi/LvXZsljImhmMRueEHs7Iw9c2bO8TySMzEhPUJJi5yp+wXo/9cRl2og+Ezy6DKZQKjvRjJZgFQCUtL7+WiCbBT0g4dLMF732n4pYhEto9xMelbb0iZ+h0zUyo0DCETEw4GYCaWfrS1f0hHIAGJlHJVcQouYg0PbXZtZnmt+W+STTJaLvIKn1joxhhK7SMJEosTMg9auHeR6NZ2KAG7mEEEepa9uRKz68eR6zifrMs6lmM1VDGlqDFe/fkOgUFjP0YH5I3P3ZTrXD/8wHLJhx/WGOs/SpB3cAiVFPHuZNbE+kvJoF0WfJ0kIPH4ZvoKyLNxrvpWe3/Y7LnWY+d0kZqPE/MNb2a2jlW55Kx3mXXQHuJU4aWpV7mUhnFZvZiH+PxCzY7UZbqfHNrkxnFsFbtJayOmXd9SnA7ffxR0tpF2dnYXwI+ip48c6QxFP9Muw7FJM1lGSCiWS2PhtpPo+x1HC1AwHGXGt56BApvnNVjy6bZHPiRQPSax42A/FLI50z7XrV5iqLNnsOxAUrzQioII5yYbEDNi1eIDvkIK8BZ30lIfpelh0vxbwTb9tPZ25IZv57xByJW4LHgUbzQvZ+hZtanztYYw6hoXnBu7UBuCt9m9gdlB2B8KfV5UWwH8uPitvBVD2fkrGjdXe3ebo3uliu8tbERxXt6IeGYowWyv6QaYnmtopKEPINX+fjRmLMdMLFyVgmUHZjRbDlR95QGjZ1imjdc6DP02CRWsHKyNLTWD9i4dvDZZdVei9ExB6+xCht3cLvYcBO/KAQWbVhV7vd+VKvwf/w5Xe3jNhb118pxId/felXWZSdqPl48qPPGC0nFNGK1P6JsFyawerZqVvEqzKKz09hZ2eHSL1bLfU08KS+poTxvqIzZ7uWu33teFwxWd7Jq0eDKpt+PSdLa1mbvaAVtiqXnNCoLFqi/57Ay3T/+Yxq7bvH4VZzZ+BpjAbP/0Fr/ROKY0XAAA=">
            <a:extLst>
              <a:ext uri="{FF2B5EF4-FFF2-40B4-BE49-F238E27FC236}">
                <a16:creationId xmlns="" xmlns:a16="http://schemas.microsoft.com/office/drawing/2014/main" id="{247AF61E-B046-4741-9D9B-44C7082F1D4E}"/>
              </a:ext>
            </a:extLst>
          </p:cNvPr>
          <p:cNvGrpSpPr>
            <a:grpSpLocks noChangeAspect="1"/>
          </p:cNvGrpSpPr>
          <p:nvPr/>
        </p:nvGrpSpPr>
        <p:grpSpPr>
          <a:xfrm rot="10800000">
            <a:off x="-1169333" y="2510793"/>
            <a:ext cx="7599339" cy="3705089"/>
            <a:chOff x="3402703" y="1405639"/>
            <a:chExt cx="7599339" cy="3705089"/>
          </a:xfrm>
        </p:grpSpPr>
        <p:cxnSp>
          <p:nvCxnSpPr>
            <p:cNvPr id="17" name="ExtraShape">
              <a:extLst>
                <a:ext uri="{FF2B5EF4-FFF2-40B4-BE49-F238E27FC236}">
                  <a16:creationId xmlns="" xmlns:a16="http://schemas.microsoft.com/office/drawing/2014/main" id="{BF39E87A-5327-4FDC-BD52-10D8134524A0}"/>
                </a:ext>
              </a:extLst>
            </p:cNvPr>
            <p:cNvCxnSpPr>
              <a:cxnSpLocks/>
              <a:endCxn id="37" idx="1"/>
            </p:cNvCxnSpPr>
            <p:nvPr/>
          </p:nvCxnSpPr>
          <p:spPr>
            <a:xfrm rot="10800000" flipH="1" flipV="1">
              <a:off x="3497277" y="1667369"/>
              <a:ext cx="1634052" cy="1623446"/>
            </a:xfrm>
            <a:prstGeom prst="line">
              <a:avLst/>
            </a:prstGeom>
            <a:ln w="63500">
              <a:solidFill>
                <a:schemeClr val="tx1">
                  <a:lumMod val="65000"/>
                  <a:lumOff val="35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27" name="ExtraShape1">
              <a:extLst>
                <a:ext uri="{FF2B5EF4-FFF2-40B4-BE49-F238E27FC236}">
                  <a16:creationId xmlns="" xmlns:a16="http://schemas.microsoft.com/office/drawing/2014/main" id="{48CD830A-3782-43F9-9BE8-CFEB184B768E}"/>
                </a:ext>
              </a:extLst>
            </p:cNvPr>
            <p:cNvSpPr/>
            <p:nvPr/>
          </p:nvSpPr>
          <p:spPr>
            <a:xfrm>
              <a:off x="3402703" y="1582094"/>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28" name="ValueBack1">
              <a:extLst>
                <a:ext uri="{FF2B5EF4-FFF2-40B4-BE49-F238E27FC236}">
                  <a16:creationId xmlns="" xmlns:a16="http://schemas.microsoft.com/office/drawing/2014/main" id="{0BEE5982-5364-47AD-8712-F17BF3078528}"/>
                </a:ext>
              </a:extLst>
            </p:cNvPr>
            <p:cNvSpPr/>
            <p:nvPr/>
          </p:nvSpPr>
          <p:spPr>
            <a:xfrm rot="16997148">
              <a:off x="3455055" y="1634681"/>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29" name="ValueBack1">
              <a:extLst>
                <a:ext uri="{FF2B5EF4-FFF2-40B4-BE49-F238E27FC236}">
                  <a16:creationId xmlns="" xmlns:a16="http://schemas.microsoft.com/office/drawing/2014/main" id="{833A7770-E3FC-4EA4-BF17-68D6572E7C52}"/>
                </a:ext>
              </a:extLst>
            </p:cNvPr>
            <p:cNvSpPr/>
            <p:nvPr/>
          </p:nvSpPr>
          <p:spPr>
            <a:xfrm>
              <a:off x="3783760" y="1405639"/>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lumMod val="50000"/>
                <a:lumOff val="50000"/>
              </a:schemeClr>
            </a:solidFill>
            <a:ln w="4219" cap="flat">
              <a:noFill/>
              <a:prstDash val="solid"/>
              <a:miter/>
            </a:ln>
            <a:scene3d>
              <a:camera prst="orthographicFront"/>
              <a:lightRig rig="threePt" dir="t"/>
            </a:scene3d>
            <a:sp3d/>
          </p:spPr>
          <p:txBody>
            <a:bodyPr anchor="ctr"/>
            <a:lstStyle/>
            <a:p>
              <a:pPr algn="ctr"/>
              <a:endParaRPr/>
            </a:p>
          </p:txBody>
        </p:sp>
        <p:sp>
          <p:nvSpPr>
            <p:cNvPr id="30" name="RelativeShape1">
              <a:extLst>
                <a:ext uri="{FF2B5EF4-FFF2-40B4-BE49-F238E27FC236}">
                  <a16:creationId xmlns="" xmlns:a16="http://schemas.microsoft.com/office/drawing/2014/main" id="{8079B3AD-7741-4C56-A7E5-D170AB02525D}"/>
                </a:ext>
              </a:extLst>
            </p:cNvPr>
            <p:cNvSpPr/>
            <p:nvPr/>
          </p:nvSpPr>
          <p:spPr bwMode="auto">
            <a:xfrm>
              <a:off x="4242344" y="1405639"/>
              <a:ext cx="3721428" cy="632189"/>
            </a:xfrm>
            <a:prstGeom prst="rect">
              <a:avLst/>
            </a:prstGeom>
            <a:noFill/>
            <a:ln>
              <a:noFill/>
            </a:ln>
            <a:scene3d>
              <a:camera prst="orthographicFront"/>
              <a:lightRig rig="threePt" dir="t"/>
            </a:scene3d>
            <a:sp3d/>
          </p:spPr>
          <p:txBody>
            <a:bodyPr anchor="ctr"/>
            <a:lstStyle/>
            <a:p>
              <a:pPr algn="ctr"/>
              <a:endParaRPr/>
            </a:p>
          </p:txBody>
        </p:sp>
        <p:sp>
          <p:nvSpPr>
            <p:cNvPr id="33" name="ValueShape1">
              <a:extLst>
                <a:ext uri="{FF2B5EF4-FFF2-40B4-BE49-F238E27FC236}">
                  <a16:creationId xmlns="" xmlns:a16="http://schemas.microsoft.com/office/drawing/2014/main" id="{87ED745A-CEE4-4766-8510-812C9ADBAB23}"/>
                </a:ext>
              </a:extLst>
            </p:cNvPr>
            <p:cNvSpPr/>
            <p:nvPr/>
          </p:nvSpPr>
          <p:spPr bwMode="auto">
            <a:xfrm>
              <a:off x="4242344" y="1405639"/>
              <a:ext cx="1932280" cy="632189"/>
            </a:xfrm>
            <a:prstGeom prst="rect">
              <a:avLst/>
            </a:prstGeom>
            <a:solidFill>
              <a:schemeClr val="tx1">
                <a:lumMod val="50000"/>
                <a:lumOff val="50000"/>
              </a:schemeClr>
            </a:solidFill>
            <a:ln>
              <a:noFill/>
            </a:ln>
            <a:scene3d>
              <a:camera prst="orthographicFront"/>
              <a:lightRig rig="threePt" dir="t"/>
            </a:scene3d>
            <a:sp3d/>
          </p:spPr>
          <p:txBody>
            <a:bodyPr anchor="ctr"/>
            <a:lstStyle/>
            <a:p>
              <a:pPr algn="ctr"/>
              <a:endParaRPr/>
            </a:p>
          </p:txBody>
        </p:sp>
        <p:sp>
          <p:nvSpPr>
            <p:cNvPr id="36" name="ExtraShape2">
              <a:extLst>
                <a:ext uri="{FF2B5EF4-FFF2-40B4-BE49-F238E27FC236}">
                  <a16:creationId xmlns="" xmlns:a16="http://schemas.microsoft.com/office/drawing/2014/main" id="{082933BC-66C0-4E4F-80B6-9930E9BF5A36}"/>
                </a:ext>
              </a:extLst>
            </p:cNvPr>
            <p:cNvSpPr/>
            <p:nvPr/>
          </p:nvSpPr>
          <p:spPr>
            <a:xfrm>
              <a:off x="4906781" y="3130909"/>
              <a:ext cx="279279" cy="279279"/>
            </a:xfrm>
            <a:custGeom>
              <a:avLst/>
              <a:gdLst>
                <a:gd name="connsiteX0" fmla="*/ 258803 w 258802"/>
                <a:gd name="connsiteY0" fmla="*/ 129402 h 258802"/>
                <a:gd name="connsiteX1" fmla="*/ 129402 w 258802"/>
                <a:gd name="connsiteY1" fmla="*/ 258803 h 258802"/>
                <a:gd name="connsiteX2" fmla="*/ 0 w 258802"/>
                <a:gd name="connsiteY2" fmla="*/ 129402 h 258802"/>
                <a:gd name="connsiteX3" fmla="*/ 129402 w 258802"/>
                <a:gd name="connsiteY3" fmla="*/ 0 h 258802"/>
                <a:gd name="connsiteX4" fmla="*/ 258803 w 258802"/>
                <a:gd name="connsiteY4" fmla="*/ 129402 h 2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02" h="258802">
                  <a:moveTo>
                    <a:pt x="258803" y="129402"/>
                  </a:moveTo>
                  <a:cubicBezTo>
                    <a:pt x="258803" y="200868"/>
                    <a:pt x="200868" y="258803"/>
                    <a:pt x="129402" y="258803"/>
                  </a:cubicBezTo>
                  <a:cubicBezTo>
                    <a:pt x="57935" y="258803"/>
                    <a:pt x="0" y="200868"/>
                    <a:pt x="0" y="129402"/>
                  </a:cubicBezTo>
                  <a:cubicBezTo>
                    <a:pt x="0" y="57935"/>
                    <a:pt x="57935" y="0"/>
                    <a:pt x="129402" y="0"/>
                  </a:cubicBezTo>
                  <a:cubicBezTo>
                    <a:pt x="200868" y="0"/>
                    <a:pt x="258803" y="57935"/>
                    <a:pt x="258803" y="129402"/>
                  </a:cubicBezTo>
                  <a:close/>
                </a:path>
              </a:pathLst>
            </a:custGeom>
            <a:solidFill>
              <a:srgbClr val="E9E9EB"/>
            </a:solidFill>
            <a:ln w="4219" cap="flat">
              <a:noFill/>
              <a:prstDash val="solid"/>
              <a:miter/>
            </a:ln>
            <a:scene3d>
              <a:camera prst="orthographicFront"/>
              <a:lightRig rig="threePt" dir="t"/>
            </a:scene3d>
            <a:sp3d/>
          </p:spPr>
          <p:txBody>
            <a:bodyPr anchor="ctr"/>
            <a:lstStyle/>
            <a:p>
              <a:pPr algn="ctr"/>
              <a:endParaRPr/>
            </a:p>
          </p:txBody>
        </p:sp>
        <p:sp>
          <p:nvSpPr>
            <p:cNvPr id="37" name="ValueBack2">
              <a:extLst>
                <a:ext uri="{FF2B5EF4-FFF2-40B4-BE49-F238E27FC236}">
                  <a16:creationId xmlns="" xmlns:a16="http://schemas.microsoft.com/office/drawing/2014/main" id="{C0033134-1358-4AB8-BFAB-FDF2BB2A4805}"/>
                </a:ext>
              </a:extLst>
            </p:cNvPr>
            <p:cNvSpPr/>
            <p:nvPr/>
          </p:nvSpPr>
          <p:spPr>
            <a:xfrm rot="16997148">
              <a:off x="4959132" y="3183496"/>
              <a:ext cx="174532" cy="174532"/>
            </a:xfrm>
            <a:custGeom>
              <a:avLst/>
              <a:gdLst>
                <a:gd name="connsiteX0" fmla="*/ 161735 w 161735"/>
                <a:gd name="connsiteY0" fmla="*/ 80868 h 161735"/>
                <a:gd name="connsiteX1" fmla="*/ 80868 w 161735"/>
                <a:gd name="connsiteY1" fmla="*/ 161735 h 161735"/>
                <a:gd name="connsiteX2" fmla="*/ 0 w 161735"/>
                <a:gd name="connsiteY2" fmla="*/ 80868 h 161735"/>
                <a:gd name="connsiteX3" fmla="*/ 80868 w 161735"/>
                <a:gd name="connsiteY3" fmla="*/ 0 h 161735"/>
                <a:gd name="connsiteX4" fmla="*/ 161735 w 161735"/>
                <a:gd name="connsiteY4" fmla="*/ 80868 h 16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5" h="161735">
                  <a:moveTo>
                    <a:pt x="161735" y="80868"/>
                  </a:moveTo>
                  <a:cubicBezTo>
                    <a:pt x="161735" y="125530"/>
                    <a:pt x="125530" y="161735"/>
                    <a:pt x="80868" y="161735"/>
                  </a:cubicBezTo>
                  <a:cubicBezTo>
                    <a:pt x="36206" y="161735"/>
                    <a:pt x="0" y="125530"/>
                    <a:pt x="0" y="80868"/>
                  </a:cubicBezTo>
                  <a:cubicBezTo>
                    <a:pt x="0" y="36206"/>
                    <a:pt x="36206" y="0"/>
                    <a:pt x="80868" y="0"/>
                  </a:cubicBezTo>
                  <a:cubicBezTo>
                    <a:pt x="125530" y="0"/>
                    <a:pt x="161735" y="36206"/>
                    <a:pt x="161735" y="80868"/>
                  </a:cubicBez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39" name="ValueBack2">
              <a:extLst>
                <a:ext uri="{FF2B5EF4-FFF2-40B4-BE49-F238E27FC236}">
                  <a16:creationId xmlns="" xmlns:a16="http://schemas.microsoft.com/office/drawing/2014/main" id="{DF5D6340-2341-42C9-8076-2FC50C7C0908}"/>
                </a:ext>
              </a:extLst>
            </p:cNvPr>
            <p:cNvSpPr/>
            <p:nvPr/>
          </p:nvSpPr>
          <p:spPr>
            <a:xfrm>
              <a:off x="5287837" y="2954454"/>
              <a:ext cx="329050" cy="632189"/>
            </a:xfrm>
            <a:custGeom>
              <a:avLst/>
              <a:gdLst>
                <a:gd name="connsiteX0" fmla="*/ 304924 w 304924"/>
                <a:gd name="connsiteY0" fmla="*/ 0 h 585836"/>
                <a:gd name="connsiteX1" fmla="*/ 304924 w 304924"/>
                <a:gd name="connsiteY1" fmla="*/ 292918 h 585836"/>
                <a:gd name="connsiteX2" fmla="*/ 304924 w 304924"/>
                <a:gd name="connsiteY2" fmla="*/ 585836 h 585836"/>
                <a:gd name="connsiteX3" fmla="*/ 0 w 304924"/>
                <a:gd name="connsiteY3" fmla="*/ 292918 h 585836"/>
              </a:gdLst>
              <a:ahLst/>
              <a:cxnLst>
                <a:cxn ang="0">
                  <a:pos x="connsiteX0" y="connsiteY0"/>
                </a:cxn>
                <a:cxn ang="0">
                  <a:pos x="connsiteX1" y="connsiteY1"/>
                </a:cxn>
                <a:cxn ang="0">
                  <a:pos x="connsiteX2" y="connsiteY2"/>
                </a:cxn>
                <a:cxn ang="0">
                  <a:pos x="connsiteX3" y="connsiteY3"/>
                </a:cxn>
              </a:cxnLst>
              <a:rect l="l" t="t" r="r" b="b"/>
              <a:pathLst>
                <a:path w="304924" h="585836">
                  <a:moveTo>
                    <a:pt x="304924" y="0"/>
                  </a:moveTo>
                  <a:lnTo>
                    <a:pt x="304924" y="292918"/>
                  </a:lnTo>
                  <a:lnTo>
                    <a:pt x="304924" y="585836"/>
                  </a:lnTo>
                  <a:lnTo>
                    <a:pt x="0" y="292918"/>
                  </a:lnTo>
                  <a:close/>
                </a:path>
              </a:pathLst>
            </a:custGeom>
            <a:solidFill>
              <a:schemeClr val="tx1"/>
            </a:solidFill>
            <a:ln w="4219" cap="flat">
              <a:noFill/>
              <a:prstDash val="solid"/>
              <a:miter/>
            </a:ln>
            <a:scene3d>
              <a:camera prst="orthographicFront"/>
              <a:lightRig rig="threePt" dir="t"/>
            </a:scene3d>
            <a:sp3d/>
          </p:spPr>
          <p:txBody>
            <a:bodyPr anchor="ctr"/>
            <a:lstStyle/>
            <a:p>
              <a:pPr algn="ctr"/>
              <a:endParaRPr/>
            </a:p>
          </p:txBody>
        </p:sp>
        <p:sp>
          <p:nvSpPr>
            <p:cNvPr id="40" name="RelativeShape2">
              <a:extLst>
                <a:ext uri="{FF2B5EF4-FFF2-40B4-BE49-F238E27FC236}">
                  <a16:creationId xmlns="" xmlns:a16="http://schemas.microsoft.com/office/drawing/2014/main" id="{15F40E74-2F47-40B6-9D5F-E48406F72D25}"/>
                </a:ext>
              </a:extLst>
            </p:cNvPr>
            <p:cNvSpPr/>
            <p:nvPr/>
          </p:nvSpPr>
          <p:spPr bwMode="auto">
            <a:xfrm>
              <a:off x="5746422" y="2954454"/>
              <a:ext cx="3721428" cy="632189"/>
            </a:xfrm>
            <a:prstGeom prst="rect">
              <a:avLst/>
            </a:prstGeom>
            <a:noFill/>
            <a:ln>
              <a:noFill/>
            </a:ln>
            <a:scene3d>
              <a:camera prst="orthographicFront"/>
              <a:lightRig rig="threePt" dir="t"/>
            </a:scene3d>
            <a:sp3d/>
          </p:spPr>
          <p:txBody>
            <a:bodyPr anchor="ctr"/>
            <a:lstStyle/>
            <a:p>
              <a:pPr algn="ctr"/>
              <a:endParaRPr/>
            </a:p>
          </p:txBody>
        </p:sp>
        <p:sp>
          <p:nvSpPr>
            <p:cNvPr id="41" name="ValueShape2">
              <a:extLst>
                <a:ext uri="{FF2B5EF4-FFF2-40B4-BE49-F238E27FC236}">
                  <a16:creationId xmlns="" xmlns:a16="http://schemas.microsoft.com/office/drawing/2014/main" id="{218379A2-2DD3-4F8C-B11C-329F2C7A524A}"/>
                </a:ext>
              </a:extLst>
            </p:cNvPr>
            <p:cNvSpPr/>
            <p:nvPr/>
          </p:nvSpPr>
          <p:spPr bwMode="auto">
            <a:xfrm>
              <a:off x="5746422" y="2954454"/>
              <a:ext cx="2934203" cy="632189"/>
            </a:xfrm>
            <a:prstGeom prst="rect">
              <a:avLst/>
            </a:prstGeom>
            <a:solidFill>
              <a:schemeClr val="tx1"/>
            </a:solidFill>
            <a:ln>
              <a:noFill/>
            </a:ln>
            <a:scene3d>
              <a:camera prst="orthographicFront"/>
              <a:lightRig rig="threePt" dir="t"/>
            </a:scene3d>
            <a:sp3d/>
          </p:spPr>
          <p:txBody>
            <a:bodyPr anchor="ctr"/>
            <a:lstStyle/>
            <a:p>
              <a:pPr algn="ctr"/>
              <a:endParaRPr/>
            </a:p>
          </p:txBody>
        </p:sp>
        <p:sp>
          <p:nvSpPr>
            <p:cNvPr id="45" name="RelativeShape3">
              <a:extLst>
                <a:ext uri="{FF2B5EF4-FFF2-40B4-BE49-F238E27FC236}">
                  <a16:creationId xmlns="" xmlns:a16="http://schemas.microsoft.com/office/drawing/2014/main" id="{F5E92450-F8B3-45BA-9A38-D9024C555B51}"/>
                </a:ext>
              </a:extLst>
            </p:cNvPr>
            <p:cNvSpPr/>
            <p:nvPr/>
          </p:nvSpPr>
          <p:spPr bwMode="auto">
            <a:xfrm>
              <a:off x="7280614" y="4478539"/>
              <a:ext cx="3721428" cy="632189"/>
            </a:xfrm>
            <a:prstGeom prst="rect">
              <a:avLst/>
            </a:prstGeom>
            <a:noFill/>
            <a:ln>
              <a:noFill/>
            </a:ln>
            <a:scene3d>
              <a:camera prst="orthographicFront"/>
              <a:lightRig rig="threePt" dir="t"/>
            </a:scene3d>
            <a:sp3d/>
          </p:spPr>
          <p:txBody>
            <a:bodyPr anchor="ctr"/>
            <a:lstStyle/>
            <a:p>
              <a:pPr algn="ctr"/>
              <a:endParaRPr/>
            </a:p>
          </p:txBody>
        </p:sp>
      </p:grpSp>
      <p:sp>
        <p:nvSpPr>
          <p:cNvPr id="56" name="文本框 55">
            <a:extLst>
              <a:ext uri="{FF2B5EF4-FFF2-40B4-BE49-F238E27FC236}">
                <a16:creationId xmlns="" xmlns:a16="http://schemas.microsoft.com/office/drawing/2014/main" id="{198109E5-FDCF-4AE2-8045-F952F765FD2B}"/>
              </a:ext>
            </a:extLst>
          </p:cNvPr>
          <p:cNvSpPr txBox="1"/>
          <p:nvPr/>
        </p:nvSpPr>
        <p:spPr>
          <a:xfrm>
            <a:off x="6640878" y="4820623"/>
            <a:ext cx="4175038" cy="523220"/>
          </a:xfrm>
          <a:prstGeom prst="rect">
            <a:avLst/>
          </a:prstGeom>
          <a:noFill/>
        </p:spPr>
        <p:txBody>
          <a:bodyPr wrap="square">
            <a:spAutoFit/>
          </a:bodyPr>
          <a:lstStyle/>
          <a:p>
            <a:r>
              <a:rPr lang="zh-CN" altLang="en-US" sz="2800" b="1" dirty="0">
                <a:latin typeface="微软雅黑" panose="020B0503020204020204" pitchFamily="34" charset="-122"/>
                <a:ea typeface="微软雅黑" panose="020B0503020204020204" pitchFamily="34" charset="-122"/>
              </a:rPr>
              <a:t>抗日战争胜利的基本经验</a:t>
            </a:r>
            <a:endParaRPr lang="zh-CN" altLang="en-US" sz="28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Tree>
    <p:custDataLst>
      <p:tags r:id="rId1"/>
    </p:custDataLst>
    <p:extLst>
      <p:ext uri="{BB962C8B-B14F-4D97-AF65-F5344CB8AC3E}">
        <p14:creationId xmlns:p14="http://schemas.microsoft.com/office/powerpoint/2010/main" val="101292255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ṥlïḓê">
            <a:extLst>
              <a:ext uri="{FF2B5EF4-FFF2-40B4-BE49-F238E27FC236}">
                <a16:creationId xmlns="" xmlns:a16="http://schemas.microsoft.com/office/drawing/2014/main" id="{8E89E979-360F-4460-94E6-8C57D80CBC78}"/>
              </a:ext>
            </a:extLst>
          </p:cNvPr>
          <p:cNvSpPr/>
          <p:nvPr/>
        </p:nvSpPr>
        <p:spPr>
          <a:xfrm>
            <a:off x="3532357" y="2342581"/>
            <a:ext cx="5127287" cy="2564310"/>
          </a:xfrm>
          <a:custGeom>
            <a:avLst/>
            <a:gdLst>
              <a:gd name="connsiteX0" fmla="*/ 2184336 w 4368695"/>
              <a:gd name="connsiteY0" fmla="*/ 0 h 2184916"/>
              <a:gd name="connsiteX1" fmla="*/ 2238431 w 4368695"/>
              <a:gd name="connsiteY1" fmla="*/ 708 h 2184916"/>
              <a:gd name="connsiteX2" fmla="*/ 2238366 w 4368695"/>
              <a:gd name="connsiteY2" fmla="*/ 3340 h 2184916"/>
              <a:gd name="connsiteX3" fmla="*/ 2369596 w 4368695"/>
              <a:gd name="connsiteY3" fmla="*/ 7665 h 2184916"/>
              <a:gd name="connsiteX4" fmla="*/ 4368386 w 4368695"/>
              <a:gd name="connsiteY4" fmla="*/ 2146622 h 2184916"/>
              <a:gd name="connsiteX5" fmla="*/ 4368695 w 4368695"/>
              <a:gd name="connsiteY5" fmla="*/ 2184916 h 2184916"/>
              <a:gd name="connsiteX6" fmla="*/ 4273926 w 4368695"/>
              <a:gd name="connsiteY6" fmla="*/ 2178483 h 2184916"/>
              <a:gd name="connsiteX7" fmla="*/ 2398019 w 4368695"/>
              <a:gd name="connsiteY7" fmla="*/ 99116 h 2184916"/>
              <a:gd name="connsiteX8" fmla="*/ 2236184 w 4368695"/>
              <a:gd name="connsiteY8" fmla="*/ 90942 h 2184916"/>
              <a:gd name="connsiteX9" fmla="*/ 2236151 w 4368695"/>
              <a:gd name="connsiteY9" fmla="*/ 92252 h 2184916"/>
              <a:gd name="connsiteX10" fmla="*/ 92335 w 4368695"/>
              <a:gd name="connsiteY10" fmla="*/ 2133126 h 2184916"/>
              <a:gd name="connsiteX11" fmla="*/ 91610 w 4368695"/>
              <a:gd name="connsiteY11" fmla="*/ 2184916 h 2184916"/>
              <a:gd name="connsiteX12" fmla="*/ 0 w 4368695"/>
              <a:gd name="connsiteY12" fmla="*/ 2184916 h 2184916"/>
              <a:gd name="connsiteX13" fmla="*/ 1961001 w 4368695"/>
              <a:gd name="connsiteY13" fmla="*/ 11281 h 2184916"/>
              <a:gd name="connsiteX14" fmla="*/ 2146132 w 4368695"/>
              <a:gd name="connsiteY14" fmla="*/ 1930 h 2184916"/>
              <a:gd name="connsiteX15" fmla="*/ 2146101 w 4368695"/>
              <a:gd name="connsiteY15" fmla="*/ 299 h 2184916"/>
              <a:gd name="connsiteX16" fmla="*/ 2165654 w 4368695"/>
              <a:gd name="connsiteY16" fmla="*/ 944 h 21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8695" h="2184916">
                <a:moveTo>
                  <a:pt x="2184336" y="0"/>
                </a:moveTo>
                <a:cubicBezTo>
                  <a:pt x="2202368" y="0"/>
                  <a:pt x="2220399" y="202"/>
                  <a:pt x="2238431" y="708"/>
                </a:cubicBezTo>
                <a:lnTo>
                  <a:pt x="2238366" y="3340"/>
                </a:lnTo>
                <a:lnTo>
                  <a:pt x="2369596" y="7665"/>
                </a:lnTo>
                <a:cubicBezTo>
                  <a:pt x="3472831" y="100237"/>
                  <a:pt x="4348514" y="1015502"/>
                  <a:pt x="4368386" y="2146622"/>
                </a:cubicBezTo>
                <a:cubicBezTo>
                  <a:pt x="4368592" y="2159387"/>
                  <a:pt x="4368695" y="2172151"/>
                  <a:pt x="4368695" y="2184916"/>
                </a:cubicBezTo>
                <a:lnTo>
                  <a:pt x="4273926" y="2178483"/>
                </a:lnTo>
                <a:cubicBezTo>
                  <a:pt x="4273926" y="1096188"/>
                  <a:pt x="3451668" y="206144"/>
                  <a:pt x="2398019" y="99116"/>
                </a:cubicBezTo>
                <a:lnTo>
                  <a:pt x="2236184" y="90942"/>
                </a:lnTo>
                <a:lnTo>
                  <a:pt x="2236151" y="92252"/>
                </a:lnTo>
                <a:cubicBezTo>
                  <a:pt x="1080769" y="63626"/>
                  <a:pt x="120938" y="977345"/>
                  <a:pt x="92335" y="2133126"/>
                </a:cubicBezTo>
                <a:cubicBezTo>
                  <a:pt x="91921" y="2150322"/>
                  <a:pt x="91610" y="2167619"/>
                  <a:pt x="91610" y="2184916"/>
                </a:cubicBezTo>
                <a:lnTo>
                  <a:pt x="0" y="2184916"/>
                </a:lnTo>
                <a:cubicBezTo>
                  <a:pt x="0" y="1053672"/>
                  <a:pt x="859541" y="123174"/>
                  <a:pt x="1961001" y="11281"/>
                </a:cubicBezTo>
                <a:lnTo>
                  <a:pt x="2146132" y="1930"/>
                </a:lnTo>
                <a:lnTo>
                  <a:pt x="2146101" y="299"/>
                </a:lnTo>
                <a:lnTo>
                  <a:pt x="2165654" y="944"/>
                </a:lnTo>
                <a:close/>
              </a:path>
            </a:pathLst>
          </a:custGeom>
          <a:solidFill>
            <a:schemeClr val="bg1">
              <a:lumMod val="85000"/>
            </a:schemeClr>
          </a:solidFill>
          <a:ln w="12700" cap="flat">
            <a:noFill/>
            <a:miter lim="400000"/>
          </a:ln>
          <a:effectLst/>
        </p:spPr>
        <p:txBody>
          <a:bodyPr wrap="square" anchor="ctr">
            <a:noAutofit/>
          </a:bodyPr>
          <a:lstStyle/>
          <a:p>
            <a:pPr algn="ctr"/>
            <a:endParaRPr sz="2000">
              <a:latin typeface="华文中宋" panose="02010600040101010101" pitchFamily="2" charset="-122"/>
              <a:ea typeface="华文中宋" panose="02010600040101010101" pitchFamily="2" charset="-122"/>
            </a:endParaRPr>
          </a:p>
        </p:txBody>
      </p:sp>
      <p:sp>
        <p:nvSpPr>
          <p:cNvPr id="82" name="ísļídè">
            <a:extLst>
              <a:ext uri="{FF2B5EF4-FFF2-40B4-BE49-F238E27FC236}">
                <a16:creationId xmlns="" xmlns:a16="http://schemas.microsoft.com/office/drawing/2014/main" id="{1D80E303-35FC-44C7-BE69-16873BF40BD6}"/>
              </a:ext>
            </a:extLst>
          </p:cNvPr>
          <p:cNvSpPr/>
          <p:nvPr/>
        </p:nvSpPr>
        <p:spPr>
          <a:xfrm>
            <a:off x="257383" y="4306108"/>
            <a:ext cx="2638513" cy="18918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Autofit/>
          </a:bodyPr>
          <a:lstStyle>
            <a:defPPr>
              <a:defRPr lang="en-US"/>
            </a:defPPr>
            <a:lvl1pPr marL="0" algn="l" defTabSz="608965" rtl="0" eaLnBrk="1" latinLnBrk="0" hangingPunct="1">
              <a:defRPr sz="2400" kern="1200">
                <a:solidFill>
                  <a:schemeClr val="lt1"/>
                </a:solidFill>
              </a:defRPr>
            </a:lvl1pPr>
            <a:lvl2pPr marL="609600" algn="l" defTabSz="608965" rtl="0" eaLnBrk="1" latinLnBrk="0" hangingPunct="1">
              <a:defRPr sz="2400" kern="1200">
                <a:solidFill>
                  <a:schemeClr val="lt1"/>
                </a:solidFill>
              </a:defRPr>
            </a:lvl2pPr>
            <a:lvl3pPr marL="1219200" algn="l" defTabSz="608965" rtl="0" eaLnBrk="1" latinLnBrk="0" hangingPunct="1">
              <a:defRPr sz="2400" kern="1200">
                <a:solidFill>
                  <a:schemeClr val="lt1"/>
                </a:solidFill>
              </a:defRPr>
            </a:lvl3pPr>
            <a:lvl4pPr marL="1828800" algn="l" defTabSz="608965" rtl="0" eaLnBrk="1" latinLnBrk="0" hangingPunct="1">
              <a:defRPr sz="2400" kern="1200">
                <a:solidFill>
                  <a:schemeClr val="lt1"/>
                </a:solidFill>
              </a:defRPr>
            </a:lvl4pPr>
            <a:lvl5pPr marL="2438400" algn="l" defTabSz="608965" rtl="0" eaLnBrk="1" latinLnBrk="0" hangingPunct="1">
              <a:defRPr sz="2400" kern="1200">
                <a:solidFill>
                  <a:schemeClr val="lt1"/>
                </a:solidFill>
              </a:defRPr>
            </a:lvl5pPr>
            <a:lvl6pPr marL="3048000" algn="l" defTabSz="608965" rtl="0" eaLnBrk="1" latinLnBrk="0" hangingPunct="1">
              <a:defRPr sz="2400" kern="1200">
                <a:solidFill>
                  <a:schemeClr val="lt1"/>
                </a:solidFill>
              </a:defRPr>
            </a:lvl6pPr>
            <a:lvl7pPr marL="3657600" algn="l" defTabSz="608965" rtl="0" eaLnBrk="1" latinLnBrk="0" hangingPunct="1">
              <a:defRPr sz="2400" kern="1200">
                <a:solidFill>
                  <a:schemeClr val="lt1"/>
                </a:solidFill>
              </a:defRPr>
            </a:lvl7pPr>
            <a:lvl8pPr marL="4267200" algn="l" defTabSz="608965" rtl="0" eaLnBrk="1" latinLnBrk="0" hangingPunct="1">
              <a:defRPr sz="2400" kern="1200">
                <a:solidFill>
                  <a:schemeClr val="lt1"/>
                </a:solidFill>
              </a:defRPr>
            </a:lvl8pPr>
            <a:lvl9pPr marL="4876800" algn="l" defTabSz="608965" rtl="0" eaLnBrk="1" latinLnBrk="0" hangingPunct="1">
              <a:defRPr sz="2400" kern="1200">
                <a:solidFill>
                  <a:schemeClr val="lt1"/>
                </a:solidFill>
              </a:defRPr>
            </a:lvl9pPr>
          </a:lstStyle>
          <a:p>
            <a:pPr lvl="0" algn="r">
              <a:lnSpc>
                <a:spcPct val="150000"/>
              </a:lnSpc>
            </a:pPr>
            <a:r>
              <a:rPr lang="zh-CN" altLang="en-US" sz="2000" dirty="0">
                <a:solidFill>
                  <a:schemeClr val="tx1"/>
                </a:solidFill>
                <a:latin typeface="华文中宋" panose="02010600040101010101" pitchFamily="2" charset="-122"/>
                <a:ea typeface="华文中宋" panose="02010600040101010101" pitchFamily="2" charset="-122"/>
              </a:rPr>
              <a:t>全国各族人民的大团结是我们战胜一切艰难困苦、实现奋斗目标的力量源泉。</a:t>
            </a:r>
            <a:endParaRPr lang="en-US" altLang="zh-CN" sz="2000" dirty="0">
              <a:solidFill>
                <a:schemeClr val="tx1"/>
              </a:solidFill>
              <a:latin typeface="华文中宋" panose="02010600040101010101" pitchFamily="2" charset="-122"/>
              <a:ea typeface="华文中宋" panose="02010600040101010101" pitchFamily="2" charset="-122"/>
            </a:endParaRPr>
          </a:p>
        </p:txBody>
      </p:sp>
      <p:grpSp>
        <p:nvGrpSpPr>
          <p:cNvPr id="7" name="ïṧḷîdè">
            <a:extLst>
              <a:ext uri="{FF2B5EF4-FFF2-40B4-BE49-F238E27FC236}">
                <a16:creationId xmlns="" xmlns:a16="http://schemas.microsoft.com/office/drawing/2014/main" id="{07856E23-1522-412F-A313-C02FAE6EF2F9}"/>
              </a:ext>
            </a:extLst>
          </p:cNvPr>
          <p:cNvGrpSpPr/>
          <p:nvPr/>
        </p:nvGrpSpPr>
        <p:grpSpPr>
          <a:xfrm>
            <a:off x="3089569" y="4406313"/>
            <a:ext cx="6012863" cy="760508"/>
            <a:chOff x="3207073" y="4647301"/>
            <a:chExt cx="5692589" cy="720000"/>
          </a:xfrm>
        </p:grpSpPr>
        <p:sp>
          <p:nvSpPr>
            <p:cNvPr id="79" name="îşļîḍê">
              <a:extLst>
                <a:ext uri="{FF2B5EF4-FFF2-40B4-BE49-F238E27FC236}">
                  <a16:creationId xmlns="" xmlns:a16="http://schemas.microsoft.com/office/drawing/2014/main" id="{A3796026-4A01-4DFE-8725-855B62D713E5}"/>
                </a:ext>
              </a:extLst>
            </p:cNvPr>
            <p:cNvSpPr/>
            <p:nvPr/>
          </p:nvSpPr>
          <p:spPr>
            <a:xfrm>
              <a:off x="3207073" y="4647301"/>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中宋" panose="02010600040101010101" pitchFamily="2" charset="-122"/>
                  <a:ea typeface="华文中宋" panose="02010600040101010101" pitchFamily="2" charset="-122"/>
                </a:rPr>
                <a:t>1</a:t>
              </a:r>
              <a:endParaRPr sz="2000" b="1" dirty="0">
                <a:latin typeface="华文中宋" panose="02010600040101010101" pitchFamily="2" charset="-122"/>
                <a:ea typeface="华文中宋" panose="02010600040101010101" pitchFamily="2" charset="-122"/>
              </a:endParaRPr>
            </a:p>
          </p:txBody>
        </p:sp>
        <p:sp>
          <p:nvSpPr>
            <p:cNvPr id="80" name="íṥliḋê">
              <a:extLst>
                <a:ext uri="{FF2B5EF4-FFF2-40B4-BE49-F238E27FC236}">
                  <a16:creationId xmlns="" xmlns:a16="http://schemas.microsoft.com/office/drawing/2014/main" id="{A81FA026-A063-4B27-8DE7-D9A87DDEA954}"/>
                </a:ext>
              </a:extLst>
            </p:cNvPr>
            <p:cNvSpPr/>
            <p:nvPr/>
          </p:nvSpPr>
          <p:spPr>
            <a:xfrm>
              <a:off x="8179662" y="4647301"/>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中宋" panose="02010600040101010101" pitchFamily="2" charset="-122"/>
                  <a:ea typeface="华文中宋" panose="02010600040101010101" pitchFamily="2" charset="-122"/>
                </a:rPr>
                <a:t>5</a:t>
              </a:r>
              <a:endParaRPr sz="2000" b="1" dirty="0">
                <a:latin typeface="华文中宋" panose="02010600040101010101" pitchFamily="2" charset="-122"/>
                <a:ea typeface="华文中宋" panose="02010600040101010101" pitchFamily="2" charset="-122"/>
              </a:endParaRPr>
            </a:p>
          </p:txBody>
        </p:sp>
      </p:grpSp>
      <p:sp>
        <p:nvSpPr>
          <p:cNvPr id="78" name="îśḷiḓê">
            <a:extLst>
              <a:ext uri="{FF2B5EF4-FFF2-40B4-BE49-F238E27FC236}">
                <a16:creationId xmlns="" xmlns:a16="http://schemas.microsoft.com/office/drawing/2014/main" id="{1519AA87-A77C-409B-9600-F84A2B904507}"/>
              </a:ext>
            </a:extLst>
          </p:cNvPr>
          <p:cNvSpPr/>
          <p:nvPr/>
        </p:nvSpPr>
        <p:spPr>
          <a:xfrm>
            <a:off x="9296103" y="4368332"/>
            <a:ext cx="2376243" cy="1670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8965" rtl="0" eaLnBrk="1" latinLnBrk="0" hangingPunct="1">
              <a:defRPr sz="2400" kern="1200">
                <a:solidFill>
                  <a:schemeClr val="lt1"/>
                </a:solidFill>
              </a:defRPr>
            </a:lvl1pPr>
            <a:lvl2pPr marL="609600" algn="l" defTabSz="608965" rtl="0" eaLnBrk="1" latinLnBrk="0" hangingPunct="1">
              <a:defRPr sz="2400" kern="1200">
                <a:solidFill>
                  <a:schemeClr val="lt1"/>
                </a:solidFill>
              </a:defRPr>
            </a:lvl2pPr>
            <a:lvl3pPr marL="1219200" algn="l" defTabSz="608965" rtl="0" eaLnBrk="1" latinLnBrk="0" hangingPunct="1">
              <a:defRPr sz="2400" kern="1200">
                <a:solidFill>
                  <a:schemeClr val="lt1"/>
                </a:solidFill>
              </a:defRPr>
            </a:lvl3pPr>
            <a:lvl4pPr marL="1828800" algn="l" defTabSz="608965" rtl="0" eaLnBrk="1" latinLnBrk="0" hangingPunct="1">
              <a:defRPr sz="2400" kern="1200">
                <a:solidFill>
                  <a:schemeClr val="lt1"/>
                </a:solidFill>
              </a:defRPr>
            </a:lvl4pPr>
            <a:lvl5pPr marL="2438400" algn="l" defTabSz="608965" rtl="0" eaLnBrk="1" latinLnBrk="0" hangingPunct="1">
              <a:defRPr sz="2400" kern="1200">
                <a:solidFill>
                  <a:schemeClr val="lt1"/>
                </a:solidFill>
              </a:defRPr>
            </a:lvl5pPr>
            <a:lvl6pPr marL="3048000" algn="l" defTabSz="608965" rtl="0" eaLnBrk="1" latinLnBrk="0" hangingPunct="1">
              <a:defRPr sz="2400" kern="1200">
                <a:solidFill>
                  <a:schemeClr val="lt1"/>
                </a:solidFill>
              </a:defRPr>
            </a:lvl6pPr>
            <a:lvl7pPr marL="3657600" algn="l" defTabSz="608965" rtl="0" eaLnBrk="1" latinLnBrk="0" hangingPunct="1">
              <a:defRPr sz="2400" kern="1200">
                <a:solidFill>
                  <a:schemeClr val="lt1"/>
                </a:solidFill>
              </a:defRPr>
            </a:lvl7pPr>
            <a:lvl8pPr marL="4267200" algn="l" defTabSz="608965" rtl="0" eaLnBrk="1" latinLnBrk="0" hangingPunct="1">
              <a:defRPr sz="2400" kern="1200">
                <a:solidFill>
                  <a:schemeClr val="lt1"/>
                </a:solidFill>
              </a:defRPr>
            </a:lvl8pPr>
            <a:lvl9pPr marL="4876800" algn="l" defTabSz="608965" rtl="0" eaLnBrk="1" latinLnBrk="0" hangingPunct="1">
              <a:defRPr sz="2400" kern="1200">
                <a:solidFill>
                  <a:schemeClr val="lt1"/>
                </a:solidFill>
              </a:defRPr>
            </a:lvl9pPr>
          </a:lstStyle>
          <a:p>
            <a:pPr>
              <a:lnSpc>
                <a:spcPct val="170000"/>
              </a:lnSpc>
            </a:pPr>
            <a:r>
              <a:rPr lang="zh-CN" altLang="en-US" sz="2000" dirty="0">
                <a:solidFill>
                  <a:schemeClr val="tx1"/>
                </a:solidFill>
                <a:latin typeface="华文中宋" panose="02010600040101010101" pitchFamily="2" charset="-122"/>
                <a:ea typeface="华文中宋" panose="02010600040101010101" pitchFamily="2" charset="-122"/>
              </a:rPr>
              <a:t>紧紧依靠群众是我们党永远立于不败之地的根本保证。</a:t>
            </a:r>
            <a:endParaRPr lang="en-US" altLang="zh-CN" sz="2000" dirty="0">
              <a:solidFill>
                <a:schemeClr val="tx1"/>
              </a:solidFill>
              <a:latin typeface="华文中宋" panose="02010600040101010101" pitchFamily="2" charset="-122"/>
              <a:ea typeface="华文中宋" panose="02010600040101010101" pitchFamily="2" charset="-122"/>
            </a:endParaRPr>
          </a:p>
        </p:txBody>
      </p:sp>
      <p:sp>
        <p:nvSpPr>
          <p:cNvPr id="76" name="ïṡḷïde">
            <a:extLst>
              <a:ext uri="{FF2B5EF4-FFF2-40B4-BE49-F238E27FC236}">
                <a16:creationId xmlns="" xmlns:a16="http://schemas.microsoft.com/office/drawing/2014/main" id="{DDBE8078-F059-4DE8-BF94-AE8D9A637C1C}"/>
              </a:ext>
            </a:extLst>
          </p:cNvPr>
          <p:cNvSpPr/>
          <p:nvPr/>
        </p:nvSpPr>
        <p:spPr>
          <a:xfrm>
            <a:off x="631600" y="2290867"/>
            <a:ext cx="2828705" cy="13523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fontScale="85000" lnSpcReduction="10000"/>
          </a:bodyPr>
          <a:lstStyle>
            <a:defPPr>
              <a:defRPr lang="en-US"/>
            </a:defPPr>
            <a:lvl1pPr marL="0" algn="l" defTabSz="608965" rtl="0" eaLnBrk="1" latinLnBrk="0" hangingPunct="1">
              <a:defRPr sz="2400" kern="1200">
                <a:solidFill>
                  <a:schemeClr val="lt1"/>
                </a:solidFill>
              </a:defRPr>
            </a:lvl1pPr>
            <a:lvl2pPr marL="609600" algn="l" defTabSz="608965" rtl="0" eaLnBrk="1" latinLnBrk="0" hangingPunct="1">
              <a:defRPr sz="2400" kern="1200">
                <a:solidFill>
                  <a:schemeClr val="lt1"/>
                </a:solidFill>
              </a:defRPr>
            </a:lvl2pPr>
            <a:lvl3pPr marL="1219200" algn="l" defTabSz="608965" rtl="0" eaLnBrk="1" latinLnBrk="0" hangingPunct="1">
              <a:defRPr sz="2400" kern="1200">
                <a:solidFill>
                  <a:schemeClr val="lt1"/>
                </a:solidFill>
              </a:defRPr>
            </a:lvl3pPr>
            <a:lvl4pPr marL="1828800" algn="l" defTabSz="608965" rtl="0" eaLnBrk="1" latinLnBrk="0" hangingPunct="1">
              <a:defRPr sz="2400" kern="1200">
                <a:solidFill>
                  <a:schemeClr val="lt1"/>
                </a:solidFill>
              </a:defRPr>
            </a:lvl4pPr>
            <a:lvl5pPr marL="2438400" algn="l" defTabSz="608965" rtl="0" eaLnBrk="1" latinLnBrk="0" hangingPunct="1">
              <a:defRPr sz="2400" kern="1200">
                <a:solidFill>
                  <a:schemeClr val="lt1"/>
                </a:solidFill>
              </a:defRPr>
            </a:lvl5pPr>
            <a:lvl6pPr marL="3048000" algn="l" defTabSz="608965" rtl="0" eaLnBrk="1" latinLnBrk="0" hangingPunct="1">
              <a:defRPr sz="2400" kern="1200">
                <a:solidFill>
                  <a:schemeClr val="lt1"/>
                </a:solidFill>
              </a:defRPr>
            </a:lvl6pPr>
            <a:lvl7pPr marL="3657600" algn="l" defTabSz="608965" rtl="0" eaLnBrk="1" latinLnBrk="0" hangingPunct="1">
              <a:defRPr sz="2400" kern="1200">
                <a:solidFill>
                  <a:schemeClr val="lt1"/>
                </a:solidFill>
              </a:defRPr>
            </a:lvl7pPr>
            <a:lvl8pPr marL="4267200" algn="l" defTabSz="608965" rtl="0" eaLnBrk="1" latinLnBrk="0" hangingPunct="1">
              <a:defRPr sz="2400" kern="1200">
                <a:solidFill>
                  <a:schemeClr val="lt1"/>
                </a:solidFill>
              </a:defRPr>
            </a:lvl8pPr>
            <a:lvl9pPr marL="4876800" algn="l" defTabSz="608965" rtl="0" eaLnBrk="1" latinLnBrk="0" hangingPunct="1">
              <a:defRPr sz="2400" kern="1200">
                <a:solidFill>
                  <a:schemeClr val="lt1"/>
                </a:solidFill>
              </a:defRPr>
            </a:lvl9pPr>
          </a:lstStyle>
          <a:p>
            <a:pPr algn="r">
              <a:lnSpc>
                <a:spcPct val="170000"/>
              </a:lnSpc>
            </a:pPr>
            <a:r>
              <a:rPr lang="zh-CN" altLang="en-US" sz="2000" dirty="0">
                <a:solidFill>
                  <a:schemeClr val="tx1"/>
                </a:solidFill>
                <a:latin typeface="华文中宋" panose="02010600040101010101" pitchFamily="2" charset="-122"/>
                <a:ea typeface="华文中宋" panose="02010600040101010101" pitchFamily="2" charset="-122"/>
              </a:rPr>
              <a:t>以爱国主义为核心的伟大民族精神是中国人民团结奋进的精神动力</a:t>
            </a:r>
            <a:endParaRPr lang="en-US" altLang="zh-CN" sz="2000" dirty="0">
              <a:solidFill>
                <a:schemeClr val="tx1"/>
              </a:solidFill>
              <a:latin typeface="华文中宋" panose="02010600040101010101" pitchFamily="2" charset="-122"/>
              <a:ea typeface="华文中宋" panose="02010600040101010101" pitchFamily="2" charset="-122"/>
            </a:endParaRPr>
          </a:p>
        </p:txBody>
      </p:sp>
      <p:grpSp>
        <p:nvGrpSpPr>
          <p:cNvPr id="10" name="iśliďê">
            <a:extLst>
              <a:ext uri="{FF2B5EF4-FFF2-40B4-BE49-F238E27FC236}">
                <a16:creationId xmlns="" xmlns:a16="http://schemas.microsoft.com/office/drawing/2014/main" id="{2EB07036-A6D5-4719-B8C9-731054476172}"/>
              </a:ext>
            </a:extLst>
          </p:cNvPr>
          <p:cNvGrpSpPr/>
          <p:nvPr/>
        </p:nvGrpSpPr>
        <p:grpSpPr>
          <a:xfrm>
            <a:off x="3885113" y="2586765"/>
            <a:ext cx="4421774" cy="772735"/>
            <a:chOff x="4008143" y="2924671"/>
            <a:chExt cx="4186249" cy="731576"/>
          </a:xfrm>
        </p:grpSpPr>
        <p:sp>
          <p:nvSpPr>
            <p:cNvPr id="73" name="ïṥ1íḑe">
              <a:extLst>
                <a:ext uri="{FF2B5EF4-FFF2-40B4-BE49-F238E27FC236}">
                  <a16:creationId xmlns="" xmlns:a16="http://schemas.microsoft.com/office/drawing/2014/main" id="{3B369F1A-69AD-4B8C-B7F7-1D4BDD8B88F5}"/>
                </a:ext>
              </a:extLst>
            </p:cNvPr>
            <p:cNvSpPr/>
            <p:nvPr/>
          </p:nvSpPr>
          <p:spPr>
            <a:xfrm>
              <a:off x="4008143" y="2924671"/>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中宋" panose="02010600040101010101" pitchFamily="2" charset="-122"/>
                  <a:ea typeface="华文中宋" panose="02010600040101010101" pitchFamily="2" charset="-122"/>
                </a:rPr>
                <a:t>2</a:t>
              </a:r>
              <a:endParaRPr sz="2000" b="1" dirty="0">
                <a:latin typeface="华文中宋" panose="02010600040101010101" pitchFamily="2" charset="-122"/>
                <a:ea typeface="华文中宋" panose="02010600040101010101" pitchFamily="2" charset="-122"/>
              </a:endParaRPr>
            </a:p>
          </p:txBody>
        </p:sp>
        <p:sp>
          <p:nvSpPr>
            <p:cNvPr id="74" name="îşḻïdé">
              <a:extLst>
                <a:ext uri="{FF2B5EF4-FFF2-40B4-BE49-F238E27FC236}">
                  <a16:creationId xmlns="" xmlns:a16="http://schemas.microsoft.com/office/drawing/2014/main" id="{87C36494-ECDF-4758-917A-3A7BB17F88DF}"/>
                </a:ext>
              </a:extLst>
            </p:cNvPr>
            <p:cNvSpPr/>
            <p:nvPr/>
          </p:nvSpPr>
          <p:spPr>
            <a:xfrm>
              <a:off x="7474392" y="2936247"/>
              <a:ext cx="720000" cy="7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中宋" panose="02010600040101010101" pitchFamily="2" charset="-122"/>
                  <a:ea typeface="华文中宋" panose="02010600040101010101" pitchFamily="2" charset="-122"/>
                </a:rPr>
                <a:t>4</a:t>
              </a:r>
              <a:endParaRPr sz="2000" b="1" dirty="0">
                <a:latin typeface="华文中宋" panose="02010600040101010101" pitchFamily="2" charset="-122"/>
                <a:ea typeface="华文中宋" panose="02010600040101010101" pitchFamily="2" charset="-122"/>
              </a:endParaRPr>
            </a:p>
          </p:txBody>
        </p:sp>
      </p:grpSp>
      <p:sp>
        <p:nvSpPr>
          <p:cNvPr id="72" name="îṥlîde">
            <a:extLst>
              <a:ext uri="{FF2B5EF4-FFF2-40B4-BE49-F238E27FC236}">
                <a16:creationId xmlns="" xmlns:a16="http://schemas.microsoft.com/office/drawing/2014/main" id="{157AECCE-913C-45F0-BB0E-F905608FEEA3}"/>
              </a:ext>
            </a:extLst>
          </p:cNvPr>
          <p:cNvSpPr/>
          <p:nvPr/>
        </p:nvSpPr>
        <p:spPr>
          <a:xfrm>
            <a:off x="8703766" y="2338269"/>
            <a:ext cx="2438844" cy="1426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fontScale="92500" lnSpcReduction="20000"/>
          </a:bodyPr>
          <a:lstStyle>
            <a:defPPr>
              <a:defRPr lang="en-US"/>
            </a:defPPr>
            <a:lvl1pPr marL="0" algn="l" defTabSz="608965" rtl="0" eaLnBrk="1" latinLnBrk="0" hangingPunct="1">
              <a:defRPr sz="2400" kern="1200">
                <a:solidFill>
                  <a:schemeClr val="lt1"/>
                </a:solidFill>
              </a:defRPr>
            </a:lvl1pPr>
            <a:lvl2pPr marL="609600" algn="l" defTabSz="608965" rtl="0" eaLnBrk="1" latinLnBrk="0" hangingPunct="1">
              <a:defRPr sz="2400" kern="1200">
                <a:solidFill>
                  <a:schemeClr val="lt1"/>
                </a:solidFill>
              </a:defRPr>
            </a:lvl2pPr>
            <a:lvl3pPr marL="1219200" algn="l" defTabSz="608965" rtl="0" eaLnBrk="1" latinLnBrk="0" hangingPunct="1">
              <a:defRPr sz="2400" kern="1200">
                <a:solidFill>
                  <a:schemeClr val="lt1"/>
                </a:solidFill>
              </a:defRPr>
            </a:lvl3pPr>
            <a:lvl4pPr marL="1828800" algn="l" defTabSz="608965" rtl="0" eaLnBrk="1" latinLnBrk="0" hangingPunct="1">
              <a:defRPr sz="2400" kern="1200">
                <a:solidFill>
                  <a:schemeClr val="lt1"/>
                </a:solidFill>
              </a:defRPr>
            </a:lvl4pPr>
            <a:lvl5pPr marL="2438400" algn="l" defTabSz="608965" rtl="0" eaLnBrk="1" latinLnBrk="0" hangingPunct="1">
              <a:defRPr sz="2400" kern="1200">
                <a:solidFill>
                  <a:schemeClr val="lt1"/>
                </a:solidFill>
              </a:defRPr>
            </a:lvl5pPr>
            <a:lvl6pPr marL="3048000" algn="l" defTabSz="608965" rtl="0" eaLnBrk="1" latinLnBrk="0" hangingPunct="1">
              <a:defRPr sz="2400" kern="1200">
                <a:solidFill>
                  <a:schemeClr val="lt1"/>
                </a:solidFill>
              </a:defRPr>
            </a:lvl6pPr>
            <a:lvl7pPr marL="3657600" algn="l" defTabSz="608965" rtl="0" eaLnBrk="1" latinLnBrk="0" hangingPunct="1">
              <a:defRPr sz="2400" kern="1200">
                <a:solidFill>
                  <a:schemeClr val="lt1"/>
                </a:solidFill>
              </a:defRPr>
            </a:lvl7pPr>
            <a:lvl8pPr marL="4267200" algn="l" defTabSz="608965" rtl="0" eaLnBrk="1" latinLnBrk="0" hangingPunct="1">
              <a:defRPr sz="2400" kern="1200">
                <a:solidFill>
                  <a:schemeClr val="lt1"/>
                </a:solidFill>
              </a:defRPr>
            </a:lvl8pPr>
            <a:lvl9pPr marL="4876800" algn="l" defTabSz="608965" rtl="0" eaLnBrk="1" latinLnBrk="0" hangingPunct="1">
              <a:defRPr sz="2400" kern="1200">
                <a:solidFill>
                  <a:schemeClr val="lt1"/>
                </a:solidFill>
              </a:defRPr>
            </a:lvl9pPr>
          </a:lstStyle>
          <a:p>
            <a:pPr>
              <a:lnSpc>
                <a:spcPct val="170000"/>
              </a:lnSpc>
            </a:pPr>
            <a:r>
              <a:rPr lang="zh-CN" altLang="en-US" sz="2000" dirty="0">
                <a:solidFill>
                  <a:schemeClr val="tx1"/>
                </a:solidFill>
                <a:latin typeface="华文中宋" panose="02010600040101010101" pitchFamily="2" charset="-122"/>
                <a:ea typeface="华文中宋" panose="02010600040101010101" pitchFamily="2" charset="-122"/>
              </a:rPr>
              <a:t>坚持走和平发展道路是实现我国发展目标的正确道路。</a:t>
            </a:r>
            <a:endParaRPr lang="en-US" altLang="zh-CN" sz="2000" dirty="0">
              <a:solidFill>
                <a:schemeClr val="tx1"/>
              </a:solidFill>
              <a:latin typeface="华文中宋" panose="02010600040101010101" pitchFamily="2" charset="-122"/>
              <a:ea typeface="华文中宋" panose="02010600040101010101" pitchFamily="2" charset="-122"/>
            </a:endParaRPr>
          </a:p>
        </p:txBody>
      </p:sp>
      <p:sp>
        <p:nvSpPr>
          <p:cNvPr id="12" name="íṣ1idê">
            <a:extLst>
              <a:ext uri="{FF2B5EF4-FFF2-40B4-BE49-F238E27FC236}">
                <a16:creationId xmlns="" xmlns:a16="http://schemas.microsoft.com/office/drawing/2014/main" id="{B7FED140-339C-4D82-845C-EC00445BE756}"/>
              </a:ext>
            </a:extLst>
          </p:cNvPr>
          <p:cNvSpPr/>
          <p:nvPr/>
        </p:nvSpPr>
        <p:spPr>
          <a:xfrm>
            <a:off x="5715745" y="1887503"/>
            <a:ext cx="760508" cy="7605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中宋" panose="02010600040101010101" pitchFamily="2" charset="-122"/>
                <a:ea typeface="华文中宋" panose="02010600040101010101" pitchFamily="2" charset="-122"/>
              </a:rPr>
              <a:t>3</a:t>
            </a:r>
            <a:endParaRPr sz="2000" b="1" dirty="0">
              <a:latin typeface="华文中宋" panose="02010600040101010101" pitchFamily="2" charset="-122"/>
              <a:ea typeface="华文中宋" panose="02010600040101010101" pitchFamily="2" charset="-122"/>
            </a:endParaRPr>
          </a:p>
        </p:txBody>
      </p:sp>
      <p:sp>
        <p:nvSpPr>
          <p:cNvPr id="70" name="íṡḷîḑê">
            <a:extLst>
              <a:ext uri="{FF2B5EF4-FFF2-40B4-BE49-F238E27FC236}">
                <a16:creationId xmlns="" xmlns:a16="http://schemas.microsoft.com/office/drawing/2014/main" id="{80838FFD-A5E9-46FE-ADEC-AE21687C6FA0}"/>
              </a:ext>
            </a:extLst>
          </p:cNvPr>
          <p:cNvSpPr/>
          <p:nvPr/>
        </p:nvSpPr>
        <p:spPr>
          <a:xfrm>
            <a:off x="4166087" y="821091"/>
            <a:ext cx="3933361" cy="10258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fontScale="92500" lnSpcReduction="10000"/>
          </a:bodyPr>
          <a:lstStyle>
            <a:defPPr>
              <a:defRPr lang="en-US"/>
            </a:defPPr>
            <a:lvl1pPr marL="0" algn="l" defTabSz="608965" rtl="0" eaLnBrk="1" latinLnBrk="0" hangingPunct="1">
              <a:defRPr sz="2400" kern="1200">
                <a:solidFill>
                  <a:schemeClr val="lt1"/>
                </a:solidFill>
              </a:defRPr>
            </a:lvl1pPr>
            <a:lvl2pPr marL="609600" algn="l" defTabSz="608965" rtl="0" eaLnBrk="1" latinLnBrk="0" hangingPunct="1">
              <a:defRPr sz="2400" kern="1200">
                <a:solidFill>
                  <a:schemeClr val="lt1"/>
                </a:solidFill>
              </a:defRPr>
            </a:lvl2pPr>
            <a:lvl3pPr marL="1219200" algn="l" defTabSz="608965" rtl="0" eaLnBrk="1" latinLnBrk="0" hangingPunct="1">
              <a:defRPr sz="2400" kern="1200">
                <a:solidFill>
                  <a:schemeClr val="lt1"/>
                </a:solidFill>
              </a:defRPr>
            </a:lvl3pPr>
            <a:lvl4pPr marL="1828800" algn="l" defTabSz="608965" rtl="0" eaLnBrk="1" latinLnBrk="0" hangingPunct="1">
              <a:defRPr sz="2400" kern="1200">
                <a:solidFill>
                  <a:schemeClr val="lt1"/>
                </a:solidFill>
              </a:defRPr>
            </a:lvl4pPr>
            <a:lvl5pPr marL="2438400" algn="l" defTabSz="608965" rtl="0" eaLnBrk="1" latinLnBrk="0" hangingPunct="1">
              <a:defRPr sz="2400" kern="1200">
                <a:solidFill>
                  <a:schemeClr val="lt1"/>
                </a:solidFill>
              </a:defRPr>
            </a:lvl5pPr>
            <a:lvl6pPr marL="3048000" algn="l" defTabSz="608965" rtl="0" eaLnBrk="1" latinLnBrk="0" hangingPunct="1">
              <a:defRPr sz="2400" kern="1200">
                <a:solidFill>
                  <a:schemeClr val="lt1"/>
                </a:solidFill>
              </a:defRPr>
            </a:lvl6pPr>
            <a:lvl7pPr marL="3657600" algn="l" defTabSz="608965" rtl="0" eaLnBrk="1" latinLnBrk="0" hangingPunct="1">
              <a:defRPr sz="2400" kern="1200">
                <a:solidFill>
                  <a:schemeClr val="lt1"/>
                </a:solidFill>
              </a:defRPr>
            </a:lvl7pPr>
            <a:lvl8pPr marL="4267200" algn="l" defTabSz="608965" rtl="0" eaLnBrk="1" latinLnBrk="0" hangingPunct="1">
              <a:defRPr sz="2400" kern="1200">
                <a:solidFill>
                  <a:schemeClr val="lt1"/>
                </a:solidFill>
              </a:defRPr>
            </a:lvl8pPr>
            <a:lvl9pPr marL="4876800" algn="l" defTabSz="608965" rtl="0" eaLnBrk="1" latinLnBrk="0" hangingPunct="1">
              <a:defRPr sz="2400" kern="1200">
                <a:solidFill>
                  <a:schemeClr val="lt1"/>
                </a:solidFill>
              </a:defRPr>
            </a:lvl9pPr>
          </a:lstStyle>
          <a:p>
            <a:pPr algn="ctr">
              <a:lnSpc>
                <a:spcPct val="170000"/>
              </a:lnSpc>
            </a:pPr>
            <a:r>
              <a:rPr lang="zh-CN" altLang="en-US" sz="2000" dirty="0">
                <a:solidFill>
                  <a:schemeClr val="tx1"/>
                </a:solidFill>
                <a:latin typeface="华文中宋" panose="02010600040101010101" pitchFamily="2" charset="-122"/>
                <a:ea typeface="华文中宋" panose="02010600040101010101" pitchFamily="2" charset="-122"/>
              </a:rPr>
              <a:t>提高综合国力是中华民族自立于世界民族之林的基本保证。</a:t>
            </a:r>
            <a:endParaRPr lang="en-US" altLang="zh-CN" sz="2000" dirty="0">
              <a:solidFill>
                <a:schemeClr val="tx1"/>
              </a:solidFill>
              <a:latin typeface="华文中宋" panose="02010600040101010101" pitchFamily="2" charset="-122"/>
              <a:ea typeface="华文中宋" panose="02010600040101010101" pitchFamily="2" charset="-122"/>
            </a:endParaRPr>
          </a:p>
        </p:txBody>
      </p:sp>
      <p:cxnSp>
        <p:nvCxnSpPr>
          <p:cNvPr id="83" name="直接连接符 82">
            <a:extLst>
              <a:ext uri="{FF2B5EF4-FFF2-40B4-BE49-F238E27FC236}">
                <a16:creationId xmlns="" xmlns:a16="http://schemas.microsoft.com/office/drawing/2014/main" id="{ED4552A9-4F7A-4A3F-8891-A3DEA1CF75AA}"/>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84" name="iconfont-11607-6151392">
            <a:extLst>
              <a:ext uri="{FF2B5EF4-FFF2-40B4-BE49-F238E27FC236}">
                <a16:creationId xmlns="" xmlns:a16="http://schemas.microsoft.com/office/drawing/2014/main" id="{8346035E-CFC6-4C5E-9CAB-4639FDEBC8F3}"/>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85" name="文本框 84">
            <a:extLst>
              <a:ext uri="{FF2B5EF4-FFF2-40B4-BE49-F238E27FC236}">
                <a16:creationId xmlns="" xmlns:a16="http://schemas.microsoft.com/office/drawing/2014/main" id="{EB5EFF70-5CF3-4C69-A70D-D571D17DB4BD}"/>
              </a:ext>
            </a:extLst>
          </p:cNvPr>
          <p:cNvSpPr txBox="1"/>
          <p:nvPr/>
        </p:nvSpPr>
        <p:spPr>
          <a:xfrm>
            <a:off x="660401" y="143440"/>
            <a:ext cx="4691320"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抗日战争胜利的基本经验</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pic>
        <p:nvPicPr>
          <p:cNvPr id="87" name="图片 86">
            <a:extLst>
              <a:ext uri="{FF2B5EF4-FFF2-40B4-BE49-F238E27FC236}">
                <a16:creationId xmlns="" xmlns:a16="http://schemas.microsoft.com/office/drawing/2014/main" id="{99AE7737-8D7A-401F-B5FB-9DD3DE310C08}"/>
              </a:ext>
            </a:extLst>
          </p:cNvPr>
          <p:cNvPicPr>
            <a:picLocks noChangeAspect="1"/>
          </p:cNvPicPr>
          <p:nvPr/>
        </p:nvPicPr>
        <p:blipFill rotWithShape="1">
          <a:blip r:embed="rId3">
            <a:extLst>
              <a:ext uri="{28A0092B-C50C-407E-A947-70E740481C1C}">
                <a14:useLocalDpi xmlns:a14="http://schemas.microsoft.com/office/drawing/2010/main" val="0"/>
              </a:ext>
            </a:extLst>
          </a:blip>
          <a:srcRect l="6996" r="18018"/>
          <a:stretch/>
        </p:blipFill>
        <p:spPr>
          <a:xfrm>
            <a:off x="4215420" y="2688587"/>
            <a:ext cx="3739437" cy="3740108"/>
          </a:xfrm>
          <a:prstGeom prst="ellipse">
            <a:avLst/>
          </a:prstGeom>
        </p:spPr>
      </p:pic>
    </p:spTree>
    <p:custDataLst>
      <p:tags r:id="rId1"/>
    </p:custDataLst>
    <p:extLst>
      <p:ext uri="{BB962C8B-B14F-4D97-AF65-F5344CB8AC3E}">
        <p14:creationId xmlns:p14="http://schemas.microsoft.com/office/powerpoint/2010/main" val="508676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公众号：陈西设计之家。微信搜索即可">
            <a:extLst>
              <a:ext uri="{FF2B5EF4-FFF2-40B4-BE49-F238E27FC236}">
                <a16:creationId xmlns="" xmlns:a16="http://schemas.microsoft.com/office/drawing/2014/main" id="{3F6EC7DE-9E68-415A-AA1C-81742B0C5277}"/>
              </a:ext>
            </a:extLst>
          </p:cNvPr>
          <p:cNvSpPr/>
          <p:nvPr/>
        </p:nvSpPr>
        <p:spPr>
          <a:xfrm>
            <a:off x="685800" y="1314450"/>
            <a:ext cx="10820400" cy="49339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公众号：陈西设计之家。微信搜索即可">
            <a:extLst>
              <a:ext uri="{FF2B5EF4-FFF2-40B4-BE49-F238E27FC236}">
                <a16:creationId xmlns="" xmlns:a16="http://schemas.microsoft.com/office/drawing/2014/main" id="{7DD56FA0-1458-4A4C-A920-2D72049A25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6429" y="1962157"/>
            <a:ext cx="4301718" cy="3247796"/>
          </a:xfrm>
          <a:custGeom>
            <a:avLst/>
            <a:gdLst>
              <a:gd name="connsiteX0" fmla="*/ 0 w 3960784"/>
              <a:gd name="connsiteY0" fmla="*/ 0 h 3557860"/>
              <a:gd name="connsiteX1" fmla="*/ 3960784 w 3960784"/>
              <a:gd name="connsiteY1" fmla="*/ 0 h 3557860"/>
              <a:gd name="connsiteX2" fmla="*/ 3960784 w 3960784"/>
              <a:gd name="connsiteY2" fmla="*/ 3557860 h 3557860"/>
              <a:gd name="connsiteX3" fmla="*/ 0 w 3960784"/>
              <a:gd name="connsiteY3" fmla="*/ 3557860 h 3557860"/>
            </a:gdLst>
            <a:ahLst/>
            <a:cxnLst>
              <a:cxn ang="0">
                <a:pos x="connsiteX0" y="connsiteY0"/>
              </a:cxn>
              <a:cxn ang="0">
                <a:pos x="connsiteX1" y="connsiteY1"/>
              </a:cxn>
              <a:cxn ang="0">
                <a:pos x="connsiteX2" y="connsiteY2"/>
              </a:cxn>
              <a:cxn ang="0">
                <a:pos x="connsiteX3" y="connsiteY3"/>
              </a:cxn>
            </a:cxnLst>
            <a:rect l="l" t="t" r="r" b="b"/>
            <a:pathLst>
              <a:path w="3960784" h="3557860">
                <a:moveTo>
                  <a:pt x="0" y="0"/>
                </a:moveTo>
                <a:lnTo>
                  <a:pt x="3960784" y="0"/>
                </a:lnTo>
                <a:lnTo>
                  <a:pt x="3960784" y="3557860"/>
                </a:lnTo>
                <a:lnTo>
                  <a:pt x="0" y="3557860"/>
                </a:lnTo>
                <a:close/>
              </a:path>
            </a:pathLst>
          </a:custGeom>
        </p:spPr>
      </p:pic>
      <p:cxnSp>
        <p:nvCxnSpPr>
          <p:cNvPr id="15" name="直接连接符 14">
            <a:extLst>
              <a:ext uri="{FF2B5EF4-FFF2-40B4-BE49-F238E27FC236}">
                <a16:creationId xmlns="" xmlns:a16="http://schemas.microsoft.com/office/drawing/2014/main" id="{DA5344B6-AB55-444A-B5E0-F3BEF5DA234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iconfont-11607-6151392">
            <a:extLst>
              <a:ext uri="{FF2B5EF4-FFF2-40B4-BE49-F238E27FC236}">
                <a16:creationId xmlns="" xmlns:a16="http://schemas.microsoft.com/office/drawing/2014/main" id="{1D9C4F6F-9856-4904-8852-1C800784498A}"/>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17" name="文本框 16">
            <a:extLst>
              <a:ext uri="{FF2B5EF4-FFF2-40B4-BE49-F238E27FC236}">
                <a16:creationId xmlns="" xmlns:a16="http://schemas.microsoft.com/office/drawing/2014/main" id="{D1E1108B-74AA-4119-BDD4-9F6D02641A6C}"/>
              </a:ext>
            </a:extLst>
          </p:cNvPr>
          <p:cNvSpPr txBox="1"/>
          <p:nvPr/>
        </p:nvSpPr>
        <p:spPr>
          <a:xfrm>
            <a:off x="660401" y="143440"/>
            <a:ext cx="1005366"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结语</a:t>
            </a:r>
          </a:p>
        </p:txBody>
      </p:sp>
      <p:sp>
        <p:nvSpPr>
          <p:cNvPr id="18" name="文本框 17">
            <a:extLst>
              <a:ext uri="{FF2B5EF4-FFF2-40B4-BE49-F238E27FC236}">
                <a16:creationId xmlns="" xmlns:a16="http://schemas.microsoft.com/office/drawing/2014/main" id="{16159CDC-2B6C-4E7D-9702-249BA9190635}"/>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核心素养民族复兴</a:t>
            </a:r>
          </a:p>
        </p:txBody>
      </p:sp>
      <p:sp>
        <p:nvSpPr>
          <p:cNvPr id="19" name="文本框 18">
            <a:extLst>
              <a:ext uri="{FF2B5EF4-FFF2-40B4-BE49-F238E27FC236}">
                <a16:creationId xmlns="" xmlns:a16="http://schemas.microsoft.com/office/drawing/2014/main" id="{C4FD39AC-96E7-46EB-BF1D-937794E7C8DE}"/>
              </a:ext>
            </a:extLst>
          </p:cNvPr>
          <p:cNvSpPr txBox="1"/>
          <p:nvPr/>
        </p:nvSpPr>
        <p:spPr>
          <a:xfrm>
            <a:off x="911589" y="1448094"/>
            <a:ext cx="5699051" cy="4666662"/>
          </a:xfrm>
          <a:prstGeom prst="rect">
            <a:avLst/>
          </a:prstGeom>
          <a:noFill/>
        </p:spPr>
        <p:txBody>
          <a:bodyPr wrap="square">
            <a:spAutoFit/>
          </a:bodyPr>
          <a:lstStyle/>
          <a:p>
            <a:pPr indent="457200" algn="just">
              <a:lnSpc>
                <a:spcPct val="125000"/>
              </a:lnSpc>
            </a:pPr>
            <a:r>
              <a:rPr lang="zh-CN" altLang="en-US" sz="2400" dirty="0">
                <a:latin typeface="华文中宋" panose="02010600040101010101" pitchFamily="2" charset="-122"/>
                <a:ea typeface="华文中宋" panose="02010600040101010101" pitchFamily="2" charset="-122"/>
              </a:rPr>
              <a:t>在波澜壮阔的中国人民抗日战争中，千千万万的抗战英雄抛头颅、洒热血，为战争胜利作出了重大贡献，为铸就伟大的抗战精神作出了重大贡献。伟大的抗战精神，永远是激励中国人民克服一切艰难险阻、为实现中华民族伟大复兴而奋斗的强大精神动力。</a:t>
            </a:r>
          </a:p>
          <a:p>
            <a:pPr indent="457200" algn="just">
              <a:lnSpc>
                <a:spcPct val="125000"/>
              </a:lnSpc>
            </a:pP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2015年9月2日，习近平在颁发“中国人民抗日战争胜利70周年”纪念章仪式上的讲话</a:t>
            </a:r>
          </a:p>
        </p:txBody>
      </p:sp>
    </p:spTree>
    <p:extLst>
      <p:ext uri="{BB962C8B-B14F-4D97-AF65-F5344CB8AC3E}">
        <p14:creationId xmlns:p14="http://schemas.microsoft.com/office/powerpoint/2010/main" val="285741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公众号：陈西设计之家。微信搜索即可">
            <a:extLst>
              <a:ext uri="{FF2B5EF4-FFF2-40B4-BE49-F238E27FC236}">
                <a16:creationId xmlns="" xmlns:a16="http://schemas.microsoft.com/office/drawing/2014/main" id="{83632004-FDEA-490C-B587-B5DAE4FB8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0"/>
            <a:ext cx="10858500" cy="4193525"/>
          </a:xfrm>
          <a:custGeom>
            <a:avLst/>
            <a:gdLst>
              <a:gd name="connsiteX0" fmla="*/ 0 w 10972800"/>
              <a:gd name="connsiteY0" fmla="*/ 0 h 3926541"/>
              <a:gd name="connsiteX1" fmla="*/ 10972800 w 10972800"/>
              <a:gd name="connsiteY1" fmla="*/ 0 h 3926541"/>
              <a:gd name="connsiteX2" fmla="*/ 10972800 w 10972800"/>
              <a:gd name="connsiteY2" fmla="*/ 3926541 h 3926541"/>
              <a:gd name="connsiteX3" fmla="*/ 5644321 w 10972800"/>
              <a:gd name="connsiteY3" fmla="*/ 3926541 h 3926541"/>
              <a:gd name="connsiteX4" fmla="*/ 5486400 w 10972800"/>
              <a:gd name="connsiteY4" fmla="*/ 3734277 h 3926541"/>
              <a:gd name="connsiteX5" fmla="*/ 5328480 w 10972800"/>
              <a:gd name="connsiteY5" fmla="*/ 3926541 h 3926541"/>
              <a:gd name="connsiteX6" fmla="*/ 0 w 10972800"/>
              <a:gd name="connsiteY6" fmla="*/ 3926541 h 39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0" h="3926541">
                <a:moveTo>
                  <a:pt x="0" y="0"/>
                </a:moveTo>
                <a:lnTo>
                  <a:pt x="10972800" y="0"/>
                </a:lnTo>
                <a:lnTo>
                  <a:pt x="10972800" y="3926541"/>
                </a:lnTo>
                <a:lnTo>
                  <a:pt x="5644321" y="3926541"/>
                </a:lnTo>
                <a:lnTo>
                  <a:pt x="5486400" y="3734277"/>
                </a:lnTo>
                <a:lnTo>
                  <a:pt x="5328480" y="3926541"/>
                </a:lnTo>
                <a:lnTo>
                  <a:pt x="0" y="3926541"/>
                </a:lnTo>
                <a:close/>
              </a:path>
            </a:pathLst>
          </a:custGeom>
        </p:spPr>
      </p:pic>
      <p:sp>
        <p:nvSpPr>
          <p:cNvPr id="6" name="文本框 5">
            <a:extLst>
              <a:ext uri="{FF2B5EF4-FFF2-40B4-BE49-F238E27FC236}">
                <a16:creationId xmlns="" xmlns:a16="http://schemas.microsoft.com/office/drawing/2014/main" id="{B68427A5-17DF-41A6-99D9-094F203F0D78}"/>
              </a:ext>
            </a:extLst>
          </p:cNvPr>
          <p:cNvSpPr txBox="1"/>
          <p:nvPr/>
        </p:nvSpPr>
        <p:spPr>
          <a:xfrm>
            <a:off x="4214078" y="4351251"/>
            <a:ext cx="3763844"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正面战场的抗战</a:t>
            </a:r>
            <a:endParaRPr lang="zh-CN" altLang="en-US" sz="4000" b="1" dirty="0">
              <a:latin typeface="微软雅黑" panose="020B0503020204020204" pitchFamily="34" charset="-122"/>
              <a:ea typeface="微软雅黑" panose="020B0503020204020204" pitchFamily="34" charset="-122"/>
              <a:cs typeface="阿里巴巴普惠体 R" panose="00020600040101010101" pitchFamily="18" charset="-122"/>
              <a:sym typeface="微软雅黑" panose="020B0503020204020204" pitchFamily="34" charset="-122"/>
            </a:endParaRPr>
          </a:p>
        </p:txBody>
      </p:sp>
      <p:sp>
        <p:nvSpPr>
          <p:cNvPr id="10" name="文本框 9">
            <a:extLst>
              <a:ext uri="{FF2B5EF4-FFF2-40B4-BE49-F238E27FC236}">
                <a16:creationId xmlns="" xmlns:a16="http://schemas.microsoft.com/office/drawing/2014/main" id="{9DFFEAF2-FC37-4A50-B50C-56C06E0B8F30}"/>
              </a:ext>
            </a:extLst>
          </p:cNvPr>
          <p:cNvSpPr txBox="1"/>
          <p:nvPr/>
        </p:nvSpPr>
        <p:spPr>
          <a:xfrm>
            <a:off x="1976727" y="5216863"/>
            <a:ext cx="8238546" cy="1015663"/>
          </a:xfrm>
          <a:prstGeom prst="rect">
            <a:avLst/>
          </a:prstGeom>
          <a:noFill/>
        </p:spPr>
        <p:txBody>
          <a:bodyPr wrap="square">
            <a:spAutoFit/>
          </a:bodyPr>
          <a:lstStyle/>
          <a:p>
            <a:pPr indent="457200"/>
            <a:r>
              <a:rPr lang="zh-CN" altLang="en-US" sz="2000" dirty="0">
                <a:latin typeface="华文中宋" panose="02010600040101010101" pitchFamily="2" charset="-122"/>
                <a:ea typeface="华文中宋" panose="02010600040101010101" pitchFamily="2" charset="-122"/>
              </a:rPr>
              <a:t>第一个阶段，是敌之战略进攻、我之战略防御的时期。第二个阶段，是敌之战略保守、我之准备反攻的时期。第三个阶段，是我之战略反攻、敌之战略退却的时期。”</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毛泽东《论持久战》</a:t>
            </a:r>
          </a:p>
        </p:txBody>
      </p:sp>
    </p:spTree>
    <p:extLst>
      <p:ext uri="{BB962C8B-B14F-4D97-AF65-F5344CB8AC3E}">
        <p14:creationId xmlns:p14="http://schemas.microsoft.com/office/powerpoint/2010/main" val="307024606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公众号：陈西设计之家。微信搜索即可">
            <a:extLst>
              <a:ext uri="{FF2B5EF4-FFF2-40B4-BE49-F238E27FC236}">
                <a16:creationId xmlns="" xmlns:a16="http://schemas.microsoft.com/office/drawing/2014/main" id="{AB600F89-539C-4478-A1B6-5B6FF805C543}"/>
              </a:ext>
            </a:extLst>
          </p:cNvPr>
          <p:cNvSpPr/>
          <p:nvPr/>
        </p:nvSpPr>
        <p:spPr>
          <a:xfrm>
            <a:off x="474768" y="2078071"/>
            <a:ext cx="4856240" cy="455782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zh-CN" altLang="en-US" sz="2000" dirty="0">
                <a:solidFill>
                  <a:schemeClr val="tx1"/>
                </a:solidFill>
                <a:latin typeface="华文中宋" panose="02010600040101010101" pitchFamily="2" charset="-122"/>
                <a:ea typeface="华文中宋" panose="02010600040101010101" pitchFamily="2" charset="-122"/>
              </a:rPr>
              <a:t>日本军部过高地估计了自己的军事力量，过低地估计了中国军队的抵抗能力，因此在战略上强调“</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速战速决</a:t>
            </a:r>
            <a:r>
              <a:rPr lang="zh-CN" altLang="en-US" sz="2000" dirty="0">
                <a:solidFill>
                  <a:schemeClr val="tx1"/>
                </a:solidFill>
                <a:latin typeface="华文中宋" panose="02010600040101010101" pitchFamily="2" charset="-122"/>
                <a:ea typeface="华文中宋" panose="02010600040101010101" pitchFamily="2" charset="-122"/>
              </a:rPr>
              <a:t>”，企图集中兵力在最短时间内打败中国军队，逼使中国政府屈服。七七事变前，日本关东军司令官植田谦吉在其主持的大连侵华会议上，狂妄地叫嚣：</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三个月之内就可解决中国</a:t>
            </a:r>
            <a:r>
              <a:rPr lang="zh-CN" altLang="en-US" sz="2000" dirty="0">
                <a:solidFill>
                  <a:schemeClr val="tx1"/>
                </a:solidFill>
                <a:latin typeface="华文中宋" panose="02010600040101010101" pitchFamily="2" charset="-122"/>
                <a:ea typeface="华文中宋" panose="02010600040101010101" pitchFamily="2" charset="-122"/>
              </a:rPr>
              <a:t>。因此，日本政府在短短十多个月内，集中了二十八个师团的兵力，同时在华北和</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华东</a:t>
            </a:r>
            <a:r>
              <a:rPr lang="zh-CN" altLang="en-US" sz="2000" dirty="0">
                <a:solidFill>
                  <a:schemeClr val="tx1"/>
                </a:solidFill>
                <a:latin typeface="华文中宋" panose="02010600040101010101" pitchFamily="2" charset="-122"/>
                <a:ea typeface="华文中宋" panose="02010600040101010101" pitchFamily="2" charset="-122"/>
              </a:rPr>
              <a:t>展开进攻，然后南下华中，企图一举打垮中国军队的主力，消除中国军队的抵抗，达到侵占中国的目的。</a:t>
            </a:r>
            <a:endParaRPr lang="en-US" altLang="zh-CN" sz="2000" dirty="0">
              <a:solidFill>
                <a:schemeClr val="tx1"/>
              </a:solidFill>
              <a:latin typeface="华文中宋" panose="02010600040101010101" pitchFamily="2" charset="-122"/>
              <a:ea typeface="华文中宋" panose="02010600040101010101" pitchFamily="2" charset="-122"/>
            </a:endParaRPr>
          </a:p>
          <a:p>
            <a:pPr algn="r"/>
            <a:r>
              <a:rPr lang="en-US" altLang="zh-CN" sz="2000" dirty="0">
                <a:solidFill>
                  <a:schemeClr val="tx1"/>
                </a:solidFill>
                <a:latin typeface="华文中宋" panose="02010600040101010101" pitchFamily="2" charset="-122"/>
                <a:ea typeface="华文中宋" panose="02010600040101010101" pitchFamily="2" charset="-122"/>
              </a:rPr>
              <a:t>——</a:t>
            </a:r>
            <a:r>
              <a:rPr lang="zh-CN" altLang="en-US" sz="2000" dirty="0">
                <a:solidFill>
                  <a:schemeClr val="tx1"/>
                </a:solidFill>
                <a:latin typeface="华文中宋" panose="02010600040101010101" pitchFamily="2" charset="-122"/>
                <a:ea typeface="华文中宋" panose="02010600040101010101" pitchFamily="2" charset="-122"/>
              </a:rPr>
              <a:t>《抗日战争时期国民党正面战场重要战役介绍》</a:t>
            </a:r>
          </a:p>
        </p:txBody>
      </p:sp>
      <p:sp>
        <p:nvSpPr>
          <p:cNvPr id="37" name="矩形 36">
            <a:extLst>
              <a:ext uri="{FF2B5EF4-FFF2-40B4-BE49-F238E27FC236}">
                <a16:creationId xmlns="" xmlns:a16="http://schemas.microsoft.com/office/drawing/2014/main" id="{82E8A298-25FC-4265-8E18-486048ECC889}"/>
              </a:ext>
            </a:extLst>
          </p:cNvPr>
          <p:cNvSpPr/>
          <p:nvPr/>
        </p:nvSpPr>
        <p:spPr>
          <a:xfrm>
            <a:off x="474768" y="1262637"/>
            <a:ext cx="485623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日本：三个月内灭亡中国</a:t>
            </a:r>
          </a:p>
        </p:txBody>
      </p:sp>
      <p:sp>
        <p:nvSpPr>
          <p:cNvPr id="38" name="矩形 37">
            <a:extLst>
              <a:ext uri="{FF2B5EF4-FFF2-40B4-BE49-F238E27FC236}">
                <a16:creationId xmlns="" xmlns:a16="http://schemas.microsoft.com/office/drawing/2014/main" id="{6CE52473-A231-4329-833C-ED9488530A9A}"/>
              </a:ext>
            </a:extLst>
          </p:cNvPr>
          <p:cNvSpPr/>
          <p:nvPr/>
        </p:nvSpPr>
        <p:spPr>
          <a:xfrm>
            <a:off x="6860990" y="1262637"/>
            <a:ext cx="485623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中国：淞沪会战灭其迷梦</a:t>
            </a:r>
          </a:p>
        </p:txBody>
      </p:sp>
      <p:sp>
        <p:nvSpPr>
          <p:cNvPr id="39" name="iconfont-11253-5327626">
            <a:extLst>
              <a:ext uri="{FF2B5EF4-FFF2-40B4-BE49-F238E27FC236}">
                <a16:creationId xmlns="" xmlns:a16="http://schemas.microsoft.com/office/drawing/2014/main" id="{983E468D-1329-42C2-ADAD-20A468BBC472}"/>
              </a:ext>
            </a:extLst>
          </p:cNvPr>
          <p:cNvSpPr>
            <a:spLocks noChangeAspect="1"/>
          </p:cNvSpPr>
          <p:nvPr/>
        </p:nvSpPr>
        <p:spPr bwMode="auto">
          <a:xfrm>
            <a:off x="5720625" y="1379725"/>
            <a:ext cx="755416" cy="567073"/>
          </a:xfrm>
          <a:custGeom>
            <a:avLst/>
            <a:gdLst>
              <a:gd name="T0" fmla="*/ 10000 w 10000"/>
              <a:gd name="T1" fmla="*/ 1968 h 7507"/>
              <a:gd name="T2" fmla="*/ 9950 w 10000"/>
              <a:gd name="T3" fmla="*/ 2097 h 7507"/>
              <a:gd name="T4" fmla="*/ 8165 w 10000"/>
              <a:gd name="T5" fmla="*/ 3883 h 7507"/>
              <a:gd name="T6" fmla="*/ 8036 w 10000"/>
              <a:gd name="T7" fmla="*/ 3933 h 7507"/>
              <a:gd name="T8" fmla="*/ 7910 w 10000"/>
              <a:gd name="T9" fmla="*/ 3880 h 7507"/>
              <a:gd name="T10" fmla="*/ 7858 w 10000"/>
              <a:gd name="T11" fmla="*/ 3754 h 7507"/>
              <a:gd name="T12" fmla="*/ 7858 w 10000"/>
              <a:gd name="T13" fmla="*/ 2681 h 7507"/>
              <a:gd name="T14" fmla="*/ 179 w 10000"/>
              <a:gd name="T15" fmla="*/ 2681 h 7507"/>
              <a:gd name="T16" fmla="*/ 53 w 10000"/>
              <a:gd name="T17" fmla="*/ 2629 h 7507"/>
              <a:gd name="T18" fmla="*/ 0 w 10000"/>
              <a:gd name="T19" fmla="*/ 2503 h 7507"/>
              <a:gd name="T20" fmla="*/ 0 w 10000"/>
              <a:gd name="T21" fmla="*/ 1430 h 7507"/>
              <a:gd name="T22" fmla="*/ 53 w 10000"/>
              <a:gd name="T23" fmla="*/ 1304 h 7507"/>
              <a:gd name="T24" fmla="*/ 179 w 10000"/>
              <a:gd name="T25" fmla="*/ 1251 h 7507"/>
              <a:gd name="T26" fmla="*/ 7857 w 10000"/>
              <a:gd name="T27" fmla="*/ 1251 h 7507"/>
              <a:gd name="T28" fmla="*/ 7857 w 10000"/>
              <a:gd name="T29" fmla="*/ 179 h 7507"/>
              <a:gd name="T30" fmla="*/ 7907 w 10000"/>
              <a:gd name="T31" fmla="*/ 50 h 7507"/>
              <a:gd name="T32" fmla="*/ 8036 w 10000"/>
              <a:gd name="T33" fmla="*/ 0 h 7507"/>
              <a:gd name="T34" fmla="*/ 8170 w 10000"/>
              <a:gd name="T35" fmla="*/ 57 h 7507"/>
              <a:gd name="T36" fmla="*/ 9950 w 10000"/>
              <a:gd name="T37" fmla="*/ 1837 h 7507"/>
              <a:gd name="T38" fmla="*/ 10000 w 10000"/>
              <a:gd name="T39" fmla="*/ 1968 h 7507"/>
              <a:gd name="T40" fmla="*/ 10000 w 10000"/>
              <a:gd name="T41" fmla="*/ 5004 h 7507"/>
              <a:gd name="T42" fmla="*/ 10000 w 10000"/>
              <a:gd name="T43" fmla="*/ 6077 h 7507"/>
              <a:gd name="T44" fmla="*/ 9948 w 10000"/>
              <a:gd name="T45" fmla="*/ 6203 h 7507"/>
              <a:gd name="T46" fmla="*/ 9821 w 10000"/>
              <a:gd name="T47" fmla="*/ 6255 h 7507"/>
              <a:gd name="T48" fmla="*/ 2142 w 10000"/>
              <a:gd name="T49" fmla="*/ 6255 h 7507"/>
              <a:gd name="T50" fmla="*/ 2142 w 10000"/>
              <a:gd name="T51" fmla="*/ 7328 h 7507"/>
              <a:gd name="T52" fmla="*/ 2090 w 10000"/>
              <a:gd name="T53" fmla="*/ 7454 h 7507"/>
              <a:gd name="T54" fmla="*/ 1964 w 10000"/>
              <a:gd name="T55" fmla="*/ 7507 h 7507"/>
              <a:gd name="T56" fmla="*/ 1830 w 10000"/>
              <a:gd name="T57" fmla="*/ 7450 h 7507"/>
              <a:gd name="T58" fmla="*/ 51 w 10000"/>
              <a:gd name="T59" fmla="*/ 5665 h 7507"/>
              <a:gd name="T60" fmla="*/ 1 w 10000"/>
              <a:gd name="T61" fmla="*/ 5542 h 7507"/>
              <a:gd name="T62" fmla="*/ 51 w 10000"/>
              <a:gd name="T63" fmla="*/ 5413 h 7507"/>
              <a:gd name="T64" fmla="*/ 1838 w 10000"/>
              <a:gd name="T65" fmla="*/ 3627 h 7507"/>
              <a:gd name="T66" fmla="*/ 1966 w 10000"/>
              <a:gd name="T67" fmla="*/ 3577 h 7507"/>
              <a:gd name="T68" fmla="*/ 2093 w 10000"/>
              <a:gd name="T69" fmla="*/ 3629 h 7507"/>
              <a:gd name="T70" fmla="*/ 2145 w 10000"/>
              <a:gd name="T71" fmla="*/ 3755 h 7507"/>
              <a:gd name="T72" fmla="*/ 2145 w 10000"/>
              <a:gd name="T73" fmla="*/ 4828 h 7507"/>
              <a:gd name="T74" fmla="*/ 9824 w 10000"/>
              <a:gd name="T75" fmla="*/ 4828 h 7507"/>
              <a:gd name="T76" fmla="*/ 9950 w 10000"/>
              <a:gd name="T77" fmla="*/ 4880 h 7507"/>
              <a:gd name="T78" fmla="*/ 10000 w 10000"/>
              <a:gd name="T79" fmla="*/ 5004 h 7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00" h="7507">
                <a:moveTo>
                  <a:pt x="10000" y="1968"/>
                </a:moveTo>
                <a:cubicBezTo>
                  <a:pt x="10000" y="2019"/>
                  <a:pt x="9984" y="2063"/>
                  <a:pt x="9950" y="2097"/>
                </a:cubicBezTo>
                <a:lnTo>
                  <a:pt x="8165" y="3883"/>
                </a:lnTo>
                <a:cubicBezTo>
                  <a:pt x="8131" y="3917"/>
                  <a:pt x="8089" y="3933"/>
                  <a:pt x="8036" y="3933"/>
                </a:cubicBezTo>
                <a:cubicBezTo>
                  <a:pt x="7989" y="3933"/>
                  <a:pt x="7946" y="3915"/>
                  <a:pt x="7910" y="3880"/>
                </a:cubicBezTo>
                <a:cubicBezTo>
                  <a:pt x="7875" y="3845"/>
                  <a:pt x="7858" y="3803"/>
                  <a:pt x="7858" y="3754"/>
                </a:cubicBezTo>
                <a:lnTo>
                  <a:pt x="7858" y="2681"/>
                </a:lnTo>
                <a:lnTo>
                  <a:pt x="179" y="2681"/>
                </a:lnTo>
                <a:cubicBezTo>
                  <a:pt x="131" y="2681"/>
                  <a:pt x="89" y="2664"/>
                  <a:pt x="53" y="2629"/>
                </a:cubicBezTo>
                <a:cubicBezTo>
                  <a:pt x="18" y="2594"/>
                  <a:pt x="0" y="2551"/>
                  <a:pt x="0" y="2503"/>
                </a:cubicBezTo>
                <a:lnTo>
                  <a:pt x="0" y="1430"/>
                </a:lnTo>
                <a:cubicBezTo>
                  <a:pt x="0" y="1383"/>
                  <a:pt x="18" y="1340"/>
                  <a:pt x="53" y="1304"/>
                </a:cubicBezTo>
                <a:cubicBezTo>
                  <a:pt x="88" y="1269"/>
                  <a:pt x="130" y="1251"/>
                  <a:pt x="179" y="1251"/>
                </a:cubicBezTo>
                <a:lnTo>
                  <a:pt x="7857" y="1251"/>
                </a:lnTo>
                <a:lnTo>
                  <a:pt x="7857" y="179"/>
                </a:lnTo>
                <a:cubicBezTo>
                  <a:pt x="7857" y="128"/>
                  <a:pt x="7874" y="84"/>
                  <a:pt x="7907" y="50"/>
                </a:cubicBezTo>
                <a:cubicBezTo>
                  <a:pt x="7941" y="18"/>
                  <a:pt x="7984" y="0"/>
                  <a:pt x="8036" y="0"/>
                </a:cubicBezTo>
                <a:cubicBezTo>
                  <a:pt x="8080" y="0"/>
                  <a:pt x="8125" y="19"/>
                  <a:pt x="8170" y="57"/>
                </a:cubicBezTo>
                <a:lnTo>
                  <a:pt x="9950" y="1837"/>
                </a:lnTo>
                <a:cubicBezTo>
                  <a:pt x="9984" y="1873"/>
                  <a:pt x="10000" y="1915"/>
                  <a:pt x="10000" y="1968"/>
                </a:cubicBezTo>
                <a:close/>
                <a:moveTo>
                  <a:pt x="10000" y="5004"/>
                </a:moveTo>
                <a:lnTo>
                  <a:pt x="10000" y="6077"/>
                </a:lnTo>
                <a:cubicBezTo>
                  <a:pt x="10000" y="6124"/>
                  <a:pt x="9983" y="6167"/>
                  <a:pt x="9948" y="6203"/>
                </a:cubicBezTo>
                <a:cubicBezTo>
                  <a:pt x="9913" y="6238"/>
                  <a:pt x="9870" y="6255"/>
                  <a:pt x="9821" y="6255"/>
                </a:cubicBezTo>
                <a:lnTo>
                  <a:pt x="2142" y="6255"/>
                </a:lnTo>
                <a:lnTo>
                  <a:pt x="2142" y="7328"/>
                </a:lnTo>
                <a:cubicBezTo>
                  <a:pt x="2142" y="7375"/>
                  <a:pt x="2125" y="7418"/>
                  <a:pt x="2090" y="7454"/>
                </a:cubicBezTo>
                <a:cubicBezTo>
                  <a:pt x="2055" y="7489"/>
                  <a:pt x="2013" y="7507"/>
                  <a:pt x="1964" y="7507"/>
                </a:cubicBezTo>
                <a:cubicBezTo>
                  <a:pt x="1920" y="7507"/>
                  <a:pt x="1875" y="7488"/>
                  <a:pt x="1830" y="7450"/>
                </a:cubicBezTo>
                <a:lnTo>
                  <a:pt x="51" y="5665"/>
                </a:lnTo>
                <a:cubicBezTo>
                  <a:pt x="18" y="5632"/>
                  <a:pt x="1" y="5592"/>
                  <a:pt x="1" y="5542"/>
                </a:cubicBezTo>
                <a:cubicBezTo>
                  <a:pt x="1" y="5490"/>
                  <a:pt x="18" y="5447"/>
                  <a:pt x="51" y="5413"/>
                </a:cubicBezTo>
                <a:lnTo>
                  <a:pt x="1838" y="3627"/>
                </a:lnTo>
                <a:cubicBezTo>
                  <a:pt x="1871" y="3593"/>
                  <a:pt x="1914" y="3577"/>
                  <a:pt x="1966" y="3577"/>
                </a:cubicBezTo>
                <a:cubicBezTo>
                  <a:pt x="2014" y="3577"/>
                  <a:pt x="2056" y="3594"/>
                  <a:pt x="2093" y="3629"/>
                </a:cubicBezTo>
                <a:cubicBezTo>
                  <a:pt x="2129" y="3664"/>
                  <a:pt x="2145" y="3707"/>
                  <a:pt x="2145" y="3755"/>
                </a:cubicBezTo>
                <a:lnTo>
                  <a:pt x="2145" y="4828"/>
                </a:lnTo>
                <a:lnTo>
                  <a:pt x="9824" y="4828"/>
                </a:lnTo>
                <a:cubicBezTo>
                  <a:pt x="9871" y="4828"/>
                  <a:pt x="9914" y="4845"/>
                  <a:pt x="9950" y="4880"/>
                </a:cubicBezTo>
                <a:cubicBezTo>
                  <a:pt x="9983" y="4914"/>
                  <a:pt x="10000" y="4955"/>
                  <a:pt x="10000" y="5004"/>
                </a:cubicBezTo>
                <a:close/>
              </a:path>
            </a:pathLst>
          </a:custGeom>
          <a:solidFill>
            <a:schemeClr val="tx1"/>
          </a:solidFill>
          <a:ln>
            <a:noFill/>
          </a:ln>
        </p:spPr>
      </p:sp>
      <p:pic>
        <p:nvPicPr>
          <p:cNvPr id="6" name="图片 5">
            <a:extLst>
              <a:ext uri="{FF2B5EF4-FFF2-40B4-BE49-F238E27FC236}">
                <a16:creationId xmlns="" xmlns:a16="http://schemas.microsoft.com/office/drawing/2014/main" id="{393E99ED-DAF1-41EE-842E-4F7B76C159D6}"/>
              </a:ext>
            </a:extLst>
          </p:cNvPr>
          <p:cNvPicPr>
            <a:picLocks noChangeAspect="1"/>
          </p:cNvPicPr>
          <p:nvPr/>
        </p:nvPicPr>
        <p:blipFill rotWithShape="1">
          <a:blip r:embed="rId4">
            <a:extLst>
              <a:ext uri="{28A0092B-C50C-407E-A947-70E740481C1C}">
                <a14:useLocalDpi xmlns:a14="http://schemas.microsoft.com/office/drawing/2010/main" val="0"/>
              </a:ext>
            </a:extLst>
          </a:blip>
          <a:srcRect l="3235"/>
          <a:stretch/>
        </p:blipFill>
        <p:spPr>
          <a:xfrm>
            <a:off x="6860990" y="2078071"/>
            <a:ext cx="4856241" cy="3763942"/>
          </a:xfrm>
          <a:prstGeom prst="rect">
            <a:avLst/>
          </a:prstGeom>
        </p:spPr>
      </p:pic>
      <p:grpSp>
        <p:nvGrpSpPr>
          <p:cNvPr id="13" name="组合 12">
            <a:extLst>
              <a:ext uri="{FF2B5EF4-FFF2-40B4-BE49-F238E27FC236}">
                <a16:creationId xmlns="" xmlns:a16="http://schemas.microsoft.com/office/drawing/2014/main" id="{7E983383-5EFE-42A6-8884-993DC0235D84}"/>
              </a:ext>
            </a:extLst>
          </p:cNvPr>
          <p:cNvGrpSpPr/>
          <p:nvPr/>
        </p:nvGrpSpPr>
        <p:grpSpPr>
          <a:xfrm>
            <a:off x="5333339" y="3360156"/>
            <a:ext cx="1529988" cy="1626500"/>
            <a:chOff x="5255805" y="3006040"/>
            <a:chExt cx="1529988" cy="1626500"/>
          </a:xfrm>
        </p:grpSpPr>
        <p:sp>
          <p:nvSpPr>
            <p:cNvPr id="9" name="箭头: 右 8">
              <a:extLst>
                <a:ext uri="{FF2B5EF4-FFF2-40B4-BE49-F238E27FC236}">
                  <a16:creationId xmlns="" xmlns:a16="http://schemas.microsoft.com/office/drawing/2014/main" id="{15968A1B-B9A6-41E0-B86B-EB7857CC55BE}"/>
                </a:ext>
              </a:extLst>
            </p:cNvPr>
            <p:cNvSpPr/>
            <p:nvPr/>
          </p:nvSpPr>
          <p:spPr>
            <a:xfrm>
              <a:off x="5255806" y="3006040"/>
              <a:ext cx="1529987" cy="7394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进攻上海</a:t>
              </a:r>
            </a:p>
          </p:txBody>
        </p:sp>
        <p:sp>
          <p:nvSpPr>
            <p:cNvPr id="10" name="箭头: 左 9">
              <a:extLst>
                <a:ext uri="{FF2B5EF4-FFF2-40B4-BE49-F238E27FC236}">
                  <a16:creationId xmlns="" xmlns:a16="http://schemas.microsoft.com/office/drawing/2014/main" id="{49D2EA9E-A40C-4FCB-BED0-C72BCA580203}"/>
                </a:ext>
              </a:extLst>
            </p:cNvPr>
            <p:cNvSpPr/>
            <p:nvPr/>
          </p:nvSpPr>
          <p:spPr>
            <a:xfrm>
              <a:off x="5255805" y="3893069"/>
              <a:ext cx="1529985" cy="7394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奋起自卫</a:t>
              </a:r>
            </a:p>
          </p:txBody>
        </p:sp>
      </p:grpSp>
      <p:sp>
        <p:nvSpPr>
          <p:cNvPr id="69" name="文本框 68">
            <a:extLst>
              <a:ext uri="{FF2B5EF4-FFF2-40B4-BE49-F238E27FC236}">
                <a16:creationId xmlns="" xmlns:a16="http://schemas.microsoft.com/office/drawing/2014/main" id="{F591A7E9-11D0-426A-A8D0-6F53C9A2DF21}"/>
              </a:ext>
            </a:extLst>
          </p:cNvPr>
          <p:cNvSpPr txBox="1"/>
          <p:nvPr/>
        </p:nvSpPr>
        <p:spPr>
          <a:xfrm>
            <a:off x="5855798" y="5989571"/>
            <a:ext cx="5861428" cy="646331"/>
          </a:xfrm>
          <a:prstGeom prst="rect">
            <a:avLst/>
          </a:prstGeom>
          <a:noFill/>
        </p:spPr>
        <p:txBody>
          <a:bodyPr wrap="square">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中国军队毙伤日军</a:t>
            </a:r>
            <a:r>
              <a:rPr lang="en-US" altLang="zh-CN" dirty="0">
                <a:solidFill>
                  <a:schemeClr val="bg1"/>
                </a:solidFill>
                <a:highlight>
                  <a:srgbClr val="000000"/>
                </a:highlight>
                <a:latin typeface="华文中宋" panose="02010600040101010101" pitchFamily="2" charset="-122"/>
                <a:ea typeface="华文中宋" panose="02010600040101010101" pitchFamily="2" charset="-122"/>
              </a:rPr>
              <a:t>4</a:t>
            </a:r>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万余人，粉碎了日军 “三个月亡华”的狂妄企图。最后，日军占领上海，淞沪会战结束。</a:t>
            </a:r>
            <a:endParaRPr lang="zh-CN" altLang="en-US" dirty="0">
              <a:solidFill>
                <a:schemeClr val="bg1"/>
              </a:solidFill>
              <a:highlight>
                <a:srgbClr val="000000"/>
              </a:highlight>
            </a:endParaRPr>
          </a:p>
        </p:txBody>
      </p:sp>
      <p:sp>
        <p:nvSpPr>
          <p:cNvPr id="71" name="文本框 70">
            <a:extLst>
              <a:ext uri="{FF2B5EF4-FFF2-40B4-BE49-F238E27FC236}">
                <a16:creationId xmlns="" xmlns:a16="http://schemas.microsoft.com/office/drawing/2014/main" id="{ACDF9735-2DCF-4471-915E-F2999D3E7439}"/>
              </a:ext>
            </a:extLst>
          </p:cNvPr>
          <p:cNvSpPr txBox="1"/>
          <p:nvPr/>
        </p:nvSpPr>
        <p:spPr>
          <a:xfrm>
            <a:off x="5260607" y="2672389"/>
            <a:ext cx="1773476" cy="338554"/>
          </a:xfrm>
          <a:prstGeom prst="rect">
            <a:avLst/>
          </a:prstGeom>
          <a:noFill/>
        </p:spPr>
        <p:txBody>
          <a:bodyPr wrap="square">
            <a:spAutoFit/>
          </a:bodyPr>
          <a:lstStyle/>
          <a:p>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1937</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年</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8</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月</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13</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日</a:t>
            </a:r>
            <a:endParaRPr lang="zh-CN" altLang="en-US" sz="1600" dirty="0">
              <a:solidFill>
                <a:schemeClr val="bg1"/>
              </a:solidFill>
              <a:highlight>
                <a:srgbClr val="000000"/>
              </a:highlight>
            </a:endParaRPr>
          </a:p>
        </p:txBody>
      </p:sp>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 xmlns:a16="http://schemas.microsoft.com/office/drawing/2014/main" id="{D45F9494-86DC-416C-BEC5-473AECDD7355}"/>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核心素养</a:t>
            </a:r>
            <a:endParaRPr lang="en-US" altLang="zh-CN" dirty="0">
              <a:latin typeface="华光行书_CNKI" panose="02000500000000000000" pitchFamily="2" charset="-122"/>
              <a:ea typeface="华光行书_CNKI" panose="02000500000000000000" pitchFamily="2" charset="-122"/>
            </a:endParaRPr>
          </a:p>
          <a:p>
            <a:pPr>
              <a:lnSpc>
                <a:spcPct val="150000"/>
              </a:lnSpc>
            </a:pPr>
            <a:r>
              <a:rPr lang="zh-CN" altLang="en-US" dirty="0">
                <a:latin typeface="华光行书_CNKI" panose="02000500000000000000" pitchFamily="2" charset="-122"/>
                <a:ea typeface="华光行书_CNKI" panose="02000500000000000000" pitchFamily="2" charset="-122"/>
              </a:rPr>
              <a:t>时空观念</a:t>
            </a:r>
          </a:p>
        </p:txBody>
      </p: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17" name="文本框 16">
            <a:extLst>
              <a:ext uri="{FF2B5EF4-FFF2-40B4-BE49-F238E27FC236}">
                <a16:creationId xmlns="" xmlns:a16="http://schemas.microsoft.com/office/drawing/2014/main" id="{EAA6B975-2CA2-437A-A069-4F64E14E0508}"/>
              </a:ext>
            </a:extLst>
          </p:cNvPr>
          <p:cNvSpPr txBox="1"/>
          <p:nvPr/>
        </p:nvSpPr>
        <p:spPr>
          <a:xfrm>
            <a:off x="660401" y="143440"/>
            <a:ext cx="352583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奋勇抗击</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26" name="文本框 25">
            <a:extLst>
              <a:ext uri="{FF2B5EF4-FFF2-40B4-BE49-F238E27FC236}">
                <a16:creationId xmlns="" xmlns:a16="http://schemas.microsoft.com/office/drawing/2014/main" id="{5DD535F3-2ECC-41BC-A60B-02CFCA2A7CC7}"/>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战略防御阶段</a:t>
            </a:r>
          </a:p>
        </p:txBody>
      </p:sp>
    </p:spTree>
    <p:custDataLst>
      <p:tags r:id="rId1"/>
    </p:custDataLst>
    <p:extLst>
      <p:ext uri="{BB962C8B-B14F-4D97-AF65-F5344CB8AC3E}">
        <p14:creationId xmlns:p14="http://schemas.microsoft.com/office/powerpoint/2010/main" val="427853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1F4D61EE-8922-450B-870C-4DF46E6151CB}"/>
              </a:ext>
            </a:extLst>
          </p:cNvPr>
          <p:cNvGrpSpPr/>
          <p:nvPr/>
        </p:nvGrpSpPr>
        <p:grpSpPr>
          <a:xfrm>
            <a:off x="474768" y="1262637"/>
            <a:ext cx="11242459" cy="5472103"/>
            <a:chOff x="474768" y="1262637"/>
            <a:chExt cx="11242459" cy="5472103"/>
          </a:xfrm>
        </p:grpSpPr>
        <p:sp>
          <p:nvSpPr>
            <p:cNvPr id="36" name="公众号：陈西设计之家。微信搜索即可">
              <a:extLst>
                <a:ext uri="{FF2B5EF4-FFF2-40B4-BE49-F238E27FC236}">
                  <a16:creationId xmlns="" xmlns:a16="http://schemas.microsoft.com/office/drawing/2014/main" id="{AB600F89-539C-4478-A1B6-5B6FF805C543}"/>
                </a:ext>
              </a:extLst>
            </p:cNvPr>
            <p:cNvSpPr/>
            <p:nvPr/>
          </p:nvSpPr>
          <p:spPr>
            <a:xfrm>
              <a:off x="474768" y="2078070"/>
              <a:ext cx="4856240" cy="463278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zh-CN" altLang="en-US" sz="2000" dirty="0">
                  <a:solidFill>
                    <a:schemeClr val="tx1"/>
                  </a:solidFill>
                  <a:latin typeface="华文中宋" panose="02010600040101010101" pitchFamily="2" charset="-122"/>
                  <a:ea typeface="华文中宋" panose="02010600040101010101" pitchFamily="2" charset="-122"/>
                </a:rPr>
                <a:t>日本军部过高地估计了自己的军事力量，过低地估计了中国军队的抵抗能力，因此在战略上强调“速战速决”，企图集中兵力在最短时间内打败中国军队，逼使中国政府屈服。七七事变前，日本关东军司令官植田谦吉在其主持的大连侵华会议上，狂妄地叫嚣：三个月之内就可解决中国。因此，日本政府在短短十多个月内，集中了二十八个师团的兵力，同时在</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华北</a:t>
              </a:r>
              <a:r>
                <a:rPr lang="zh-CN" altLang="en-US" sz="2000" dirty="0">
                  <a:solidFill>
                    <a:schemeClr val="tx1"/>
                  </a:solidFill>
                  <a:latin typeface="华文中宋" panose="02010600040101010101" pitchFamily="2" charset="-122"/>
                  <a:ea typeface="华文中宋" panose="02010600040101010101" pitchFamily="2" charset="-122"/>
                </a:rPr>
                <a:t>和华东展开进攻，然后南下华中，企图一举打垮中国军队的主力，消除中国军队的抵抗，达到侵占中国的目的。</a:t>
              </a:r>
              <a:endParaRPr lang="en-US" altLang="zh-CN" sz="2000" dirty="0">
                <a:solidFill>
                  <a:schemeClr val="tx1"/>
                </a:solidFill>
                <a:latin typeface="华文中宋" panose="02010600040101010101" pitchFamily="2" charset="-122"/>
                <a:ea typeface="华文中宋" panose="02010600040101010101" pitchFamily="2" charset="-122"/>
              </a:endParaRPr>
            </a:p>
            <a:p>
              <a:pPr algn="r"/>
              <a:r>
                <a:rPr lang="en-US" altLang="zh-CN" sz="2000" dirty="0">
                  <a:solidFill>
                    <a:schemeClr val="tx1"/>
                  </a:solidFill>
                  <a:latin typeface="华文中宋" panose="02010600040101010101" pitchFamily="2" charset="-122"/>
                  <a:ea typeface="华文中宋" panose="02010600040101010101" pitchFamily="2" charset="-122"/>
                </a:rPr>
                <a:t>——</a:t>
              </a:r>
              <a:r>
                <a:rPr lang="zh-CN" altLang="en-US" sz="2000" dirty="0">
                  <a:solidFill>
                    <a:schemeClr val="tx1"/>
                  </a:solidFill>
                  <a:latin typeface="华文中宋" panose="02010600040101010101" pitchFamily="2" charset="-122"/>
                  <a:ea typeface="华文中宋" panose="02010600040101010101" pitchFamily="2" charset="-122"/>
                </a:rPr>
                <a:t>《抗日战争时期国民党正面战场重要战役介绍》</a:t>
              </a:r>
            </a:p>
          </p:txBody>
        </p:sp>
        <p:sp>
          <p:nvSpPr>
            <p:cNvPr id="37" name="矩形 36">
              <a:extLst>
                <a:ext uri="{FF2B5EF4-FFF2-40B4-BE49-F238E27FC236}">
                  <a16:creationId xmlns="" xmlns:a16="http://schemas.microsoft.com/office/drawing/2014/main" id="{82E8A298-25FC-4265-8E18-486048ECC889}"/>
                </a:ext>
              </a:extLst>
            </p:cNvPr>
            <p:cNvSpPr/>
            <p:nvPr/>
          </p:nvSpPr>
          <p:spPr>
            <a:xfrm>
              <a:off x="474768" y="1262637"/>
              <a:ext cx="485623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日本：三个月内灭亡中国</a:t>
              </a:r>
            </a:p>
          </p:txBody>
        </p:sp>
        <p:sp>
          <p:nvSpPr>
            <p:cNvPr id="38" name="矩形 37">
              <a:extLst>
                <a:ext uri="{FF2B5EF4-FFF2-40B4-BE49-F238E27FC236}">
                  <a16:creationId xmlns="" xmlns:a16="http://schemas.microsoft.com/office/drawing/2014/main" id="{6CE52473-A231-4329-833C-ED9488530A9A}"/>
                </a:ext>
              </a:extLst>
            </p:cNvPr>
            <p:cNvSpPr/>
            <p:nvPr/>
          </p:nvSpPr>
          <p:spPr>
            <a:xfrm>
              <a:off x="7013080" y="1262637"/>
              <a:ext cx="470414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中国：忻口会战挫其锐气</a:t>
              </a:r>
            </a:p>
          </p:txBody>
        </p:sp>
        <p:sp>
          <p:nvSpPr>
            <p:cNvPr id="39" name="iconfont-11253-5327626">
              <a:extLst>
                <a:ext uri="{FF2B5EF4-FFF2-40B4-BE49-F238E27FC236}">
                  <a16:creationId xmlns="" xmlns:a16="http://schemas.microsoft.com/office/drawing/2014/main" id="{983E468D-1329-42C2-ADAD-20A468BBC472}"/>
                </a:ext>
              </a:extLst>
            </p:cNvPr>
            <p:cNvSpPr>
              <a:spLocks noChangeAspect="1"/>
            </p:cNvSpPr>
            <p:nvPr/>
          </p:nvSpPr>
          <p:spPr bwMode="auto">
            <a:xfrm>
              <a:off x="5794334" y="1364619"/>
              <a:ext cx="755416" cy="567073"/>
            </a:xfrm>
            <a:custGeom>
              <a:avLst/>
              <a:gdLst>
                <a:gd name="T0" fmla="*/ 10000 w 10000"/>
                <a:gd name="T1" fmla="*/ 1968 h 7507"/>
                <a:gd name="T2" fmla="*/ 9950 w 10000"/>
                <a:gd name="T3" fmla="*/ 2097 h 7507"/>
                <a:gd name="T4" fmla="*/ 8165 w 10000"/>
                <a:gd name="T5" fmla="*/ 3883 h 7507"/>
                <a:gd name="T6" fmla="*/ 8036 w 10000"/>
                <a:gd name="T7" fmla="*/ 3933 h 7507"/>
                <a:gd name="T8" fmla="*/ 7910 w 10000"/>
                <a:gd name="T9" fmla="*/ 3880 h 7507"/>
                <a:gd name="T10" fmla="*/ 7858 w 10000"/>
                <a:gd name="T11" fmla="*/ 3754 h 7507"/>
                <a:gd name="T12" fmla="*/ 7858 w 10000"/>
                <a:gd name="T13" fmla="*/ 2681 h 7507"/>
                <a:gd name="T14" fmla="*/ 179 w 10000"/>
                <a:gd name="T15" fmla="*/ 2681 h 7507"/>
                <a:gd name="T16" fmla="*/ 53 w 10000"/>
                <a:gd name="T17" fmla="*/ 2629 h 7507"/>
                <a:gd name="T18" fmla="*/ 0 w 10000"/>
                <a:gd name="T19" fmla="*/ 2503 h 7507"/>
                <a:gd name="T20" fmla="*/ 0 w 10000"/>
                <a:gd name="T21" fmla="*/ 1430 h 7507"/>
                <a:gd name="T22" fmla="*/ 53 w 10000"/>
                <a:gd name="T23" fmla="*/ 1304 h 7507"/>
                <a:gd name="T24" fmla="*/ 179 w 10000"/>
                <a:gd name="T25" fmla="*/ 1251 h 7507"/>
                <a:gd name="T26" fmla="*/ 7857 w 10000"/>
                <a:gd name="T27" fmla="*/ 1251 h 7507"/>
                <a:gd name="T28" fmla="*/ 7857 w 10000"/>
                <a:gd name="T29" fmla="*/ 179 h 7507"/>
                <a:gd name="T30" fmla="*/ 7907 w 10000"/>
                <a:gd name="T31" fmla="*/ 50 h 7507"/>
                <a:gd name="T32" fmla="*/ 8036 w 10000"/>
                <a:gd name="T33" fmla="*/ 0 h 7507"/>
                <a:gd name="T34" fmla="*/ 8170 w 10000"/>
                <a:gd name="T35" fmla="*/ 57 h 7507"/>
                <a:gd name="T36" fmla="*/ 9950 w 10000"/>
                <a:gd name="T37" fmla="*/ 1837 h 7507"/>
                <a:gd name="T38" fmla="*/ 10000 w 10000"/>
                <a:gd name="T39" fmla="*/ 1968 h 7507"/>
                <a:gd name="T40" fmla="*/ 10000 w 10000"/>
                <a:gd name="T41" fmla="*/ 5004 h 7507"/>
                <a:gd name="T42" fmla="*/ 10000 w 10000"/>
                <a:gd name="T43" fmla="*/ 6077 h 7507"/>
                <a:gd name="T44" fmla="*/ 9948 w 10000"/>
                <a:gd name="T45" fmla="*/ 6203 h 7507"/>
                <a:gd name="T46" fmla="*/ 9821 w 10000"/>
                <a:gd name="T47" fmla="*/ 6255 h 7507"/>
                <a:gd name="T48" fmla="*/ 2142 w 10000"/>
                <a:gd name="T49" fmla="*/ 6255 h 7507"/>
                <a:gd name="T50" fmla="*/ 2142 w 10000"/>
                <a:gd name="T51" fmla="*/ 7328 h 7507"/>
                <a:gd name="T52" fmla="*/ 2090 w 10000"/>
                <a:gd name="T53" fmla="*/ 7454 h 7507"/>
                <a:gd name="T54" fmla="*/ 1964 w 10000"/>
                <a:gd name="T55" fmla="*/ 7507 h 7507"/>
                <a:gd name="T56" fmla="*/ 1830 w 10000"/>
                <a:gd name="T57" fmla="*/ 7450 h 7507"/>
                <a:gd name="T58" fmla="*/ 51 w 10000"/>
                <a:gd name="T59" fmla="*/ 5665 h 7507"/>
                <a:gd name="T60" fmla="*/ 1 w 10000"/>
                <a:gd name="T61" fmla="*/ 5542 h 7507"/>
                <a:gd name="T62" fmla="*/ 51 w 10000"/>
                <a:gd name="T63" fmla="*/ 5413 h 7507"/>
                <a:gd name="T64" fmla="*/ 1838 w 10000"/>
                <a:gd name="T65" fmla="*/ 3627 h 7507"/>
                <a:gd name="T66" fmla="*/ 1966 w 10000"/>
                <a:gd name="T67" fmla="*/ 3577 h 7507"/>
                <a:gd name="T68" fmla="*/ 2093 w 10000"/>
                <a:gd name="T69" fmla="*/ 3629 h 7507"/>
                <a:gd name="T70" fmla="*/ 2145 w 10000"/>
                <a:gd name="T71" fmla="*/ 3755 h 7507"/>
                <a:gd name="T72" fmla="*/ 2145 w 10000"/>
                <a:gd name="T73" fmla="*/ 4828 h 7507"/>
                <a:gd name="T74" fmla="*/ 9824 w 10000"/>
                <a:gd name="T75" fmla="*/ 4828 h 7507"/>
                <a:gd name="T76" fmla="*/ 9950 w 10000"/>
                <a:gd name="T77" fmla="*/ 4880 h 7507"/>
                <a:gd name="T78" fmla="*/ 10000 w 10000"/>
                <a:gd name="T79" fmla="*/ 5004 h 7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00" h="7507">
                  <a:moveTo>
                    <a:pt x="10000" y="1968"/>
                  </a:moveTo>
                  <a:cubicBezTo>
                    <a:pt x="10000" y="2019"/>
                    <a:pt x="9984" y="2063"/>
                    <a:pt x="9950" y="2097"/>
                  </a:cubicBezTo>
                  <a:lnTo>
                    <a:pt x="8165" y="3883"/>
                  </a:lnTo>
                  <a:cubicBezTo>
                    <a:pt x="8131" y="3917"/>
                    <a:pt x="8089" y="3933"/>
                    <a:pt x="8036" y="3933"/>
                  </a:cubicBezTo>
                  <a:cubicBezTo>
                    <a:pt x="7989" y="3933"/>
                    <a:pt x="7946" y="3915"/>
                    <a:pt x="7910" y="3880"/>
                  </a:cubicBezTo>
                  <a:cubicBezTo>
                    <a:pt x="7875" y="3845"/>
                    <a:pt x="7858" y="3803"/>
                    <a:pt x="7858" y="3754"/>
                  </a:cubicBezTo>
                  <a:lnTo>
                    <a:pt x="7858" y="2681"/>
                  </a:lnTo>
                  <a:lnTo>
                    <a:pt x="179" y="2681"/>
                  </a:lnTo>
                  <a:cubicBezTo>
                    <a:pt x="131" y="2681"/>
                    <a:pt x="89" y="2664"/>
                    <a:pt x="53" y="2629"/>
                  </a:cubicBezTo>
                  <a:cubicBezTo>
                    <a:pt x="18" y="2594"/>
                    <a:pt x="0" y="2551"/>
                    <a:pt x="0" y="2503"/>
                  </a:cubicBezTo>
                  <a:lnTo>
                    <a:pt x="0" y="1430"/>
                  </a:lnTo>
                  <a:cubicBezTo>
                    <a:pt x="0" y="1383"/>
                    <a:pt x="18" y="1340"/>
                    <a:pt x="53" y="1304"/>
                  </a:cubicBezTo>
                  <a:cubicBezTo>
                    <a:pt x="88" y="1269"/>
                    <a:pt x="130" y="1251"/>
                    <a:pt x="179" y="1251"/>
                  </a:cubicBezTo>
                  <a:lnTo>
                    <a:pt x="7857" y="1251"/>
                  </a:lnTo>
                  <a:lnTo>
                    <a:pt x="7857" y="179"/>
                  </a:lnTo>
                  <a:cubicBezTo>
                    <a:pt x="7857" y="128"/>
                    <a:pt x="7874" y="84"/>
                    <a:pt x="7907" y="50"/>
                  </a:cubicBezTo>
                  <a:cubicBezTo>
                    <a:pt x="7941" y="18"/>
                    <a:pt x="7984" y="0"/>
                    <a:pt x="8036" y="0"/>
                  </a:cubicBezTo>
                  <a:cubicBezTo>
                    <a:pt x="8080" y="0"/>
                    <a:pt x="8125" y="19"/>
                    <a:pt x="8170" y="57"/>
                  </a:cubicBezTo>
                  <a:lnTo>
                    <a:pt x="9950" y="1837"/>
                  </a:lnTo>
                  <a:cubicBezTo>
                    <a:pt x="9984" y="1873"/>
                    <a:pt x="10000" y="1915"/>
                    <a:pt x="10000" y="1968"/>
                  </a:cubicBezTo>
                  <a:close/>
                  <a:moveTo>
                    <a:pt x="10000" y="5004"/>
                  </a:moveTo>
                  <a:lnTo>
                    <a:pt x="10000" y="6077"/>
                  </a:lnTo>
                  <a:cubicBezTo>
                    <a:pt x="10000" y="6124"/>
                    <a:pt x="9983" y="6167"/>
                    <a:pt x="9948" y="6203"/>
                  </a:cubicBezTo>
                  <a:cubicBezTo>
                    <a:pt x="9913" y="6238"/>
                    <a:pt x="9870" y="6255"/>
                    <a:pt x="9821" y="6255"/>
                  </a:cubicBezTo>
                  <a:lnTo>
                    <a:pt x="2142" y="6255"/>
                  </a:lnTo>
                  <a:lnTo>
                    <a:pt x="2142" y="7328"/>
                  </a:lnTo>
                  <a:cubicBezTo>
                    <a:pt x="2142" y="7375"/>
                    <a:pt x="2125" y="7418"/>
                    <a:pt x="2090" y="7454"/>
                  </a:cubicBezTo>
                  <a:cubicBezTo>
                    <a:pt x="2055" y="7489"/>
                    <a:pt x="2013" y="7507"/>
                    <a:pt x="1964" y="7507"/>
                  </a:cubicBezTo>
                  <a:cubicBezTo>
                    <a:pt x="1920" y="7507"/>
                    <a:pt x="1875" y="7488"/>
                    <a:pt x="1830" y="7450"/>
                  </a:cubicBezTo>
                  <a:lnTo>
                    <a:pt x="51" y="5665"/>
                  </a:lnTo>
                  <a:cubicBezTo>
                    <a:pt x="18" y="5632"/>
                    <a:pt x="1" y="5592"/>
                    <a:pt x="1" y="5542"/>
                  </a:cubicBezTo>
                  <a:cubicBezTo>
                    <a:pt x="1" y="5490"/>
                    <a:pt x="18" y="5447"/>
                    <a:pt x="51" y="5413"/>
                  </a:cubicBezTo>
                  <a:lnTo>
                    <a:pt x="1838" y="3627"/>
                  </a:lnTo>
                  <a:cubicBezTo>
                    <a:pt x="1871" y="3593"/>
                    <a:pt x="1914" y="3577"/>
                    <a:pt x="1966" y="3577"/>
                  </a:cubicBezTo>
                  <a:cubicBezTo>
                    <a:pt x="2014" y="3577"/>
                    <a:pt x="2056" y="3594"/>
                    <a:pt x="2093" y="3629"/>
                  </a:cubicBezTo>
                  <a:cubicBezTo>
                    <a:pt x="2129" y="3664"/>
                    <a:pt x="2145" y="3707"/>
                    <a:pt x="2145" y="3755"/>
                  </a:cubicBezTo>
                  <a:lnTo>
                    <a:pt x="2145" y="4828"/>
                  </a:lnTo>
                  <a:lnTo>
                    <a:pt x="9824" y="4828"/>
                  </a:lnTo>
                  <a:cubicBezTo>
                    <a:pt x="9871" y="4828"/>
                    <a:pt x="9914" y="4845"/>
                    <a:pt x="9950" y="4880"/>
                  </a:cubicBezTo>
                  <a:cubicBezTo>
                    <a:pt x="9983" y="4914"/>
                    <a:pt x="10000" y="4955"/>
                    <a:pt x="10000" y="5004"/>
                  </a:cubicBezTo>
                  <a:close/>
                </a:path>
              </a:pathLst>
            </a:custGeom>
            <a:solidFill>
              <a:schemeClr val="tx1"/>
            </a:solidFill>
            <a:ln>
              <a:noFill/>
            </a:ln>
          </p:spPr>
        </p:sp>
        <p:pic>
          <p:nvPicPr>
            <p:cNvPr id="6" name="图片 5">
              <a:extLst>
                <a:ext uri="{FF2B5EF4-FFF2-40B4-BE49-F238E27FC236}">
                  <a16:creationId xmlns="" xmlns:a16="http://schemas.microsoft.com/office/drawing/2014/main" id="{393E99ED-DAF1-41EE-842E-4F7B76C159D6}"/>
                </a:ext>
              </a:extLst>
            </p:cNvPr>
            <p:cNvPicPr>
              <a:picLocks noChangeAspect="1"/>
            </p:cNvPicPr>
            <p:nvPr/>
          </p:nvPicPr>
          <p:blipFill rotWithShape="1">
            <a:blip r:embed="rId4">
              <a:extLst>
                <a:ext uri="{28A0092B-C50C-407E-A947-70E740481C1C}">
                  <a14:useLocalDpi xmlns:a14="http://schemas.microsoft.com/office/drawing/2010/main" val="0"/>
                </a:ext>
              </a:extLst>
            </a:blip>
            <a:srcRect l="1851" t="2563" r="2972" b="2525"/>
            <a:stretch/>
          </p:blipFill>
          <p:spPr>
            <a:xfrm>
              <a:off x="7015411" y="2099301"/>
              <a:ext cx="4701816" cy="3844299"/>
            </a:xfrm>
            <a:prstGeom prst="rect">
              <a:avLst/>
            </a:prstGeom>
          </p:spPr>
        </p:pic>
        <p:grpSp>
          <p:nvGrpSpPr>
            <p:cNvPr id="13" name="组合 12">
              <a:extLst>
                <a:ext uri="{FF2B5EF4-FFF2-40B4-BE49-F238E27FC236}">
                  <a16:creationId xmlns="" xmlns:a16="http://schemas.microsoft.com/office/drawing/2014/main" id="{7E983383-5EFE-42A6-8884-993DC0235D84}"/>
                </a:ext>
              </a:extLst>
            </p:cNvPr>
            <p:cNvGrpSpPr/>
            <p:nvPr/>
          </p:nvGrpSpPr>
          <p:grpSpPr>
            <a:xfrm>
              <a:off x="5333339" y="3360156"/>
              <a:ext cx="1682072" cy="1626500"/>
              <a:chOff x="5255805" y="3006040"/>
              <a:chExt cx="1682072" cy="1626500"/>
            </a:xfrm>
          </p:grpSpPr>
          <p:sp>
            <p:nvSpPr>
              <p:cNvPr id="9" name="箭头: 右 8">
                <a:extLst>
                  <a:ext uri="{FF2B5EF4-FFF2-40B4-BE49-F238E27FC236}">
                    <a16:creationId xmlns="" xmlns:a16="http://schemas.microsoft.com/office/drawing/2014/main" id="{15968A1B-B9A6-41E0-B86B-EB7857CC55BE}"/>
                  </a:ext>
                </a:extLst>
              </p:cNvPr>
              <p:cNvSpPr/>
              <p:nvPr/>
            </p:nvSpPr>
            <p:spPr>
              <a:xfrm>
                <a:off x="5255806" y="3006040"/>
                <a:ext cx="1679740" cy="7394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进攻太原</a:t>
                </a:r>
              </a:p>
            </p:txBody>
          </p:sp>
          <p:sp>
            <p:nvSpPr>
              <p:cNvPr id="10" name="箭头: 左 9">
                <a:extLst>
                  <a:ext uri="{FF2B5EF4-FFF2-40B4-BE49-F238E27FC236}">
                    <a16:creationId xmlns="" xmlns:a16="http://schemas.microsoft.com/office/drawing/2014/main" id="{49D2EA9E-A40C-4FCB-BED0-C72BCA580203}"/>
                  </a:ext>
                </a:extLst>
              </p:cNvPr>
              <p:cNvSpPr/>
              <p:nvPr/>
            </p:nvSpPr>
            <p:spPr>
              <a:xfrm>
                <a:off x="5255805" y="3893069"/>
                <a:ext cx="1682072" cy="7394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平型关大捷</a:t>
                </a:r>
              </a:p>
            </p:txBody>
          </p:sp>
        </p:grpSp>
        <p:sp>
          <p:nvSpPr>
            <p:cNvPr id="69" name="文本框 68">
              <a:extLst>
                <a:ext uri="{FF2B5EF4-FFF2-40B4-BE49-F238E27FC236}">
                  <a16:creationId xmlns="" xmlns:a16="http://schemas.microsoft.com/office/drawing/2014/main" id="{F591A7E9-11D0-426A-A8D0-6F53C9A2DF21}"/>
                </a:ext>
              </a:extLst>
            </p:cNvPr>
            <p:cNvSpPr txBox="1"/>
            <p:nvPr/>
          </p:nvSpPr>
          <p:spPr>
            <a:xfrm>
              <a:off x="5855798" y="6088409"/>
              <a:ext cx="5861428" cy="646331"/>
            </a:xfrm>
            <a:prstGeom prst="rect">
              <a:avLst/>
            </a:prstGeom>
            <a:noFill/>
          </p:spPr>
          <p:txBody>
            <a:bodyPr wrap="square">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忻口会战历时</a:t>
              </a:r>
              <a:r>
                <a:rPr lang="en-US" altLang="zh-CN" dirty="0">
                  <a:solidFill>
                    <a:schemeClr val="bg1"/>
                  </a:solidFill>
                  <a:highlight>
                    <a:srgbClr val="000000"/>
                  </a:highlight>
                  <a:latin typeface="华文中宋" panose="02010600040101010101" pitchFamily="2" charset="-122"/>
                  <a:ea typeface="华文中宋" panose="02010600040101010101" pitchFamily="2" charset="-122"/>
                </a:rPr>
                <a:t>1</a:t>
              </a:r>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个多月，是抗战初期华北战场规模最大、战斗最激烈的一次战役。</a:t>
              </a:r>
              <a:r>
                <a:rPr lang="en-US" altLang="zh-CN" dirty="0">
                  <a:solidFill>
                    <a:schemeClr val="bg1"/>
                  </a:solidFill>
                  <a:highlight>
                    <a:srgbClr val="000000"/>
                  </a:highlight>
                  <a:latin typeface="华文中宋" panose="02010600040101010101" pitchFamily="2" charset="-122"/>
                  <a:ea typeface="华文中宋" panose="02010600040101010101" pitchFamily="2" charset="-122"/>
                </a:rPr>
                <a:t>11</a:t>
              </a:r>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月初，太原失守。 </a:t>
              </a:r>
              <a:endParaRPr lang="zh-CN" altLang="en-US" dirty="0">
                <a:solidFill>
                  <a:schemeClr val="bg1"/>
                </a:solidFill>
                <a:highlight>
                  <a:srgbClr val="000000"/>
                </a:highlight>
              </a:endParaRPr>
            </a:p>
          </p:txBody>
        </p:sp>
        <p:sp>
          <p:nvSpPr>
            <p:cNvPr id="71" name="文本框 70">
              <a:extLst>
                <a:ext uri="{FF2B5EF4-FFF2-40B4-BE49-F238E27FC236}">
                  <a16:creationId xmlns="" xmlns:a16="http://schemas.microsoft.com/office/drawing/2014/main" id="{ACDF9735-2DCF-4471-915E-F2999D3E7439}"/>
                </a:ext>
              </a:extLst>
            </p:cNvPr>
            <p:cNvSpPr txBox="1"/>
            <p:nvPr/>
          </p:nvSpPr>
          <p:spPr>
            <a:xfrm>
              <a:off x="5462097" y="2669203"/>
              <a:ext cx="1267806" cy="338554"/>
            </a:xfrm>
            <a:prstGeom prst="rect">
              <a:avLst/>
            </a:prstGeom>
            <a:noFill/>
          </p:spPr>
          <p:txBody>
            <a:bodyPr wrap="square">
              <a:spAutoFit/>
            </a:bodyPr>
            <a:lstStyle/>
            <a:p>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1937</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年</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9</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月</a:t>
              </a:r>
              <a:endParaRPr lang="zh-CN" altLang="en-US" sz="1600" dirty="0">
                <a:solidFill>
                  <a:schemeClr val="bg1"/>
                </a:solidFill>
                <a:highlight>
                  <a:srgbClr val="000000"/>
                </a:highlight>
              </a:endParaRPr>
            </a:p>
          </p:txBody>
        </p:sp>
      </p:grpSp>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30" name="文本框 29">
            <a:extLst>
              <a:ext uri="{FF2B5EF4-FFF2-40B4-BE49-F238E27FC236}">
                <a16:creationId xmlns="" xmlns:a16="http://schemas.microsoft.com/office/drawing/2014/main" id="{9CE33483-192C-4624-B543-4053E57E519C}"/>
              </a:ext>
            </a:extLst>
          </p:cNvPr>
          <p:cNvSpPr txBox="1"/>
          <p:nvPr/>
        </p:nvSpPr>
        <p:spPr>
          <a:xfrm>
            <a:off x="660401" y="143440"/>
            <a:ext cx="352583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奋勇抗击</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3" name="文本框 2">
            <a:extLst>
              <a:ext uri="{FF2B5EF4-FFF2-40B4-BE49-F238E27FC236}">
                <a16:creationId xmlns="" xmlns:a16="http://schemas.microsoft.com/office/drawing/2014/main" id="{C9E63DC3-2056-41BD-91F2-BEE426B1D8B0}"/>
              </a:ext>
            </a:extLst>
          </p:cNvPr>
          <p:cNvSpPr txBox="1"/>
          <p:nvPr/>
        </p:nvSpPr>
        <p:spPr>
          <a:xfrm>
            <a:off x="5653911" y="4898392"/>
            <a:ext cx="1218746" cy="369332"/>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（共产党）</a:t>
            </a:r>
          </a:p>
        </p:txBody>
      </p:sp>
      <p:sp>
        <p:nvSpPr>
          <p:cNvPr id="19" name="文本框 18">
            <a:extLst>
              <a:ext uri="{FF2B5EF4-FFF2-40B4-BE49-F238E27FC236}">
                <a16:creationId xmlns="" xmlns:a16="http://schemas.microsoft.com/office/drawing/2014/main" id="{D97C1F03-3B83-458C-A5FE-2485E70920DC}"/>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战略防御阶段</a:t>
            </a:r>
          </a:p>
        </p:txBody>
      </p:sp>
    </p:spTree>
    <p:custDataLst>
      <p:tags r:id="rId1"/>
    </p:custDataLst>
    <p:extLst>
      <p:ext uri="{BB962C8B-B14F-4D97-AF65-F5344CB8AC3E}">
        <p14:creationId xmlns:p14="http://schemas.microsoft.com/office/powerpoint/2010/main" val="330650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12" name="公众号：陈西设计之家。微信搜索即可">
            <a:extLst>
              <a:ext uri="{FF2B5EF4-FFF2-40B4-BE49-F238E27FC236}">
                <a16:creationId xmlns="" xmlns:a16="http://schemas.microsoft.com/office/drawing/2014/main" id="{6CA82071-0043-4D8F-997D-9F7B4E34BE9A}"/>
              </a:ext>
            </a:extLst>
          </p:cNvPr>
          <p:cNvSpPr/>
          <p:nvPr/>
        </p:nvSpPr>
        <p:spPr>
          <a:xfrm>
            <a:off x="474768" y="2078071"/>
            <a:ext cx="4856240" cy="46327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zh-CN" altLang="en-US" sz="2000" dirty="0">
                <a:solidFill>
                  <a:schemeClr val="tx1"/>
                </a:solidFill>
                <a:latin typeface="华文中宋" panose="02010600040101010101" pitchFamily="2" charset="-122"/>
                <a:ea typeface="华文中宋" panose="02010600040101010101" pitchFamily="2" charset="-122"/>
              </a:rPr>
              <a:t>日本军部过高地估计了自己的军事力量，过低地估计了中国军队的抵抗能力，因此在战略上强调“速战速决”，企图集中兵力在最短时间内打败中国军队，逼使中国政府屈服。七七事变前，日本关东军司令官植田谦吉在其主持的大连侵华会议上，狂妄地叫嚣：三个月之内就可解决中国。因此，日本政府在短短十多个月内，集中了二十八个师团的兵力，同时在华北和华东展开进攻，然后南下华中，企图一举打垮中国军队的主力，消除中国军队的抵抗，达到侵占中国的目的。</a:t>
            </a:r>
            <a:endParaRPr lang="en-US" altLang="zh-CN" sz="2000" dirty="0">
              <a:solidFill>
                <a:schemeClr val="tx1"/>
              </a:solidFill>
              <a:latin typeface="华文中宋" panose="02010600040101010101" pitchFamily="2" charset="-122"/>
              <a:ea typeface="华文中宋" panose="02010600040101010101" pitchFamily="2" charset="-122"/>
            </a:endParaRPr>
          </a:p>
          <a:p>
            <a:pPr algn="r"/>
            <a:r>
              <a:rPr lang="en-US" altLang="zh-CN" sz="2000" dirty="0">
                <a:solidFill>
                  <a:schemeClr val="tx1"/>
                </a:solidFill>
                <a:latin typeface="华文中宋" panose="02010600040101010101" pitchFamily="2" charset="-122"/>
                <a:ea typeface="华文中宋" panose="02010600040101010101" pitchFamily="2" charset="-122"/>
              </a:rPr>
              <a:t>——</a:t>
            </a:r>
            <a:r>
              <a:rPr lang="zh-CN" altLang="en-US" sz="2000" dirty="0">
                <a:solidFill>
                  <a:schemeClr val="tx1"/>
                </a:solidFill>
                <a:latin typeface="华文中宋" panose="02010600040101010101" pitchFamily="2" charset="-122"/>
                <a:ea typeface="华文中宋" panose="02010600040101010101" pitchFamily="2" charset="-122"/>
              </a:rPr>
              <a:t>《抗日战争时期国民党正面战场重要战役介绍》</a:t>
            </a:r>
          </a:p>
        </p:txBody>
      </p:sp>
      <p:sp>
        <p:nvSpPr>
          <p:cNvPr id="13" name="矩形 12">
            <a:extLst>
              <a:ext uri="{FF2B5EF4-FFF2-40B4-BE49-F238E27FC236}">
                <a16:creationId xmlns="" xmlns:a16="http://schemas.microsoft.com/office/drawing/2014/main" id="{8BAF5140-2F93-4AD4-A4F3-28342915077E}"/>
              </a:ext>
            </a:extLst>
          </p:cNvPr>
          <p:cNvSpPr/>
          <p:nvPr/>
        </p:nvSpPr>
        <p:spPr>
          <a:xfrm>
            <a:off x="474768" y="1262637"/>
            <a:ext cx="485623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日本：三个月内灭亡中国</a:t>
            </a:r>
          </a:p>
        </p:txBody>
      </p:sp>
      <p:sp>
        <p:nvSpPr>
          <p:cNvPr id="14" name="矩形 13">
            <a:extLst>
              <a:ext uri="{FF2B5EF4-FFF2-40B4-BE49-F238E27FC236}">
                <a16:creationId xmlns="" xmlns:a16="http://schemas.microsoft.com/office/drawing/2014/main" id="{8D45A247-5602-4E5C-A5A5-CE7E4A39E37C}"/>
              </a:ext>
            </a:extLst>
          </p:cNvPr>
          <p:cNvSpPr/>
          <p:nvPr/>
        </p:nvSpPr>
        <p:spPr>
          <a:xfrm>
            <a:off x="7013080" y="1262637"/>
            <a:ext cx="470414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中国：徐州会战振奋人心</a:t>
            </a:r>
          </a:p>
        </p:txBody>
      </p:sp>
      <p:sp>
        <p:nvSpPr>
          <p:cNvPr id="18" name="iconfont-11253-5327626">
            <a:extLst>
              <a:ext uri="{FF2B5EF4-FFF2-40B4-BE49-F238E27FC236}">
                <a16:creationId xmlns="" xmlns:a16="http://schemas.microsoft.com/office/drawing/2014/main" id="{3D6654E9-70FF-47C8-A89A-A7A4FFE27D6E}"/>
              </a:ext>
            </a:extLst>
          </p:cNvPr>
          <p:cNvSpPr>
            <a:spLocks noChangeAspect="1"/>
          </p:cNvSpPr>
          <p:nvPr/>
        </p:nvSpPr>
        <p:spPr bwMode="auto">
          <a:xfrm>
            <a:off x="5794334" y="1364619"/>
            <a:ext cx="755416" cy="567073"/>
          </a:xfrm>
          <a:custGeom>
            <a:avLst/>
            <a:gdLst>
              <a:gd name="T0" fmla="*/ 10000 w 10000"/>
              <a:gd name="T1" fmla="*/ 1968 h 7507"/>
              <a:gd name="T2" fmla="*/ 9950 w 10000"/>
              <a:gd name="T3" fmla="*/ 2097 h 7507"/>
              <a:gd name="T4" fmla="*/ 8165 w 10000"/>
              <a:gd name="T5" fmla="*/ 3883 h 7507"/>
              <a:gd name="T6" fmla="*/ 8036 w 10000"/>
              <a:gd name="T7" fmla="*/ 3933 h 7507"/>
              <a:gd name="T8" fmla="*/ 7910 w 10000"/>
              <a:gd name="T9" fmla="*/ 3880 h 7507"/>
              <a:gd name="T10" fmla="*/ 7858 w 10000"/>
              <a:gd name="T11" fmla="*/ 3754 h 7507"/>
              <a:gd name="T12" fmla="*/ 7858 w 10000"/>
              <a:gd name="T13" fmla="*/ 2681 h 7507"/>
              <a:gd name="T14" fmla="*/ 179 w 10000"/>
              <a:gd name="T15" fmla="*/ 2681 h 7507"/>
              <a:gd name="T16" fmla="*/ 53 w 10000"/>
              <a:gd name="T17" fmla="*/ 2629 h 7507"/>
              <a:gd name="T18" fmla="*/ 0 w 10000"/>
              <a:gd name="T19" fmla="*/ 2503 h 7507"/>
              <a:gd name="T20" fmla="*/ 0 w 10000"/>
              <a:gd name="T21" fmla="*/ 1430 h 7507"/>
              <a:gd name="T22" fmla="*/ 53 w 10000"/>
              <a:gd name="T23" fmla="*/ 1304 h 7507"/>
              <a:gd name="T24" fmla="*/ 179 w 10000"/>
              <a:gd name="T25" fmla="*/ 1251 h 7507"/>
              <a:gd name="T26" fmla="*/ 7857 w 10000"/>
              <a:gd name="T27" fmla="*/ 1251 h 7507"/>
              <a:gd name="T28" fmla="*/ 7857 w 10000"/>
              <a:gd name="T29" fmla="*/ 179 h 7507"/>
              <a:gd name="T30" fmla="*/ 7907 w 10000"/>
              <a:gd name="T31" fmla="*/ 50 h 7507"/>
              <a:gd name="T32" fmla="*/ 8036 w 10000"/>
              <a:gd name="T33" fmla="*/ 0 h 7507"/>
              <a:gd name="T34" fmla="*/ 8170 w 10000"/>
              <a:gd name="T35" fmla="*/ 57 h 7507"/>
              <a:gd name="T36" fmla="*/ 9950 w 10000"/>
              <a:gd name="T37" fmla="*/ 1837 h 7507"/>
              <a:gd name="T38" fmla="*/ 10000 w 10000"/>
              <a:gd name="T39" fmla="*/ 1968 h 7507"/>
              <a:gd name="T40" fmla="*/ 10000 w 10000"/>
              <a:gd name="T41" fmla="*/ 5004 h 7507"/>
              <a:gd name="T42" fmla="*/ 10000 w 10000"/>
              <a:gd name="T43" fmla="*/ 6077 h 7507"/>
              <a:gd name="T44" fmla="*/ 9948 w 10000"/>
              <a:gd name="T45" fmla="*/ 6203 h 7507"/>
              <a:gd name="T46" fmla="*/ 9821 w 10000"/>
              <a:gd name="T47" fmla="*/ 6255 h 7507"/>
              <a:gd name="T48" fmla="*/ 2142 w 10000"/>
              <a:gd name="T49" fmla="*/ 6255 h 7507"/>
              <a:gd name="T50" fmla="*/ 2142 w 10000"/>
              <a:gd name="T51" fmla="*/ 7328 h 7507"/>
              <a:gd name="T52" fmla="*/ 2090 w 10000"/>
              <a:gd name="T53" fmla="*/ 7454 h 7507"/>
              <a:gd name="T54" fmla="*/ 1964 w 10000"/>
              <a:gd name="T55" fmla="*/ 7507 h 7507"/>
              <a:gd name="T56" fmla="*/ 1830 w 10000"/>
              <a:gd name="T57" fmla="*/ 7450 h 7507"/>
              <a:gd name="T58" fmla="*/ 51 w 10000"/>
              <a:gd name="T59" fmla="*/ 5665 h 7507"/>
              <a:gd name="T60" fmla="*/ 1 w 10000"/>
              <a:gd name="T61" fmla="*/ 5542 h 7507"/>
              <a:gd name="T62" fmla="*/ 51 w 10000"/>
              <a:gd name="T63" fmla="*/ 5413 h 7507"/>
              <a:gd name="T64" fmla="*/ 1838 w 10000"/>
              <a:gd name="T65" fmla="*/ 3627 h 7507"/>
              <a:gd name="T66" fmla="*/ 1966 w 10000"/>
              <a:gd name="T67" fmla="*/ 3577 h 7507"/>
              <a:gd name="T68" fmla="*/ 2093 w 10000"/>
              <a:gd name="T69" fmla="*/ 3629 h 7507"/>
              <a:gd name="T70" fmla="*/ 2145 w 10000"/>
              <a:gd name="T71" fmla="*/ 3755 h 7507"/>
              <a:gd name="T72" fmla="*/ 2145 w 10000"/>
              <a:gd name="T73" fmla="*/ 4828 h 7507"/>
              <a:gd name="T74" fmla="*/ 9824 w 10000"/>
              <a:gd name="T75" fmla="*/ 4828 h 7507"/>
              <a:gd name="T76" fmla="*/ 9950 w 10000"/>
              <a:gd name="T77" fmla="*/ 4880 h 7507"/>
              <a:gd name="T78" fmla="*/ 10000 w 10000"/>
              <a:gd name="T79" fmla="*/ 5004 h 7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00" h="7507">
                <a:moveTo>
                  <a:pt x="10000" y="1968"/>
                </a:moveTo>
                <a:cubicBezTo>
                  <a:pt x="10000" y="2019"/>
                  <a:pt x="9984" y="2063"/>
                  <a:pt x="9950" y="2097"/>
                </a:cubicBezTo>
                <a:lnTo>
                  <a:pt x="8165" y="3883"/>
                </a:lnTo>
                <a:cubicBezTo>
                  <a:pt x="8131" y="3917"/>
                  <a:pt x="8089" y="3933"/>
                  <a:pt x="8036" y="3933"/>
                </a:cubicBezTo>
                <a:cubicBezTo>
                  <a:pt x="7989" y="3933"/>
                  <a:pt x="7946" y="3915"/>
                  <a:pt x="7910" y="3880"/>
                </a:cubicBezTo>
                <a:cubicBezTo>
                  <a:pt x="7875" y="3845"/>
                  <a:pt x="7858" y="3803"/>
                  <a:pt x="7858" y="3754"/>
                </a:cubicBezTo>
                <a:lnTo>
                  <a:pt x="7858" y="2681"/>
                </a:lnTo>
                <a:lnTo>
                  <a:pt x="179" y="2681"/>
                </a:lnTo>
                <a:cubicBezTo>
                  <a:pt x="131" y="2681"/>
                  <a:pt x="89" y="2664"/>
                  <a:pt x="53" y="2629"/>
                </a:cubicBezTo>
                <a:cubicBezTo>
                  <a:pt x="18" y="2594"/>
                  <a:pt x="0" y="2551"/>
                  <a:pt x="0" y="2503"/>
                </a:cubicBezTo>
                <a:lnTo>
                  <a:pt x="0" y="1430"/>
                </a:lnTo>
                <a:cubicBezTo>
                  <a:pt x="0" y="1383"/>
                  <a:pt x="18" y="1340"/>
                  <a:pt x="53" y="1304"/>
                </a:cubicBezTo>
                <a:cubicBezTo>
                  <a:pt x="88" y="1269"/>
                  <a:pt x="130" y="1251"/>
                  <a:pt x="179" y="1251"/>
                </a:cubicBezTo>
                <a:lnTo>
                  <a:pt x="7857" y="1251"/>
                </a:lnTo>
                <a:lnTo>
                  <a:pt x="7857" y="179"/>
                </a:lnTo>
                <a:cubicBezTo>
                  <a:pt x="7857" y="128"/>
                  <a:pt x="7874" y="84"/>
                  <a:pt x="7907" y="50"/>
                </a:cubicBezTo>
                <a:cubicBezTo>
                  <a:pt x="7941" y="18"/>
                  <a:pt x="7984" y="0"/>
                  <a:pt x="8036" y="0"/>
                </a:cubicBezTo>
                <a:cubicBezTo>
                  <a:pt x="8080" y="0"/>
                  <a:pt x="8125" y="19"/>
                  <a:pt x="8170" y="57"/>
                </a:cubicBezTo>
                <a:lnTo>
                  <a:pt x="9950" y="1837"/>
                </a:lnTo>
                <a:cubicBezTo>
                  <a:pt x="9984" y="1873"/>
                  <a:pt x="10000" y="1915"/>
                  <a:pt x="10000" y="1968"/>
                </a:cubicBezTo>
                <a:close/>
                <a:moveTo>
                  <a:pt x="10000" y="5004"/>
                </a:moveTo>
                <a:lnTo>
                  <a:pt x="10000" y="6077"/>
                </a:lnTo>
                <a:cubicBezTo>
                  <a:pt x="10000" y="6124"/>
                  <a:pt x="9983" y="6167"/>
                  <a:pt x="9948" y="6203"/>
                </a:cubicBezTo>
                <a:cubicBezTo>
                  <a:pt x="9913" y="6238"/>
                  <a:pt x="9870" y="6255"/>
                  <a:pt x="9821" y="6255"/>
                </a:cubicBezTo>
                <a:lnTo>
                  <a:pt x="2142" y="6255"/>
                </a:lnTo>
                <a:lnTo>
                  <a:pt x="2142" y="7328"/>
                </a:lnTo>
                <a:cubicBezTo>
                  <a:pt x="2142" y="7375"/>
                  <a:pt x="2125" y="7418"/>
                  <a:pt x="2090" y="7454"/>
                </a:cubicBezTo>
                <a:cubicBezTo>
                  <a:pt x="2055" y="7489"/>
                  <a:pt x="2013" y="7507"/>
                  <a:pt x="1964" y="7507"/>
                </a:cubicBezTo>
                <a:cubicBezTo>
                  <a:pt x="1920" y="7507"/>
                  <a:pt x="1875" y="7488"/>
                  <a:pt x="1830" y="7450"/>
                </a:cubicBezTo>
                <a:lnTo>
                  <a:pt x="51" y="5665"/>
                </a:lnTo>
                <a:cubicBezTo>
                  <a:pt x="18" y="5632"/>
                  <a:pt x="1" y="5592"/>
                  <a:pt x="1" y="5542"/>
                </a:cubicBezTo>
                <a:cubicBezTo>
                  <a:pt x="1" y="5490"/>
                  <a:pt x="18" y="5447"/>
                  <a:pt x="51" y="5413"/>
                </a:cubicBezTo>
                <a:lnTo>
                  <a:pt x="1838" y="3627"/>
                </a:lnTo>
                <a:cubicBezTo>
                  <a:pt x="1871" y="3593"/>
                  <a:pt x="1914" y="3577"/>
                  <a:pt x="1966" y="3577"/>
                </a:cubicBezTo>
                <a:cubicBezTo>
                  <a:pt x="2014" y="3577"/>
                  <a:pt x="2056" y="3594"/>
                  <a:pt x="2093" y="3629"/>
                </a:cubicBezTo>
                <a:cubicBezTo>
                  <a:pt x="2129" y="3664"/>
                  <a:pt x="2145" y="3707"/>
                  <a:pt x="2145" y="3755"/>
                </a:cubicBezTo>
                <a:lnTo>
                  <a:pt x="2145" y="4828"/>
                </a:lnTo>
                <a:lnTo>
                  <a:pt x="9824" y="4828"/>
                </a:lnTo>
                <a:cubicBezTo>
                  <a:pt x="9871" y="4828"/>
                  <a:pt x="9914" y="4845"/>
                  <a:pt x="9950" y="4880"/>
                </a:cubicBezTo>
                <a:cubicBezTo>
                  <a:pt x="9983" y="4914"/>
                  <a:pt x="10000" y="4955"/>
                  <a:pt x="10000" y="5004"/>
                </a:cubicBezTo>
                <a:close/>
              </a:path>
            </a:pathLst>
          </a:custGeom>
          <a:solidFill>
            <a:schemeClr val="tx1"/>
          </a:solidFill>
          <a:ln>
            <a:noFill/>
          </a:ln>
        </p:spPr>
      </p:sp>
      <p:pic>
        <p:nvPicPr>
          <p:cNvPr id="19" name="图片 18">
            <a:extLst>
              <a:ext uri="{FF2B5EF4-FFF2-40B4-BE49-F238E27FC236}">
                <a16:creationId xmlns="" xmlns:a16="http://schemas.microsoft.com/office/drawing/2014/main" id="{3793E2C2-A153-4912-9723-E1E114D3BC11}"/>
              </a:ext>
            </a:extLst>
          </p:cNvPr>
          <p:cNvPicPr>
            <a:picLocks noChangeAspect="1"/>
          </p:cNvPicPr>
          <p:nvPr/>
        </p:nvPicPr>
        <p:blipFill rotWithShape="1">
          <a:blip r:embed="rId4">
            <a:extLst>
              <a:ext uri="{28A0092B-C50C-407E-A947-70E740481C1C}">
                <a14:useLocalDpi xmlns:a14="http://schemas.microsoft.com/office/drawing/2010/main" val="0"/>
              </a:ext>
            </a:extLst>
          </a:blip>
          <a:srcRect l="517" r="-1"/>
          <a:stretch/>
        </p:blipFill>
        <p:spPr>
          <a:xfrm>
            <a:off x="7013075" y="2220165"/>
            <a:ext cx="4704146" cy="3623074"/>
          </a:xfrm>
          <a:prstGeom prst="rect">
            <a:avLst/>
          </a:prstGeom>
        </p:spPr>
      </p:pic>
      <p:grpSp>
        <p:nvGrpSpPr>
          <p:cNvPr id="20" name="组合 19">
            <a:extLst>
              <a:ext uri="{FF2B5EF4-FFF2-40B4-BE49-F238E27FC236}">
                <a16:creationId xmlns="" xmlns:a16="http://schemas.microsoft.com/office/drawing/2014/main" id="{63EDDE94-516D-4896-AD5D-1C5E06A930C0}"/>
              </a:ext>
            </a:extLst>
          </p:cNvPr>
          <p:cNvGrpSpPr/>
          <p:nvPr/>
        </p:nvGrpSpPr>
        <p:grpSpPr>
          <a:xfrm>
            <a:off x="5333339" y="3360156"/>
            <a:ext cx="1682072" cy="1626500"/>
            <a:chOff x="5255805" y="3006040"/>
            <a:chExt cx="1682072" cy="1626500"/>
          </a:xfrm>
        </p:grpSpPr>
        <p:sp>
          <p:nvSpPr>
            <p:cNvPr id="23" name="箭头: 右 22">
              <a:extLst>
                <a:ext uri="{FF2B5EF4-FFF2-40B4-BE49-F238E27FC236}">
                  <a16:creationId xmlns="" xmlns:a16="http://schemas.microsoft.com/office/drawing/2014/main" id="{34C7A8D7-9F5C-49AC-BAD1-D8DC3ED0907B}"/>
                </a:ext>
              </a:extLst>
            </p:cNvPr>
            <p:cNvSpPr/>
            <p:nvPr/>
          </p:nvSpPr>
          <p:spPr>
            <a:xfrm>
              <a:off x="5255806" y="3006040"/>
              <a:ext cx="1679740" cy="7394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夹击徐州</a:t>
              </a:r>
            </a:p>
          </p:txBody>
        </p:sp>
        <p:sp>
          <p:nvSpPr>
            <p:cNvPr id="24" name="箭头: 左 23">
              <a:extLst>
                <a:ext uri="{FF2B5EF4-FFF2-40B4-BE49-F238E27FC236}">
                  <a16:creationId xmlns="" xmlns:a16="http://schemas.microsoft.com/office/drawing/2014/main" id="{53BACD2F-CAF2-4E53-B0EF-0660D7C97887}"/>
                </a:ext>
              </a:extLst>
            </p:cNvPr>
            <p:cNvSpPr/>
            <p:nvPr/>
          </p:nvSpPr>
          <p:spPr>
            <a:xfrm>
              <a:off x="5255805" y="3893069"/>
              <a:ext cx="1682072" cy="7394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台儿庄大捷</a:t>
              </a:r>
            </a:p>
          </p:txBody>
        </p:sp>
      </p:grpSp>
      <p:sp>
        <p:nvSpPr>
          <p:cNvPr id="21" name="文本框 20">
            <a:extLst>
              <a:ext uri="{FF2B5EF4-FFF2-40B4-BE49-F238E27FC236}">
                <a16:creationId xmlns="" xmlns:a16="http://schemas.microsoft.com/office/drawing/2014/main" id="{0FD2A66B-44E8-46E8-92E7-8C9043DC2FCF}"/>
              </a:ext>
            </a:extLst>
          </p:cNvPr>
          <p:cNvSpPr txBox="1"/>
          <p:nvPr/>
        </p:nvSpPr>
        <p:spPr>
          <a:xfrm>
            <a:off x="5593555" y="6088409"/>
            <a:ext cx="6050757" cy="646331"/>
          </a:xfrm>
          <a:prstGeom prst="rect">
            <a:avLst/>
          </a:prstGeom>
          <a:noFill/>
        </p:spPr>
        <p:txBody>
          <a:bodyPr wrap="square">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中国军队在台儿庄地区围歼日军</a:t>
            </a:r>
            <a:r>
              <a:rPr lang="en-US" altLang="zh-CN" dirty="0">
                <a:solidFill>
                  <a:schemeClr val="bg1"/>
                </a:solidFill>
                <a:highlight>
                  <a:srgbClr val="000000"/>
                </a:highlight>
                <a:latin typeface="华文中宋" panose="02010600040101010101" pitchFamily="2" charset="-122"/>
                <a:ea typeface="华文中宋" panose="02010600040101010101" pitchFamily="2" charset="-122"/>
              </a:rPr>
              <a:t>1</a:t>
            </a:r>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万余人，取得台儿庄大捷，这是抗战以来中国军队正面战场取得的最大胜利。 </a:t>
            </a:r>
            <a:endParaRPr lang="zh-CN" altLang="en-US" dirty="0">
              <a:solidFill>
                <a:schemeClr val="bg1"/>
              </a:solidFill>
              <a:highlight>
                <a:srgbClr val="000000"/>
              </a:highlight>
            </a:endParaRPr>
          </a:p>
        </p:txBody>
      </p:sp>
      <p:sp>
        <p:nvSpPr>
          <p:cNvPr id="22" name="文本框 21">
            <a:extLst>
              <a:ext uri="{FF2B5EF4-FFF2-40B4-BE49-F238E27FC236}">
                <a16:creationId xmlns="" xmlns:a16="http://schemas.microsoft.com/office/drawing/2014/main" id="{1625575A-A050-4C43-B9C5-5A00813F45BC}"/>
              </a:ext>
            </a:extLst>
          </p:cNvPr>
          <p:cNvSpPr txBox="1"/>
          <p:nvPr/>
        </p:nvSpPr>
        <p:spPr>
          <a:xfrm>
            <a:off x="5357631" y="2665412"/>
            <a:ext cx="1628821" cy="338554"/>
          </a:xfrm>
          <a:prstGeom prst="rect">
            <a:avLst/>
          </a:prstGeom>
          <a:noFill/>
        </p:spPr>
        <p:txBody>
          <a:bodyPr wrap="square">
            <a:spAutoFit/>
          </a:bodyPr>
          <a:lstStyle/>
          <a:p>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1938</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年</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月</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-5</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月</a:t>
            </a:r>
            <a:endParaRPr lang="zh-CN" altLang="en-US" sz="1600" dirty="0">
              <a:solidFill>
                <a:schemeClr val="bg1"/>
              </a:solidFill>
              <a:highlight>
                <a:srgbClr val="000000"/>
              </a:highlight>
            </a:endParaRPr>
          </a:p>
        </p:txBody>
      </p:sp>
      <p:sp>
        <p:nvSpPr>
          <p:cNvPr id="25" name="矩形 24">
            <a:extLst>
              <a:ext uri="{FF2B5EF4-FFF2-40B4-BE49-F238E27FC236}">
                <a16:creationId xmlns="" xmlns:a16="http://schemas.microsoft.com/office/drawing/2014/main" id="{B08633DB-F751-4EEF-8119-2DD7E8B09705}"/>
              </a:ext>
            </a:extLst>
          </p:cNvPr>
          <p:cNvSpPr/>
          <p:nvPr/>
        </p:nvSpPr>
        <p:spPr>
          <a:xfrm>
            <a:off x="522033" y="3465572"/>
            <a:ext cx="4761706" cy="52863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400" b="1" dirty="0">
                <a:solidFill>
                  <a:schemeClr val="bg1"/>
                </a:solidFill>
                <a:latin typeface="华文中宋" panose="02010600040101010101" pitchFamily="2" charset="-122"/>
                <a:ea typeface="华文中宋" panose="02010600040101010101" pitchFamily="2" charset="-122"/>
              </a:rPr>
              <a:t>此时，日本两大侵略战场已经形成</a:t>
            </a:r>
          </a:p>
        </p:txBody>
      </p:sp>
      <p:sp>
        <p:nvSpPr>
          <p:cNvPr id="32" name="文本框 31">
            <a:extLst>
              <a:ext uri="{FF2B5EF4-FFF2-40B4-BE49-F238E27FC236}">
                <a16:creationId xmlns="" xmlns:a16="http://schemas.microsoft.com/office/drawing/2014/main" id="{0F52465F-A801-4178-8559-E115F063F0A6}"/>
              </a:ext>
            </a:extLst>
          </p:cNvPr>
          <p:cNvSpPr txBox="1"/>
          <p:nvPr/>
        </p:nvSpPr>
        <p:spPr>
          <a:xfrm>
            <a:off x="660401" y="143440"/>
            <a:ext cx="352583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奋勇抗击</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28" name="文本框 27">
            <a:extLst>
              <a:ext uri="{FF2B5EF4-FFF2-40B4-BE49-F238E27FC236}">
                <a16:creationId xmlns="" xmlns:a16="http://schemas.microsoft.com/office/drawing/2014/main" id="{B46B5BA4-89FA-42D8-90C6-CC54B76143F4}"/>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战略防御阶段</a:t>
            </a:r>
          </a:p>
        </p:txBody>
      </p:sp>
    </p:spTree>
    <p:custDataLst>
      <p:tags r:id="rId1"/>
    </p:custDataLst>
    <p:extLst>
      <p:ext uri="{BB962C8B-B14F-4D97-AF65-F5344CB8AC3E}">
        <p14:creationId xmlns:p14="http://schemas.microsoft.com/office/powerpoint/2010/main" val="271885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7" name="公众号：陈西设计之家。微信搜索即可">
            <a:extLst>
              <a:ext uri="{FF2B5EF4-FFF2-40B4-BE49-F238E27FC236}">
                <a16:creationId xmlns="" xmlns:a16="http://schemas.microsoft.com/office/drawing/2014/main" id="{58C4EBA1-A28B-4A37-9C8D-0A587FCB3835}"/>
              </a:ext>
            </a:extLst>
          </p:cNvPr>
          <p:cNvSpPr/>
          <p:nvPr/>
        </p:nvSpPr>
        <p:spPr>
          <a:xfrm>
            <a:off x="474768" y="2078070"/>
            <a:ext cx="4856240" cy="463278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zh-CN" altLang="en-US" sz="2000" dirty="0">
                <a:solidFill>
                  <a:schemeClr val="tx1"/>
                </a:solidFill>
                <a:latin typeface="华文中宋" panose="02010600040101010101" pitchFamily="2" charset="-122"/>
                <a:ea typeface="华文中宋" panose="02010600040101010101" pitchFamily="2" charset="-122"/>
              </a:rPr>
              <a:t>日本军部过高地估计了自己的军事力量，过低地估计了中国军队的抵抗能力，因此在战略上强调“速战速决”，企图集中兵力在最短时间内打败中国军队，逼使中国政府屈服。七七事变前，日本关东军司令官植田谦吉在其主持的大连侵华会议上，狂妄地叫嚣：三个月之内就可解决中国。因此，日本政府在短短十多个月内，集中了二十八个师团的兵力，同时在华北和华东展开进攻，然后南下</a:t>
            </a:r>
            <a:r>
              <a:rPr lang="zh-CN" altLang="en-US" sz="2000" dirty="0">
                <a:solidFill>
                  <a:schemeClr val="bg1"/>
                </a:solidFill>
                <a:highlight>
                  <a:srgbClr val="000000"/>
                </a:highlight>
                <a:latin typeface="华文中宋" panose="02010600040101010101" pitchFamily="2" charset="-122"/>
                <a:ea typeface="华文中宋" panose="02010600040101010101" pitchFamily="2" charset="-122"/>
              </a:rPr>
              <a:t>华中</a:t>
            </a:r>
            <a:r>
              <a:rPr lang="zh-CN" altLang="en-US" sz="2000" dirty="0">
                <a:solidFill>
                  <a:schemeClr val="tx1"/>
                </a:solidFill>
                <a:latin typeface="华文中宋" panose="02010600040101010101" pitchFamily="2" charset="-122"/>
                <a:ea typeface="华文中宋" panose="02010600040101010101" pitchFamily="2" charset="-122"/>
              </a:rPr>
              <a:t>，企图一举打垮中国军队的主力，消除中国军队的抵抗，达到侵占中国的目的。</a:t>
            </a:r>
            <a:endParaRPr lang="en-US" altLang="zh-CN" sz="2000" dirty="0">
              <a:solidFill>
                <a:schemeClr val="tx1"/>
              </a:solidFill>
              <a:latin typeface="华文中宋" panose="02010600040101010101" pitchFamily="2" charset="-122"/>
              <a:ea typeface="华文中宋" panose="02010600040101010101" pitchFamily="2" charset="-122"/>
            </a:endParaRPr>
          </a:p>
          <a:p>
            <a:pPr algn="r"/>
            <a:r>
              <a:rPr lang="en-US" altLang="zh-CN" sz="2000" dirty="0">
                <a:solidFill>
                  <a:schemeClr val="tx1"/>
                </a:solidFill>
                <a:latin typeface="华文中宋" panose="02010600040101010101" pitchFamily="2" charset="-122"/>
                <a:ea typeface="华文中宋" panose="02010600040101010101" pitchFamily="2" charset="-122"/>
              </a:rPr>
              <a:t>——</a:t>
            </a:r>
            <a:r>
              <a:rPr lang="zh-CN" altLang="en-US" sz="2000" dirty="0">
                <a:solidFill>
                  <a:schemeClr val="tx1"/>
                </a:solidFill>
                <a:latin typeface="华文中宋" panose="02010600040101010101" pitchFamily="2" charset="-122"/>
                <a:ea typeface="华文中宋" panose="02010600040101010101" pitchFamily="2" charset="-122"/>
              </a:rPr>
              <a:t>《抗日战争时期国民党正面战场重要战役介绍》</a:t>
            </a:r>
          </a:p>
        </p:txBody>
      </p:sp>
      <p:sp>
        <p:nvSpPr>
          <p:cNvPr id="8" name="矩形 7">
            <a:extLst>
              <a:ext uri="{FF2B5EF4-FFF2-40B4-BE49-F238E27FC236}">
                <a16:creationId xmlns="" xmlns:a16="http://schemas.microsoft.com/office/drawing/2014/main" id="{9603B3C8-7BC8-420E-A2B4-B03BA606FAD7}"/>
              </a:ext>
            </a:extLst>
          </p:cNvPr>
          <p:cNvSpPr/>
          <p:nvPr/>
        </p:nvSpPr>
        <p:spPr>
          <a:xfrm>
            <a:off x="474768" y="1262637"/>
            <a:ext cx="485623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日本：三个月内灭亡中国</a:t>
            </a:r>
          </a:p>
        </p:txBody>
      </p:sp>
      <p:sp>
        <p:nvSpPr>
          <p:cNvPr id="9" name="矩形 8">
            <a:extLst>
              <a:ext uri="{FF2B5EF4-FFF2-40B4-BE49-F238E27FC236}">
                <a16:creationId xmlns="" xmlns:a16="http://schemas.microsoft.com/office/drawing/2014/main" id="{A6B2DC4C-92C4-4E9C-8055-8570E0C556C8}"/>
              </a:ext>
            </a:extLst>
          </p:cNvPr>
          <p:cNvSpPr/>
          <p:nvPr/>
        </p:nvSpPr>
        <p:spPr>
          <a:xfrm>
            <a:off x="7013080" y="1262637"/>
            <a:ext cx="4704146"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中国：武汉会战论持久战</a:t>
            </a:r>
          </a:p>
        </p:txBody>
      </p:sp>
      <p:sp>
        <p:nvSpPr>
          <p:cNvPr id="10" name="iconfont-11253-5327626">
            <a:extLst>
              <a:ext uri="{FF2B5EF4-FFF2-40B4-BE49-F238E27FC236}">
                <a16:creationId xmlns="" xmlns:a16="http://schemas.microsoft.com/office/drawing/2014/main" id="{DD308305-388B-459D-97C3-41A68CCC8428}"/>
              </a:ext>
            </a:extLst>
          </p:cNvPr>
          <p:cNvSpPr>
            <a:spLocks noChangeAspect="1"/>
          </p:cNvSpPr>
          <p:nvPr/>
        </p:nvSpPr>
        <p:spPr bwMode="auto">
          <a:xfrm>
            <a:off x="5794334" y="1364619"/>
            <a:ext cx="755416" cy="567073"/>
          </a:xfrm>
          <a:custGeom>
            <a:avLst/>
            <a:gdLst>
              <a:gd name="T0" fmla="*/ 10000 w 10000"/>
              <a:gd name="T1" fmla="*/ 1968 h 7507"/>
              <a:gd name="T2" fmla="*/ 9950 w 10000"/>
              <a:gd name="T3" fmla="*/ 2097 h 7507"/>
              <a:gd name="T4" fmla="*/ 8165 w 10000"/>
              <a:gd name="T5" fmla="*/ 3883 h 7507"/>
              <a:gd name="T6" fmla="*/ 8036 w 10000"/>
              <a:gd name="T7" fmla="*/ 3933 h 7507"/>
              <a:gd name="T8" fmla="*/ 7910 w 10000"/>
              <a:gd name="T9" fmla="*/ 3880 h 7507"/>
              <a:gd name="T10" fmla="*/ 7858 w 10000"/>
              <a:gd name="T11" fmla="*/ 3754 h 7507"/>
              <a:gd name="T12" fmla="*/ 7858 w 10000"/>
              <a:gd name="T13" fmla="*/ 2681 h 7507"/>
              <a:gd name="T14" fmla="*/ 179 w 10000"/>
              <a:gd name="T15" fmla="*/ 2681 h 7507"/>
              <a:gd name="T16" fmla="*/ 53 w 10000"/>
              <a:gd name="T17" fmla="*/ 2629 h 7507"/>
              <a:gd name="T18" fmla="*/ 0 w 10000"/>
              <a:gd name="T19" fmla="*/ 2503 h 7507"/>
              <a:gd name="T20" fmla="*/ 0 w 10000"/>
              <a:gd name="T21" fmla="*/ 1430 h 7507"/>
              <a:gd name="T22" fmla="*/ 53 w 10000"/>
              <a:gd name="T23" fmla="*/ 1304 h 7507"/>
              <a:gd name="T24" fmla="*/ 179 w 10000"/>
              <a:gd name="T25" fmla="*/ 1251 h 7507"/>
              <a:gd name="T26" fmla="*/ 7857 w 10000"/>
              <a:gd name="T27" fmla="*/ 1251 h 7507"/>
              <a:gd name="T28" fmla="*/ 7857 w 10000"/>
              <a:gd name="T29" fmla="*/ 179 h 7507"/>
              <a:gd name="T30" fmla="*/ 7907 w 10000"/>
              <a:gd name="T31" fmla="*/ 50 h 7507"/>
              <a:gd name="T32" fmla="*/ 8036 w 10000"/>
              <a:gd name="T33" fmla="*/ 0 h 7507"/>
              <a:gd name="T34" fmla="*/ 8170 w 10000"/>
              <a:gd name="T35" fmla="*/ 57 h 7507"/>
              <a:gd name="T36" fmla="*/ 9950 w 10000"/>
              <a:gd name="T37" fmla="*/ 1837 h 7507"/>
              <a:gd name="T38" fmla="*/ 10000 w 10000"/>
              <a:gd name="T39" fmla="*/ 1968 h 7507"/>
              <a:gd name="T40" fmla="*/ 10000 w 10000"/>
              <a:gd name="T41" fmla="*/ 5004 h 7507"/>
              <a:gd name="T42" fmla="*/ 10000 w 10000"/>
              <a:gd name="T43" fmla="*/ 6077 h 7507"/>
              <a:gd name="T44" fmla="*/ 9948 w 10000"/>
              <a:gd name="T45" fmla="*/ 6203 h 7507"/>
              <a:gd name="T46" fmla="*/ 9821 w 10000"/>
              <a:gd name="T47" fmla="*/ 6255 h 7507"/>
              <a:gd name="T48" fmla="*/ 2142 w 10000"/>
              <a:gd name="T49" fmla="*/ 6255 h 7507"/>
              <a:gd name="T50" fmla="*/ 2142 w 10000"/>
              <a:gd name="T51" fmla="*/ 7328 h 7507"/>
              <a:gd name="T52" fmla="*/ 2090 w 10000"/>
              <a:gd name="T53" fmla="*/ 7454 h 7507"/>
              <a:gd name="T54" fmla="*/ 1964 w 10000"/>
              <a:gd name="T55" fmla="*/ 7507 h 7507"/>
              <a:gd name="T56" fmla="*/ 1830 w 10000"/>
              <a:gd name="T57" fmla="*/ 7450 h 7507"/>
              <a:gd name="T58" fmla="*/ 51 w 10000"/>
              <a:gd name="T59" fmla="*/ 5665 h 7507"/>
              <a:gd name="T60" fmla="*/ 1 w 10000"/>
              <a:gd name="T61" fmla="*/ 5542 h 7507"/>
              <a:gd name="T62" fmla="*/ 51 w 10000"/>
              <a:gd name="T63" fmla="*/ 5413 h 7507"/>
              <a:gd name="T64" fmla="*/ 1838 w 10000"/>
              <a:gd name="T65" fmla="*/ 3627 h 7507"/>
              <a:gd name="T66" fmla="*/ 1966 w 10000"/>
              <a:gd name="T67" fmla="*/ 3577 h 7507"/>
              <a:gd name="T68" fmla="*/ 2093 w 10000"/>
              <a:gd name="T69" fmla="*/ 3629 h 7507"/>
              <a:gd name="T70" fmla="*/ 2145 w 10000"/>
              <a:gd name="T71" fmla="*/ 3755 h 7507"/>
              <a:gd name="T72" fmla="*/ 2145 w 10000"/>
              <a:gd name="T73" fmla="*/ 4828 h 7507"/>
              <a:gd name="T74" fmla="*/ 9824 w 10000"/>
              <a:gd name="T75" fmla="*/ 4828 h 7507"/>
              <a:gd name="T76" fmla="*/ 9950 w 10000"/>
              <a:gd name="T77" fmla="*/ 4880 h 7507"/>
              <a:gd name="T78" fmla="*/ 10000 w 10000"/>
              <a:gd name="T79" fmla="*/ 5004 h 7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00" h="7507">
                <a:moveTo>
                  <a:pt x="10000" y="1968"/>
                </a:moveTo>
                <a:cubicBezTo>
                  <a:pt x="10000" y="2019"/>
                  <a:pt x="9984" y="2063"/>
                  <a:pt x="9950" y="2097"/>
                </a:cubicBezTo>
                <a:lnTo>
                  <a:pt x="8165" y="3883"/>
                </a:lnTo>
                <a:cubicBezTo>
                  <a:pt x="8131" y="3917"/>
                  <a:pt x="8089" y="3933"/>
                  <a:pt x="8036" y="3933"/>
                </a:cubicBezTo>
                <a:cubicBezTo>
                  <a:pt x="7989" y="3933"/>
                  <a:pt x="7946" y="3915"/>
                  <a:pt x="7910" y="3880"/>
                </a:cubicBezTo>
                <a:cubicBezTo>
                  <a:pt x="7875" y="3845"/>
                  <a:pt x="7858" y="3803"/>
                  <a:pt x="7858" y="3754"/>
                </a:cubicBezTo>
                <a:lnTo>
                  <a:pt x="7858" y="2681"/>
                </a:lnTo>
                <a:lnTo>
                  <a:pt x="179" y="2681"/>
                </a:lnTo>
                <a:cubicBezTo>
                  <a:pt x="131" y="2681"/>
                  <a:pt x="89" y="2664"/>
                  <a:pt x="53" y="2629"/>
                </a:cubicBezTo>
                <a:cubicBezTo>
                  <a:pt x="18" y="2594"/>
                  <a:pt x="0" y="2551"/>
                  <a:pt x="0" y="2503"/>
                </a:cubicBezTo>
                <a:lnTo>
                  <a:pt x="0" y="1430"/>
                </a:lnTo>
                <a:cubicBezTo>
                  <a:pt x="0" y="1383"/>
                  <a:pt x="18" y="1340"/>
                  <a:pt x="53" y="1304"/>
                </a:cubicBezTo>
                <a:cubicBezTo>
                  <a:pt x="88" y="1269"/>
                  <a:pt x="130" y="1251"/>
                  <a:pt x="179" y="1251"/>
                </a:cubicBezTo>
                <a:lnTo>
                  <a:pt x="7857" y="1251"/>
                </a:lnTo>
                <a:lnTo>
                  <a:pt x="7857" y="179"/>
                </a:lnTo>
                <a:cubicBezTo>
                  <a:pt x="7857" y="128"/>
                  <a:pt x="7874" y="84"/>
                  <a:pt x="7907" y="50"/>
                </a:cubicBezTo>
                <a:cubicBezTo>
                  <a:pt x="7941" y="18"/>
                  <a:pt x="7984" y="0"/>
                  <a:pt x="8036" y="0"/>
                </a:cubicBezTo>
                <a:cubicBezTo>
                  <a:pt x="8080" y="0"/>
                  <a:pt x="8125" y="19"/>
                  <a:pt x="8170" y="57"/>
                </a:cubicBezTo>
                <a:lnTo>
                  <a:pt x="9950" y="1837"/>
                </a:lnTo>
                <a:cubicBezTo>
                  <a:pt x="9984" y="1873"/>
                  <a:pt x="10000" y="1915"/>
                  <a:pt x="10000" y="1968"/>
                </a:cubicBezTo>
                <a:close/>
                <a:moveTo>
                  <a:pt x="10000" y="5004"/>
                </a:moveTo>
                <a:lnTo>
                  <a:pt x="10000" y="6077"/>
                </a:lnTo>
                <a:cubicBezTo>
                  <a:pt x="10000" y="6124"/>
                  <a:pt x="9983" y="6167"/>
                  <a:pt x="9948" y="6203"/>
                </a:cubicBezTo>
                <a:cubicBezTo>
                  <a:pt x="9913" y="6238"/>
                  <a:pt x="9870" y="6255"/>
                  <a:pt x="9821" y="6255"/>
                </a:cubicBezTo>
                <a:lnTo>
                  <a:pt x="2142" y="6255"/>
                </a:lnTo>
                <a:lnTo>
                  <a:pt x="2142" y="7328"/>
                </a:lnTo>
                <a:cubicBezTo>
                  <a:pt x="2142" y="7375"/>
                  <a:pt x="2125" y="7418"/>
                  <a:pt x="2090" y="7454"/>
                </a:cubicBezTo>
                <a:cubicBezTo>
                  <a:pt x="2055" y="7489"/>
                  <a:pt x="2013" y="7507"/>
                  <a:pt x="1964" y="7507"/>
                </a:cubicBezTo>
                <a:cubicBezTo>
                  <a:pt x="1920" y="7507"/>
                  <a:pt x="1875" y="7488"/>
                  <a:pt x="1830" y="7450"/>
                </a:cubicBezTo>
                <a:lnTo>
                  <a:pt x="51" y="5665"/>
                </a:lnTo>
                <a:cubicBezTo>
                  <a:pt x="18" y="5632"/>
                  <a:pt x="1" y="5592"/>
                  <a:pt x="1" y="5542"/>
                </a:cubicBezTo>
                <a:cubicBezTo>
                  <a:pt x="1" y="5490"/>
                  <a:pt x="18" y="5447"/>
                  <a:pt x="51" y="5413"/>
                </a:cubicBezTo>
                <a:lnTo>
                  <a:pt x="1838" y="3627"/>
                </a:lnTo>
                <a:cubicBezTo>
                  <a:pt x="1871" y="3593"/>
                  <a:pt x="1914" y="3577"/>
                  <a:pt x="1966" y="3577"/>
                </a:cubicBezTo>
                <a:cubicBezTo>
                  <a:pt x="2014" y="3577"/>
                  <a:pt x="2056" y="3594"/>
                  <a:pt x="2093" y="3629"/>
                </a:cubicBezTo>
                <a:cubicBezTo>
                  <a:pt x="2129" y="3664"/>
                  <a:pt x="2145" y="3707"/>
                  <a:pt x="2145" y="3755"/>
                </a:cubicBezTo>
                <a:lnTo>
                  <a:pt x="2145" y="4828"/>
                </a:lnTo>
                <a:lnTo>
                  <a:pt x="9824" y="4828"/>
                </a:lnTo>
                <a:cubicBezTo>
                  <a:pt x="9871" y="4828"/>
                  <a:pt x="9914" y="4845"/>
                  <a:pt x="9950" y="4880"/>
                </a:cubicBezTo>
                <a:cubicBezTo>
                  <a:pt x="9983" y="4914"/>
                  <a:pt x="10000" y="4955"/>
                  <a:pt x="10000" y="5004"/>
                </a:cubicBezTo>
                <a:close/>
              </a:path>
            </a:pathLst>
          </a:custGeom>
          <a:solidFill>
            <a:schemeClr val="tx1"/>
          </a:solidFill>
          <a:ln>
            <a:noFill/>
          </a:ln>
        </p:spPr>
      </p:sp>
      <p:grpSp>
        <p:nvGrpSpPr>
          <p:cNvPr id="12" name="组合 11">
            <a:extLst>
              <a:ext uri="{FF2B5EF4-FFF2-40B4-BE49-F238E27FC236}">
                <a16:creationId xmlns="" xmlns:a16="http://schemas.microsoft.com/office/drawing/2014/main" id="{3335AC07-FCDF-4B92-8789-74FC68E7D6FE}"/>
              </a:ext>
            </a:extLst>
          </p:cNvPr>
          <p:cNvGrpSpPr/>
          <p:nvPr/>
        </p:nvGrpSpPr>
        <p:grpSpPr>
          <a:xfrm>
            <a:off x="5333339" y="3360156"/>
            <a:ext cx="1682072" cy="1626500"/>
            <a:chOff x="5255805" y="3006040"/>
            <a:chExt cx="1682072" cy="1626500"/>
          </a:xfrm>
        </p:grpSpPr>
        <p:sp>
          <p:nvSpPr>
            <p:cNvPr id="18" name="箭头: 右 17">
              <a:extLst>
                <a:ext uri="{FF2B5EF4-FFF2-40B4-BE49-F238E27FC236}">
                  <a16:creationId xmlns="" xmlns:a16="http://schemas.microsoft.com/office/drawing/2014/main" id="{0B28ED92-7B33-4CEA-92FC-94FB2FB589AD}"/>
                </a:ext>
              </a:extLst>
            </p:cNvPr>
            <p:cNvSpPr/>
            <p:nvPr/>
          </p:nvSpPr>
          <p:spPr>
            <a:xfrm>
              <a:off x="5255806" y="3006040"/>
              <a:ext cx="1679740" cy="7394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进攻武汉</a:t>
              </a:r>
            </a:p>
          </p:txBody>
        </p:sp>
        <p:sp>
          <p:nvSpPr>
            <p:cNvPr id="19" name="箭头: 左 18">
              <a:extLst>
                <a:ext uri="{FF2B5EF4-FFF2-40B4-BE49-F238E27FC236}">
                  <a16:creationId xmlns="" xmlns:a16="http://schemas.microsoft.com/office/drawing/2014/main" id="{98A77A81-E6A0-42EC-B7E1-DB68A3106435}"/>
                </a:ext>
              </a:extLst>
            </p:cNvPr>
            <p:cNvSpPr/>
            <p:nvPr/>
          </p:nvSpPr>
          <p:spPr>
            <a:xfrm>
              <a:off x="5255805" y="3893069"/>
              <a:ext cx="1682072" cy="7394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 b="1" dirty="0">
                  <a:latin typeface="华文中宋" panose="02010600040101010101" pitchFamily="2" charset="-122"/>
                  <a:ea typeface="华文中宋" panose="02010600040101010101" pitchFamily="2" charset="-122"/>
                </a:rPr>
                <a:t>持久作战</a:t>
              </a:r>
            </a:p>
          </p:txBody>
        </p:sp>
      </p:grpSp>
      <p:sp>
        <p:nvSpPr>
          <p:cNvPr id="13" name="文本框 12">
            <a:extLst>
              <a:ext uri="{FF2B5EF4-FFF2-40B4-BE49-F238E27FC236}">
                <a16:creationId xmlns="" xmlns:a16="http://schemas.microsoft.com/office/drawing/2014/main" id="{EF87DE35-A99B-48A3-93DD-56657523C78D}"/>
              </a:ext>
            </a:extLst>
          </p:cNvPr>
          <p:cNvSpPr txBox="1"/>
          <p:nvPr/>
        </p:nvSpPr>
        <p:spPr>
          <a:xfrm>
            <a:off x="6494653" y="6070882"/>
            <a:ext cx="5222573" cy="923330"/>
          </a:xfrm>
          <a:prstGeom prst="rect">
            <a:avLst/>
          </a:prstGeom>
          <a:noFill/>
        </p:spPr>
        <p:txBody>
          <a:bodyPr wrap="square">
            <a:spAutoFit/>
          </a:bodyPr>
          <a:lstStyle/>
          <a:p>
            <a:r>
              <a:rPr lang="zh-CN" altLang="en-US" dirty="0">
                <a:solidFill>
                  <a:schemeClr val="bg1"/>
                </a:solidFill>
                <a:highlight>
                  <a:srgbClr val="000000"/>
                </a:highlight>
                <a:latin typeface="华文中宋" panose="02010600040101010101" pitchFamily="2" charset="-122"/>
                <a:ea typeface="华文中宋" panose="02010600040101010101" pitchFamily="2" charset="-122"/>
              </a:rPr>
              <a:t>武汉会战是抗战以来规模最大的一次战役。武汉、广州陷落后，抗战进入战略相持阶段。</a:t>
            </a:r>
          </a:p>
          <a:p>
            <a:endParaRPr lang="zh-CN" altLang="en-US" dirty="0">
              <a:solidFill>
                <a:schemeClr val="bg1"/>
              </a:solidFill>
              <a:highlight>
                <a:srgbClr val="000000"/>
              </a:highlight>
              <a:latin typeface="华文中宋" panose="02010600040101010101" pitchFamily="2" charset="-122"/>
              <a:ea typeface="华文中宋" panose="02010600040101010101" pitchFamily="2" charset="-122"/>
            </a:endParaRPr>
          </a:p>
        </p:txBody>
      </p:sp>
      <p:sp>
        <p:nvSpPr>
          <p:cNvPr id="14" name="文本框 13">
            <a:extLst>
              <a:ext uri="{FF2B5EF4-FFF2-40B4-BE49-F238E27FC236}">
                <a16:creationId xmlns="" xmlns:a16="http://schemas.microsoft.com/office/drawing/2014/main" id="{A8DDE3A6-19C1-48A8-8598-DDB8E0E5BEAF}"/>
              </a:ext>
            </a:extLst>
          </p:cNvPr>
          <p:cNvSpPr txBox="1"/>
          <p:nvPr/>
        </p:nvSpPr>
        <p:spPr>
          <a:xfrm>
            <a:off x="5291927" y="2654797"/>
            <a:ext cx="1760234" cy="338554"/>
          </a:xfrm>
          <a:prstGeom prst="rect">
            <a:avLst/>
          </a:prstGeom>
          <a:noFill/>
        </p:spPr>
        <p:txBody>
          <a:bodyPr wrap="square">
            <a:spAutoFit/>
          </a:bodyPr>
          <a:lstStyle/>
          <a:p>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1938</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年</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6</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月</a:t>
            </a:r>
            <a:r>
              <a:rPr lang="en-US" altLang="zh-CN" sz="1600" dirty="0">
                <a:solidFill>
                  <a:schemeClr val="bg1"/>
                </a:solidFill>
                <a:highlight>
                  <a:srgbClr val="000000"/>
                </a:highlight>
                <a:latin typeface="华文中宋" panose="02010600040101010101" pitchFamily="2" charset="-122"/>
                <a:ea typeface="华文中宋" panose="02010600040101010101" pitchFamily="2" charset="-122"/>
              </a:rPr>
              <a:t>-10</a:t>
            </a:r>
            <a:r>
              <a:rPr lang="zh-CN" altLang="en-US" sz="1600" dirty="0">
                <a:solidFill>
                  <a:schemeClr val="bg1"/>
                </a:solidFill>
                <a:highlight>
                  <a:srgbClr val="000000"/>
                </a:highlight>
                <a:latin typeface="华文中宋" panose="02010600040101010101" pitchFamily="2" charset="-122"/>
                <a:ea typeface="华文中宋" panose="02010600040101010101" pitchFamily="2" charset="-122"/>
              </a:rPr>
              <a:t>月</a:t>
            </a:r>
            <a:endParaRPr lang="zh-CN" altLang="en-US" sz="1600" dirty="0">
              <a:solidFill>
                <a:schemeClr val="bg1"/>
              </a:solidFill>
              <a:highlight>
                <a:srgbClr val="000000"/>
              </a:highlight>
            </a:endParaRPr>
          </a:p>
        </p:txBody>
      </p:sp>
      <p:sp>
        <p:nvSpPr>
          <p:cNvPr id="29" name="文本框 28">
            <a:extLst>
              <a:ext uri="{FF2B5EF4-FFF2-40B4-BE49-F238E27FC236}">
                <a16:creationId xmlns="" xmlns:a16="http://schemas.microsoft.com/office/drawing/2014/main" id="{D687CDDE-F760-4DBF-BC82-1E80E67C6899}"/>
              </a:ext>
            </a:extLst>
          </p:cNvPr>
          <p:cNvSpPr txBox="1"/>
          <p:nvPr/>
        </p:nvSpPr>
        <p:spPr>
          <a:xfrm>
            <a:off x="660401" y="143440"/>
            <a:ext cx="3525837"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r>
              <a:rPr lang="en-US" altLang="zh-CN"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奋勇抗击</a:t>
            </a:r>
            <a:endPar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endParaRPr>
          </a:p>
        </p:txBody>
      </p:sp>
      <p:sp>
        <p:nvSpPr>
          <p:cNvPr id="17" name="文本框 16">
            <a:extLst>
              <a:ext uri="{FF2B5EF4-FFF2-40B4-BE49-F238E27FC236}">
                <a16:creationId xmlns="" xmlns:a16="http://schemas.microsoft.com/office/drawing/2014/main" id="{EA75B643-C227-4D8E-A724-84D32C4AB54D}"/>
              </a:ext>
            </a:extLst>
          </p:cNvPr>
          <p:cNvSpPr txBox="1"/>
          <p:nvPr/>
        </p:nvSpPr>
        <p:spPr>
          <a:xfrm>
            <a:off x="7013080" y="2119861"/>
            <a:ext cx="4704146" cy="3785652"/>
          </a:xfrm>
          <a:prstGeom prst="rect">
            <a:avLst/>
          </a:prstGeom>
          <a:solidFill>
            <a:srgbClr val="EEEEEE"/>
          </a:solidFill>
        </p:spPr>
        <p:txBody>
          <a:bodyPr wrap="square">
            <a:spAutoFit/>
          </a:bodyPr>
          <a:lstStyle/>
          <a:p>
            <a:pPr indent="457200" algn="just"/>
            <a:r>
              <a:rPr lang="en-US" altLang="zh-CN" sz="2400" dirty="0">
                <a:latin typeface="华文中宋" panose="02010600040101010101" pitchFamily="2" charset="-122"/>
                <a:ea typeface="华文中宋" panose="02010600040101010101" pitchFamily="2" charset="-122"/>
              </a:rPr>
              <a:t>1938</a:t>
            </a:r>
            <a:r>
              <a:rPr lang="zh-CN" altLang="en-US" sz="2400" dirty="0">
                <a:latin typeface="华文中宋" panose="02010600040101010101" pitchFamily="2" charset="-122"/>
                <a:ea typeface="华文中宋" panose="02010600040101010101" pitchFamily="2" charset="-122"/>
              </a:rPr>
              <a:t>年6月中旬，武汉会战开始。会战前，毛泽东在延安发表</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《论持久战》</a:t>
            </a:r>
            <a:r>
              <a:rPr lang="zh-CN" altLang="en-US" sz="2400" dirty="0">
                <a:latin typeface="华文中宋" panose="02010600040101010101" pitchFamily="2" charset="-122"/>
                <a:ea typeface="华文中宋" panose="02010600040101010101" pitchFamily="2" charset="-122"/>
              </a:rPr>
              <a:t>的演讲，总结抗战开始以来的战争形势，针对国内存在的“中国必亡论”和“中国速胜论”，</a:t>
            </a:r>
            <a:r>
              <a:rPr lang="zh-CN" altLang="en-US" sz="2400" dirty="0">
                <a:solidFill>
                  <a:schemeClr val="bg1"/>
                </a:solidFill>
                <a:highlight>
                  <a:srgbClr val="000000"/>
                </a:highlight>
                <a:latin typeface="华文中宋" panose="02010600040101010101" pitchFamily="2" charset="-122"/>
                <a:ea typeface="华文中宋" panose="02010600040101010101" pitchFamily="2" charset="-122"/>
              </a:rPr>
              <a:t>科学论证了中国必须通过持久作战赢得对日作战最后胜利的战略指导理论</a:t>
            </a:r>
            <a:r>
              <a:rPr lang="zh-CN" altLang="en-US" sz="2400" dirty="0">
                <a:latin typeface="华文中宋" panose="02010600040101010101" pitchFamily="2" charset="-122"/>
                <a:ea typeface="华文中宋" panose="02010600040101010101" pitchFamily="2" charset="-122"/>
              </a:rPr>
              <a:t>，在国内外产生了重大影响。</a:t>
            </a:r>
            <a:endParaRPr lang="en-US" altLang="zh-CN" sz="2400" dirty="0">
              <a:latin typeface="华文中宋" panose="02010600040101010101" pitchFamily="2" charset="-122"/>
              <a:ea typeface="华文中宋" panose="02010600040101010101" pitchFamily="2" charset="-122"/>
            </a:endParaRPr>
          </a:p>
          <a:p>
            <a:pPr indent="457200" algn="just"/>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中外历史纲要（上）</a:t>
            </a:r>
            <a:r>
              <a:rPr lang="en-US" altLang="zh-CN" sz="2400" dirty="0">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endParaRPr>
          </a:p>
        </p:txBody>
      </p:sp>
      <p:sp>
        <p:nvSpPr>
          <p:cNvPr id="20" name="文本框 19">
            <a:extLst>
              <a:ext uri="{FF2B5EF4-FFF2-40B4-BE49-F238E27FC236}">
                <a16:creationId xmlns="" xmlns:a16="http://schemas.microsoft.com/office/drawing/2014/main" id="{8C261BDE-E6A3-49DE-981B-CAC188FF3B51}"/>
              </a:ext>
            </a:extLst>
          </p:cNvPr>
          <p:cNvSpPr txBox="1"/>
          <p:nvPr/>
        </p:nvSpPr>
        <p:spPr>
          <a:xfrm>
            <a:off x="7415213" y="143440"/>
            <a:ext cx="2667001" cy="584775"/>
          </a:xfrm>
          <a:prstGeom prst="rect">
            <a:avLst/>
          </a:prstGeom>
          <a:solidFill>
            <a:schemeClr val="tx1"/>
          </a:solid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战略防御阶段</a:t>
            </a:r>
          </a:p>
        </p:txBody>
      </p:sp>
    </p:spTree>
    <p:custDataLst>
      <p:tags r:id="rId1"/>
    </p:custDataLst>
    <p:extLst>
      <p:ext uri="{BB962C8B-B14F-4D97-AF65-F5344CB8AC3E}">
        <p14:creationId xmlns:p14="http://schemas.microsoft.com/office/powerpoint/2010/main" val="23349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a:extLst>
              <a:ext uri="{FF2B5EF4-FFF2-40B4-BE49-F238E27FC236}">
                <a16:creationId xmlns="" xmlns:a16="http://schemas.microsoft.com/office/drawing/2014/main" id="{EA7CF214-D8C8-4296-9F05-83FBC88BDB2F}"/>
              </a:ext>
            </a:extLst>
          </p:cNvPr>
          <p:cNvCxnSpPr/>
          <p:nvPr/>
        </p:nvCxnSpPr>
        <p:spPr>
          <a:xfrm>
            <a:off x="0" y="778567"/>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 xmlns:a16="http://schemas.microsoft.com/office/drawing/2014/main" id="{D45F9494-86DC-416C-BEC5-473AECDD7355}"/>
              </a:ext>
            </a:extLst>
          </p:cNvPr>
          <p:cNvSpPr txBox="1"/>
          <p:nvPr/>
        </p:nvSpPr>
        <p:spPr>
          <a:xfrm>
            <a:off x="10586482" y="294498"/>
            <a:ext cx="1205948" cy="888705"/>
          </a:xfrm>
          <a:prstGeom prst="rect">
            <a:avLst/>
          </a:prstGeom>
          <a:noFill/>
        </p:spPr>
        <p:txBody>
          <a:bodyPr wrap="square" rtlCol="0">
            <a:spAutoFit/>
          </a:bodyPr>
          <a:lstStyle/>
          <a:p>
            <a:pPr>
              <a:lnSpc>
                <a:spcPct val="150000"/>
              </a:lnSpc>
            </a:pPr>
            <a:r>
              <a:rPr lang="zh-CN" altLang="en-US" dirty="0">
                <a:latin typeface="华光行书_CNKI" panose="02000500000000000000" pitchFamily="2" charset="-122"/>
                <a:ea typeface="华光行书_CNKI" panose="02000500000000000000" pitchFamily="2" charset="-122"/>
              </a:rPr>
              <a:t>唯物史观史料实证</a:t>
            </a:r>
          </a:p>
        </p:txBody>
      </p:sp>
      <p:sp>
        <p:nvSpPr>
          <p:cNvPr id="77" name="iconfont-11607-6151392">
            <a:extLst>
              <a:ext uri="{FF2B5EF4-FFF2-40B4-BE49-F238E27FC236}">
                <a16:creationId xmlns="" xmlns:a16="http://schemas.microsoft.com/office/drawing/2014/main" id="{A140D403-D09D-4BFD-A112-554F0DC2539E}"/>
              </a:ext>
            </a:extLst>
          </p:cNvPr>
          <p:cNvSpPr>
            <a:spLocks noChangeAspect="1"/>
          </p:cNvSpPr>
          <p:nvPr/>
        </p:nvSpPr>
        <p:spPr bwMode="auto">
          <a:xfrm>
            <a:off x="154322" y="147138"/>
            <a:ext cx="490495" cy="507850"/>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chemeClr val="tx1"/>
          </a:solidFill>
          <a:ln>
            <a:noFill/>
          </a:ln>
        </p:spPr>
      </p:sp>
      <p:sp>
        <p:nvSpPr>
          <p:cNvPr id="7" name="文本框 6">
            <a:extLst>
              <a:ext uri="{FF2B5EF4-FFF2-40B4-BE49-F238E27FC236}">
                <a16:creationId xmlns="" xmlns:a16="http://schemas.microsoft.com/office/drawing/2014/main" id="{DC2326D4-B098-461F-8B1D-D33AED1D7D8A}"/>
              </a:ext>
            </a:extLst>
          </p:cNvPr>
          <p:cNvSpPr txBox="1"/>
          <p:nvPr/>
        </p:nvSpPr>
        <p:spPr>
          <a:xfrm>
            <a:off x="399569" y="1306782"/>
            <a:ext cx="11392861" cy="2308324"/>
          </a:xfrm>
          <a:prstGeom prst="rect">
            <a:avLst/>
          </a:prstGeom>
          <a:solidFill>
            <a:srgbClr val="EEEEEE"/>
          </a:solidFill>
          <a:ln>
            <a:solidFill>
              <a:srgbClr val="EEEEEE"/>
            </a:solidFill>
          </a:ln>
        </p:spPr>
        <p:txBody>
          <a:bodyPr wrap="square">
            <a:spAutoFit/>
          </a:bodyPr>
          <a:lstStyle/>
          <a:p>
            <a:pPr indent="457200" algn="just"/>
            <a:r>
              <a:rPr lang="zh-CN" altLang="en-US" sz="2400" dirty="0">
                <a:latin typeface="华文中宋" panose="02010600040101010101" pitchFamily="2" charset="-122"/>
                <a:ea typeface="华文中宋" panose="02010600040101010101" pitchFamily="2" charset="-122"/>
              </a:rPr>
              <a:t>用这种革命战术，他(指日本)要占领我们一省，至少时间就是一个月，如其统计起来，他们要占领我们十八省，至少要费十八月，这十八月时间，那国际形势的变化还了得？何况他一个月，必不能迅速占领我们一省呢？所以我们各个人如果有觉悟，随时随地作防御工作，随时随地准备牺牲抵抗，如此，不仅不怕日本人有三千架飞机，就是他再加三万架飞机，对我也无可奈何。</a:t>
            </a:r>
          </a:p>
          <a:p>
            <a:pPr algn="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蒋介石《抵御外侮与复兴民族》</a:t>
            </a:r>
          </a:p>
        </p:txBody>
      </p:sp>
      <p:sp>
        <p:nvSpPr>
          <p:cNvPr id="9" name="文本框 8">
            <a:extLst>
              <a:ext uri="{FF2B5EF4-FFF2-40B4-BE49-F238E27FC236}">
                <a16:creationId xmlns="" xmlns:a16="http://schemas.microsoft.com/office/drawing/2014/main" id="{CE512CD5-49C3-48A7-8200-C83503A08188}"/>
              </a:ext>
            </a:extLst>
          </p:cNvPr>
          <p:cNvSpPr txBox="1"/>
          <p:nvPr/>
        </p:nvSpPr>
        <p:spPr>
          <a:xfrm>
            <a:off x="399568" y="3868165"/>
            <a:ext cx="11392861" cy="2308324"/>
          </a:xfrm>
          <a:prstGeom prst="rect">
            <a:avLst/>
          </a:prstGeom>
          <a:solidFill>
            <a:srgbClr val="EEEEEE"/>
          </a:solidFill>
        </p:spPr>
        <p:txBody>
          <a:bodyPr wrap="square">
            <a:spAutoFit/>
          </a:bodyPr>
          <a:lstStyle/>
          <a:p>
            <a:pPr indent="457200" algn="just"/>
            <a:r>
              <a:rPr lang="zh-CN" altLang="en-US" sz="2400" dirty="0">
                <a:latin typeface="华文中宋" panose="02010600040101010101" pitchFamily="2" charset="-122"/>
                <a:ea typeface="华文中宋" panose="02010600040101010101" pitchFamily="2" charset="-122"/>
              </a:rPr>
              <a:t>我们说抗日战争是持久战，是从全部敌我因素的相互关系产生的结论。敌强我弱，我有灭亡的危险。但敌尚有其他缺点，我尚有其他优点。敌之优点可因我之努力而使之削弱，其缺点亦可因我之努力而使之扩大。我方反是，我之优点可因我之努力而加强，缺点则因我之努力而克服。所以我能最后胜利，避免灭亡，敌则将最后失败，而不能避免整个帝国主义制度的崩溃。 </a:t>
            </a:r>
            <a:endParaRPr lang="en-US" altLang="zh-CN" sz="2400" dirty="0">
              <a:latin typeface="华文中宋" panose="02010600040101010101" pitchFamily="2" charset="-122"/>
              <a:ea typeface="华文中宋" panose="02010600040101010101" pitchFamily="2" charset="-122"/>
            </a:endParaRPr>
          </a:p>
          <a:p>
            <a:pPr algn="r"/>
            <a:r>
              <a:rPr lang="zh-CN" altLang="en-US" sz="2400" dirty="0">
                <a:latin typeface="华文中宋" panose="02010600040101010101" pitchFamily="2" charset="-122"/>
                <a:ea typeface="华文中宋" panose="02010600040101010101" pitchFamily="2" charset="-122"/>
              </a:rPr>
              <a:t>——毛泽东《论持久战》</a:t>
            </a:r>
          </a:p>
        </p:txBody>
      </p:sp>
      <p:sp>
        <p:nvSpPr>
          <p:cNvPr id="11" name="矩形 10">
            <a:extLst>
              <a:ext uri="{FF2B5EF4-FFF2-40B4-BE49-F238E27FC236}">
                <a16:creationId xmlns="" xmlns:a16="http://schemas.microsoft.com/office/drawing/2014/main" id="{6C8AD19F-7D35-4523-804B-544D36B77970}"/>
              </a:ext>
            </a:extLst>
          </p:cNvPr>
          <p:cNvSpPr/>
          <p:nvPr/>
        </p:nvSpPr>
        <p:spPr>
          <a:xfrm>
            <a:off x="3983717" y="46995"/>
            <a:ext cx="3381489"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日本三个月亡华？</a:t>
            </a:r>
          </a:p>
        </p:txBody>
      </p:sp>
      <p:sp>
        <p:nvSpPr>
          <p:cNvPr id="12" name="矩形 11">
            <a:extLst>
              <a:ext uri="{FF2B5EF4-FFF2-40B4-BE49-F238E27FC236}">
                <a16:creationId xmlns="" xmlns:a16="http://schemas.microsoft.com/office/drawing/2014/main" id="{B689BE34-5E6A-4226-AD94-EA4BE49DD78E}"/>
              </a:ext>
            </a:extLst>
          </p:cNvPr>
          <p:cNvSpPr/>
          <p:nvPr/>
        </p:nvSpPr>
        <p:spPr>
          <a:xfrm>
            <a:off x="7936707" y="46994"/>
            <a:ext cx="1428750" cy="69185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妄想！</a:t>
            </a:r>
          </a:p>
        </p:txBody>
      </p:sp>
      <p:sp>
        <p:nvSpPr>
          <p:cNvPr id="14" name="文本框 13">
            <a:extLst>
              <a:ext uri="{FF2B5EF4-FFF2-40B4-BE49-F238E27FC236}">
                <a16:creationId xmlns="" xmlns:a16="http://schemas.microsoft.com/office/drawing/2014/main" id="{165917F9-F287-4F44-871E-D24C0CE9060B}"/>
              </a:ext>
            </a:extLst>
          </p:cNvPr>
          <p:cNvSpPr txBox="1"/>
          <p:nvPr/>
        </p:nvSpPr>
        <p:spPr>
          <a:xfrm>
            <a:off x="660401" y="143440"/>
            <a:ext cx="181133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阿里巴巴普惠体 B" panose="00020600040101010101" pitchFamily="18" charset="-122"/>
                <a:sym typeface="微软雅黑" panose="020B0503020204020204" pitchFamily="34" charset="-122"/>
              </a:rPr>
              <a:t>正面战场</a:t>
            </a:r>
          </a:p>
        </p:txBody>
      </p:sp>
    </p:spTree>
    <p:custDataLst>
      <p:tags r:id="rId1"/>
    </p:custDataLst>
    <p:extLst>
      <p:ext uri="{BB962C8B-B14F-4D97-AF65-F5344CB8AC3E}">
        <p14:creationId xmlns:p14="http://schemas.microsoft.com/office/powerpoint/2010/main" val="2022329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2088;"/>
</p:tagLst>
</file>

<file path=ppt/tags/tag10.xml><?xml version="1.0" encoding="utf-8"?>
<p:tagLst xmlns:a="http://schemas.openxmlformats.org/drawingml/2006/main" xmlns:r="http://schemas.openxmlformats.org/officeDocument/2006/relationships" xmlns:p="http://schemas.openxmlformats.org/presentationml/2006/main">
  <p:tag name="ISLIDE.ICON" val="#393769;#400449;#405369;"/>
</p:tagLst>
</file>

<file path=ppt/tags/tag11.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12.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13.xml><?xml version="1.0" encoding="utf-8"?>
<p:tagLst xmlns:a="http://schemas.openxmlformats.org/drawingml/2006/main" xmlns:r="http://schemas.openxmlformats.org/officeDocument/2006/relationships" xmlns:p="http://schemas.openxmlformats.org/presentationml/2006/main">
  <p:tag name="ISLIDE.ICON" val="#393769;#400449;#407187;"/>
</p:tagLst>
</file>

<file path=ppt/tags/tag14.xml><?xml version="1.0" encoding="utf-8"?>
<p:tagLst xmlns:a="http://schemas.openxmlformats.org/drawingml/2006/main" xmlns:r="http://schemas.openxmlformats.org/officeDocument/2006/relationships" xmlns:p="http://schemas.openxmlformats.org/presentationml/2006/main">
  <p:tag name="ISLIDE.SMARTDIAGRAM" val="#343132;"/>
</p:tagLst>
</file>

<file path=ppt/tags/tag15.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16.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17.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18.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19.xml><?xml version="1.0" encoding="utf-8"?>
<p:tagLst xmlns:a="http://schemas.openxmlformats.org/drawingml/2006/main" xmlns:r="http://schemas.openxmlformats.org/officeDocument/2006/relationships" xmlns:p="http://schemas.openxmlformats.org/presentationml/2006/main">
  <p:tag name="ISLIDE.ICON" val="#393769;#400449;"/>
  <p:tag name="ISLIDE.SMARTDIAGRAM" val="#343117;"/>
</p:tagLst>
</file>

<file path=ppt/tags/tag2.xml><?xml version="1.0" encoding="utf-8"?>
<p:tagLst xmlns:a="http://schemas.openxmlformats.org/drawingml/2006/main" xmlns:r="http://schemas.openxmlformats.org/officeDocument/2006/relationships" xmlns:p="http://schemas.openxmlformats.org/presentationml/2006/main">
  <p:tag name="ISLIDE.ICON" val="#393769;#400449;#134026;#141729;#135282;#153470;"/>
</p:tagLst>
</file>

<file path=ppt/tags/tag20.xml><?xml version="1.0" encoding="utf-8"?>
<p:tagLst xmlns:a="http://schemas.openxmlformats.org/drawingml/2006/main" xmlns:r="http://schemas.openxmlformats.org/officeDocument/2006/relationships" xmlns:p="http://schemas.openxmlformats.org/presentationml/2006/main">
  <p:tag name="ISLIDE.SMARTDIAGRAM" val="#343132;"/>
</p:tagLst>
</file>

<file path=ppt/tags/tag21.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22.xml><?xml version="1.0" encoding="utf-8"?>
<p:tagLst xmlns:a="http://schemas.openxmlformats.org/drawingml/2006/main" xmlns:r="http://schemas.openxmlformats.org/officeDocument/2006/relationships" xmlns:p="http://schemas.openxmlformats.org/presentationml/2006/main">
  <p:tag name="ISLIDE.DIAGRAM" val="#392634;"/>
</p:tagLst>
</file>

<file path=ppt/tags/tag23.xml><?xml version="1.0" encoding="utf-8"?>
<p:tagLst xmlns:a="http://schemas.openxmlformats.org/drawingml/2006/main" xmlns:r="http://schemas.openxmlformats.org/officeDocument/2006/relationships" xmlns:p="http://schemas.openxmlformats.org/presentationml/2006/main">
  <p:tag name="ISLIDE.ICON" val="#393769;#400449;"/>
  <p:tag name="ISLIDE.SMARTDIAGRAM" val="#343117;"/>
</p:tagLst>
</file>

<file path=ppt/tags/tag24.xml><?xml version="1.0" encoding="utf-8"?>
<p:tagLst xmlns:a="http://schemas.openxmlformats.org/drawingml/2006/main" xmlns:r="http://schemas.openxmlformats.org/officeDocument/2006/relationships" xmlns:p="http://schemas.openxmlformats.org/presentationml/2006/main">
  <p:tag name="ISLIDE.SMARTDIAGRAM" val="#343132;"/>
</p:tagLst>
</file>

<file path=ppt/tags/tag25.xml><?xml version="1.0" encoding="utf-8"?>
<p:tagLst xmlns:a="http://schemas.openxmlformats.org/drawingml/2006/main" xmlns:r="http://schemas.openxmlformats.org/officeDocument/2006/relationships" xmlns:p="http://schemas.openxmlformats.org/presentationml/2006/main">
  <p:tag name="ISLIDE.DIAGRAM" val="#361114;"/>
</p:tagLst>
</file>

<file path=ppt/tags/tag26.xml><?xml version="1.0" encoding="utf-8"?>
<p:tagLst xmlns:a="http://schemas.openxmlformats.org/drawingml/2006/main" xmlns:r="http://schemas.openxmlformats.org/officeDocument/2006/relationships" xmlns:p="http://schemas.openxmlformats.org/presentationml/2006/main">
  <p:tag name="ISLIDE.SMARTDIAGRAM" val="#343132;"/>
</p:tagLst>
</file>

<file path=ppt/tags/tag27.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28.xml><?xml version="1.0" encoding="utf-8"?>
<p:tagLst xmlns:a="http://schemas.openxmlformats.org/drawingml/2006/main" xmlns:r="http://schemas.openxmlformats.org/officeDocument/2006/relationships" xmlns:p="http://schemas.openxmlformats.org/presentationml/2006/main">
  <p:tag name="ISLIDE.DIAGRAM" val="#419168;"/>
  <p:tag name="ISLIDE.ICON" val="#393769;#400449;#405328;"/>
</p:tagLst>
</file>

<file path=ppt/tags/tag29.xml><?xml version="1.0" encoding="utf-8"?>
<p:tagLst xmlns:a="http://schemas.openxmlformats.org/drawingml/2006/main" xmlns:r="http://schemas.openxmlformats.org/officeDocument/2006/relationships" xmlns:p="http://schemas.openxmlformats.org/presentationml/2006/main">
  <p:tag name="ISLIDE.SMARTDIAGRAM" val="#343132;"/>
</p:tagLst>
</file>

<file path=ppt/tags/tag3.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30.xml><?xml version="1.0" encoding="utf-8"?>
<p:tagLst xmlns:a="http://schemas.openxmlformats.org/drawingml/2006/main" xmlns:r="http://schemas.openxmlformats.org/officeDocument/2006/relationships" xmlns:p="http://schemas.openxmlformats.org/presentationml/2006/main">
  <p:tag name="ISLIDE.DIAGRAM" val="#392622;"/>
</p:tagLst>
</file>

<file path=ppt/tags/tag4.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5.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6.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7.xml><?xml version="1.0" encoding="utf-8"?>
<p:tagLst xmlns:a="http://schemas.openxmlformats.org/drawingml/2006/main" xmlns:r="http://schemas.openxmlformats.org/officeDocument/2006/relationships" xmlns:p="http://schemas.openxmlformats.org/presentationml/2006/main">
  <p:tag name="ISLIDE.ICON" val="#393769;#400449;#407179;"/>
</p:tagLst>
</file>

<file path=ppt/tags/tag8.xml><?xml version="1.0" encoding="utf-8"?>
<p:tagLst xmlns:a="http://schemas.openxmlformats.org/drawingml/2006/main" xmlns:r="http://schemas.openxmlformats.org/officeDocument/2006/relationships" xmlns:p="http://schemas.openxmlformats.org/presentationml/2006/main">
  <p:tag name="ISLIDE.ICON" val="#393769;#400449;"/>
</p:tagLst>
</file>

<file path=ppt/tags/tag9.xml><?xml version="1.0" encoding="utf-8"?>
<p:tagLst xmlns:a="http://schemas.openxmlformats.org/drawingml/2006/main" xmlns:r="http://schemas.openxmlformats.org/officeDocument/2006/relationships" xmlns:p="http://schemas.openxmlformats.org/presentationml/2006/main">
  <p:tag name="ISLIDE.ICON" val="#393769;#400449;#36174;"/>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5222</TotalTime>
  <Words>5123</Words>
  <Application>Microsoft Office PowerPoint</Application>
  <PresentationFormat>自定义</PresentationFormat>
  <Paragraphs>339</Paragraphs>
  <Slides>38</Slides>
  <Notes>34</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233</cp:revision>
  <dcterms:created xsi:type="dcterms:W3CDTF">2019-12-06T12:08:00Z</dcterms:created>
  <dcterms:modified xsi:type="dcterms:W3CDTF">2021-01-03T00:04:13Z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