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43" r:id="rId3"/>
    <p:sldId id="344" r:id="rId4"/>
    <p:sldId id="259" r:id="rId5"/>
    <p:sldId id="336" r:id="rId6"/>
    <p:sldId id="265" r:id="rId7"/>
    <p:sldId id="261" r:id="rId8"/>
    <p:sldId id="268" r:id="rId9"/>
    <p:sldId id="270" r:id="rId10"/>
    <p:sldId id="273" r:id="rId11"/>
    <p:sldId id="284" r:id="rId12"/>
    <p:sldId id="272" r:id="rId13"/>
    <p:sldId id="262" r:id="rId14"/>
    <p:sldId id="282" r:id="rId15"/>
    <p:sldId id="275" r:id="rId16"/>
    <p:sldId id="285" r:id="rId17"/>
    <p:sldId id="288" r:id="rId18"/>
    <p:sldId id="286" r:id="rId19"/>
    <p:sldId id="326" r:id="rId20"/>
    <p:sldId id="295" r:id="rId21"/>
    <p:sldId id="339" r:id="rId22"/>
    <p:sldId id="297" r:id="rId23"/>
    <p:sldId id="306" r:id="rId24"/>
    <p:sldId id="307" r:id="rId25"/>
    <p:sldId id="309" r:id="rId26"/>
    <p:sldId id="314" r:id="rId27"/>
    <p:sldId id="315" r:id="rId28"/>
    <p:sldId id="316" r:id="rId29"/>
    <p:sldId id="317" r:id="rId3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B03270-C528-4503-94FB-7189FA941EE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oleObject" Target="../embeddings/oleObject1.bin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矩形 94209"/>
          <p:cNvSpPr/>
          <p:nvPr/>
        </p:nvSpPr>
        <p:spPr>
          <a:xfrm>
            <a:off x="611188" y="476250"/>
            <a:ext cx="7837487" cy="165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 spc="-180" normalizeH="1">
                <a:solidFill>
                  <a:srgbClr val="FF0000"/>
                </a:solidFill>
                <a:latin typeface="华文行楷" charset="0"/>
                <a:ea typeface="华文行楷" charset="0"/>
              </a:rPr>
              <a:t>第四单元</a:t>
            </a:r>
            <a:endParaRPr lang="zh-CN" altLang="en-US" sz="3600" b="1" spc="-180" normalizeH="1">
              <a:solidFill>
                <a:srgbClr val="FF0000"/>
              </a:solidFill>
              <a:latin typeface="华文行楷" charset="0"/>
              <a:ea typeface="华文行楷" charset="0"/>
            </a:endParaRPr>
          </a:p>
          <a:p>
            <a:pPr algn="ctr" eaLnBrk="0" hangingPunct="0"/>
            <a:endParaRPr lang="zh-CN" altLang="en-US" sz="3600" b="1" spc="-180" normalizeH="1">
              <a:solidFill>
                <a:srgbClr val="FF0000"/>
              </a:solidFill>
              <a:latin typeface="华文行楷" charset="0"/>
              <a:ea typeface="华文行楷" charset="0"/>
            </a:endParaRPr>
          </a:p>
          <a:p>
            <a:pPr algn="ctr" eaLnBrk="0" hangingPunct="0"/>
            <a:r>
              <a:rPr lang="zh-CN" altLang="en-US" sz="3600" b="1" spc="-180" normalizeH="1">
                <a:solidFill>
                  <a:srgbClr val="FF0000"/>
                </a:solidFill>
                <a:latin typeface="华文行楷" charset="0"/>
                <a:ea typeface="华文行楷" charset="0"/>
              </a:rPr>
              <a:t>近代以来世界的科学发展历程</a:t>
            </a:r>
            <a:endParaRPr lang="zh-CN" altLang="en-US" sz="3600" b="1" spc="-180" normalizeH="1">
              <a:solidFill>
                <a:srgbClr val="FF0000"/>
              </a:solidFill>
              <a:latin typeface="华文行楷" charset="0"/>
              <a:ea typeface="华文行楷" charset="0"/>
            </a:endParaRPr>
          </a:p>
        </p:txBody>
      </p:sp>
      <p:pic>
        <p:nvPicPr>
          <p:cNvPr id="94211" name="图片 94210" descr="牛顿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3068638"/>
            <a:ext cx="4392613" cy="3362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4212" name="图片 94211" descr="爱因斯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0" y="3068638"/>
            <a:ext cx="3887788" cy="3346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（二）爱恩斯坦创立相对论：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0483" name="矩形 2"/>
          <p:cNvSpPr/>
          <p:nvPr/>
        </p:nvSpPr>
        <p:spPr>
          <a:xfrm>
            <a:off x="0" y="620713"/>
            <a:ext cx="2051050" cy="47894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、背景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、提出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、内容：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、意义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4" name="矩形 3"/>
          <p:cNvSpPr/>
          <p:nvPr/>
        </p:nvSpPr>
        <p:spPr>
          <a:xfrm>
            <a:off x="1619250" y="620713"/>
            <a:ext cx="7380288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19C</a:t>
            </a:r>
            <a:r>
              <a:rPr lang="zh-CN" altLang="en-US" sz="2800" b="1" dirty="0">
                <a:latin typeface="Arial" panose="020B0604020202020204" pitchFamily="34" charset="0"/>
              </a:rPr>
              <a:t>科学技术的飞速发展；经典力学无法解释面临的新问题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0485" name="矩形 4"/>
          <p:cNvSpPr/>
          <p:nvPr/>
        </p:nvSpPr>
        <p:spPr>
          <a:xfrm>
            <a:off x="1628775" y="1484313"/>
            <a:ext cx="6256338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20C</a:t>
            </a:r>
            <a:r>
              <a:rPr lang="zh-CN" altLang="en-US" sz="2800" b="1" dirty="0">
                <a:latin typeface="Arial" panose="020B0604020202020204" pitchFamily="34" charset="0"/>
              </a:rPr>
              <a:t>初，爱因斯坦（德）提出相对论。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0486" name="Rectangle 10"/>
          <p:cNvSpPr/>
          <p:nvPr/>
        </p:nvSpPr>
        <p:spPr>
          <a:xfrm>
            <a:off x="0" y="4076700"/>
            <a:ext cx="9144000" cy="904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空间和时间</a:t>
            </a:r>
            <a:r>
              <a:rPr lang="zh-CN" altLang="en-US" sz="2400" b="1" dirty="0">
                <a:latin typeface="Arial" panose="020B0604020202020204" pitchFamily="34" charset="0"/>
              </a:rPr>
              <a:t>的性质不仅取决于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物质的运动情况</a:t>
            </a:r>
            <a:r>
              <a:rPr lang="zh-CN" altLang="en-US" sz="2400" b="1" dirty="0">
                <a:latin typeface="Arial" panose="020B0604020202020204" pitchFamily="34" charset="0"/>
              </a:rPr>
              <a:t>，也取决于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物质本身的分布状态</a:t>
            </a:r>
            <a:r>
              <a:rPr lang="zh-CN" altLang="en-US" sz="2400" b="1" dirty="0">
                <a:latin typeface="Arial" panose="020B0604020202020204" pitchFamily="34" charset="0"/>
              </a:rPr>
              <a:t>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0487" name="Rectangle 12"/>
          <p:cNvSpPr/>
          <p:nvPr/>
        </p:nvSpPr>
        <p:spPr>
          <a:xfrm>
            <a:off x="0" y="2420938"/>
            <a:ext cx="91440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 eaLnBrk="1" hangingPunct="1">
              <a:lnSpc>
                <a:spcPct val="110000"/>
              </a:lnSpc>
            </a:pPr>
            <a:r>
              <a:rPr lang="en-US" altLang="zh-CN" sz="2400" b="1">
                <a:latin typeface="Arial" panose="020B0604020202020204" pitchFamily="34" charset="0"/>
              </a:rPr>
              <a:t>A</a:t>
            </a:r>
            <a:r>
              <a:rPr lang="zh-CN" altLang="en-US" sz="2400" b="1" dirty="0">
                <a:latin typeface="Arial" panose="020B0604020202020204" pitchFamily="34" charset="0"/>
              </a:rPr>
              <a:t>、物体运动时，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质量</a:t>
            </a:r>
            <a:r>
              <a:rPr lang="zh-CN" altLang="en-US" sz="2400" b="1" dirty="0">
                <a:latin typeface="Arial" panose="020B0604020202020204" pitchFamily="34" charset="0"/>
              </a:rPr>
              <a:t>会随着物体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运动速度</a:t>
            </a:r>
            <a:r>
              <a:rPr lang="zh-CN" altLang="en-US" sz="2400" b="1" dirty="0">
                <a:latin typeface="Arial" panose="020B0604020202020204" pitchFamily="34" charset="0"/>
              </a:rPr>
              <a:t>的增大而增加；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zh-CN" sz="2400" b="1">
                <a:latin typeface="Arial" panose="020B0604020202020204" pitchFamily="34" charset="0"/>
              </a:rPr>
              <a:t>B</a:t>
            </a:r>
            <a:r>
              <a:rPr lang="zh-CN" altLang="en-US" sz="2400" b="1" dirty="0">
                <a:latin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空间和时间</a:t>
            </a:r>
            <a:r>
              <a:rPr lang="zh-CN" altLang="en-US" sz="2400" b="1" dirty="0">
                <a:latin typeface="Arial" panose="020B0604020202020204" pitchFamily="34" charset="0"/>
              </a:rPr>
              <a:t>也会随着物体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运动速度</a:t>
            </a:r>
            <a:r>
              <a:rPr lang="zh-CN" altLang="en-US" sz="2400" b="1" dirty="0">
                <a:latin typeface="Arial" panose="020B0604020202020204" pitchFamily="34" charset="0"/>
              </a:rPr>
              <a:t>的变化而变化，即会发生尺缩效应和钟慢效应。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0488" name="Rectangle 13"/>
          <p:cNvSpPr/>
          <p:nvPr/>
        </p:nvSpPr>
        <p:spPr>
          <a:xfrm>
            <a:off x="1728788" y="3644900"/>
            <a:ext cx="56515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）广义相对论：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1916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年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Rectangle 14"/>
          <p:cNvSpPr/>
          <p:nvPr/>
        </p:nvSpPr>
        <p:spPr>
          <a:xfrm>
            <a:off x="1692275" y="1989138"/>
            <a:ext cx="46069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）狭义相对论：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1905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年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/>
          <p:nvPr/>
        </p:nvSpPr>
        <p:spPr>
          <a:xfrm>
            <a:off x="-36512" y="4926013"/>
            <a:ext cx="9144000" cy="1835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2400" b="1">
                <a:latin typeface="Arial" panose="020B0604020202020204" pitchFamily="34" charset="0"/>
              </a:rPr>
              <a:t>                  </a:t>
            </a:r>
            <a:r>
              <a:rPr lang="zh-CN" altLang="en-US" sz="2400" b="1" dirty="0">
                <a:latin typeface="Arial" panose="020B0604020202020204" pitchFamily="34" charset="0"/>
              </a:rPr>
              <a:t>是物理学领域的一次重大革命，它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否定了</a:t>
            </a:r>
            <a:r>
              <a:rPr lang="zh-CN" altLang="en-US" sz="2400" b="1" dirty="0">
                <a:latin typeface="Arial" panose="020B0604020202020204" pitchFamily="34" charset="0"/>
              </a:rPr>
              <a:t>经典力学的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绝对时空观</a:t>
            </a:r>
            <a:r>
              <a:rPr lang="zh-CN" altLang="en-US" sz="2400" b="1" dirty="0">
                <a:latin typeface="Arial" panose="020B0604020202020204" pitchFamily="34" charset="0"/>
              </a:rPr>
              <a:t>，深刻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揭示了时间和空间的本质属性</a:t>
            </a:r>
            <a:r>
              <a:rPr lang="zh-CN" altLang="en-US" sz="2400" b="1" dirty="0">
                <a:latin typeface="Arial" panose="020B0604020202020204" pitchFamily="34" charset="0"/>
              </a:rPr>
              <a:t>。它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发展了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牛顿力学，将其概括在相对论力学之中</a:t>
            </a:r>
            <a:r>
              <a:rPr lang="zh-CN" altLang="en-US" sz="2400" b="1" dirty="0">
                <a:latin typeface="Arial" panose="020B0604020202020204" pitchFamily="34" charset="0"/>
              </a:rPr>
              <a:t>，推动物理学发展到一个新的高度。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1506" name="Group 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1508" name="Picture 3" descr="ae000"/>
            <p:cNvPicPr>
              <a:picLocks noChangeAspect="1"/>
            </p:cNvPicPr>
            <p:nvPr/>
          </p:nvPicPr>
          <p:blipFill>
            <a:blip r:embed="rId1"/>
            <a:srcRect r="19167"/>
            <a:stretch>
              <a:fillRect/>
            </a:stretch>
          </p:blipFill>
          <p:spPr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09" name="Picture 4" descr="ae000"/>
            <p:cNvPicPr>
              <a:picLocks noChangeAspect="1"/>
            </p:cNvPicPr>
            <p:nvPr/>
          </p:nvPicPr>
          <p:blipFill>
            <a:blip r:embed="rId1"/>
            <a:srcRect l="35703" t="77777" r="28596"/>
            <a:stretch>
              <a:fillRect/>
            </a:stretch>
          </p:blipFill>
          <p:spPr>
            <a:xfrm>
              <a:off x="2592" y="2640"/>
              <a:ext cx="2544" cy="9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1269" name="Rectangle 5"/>
          <p:cNvSpPr/>
          <p:nvPr/>
        </p:nvSpPr>
        <p:spPr>
          <a:xfrm>
            <a:off x="250825" y="4491038"/>
            <a:ext cx="8856663" cy="18272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200" b="1" dirty="0">
                <a:solidFill>
                  <a:srgbClr val="FFCC00"/>
                </a:solidFill>
                <a:latin typeface="华文彩云" pitchFamily="2" charset="-122"/>
                <a:ea typeface="华文彩云" pitchFamily="2" charset="-122"/>
              </a:rPr>
              <a:t>狭义相对论发表</a:t>
            </a:r>
            <a:r>
              <a:rPr lang="en-US" altLang="zh-CN" sz="3200" b="1">
                <a:solidFill>
                  <a:srgbClr val="FFCC00"/>
                </a:solidFill>
                <a:latin typeface="华文彩云" pitchFamily="2" charset="-122"/>
                <a:ea typeface="华文彩云" pitchFamily="2" charset="-122"/>
              </a:rPr>
              <a:t>100</a:t>
            </a:r>
            <a:r>
              <a:rPr lang="zh-CN" altLang="en-US" sz="3200" b="1" dirty="0">
                <a:solidFill>
                  <a:srgbClr val="FFCC00"/>
                </a:solidFill>
                <a:latin typeface="华文彩云" pitchFamily="2" charset="-122"/>
                <a:ea typeface="华文彩云" pitchFamily="2" charset="-122"/>
              </a:rPr>
              <a:t>周年，</a:t>
            </a:r>
            <a:endParaRPr lang="zh-CN" altLang="en-US" sz="3200" b="1" dirty="0">
              <a:solidFill>
                <a:srgbClr val="FFCC00"/>
              </a:solidFill>
              <a:latin typeface="华文彩云" pitchFamily="2" charset="-122"/>
              <a:ea typeface="华文彩云" pitchFamily="2" charset="-122"/>
            </a:endParaRPr>
          </a:p>
          <a:p>
            <a:endParaRPr lang="zh-CN" altLang="en-US" sz="900" b="1" dirty="0">
              <a:solidFill>
                <a:srgbClr val="FFCC00"/>
              </a:solidFill>
              <a:latin typeface="华文彩云" pitchFamily="2" charset="-122"/>
              <a:ea typeface="华文彩云" pitchFamily="2" charset="-122"/>
            </a:endParaRPr>
          </a:p>
          <a:p>
            <a:r>
              <a:rPr lang="zh-CN" altLang="en-US" sz="3200" b="1" dirty="0">
                <a:solidFill>
                  <a:srgbClr val="FFCC00"/>
                </a:solidFill>
                <a:latin typeface="华文彩云" pitchFamily="2" charset="-122"/>
                <a:ea typeface="华文彩云" pitchFamily="2" charset="-122"/>
              </a:rPr>
              <a:t>也许全世界只有几十个人能完全理解他的真谛，</a:t>
            </a:r>
            <a:endParaRPr lang="zh-CN" altLang="en-US" sz="3200" b="1" dirty="0">
              <a:solidFill>
                <a:srgbClr val="FFCC00"/>
              </a:solidFill>
              <a:latin typeface="华文彩云" pitchFamily="2" charset="-122"/>
              <a:ea typeface="华文彩云" pitchFamily="2" charset="-122"/>
            </a:endParaRPr>
          </a:p>
          <a:p>
            <a:endParaRPr lang="zh-CN" altLang="en-US" sz="900" b="1" dirty="0">
              <a:solidFill>
                <a:srgbClr val="FFCC00"/>
              </a:solidFill>
              <a:latin typeface="华文彩云" pitchFamily="2" charset="-122"/>
              <a:ea typeface="华文彩云" pitchFamily="2" charset="-122"/>
            </a:endParaRPr>
          </a:p>
          <a:p>
            <a:r>
              <a:rPr lang="zh-CN" altLang="en-US" sz="3200" b="1" dirty="0">
                <a:solidFill>
                  <a:srgbClr val="FFCC00"/>
                </a:solidFill>
                <a:latin typeface="华文彩云" pitchFamily="2" charset="-122"/>
                <a:ea typeface="华文彩云" pitchFamily="2" charset="-122"/>
              </a:rPr>
              <a:t>但这并不能掩盖相对论对人类生活的巨大改变。</a:t>
            </a:r>
            <a:r>
              <a:rPr lang="zh-CN" altLang="en-US" sz="2800" b="1" dirty="0">
                <a:solidFill>
                  <a:srgbClr val="FFCC00"/>
                </a:solidFill>
                <a:latin typeface="华文彩云" pitchFamily="2" charset="-122"/>
                <a:ea typeface="华文彩云" pitchFamily="2" charset="-122"/>
              </a:rPr>
              <a:t> </a:t>
            </a:r>
            <a:endParaRPr lang="zh-CN" altLang="en-US" sz="2800" b="1" dirty="0">
              <a:solidFill>
                <a:srgbClr val="FFCC00"/>
              </a:solidFill>
              <a:latin typeface="华文彩云" pitchFamily="2" charset="-122"/>
              <a:ea typeface="华文彩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（三）量子论的诞生与发展：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531" name="Rectangle 4"/>
          <p:cNvSpPr/>
          <p:nvPr/>
        </p:nvSpPr>
        <p:spPr>
          <a:xfrm>
            <a:off x="4479925" y="287178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graphicFrame>
        <p:nvGraphicFramePr>
          <p:cNvPr id="5" name="Group 82"/>
          <p:cNvGraphicFramePr/>
          <p:nvPr/>
        </p:nvGraphicFramePr>
        <p:xfrm>
          <a:off x="152400" y="692150"/>
          <a:ext cx="8763000" cy="5616575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7239000"/>
              </a:tblGrid>
              <a:tr h="160813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量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子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论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背景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7063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成就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 vMerge="1"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意义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22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0"/>
          <p:cNvSpPr txBox="1"/>
          <p:nvPr/>
        </p:nvSpPr>
        <p:spPr>
          <a:xfrm>
            <a:off x="1752600" y="768350"/>
            <a:ext cx="7140575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世纪末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世纪初，人们对物质的认识深入到了原子的内部；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微观的粒子运动不能用经典力学的理论来说明。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 Box 51"/>
          <p:cNvSpPr txBox="1"/>
          <p:nvPr/>
        </p:nvSpPr>
        <p:spPr>
          <a:xfrm>
            <a:off x="1676400" y="2292350"/>
            <a:ext cx="7234238" cy="191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提出：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1900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年，德国物理学家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普朗克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提出量子假说，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标志量子论的诞生；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发展：爱因斯坦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用量子论成功解释了“光电效应”，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丹麦物理学家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玻尔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提出了有关原子的量子理论；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世纪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年代，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量子力学建立起来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52" name="Rectangle 61"/>
          <p:cNvSpPr/>
          <p:nvPr/>
        </p:nvSpPr>
        <p:spPr>
          <a:xfrm>
            <a:off x="1600200" y="4349750"/>
            <a:ext cx="7292975" cy="8223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是人类</a:t>
            </a:r>
            <a:r>
              <a:rPr lang="zh-CN" altLang="en-US" sz="2400" b="1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认识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微观世界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革命性的进步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；开阔了人们的视野，改变了人们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认识世界的角度和方式；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Rectangle 62"/>
          <p:cNvSpPr/>
          <p:nvPr/>
        </p:nvSpPr>
        <p:spPr>
          <a:xfrm>
            <a:off x="1600200" y="5111750"/>
            <a:ext cx="7239000" cy="11874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成为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世纪最深刻、最有成就的科学</a:t>
            </a:r>
            <a:r>
              <a:rPr lang="zh-CN" altLang="en-US" sz="24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理论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之一，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与相对论一起，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构成了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现代物理学的基础，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推动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了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物理学自身的进步；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2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charRg st="2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3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charRg st="36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6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charRg st="60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82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charRg st="82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22552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95288" y="2349500"/>
            <a:ext cx="2174875" cy="15621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经典力学：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解释低速运动、宏观世界物理现象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3555" name="Rectangle 5"/>
          <p:cNvSpPr/>
          <p:nvPr/>
        </p:nvSpPr>
        <p:spPr>
          <a:xfrm>
            <a:off x="539750" y="1700213"/>
            <a:ext cx="1717675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近代物理学</a:t>
            </a:r>
            <a:endParaRPr lang="zh-CN" altLang="en-US" sz="24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Text Box 6"/>
          <p:cNvSpPr txBox="1"/>
          <p:nvPr/>
        </p:nvSpPr>
        <p:spPr>
          <a:xfrm>
            <a:off x="5334000" y="3533775"/>
            <a:ext cx="1422400" cy="8318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相对论：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高速运动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3557" name="Rectangle 7"/>
          <p:cNvSpPr/>
          <p:nvPr/>
        </p:nvSpPr>
        <p:spPr>
          <a:xfrm>
            <a:off x="5334000" y="1828800"/>
            <a:ext cx="1717675" cy="11969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量子论：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解释微观世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界物理现象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3558" name="Text Box 8"/>
          <p:cNvSpPr txBox="1"/>
          <p:nvPr/>
        </p:nvSpPr>
        <p:spPr>
          <a:xfrm>
            <a:off x="7391400" y="1828800"/>
            <a:ext cx="533400" cy="2657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endParaRPr lang="en-US" altLang="zh-CN" sz="2400" b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zh-CN" altLang="en-US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现代物理学</a:t>
            </a:r>
            <a:endParaRPr lang="zh-CN" altLang="en-US" sz="24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zh-CN" sz="2400" b="1">
              <a:latin typeface="Arial" panose="020B0604020202020204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81000" y="4578350"/>
            <a:ext cx="2057400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为相对论的提出奠定基础</a:t>
            </a:r>
            <a:endParaRPr kumimoji="0" lang="zh-CN" altLang="en-US" sz="2400" b="1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334000" y="5035550"/>
            <a:ext cx="2133600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继承和发展了经典力学</a:t>
            </a:r>
            <a:endParaRPr kumimoji="0" lang="zh-CN" altLang="en-US" sz="2400" b="1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" name="Group 18"/>
          <p:cNvGrpSpPr/>
          <p:nvPr/>
        </p:nvGrpSpPr>
        <p:grpSpPr bwMode="auto">
          <a:xfrm>
            <a:off x="2667000" y="2514600"/>
            <a:ext cx="2514600" cy="1371600"/>
            <a:chOff x="1680" y="1968"/>
            <a:chExt cx="1584" cy="864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2781" name="AutoShape 13"/>
            <p:cNvSpPr>
              <a:spLocks noChangeArrowheads="1"/>
            </p:cNvSpPr>
            <p:nvPr/>
          </p:nvSpPr>
          <p:spPr bwMode="auto">
            <a:xfrm>
              <a:off x="1728" y="1968"/>
              <a:ext cx="1536" cy="864"/>
            </a:xfrm>
            <a:prstGeom prst="rightArrow">
              <a:avLst>
                <a:gd name="adj1" fmla="val 43333"/>
                <a:gd name="adj2" fmla="val 33078"/>
              </a:avLst>
            </a:prstGeom>
            <a:grpFill/>
            <a:ln w="9525" algn="ctr">
              <a:solidFill>
                <a:schemeClr val="tx1"/>
              </a:solidFill>
              <a:miter lim="800000"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1680" y="2304"/>
              <a:ext cx="1532" cy="231"/>
            </a:xfrm>
            <a:prstGeom prst="rect">
              <a:avLst/>
            </a:prstGeom>
            <a:grp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19C</a:t>
              </a:r>
              <a:r>
                <a:rPr kumimoji="0" lang="zh-CN" altLang="en-US" sz="1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末经典物理学危机</a:t>
              </a: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562" name="AutoShape 14"/>
          <p:cNvSpPr/>
          <p:nvPr/>
        </p:nvSpPr>
        <p:spPr>
          <a:xfrm>
            <a:off x="7086600" y="2133600"/>
            <a:ext cx="304800" cy="2057400"/>
          </a:xfrm>
          <a:prstGeom prst="rightBrace">
            <a:avLst>
              <a:gd name="adj1" fmla="val 56250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563" name="Text Box 15"/>
          <p:cNvSpPr txBox="1"/>
          <p:nvPr/>
        </p:nvSpPr>
        <p:spPr>
          <a:xfrm>
            <a:off x="908050" y="868363"/>
            <a:ext cx="668655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rPr>
              <a:t>经典力学、相对论、量子论的关系：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23564" name="AutoShape 16"/>
          <p:cNvSpPr/>
          <p:nvPr/>
        </p:nvSpPr>
        <p:spPr>
          <a:xfrm>
            <a:off x="1198563" y="4038600"/>
            <a:ext cx="193675" cy="449263"/>
          </a:xfrm>
          <a:prstGeom prst="downArrow">
            <a:avLst>
              <a:gd name="adj1" fmla="val 50000"/>
              <a:gd name="adj2" fmla="val 57991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>
            <a:spAutoFit/>
          </a:bodyPr>
          <a:p>
            <a:pPr algn="ctr"/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23565" name="AutoShape 17"/>
          <p:cNvSpPr/>
          <p:nvPr/>
        </p:nvSpPr>
        <p:spPr>
          <a:xfrm>
            <a:off x="6096000" y="4503738"/>
            <a:ext cx="193675" cy="449262"/>
          </a:xfrm>
          <a:prstGeom prst="downArrow">
            <a:avLst>
              <a:gd name="adj1" fmla="val 50000"/>
              <a:gd name="adj2" fmla="val 57991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>
            <a:spAutoFit/>
          </a:bodyPr>
          <a:p>
            <a:pPr algn="ctr"/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1188" y="2133600"/>
            <a:ext cx="7869237" cy="302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3" name="Rectangle 2"/>
          <p:cNvSpPr/>
          <p:nvPr/>
        </p:nvSpPr>
        <p:spPr>
          <a:xfrm>
            <a:off x="1706563" y="1068388"/>
            <a:ext cx="5532437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268605" eaLnBrk="0" hangingPunct="0"/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二、探索生命起源之谜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（一）拉马克和早期生物进化思想：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6627" name="Rectangle 1"/>
          <p:cNvSpPr/>
          <p:nvPr/>
        </p:nvSpPr>
        <p:spPr>
          <a:xfrm>
            <a:off x="0" y="596900"/>
            <a:ext cx="78295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、生物进化论思想诞生的条件和原因（背景）：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28" name="TextBox 4"/>
          <p:cNvSpPr txBox="1"/>
          <p:nvPr/>
        </p:nvSpPr>
        <p:spPr>
          <a:xfrm>
            <a:off x="-180975" y="1052513"/>
            <a:ext cx="2987675" cy="47894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）历史背景：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）思想基础：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）经济基础：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）政治基础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）理论基础：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84438" y="1125538"/>
            <a:ext cx="6119812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中世纪，基督教会坚持上帝创世说，打击异端，致使生物学研究进展缓慢。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4213" y="2349500"/>
            <a:ext cx="78486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文艺复兴、宗教改革和启蒙运动相继发生。这三大运动有力地冲击了基督教神学，面向现实世界，重视实践，崇尚理性的追求蔚然成风。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1188" y="4005263"/>
            <a:ext cx="69484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资本主义经济的发展和工业革命的推动。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4584" name="矩形 8"/>
          <p:cNvSpPr/>
          <p:nvPr/>
        </p:nvSpPr>
        <p:spPr>
          <a:xfrm>
            <a:off x="755650" y="5805488"/>
            <a:ext cx="752475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科学技术的进步、生物学知识的积累，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特别是细胞学说确立，为生命科学的研究奠定了基础。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6635" name="文本框 26634"/>
          <p:cNvSpPr txBox="1"/>
          <p:nvPr/>
        </p:nvSpPr>
        <p:spPr>
          <a:xfrm>
            <a:off x="611188" y="4868863"/>
            <a:ext cx="54721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49" charset="-122"/>
              </a:rPr>
              <a:t>资产阶级革命的影响</a:t>
            </a:r>
            <a:endParaRPr lang="zh-CN" altLang="en-US" sz="2800" dirty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4584" grpId="0"/>
      <p:bldP spid="266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（一）拉马克和早期生物进化思想：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8675" name="Rectangle 1"/>
          <p:cNvSpPr/>
          <p:nvPr/>
        </p:nvSpPr>
        <p:spPr>
          <a:xfrm>
            <a:off x="0" y="595313"/>
            <a:ext cx="8356600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、拉马克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进化论的的倡导者和先驱，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世纪初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323850" y="1989138"/>
            <a:ext cx="4681538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）两个著名的原则：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pic>
        <p:nvPicPr>
          <p:cNvPr id="7" name="Picture 7" descr="pic_623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00" y="2565400"/>
            <a:ext cx="5256213" cy="2592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8"/>
          <p:cNvSpPr/>
          <p:nvPr/>
        </p:nvSpPr>
        <p:spPr>
          <a:xfrm>
            <a:off x="323850" y="1125538"/>
            <a:ext cx="6769100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）主要观点：   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1763713" y="1557338"/>
            <a:ext cx="6119812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生物从低级向高级发展进化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827088" y="2565400"/>
            <a:ext cx="2519362" cy="120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用进废退   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获得性遗传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Rectangle 6"/>
          <p:cNvSpPr/>
          <p:nvPr/>
        </p:nvSpPr>
        <p:spPr>
          <a:xfrm>
            <a:off x="323850" y="5080000"/>
            <a:ext cx="2447925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）意义：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8538" y="5138738"/>
            <a:ext cx="6588125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早期的生物进化思想开始形成，为达尔文生物进化论的创立提供了理论基础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（二）达尔文</a:t>
            </a:r>
            <a:r>
              <a:rPr lang="en-US" altLang="zh-CN" sz="32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——</a:t>
            </a: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进化论的创立者：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028" name="Picture 4" descr="达尔文2"/>
          <p:cNvPicPr>
            <a:picLocks noChangeAspect="1"/>
          </p:cNvPicPr>
          <p:nvPr/>
        </p:nvPicPr>
        <p:blipFill>
          <a:blip r:embed="rId1"/>
          <a:srcRect b="4471"/>
          <a:stretch>
            <a:fillRect/>
          </a:stretch>
        </p:blipFill>
        <p:spPr>
          <a:xfrm>
            <a:off x="6669088" y="0"/>
            <a:ext cx="2474912" cy="3240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9" name="TextBox 3"/>
          <p:cNvSpPr txBox="1"/>
          <p:nvPr/>
        </p:nvSpPr>
        <p:spPr>
          <a:xfrm>
            <a:off x="0" y="549275"/>
            <a:ext cx="2268538" cy="3046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、创立标志：</a:t>
            </a:r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、理论观点： </a:t>
            </a:r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、影响： </a:t>
            </a:r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组合 5"/>
          <p:cNvGrpSpPr/>
          <p:nvPr/>
        </p:nvGrpSpPr>
        <p:grpSpPr>
          <a:xfrm>
            <a:off x="2700338" y="1844675"/>
            <a:ext cx="2659062" cy="3990975"/>
            <a:chOff x="1480250" y="2276872"/>
            <a:chExt cx="2659702" cy="3990057"/>
          </a:xfrm>
        </p:grpSpPr>
        <p:graphicFrame>
          <p:nvGraphicFramePr>
            <p:cNvPr id="1026" name="Object 2"/>
            <p:cNvGraphicFramePr/>
            <p:nvPr/>
          </p:nvGraphicFramePr>
          <p:xfrm>
            <a:off x="1691680" y="2276872"/>
            <a:ext cx="2424708" cy="3438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2" imgW="1905000" imgH="3143250" progId="Paint.Picture">
                    <p:embed/>
                  </p:oleObj>
                </mc:Choice>
                <mc:Fallback>
                  <p:oleObj name="" r:id="rId2" imgW="1905000" imgH="3143250" progId="Paint.Picture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691680" y="2276872"/>
                          <a:ext cx="2424708" cy="3438127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2" name="矩形 7"/>
            <p:cNvSpPr/>
            <p:nvPr/>
          </p:nvSpPr>
          <p:spPr>
            <a:xfrm>
              <a:off x="1480250" y="5805264"/>
              <a:ext cx="2659702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《</a:t>
              </a:r>
              <a:r>
                <a:rPr lang="zh-CN" altLang="en-US" sz="24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物种起源</a:t>
              </a:r>
              <a:r>
                <a:rPr lang="en-US" altLang="zh-CN" sz="24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》</a:t>
              </a:r>
              <a:r>
                <a:rPr lang="zh-CN" altLang="en-US" sz="24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封面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0" y="908050"/>
            <a:ext cx="48926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1859</a:t>
            </a:r>
            <a:r>
              <a:rPr lang="zh-CN" altLang="en-US" sz="2400" b="1" dirty="0">
                <a:latin typeface="Arial" panose="020B0604020202020204" pitchFamily="34" charset="0"/>
              </a:rPr>
              <a:t>年，达尔文发表</a:t>
            </a:r>
            <a:r>
              <a:rPr lang="en-US" altLang="zh-CN" sz="2400" b="1">
                <a:latin typeface="Arial" panose="020B0604020202020204" pitchFamily="34" charset="0"/>
              </a:rPr>
              <a:t>《</a:t>
            </a:r>
            <a:r>
              <a:rPr lang="zh-CN" altLang="en-US" sz="2400" b="1" dirty="0">
                <a:latin typeface="Arial" panose="020B0604020202020204" pitchFamily="34" charset="0"/>
              </a:rPr>
              <a:t>物种起源</a:t>
            </a:r>
            <a:r>
              <a:rPr lang="en-US" altLang="zh-CN" sz="2400" b="1">
                <a:latin typeface="Arial" panose="020B0604020202020204" pitchFamily="34" charset="0"/>
              </a:rPr>
              <a:t>》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（二）达尔文</a:t>
            </a:r>
            <a:r>
              <a:rPr lang="en-US" altLang="zh-CN" sz="32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——</a:t>
            </a: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进化论的创立者：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29699" name="Picture 4" descr="达尔文2"/>
          <p:cNvPicPr>
            <a:picLocks noChangeAspect="1"/>
          </p:cNvPicPr>
          <p:nvPr/>
        </p:nvPicPr>
        <p:blipFill>
          <a:blip r:embed="rId1"/>
          <a:srcRect b="4471"/>
          <a:stretch>
            <a:fillRect/>
          </a:stretch>
        </p:blipFill>
        <p:spPr>
          <a:xfrm>
            <a:off x="6877050" y="0"/>
            <a:ext cx="2266950" cy="3240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700" name="TextBox 3"/>
          <p:cNvSpPr txBox="1"/>
          <p:nvPr/>
        </p:nvSpPr>
        <p:spPr>
          <a:xfrm>
            <a:off x="0" y="549275"/>
            <a:ext cx="2195513" cy="3046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、创立标志：</a:t>
            </a:r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、理论观点： </a:t>
            </a:r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01" name="矩形 8"/>
          <p:cNvSpPr/>
          <p:nvPr/>
        </p:nvSpPr>
        <p:spPr>
          <a:xfrm>
            <a:off x="0" y="908050"/>
            <a:ext cx="48926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1859</a:t>
            </a:r>
            <a:r>
              <a:rPr lang="zh-CN" altLang="en-US" sz="2400" b="1" dirty="0">
                <a:latin typeface="Arial" panose="020B0604020202020204" pitchFamily="34" charset="0"/>
              </a:rPr>
              <a:t>年，达尔文发表</a:t>
            </a:r>
            <a:r>
              <a:rPr lang="en-US" altLang="zh-CN" sz="2400" b="1">
                <a:latin typeface="Arial" panose="020B0604020202020204" pitchFamily="34" charset="0"/>
              </a:rPr>
              <a:t>《</a:t>
            </a:r>
            <a:r>
              <a:rPr lang="zh-CN" altLang="en-US" sz="2400" b="1" dirty="0">
                <a:latin typeface="Arial" panose="020B0604020202020204" pitchFamily="34" charset="0"/>
              </a:rPr>
              <a:t>物种起源</a:t>
            </a:r>
            <a:r>
              <a:rPr lang="en-US" altLang="zh-CN" sz="2400" b="1">
                <a:latin typeface="Arial" panose="020B0604020202020204" pitchFamily="34" charset="0"/>
              </a:rPr>
              <a:t>》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1700213"/>
            <a:ext cx="6877050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）一切生物都经历了由低级向高级、由简单到复杂的发展过程；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）生物界现存的物种具有共同的原始起源，不同物种的变异是</a:t>
            </a:r>
            <a:r>
              <a:rPr lang="en-US" altLang="zh-CN" sz="2400" b="1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自然选择</a:t>
            </a:r>
            <a:r>
              <a:rPr lang="en-US" altLang="zh-CN" sz="2400" b="1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的结果；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）生存竞争和自然选择是生物界的普遍规律。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31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charRg st="31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7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charRg st="71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（二）达尔文</a:t>
            </a:r>
            <a:r>
              <a:rPr lang="en-US" altLang="zh-CN" sz="32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——</a:t>
            </a: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进化论的创立者：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32771" name="Picture 4" descr="达尔文2"/>
          <p:cNvPicPr>
            <a:picLocks noChangeAspect="1"/>
          </p:cNvPicPr>
          <p:nvPr/>
        </p:nvPicPr>
        <p:blipFill>
          <a:blip r:embed="rId1"/>
          <a:srcRect b="4471"/>
          <a:stretch>
            <a:fillRect/>
          </a:stretch>
        </p:blipFill>
        <p:spPr>
          <a:xfrm>
            <a:off x="6669088" y="0"/>
            <a:ext cx="2474912" cy="3240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2" name="TextBox 3"/>
          <p:cNvSpPr txBox="1"/>
          <p:nvPr/>
        </p:nvSpPr>
        <p:spPr>
          <a:xfrm>
            <a:off x="0" y="549275"/>
            <a:ext cx="2268538" cy="374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、创立标志：</a:t>
            </a:r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、理论观点： </a:t>
            </a:r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、影响： </a:t>
            </a:r>
            <a:endParaRPr lang="zh-CN" altLang="en-US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73" name="矩形 8"/>
          <p:cNvSpPr/>
          <p:nvPr/>
        </p:nvSpPr>
        <p:spPr>
          <a:xfrm>
            <a:off x="0" y="908050"/>
            <a:ext cx="48926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1859</a:t>
            </a:r>
            <a:r>
              <a:rPr lang="zh-CN" altLang="en-US" sz="2400" b="1" dirty="0">
                <a:latin typeface="Arial" panose="020B0604020202020204" pitchFamily="34" charset="0"/>
              </a:rPr>
              <a:t>年，达尔文发表</a:t>
            </a:r>
            <a:r>
              <a:rPr lang="en-US" altLang="zh-CN" sz="2400" b="1">
                <a:latin typeface="Arial" panose="020B0604020202020204" pitchFamily="34" charset="0"/>
              </a:rPr>
              <a:t>《</a:t>
            </a:r>
            <a:r>
              <a:rPr lang="zh-CN" altLang="en-US" sz="2400" b="1" dirty="0">
                <a:latin typeface="Arial" panose="020B0604020202020204" pitchFamily="34" charset="0"/>
              </a:rPr>
              <a:t>物种起源</a:t>
            </a:r>
            <a:r>
              <a:rPr lang="en-US" altLang="zh-CN" sz="2400" b="1">
                <a:latin typeface="Arial" panose="020B0604020202020204" pitchFamily="34" charset="0"/>
              </a:rPr>
              <a:t>》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32774" name="矩形 9"/>
          <p:cNvSpPr/>
          <p:nvPr/>
        </p:nvSpPr>
        <p:spPr>
          <a:xfrm>
            <a:off x="0" y="1700213"/>
            <a:ext cx="6948488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）一切生物都经历了由低级向高级、由简单到复杂的发展过程；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）生物界现存的物种具有共同的原始起源，不同物种的变异是</a:t>
            </a:r>
            <a:r>
              <a:rPr lang="en-US" altLang="zh-CN" sz="2400" b="1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自然选择</a:t>
            </a:r>
            <a:r>
              <a:rPr lang="en-US" altLang="zh-CN" sz="2400" b="1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的结果；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）生存竞争和自然选择是生物界的普遍规律。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365625"/>
            <a:ext cx="91440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）有力挑战了封建神学创世说，达被称为“生物学领域的牛顿”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）把发展变化思想引入生物界，开创了生物科学发展的新时代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）为马克思理论提供了自然史基础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4</a:t>
            </a:r>
            <a:r>
              <a:rPr lang="zh-CN" altLang="en-US" sz="2400" b="1" dirty="0">
                <a:latin typeface="Arial" panose="020B0604020202020204" pitchFamily="34" charset="0"/>
              </a:rPr>
              <a:t>）对处于国家危亡时期的中国思想界也产生了巨大震动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3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charRg st="31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61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charRg st="61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79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charRg st="79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7282" name="矩形 97281"/>
          <p:cNvSpPr/>
          <p:nvPr/>
        </p:nvSpPr>
        <p:spPr>
          <a:xfrm>
            <a:off x="69850" y="34925"/>
            <a:ext cx="8897938" cy="1231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  <a:t>	请结合所学知识分析：16—20世纪近代</a:t>
            </a:r>
            <a:br>
              <a:rPr lang="zh-CN" alt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</a:br>
            <a:r>
              <a:rPr lang="zh-CN" alt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  <a:t>科学得到发展的原因。</a:t>
            </a:r>
            <a:endParaRPr lang="zh-CN" altLang="en-US" sz="3400" b="1" dirty="0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97283" name="矩形 97282"/>
          <p:cNvSpPr/>
          <p:nvPr/>
        </p:nvSpPr>
        <p:spPr>
          <a:xfrm>
            <a:off x="336550" y="1138238"/>
            <a:ext cx="8807450" cy="5368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3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　　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资本主义的发展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需要科技知识，又为科技发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展奠定了物质基础，这是近代自然科学创立发展的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社会前提。   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　　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文艺复兴、宗教改革和启蒙运动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，为近代自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然科学的诞生和发展奠定了思想基础。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　　3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欧洲先进</a:t>
            </a: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国家保护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奖励科技发明，改革教育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制度和专利制度，组织科研机构，推动了近代科学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的创立和发展。 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　　4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中国的四大发明、阿拉伯文化和希腊自然哲</a:t>
            </a:r>
            <a:b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学传人西欧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，开阔了人们的眼界，并为科学研究提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供了丰富的材料。</a:t>
            </a:r>
            <a:b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　　5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科学家努力探索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，促进了科学的发展。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4" name="文本框 90113"/>
          <p:cNvSpPr txBox="1"/>
          <p:nvPr/>
        </p:nvSpPr>
        <p:spPr>
          <a:xfrm>
            <a:off x="219075" y="0"/>
            <a:ext cx="8924925" cy="3597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　　1895年甲午海战的惨败，再次将中华民族推到了危亡的关头。此时，严复翻译了英国生物学家赫胥黎的《天演论》，并于1897年12月在天津出版的《国闻汇编》刊出。该书问世产生了严复始料未及的巨大社会反响，维新派领袖康有为见此译稿后，发出</a:t>
            </a:r>
            <a:r>
              <a:rPr lang="zh-CN" altLang="en-US" sz="2400" b="1" dirty="0">
                <a:latin typeface="Times New Roman" panose="02020603050405020304" pitchFamily="18" charset="0"/>
              </a:rPr>
              <a:t>“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眼中未见有此等人</a:t>
            </a:r>
            <a:r>
              <a:rPr lang="zh-CN" altLang="en-US" sz="2400" b="1" dirty="0">
                <a:latin typeface="Times New Roman" panose="02020603050405020304" pitchFamily="18" charset="0"/>
              </a:rPr>
              <a:t>”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的赞叹，称严复</a:t>
            </a:r>
            <a:r>
              <a:rPr lang="zh-CN" altLang="en-US" sz="2400" b="1" dirty="0">
                <a:latin typeface="Times New Roman" panose="02020603050405020304" pitchFamily="18" charset="0"/>
              </a:rPr>
              <a:t>“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译《天演论》为中国西学第一者也</a:t>
            </a:r>
            <a:r>
              <a:rPr lang="zh-CN" altLang="en-US" sz="2400" b="1" dirty="0">
                <a:latin typeface="Times New Roman" panose="02020603050405020304" pitchFamily="18" charset="0"/>
              </a:rPr>
              <a:t>”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。 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进化论思想传入中国后对中国思想界产生了怎样影响？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0115" name="矩形 90114"/>
          <p:cNvSpPr/>
          <p:nvPr/>
        </p:nvSpPr>
        <p:spPr>
          <a:xfrm>
            <a:off x="-396875" y="3933825"/>
            <a:ext cx="9540875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 eaLnBrk="1" hangingPunct="1"/>
            <a:r>
              <a:rPr lang="en-US" altLang="zh-CN" sz="2400" b="1">
                <a:latin typeface="Arial" panose="020B0604020202020204" pitchFamily="34" charset="0"/>
              </a:rPr>
              <a:t>19</a:t>
            </a:r>
            <a:r>
              <a:rPr lang="zh-CN" altLang="en-US" sz="2400" b="1" dirty="0">
                <a:latin typeface="Arial" panose="020B0604020202020204" pitchFamily="34" charset="0"/>
              </a:rPr>
              <a:t>世纪末</a:t>
            </a:r>
            <a:r>
              <a:rPr lang="en-US" altLang="zh-CN" sz="2400" b="1">
                <a:latin typeface="Arial" panose="020B0604020202020204" pitchFamily="34" charset="0"/>
              </a:rPr>
              <a:t>20</a:t>
            </a:r>
            <a:r>
              <a:rPr lang="zh-CN" altLang="en-US" sz="2400" b="1" dirty="0">
                <a:latin typeface="Arial" panose="020B0604020202020204" pitchFamily="34" charset="0"/>
              </a:rPr>
              <a:t>世纪初，中国爱国知识分子为挽救民族危亡，积极宣传和介绍进化论思想。他们高呼“物竞天择，适者生存”和“优胜劣汰”，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以期唤醒国人</a:t>
            </a:r>
            <a:r>
              <a:rPr lang="zh-CN" altLang="en-US" sz="2400" b="1" dirty="0">
                <a:latin typeface="Arial" panose="020B0604020202020204" pitchFamily="34" charset="0"/>
              </a:rPr>
              <a:t>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lvl="1" eaLnBrk="1" hangingPunct="1"/>
            <a:r>
              <a:rPr lang="zh-CN" altLang="en-US" sz="2400" b="1" dirty="0">
                <a:latin typeface="Arial" panose="020B0604020202020204" pitchFamily="34" charset="0"/>
              </a:rPr>
              <a:t>他们还把达尔文生物进化理论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当作改造社会的利器</a:t>
            </a:r>
            <a:r>
              <a:rPr lang="zh-CN" altLang="en-US" sz="2400" b="1" dirty="0">
                <a:latin typeface="Arial" panose="020B0604020202020204" pitchFamily="34" charset="0"/>
              </a:rPr>
              <a:t>，掀起了救亡图存的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维新变法运动和资产阶级民主革命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/>
          <p:nvPr/>
        </p:nvSpPr>
        <p:spPr>
          <a:xfrm>
            <a:off x="0" y="736600"/>
            <a:ext cx="9144000" cy="3911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algn="just">
              <a:spcBef>
                <a:spcPct val="2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14—19</a:t>
            </a:r>
            <a:r>
              <a:rPr lang="zh-CN" altLang="en-US" sz="28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世纪，欧洲在思想领域、天文学领域、物理学和生物学领域如何挑战封建神学？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r>
              <a:rPr lang="en-US" altLang="zh-CN" sz="2800" b="1">
                <a:latin typeface="Arial" panose="020B0604020202020204" pitchFamily="34" charset="0"/>
                <a:ea typeface="黑体" panose="02010609060101010101" pitchFamily="49" charset="-122"/>
              </a:rPr>
              <a:t>—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16C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文艺复兴提倡人文主义，肯定人的价值和尊严，把神从人们的生活中驱逐出去；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16C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哥白尼提出日心说，把神从天文学领域驱逐出去；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17C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牛顿创立经典力学，提出了物体运动三大定律和万有引力，把物体运动和天体运动概括到同一个理论之中，把造物主（神）从无生命现象研究领域驱逐出去；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19C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达尔文创立生物进化论，认为生物是进化而来的，把造物主（神）从有生命现象的研究领域驱逐出去。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41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charRg st="41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86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50">
                                            <p:txEl>
                                              <p:charRg st="86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15" end="1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0">
                                            <p:txEl>
                                              <p:charRg st="115" end="1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91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0">
                                            <p:txEl>
                                              <p:charRg st="191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（三）信息技术的发展：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595313"/>
            <a:ext cx="4333875" cy="526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、互联网的诞生和发展：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52513"/>
            <a:ext cx="9144000" cy="5262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）第一台电子计算机的研制：</a:t>
            </a:r>
            <a:endParaRPr lang="en-US" altLang="zh-CN" sz="2800" b="1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1946</a:t>
            </a:r>
            <a:r>
              <a:rPr lang="zh-CN" altLang="en-US" sz="2800" b="1" dirty="0">
                <a:latin typeface="Arial" panose="020B0604020202020204" pitchFamily="34" charset="0"/>
              </a:rPr>
              <a:t>年，美国研制世界上第一台计算机，奠定了现代信息技术的基础。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）互联网的产生和发展：</a:t>
            </a:r>
            <a:endParaRPr lang="zh-CN" altLang="en-U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①原因：</a:t>
            </a:r>
            <a:endParaRPr lang="en-US" altLang="zh-CN" sz="2800" b="1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军事上的需要促使美国加紧对休息技术的研究与开发。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②诞生：</a:t>
            </a:r>
            <a:endParaRPr lang="en-US" altLang="zh-CN" sz="28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1969</a:t>
            </a:r>
            <a:r>
              <a:rPr lang="zh-CN" altLang="en-US" sz="2800" b="1" dirty="0">
                <a:latin typeface="Arial" panose="020B0604020202020204" pitchFamily="34" charset="0"/>
              </a:rPr>
              <a:t>年，美国国防部建立包括四个站点的网络，促进了互联网的产生。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③发展：</a:t>
            </a:r>
            <a:endParaRPr lang="en-US" altLang="zh-CN" sz="28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20</a:t>
            </a:r>
            <a:r>
              <a:rPr lang="zh-CN" altLang="en-US" sz="2800" b="1" dirty="0">
                <a:latin typeface="Arial" panose="020B0604020202020204" pitchFamily="34" charset="0"/>
              </a:rPr>
              <a:t>世纪</a:t>
            </a:r>
            <a:r>
              <a:rPr lang="en-US" altLang="zh-CN" sz="2800" b="1">
                <a:latin typeface="Arial" panose="020B0604020202020204" pitchFamily="34" charset="0"/>
              </a:rPr>
              <a:t>90</a:t>
            </a:r>
            <a:r>
              <a:rPr lang="zh-CN" altLang="en-US" sz="2800" b="1" dirty="0">
                <a:latin typeface="Arial" panose="020B0604020202020204" pitchFamily="34" charset="0"/>
              </a:rPr>
              <a:t>年代，互联网进一步发展为全球信息网，即</a:t>
            </a:r>
            <a:r>
              <a:rPr lang="en-US" altLang="zh-CN" sz="2800" b="1">
                <a:latin typeface="Arial" panose="020B0604020202020204" pitchFamily="34" charset="0"/>
              </a:rPr>
              <a:t>WWW</a:t>
            </a:r>
            <a:r>
              <a:rPr lang="zh-CN" altLang="en-US" sz="2800" b="1" dirty="0">
                <a:latin typeface="Arial" panose="020B0604020202020204" pitchFamily="34" charset="0"/>
              </a:rPr>
              <a:t>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5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charRg st="5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charRg st="16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charRg st="64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94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charRg st="94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33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charRg st="133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9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charRg st="69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99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charRg st="99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38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charRg st="138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（三）信息技术的发展：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2467" name="Rectangle 1"/>
          <p:cNvSpPr/>
          <p:nvPr/>
        </p:nvSpPr>
        <p:spPr>
          <a:xfrm>
            <a:off x="0" y="598488"/>
            <a:ext cx="4716463" cy="9461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、互联网的诞生和发展：</a:t>
            </a:r>
            <a:endParaRPr lang="en-US" altLang="zh-CN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、互联网的功用：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84313"/>
            <a:ext cx="2987675" cy="2227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）功用：</a:t>
            </a:r>
            <a:r>
              <a:rPr lang="zh-CN" altLang="en-US" sz="28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en-US" altLang="zh-CN" sz="2800" b="1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en-US" altLang="zh-CN" sz="2800" b="1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en-US" altLang="zh-CN" sz="2800" b="1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）特点：</a:t>
            </a:r>
            <a:endParaRPr lang="zh-CN" altLang="en-US" sz="2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1916113"/>
            <a:ext cx="9144000" cy="1385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提供文件传输、收发电子邮件、资料检索、浏览新闻、休闲游戏、网上购物、网上远程教育、远程医疗、网上谈心等。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3644900"/>
            <a:ext cx="9144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界面直观、音色兼备、链接灵活和高速传输 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（三）信息技术的发展：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3491" name="Rectangle 1"/>
          <p:cNvSpPr/>
          <p:nvPr/>
        </p:nvSpPr>
        <p:spPr>
          <a:xfrm>
            <a:off x="0" y="693738"/>
            <a:ext cx="3708400" cy="1187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、互联网的诞生和发展：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、互联网的功用：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、互联网的影响：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850" y="1916113"/>
            <a:ext cx="8569325" cy="4473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．积极方面：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①信息化社会开始出现；加快了经济全球化的步伐，促进传统产业发展；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②给人们的工作带来更多的便利，提高了工作效率；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③使人们的生活方式发生了改变；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．消极方面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信息泛滥、垃圾信息、网络安全和网络犯罪等都对社会发展产生不利影响。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世界各国围绕互联网的竞争日益加剧，造成世界更加动荡不安。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互联网创造的虚拟社会，使部分人沉溺其中、不能自拔，特别是未成年人。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494" name="矩形 63493"/>
          <p:cNvSpPr/>
          <p:nvPr/>
        </p:nvSpPr>
        <p:spPr>
          <a:xfrm>
            <a:off x="2555875" y="1458913"/>
            <a:ext cx="29416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人类进入信息化社会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8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charRg st="8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charRg st="8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1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charRg st="41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charRg st="41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66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charRg st="66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charRg st="66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82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charRg st="82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charRg st="82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89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charRg st="89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charRg st="89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26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charRg st="126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charRg st="126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58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charRg st="158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charRg st="158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634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5058" name="Group 2"/>
          <p:cNvGraphicFramePr>
            <a:graphicFrameLocks noGrp="1"/>
          </p:cNvGraphicFramePr>
          <p:nvPr/>
        </p:nvGraphicFramePr>
        <p:xfrm>
          <a:off x="684213" y="981075"/>
          <a:ext cx="8105775" cy="5165725"/>
        </p:xfrm>
        <a:graphic>
          <a:graphicData uri="http://schemas.openxmlformats.org/drawingml/2006/table">
            <a:tbl>
              <a:tblPr/>
              <a:tblGrid>
                <a:gridCol w="1004887"/>
                <a:gridCol w="2222500"/>
                <a:gridCol w="2366963"/>
                <a:gridCol w="2511425"/>
              </a:tblGrid>
              <a:tr h="1204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次  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第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项目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隶书" pitchFamily="49" charset="-122"/>
                        </a:rPr>
                        <a:t>第一次工业革命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隶书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隶书" pitchFamily="49" charset="-122"/>
                        </a:rPr>
                        <a:t>第二次工业革命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隶书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隶书" pitchFamily="49" charset="-122"/>
                        </a:rPr>
                        <a:t>第三次工业革命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隶书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特点</a:t>
                      </a:r>
                      <a:endParaRPr kumimoji="0" lang="zh-CN" altLang="en-US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 1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首先发生在英国，从发明和使用机器开始到机器生产机器； 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开始于轻工业（棉纺织）部门，发明机器者大多是具有实践经验的工人和技师；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大机器生产代替工场手工业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1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有坚实的科学基础，科学开始与工业生产紧密结合，与技术结合。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同时在几个国家发生，规模广泛，发展迅速；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有许多国家与第一次工业革命交叉进行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1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科学技术转化为直接生产力的速度加快；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科学和技术密切结合相互促进；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科学技术各个领域间相互渗透，高度分化又高度综合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28" name="Text Box 21"/>
          <p:cNvSpPr txBox="1"/>
          <p:nvPr/>
        </p:nvSpPr>
        <p:spPr>
          <a:xfrm>
            <a:off x="900113" y="0"/>
            <a:ext cx="69850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dirty="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三次工业革命特点比较</a:t>
            </a:r>
            <a:endParaRPr lang="zh-CN" altLang="en-US" sz="4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457200" y="4389438"/>
            <a:ext cx="8229600" cy="1935162"/>
          </a:xfrm>
          <a:ln>
            <a:solidFill>
              <a:schemeClr val="tx1">
                <a:alpha val="100000"/>
              </a:schemeClr>
            </a:solidFill>
            <a:miter/>
          </a:ln>
        </p:spPr>
        <p:txBody>
          <a:bodyPr vert="horz" wrap="square" lIns="91440" tIns="45720" rIns="91440" bIns="45720" anchor="t"/>
          <a:p>
            <a:r>
              <a:rPr lang="zh-CN" altLang="en-US" sz="2800" b="1" dirty="0"/>
              <a:t>在农业社会、工业社会、信息社会时代的战略资源分别是什么？</a:t>
            </a:r>
            <a:endParaRPr lang="zh-CN" altLang="en-US" sz="2800" b="1" dirty="0"/>
          </a:p>
          <a:p>
            <a:r>
              <a:rPr lang="zh-CN" altLang="en-US" sz="2800" b="1" dirty="0"/>
              <a:t>（土地、资金、知识）</a:t>
            </a:r>
            <a:endParaRPr lang="zh-CN" altLang="en-US" sz="2800" b="1" dirty="0"/>
          </a:p>
        </p:txBody>
      </p:sp>
      <p:graphicFrame>
        <p:nvGraphicFramePr>
          <p:cNvPr id="39940" name="Group 4"/>
          <p:cNvGraphicFramePr>
            <a:graphicFrameLocks noGrp="1"/>
          </p:cNvGraphicFramePr>
          <p:nvPr/>
        </p:nvGraphicFramePr>
        <p:xfrm>
          <a:off x="762000" y="1371600"/>
          <a:ext cx="8001000" cy="2592388"/>
        </p:xfrm>
        <a:graphic>
          <a:graphicData uri="http://schemas.openxmlformats.org/drawingml/2006/table">
            <a:tbl>
              <a:tblPr/>
              <a:tblGrid>
                <a:gridCol w="1752600"/>
                <a:gridCol w="2895600"/>
                <a:gridCol w="3352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时期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动力（能源）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信息传播方式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工业革命前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蒸汽时代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电气时代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信息时代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6" name="Rectangle 30"/>
          <p:cNvSpPr>
            <a:spLocks noChangeArrowheads="1"/>
          </p:cNvSpPr>
          <p:nvPr/>
        </p:nvSpPr>
        <p:spPr bwMode="auto">
          <a:xfrm>
            <a:off x="609600" y="476250"/>
            <a:ext cx="8391525" cy="5857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华文新魏" pitchFamily="2" charset="-122"/>
                <a:cs typeface="+mn-cs"/>
              </a:rPr>
              <a:t>蒸汽时代、电气时代、信息时代的重要区别：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华文新魏" pitchFamily="2" charset="-122"/>
              <a:cs typeface="+mn-cs"/>
            </a:endParaRPr>
          </a:p>
        </p:txBody>
      </p:sp>
      <p:sp>
        <p:nvSpPr>
          <p:cNvPr id="39967" name="Text Box 31"/>
          <p:cNvSpPr txBox="1"/>
          <p:nvPr/>
        </p:nvSpPr>
        <p:spPr>
          <a:xfrm>
            <a:off x="2635250" y="1905000"/>
            <a:ext cx="2724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人力、畜力、自然力等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68" name="Text Box 32"/>
          <p:cNvSpPr txBox="1"/>
          <p:nvPr/>
        </p:nvSpPr>
        <p:spPr>
          <a:xfrm>
            <a:off x="6369050" y="1905000"/>
            <a:ext cx="94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马、车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69" name="Text Box 33"/>
          <p:cNvSpPr txBox="1"/>
          <p:nvPr/>
        </p:nvSpPr>
        <p:spPr>
          <a:xfrm>
            <a:off x="3168650" y="2438400"/>
            <a:ext cx="692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蒸汽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70" name="Text Box 34"/>
          <p:cNvSpPr txBox="1"/>
          <p:nvPr/>
        </p:nvSpPr>
        <p:spPr>
          <a:xfrm>
            <a:off x="5835650" y="2438400"/>
            <a:ext cx="221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蒸汽机机车、轮船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71" name="Text Box 35"/>
          <p:cNvSpPr txBox="1"/>
          <p:nvPr/>
        </p:nvSpPr>
        <p:spPr>
          <a:xfrm>
            <a:off x="2940050" y="2955925"/>
            <a:ext cx="1454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电力、石油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72" name="Text Box 36"/>
          <p:cNvSpPr txBox="1"/>
          <p:nvPr/>
        </p:nvSpPr>
        <p:spPr>
          <a:xfrm>
            <a:off x="5454650" y="2971800"/>
            <a:ext cx="3232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电话、留声机、飞机、汽车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73" name="Text Box 37"/>
          <p:cNvSpPr txBox="1"/>
          <p:nvPr/>
        </p:nvSpPr>
        <p:spPr>
          <a:xfrm>
            <a:off x="3168650" y="3505200"/>
            <a:ext cx="1962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原子能（核能）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9974" name="Text Box 38"/>
          <p:cNvSpPr txBox="1"/>
          <p:nvPr/>
        </p:nvSpPr>
        <p:spPr>
          <a:xfrm>
            <a:off x="6597650" y="3489325"/>
            <a:ext cx="94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互联网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93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939">
                                            <p:txEl>
                                              <p:charRg st="29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 build="p"/>
      <p:bldP spid="39966" grpId="0"/>
      <p:bldP spid="39967" grpId="0"/>
      <p:bldP spid="39968" grpId="0"/>
      <p:bldP spid="39969" grpId="0"/>
      <p:bldP spid="39970" grpId="0"/>
      <p:bldP spid="39971" grpId="0"/>
      <p:bldP spid="39972" grpId="0"/>
      <p:bldP spid="39973" grpId="0"/>
      <p:bldP spid="3997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0" y="0"/>
            <a:ext cx="9144000" cy="3970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三次工业革命对中国的影响</a:t>
            </a:r>
            <a:endParaRPr lang="zh-CN" altLang="en-US" sz="28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第一次影响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⑴第一次工业革命完成后，欧美列强发动两次鸦片战争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打开中国封闭国门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使中国开始沦为半殖民地半封建社会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民族危机出现；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⑵客观上瓦解了中国封建自然经济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中国开始卷入资本主义世界市场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冲击着中国封建思想文化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诱导了中国近代工业的产生（洋务企业和中国民族资本主义产生）；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⑶深层次的影响是先进的中国人向西方学习 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9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19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78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78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52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charRg st="152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0" y="0"/>
            <a:ext cx="9144000" cy="4400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三次工业革命对中国的影响</a:t>
            </a:r>
            <a:endParaRPr lang="zh-CN" altLang="en-US" sz="28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第一次影响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第二次影响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(1)</a:t>
            </a:r>
            <a:r>
              <a:rPr lang="zh-CN" altLang="en-US" sz="2800" b="1" dirty="0">
                <a:latin typeface="Arial" panose="020B0604020202020204" pitchFamily="34" charset="0"/>
              </a:rPr>
              <a:t>资本主义向帝国主义过渡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在经济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列强加紧对中国进行资本输出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在政治上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掀起瓜分中国狂潮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加紧侵略中国边疆及邻国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中国完全沦为半殖民地半封建社会</a:t>
            </a:r>
            <a:r>
              <a:rPr lang="en-US" altLang="zh-CN" sz="2800" b="1"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</a:rPr>
              <a:t>民族危机空前严重；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⑵中国民族资本主义初步发展；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⑶中国人民救亡图存运动高涨（维新运动、义和团运动和辛亥革命）。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25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2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charRg st="125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2"/>
          <p:cNvSpPr txBox="1"/>
          <p:nvPr/>
        </p:nvSpPr>
        <p:spPr>
          <a:xfrm>
            <a:off x="468313" y="549275"/>
            <a:ext cx="813593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Verdana" panose="020B0604030504040204" pitchFamily="34" charset="0"/>
                <a:ea typeface="黑体" panose="02010609060101010101" pitchFamily="49" charset="-122"/>
              </a:rPr>
              <a:t>一、近代物理学的</a:t>
            </a:r>
            <a:r>
              <a:rPr lang="zh-CN" altLang="en-US" sz="3600" b="1" dirty="0">
                <a:solidFill>
                  <a:srgbClr val="A5002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行楷" pitchFamily="2" charset="-122"/>
              </a:rPr>
              <a:t>发展</a:t>
            </a:r>
            <a:endParaRPr lang="zh-CN" altLang="en-US" sz="3600" b="1" dirty="0">
              <a:solidFill>
                <a:srgbClr val="A5002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行楷" pitchFamily="2" charset="-122"/>
            </a:endParaRPr>
          </a:p>
        </p:txBody>
      </p:sp>
      <p:grpSp>
        <p:nvGrpSpPr>
          <p:cNvPr id="5124" name="组合 7"/>
          <p:cNvGrpSpPr/>
          <p:nvPr/>
        </p:nvGrpSpPr>
        <p:grpSpPr>
          <a:xfrm>
            <a:off x="0" y="1628775"/>
            <a:ext cx="9144000" cy="3097213"/>
            <a:chOff x="1" y="1628775"/>
            <a:chExt cx="9143998" cy="3097213"/>
          </a:xfrm>
        </p:grpSpPr>
        <p:pic>
          <p:nvPicPr>
            <p:cNvPr id="5125" name="Picture 3" descr="伽利略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" y="1628800"/>
              <a:ext cx="2039372" cy="302416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6" name="Picture 4" descr="牛顿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9712" y="1628775"/>
              <a:ext cx="2520950" cy="302418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7" name="Picture 5" descr="爱因斯坦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74818" y="1628800"/>
              <a:ext cx="2269181" cy="295272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8" name="Picture 7" descr="plk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0" y="1628775"/>
              <a:ext cx="2266950" cy="309721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6018" name="内容占位符 86017"/>
          <p:cNvGraphicFramePr/>
          <p:nvPr>
            <p:ph sz="half" idx="2"/>
          </p:nvPr>
        </p:nvGraphicFramePr>
        <p:xfrm>
          <a:off x="107950" y="1196975"/>
          <a:ext cx="8928100" cy="5184775"/>
        </p:xfrm>
        <a:graphic>
          <a:graphicData uri="http://schemas.openxmlformats.org/drawingml/2006/table">
            <a:tbl>
              <a:tblPr/>
              <a:tblGrid>
                <a:gridCol w="2303463"/>
                <a:gridCol w="2592387"/>
                <a:gridCol w="4032250"/>
              </a:tblGrid>
              <a:tr h="2754313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经典力学</a:t>
                      </a:r>
                      <a:endParaRPr lang="zh-CN" altLang="en-US" sz="3200" b="1" dirty="0"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奠基者</a:t>
                      </a:r>
                      <a:endParaRPr lang="zh-CN" altLang="en-US" sz="3200" b="1" dirty="0"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(17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世纪初</a:t>
                      </a:r>
                      <a:r>
                        <a:rPr lang="en-US" altLang="zh-CN" b="1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b="1"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66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经典力学</a:t>
                      </a:r>
                      <a:endParaRPr lang="zh-CN" altLang="en-US" sz="3200" b="1" dirty="0">
                        <a:solidFill>
                          <a:srgbClr val="006600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66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建立者</a:t>
                      </a:r>
                      <a:endParaRPr lang="zh-CN" altLang="en-US" sz="3200" b="1" dirty="0">
                        <a:solidFill>
                          <a:srgbClr val="006600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solidFill>
                            <a:srgbClr val="0066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(17</a:t>
                      </a:r>
                      <a:r>
                        <a:rPr lang="zh-CN" altLang="en-US" b="1" dirty="0">
                          <a:solidFill>
                            <a:srgbClr val="0066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世纪晚期</a:t>
                      </a:r>
                      <a:r>
                        <a:rPr lang="en-US" altLang="zh-CN" b="1">
                          <a:solidFill>
                            <a:srgbClr val="0066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b="1">
                        <a:solidFill>
                          <a:srgbClr val="006600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从经典力学</a:t>
                      </a:r>
                      <a:endParaRPr lang="zh-CN" altLang="en-US" sz="3200" b="1" dirty="0">
                        <a:solidFill>
                          <a:srgbClr val="A50021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发展到</a:t>
                      </a:r>
                      <a:endParaRPr lang="zh-CN" altLang="en-US" sz="3200" b="1" dirty="0">
                        <a:solidFill>
                          <a:srgbClr val="A50021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相对论、量子论</a:t>
                      </a:r>
                      <a:endParaRPr lang="zh-CN" altLang="en-US" sz="3200" b="1" dirty="0">
                        <a:solidFill>
                          <a:srgbClr val="A50021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lnSpc>
                          <a:spcPct val="8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(19</a:t>
                      </a:r>
                      <a:r>
                        <a:rPr lang="zh-CN" altLang="en-US" b="1" dirty="0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世纪末～</a:t>
                      </a:r>
                      <a:r>
                        <a:rPr lang="en-US" altLang="zh-CN" b="1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  <a:r>
                        <a:rPr lang="zh-CN" altLang="en-US" b="1" dirty="0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世纪初</a:t>
                      </a:r>
                      <a:r>
                        <a:rPr lang="en-US" altLang="zh-CN" b="1">
                          <a:solidFill>
                            <a:srgbClr val="A5002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b="1">
                        <a:solidFill>
                          <a:srgbClr val="A50021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0462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伽利略</a:t>
                      </a:r>
                      <a:endParaRPr lang="zh-CN" altLang="en-US" sz="3200" b="1" dirty="0">
                        <a:solidFill>
                          <a:srgbClr val="0000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意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sz="3200" b="1">
                        <a:solidFill>
                          <a:srgbClr val="0000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 牛顿</a:t>
                      </a:r>
                      <a:endParaRPr lang="zh-CN" altLang="en-US" sz="3200" b="1" dirty="0">
                        <a:solidFill>
                          <a:srgbClr val="0000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英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sz="3200" b="1">
                        <a:solidFill>
                          <a:srgbClr val="0000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爱因斯坦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德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sz="3200" b="1">
                        <a:solidFill>
                          <a:srgbClr val="0000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普朗克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(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德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sz="3200" b="1">
                        <a:solidFill>
                          <a:srgbClr val="0000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032" name="缺角矩形 86031"/>
          <p:cNvSpPr/>
          <p:nvPr/>
        </p:nvSpPr>
        <p:spPr>
          <a:xfrm>
            <a:off x="128588" y="187325"/>
            <a:ext cx="8836025" cy="720725"/>
          </a:xfrm>
          <a:prstGeom prst="plaque">
            <a:avLst>
              <a:gd name="adj" fmla="val 16667"/>
            </a:avLst>
          </a:prstGeom>
          <a:pattFill prst="dotGrid">
            <a:fgClr>
              <a:srgbClr val="A50021">
                <a:alpha val="44000"/>
              </a:srgbClr>
            </a:fgClr>
            <a:bgClr>
              <a:schemeClr val="bg1">
                <a:alpha val="44000"/>
              </a:schemeClr>
            </a:bgClr>
          </a:pattFill>
          <a:ln w="9525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6033" name="矩形 86032"/>
          <p:cNvSpPr/>
          <p:nvPr/>
        </p:nvSpPr>
        <p:spPr>
          <a:xfrm>
            <a:off x="34925" y="195263"/>
            <a:ext cx="90360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600" b="1" dirty="0">
                <a:solidFill>
                  <a:srgbClr val="A5002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行楷" pitchFamily="2" charset="-122"/>
              </a:rPr>
              <a:t>近现代物理学发展的过程</a:t>
            </a:r>
            <a:endParaRPr lang="zh-CN" altLang="en-US" sz="3600" b="1" dirty="0">
              <a:solidFill>
                <a:srgbClr val="A5002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（一）经典力学：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0243" name="TextBox 2"/>
          <p:cNvSpPr txBox="1"/>
          <p:nvPr/>
        </p:nvSpPr>
        <p:spPr>
          <a:xfrm>
            <a:off x="0" y="549275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、伽利略奠定基础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4" name="TextBox 4"/>
          <p:cNvSpPr txBox="1"/>
          <p:nvPr/>
        </p:nvSpPr>
        <p:spPr>
          <a:xfrm>
            <a:off x="0" y="1052513"/>
            <a:ext cx="3635375" cy="3081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Calibri" panose="020F0502020204030204" pitchFamily="34" charset="0"/>
              </a:rPr>
              <a:t>（</a:t>
            </a:r>
            <a:r>
              <a:rPr lang="en-US" altLang="zh-CN" sz="2800" b="1">
                <a:latin typeface="Calibri" panose="020F0502020204030204" pitchFamily="34" charset="0"/>
              </a:rPr>
              <a:t>1</a:t>
            </a:r>
            <a:r>
              <a:rPr lang="zh-CN" altLang="en-US" sz="2800" b="1" dirty="0">
                <a:latin typeface="Calibri" panose="020F0502020204030204" pitchFamily="34" charset="0"/>
              </a:rPr>
              <a:t>）成就：</a:t>
            </a:r>
            <a:endParaRPr lang="zh-CN" altLang="en-US" sz="2800" b="1" dirty="0">
              <a:latin typeface="Calibri" panose="020F0502020204030204" pitchFamily="34" charset="0"/>
            </a:endParaRPr>
          </a:p>
          <a:p>
            <a:endParaRPr lang="en-US" altLang="zh-CN" sz="2800" b="1">
              <a:latin typeface="Calibri" panose="020F0502020204030204" pitchFamily="34" charset="0"/>
            </a:endParaRPr>
          </a:p>
          <a:p>
            <a:endParaRPr lang="en-US" altLang="zh-CN" sz="2800" b="1">
              <a:latin typeface="Calibri" panose="020F0502020204030204" pitchFamily="34" charset="0"/>
            </a:endParaRPr>
          </a:p>
          <a:p>
            <a:endParaRPr lang="en-US" altLang="zh-CN" sz="2800" b="1">
              <a:latin typeface="Calibri" panose="020F0502020204030204" pitchFamily="34" charset="0"/>
            </a:endParaRPr>
          </a:p>
          <a:p>
            <a:endParaRPr lang="en-US" altLang="zh-CN" sz="2800" b="1">
              <a:latin typeface="Calibri" panose="020F0502020204030204" pitchFamily="34" charset="0"/>
            </a:endParaRPr>
          </a:p>
          <a:p>
            <a:endParaRPr lang="en-US" altLang="zh-CN" sz="2800" b="1">
              <a:latin typeface="Calibri" panose="020F0502020204030204" pitchFamily="34" charset="0"/>
            </a:endParaRPr>
          </a:p>
          <a:p>
            <a:r>
              <a:rPr lang="zh-CN" altLang="en-US" sz="2800" b="1" dirty="0">
                <a:latin typeface="Calibri" panose="020F0502020204030204" pitchFamily="34" charset="0"/>
              </a:rPr>
              <a:t>（</a:t>
            </a:r>
            <a:r>
              <a:rPr lang="en-US" altLang="zh-CN" sz="2800" b="1">
                <a:latin typeface="Calibri" panose="020F0502020204030204" pitchFamily="34" charset="0"/>
              </a:rPr>
              <a:t>2</a:t>
            </a:r>
            <a:r>
              <a:rPr lang="zh-CN" altLang="en-US" sz="2800" b="1" dirty="0">
                <a:latin typeface="Calibri" panose="020F0502020204030204" pitchFamily="34" charset="0"/>
              </a:rPr>
              <a:t>）意义：</a:t>
            </a:r>
            <a:endParaRPr lang="zh-CN" altLang="en-US" sz="2800" b="1" dirty="0">
              <a:latin typeface="Calibri" panose="020F0502020204030204" pitchFamily="34" charset="0"/>
            </a:endParaRPr>
          </a:p>
        </p:txBody>
      </p:sp>
      <p:sp>
        <p:nvSpPr>
          <p:cNvPr id="10245" name="TextBox 5"/>
          <p:cNvSpPr txBox="1"/>
          <p:nvPr/>
        </p:nvSpPr>
        <p:spPr>
          <a:xfrm>
            <a:off x="0" y="1484313"/>
            <a:ext cx="4643438" cy="2227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①创立科学的研究方法：</a:t>
            </a:r>
            <a:endParaRPr lang="zh-CN" altLang="en-US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②物理学：</a:t>
            </a:r>
            <a:endParaRPr lang="en-US" altLang="zh-CN" sz="2800" b="1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③天文学：</a:t>
            </a:r>
            <a:endParaRPr lang="en-US" altLang="zh-CN" sz="2800" b="1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TextBox 6"/>
          <p:cNvSpPr txBox="1"/>
          <p:nvPr/>
        </p:nvSpPr>
        <p:spPr>
          <a:xfrm>
            <a:off x="3851275" y="1484313"/>
            <a:ext cx="43211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Calibri" panose="020F0502020204030204" pitchFamily="34" charset="0"/>
              </a:rPr>
              <a:t>实验和观察</a:t>
            </a:r>
            <a:endParaRPr lang="zh-CN" altLang="en-US" sz="2800" b="1" dirty="0">
              <a:latin typeface="Calibri" panose="020F0502020204030204" pitchFamily="34" charset="0"/>
            </a:endParaRPr>
          </a:p>
        </p:txBody>
      </p:sp>
      <p:sp>
        <p:nvSpPr>
          <p:cNvPr id="10247" name="TextBox 7"/>
          <p:cNvSpPr txBox="1"/>
          <p:nvPr/>
        </p:nvSpPr>
        <p:spPr>
          <a:xfrm>
            <a:off x="1692275" y="1898650"/>
            <a:ext cx="7380288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Calibri" panose="020F0502020204030204" pitchFamily="34" charset="0"/>
              </a:rPr>
              <a:t>实验证明力与运动状态的关系，发现自由落体定律等。</a:t>
            </a:r>
            <a:endParaRPr lang="zh-CN" altLang="en-US" sz="2800" b="1" dirty="0">
              <a:latin typeface="Calibri" panose="020F0502020204030204" pitchFamily="34" charset="0"/>
            </a:endParaRPr>
          </a:p>
        </p:txBody>
      </p:sp>
      <p:sp>
        <p:nvSpPr>
          <p:cNvPr id="10248" name="TextBox 8"/>
          <p:cNvSpPr txBox="1"/>
          <p:nvPr/>
        </p:nvSpPr>
        <p:spPr>
          <a:xfrm>
            <a:off x="1692275" y="2781300"/>
            <a:ext cx="745172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Calibri" panose="020F0502020204030204" pitchFamily="34" charset="0"/>
              </a:rPr>
              <a:t>自制望远镜观察天体并取得大量成果的第一人，证明了哥白尼“日心说”的正确性。</a:t>
            </a:r>
            <a:endParaRPr lang="zh-CN" altLang="en-US" sz="2800" b="1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76700"/>
            <a:ext cx="9144000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①开创了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以实验事实为根据</a:t>
            </a:r>
            <a:r>
              <a:rPr lang="zh-CN" altLang="en-US" sz="2800" b="1" dirty="0">
                <a:latin typeface="Arial" panose="020B0604020202020204" pitchFamily="34" charset="0"/>
              </a:rPr>
              <a:t>并具有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严密逻辑体系</a:t>
            </a:r>
            <a:r>
              <a:rPr lang="zh-CN" altLang="en-US" sz="2800" b="1" dirty="0">
                <a:latin typeface="Arial" panose="020B0604020202020204" pitchFamily="34" charset="0"/>
              </a:rPr>
              <a:t>的近代科学，为后来经典力学的创立和发展奠定了基础。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②伽利略在天文学上的发现和观点，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摧毁了教会的信条</a:t>
            </a:r>
            <a:r>
              <a:rPr lang="zh-CN" altLang="en-US" sz="2800" b="1" dirty="0">
                <a:latin typeface="Arial" panose="020B0604020202020204" pitchFamily="34" charset="0"/>
              </a:rPr>
              <a:t>而证明了哥白尼学说的正确。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charRg st="47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（一）经典力学：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1267" name="TextBox 2"/>
          <p:cNvSpPr txBox="1"/>
          <p:nvPr/>
        </p:nvSpPr>
        <p:spPr>
          <a:xfrm>
            <a:off x="0" y="1052513"/>
            <a:ext cx="1692275" cy="3935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标志：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内容：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特点：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意义：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局限：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8" name="TextBox 2"/>
          <p:cNvSpPr txBox="1"/>
          <p:nvPr/>
        </p:nvSpPr>
        <p:spPr>
          <a:xfrm>
            <a:off x="0" y="549275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、牛顿创立经典力学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2988" y="1052513"/>
            <a:ext cx="51625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1687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自然哲学的数学原理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2988" y="1484313"/>
            <a:ext cx="48736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运动三大定律和万有引力定律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（一）经典力学：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3315" name="TextBox 2"/>
          <p:cNvSpPr txBox="1"/>
          <p:nvPr/>
        </p:nvSpPr>
        <p:spPr>
          <a:xfrm>
            <a:off x="0" y="1052513"/>
            <a:ext cx="2268538" cy="521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标志：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内容：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特点：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意义：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局限：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6" name="TextBox 2"/>
          <p:cNvSpPr txBox="1"/>
          <p:nvPr/>
        </p:nvSpPr>
        <p:spPr>
          <a:xfrm>
            <a:off x="0" y="549275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、牛顿创立经典力学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7" name="矩形 4"/>
          <p:cNvSpPr/>
          <p:nvPr/>
        </p:nvSpPr>
        <p:spPr>
          <a:xfrm>
            <a:off x="1042988" y="1052513"/>
            <a:ext cx="51625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1687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自然哲学的数学原理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3318" name="矩形 5"/>
          <p:cNvSpPr/>
          <p:nvPr/>
        </p:nvSpPr>
        <p:spPr>
          <a:xfrm>
            <a:off x="1042988" y="1484313"/>
            <a:ext cx="48736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运动三大定律和万有引力定律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2988" y="1916113"/>
            <a:ext cx="5595937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以实验为基础，以数学为表达形式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（一）经典力学：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7411" name="TextBox 2"/>
          <p:cNvSpPr txBox="1"/>
          <p:nvPr/>
        </p:nvSpPr>
        <p:spPr>
          <a:xfrm>
            <a:off x="0" y="1052513"/>
            <a:ext cx="1763713" cy="47894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标志：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内容：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特点：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意义：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局限：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2" name="TextBox 2"/>
          <p:cNvSpPr txBox="1"/>
          <p:nvPr/>
        </p:nvSpPr>
        <p:spPr>
          <a:xfrm>
            <a:off x="0" y="549275"/>
            <a:ext cx="9144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、牛顿创立经典力学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13" name="矩形 4"/>
          <p:cNvSpPr/>
          <p:nvPr/>
        </p:nvSpPr>
        <p:spPr>
          <a:xfrm>
            <a:off x="1042988" y="1052513"/>
            <a:ext cx="51625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1687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自然哲学的数学原理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7414" name="矩形 5"/>
          <p:cNvSpPr/>
          <p:nvPr/>
        </p:nvSpPr>
        <p:spPr>
          <a:xfrm>
            <a:off x="1042988" y="1484313"/>
            <a:ext cx="53292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运动三大定律和万有引力定律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7415" name="矩形 6"/>
          <p:cNvSpPr/>
          <p:nvPr/>
        </p:nvSpPr>
        <p:spPr>
          <a:xfrm>
            <a:off x="1042988" y="1916113"/>
            <a:ext cx="5905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以实验为基础，以数学为表达形式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42988" y="4930775"/>
            <a:ext cx="810101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只适用宏观世界低速运动状态，绝对的时空观无法解释微观高速运动现象。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7418" name="TextBox 9"/>
          <p:cNvSpPr txBox="1"/>
          <p:nvPr/>
        </p:nvSpPr>
        <p:spPr>
          <a:xfrm>
            <a:off x="6300788" y="2997200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2988" y="2565400"/>
            <a:ext cx="8101012" cy="228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）标志着近代科学的形成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sz="24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）是人类第一次对自然规律进行理论性概括和总结，正确反映了宏观物体低速运动的客观规律，奠定了近代物理学和天文学的基础，开创了理性时代；</a:t>
            </a:r>
            <a:endParaRPr lang="zh-CN" altLang="en-US" sz="24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把造物主（神）从无生命现象的研究领域驱逐出去；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）对解释和预见物理现象具有决定性意义（海王星）；</a:t>
            </a:r>
            <a:endParaRPr lang="zh-CN" altLang="en-US" sz="24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Box 3"/>
          <p:cNvSpPr txBox="1"/>
          <p:nvPr/>
        </p:nvSpPr>
        <p:spPr>
          <a:xfrm>
            <a:off x="0" y="0"/>
            <a:ext cx="9144000" cy="579438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（二）爱因斯坦创立相对论</a:t>
            </a:r>
            <a:endParaRPr lang="zh-CN" altLang="en-US" sz="32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8435" name="矩形 2"/>
          <p:cNvSpPr/>
          <p:nvPr/>
        </p:nvSpPr>
        <p:spPr>
          <a:xfrm>
            <a:off x="0" y="620713"/>
            <a:ext cx="2195513" cy="47894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、背景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、提出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、内容：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、意义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19250" y="620713"/>
            <a:ext cx="7380288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19C</a:t>
            </a:r>
            <a:r>
              <a:rPr lang="zh-CN" altLang="en-US" sz="2800" b="1" dirty="0">
                <a:latin typeface="Arial" panose="020B0604020202020204" pitchFamily="34" charset="0"/>
              </a:rPr>
              <a:t>科学技术的飞速发展；经典力学无法解释面临的新问题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28775" y="1484313"/>
            <a:ext cx="6256338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20C</a:t>
            </a:r>
            <a:r>
              <a:rPr lang="zh-CN" altLang="en-US" sz="2800" b="1" dirty="0">
                <a:latin typeface="Arial" panose="020B0604020202020204" pitchFamily="34" charset="0"/>
              </a:rPr>
              <a:t>初，爱因斯坦（德）提出相对论。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0" y="4076700"/>
            <a:ext cx="9144000" cy="904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空间和时间</a:t>
            </a:r>
            <a:r>
              <a:rPr lang="zh-CN" altLang="en-US" sz="2400" b="1" dirty="0">
                <a:latin typeface="Arial" panose="020B0604020202020204" pitchFamily="34" charset="0"/>
              </a:rPr>
              <a:t>的性质不仅取决于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物质的运动情况</a:t>
            </a:r>
            <a:r>
              <a:rPr lang="zh-CN" altLang="en-US" sz="2400" b="1" dirty="0">
                <a:latin typeface="Arial" panose="020B0604020202020204" pitchFamily="34" charset="0"/>
              </a:rPr>
              <a:t>，也取决于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物质本身的分布状态</a:t>
            </a:r>
            <a:r>
              <a:rPr lang="zh-CN" altLang="en-US" sz="2400" b="1" dirty="0">
                <a:latin typeface="Arial" panose="020B0604020202020204" pitchFamily="34" charset="0"/>
              </a:rPr>
              <a:t>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0" y="2420938"/>
            <a:ext cx="9144000" cy="1296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 eaLnBrk="1" hangingPunct="1">
              <a:lnSpc>
                <a:spcPct val="110000"/>
              </a:lnSpc>
            </a:pPr>
            <a:r>
              <a:rPr lang="en-US" altLang="zh-CN" sz="2400" b="1">
                <a:latin typeface="Arial" panose="020B0604020202020204" pitchFamily="34" charset="0"/>
              </a:rPr>
              <a:t>A</a:t>
            </a:r>
            <a:r>
              <a:rPr lang="zh-CN" altLang="en-US" sz="2400" b="1" dirty="0">
                <a:latin typeface="Arial" panose="020B0604020202020204" pitchFamily="34" charset="0"/>
              </a:rPr>
              <a:t>、物体运动时，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质量</a:t>
            </a:r>
            <a:r>
              <a:rPr lang="zh-CN" altLang="en-US" sz="2400" b="1" dirty="0">
                <a:latin typeface="Arial" panose="020B0604020202020204" pitchFamily="34" charset="0"/>
              </a:rPr>
              <a:t>会随着物体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运动速度</a:t>
            </a:r>
            <a:r>
              <a:rPr lang="zh-CN" altLang="en-US" sz="2400" b="1" dirty="0">
                <a:latin typeface="Arial" panose="020B0604020202020204" pitchFamily="34" charset="0"/>
              </a:rPr>
              <a:t>的增大而增加；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zh-CN" sz="2400" b="1">
                <a:latin typeface="Arial" panose="020B0604020202020204" pitchFamily="34" charset="0"/>
              </a:rPr>
              <a:t>B</a:t>
            </a:r>
            <a:r>
              <a:rPr lang="zh-CN" altLang="en-US" sz="2400" b="1" dirty="0">
                <a:latin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空间和时间</a:t>
            </a:r>
            <a:r>
              <a:rPr lang="zh-CN" altLang="en-US" sz="2400" b="1" dirty="0">
                <a:latin typeface="Arial" panose="020B0604020202020204" pitchFamily="34" charset="0"/>
              </a:rPr>
              <a:t>也会随着物体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运动速度</a:t>
            </a:r>
            <a:r>
              <a:rPr lang="zh-CN" altLang="en-US" sz="2400" b="1" dirty="0">
                <a:latin typeface="Arial" panose="020B0604020202020204" pitchFamily="34" charset="0"/>
              </a:rPr>
              <a:t>的变化而变化，即会发生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尺缩效应</a:t>
            </a:r>
            <a:r>
              <a:rPr lang="zh-CN" altLang="en-US" sz="2400" b="1" dirty="0">
                <a:latin typeface="Arial" panose="020B0604020202020204" pitchFamily="34" charset="0"/>
              </a:rPr>
              <a:t>和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钟慢效应</a:t>
            </a:r>
            <a:r>
              <a:rPr lang="zh-CN" altLang="en-US" sz="2400" b="1" dirty="0">
                <a:latin typeface="Arial" panose="020B0604020202020204" pitchFamily="34" charset="0"/>
              </a:rPr>
              <a:t>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8" name="Rectangle 13"/>
          <p:cNvSpPr/>
          <p:nvPr/>
        </p:nvSpPr>
        <p:spPr>
          <a:xfrm>
            <a:off x="1728788" y="3644900"/>
            <a:ext cx="56515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）广义相对论：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1916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年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14"/>
          <p:cNvSpPr/>
          <p:nvPr/>
        </p:nvSpPr>
        <p:spPr>
          <a:xfrm>
            <a:off x="1692275" y="1989138"/>
            <a:ext cx="46069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）狭义相对论：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1905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年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4554</Words>
  <Application>WPS 演示</Application>
  <PresentationFormat>在屏幕上显示</PresentationFormat>
  <Paragraphs>512</Paragraphs>
  <Slides>28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51" baseType="lpstr">
      <vt:lpstr>Arial</vt:lpstr>
      <vt:lpstr>宋体</vt:lpstr>
      <vt:lpstr>Wingdings</vt:lpstr>
      <vt:lpstr>Calibri</vt:lpstr>
      <vt:lpstr>华文行楷</vt:lpstr>
      <vt:lpstr>微软雅黑</vt:lpstr>
      <vt:lpstr>Times New Roman</vt:lpstr>
      <vt:lpstr>华文行楷</vt:lpstr>
      <vt:lpstr>黑体</vt:lpstr>
      <vt:lpstr>Verdana</vt:lpstr>
      <vt:lpstr>华文隶书</vt:lpstr>
      <vt:lpstr>Arial Unicode MS</vt:lpstr>
      <vt:lpstr>华文彩云</vt:lpstr>
      <vt:lpstr>华文新魏</vt:lpstr>
      <vt:lpstr>方正姚体</vt:lpstr>
      <vt:lpstr>Tahoma</vt:lpstr>
      <vt:lpstr>楷体_GB2312</vt:lpstr>
      <vt:lpstr>华文中宋</vt:lpstr>
      <vt:lpstr>隶书</vt:lpstr>
      <vt:lpstr>新宋体</vt:lpstr>
      <vt:lpstr>隶书</vt:lpstr>
      <vt:lpstr>Office 主题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zhakun</dc:creator>
  <cp:lastModifiedBy>Administrator</cp:lastModifiedBy>
  <cp:revision>74</cp:revision>
  <dcterms:created xsi:type="dcterms:W3CDTF">2011-01-15T02:40:00Z</dcterms:created>
  <dcterms:modified xsi:type="dcterms:W3CDTF">2019-05-07T00:46:39Z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