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503" r:id="rId2"/>
    <p:sldId id="378" r:id="rId3"/>
    <p:sldId id="383" r:id="rId4"/>
    <p:sldId id="504" r:id="rId5"/>
    <p:sldId id="505" r:id="rId6"/>
    <p:sldId id="506" r:id="rId7"/>
    <p:sldId id="507" r:id="rId8"/>
    <p:sldId id="508" r:id="rId9"/>
    <p:sldId id="509" r:id="rId10"/>
    <p:sldId id="510" r:id="rId11"/>
    <p:sldId id="511" r:id="rId12"/>
    <p:sldId id="512" r:id="rId13"/>
    <p:sldId id="513" r:id="rId14"/>
    <p:sldId id="514" r:id="rId15"/>
    <p:sldId id="515" r:id="rId16"/>
    <p:sldId id="516" r:id="rId17"/>
    <p:sldId id="485" r:id="rId18"/>
    <p:sldId id="517" r:id="rId19"/>
    <p:sldId id="518" r:id="rId20"/>
    <p:sldId id="519" r:id="rId21"/>
    <p:sldId id="520" r:id="rId22"/>
    <p:sldId id="494" r:id="rId23"/>
    <p:sldId id="521" r:id="rId24"/>
    <p:sldId id="522" r:id="rId25"/>
    <p:sldId id="523" r:id="rId26"/>
    <p:sldId id="524" r:id="rId27"/>
    <p:sldId id="525" r:id="rId28"/>
    <p:sldId id="526" r:id="rId29"/>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319"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6347" autoAdjust="0"/>
  </p:normalViewPr>
  <p:slideViewPr>
    <p:cSldViewPr snapToGrid="0">
      <p:cViewPr>
        <p:scale>
          <a:sx n="70" d="100"/>
          <a:sy n="70" d="100"/>
        </p:scale>
        <p:origin x="-720" y="-90"/>
      </p:cViewPr>
      <p:guideLst>
        <p:guide orient="horz" pos="2319"/>
        <p:guide pos="3908"/>
      </p:guideLst>
    </p:cSldViewPr>
  </p:slideViewPr>
  <p:outlineViewPr>
    <p:cViewPr>
      <p:scale>
        <a:sx n="33" d="100"/>
        <a:sy n="33" d="100"/>
      </p:scale>
      <p:origin x="0" y="1122"/>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领土</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59C-4B20-B78C-93FC3585A1A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BCE-4D02-BDED-F4E915DF44F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BCE-4D02-BDED-F4E915DF44F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BCE-4D02-BDED-F4E915DF44FE}"/>
              </c:ext>
            </c:extLst>
          </c:dPt>
          <c:dLbls>
            <c:dLbl>
              <c:idx val="0"/>
              <c:delete val="1"/>
              <c:extLst xmlns:c16r2="http://schemas.microsoft.com/office/drawing/2015/06/chart">
                <c:ext xmlns:c16="http://schemas.microsoft.com/office/drawing/2014/chart" uri="{C3380CC4-5D6E-409C-BE32-E72D297353CC}">
                  <c16:uniqueId val="{00000001-759C-4B20-B78C-93FC3585A1A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全国</c:v>
                </c:pt>
                <c:pt idx="1">
                  <c:v>东三省</c:v>
                </c:pt>
              </c:strCache>
            </c:strRef>
          </c:cat>
          <c:val>
            <c:numRef>
              <c:f>Sheet1!$B$2:$B$5</c:f>
              <c:numCache>
                <c:formatCode>0%</c:formatCode>
                <c:ptCount val="4"/>
                <c:pt idx="0">
                  <c:v>0.9</c:v>
                </c:pt>
                <c:pt idx="1">
                  <c:v>0.1</c:v>
                </c:pt>
              </c:numCache>
            </c:numRef>
          </c:val>
          <c:extLst xmlns:c16r2="http://schemas.microsoft.com/office/drawing/2015/06/chart">
            <c:ext xmlns:c16="http://schemas.microsoft.com/office/drawing/2014/chart" uri="{C3380CC4-5D6E-409C-BE32-E72D297353CC}">
              <c16:uniqueId val="{00000000-759C-4B20-B78C-93FC3585A1A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8F-43BC-BC7C-9404EFE77A0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98F-43BC-BC7C-9404EFE77A0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98F-43BC-BC7C-9404EFE77A0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98F-43BC-BC7C-9404EFE77A09}"/>
              </c:ext>
            </c:extLst>
          </c:dPt>
          <c:dLbls>
            <c:dLbl>
              <c:idx val="0"/>
              <c:delete val="1"/>
              <c:extLst xmlns:c16r2="http://schemas.microsoft.com/office/drawing/2015/06/chart">
                <c:ext xmlns:c16="http://schemas.microsoft.com/office/drawing/2014/chart" uri="{C3380CC4-5D6E-409C-BE32-E72D297353CC}">
                  <c16:uniqueId val="{00000001-598F-43BC-BC7C-9404EFE77A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全国</c:v>
                </c:pt>
                <c:pt idx="1">
                  <c:v>东三省</c:v>
                </c:pt>
              </c:strCache>
            </c:strRef>
          </c:cat>
          <c:val>
            <c:numRef>
              <c:f>Sheet1!$B$2:$B$5</c:f>
              <c:numCache>
                <c:formatCode>0%</c:formatCode>
                <c:ptCount val="4"/>
                <c:pt idx="0">
                  <c:v>0.7</c:v>
                </c:pt>
                <c:pt idx="1">
                  <c:v>0.3</c:v>
                </c:pt>
              </c:numCache>
            </c:numRef>
          </c:val>
          <c:extLst xmlns:c16r2="http://schemas.microsoft.com/office/drawing/2015/06/chart">
            <c:ext xmlns:c16="http://schemas.microsoft.com/office/drawing/2014/chart" uri="{C3380CC4-5D6E-409C-BE32-E72D297353CC}">
              <c16:uniqueId val="{00000000-759C-4B20-B78C-93FC3585A1A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8F-43BC-BC7C-9404EFE77A0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98F-43BC-BC7C-9404EFE77A0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98F-43BC-BC7C-9404EFE77A0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98F-43BC-BC7C-9404EFE77A09}"/>
              </c:ext>
            </c:extLst>
          </c:dPt>
          <c:dLbls>
            <c:dLbl>
              <c:idx val="0"/>
              <c:delete val="1"/>
              <c:extLst xmlns:c16r2="http://schemas.microsoft.com/office/drawing/2015/06/chart">
                <c:ext xmlns:c16="http://schemas.microsoft.com/office/drawing/2014/chart" uri="{C3380CC4-5D6E-409C-BE32-E72D297353CC}">
                  <c16:uniqueId val="{00000001-598F-43BC-BC7C-9404EFE77A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全国</c:v>
                </c:pt>
                <c:pt idx="1">
                  <c:v>东三省</c:v>
                </c:pt>
              </c:strCache>
            </c:strRef>
          </c:cat>
          <c:val>
            <c:numRef>
              <c:f>Sheet1!$B$2:$B$5</c:f>
              <c:numCache>
                <c:formatCode>0%</c:formatCode>
                <c:ptCount val="4"/>
                <c:pt idx="0">
                  <c:v>0.28999999999999998</c:v>
                </c:pt>
                <c:pt idx="1">
                  <c:v>0.71</c:v>
                </c:pt>
              </c:numCache>
            </c:numRef>
          </c:val>
          <c:extLst xmlns:c16r2="http://schemas.microsoft.com/office/drawing/2015/06/chart">
            <c:ext xmlns:c16="http://schemas.microsoft.com/office/drawing/2014/chart" uri="{C3380CC4-5D6E-409C-BE32-E72D297353CC}">
              <c16:uniqueId val="{00000000-759C-4B20-B78C-93FC3585A1A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8F-43BC-BC7C-9404EFE77A0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98F-43BC-BC7C-9404EFE77A0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98F-43BC-BC7C-9404EFE77A0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98F-43BC-BC7C-9404EFE77A09}"/>
              </c:ext>
            </c:extLst>
          </c:dPt>
          <c:dLbls>
            <c:dLbl>
              <c:idx val="0"/>
              <c:delete val="1"/>
              <c:extLst xmlns:c16r2="http://schemas.microsoft.com/office/drawing/2015/06/chart">
                <c:ext xmlns:c16="http://schemas.microsoft.com/office/drawing/2014/chart" uri="{C3380CC4-5D6E-409C-BE32-E72D297353CC}">
                  <c16:uniqueId val="{00000001-598F-43BC-BC7C-9404EFE77A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全国</c:v>
                </c:pt>
                <c:pt idx="1">
                  <c:v>东三省</c:v>
                </c:pt>
              </c:strCache>
            </c:strRef>
          </c:cat>
          <c:val>
            <c:numRef>
              <c:f>Sheet1!$B$2:$B$5</c:f>
              <c:numCache>
                <c:formatCode>0%</c:formatCode>
                <c:ptCount val="4"/>
                <c:pt idx="0">
                  <c:v>0.01</c:v>
                </c:pt>
                <c:pt idx="1">
                  <c:v>0.99</c:v>
                </c:pt>
              </c:numCache>
            </c:numRef>
          </c:val>
          <c:extLst xmlns:c16r2="http://schemas.microsoft.com/office/drawing/2015/06/chart">
            <c:ext xmlns:c16="http://schemas.microsoft.com/office/drawing/2014/chart" uri="{C3380CC4-5D6E-409C-BE32-E72D297353CC}">
              <c16:uniqueId val="{00000000-759C-4B20-B78C-93FC3585A1A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8F-43BC-BC7C-9404EFE77A0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98F-43BC-BC7C-9404EFE77A0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98F-43BC-BC7C-9404EFE77A0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98F-43BC-BC7C-9404EFE77A09}"/>
              </c:ext>
            </c:extLst>
          </c:dPt>
          <c:dLbls>
            <c:dLbl>
              <c:idx val="0"/>
              <c:delete val="1"/>
              <c:extLst xmlns:c16r2="http://schemas.microsoft.com/office/drawing/2015/06/chart">
                <c:ext xmlns:c16="http://schemas.microsoft.com/office/drawing/2014/chart" uri="{C3380CC4-5D6E-409C-BE32-E72D297353CC}">
                  <c16:uniqueId val="{00000001-598F-43BC-BC7C-9404EFE77A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全国</c:v>
                </c:pt>
                <c:pt idx="1">
                  <c:v>东三省</c:v>
                </c:pt>
              </c:strCache>
            </c:strRef>
          </c:cat>
          <c:val>
            <c:numRef>
              <c:f>Sheet1!$B$2:$B$5</c:f>
              <c:numCache>
                <c:formatCode>0%</c:formatCode>
                <c:ptCount val="4"/>
                <c:pt idx="0">
                  <c:v>0.63</c:v>
                </c:pt>
                <c:pt idx="1">
                  <c:v>0.37</c:v>
                </c:pt>
              </c:numCache>
            </c:numRef>
          </c:val>
          <c:extLst xmlns:c16r2="http://schemas.microsoft.com/office/drawing/2015/06/chart">
            <c:ext xmlns:c16="http://schemas.microsoft.com/office/drawing/2014/chart" uri="{C3380CC4-5D6E-409C-BE32-E72D297353CC}">
              <c16:uniqueId val="{00000000-759C-4B20-B78C-93FC3585A1A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8F-43BC-BC7C-9404EFE77A0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98F-43BC-BC7C-9404EFE77A0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98F-43BC-BC7C-9404EFE77A0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98F-43BC-BC7C-9404EFE77A09}"/>
              </c:ext>
            </c:extLst>
          </c:dPt>
          <c:dLbls>
            <c:dLbl>
              <c:idx val="0"/>
              <c:delete val="1"/>
              <c:extLst xmlns:c16r2="http://schemas.microsoft.com/office/drawing/2015/06/chart">
                <c:ext xmlns:c16="http://schemas.microsoft.com/office/drawing/2014/chart" uri="{C3380CC4-5D6E-409C-BE32-E72D297353CC}">
                  <c16:uniqueId val="{00000001-598F-43BC-BC7C-9404EFE77A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全国</c:v>
                </c:pt>
                <c:pt idx="1">
                  <c:v>东三省</c:v>
                </c:pt>
              </c:strCache>
            </c:strRef>
          </c:cat>
          <c:val>
            <c:numRef>
              <c:f>Sheet1!$B$2:$B$5</c:f>
              <c:numCache>
                <c:formatCode>0%</c:formatCode>
                <c:ptCount val="4"/>
                <c:pt idx="0">
                  <c:v>0.59</c:v>
                </c:pt>
                <c:pt idx="1">
                  <c:v>0.41</c:v>
                </c:pt>
              </c:numCache>
            </c:numRef>
          </c:val>
          <c:extLst xmlns:c16r2="http://schemas.microsoft.com/office/drawing/2015/06/chart">
            <c:ext xmlns:c16="http://schemas.microsoft.com/office/drawing/2014/chart" uri="{C3380CC4-5D6E-409C-BE32-E72D297353CC}">
              <c16:uniqueId val="{00000000-759C-4B20-B78C-93FC3585A1A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2020/12/29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6443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pPr/>
              <a:t>2020/12/29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pPr/>
              <a:t>‹#›</a:t>
            </a:fld>
            <a:endParaRPr lang="zh-CN" altLang="en-US"/>
          </a:p>
        </p:txBody>
      </p:sp>
    </p:spTree>
    <p:extLst>
      <p:ext uri="{BB962C8B-B14F-4D97-AF65-F5344CB8AC3E}">
        <p14:creationId xmlns:p14="http://schemas.microsoft.com/office/powerpoint/2010/main" val="37892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5E7C16-16EB-45EC-96F4-5B555DBEB0C0}" type="slidenum">
              <a:rPr lang="zh-CN" altLang="en-US" smtClean="0"/>
              <a:pPr/>
              <a:t>2</a:t>
            </a:fld>
            <a:endParaRPr lang="zh-CN" altLang="en-US"/>
          </a:p>
        </p:txBody>
      </p:sp>
    </p:spTree>
    <p:extLst>
      <p:ext uri="{BB962C8B-B14F-4D97-AF65-F5344CB8AC3E}">
        <p14:creationId xmlns:p14="http://schemas.microsoft.com/office/powerpoint/2010/main" val="162107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t>如何认识：对日实行不抵抗政策</a:t>
            </a:r>
          </a:p>
          <a:p>
            <a:endParaRPr kumimoji="1" lang="zh-CN" altLang="en-US" dirty="0"/>
          </a:p>
        </p:txBody>
      </p:sp>
      <p:sp>
        <p:nvSpPr>
          <p:cNvPr id="4" name="幻灯片编号占位符 3"/>
          <p:cNvSpPr>
            <a:spLocks noGrp="1"/>
          </p:cNvSpPr>
          <p:nvPr>
            <p:ph type="sldNum" sz="quarter" idx="10"/>
          </p:nvPr>
        </p:nvSpPr>
        <p:spPr/>
        <p:txBody>
          <a:bodyPr/>
          <a:lstStyle/>
          <a:p>
            <a:fld id="{63F14A98-C614-47DA-9A0E-0FF02125BB7A}" type="slidenum">
              <a:rPr lang="zh-CN" altLang="en-US" smtClean="0"/>
              <a:t>8</a:t>
            </a:fld>
            <a:endParaRPr lang="zh-CN" altLang="en-US"/>
          </a:p>
        </p:txBody>
      </p:sp>
    </p:spTree>
    <p:extLst>
      <p:ext uri="{BB962C8B-B14F-4D97-AF65-F5344CB8AC3E}">
        <p14:creationId xmlns:p14="http://schemas.microsoft.com/office/powerpoint/2010/main" val="52093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1BC996-3B3F-41DB-BA8F-396FD5263B85}" type="slidenum">
              <a:rPr lang="zh-CN" altLang="en-US" smtClean="0"/>
              <a:t>16</a:t>
            </a:fld>
            <a:endParaRPr lang="zh-CN" altLang="en-US"/>
          </a:p>
        </p:txBody>
      </p:sp>
    </p:spTree>
    <p:extLst>
      <p:ext uri="{BB962C8B-B14F-4D97-AF65-F5344CB8AC3E}">
        <p14:creationId xmlns:p14="http://schemas.microsoft.com/office/powerpoint/2010/main" val="190670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F14A98-C614-47DA-9A0E-0FF02125BB7A}" type="slidenum">
              <a:rPr lang="zh-CN" altLang="en-US" smtClean="0"/>
              <a:t>18</a:t>
            </a:fld>
            <a:endParaRPr lang="zh-CN" altLang="en-US"/>
          </a:p>
        </p:txBody>
      </p:sp>
    </p:spTree>
    <p:extLst>
      <p:ext uri="{BB962C8B-B14F-4D97-AF65-F5344CB8AC3E}">
        <p14:creationId xmlns:p14="http://schemas.microsoft.com/office/powerpoint/2010/main" val="259475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直接连接符 21"/>
          <p:cNvSpPr>
            <a:spLocks noChangeShapeType="1"/>
          </p:cNvSpPr>
          <p:nvPr userDrawn="1"/>
        </p:nvSpPr>
        <p:spPr bwMode="auto">
          <a:xfrm>
            <a:off x="56362" y="776747"/>
            <a:ext cx="12135638" cy="0"/>
          </a:xfrm>
          <a:prstGeom prst="line">
            <a:avLst/>
          </a:prstGeom>
          <a:noFill/>
          <a:ln w="28575" cap="flat" cmpd="sng">
            <a:solidFill>
              <a:srgbClr val="263238"/>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 name="Picture 2" descr="C:\Users\HUNNU\Desktop\mmexport160090741418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71" y="-63939"/>
            <a:ext cx="1183989" cy="10324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3"/>
          <p:cNvSpPr txBox="1"/>
          <p:nvPr userDrawn="1"/>
        </p:nvSpPr>
        <p:spPr>
          <a:xfrm>
            <a:off x="881708" y="105300"/>
            <a:ext cx="3901018" cy="584775"/>
          </a:xfrm>
          <a:prstGeom prst="rect">
            <a:avLst/>
          </a:prstGeom>
          <a:noFill/>
        </p:spPr>
        <p:txBody>
          <a:bodyPr wrap="square" rtlCol="0">
            <a:spAutoFit/>
          </a:bodyPr>
          <a:lstStyle/>
          <a:p>
            <a:r>
              <a:rPr lang="zh-CN" altLang="en-US" sz="3200" b="1" dirty="0" smtClean="0">
                <a:solidFill>
                  <a:schemeClr val="tx1"/>
                </a:solidFill>
                <a:latin typeface="隶书" panose="02010509060101010101" pitchFamily="49" charset="-122"/>
                <a:ea typeface="隶书" panose="02010509060101010101" pitchFamily="49" charset="-122"/>
              </a:rPr>
              <a:t>怀化市铁路第一中学</a:t>
            </a:r>
            <a:endParaRPr lang="zh-CN" altLang="en-US" sz="3200" b="1" dirty="0">
              <a:solidFill>
                <a:schemeClr val="tx1"/>
              </a:solidFill>
              <a:latin typeface="隶书" panose="02010509060101010101" pitchFamily="49" charset="-122"/>
              <a:ea typeface="隶书" panose="020105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2020/12/29</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C1C1CA5F-10A1-42FA-B65D-81C2825D57A5}" type="slidenum">
              <a:rPr lang="zh-CN" altLang="en-US"/>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2020/12/29</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24D70D04-1D75-4474-B61F-5198CD482D62}" type="slidenum">
              <a:rPr lang="zh-CN" altLang="en-US"/>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10972800" cy="11430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3"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39"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78"/>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12/29/2020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17" y="6356378"/>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78"/>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650962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2020/12/29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7460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2020/12/29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1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6175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4100"/>
          <p:cNvSpPr>
            <a:spLocks noGrp="1"/>
          </p:cNvSpPr>
          <p:nvPr>
            <p:ph type="dt" sz="half" idx="10"/>
          </p:nvPr>
        </p:nvSpPr>
        <p:spPr>
          <a:xfrm>
            <a:off x="609600" y="6553200"/>
            <a:ext cx="2844800" cy="476250"/>
          </a:xfrm>
          <a:prstGeom prst="rect">
            <a:avLst/>
          </a:prstGeom>
          <a:ln/>
        </p:spPr>
        <p:txBody>
          <a:bodyPr/>
          <a:lstStyle>
            <a:lvl1pPr>
              <a:defRPr/>
            </a:lvl1pPr>
          </a:lstStyle>
          <a:p>
            <a:fld id="{BB962C8B-B14F-4D97-AF65-F5344CB8AC3E}" type="datetime1">
              <a:rPr lang="zh-CN" altLang="en-US"/>
              <a:pPr/>
              <a:t>2020/12/29</a:t>
            </a:fld>
            <a:endParaRPr lang="zh-CN" altLang="en-US"/>
          </a:p>
        </p:txBody>
      </p:sp>
      <p:sp>
        <p:nvSpPr>
          <p:cNvPr id="4" name="页脚占位符 4101"/>
          <p:cNvSpPr>
            <a:spLocks noGrp="1"/>
          </p:cNvSpPr>
          <p:nvPr>
            <p:ph type="ftr" sz="quarter" idx="11"/>
          </p:nvPr>
        </p:nvSpPr>
        <p:spPr>
          <a:xfrm>
            <a:off x="4165600" y="6553200"/>
            <a:ext cx="3860800" cy="476250"/>
          </a:xfrm>
          <a:prstGeom prst="rect">
            <a:avLst/>
          </a:prstGeom>
          <a:ln/>
        </p:spPr>
        <p:txBody>
          <a:bodyPr/>
          <a:lstStyle>
            <a:lvl1pPr>
              <a:defRPr/>
            </a:lvl1pPr>
          </a:lstStyle>
          <a:p>
            <a:r>
              <a:rPr lang="zh-CN" altLang="en-US"/>
              <a:t>湖南省长郡中学 周宽 版权所有</a:t>
            </a:r>
          </a:p>
        </p:txBody>
      </p:sp>
      <p:sp>
        <p:nvSpPr>
          <p:cNvPr id="5" name="灯片编号占位符 4102"/>
          <p:cNvSpPr>
            <a:spLocks noGrp="1"/>
          </p:cNvSpPr>
          <p:nvPr>
            <p:ph type="sldNum" sz="quarter" idx="12"/>
          </p:nvPr>
        </p:nvSpPr>
        <p:spPr>
          <a:xfrm>
            <a:off x="8737600" y="6553200"/>
            <a:ext cx="2844800" cy="476250"/>
          </a:xfrm>
          <a:prstGeom prst="rect">
            <a:avLst/>
          </a:prstGeom>
          <a:ln/>
        </p:spPr>
        <p:txBody>
          <a:bodyPr/>
          <a:lstStyle>
            <a:lvl1pPr>
              <a:defRPr/>
            </a:lvl1pPr>
          </a:lstStyle>
          <a:p>
            <a:fld id="{B0D375A9-A450-49BA-906F-CDADF0D8BEE6}" type="slidenum">
              <a:rPr lang="zh-CN" altLang="en-US"/>
              <a:pPr/>
              <a:t>‹#›</a:t>
            </a:fld>
            <a:endParaRPr lang="zh-CN" altLang="en-US"/>
          </a:p>
        </p:txBody>
      </p:sp>
    </p:spTree>
    <p:extLst>
      <p:ext uri="{BB962C8B-B14F-4D97-AF65-F5344CB8AC3E}">
        <p14:creationId xmlns:p14="http://schemas.microsoft.com/office/powerpoint/2010/main" val="38417865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2020/12/29</a:t>
            </a:fld>
            <a:endParaRPr lang="zh-CN" altLang="en-US" sz="1800">
              <a:solidFill>
                <a:schemeClr val="tx1"/>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BE0ED41A-DC69-4FB6-8802-B091AB971708}"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2020/12/29</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D5586B75-13C2-4541-847C-E4684802265F}" type="slidenum">
              <a:rPr lang="zh-CN" altLang="en-US"/>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2020/12/29</a:t>
            </a:fld>
            <a:endParaRPr lang="zh-CN" altLang="en-US" sz="1800">
              <a:solidFill>
                <a:schemeClr val="tx1"/>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EAA7D9D8-2F79-49CC-8215-262C686D35F0}" type="slidenum">
              <a:rPr lang="zh-CN"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2020/12/29</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CB3BB620-E753-4B10-87ED-9EA45797A8AE}" type="slidenum">
              <a:rPr lang="zh-CN" altLang="en-US"/>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2020/12/29</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E4FFE65D-B6FE-4E71-ABAA-CA4873DF341A}" type="slidenum">
              <a:rPr lang="zh-CN" altLang="en-US"/>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8">
            <a:alphaModFix amt="16000"/>
            <a:lum/>
          </a:blip>
          <a:srcRect/>
          <a:stretch>
            <a:fillRect l="-3000" r="-3000"/>
          </a:stretch>
        </a:blipFill>
        <a:effectLst/>
      </p:bgPr>
    </p:bg>
    <p:spTree>
      <p:nvGrpSpPr>
        <p:cNvPr id="1" name=""/>
        <p:cNvGrpSpPr/>
        <p:nvPr/>
      </p:nvGrpSpPr>
      <p:grpSpPr>
        <a:xfrm>
          <a:off x="0" y="0"/>
          <a:ext cx="0" cy="0"/>
          <a:chOff x="0" y="0"/>
          <a:chExt cx="0" cy="0"/>
        </a:xfrm>
      </p:grpSpPr>
      <p:sp>
        <p:nvSpPr>
          <p:cNvPr id="9" name="矩形 8"/>
          <p:cNvSpPr/>
          <p:nvPr userDrawn="1"/>
        </p:nvSpPr>
        <p:spPr>
          <a:xfrm>
            <a:off x="-1587" y="0"/>
            <a:ext cx="12191999" cy="6858000"/>
          </a:xfrm>
          <a:prstGeom prst="rect">
            <a:avLst/>
          </a:prstGeom>
          <a:noFill/>
          <a:ln w="889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timing>
    <p:tnLst>
      <p:par>
        <p:cTn id="1" dur="indefinite" restart="never" nodeType="tmRoot"/>
      </p:par>
    </p:tnLst>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4.tif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gif"/><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6" name="组合 159745"/>
          <p:cNvGrpSpPr>
            <a:grpSpLocks/>
          </p:cNvGrpSpPr>
          <p:nvPr/>
        </p:nvGrpSpPr>
        <p:grpSpPr bwMode="auto">
          <a:xfrm>
            <a:off x="130175" y="468313"/>
            <a:ext cx="11836400" cy="2474912"/>
            <a:chOff x="113" y="300"/>
            <a:chExt cx="5489" cy="2411"/>
          </a:xfrm>
        </p:grpSpPr>
        <p:sp>
          <p:nvSpPr>
            <p:cNvPr id="11266" name="圆角矩形 159746"/>
            <p:cNvSpPr>
              <a:spLocks noChangeArrowheads="1"/>
            </p:cNvSpPr>
            <p:nvPr/>
          </p:nvSpPr>
          <p:spPr bwMode="auto">
            <a:xfrm>
              <a:off x="113" y="300"/>
              <a:ext cx="5489" cy="2359"/>
            </a:xfrm>
            <a:prstGeom prst="roundRect">
              <a:avLst>
                <a:gd name="adj" fmla="val 5426"/>
              </a:avLst>
            </a:prstGeom>
            <a:solidFill>
              <a:schemeClr val="tx2"/>
            </a:solidFill>
            <a:ln w="9525">
              <a:solidFill>
                <a:schemeClr val="bg1"/>
              </a:solidFill>
              <a:round/>
              <a:headEnd/>
              <a:tailEnd/>
            </a:ln>
            <a:effectLst>
              <a:outerShdw dist="35921" dir="2700000" algn="ctr" rotWithShape="0">
                <a:schemeClr val="bg2"/>
              </a:outerShdw>
            </a:effectLst>
          </p:spPr>
          <p:txBody>
            <a:bodyPr/>
            <a:lstStyle/>
            <a:p>
              <a:endParaRPr lang="zh-CN" altLang="en-US"/>
            </a:p>
          </p:txBody>
        </p:sp>
        <p:sp>
          <p:nvSpPr>
            <p:cNvPr id="11267" name="矩形 159747"/>
            <p:cNvSpPr>
              <a:spLocks noChangeArrowheads="1"/>
            </p:cNvSpPr>
            <p:nvPr/>
          </p:nvSpPr>
          <p:spPr bwMode="auto">
            <a:xfrm>
              <a:off x="158" y="313"/>
              <a:ext cx="5444" cy="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pPr>
                <a:spcBef>
                  <a:spcPct val="50000"/>
                </a:spcBef>
              </a:pPr>
              <a:r>
                <a:rPr lang="en-US" altLang="zh-CN" sz="2800" b="1">
                  <a:solidFill>
                    <a:schemeClr val="bg1"/>
                  </a:solidFill>
                </a:rPr>
                <a:t>      “</a:t>
              </a:r>
              <a:r>
                <a:rPr lang="zh-CN" altLang="en-US" sz="2800" b="1">
                  <a:solidFill>
                    <a:schemeClr val="bg1"/>
                  </a:solidFill>
                </a:rPr>
                <a:t>作为当今之策，我国不应犹豫，与其坐等邻国的开明，共同振兴亚洲，不如脱离其行列，而与西洋文明国共进退。对待支那、朝鲜的方法，也不必因其为邻国而特别予以同情，只要模仿西洋人对他们的态度方式对付即可。”</a:t>
              </a:r>
            </a:p>
            <a:p>
              <a:pPr algn="r">
                <a:spcBef>
                  <a:spcPct val="50000"/>
                </a:spcBef>
              </a:pPr>
              <a:r>
                <a:rPr lang="en-US" altLang="zh-CN" sz="2800" b="1">
                  <a:solidFill>
                    <a:schemeClr val="bg1"/>
                  </a:solidFill>
                </a:rPr>
                <a:t>——</a:t>
              </a:r>
              <a:r>
                <a:rPr lang="zh-CN" altLang="en-US" sz="2800" b="1">
                  <a:solidFill>
                    <a:schemeClr val="bg1"/>
                  </a:solidFill>
                </a:rPr>
                <a:t>【日】福泽谕吉</a:t>
              </a:r>
            </a:p>
          </p:txBody>
        </p:sp>
      </p:grpSp>
      <p:sp>
        <p:nvSpPr>
          <p:cNvPr id="100" name="文本框 99"/>
          <p:cNvSpPr txBox="1">
            <a:spLocks noChangeArrowheads="1"/>
          </p:cNvSpPr>
          <p:nvPr/>
        </p:nvSpPr>
        <p:spPr bwMode="auto">
          <a:xfrm>
            <a:off x="873125" y="3143250"/>
            <a:ext cx="1109345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800" b="1">
                <a:latin typeface="宋体" pitchFamily="2" charset="-122"/>
              </a:rPr>
              <a:t>1895</a:t>
            </a:r>
            <a:r>
              <a:rPr lang="zh-CN" altLang="zh-CN" sz="2800" b="1"/>
              <a:t>年，逼迫晚清政府签订《马关条约》割占辽东半岛</a:t>
            </a:r>
            <a:endParaRPr lang="en-US" altLang="zh-CN" sz="2800" b="1">
              <a:latin typeface="宋体" pitchFamily="2" charset="-122"/>
            </a:endParaRPr>
          </a:p>
          <a:p>
            <a:pPr>
              <a:lnSpc>
                <a:spcPct val="150000"/>
              </a:lnSpc>
            </a:pPr>
            <a:r>
              <a:rPr lang="en-US" altLang="zh-CN" sz="2800" b="1">
                <a:latin typeface="宋体" pitchFamily="2" charset="-122"/>
              </a:rPr>
              <a:t>1905</a:t>
            </a:r>
            <a:r>
              <a:rPr lang="zh-CN" altLang="zh-CN" sz="2800" b="1"/>
              <a:t>年，日俄战争将东北南部（所谓南满）划为势力范围</a:t>
            </a:r>
            <a:endParaRPr lang="en-US" altLang="zh-CN" sz="2800" b="1">
              <a:latin typeface="宋体" pitchFamily="2" charset="-122"/>
            </a:endParaRPr>
          </a:p>
          <a:p>
            <a:pPr>
              <a:lnSpc>
                <a:spcPct val="150000"/>
              </a:lnSpc>
            </a:pPr>
            <a:r>
              <a:rPr lang="en-US" altLang="zh-CN" sz="2800" b="1">
                <a:latin typeface="宋体" pitchFamily="2" charset="-122"/>
              </a:rPr>
              <a:t>1915</a:t>
            </a:r>
            <a:r>
              <a:rPr lang="zh-CN" altLang="zh-CN" sz="2800" b="1"/>
              <a:t>年，逼迫北洋政府签订《民四条约》（即二十一条）</a:t>
            </a:r>
            <a:endParaRPr lang="en-US" altLang="zh-CN" sz="2800" b="1">
              <a:latin typeface="宋体" pitchFamily="2" charset="-122"/>
            </a:endParaRPr>
          </a:p>
          <a:p>
            <a:pPr>
              <a:lnSpc>
                <a:spcPct val="150000"/>
              </a:lnSpc>
            </a:pPr>
            <a:r>
              <a:rPr lang="en-US" altLang="zh-CN" sz="2800" b="1">
                <a:latin typeface="宋体" pitchFamily="2" charset="-122"/>
              </a:rPr>
              <a:t>1919</a:t>
            </a:r>
            <a:r>
              <a:rPr lang="zh-CN" altLang="zh-CN" sz="2800" b="1"/>
              <a:t>年，日本在巴黎和会上要求获取德国在山东的权利</a:t>
            </a:r>
            <a:endParaRPr lang="en-US" altLang="zh-CN" sz="2800" b="1">
              <a:latin typeface="宋体" pitchFamily="2" charset="-122"/>
            </a:endParaRPr>
          </a:p>
          <a:p>
            <a:pPr>
              <a:lnSpc>
                <a:spcPct val="150000"/>
              </a:lnSpc>
            </a:pPr>
            <a:r>
              <a:rPr lang="en-US" altLang="zh-CN" sz="2800" b="1">
                <a:latin typeface="宋体" pitchFamily="2" charset="-122"/>
              </a:rPr>
              <a:t>1928</a:t>
            </a:r>
            <a:r>
              <a:rPr lang="zh-CN" altLang="zh-CN" sz="2800" b="1"/>
              <a:t>年，日本为阻止国民政府北伐出兵山东制造济南惨案</a:t>
            </a:r>
            <a:endParaRPr lang="zh-CN" altLang="en-US" sz="2800" b="1"/>
          </a:p>
        </p:txBody>
      </p:sp>
    </p:spTree>
    <p:extLst>
      <p:ext uri="{BB962C8B-B14F-4D97-AF65-F5344CB8AC3E}">
        <p14:creationId xmlns:p14="http://schemas.microsoft.com/office/powerpoint/2010/main" val="3870534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p:cTn id="7" dur="1" fill="hold"/>
                                        <p:tgtEl>
                                          <p:spTgt spid="159746"/>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96EA3250-FD69-4D1E-B9F2-8D1DEC24257E}"/>
              </a:ext>
            </a:extLst>
          </p:cNvPr>
          <p:cNvSpPr txBox="1"/>
          <p:nvPr/>
        </p:nvSpPr>
        <p:spPr>
          <a:xfrm>
            <a:off x="164646" y="1152912"/>
            <a:ext cx="11973456" cy="523220"/>
          </a:xfrm>
          <a:prstGeom prst="rect">
            <a:avLst/>
          </a:prstGeom>
          <a:noFill/>
        </p:spPr>
        <p:txBody>
          <a:bodyPr wrap="square" rtlCol="0">
            <a:spAutoFit/>
          </a:bodyPr>
          <a:lstStyle/>
          <a:p>
            <a:r>
              <a:rPr lang="zh-CN" altLang="en-US" sz="2800" dirty="0"/>
              <a:t>  </a:t>
            </a:r>
            <a:r>
              <a:rPr lang="en-US" altLang="zh-CN" sz="2800" dirty="0"/>
              <a:t>1.</a:t>
            </a:r>
            <a:r>
              <a:rPr lang="zh-CN" altLang="en-US" sz="2800" dirty="0"/>
              <a:t>中国共产党：反蒋抗日，提出发动群众给日本帝国主义沉重打击</a:t>
            </a:r>
          </a:p>
        </p:txBody>
      </p:sp>
      <p:sp>
        <p:nvSpPr>
          <p:cNvPr id="11" name="文本框 10">
            <a:extLst>
              <a:ext uri="{FF2B5EF4-FFF2-40B4-BE49-F238E27FC236}">
                <a16:creationId xmlns:a16="http://schemas.microsoft.com/office/drawing/2014/main" xmlns="" id="{8FDF8054-D24E-4592-8E68-7F318186A5F2}"/>
              </a:ext>
            </a:extLst>
          </p:cNvPr>
          <p:cNvSpPr txBox="1"/>
          <p:nvPr/>
        </p:nvSpPr>
        <p:spPr>
          <a:xfrm>
            <a:off x="164646" y="1908927"/>
            <a:ext cx="5029081" cy="1846659"/>
          </a:xfrm>
          <a:prstGeom prst="rect">
            <a:avLst/>
          </a:prstGeom>
          <a:noFill/>
          <a:ln>
            <a:solidFill>
              <a:schemeClr val="bg2">
                <a:lumMod val="75000"/>
              </a:schemeClr>
            </a:solidFill>
          </a:ln>
        </p:spPr>
        <p:txBody>
          <a:bodyPr wrap="square" rtlCol="0">
            <a:spAutoFit/>
          </a:bodyPr>
          <a:lstStyle/>
          <a:p>
            <a:r>
              <a:rPr lang="en-US" altLang="zh-CN" sz="2400" dirty="0"/>
              <a:t> </a:t>
            </a:r>
            <a:r>
              <a:rPr lang="zh-CN" altLang="en-US" sz="2400" dirty="0"/>
              <a:t> 反对日本帝国主义强占东省</a:t>
            </a:r>
            <a:r>
              <a:rPr lang="en-US" altLang="zh-CN" sz="2400" dirty="0"/>
              <a:t>·····</a:t>
            </a:r>
            <a:r>
              <a:rPr lang="zh-CN" altLang="en-US" sz="2400" dirty="0"/>
              <a:t>只有广大群众的革命铁拳，才能制止帝国主义的暴行，驱逐帝国主义滚出中国</a:t>
            </a:r>
            <a:r>
              <a:rPr lang="zh-CN" altLang="en-US" sz="2400" dirty="0" smtClean="0"/>
              <a:t>！</a:t>
            </a:r>
            <a:endParaRPr lang="en-US" altLang="zh-CN" sz="2400" dirty="0"/>
          </a:p>
          <a:p>
            <a:r>
              <a:rPr lang="en-US" altLang="zh-CN" dirty="0" smtClean="0"/>
              <a:t>  —《</a:t>
            </a:r>
            <a:r>
              <a:rPr lang="zh-CN" altLang="en-US" dirty="0"/>
              <a:t>为日本帝国主义强暴占领东三省事件宣言</a:t>
            </a:r>
            <a:r>
              <a:rPr lang="en-US" altLang="zh-CN" dirty="0"/>
              <a:t>》</a:t>
            </a:r>
          </a:p>
        </p:txBody>
      </p:sp>
      <p:pic>
        <p:nvPicPr>
          <p:cNvPr id="22" name="图片 21">
            <a:extLst>
              <a:ext uri="{FF2B5EF4-FFF2-40B4-BE49-F238E27FC236}">
                <a16:creationId xmlns:a16="http://schemas.microsoft.com/office/drawing/2014/main" xmlns="" id="{94F9CD37-27F1-4B7E-983B-1B0DAAD71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313" y="1908764"/>
            <a:ext cx="2383362" cy="1877424"/>
          </a:xfrm>
          <a:prstGeom prst="rect">
            <a:avLst/>
          </a:prstGeom>
        </p:spPr>
      </p:pic>
      <p:pic>
        <p:nvPicPr>
          <p:cNvPr id="29" name="图片 28">
            <a:extLst>
              <a:ext uri="{FF2B5EF4-FFF2-40B4-BE49-F238E27FC236}">
                <a16:creationId xmlns:a16="http://schemas.microsoft.com/office/drawing/2014/main" xmlns="" id="{1EC03E66-C857-4B77-A53D-6DF796FD2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586" y="4278981"/>
            <a:ext cx="1651669" cy="1938993"/>
          </a:xfrm>
          <a:prstGeom prst="rect">
            <a:avLst/>
          </a:prstGeom>
        </p:spPr>
      </p:pic>
      <p:pic>
        <p:nvPicPr>
          <p:cNvPr id="31" name="图片 30">
            <a:extLst>
              <a:ext uri="{FF2B5EF4-FFF2-40B4-BE49-F238E27FC236}">
                <a16:creationId xmlns:a16="http://schemas.microsoft.com/office/drawing/2014/main" xmlns="" id="{4363CE16-E550-4DA1-908A-31CCE43FA1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809" y="4264012"/>
            <a:ext cx="1413057" cy="1970125"/>
          </a:xfrm>
          <a:prstGeom prst="rect">
            <a:avLst/>
          </a:prstGeom>
        </p:spPr>
      </p:pic>
      <p:sp>
        <p:nvSpPr>
          <p:cNvPr id="33" name="矩形 32">
            <a:extLst>
              <a:ext uri="{FF2B5EF4-FFF2-40B4-BE49-F238E27FC236}">
                <a16:creationId xmlns:a16="http://schemas.microsoft.com/office/drawing/2014/main" xmlns="" id="{AF48FDCD-6A95-4D5A-94B5-253FEEBE3189}"/>
              </a:ext>
            </a:extLst>
          </p:cNvPr>
          <p:cNvSpPr/>
          <p:nvPr/>
        </p:nvSpPr>
        <p:spPr>
          <a:xfrm>
            <a:off x="9056131" y="4278981"/>
            <a:ext cx="2676067" cy="2000548"/>
          </a:xfrm>
          <a:prstGeom prst="rect">
            <a:avLst/>
          </a:prstGeom>
        </p:spPr>
        <p:txBody>
          <a:bodyPr wrap="square">
            <a:spAutoFit/>
          </a:bodyPr>
          <a:lstStyle/>
          <a:p>
            <a:pPr algn="ctr"/>
            <a:r>
              <a:rPr lang="zh-CN" altLang="en-US" sz="2400" dirty="0"/>
              <a:t>滨江述怀（节选）</a:t>
            </a:r>
            <a:endParaRPr lang="en-US" altLang="zh-CN" sz="2000" dirty="0"/>
          </a:p>
          <a:p>
            <a:pPr algn="ctr"/>
            <a:endParaRPr lang="en-US" altLang="zh-CN" sz="2000" dirty="0"/>
          </a:p>
          <a:p>
            <a:pPr algn="ctr"/>
            <a:r>
              <a:rPr lang="zh-CN" altLang="en-US" sz="2000" dirty="0"/>
              <a:t>未惜头颅新故国</a:t>
            </a:r>
          </a:p>
          <a:p>
            <a:pPr algn="ctr"/>
            <a:r>
              <a:rPr lang="zh-CN" altLang="en-US" sz="2000" dirty="0"/>
              <a:t>甘将热血沃中华</a:t>
            </a:r>
          </a:p>
          <a:p>
            <a:pPr algn="ctr"/>
            <a:r>
              <a:rPr lang="zh-CN" altLang="en-US" sz="2000" dirty="0"/>
              <a:t>白山黑水除敌寇</a:t>
            </a:r>
          </a:p>
          <a:p>
            <a:pPr algn="ctr"/>
            <a:r>
              <a:rPr lang="zh-CN" altLang="en-US" sz="2000" dirty="0"/>
              <a:t>笑看旌旗红似花</a:t>
            </a:r>
            <a:endParaRPr lang="zh-CN" altLang="en-US" sz="1600" dirty="0"/>
          </a:p>
        </p:txBody>
      </p:sp>
      <p:sp>
        <p:nvSpPr>
          <p:cNvPr id="35" name="矩形 34">
            <a:extLst>
              <a:ext uri="{FF2B5EF4-FFF2-40B4-BE49-F238E27FC236}">
                <a16:creationId xmlns:a16="http://schemas.microsoft.com/office/drawing/2014/main" xmlns="" id="{9B829302-58B8-4CB2-B70A-1399908585C3}"/>
              </a:ext>
            </a:extLst>
          </p:cNvPr>
          <p:cNvSpPr/>
          <p:nvPr/>
        </p:nvSpPr>
        <p:spPr>
          <a:xfrm>
            <a:off x="587471" y="4278982"/>
            <a:ext cx="2609115" cy="1938992"/>
          </a:xfrm>
          <a:prstGeom prst="rect">
            <a:avLst/>
          </a:prstGeom>
        </p:spPr>
        <p:txBody>
          <a:bodyPr wrap="square">
            <a:spAutoFit/>
          </a:bodyPr>
          <a:lstStyle/>
          <a:p>
            <a:r>
              <a:rPr lang="zh-CN" altLang="en-US" sz="2000" dirty="0"/>
              <a:t>东北抗日联军创建人和领导人杨靖宇牺牲后，当残忍的日军割头剖腹，发现他的胃里尽是枯草、树皮和棉絮，竟无一粒粮食。</a:t>
            </a:r>
          </a:p>
        </p:txBody>
      </p:sp>
      <p:sp>
        <p:nvSpPr>
          <p:cNvPr id="36" name="文本框 35">
            <a:extLst>
              <a:ext uri="{FF2B5EF4-FFF2-40B4-BE49-F238E27FC236}">
                <a16:creationId xmlns:a16="http://schemas.microsoft.com/office/drawing/2014/main" xmlns="" id="{9A976871-34FC-4650-9AAD-D4824105CE5C}"/>
              </a:ext>
            </a:extLst>
          </p:cNvPr>
          <p:cNvSpPr txBox="1"/>
          <p:nvPr/>
        </p:nvSpPr>
        <p:spPr>
          <a:xfrm>
            <a:off x="3145257" y="5864805"/>
            <a:ext cx="877163" cy="369332"/>
          </a:xfrm>
          <a:prstGeom prst="rect">
            <a:avLst/>
          </a:prstGeom>
          <a:noFill/>
        </p:spPr>
        <p:txBody>
          <a:bodyPr wrap="none" rtlCol="0">
            <a:spAutoFit/>
          </a:bodyPr>
          <a:lstStyle/>
          <a:p>
            <a:r>
              <a:rPr lang="zh-CN" altLang="en-US" dirty="0"/>
              <a:t>杨靖宇</a:t>
            </a:r>
          </a:p>
        </p:txBody>
      </p:sp>
      <p:sp>
        <p:nvSpPr>
          <p:cNvPr id="37" name="文本框 36">
            <a:extLst>
              <a:ext uri="{FF2B5EF4-FFF2-40B4-BE49-F238E27FC236}">
                <a16:creationId xmlns:a16="http://schemas.microsoft.com/office/drawing/2014/main" xmlns="" id="{3D9E43B9-4BEC-4E76-BA51-B3FAD579225E}"/>
              </a:ext>
            </a:extLst>
          </p:cNvPr>
          <p:cNvSpPr txBox="1"/>
          <p:nvPr/>
        </p:nvSpPr>
        <p:spPr>
          <a:xfrm>
            <a:off x="7982703" y="5875628"/>
            <a:ext cx="877163" cy="369332"/>
          </a:xfrm>
          <a:prstGeom prst="rect">
            <a:avLst/>
          </a:prstGeom>
          <a:noFill/>
        </p:spPr>
        <p:txBody>
          <a:bodyPr wrap="none" rtlCol="0">
            <a:spAutoFit/>
          </a:bodyPr>
          <a:lstStyle/>
          <a:p>
            <a:r>
              <a:rPr lang="zh-CN" altLang="en-US" dirty="0"/>
              <a:t>赵一曼</a:t>
            </a:r>
          </a:p>
        </p:txBody>
      </p:sp>
      <p:sp>
        <p:nvSpPr>
          <p:cNvPr id="2" name="文本框 1">
            <a:extLst>
              <a:ext uri="{FF2B5EF4-FFF2-40B4-BE49-F238E27FC236}">
                <a16:creationId xmlns:a16="http://schemas.microsoft.com/office/drawing/2014/main" xmlns="" id="{C3FC2B4A-E9EF-45ED-9696-95043ABEA94B}"/>
              </a:ext>
            </a:extLst>
          </p:cNvPr>
          <p:cNvSpPr txBox="1"/>
          <p:nvPr/>
        </p:nvSpPr>
        <p:spPr>
          <a:xfrm>
            <a:off x="8146476" y="1825092"/>
            <a:ext cx="3585722" cy="830997"/>
          </a:xfrm>
          <a:prstGeom prst="rect">
            <a:avLst/>
          </a:prstGeom>
          <a:noFill/>
          <a:ln>
            <a:solidFill>
              <a:schemeClr val="bg2">
                <a:lumMod val="75000"/>
              </a:schemeClr>
            </a:solidFill>
          </a:ln>
        </p:spPr>
        <p:txBody>
          <a:bodyPr wrap="square" rtlCol="0">
            <a:spAutoFit/>
          </a:bodyPr>
          <a:lstStyle/>
          <a:p>
            <a:r>
              <a:rPr lang="zh-CN" altLang="en-US" sz="2400" dirty="0"/>
              <a:t>东北人民和未撤走东北军</a:t>
            </a:r>
            <a:endParaRPr lang="en-US" altLang="zh-CN" sz="2400" dirty="0"/>
          </a:p>
          <a:p>
            <a:r>
              <a:rPr lang="zh-CN" altLang="en-US" sz="2400" dirty="0"/>
              <a:t>            抗日义勇军</a:t>
            </a:r>
          </a:p>
        </p:txBody>
      </p:sp>
      <p:sp>
        <p:nvSpPr>
          <p:cNvPr id="3" name="文本框 2">
            <a:extLst>
              <a:ext uri="{FF2B5EF4-FFF2-40B4-BE49-F238E27FC236}">
                <a16:creationId xmlns:a16="http://schemas.microsoft.com/office/drawing/2014/main" xmlns="" id="{1CD8F0D9-DAFE-48C4-845B-C415261FC702}"/>
              </a:ext>
            </a:extLst>
          </p:cNvPr>
          <p:cNvSpPr txBox="1"/>
          <p:nvPr/>
        </p:nvSpPr>
        <p:spPr>
          <a:xfrm>
            <a:off x="8146476" y="2797931"/>
            <a:ext cx="3585722" cy="830997"/>
          </a:xfrm>
          <a:prstGeom prst="rect">
            <a:avLst/>
          </a:prstGeom>
          <a:noFill/>
          <a:ln>
            <a:solidFill>
              <a:schemeClr val="bg2">
                <a:lumMod val="75000"/>
              </a:schemeClr>
            </a:solidFill>
          </a:ln>
        </p:spPr>
        <p:txBody>
          <a:bodyPr wrap="square" rtlCol="0">
            <a:spAutoFit/>
          </a:bodyPr>
          <a:lstStyle/>
          <a:p>
            <a:pPr algn="ctr"/>
            <a:r>
              <a:rPr lang="zh-CN" altLang="en-US" sz="2400" dirty="0"/>
              <a:t>中国共产党</a:t>
            </a:r>
            <a:endParaRPr lang="en-US" altLang="zh-CN" sz="2400" dirty="0"/>
          </a:p>
          <a:p>
            <a:pPr algn="ctr"/>
            <a:r>
              <a:rPr lang="zh-CN" altLang="en-US" sz="2400" dirty="0"/>
              <a:t>杨靖宇等组织的游击队</a:t>
            </a:r>
          </a:p>
        </p:txBody>
      </p:sp>
      <p:sp>
        <p:nvSpPr>
          <p:cNvPr id="5" name="左大括号 4">
            <a:extLst>
              <a:ext uri="{FF2B5EF4-FFF2-40B4-BE49-F238E27FC236}">
                <a16:creationId xmlns:a16="http://schemas.microsoft.com/office/drawing/2014/main" xmlns="" id="{C9DD6BED-A751-423B-9D8A-CEABE2A1E9FD}"/>
              </a:ext>
            </a:extLst>
          </p:cNvPr>
          <p:cNvSpPr/>
          <p:nvPr/>
        </p:nvSpPr>
        <p:spPr>
          <a:xfrm>
            <a:off x="7796260" y="1967372"/>
            <a:ext cx="240630" cy="1491439"/>
          </a:xfrm>
          <a:prstGeom prst="leftBrace">
            <a:avLst>
              <a:gd name="adj1" fmla="val 0"/>
              <a:gd name="adj2" fmla="val 50000"/>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CDB5D3AE-A44E-42E8-AA2C-852942F07154}"/>
              </a:ext>
            </a:extLst>
          </p:cNvPr>
          <p:cNvSpPr txBox="1"/>
          <p:nvPr/>
        </p:nvSpPr>
        <p:spPr>
          <a:xfrm>
            <a:off x="9251944" y="106507"/>
            <a:ext cx="2698175" cy="523220"/>
          </a:xfrm>
          <a:prstGeom prst="rect">
            <a:avLst/>
          </a:prstGeom>
          <a:noFill/>
        </p:spPr>
        <p:txBody>
          <a:bodyPr wrap="none" rtlCol="0">
            <a:spAutoFit/>
          </a:bodyPr>
          <a:lstStyle/>
          <a:p>
            <a:r>
              <a:rPr lang="zh-CN" altLang="en-US" sz="2800" dirty="0"/>
              <a:t>各方力量的反应</a:t>
            </a:r>
          </a:p>
        </p:txBody>
      </p:sp>
      <p:pic>
        <p:nvPicPr>
          <p:cNvPr id="6" name="图片 5"/>
          <p:cNvPicPr>
            <a:picLocks noChangeAspect="1"/>
          </p:cNvPicPr>
          <p:nvPr/>
        </p:nvPicPr>
        <p:blipFill>
          <a:blip r:embed="rId5"/>
          <a:stretch>
            <a:fillRect/>
          </a:stretch>
        </p:blipFill>
        <p:spPr>
          <a:xfrm>
            <a:off x="5279738" y="4288093"/>
            <a:ext cx="1665879" cy="1958773"/>
          </a:xfrm>
          <a:prstGeom prst="rect">
            <a:avLst/>
          </a:prstGeom>
        </p:spPr>
      </p:pic>
      <p:sp>
        <p:nvSpPr>
          <p:cNvPr id="23" name="文本框 22">
            <a:extLst>
              <a:ext uri="{FF2B5EF4-FFF2-40B4-BE49-F238E27FC236}">
                <a16:creationId xmlns:a16="http://schemas.microsoft.com/office/drawing/2014/main" xmlns="" id="{3D9E43B9-4BEC-4E76-BA51-B3FAD579225E}"/>
              </a:ext>
            </a:extLst>
          </p:cNvPr>
          <p:cNvSpPr txBox="1"/>
          <p:nvPr/>
        </p:nvSpPr>
        <p:spPr>
          <a:xfrm>
            <a:off x="6105573" y="5875628"/>
            <a:ext cx="877163" cy="369332"/>
          </a:xfrm>
          <a:prstGeom prst="rect">
            <a:avLst/>
          </a:prstGeom>
          <a:noFill/>
        </p:spPr>
        <p:txBody>
          <a:bodyPr wrap="none" rtlCol="0">
            <a:spAutoFit/>
          </a:bodyPr>
          <a:lstStyle/>
          <a:p>
            <a:r>
              <a:rPr lang="zh-CN" altLang="en-US" dirty="0"/>
              <a:t>赵尚志</a:t>
            </a:r>
          </a:p>
        </p:txBody>
      </p:sp>
    </p:spTree>
    <p:extLst>
      <p:ext uri="{BB962C8B-B14F-4D97-AF65-F5344CB8AC3E}">
        <p14:creationId xmlns:p14="http://schemas.microsoft.com/office/powerpoint/2010/main" val="14307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6CEB4D2C-A123-49DB-A79C-E02665A1C8C8}"/>
              </a:ext>
            </a:extLst>
          </p:cNvPr>
          <p:cNvSpPr txBox="1"/>
          <p:nvPr/>
        </p:nvSpPr>
        <p:spPr>
          <a:xfrm>
            <a:off x="215285" y="873999"/>
            <a:ext cx="8981946" cy="523220"/>
          </a:xfrm>
          <a:prstGeom prst="rect">
            <a:avLst/>
          </a:prstGeom>
          <a:noFill/>
        </p:spPr>
        <p:txBody>
          <a:bodyPr wrap="none" rtlCol="0">
            <a:spAutoFit/>
          </a:bodyPr>
          <a:lstStyle/>
          <a:p>
            <a:r>
              <a:rPr lang="en-US" altLang="zh-CN" sz="2800" dirty="0"/>
              <a:t>2.</a:t>
            </a:r>
            <a:r>
              <a:rPr lang="zh-CN" altLang="en-US" sz="2800" dirty="0"/>
              <a:t>中国国民党：对日妥协；推行“攘外必先安内”方针</a:t>
            </a:r>
          </a:p>
        </p:txBody>
      </p:sp>
      <p:sp>
        <p:nvSpPr>
          <p:cNvPr id="6" name="文本框 5">
            <a:extLst>
              <a:ext uri="{FF2B5EF4-FFF2-40B4-BE49-F238E27FC236}">
                <a16:creationId xmlns:a16="http://schemas.microsoft.com/office/drawing/2014/main" xmlns="" id="{053FA2F8-69EA-4987-AA80-353D6E36BD65}"/>
              </a:ext>
            </a:extLst>
          </p:cNvPr>
          <p:cNvSpPr txBox="1"/>
          <p:nvPr/>
        </p:nvSpPr>
        <p:spPr>
          <a:xfrm>
            <a:off x="1453749" y="1520373"/>
            <a:ext cx="6729413" cy="2523768"/>
          </a:xfrm>
          <a:prstGeom prst="rect">
            <a:avLst/>
          </a:prstGeom>
          <a:noFill/>
          <a:ln>
            <a:noFill/>
          </a:ln>
        </p:spPr>
        <p:txBody>
          <a:bodyPr wrap="square" rtlCol="0">
            <a:spAutoFit/>
          </a:bodyPr>
          <a:lstStyle/>
          <a:p>
            <a:r>
              <a:rPr lang="zh-CN" altLang="en-US" sz="2400" dirty="0"/>
              <a:t>“</a:t>
            </a:r>
            <a:r>
              <a:rPr lang="zh-CN" altLang="en-US" sz="2800" dirty="0"/>
              <a:t>中国存亡之关键，不在外患，而在内忧，不在步步入侵的日本帝国主义，而在盘踞国内为国家心腹之祸的土匪，目前我们只要安内，则攘外就不成问题，把匪剿清以后，来对付日本帝国主义”</a:t>
            </a:r>
            <a:endParaRPr lang="en-US" altLang="zh-CN" sz="2800" dirty="0"/>
          </a:p>
          <a:p>
            <a:pPr algn="r"/>
            <a:r>
              <a:rPr lang="en-US" altLang="zh-CN" dirty="0"/>
              <a:t>           ——《</a:t>
            </a:r>
            <a:r>
              <a:rPr lang="zh-CN" altLang="en-US" dirty="0"/>
              <a:t>总统蒋公大事长编初稿</a:t>
            </a:r>
            <a:r>
              <a:rPr lang="en-US" altLang="zh-CN" dirty="0"/>
              <a:t>》</a:t>
            </a:r>
            <a:endParaRPr lang="zh-CN" altLang="en-US" dirty="0"/>
          </a:p>
        </p:txBody>
      </p:sp>
      <p:sp>
        <p:nvSpPr>
          <p:cNvPr id="7" name="文本框 6">
            <a:extLst>
              <a:ext uri="{FF2B5EF4-FFF2-40B4-BE49-F238E27FC236}">
                <a16:creationId xmlns:a16="http://schemas.microsoft.com/office/drawing/2014/main" xmlns="" id="{39439F3B-D4D1-4F2F-8376-0BA20423ABC6}"/>
              </a:ext>
            </a:extLst>
          </p:cNvPr>
          <p:cNvSpPr txBox="1"/>
          <p:nvPr/>
        </p:nvSpPr>
        <p:spPr>
          <a:xfrm>
            <a:off x="1453749" y="4614461"/>
            <a:ext cx="9727660" cy="800219"/>
          </a:xfrm>
          <a:prstGeom prst="rect">
            <a:avLst/>
          </a:prstGeom>
          <a:noFill/>
          <a:ln>
            <a:noFill/>
          </a:ln>
        </p:spPr>
        <p:txBody>
          <a:bodyPr wrap="square" rtlCol="0">
            <a:spAutoFit/>
          </a:bodyPr>
          <a:lstStyle/>
          <a:p>
            <a:r>
              <a:rPr lang="zh-CN" altLang="en-US" sz="2800" dirty="0"/>
              <a:t>外寇不足虑，而內匪实为心腹大患。      </a:t>
            </a:r>
            <a:endParaRPr lang="en-US" altLang="zh-CN" sz="2800" dirty="0"/>
          </a:p>
          <a:p>
            <a:r>
              <a:rPr lang="en-US" altLang="zh-CN" dirty="0"/>
              <a:t>                                                                             ——《</a:t>
            </a:r>
            <a:r>
              <a:rPr lang="zh-CN" altLang="en-US" dirty="0"/>
              <a:t>蒋委员长告各将领先清内匪再言抗日电</a:t>
            </a:r>
            <a:r>
              <a:rPr lang="en-US" altLang="zh-CN" dirty="0"/>
              <a:t>》</a:t>
            </a:r>
            <a:r>
              <a:rPr lang="zh-CN" altLang="en-US" dirty="0"/>
              <a:t>               </a:t>
            </a:r>
          </a:p>
        </p:txBody>
      </p:sp>
      <p:sp>
        <p:nvSpPr>
          <p:cNvPr id="2" name="椭圆 1">
            <a:extLst>
              <a:ext uri="{FF2B5EF4-FFF2-40B4-BE49-F238E27FC236}">
                <a16:creationId xmlns:a16="http://schemas.microsoft.com/office/drawing/2014/main" xmlns="" id="{3909B9E0-36A4-4F82-A39B-98A3D3F27C75}"/>
              </a:ext>
            </a:extLst>
          </p:cNvPr>
          <p:cNvSpPr/>
          <p:nvPr/>
        </p:nvSpPr>
        <p:spPr>
          <a:xfrm>
            <a:off x="8541798" y="1397219"/>
            <a:ext cx="2164547" cy="2770077"/>
          </a:xfrm>
          <a:prstGeom prst="ellipse">
            <a:avLst/>
          </a:prstGeom>
          <a:blipFill>
            <a:blip r:embed="rId2"/>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xmlns="" id="{6FBC726E-F6C4-4D6D-BFC1-D2AC767A541B}"/>
              </a:ext>
            </a:extLst>
          </p:cNvPr>
          <p:cNvSpPr txBox="1"/>
          <p:nvPr/>
        </p:nvSpPr>
        <p:spPr>
          <a:xfrm>
            <a:off x="320393" y="5600235"/>
            <a:ext cx="11266770" cy="523220"/>
          </a:xfrm>
          <a:prstGeom prst="rect">
            <a:avLst/>
          </a:prstGeom>
          <a:noFill/>
        </p:spPr>
        <p:txBody>
          <a:bodyPr wrap="square" rtlCol="0">
            <a:spAutoFit/>
          </a:bodyPr>
          <a:lstStyle/>
          <a:p>
            <a:r>
              <a:rPr lang="en-US" altLang="zh-CN" sz="2800" dirty="0"/>
              <a:t>3.</a:t>
            </a:r>
            <a:r>
              <a:rPr lang="zh-CN" altLang="en-US" sz="2800" dirty="0"/>
              <a:t>英美各国：绥靖政策</a:t>
            </a:r>
            <a:r>
              <a:rPr lang="en-US" altLang="zh-CN" sz="2800" dirty="0"/>
              <a:t>——</a:t>
            </a:r>
            <a:r>
              <a:rPr lang="zh-CN" altLang="en-US" sz="2800" dirty="0"/>
              <a:t>对东北地区实行国际共管</a:t>
            </a:r>
          </a:p>
        </p:txBody>
      </p:sp>
    </p:spTree>
    <p:extLst>
      <p:ext uri="{BB962C8B-B14F-4D97-AF65-F5344CB8AC3E}">
        <p14:creationId xmlns:p14="http://schemas.microsoft.com/office/powerpoint/2010/main" val="184067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82122EC4-8BA2-4657-AE6B-3BF11D8727A0}"/>
              </a:ext>
            </a:extLst>
          </p:cNvPr>
          <p:cNvSpPr/>
          <p:nvPr/>
        </p:nvSpPr>
        <p:spPr>
          <a:xfrm>
            <a:off x="187599" y="894068"/>
            <a:ext cx="6962126" cy="2308324"/>
          </a:xfrm>
          <a:prstGeom prst="rect">
            <a:avLst/>
          </a:prstGeom>
          <a:ln>
            <a:solidFill>
              <a:schemeClr val="bg2">
                <a:lumMod val="75000"/>
              </a:schemeClr>
            </a:solidFill>
          </a:ln>
        </p:spPr>
        <p:txBody>
          <a:bodyPr wrap="square">
            <a:spAutoFit/>
          </a:bodyPr>
          <a:lstStyle/>
          <a:p>
            <a:pPr algn="just"/>
            <a:r>
              <a:rPr lang="zh-CN" altLang="en-US" sz="2400" dirty="0">
                <a:latin typeface="Times New Roman" panose="02020603050405020304" pitchFamily="18" charset="0"/>
              </a:rPr>
              <a:t>华北自古是中原之地，现在，眼见华北的主权，也要继东三省热河之后而断送了！</a:t>
            </a:r>
            <a:r>
              <a:rPr lang="en-US" altLang="zh-CN" sz="2400" dirty="0">
                <a:latin typeface="Times New Roman" panose="02020603050405020304" pitchFamily="18" charset="0"/>
              </a:rPr>
              <a:t>……</a:t>
            </a:r>
            <a:r>
              <a:rPr lang="zh-CN" altLang="en-US" sz="2400" dirty="0">
                <a:latin typeface="Times New Roman" panose="02020603050405020304" pitchFamily="18" charset="0"/>
              </a:rPr>
              <a:t>（还能）安心读书吗？华北之大，已经安放不得一张平静的书桌了！</a:t>
            </a:r>
            <a:r>
              <a:rPr lang="en-US" altLang="zh-CN" sz="2400" dirty="0">
                <a:latin typeface="Times New Roman" panose="02020603050405020304" pitchFamily="18" charset="0"/>
              </a:rPr>
              <a:t>……</a:t>
            </a:r>
            <a:r>
              <a:rPr lang="zh-CN" altLang="en-US" sz="2400" dirty="0">
                <a:latin typeface="Times New Roman" panose="02020603050405020304" pitchFamily="18" charset="0"/>
              </a:rPr>
              <a:t>亲爱的全国同胞，中华民族的危机，已到最后五分钟。实已切身感受到难堪的亡国惨痛。</a:t>
            </a:r>
          </a:p>
          <a:p>
            <a:pPr algn="r"/>
            <a:r>
              <a:rPr lang="en-US" altLang="zh-CN" sz="2400" dirty="0">
                <a:latin typeface="Times New Roman" panose="02020603050405020304" pitchFamily="18" charset="0"/>
              </a:rPr>
              <a:t>       —《</a:t>
            </a:r>
            <a:r>
              <a:rPr lang="zh-CN" altLang="en-US" sz="2400" dirty="0">
                <a:latin typeface="Times New Roman" panose="02020603050405020304" pitchFamily="18" charset="0"/>
              </a:rPr>
              <a:t>清华大学救国会告全国民众书</a:t>
            </a:r>
            <a:r>
              <a:rPr lang="en-US" altLang="zh-CN" sz="2400" dirty="0">
                <a:latin typeface="Times New Roman" panose="02020603050405020304" pitchFamily="18" charset="0"/>
              </a:rPr>
              <a:t>》</a:t>
            </a:r>
            <a:endParaRPr lang="zh-CN" altLang="en-US" sz="2400" dirty="0"/>
          </a:p>
        </p:txBody>
      </p:sp>
      <p:sp>
        <p:nvSpPr>
          <p:cNvPr id="6" name="文本框 5">
            <a:extLst>
              <a:ext uri="{FF2B5EF4-FFF2-40B4-BE49-F238E27FC236}">
                <a16:creationId xmlns:a16="http://schemas.microsoft.com/office/drawing/2014/main" xmlns="" id="{C90B582E-0B47-42E8-A6D5-1FBE83AB84FE}"/>
              </a:ext>
            </a:extLst>
          </p:cNvPr>
          <p:cNvSpPr txBox="1"/>
          <p:nvPr/>
        </p:nvSpPr>
        <p:spPr>
          <a:xfrm>
            <a:off x="187599" y="156161"/>
            <a:ext cx="8743099" cy="523220"/>
          </a:xfrm>
          <a:prstGeom prst="rect">
            <a:avLst/>
          </a:prstGeom>
          <a:noFill/>
        </p:spPr>
        <p:txBody>
          <a:bodyPr wrap="none" rtlCol="0">
            <a:spAutoFit/>
          </a:bodyPr>
          <a:lstStyle/>
          <a:p>
            <a:pPr algn="ctr"/>
            <a:r>
              <a:rPr lang="en-US" altLang="zh-CN" sz="2800" dirty="0"/>
              <a:t>4.</a:t>
            </a:r>
            <a:r>
              <a:rPr lang="zh-CN" altLang="en-US" sz="2800" dirty="0"/>
              <a:t>全国各层人民：抗日救亡运动高涨；一二</a:t>
            </a:r>
            <a:r>
              <a:rPr lang="en-US" altLang="zh-CN" sz="2800" dirty="0"/>
              <a:t>·</a:t>
            </a:r>
            <a:r>
              <a:rPr lang="zh-CN" altLang="en-US" sz="2800" dirty="0"/>
              <a:t>九学生运动</a:t>
            </a:r>
          </a:p>
        </p:txBody>
      </p:sp>
      <p:pic>
        <p:nvPicPr>
          <p:cNvPr id="8" name="图片 7">
            <a:extLst>
              <a:ext uri="{FF2B5EF4-FFF2-40B4-BE49-F238E27FC236}">
                <a16:creationId xmlns:a16="http://schemas.microsoft.com/office/drawing/2014/main" xmlns="" id="{E93EF7E1-BEDC-4CA3-B45B-C9EB850A6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99" y="3253019"/>
            <a:ext cx="3389195" cy="2226920"/>
          </a:xfrm>
          <a:prstGeom prst="rect">
            <a:avLst/>
          </a:prstGeom>
        </p:spPr>
      </p:pic>
      <p:sp>
        <p:nvSpPr>
          <p:cNvPr id="13" name="文本框 12">
            <a:extLst>
              <a:ext uri="{FF2B5EF4-FFF2-40B4-BE49-F238E27FC236}">
                <a16:creationId xmlns:a16="http://schemas.microsoft.com/office/drawing/2014/main" xmlns="" id="{71280EF5-768B-412E-A7CB-C16FE45D43DF}"/>
              </a:ext>
            </a:extLst>
          </p:cNvPr>
          <p:cNvSpPr txBox="1"/>
          <p:nvPr/>
        </p:nvSpPr>
        <p:spPr>
          <a:xfrm>
            <a:off x="184099" y="5823213"/>
            <a:ext cx="12007901" cy="830997"/>
          </a:xfrm>
          <a:prstGeom prst="rect">
            <a:avLst/>
          </a:prstGeom>
          <a:noFill/>
        </p:spPr>
        <p:txBody>
          <a:bodyPr wrap="square" rtlCol="0">
            <a:spAutoFit/>
          </a:bodyPr>
          <a:lstStyle/>
          <a:p>
            <a:r>
              <a:rPr lang="zh-CN" altLang="en-US" sz="2400" dirty="0"/>
              <a:t>      </a:t>
            </a:r>
            <a:r>
              <a:rPr lang="en-US" altLang="zh-CN" sz="2400" dirty="0"/>
              <a:t>1936</a:t>
            </a:r>
            <a:r>
              <a:rPr lang="zh-CN" altLang="en-US" sz="2400" dirty="0"/>
              <a:t>年</a:t>
            </a:r>
            <a:r>
              <a:rPr lang="en-US" altLang="zh-CN" sz="2400" dirty="0"/>
              <a:t>12</a:t>
            </a:r>
            <a:r>
              <a:rPr lang="zh-CN" altLang="en-US" sz="2400" dirty="0"/>
              <a:t>月</a:t>
            </a:r>
            <a:r>
              <a:rPr lang="en-US" altLang="zh-CN" sz="2400" dirty="0"/>
              <a:t>9</a:t>
            </a:r>
            <a:r>
              <a:rPr lang="zh-CN" altLang="en-US" sz="2400" dirty="0"/>
              <a:t>日的学生运动极大的宣传了中共“停止内战、一致抗日”的救国主张，促进了中华民族的新觉醒，抗日救亡运动达到高潮。</a:t>
            </a:r>
          </a:p>
        </p:txBody>
      </p:sp>
      <p:sp>
        <p:nvSpPr>
          <p:cNvPr id="16" name="矩形 15">
            <a:extLst>
              <a:ext uri="{FF2B5EF4-FFF2-40B4-BE49-F238E27FC236}">
                <a16:creationId xmlns:a16="http://schemas.microsoft.com/office/drawing/2014/main" xmlns="" id="{93495BAE-E92C-445E-9845-61DA82254307}"/>
              </a:ext>
            </a:extLst>
          </p:cNvPr>
          <p:cNvSpPr/>
          <p:nvPr/>
        </p:nvSpPr>
        <p:spPr>
          <a:xfrm>
            <a:off x="7469119" y="894068"/>
            <a:ext cx="4502646" cy="4585871"/>
          </a:xfrm>
          <a:prstGeom prst="rect">
            <a:avLst/>
          </a:prstGeom>
          <a:ln>
            <a:solidFill>
              <a:schemeClr val="bg2">
                <a:lumMod val="75000"/>
              </a:schemeClr>
            </a:solidFill>
          </a:ln>
        </p:spPr>
        <p:txBody>
          <a:bodyPr wrap="square">
            <a:spAutoFit/>
          </a:bodyPr>
          <a:lstStyle/>
          <a:p>
            <a:pPr algn="ctr"/>
            <a:r>
              <a:rPr lang="zh-CN" altLang="en-US" sz="2800" b="0" i="0" u="none" strike="noStrike" dirty="0">
                <a:solidFill>
                  <a:srgbClr val="333333"/>
                </a:solidFill>
                <a:effectLst/>
                <a:latin typeface="arial" panose="020B0604020202020204" pitchFamily="34" charset="0"/>
              </a:rPr>
              <a:t>毕业歌（节选）</a:t>
            </a:r>
            <a:endParaRPr lang="en-US" altLang="zh-CN" sz="2800" b="0" i="0" u="none" strike="noStrike" dirty="0">
              <a:solidFill>
                <a:srgbClr val="333333"/>
              </a:solidFill>
              <a:effectLst/>
              <a:latin typeface="arial" panose="020B0604020202020204" pitchFamily="34" charset="0"/>
            </a:endParaRPr>
          </a:p>
          <a:p>
            <a:pPr algn="ctr"/>
            <a:r>
              <a:rPr lang="zh-CN" altLang="en-US" sz="2400" b="0" i="0" u="none" strike="noStrike" dirty="0">
                <a:solidFill>
                  <a:srgbClr val="333333"/>
                </a:solidFill>
                <a:effectLst/>
                <a:latin typeface="arial" panose="020B0604020202020204" pitchFamily="34" charset="0"/>
              </a:rPr>
              <a:t>同学们 大家起来 </a:t>
            </a:r>
          </a:p>
          <a:p>
            <a:pPr algn="ctr"/>
            <a:r>
              <a:rPr lang="zh-CN" altLang="en-US" sz="2400" b="0" i="0" u="none" strike="noStrike" dirty="0">
                <a:solidFill>
                  <a:srgbClr val="333333"/>
                </a:solidFill>
                <a:effectLst/>
                <a:latin typeface="arial" panose="020B0604020202020204" pitchFamily="34" charset="0"/>
              </a:rPr>
              <a:t>担负起天下的兴亡 </a:t>
            </a:r>
            <a:endParaRPr lang="en-US" altLang="zh-CN" sz="2400" b="0" i="0" u="none" strike="noStrike" dirty="0">
              <a:solidFill>
                <a:srgbClr val="333333"/>
              </a:solidFill>
              <a:effectLst/>
              <a:latin typeface="arial" panose="020B0604020202020204" pitchFamily="34" charset="0"/>
            </a:endParaRPr>
          </a:p>
          <a:p>
            <a:pPr algn="ctr"/>
            <a:r>
              <a:rPr lang="en-US" altLang="zh-CN" sz="2400" b="0" i="0" u="none" strike="noStrike" dirty="0">
                <a:solidFill>
                  <a:srgbClr val="333333"/>
                </a:solidFill>
                <a:effectLst/>
                <a:latin typeface="arial" panose="020B0604020202020204" pitchFamily="34" charset="0"/>
              </a:rPr>
              <a:t>······</a:t>
            </a:r>
            <a:endParaRPr lang="zh-CN" altLang="en-US" sz="2400" b="0" i="0" u="none" strike="noStrike" dirty="0">
              <a:solidFill>
                <a:srgbClr val="333333"/>
              </a:solidFill>
              <a:effectLst/>
              <a:latin typeface="arial" panose="020B0604020202020204" pitchFamily="34" charset="0"/>
            </a:endParaRPr>
          </a:p>
          <a:p>
            <a:pPr algn="ctr"/>
            <a:r>
              <a:rPr lang="zh-CN" altLang="en-US" sz="2400" b="0" i="0" u="none" strike="noStrike" dirty="0">
                <a:solidFill>
                  <a:srgbClr val="333333"/>
                </a:solidFill>
                <a:effectLst/>
                <a:latin typeface="arial" panose="020B0604020202020204" pitchFamily="34" charset="0"/>
              </a:rPr>
              <a:t>看吧 一年年国土的沦丧 </a:t>
            </a:r>
          </a:p>
          <a:p>
            <a:pPr algn="ctr"/>
            <a:r>
              <a:rPr lang="en-US" altLang="zh-CN" sz="2400" b="0" i="0" u="none" strike="noStrike" dirty="0">
                <a:solidFill>
                  <a:srgbClr val="333333"/>
                </a:solidFill>
                <a:effectLst/>
                <a:latin typeface="arial" panose="020B0604020202020204" pitchFamily="34" charset="0"/>
              </a:rPr>
              <a:t>······</a:t>
            </a:r>
            <a:endParaRPr lang="zh-CN" altLang="en-US" sz="2400" b="0" i="0" u="none" strike="noStrike" dirty="0">
              <a:solidFill>
                <a:srgbClr val="333333"/>
              </a:solidFill>
              <a:effectLst/>
              <a:latin typeface="arial" panose="020B0604020202020204" pitchFamily="34" charset="0"/>
            </a:endParaRPr>
          </a:p>
          <a:p>
            <a:pPr algn="ctr"/>
            <a:r>
              <a:rPr lang="zh-CN" altLang="en-US" sz="2400" b="0" i="0" u="none" strike="noStrike" dirty="0">
                <a:solidFill>
                  <a:srgbClr val="333333"/>
                </a:solidFill>
                <a:effectLst/>
                <a:latin typeface="arial" panose="020B0604020202020204" pitchFamily="34" charset="0"/>
              </a:rPr>
              <a:t>我们要做主人去拼死在疆场 </a:t>
            </a:r>
          </a:p>
          <a:p>
            <a:pPr algn="ctr"/>
            <a:r>
              <a:rPr lang="zh-CN" altLang="en-US" sz="2400" b="0" i="0" u="none" strike="noStrike" dirty="0">
                <a:solidFill>
                  <a:srgbClr val="333333"/>
                </a:solidFill>
                <a:effectLst/>
                <a:latin typeface="arial" panose="020B0604020202020204" pitchFamily="34" charset="0"/>
              </a:rPr>
              <a:t>我们不愿做奴隶而青云直上 </a:t>
            </a:r>
          </a:p>
          <a:p>
            <a:pPr algn="ctr"/>
            <a:r>
              <a:rPr lang="en-US" altLang="zh-CN" sz="2400" b="0" i="0" u="none" strike="noStrike" dirty="0">
                <a:solidFill>
                  <a:srgbClr val="333333"/>
                </a:solidFill>
                <a:effectLst/>
                <a:latin typeface="arial" panose="020B0604020202020204" pitchFamily="34" charset="0"/>
              </a:rPr>
              <a:t>······</a:t>
            </a:r>
            <a:endParaRPr lang="zh-CN" altLang="en-US" sz="2400" b="0" i="0" u="none" strike="noStrike" dirty="0">
              <a:solidFill>
                <a:srgbClr val="333333"/>
              </a:solidFill>
              <a:effectLst/>
              <a:latin typeface="arial" panose="020B0604020202020204" pitchFamily="34" charset="0"/>
            </a:endParaRPr>
          </a:p>
          <a:p>
            <a:pPr algn="ctr"/>
            <a:r>
              <a:rPr lang="zh-CN" altLang="en-US" sz="2400" b="0" i="0" u="none" strike="noStrike" dirty="0">
                <a:solidFill>
                  <a:srgbClr val="333333"/>
                </a:solidFill>
                <a:effectLst/>
                <a:latin typeface="arial" panose="020B0604020202020204" pitchFamily="34" charset="0"/>
              </a:rPr>
              <a:t>我们今天是弦歌在一堂 </a:t>
            </a:r>
          </a:p>
          <a:p>
            <a:pPr algn="ctr"/>
            <a:r>
              <a:rPr lang="zh-CN" altLang="en-US" sz="2400" b="0" i="0" u="none" strike="noStrike" dirty="0">
                <a:solidFill>
                  <a:srgbClr val="333333"/>
                </a:solidFill>
                <a:effectLst/>
                <a:latin typeface="arial" panose="020B0604020202020204" pitchFamily="34" charset="0"/>
              </a:rPr>
              <a:t>明天要掀起民族自救的巨浪 </a:t>
            </a:r>
          </a:p>
          <a:p>
            <a:pPr algn="ctr"/>
            <a:r>
              <a:rPr lang="zh-CN" altLang="en-US" sz="2400" b="0" i="0" u="none" strike="noStrike" dirty="0">
                <a:solidFill>
                  <a:srgbClr val="333333"/>
                </a:solidFill>
                <a:effectLst/>
                <a:latin typeface="arial" panose="020B0604020202020204" pitchFamily="34" charset="0"/>
              </a:rPr>
              <a:t>巨浪 巨浪 不断地增涨 </a:t>
            </a:r>
          </a:p>
        </p:txBody>
      </p:sp>
      <p:pic>
        <p:nvPicPr>
          <p:cNvPr id="3" name="图片 2">
            <a:extLst>
              <a:ext uri="{FF2B5EF4-FFF2-40B4-BE49-F238E27FC236}">
                <a16:creationId xmlns:a16="http://schemas.microsoft.com/office/drawing/2014/main" xmlns="" id="{A4945922-C5C2-437D-B43C-9E3FFDB79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039" y="3253020"/>
            <a:ext cx="3511686" cy="2226920"/>
          </a:xfrm>
          <a:prstGeom prst="rect">
            <a:avLst/>
          </a:prstGeom>
        </p:spPr>
      </p:pic>
      <p:cxnSp>
        <p:nvCxnSpPr>
          <p:cNvPr id="5" name="直线连接符 4"/>
          <p:cNvCxnSpPr/>
          <p:nvPr/>
        </p:nvCxnSpPr>
        <p:spPr>
          <a:xfrm>
            <a:off x="0" y="5694626"/>
            <a:ext cx="7469119" cy="6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256972" y="749018"/>
            <a:ext cx="7469119" cy="6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5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30715D7B-6668-47AB-8BAF-AFF3C581AA48}"/>
              </a:ext>
            </a:extLst>
          </p:cNvPr>
          <p:cNvSpPr/>
          <p:nvPr/>
        </p:nvSpPr>
        <p:spPr>
          <a:xfrm>
            <a:off x="351442" y="1014196"/>
            <a:ext cx="3527140" cy="2513811"/>
          </a:xfrm>
          <a:prstGeom prst="roundRect">
            <a:avLst/>
          </a:prstGeom>
          <a:blipFill>
            <a:blip r:embed="rId2"/>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906A6647-BC88-4BA7-B29C-686081A766C5}"/>
              </a:ext>
            </a:extLst>
          </p:cNvPr>
          <p:cNvSpPr/>
          <p:nvPr/>
        </p:nvSpPr>
        <p:spPr>
          <a:xfrm>
            <a:off x="4425279" y="1062652"/>
            <a:ext cx="3452189" cy="2375006"/>
          </a:xfrm>
          <a:prstGeom prst="roundRect">
            <a:avLst/>
          </a:prstGeom>
          <a:blipFill>
            <a:blip r:embed="rId3"/>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xmlns="" id="{0DC05B93-4A60-40F8-A96F-2F09690028D0}"/>
              </a:ext>
            </a:extLst>
          </p:cNvPr>
          <p:cNvSpPr/>
          <p:nvPr/>
        </p:nvSpPr>
        <p:spPr>
          <a:xfrm>
            <a:off x="8342054" y="1062652"/>
            <a:ext cx="3457575" cy="2276143"/>
          </a:xfrm>
          <a:prstGeom prst="roundRect">
            <a:avLst/>
          </a:prstGeom>
          <a:blipFill>
            <a:blip r:embed="rId4"/>
            <a:srcRect/>
            <a:stretch>
              <a:fillRect l="-7215" t="-10680" r="-7316" b="-7200"/>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xmlns="" id="{B5BFEC07-81D5-45B5-BD24-800E56AC5F42}"/>
              </a:ext>
            </a:extLst>
          </p:cNvPr>
          <p:cNvSpPr txBox="1"/>
          <p:nvPr/>
        </p:nvSpPr>
        <p:spPr>
          <a:xfrm>
            <a:off x="391589" y="3538251"/>
            <a:ext cx="3262432" cy="461665"/>
          </a:xfrm>
          <a:prstGeom prst="rect">
            <a:avLst/>
          </a:prstGeom>
          <a:noFill/>
        </p:spPr>
        <p:txBody>
          <a:bodyPr wrap="none" rtlCol="0">
            <a:spAutoFit/>
          </a:bodyPr>
          <a:lstStyle/>
          <a:p>
            <a:r>
              <a:rPr lang="zh-CN" altLang="en-US" sz="2400" dirty="0"/>
              <a:t>西安文化日报“兵谏”</a:t>
            </a:r>
          </a:p>
        </p:txBody>
      </p:sp>
      <p:sp>
        <p:nvSpPr>
          <p:cNvPr id="4" name="文本框 3">
            <a:extLst>
              <a:ext uri="{FF2B5EF4-FFF2-40B4-BE49-F238E27FC236}">
                <a16:creationId xmlns:a16="http://schemas.microsoft.com/office/drawing/2014/main" xmlns="" id="{B5B7ABC1-A50B-433E-987F-2361C4E86E1C}"/>
              </a:ext>
            </a:extLst>
          </p:cNvPr>
          <p:cNvSpPr txBox="1"/>
          <p:nvPr/>
        </p:nvSpPr>
        <p:spPr>
          <a:xfrm>
            <a:off x="5136351" y="3437658"/>
            <a:ext cx="1941557" cy="461665"/>
          </a:xfrm>
          <a:prstGeom prst="rect">
            <a:avLst/>
          </a:prstGeom>
          <a:noFill/>
        </p:spPr>
        <p:txBody>
          <a:bodyPr wrap="none" rtlCol="0">
            <a:spAutoFit/>
          </a:bodyPr>
          <a:lstStyle/>
          <a:p>
            <a:r>
              <a:rPr lang="zh-CN" altLang="en-US" sz="2400" dirty="0"/>
              <a:t>大公报“叛变”</a:t>
            </a:r>
          </a:p>
        </p:txBody>
      </p:sp>
      <p:sp>
        <p:nvSpPr>
          <p:cNvPr id="5" name="文本框 4">
            <a:extLst>
              <a:ext uri="{FF2B5EF4-FFF2-40B4-BE49-F238E27FC236}">
                <a16:creationId xmlns:a16="http://schemas.microsoft.com/office/drawing/2014/main" xmlns="" id="{37555B15-64BD-413E-8F89-3923F55CABF8}"/>
              </a:ext>
            </a:extLst>
          </p:cNvPr>
          <p:cNvSpPr txBox="1"/>
          <p:nvPr/>
        </p:nvSpPr>
        <p:spPr>
          <a:xfrm>
            <a:off x="8638397" y="3380724"/>
            <a:ext cx="2864887" cy="461665"/>
          </a:xfrm>
          <a:prstGeom prst="rect">
            <a:avLst/>
          </a:prstGeom>
          <a:noFill/>
        </p:spPr>
        <p:txBody>
          <a:bodyPr wrap="none" rtlCol="0">
            <a:spAutoFit/>
          </a:bodyPr>
          <a:lstStyle/>
          <a:p>
            <a:r>
              <a:rPr lang="zh-CN" altLang="en-US" sz="2400" dirty="0"/>
              <a:t>东京日日新闻“兵变”</a:t>
            </a:r>
          </a:p>
        </p:txBody>
      </p:sp>
      <p:sp>
        <p:nvSpPr>
          <p:cNvPr id="20" name="矩形 19">
            <a:extLst>
              <a:ext uri="{FF2B5EF4-FFF2-40B4-BE49-F238E27FC236}">
                <a16:creationId xmlns:a16="http://schemas.microsoft.com/office/drawing/2014/main" xmlns="" id="{37FEA76C-45FB-4E8E-9EE3-5CFA75DBDBC0}"/>
              </a:ext>
            </a:extLst>
          </p:cNvPr>
          <p:cNvSpPr/>
          <p:nvPr/>
        </p:nvSpPr>
        <p:spPr>
          <a:xfrm>
            <a:off x="391589" y="4272677"/>
            <a:ext cx="11408040" cy="1200329"/>
          </a:xfrm>
          <a:prstGeom prst="rect">
            <a:avLst/>
          </a:prstGeom>
          <a:ln>
            <a:solidFill>
              <a:schemeClr val="tx2">
                <a:lumMod val="40000"/>
                <a:lumOff val="60000"/>
              </a:schemeClr>
            </a:solidFill>
          </a:ln>
        </p:spPr>
        <p:txBody>
          <a:bodyPr wrap="square">
            <a:spAutoFit/>
          </a:bodyPr>
          <a:lstStyle/>
          <a:p>
            <a:r>
              <a:rPr lang="zh-CN" altLang="en-US" sz="2400" dirty="0">
                <a:latin typeface="Times New Roman" panose="02020603050405020304" pitchFamily="18" charset="0"/>
              </a:rPr>
              <a:t>“蒋之反革命面目已毕现。吾等为中华民族及抗日前途利益计，不顾一切，今已将蒋及其重要将领陈诚、朱绍良、蒋鼎文、卫立煌等扣留，迫其释放爱国分子，改组联合政府。兄等有何高见，速复。”     </a:t>
            </a:r>
            <a:r>
              <a:rPr lang="en-US" altLang="zh-CN" dirty="0">
                <a:latin typeface="Times New Roman" panose="02020603050405020304" pitchFamily="18" charset="0"/>
              </a:rPr>
              <a:t>——</a:t>
            </a:r>
            <a:r>
              <a:rPr lang="zh-CN" altLang="en-US" dirty="0">
                <a:latin typeface="Times New Roman" panose="02020603050405020304" pitchFamily="18" charset="0"/>
              </a:rPr>
              <a:t>张学良给中共中央的电报</a:t>
            </a:r>
            <a:endParaRPr lang="zh-CN" altLang="en-US" sz="2000" dirty="0"/>
          </a:p>
        </p:txBody>
      </p:sp>
      <p:sp>
        <p:nvSpPr>
          <p:cNvPr id="10" name="矩形 9">
            <a:extLst>
              <a:ext uri="{FF2B5EF4-FFF2-40B4-BE49-F238E27FC236}">
                <a16:creationId xmlns:a16="http://schemas.microsoft.com/office/drawing/2014/main" xmlns="" id="{31B503CA-5626-4C5F-909E-EB67F7ECF0F3}"/>
              </a:ext>
            </a:extLst>
          </p:cNvPr>
          <p:cNvSpPr/>
          <p:nvPr/>
        </p:nvSpPr>
        <p:spPr>
          <a:xfrm>
            <a:off x="403108" y="5745767"/>
            <a:ext cx="11408041" cy="954107"/>
          </a:xfrm>
          <a:prstGeom prst="rect">
            <a:avLst/>
          </a:prstGeom>
        </p:spPr>
        <p:txBody>
          <a:bodyPr wrap="square">
            <a:spAutoFit/>
          </a:bodyPr>
          <a:lstStyle/>
          <a:p>
            <a:r>
              <a:rPr lang="zh-CN" altLang="en-US" sz="2800" dirty="0"/>
              <a:t>     你认为西安事变是什么性质的？不同报纸对西安事变的报道对你有什么启示？</a:t>
            </a:r>
            <a:endParaRPr lang="en-US" altLang="zh-CN" sz="2800" dirty="0"/>
          </a:p>
        </p:txBody>
      </p:sp>
      <p:sp>
        <p:nvSpPr>
          <p:cNvPr id="11" name="文本框 10">
            <a:extLst>
              <a:ext uri="{FF2B5EF4-FFF2-40B4-BE49-F238E27FC236}">
                <a16:creationId xmlns:a16="http://schemas.microsoft.com/office/drawing/2014/main" xmlns="" id="{CDB5D3AE-A44E-42E8-AA2C-852942F07154}"/>
              </a:ext>
            </a:extLst>
          </p:cNvPr>
          <p:cNvSpPr txBox="1"/>
          <p:nvPr/>
        </p:nvSpPr>
        <p:spPr>
          <a:xfrm>
            <a:off x="9336125" y="130027"/>
            <a:ext cx="2698175" cy="523220"/>
          </a:xfrm>
          <a:prstGeom prst="rect">
            <a:avLst/>
          </a:prstGeom>
          <a:noFill/>
        </p:spPr>
        <p:txBody>
          <a:bodyPr wrap="none" rtlCol="0">
            <a:spAutoFit/>
          </a:bodyPr>
          <a:lstStyle/>
          <a:p>
            <a:pPr algn="r"/>
            <a:r>
              <a:rPr lang="zh-CN" altLang="en-US" sz="2800" dirty="0"/>
              <a:t>感人至深的兵谏</a:t>
            </a:r>
          </a:p>
        </p:txBody>
      </p:sp>
    </p:spTree>
    <p:extLst>
      <p:ext uri="{BB962C8B-B14F-4D97-AF65-F5344CB8AC3E}">
        <p14:creationId xmlns:p14="http://schemas.microsoft.com/office/powerpoint/2010/main" val="364828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8559CB9F-8DE9-4989-A5A7-5786E52FC194}"/>
              </a:ext>
            </a:extLst>
          </p:cNvPr>
          <p:cNvSpPr txBox="1"/>
          <p:nvPr/>
        </p:nvSpPr>
        <p:spPr>
          <a:xfrm>
            <a:off x="904712" y="1052998"/>
            <a:ext cx="7571303" cy="584775"/>
          </a:xfrm>
          <a:prstGeom prst="rect">
            <a:avLst/>
          </a:prstGeom>
          <a:noFill/>
        </p:spPr>
        <p:txBody>
          <a:bodyPr wrap="none" rtlCol="0">
            <a:spAutoFit/>
          </a:bodyPr>
          <a:lstStyle/>
          <a:p>
            <a:r>
              <a:rPr lang="zh-CN" altLang="en-US" sz="3200" dirty="0"/>
              <a:t>西安事变爆发后，各政治力量的基本态度</a:t>
            </a:r>
          </a:p>
        </p:txBody>
      </p:sp>
      <p:sp>
        <p:nvSpPr>
          <p:cNvPr id="11" name="矩形: 圆角 10">
            <a:extLst>
              <a:ext uri="{FF2B5EF4-FFF2-40B4-BE49-F238E27FC236}">
                <a16:creationId xmlns:a16="http://schemas.microsoft.com/office/drawing/2014/main" xmlns="" id="{6FD37E8C-34B3-4380-974A-8A298CBFD8D7}"/>
              </a:ext>
            </a:extLst>
          </p:cNvPr>
          <p:cNvSpPr/>
          <p:nvPr/>
        </p:nvSpPr>
        <p:spPr>
          <a:xfrm>
            <a:off x="642025" y="1624684"/>
            <a:ext cx="3240000" cy="2160000"/>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chemeClr val="tx1"/>
              </a:solidFill>
            </a:endParaRPr>
          </a:p>
          <a:p>
            <a:pPr algn="ctr"/>
            <a:r>
              <a:rPr lang="zh-CN" altLang="en-US" sz="2800" dirty="0">
                <a:solidFill>
                  <a:schemeClr val="tx1"/>
                </a:solidFill>
              </a:rPr>
              <a:t>日本</a:t>
            </a:r>
            <a:endParaRPr lang="en-US" altLang="zh-CN" sz="2800" dirty="0">
              <a:solidFill>
                <a:schemeClr val="tx1"/>
              </a:solidFill>
            </a:endParaRPr>
          </a:p>
          <a:p>
            <a:r>
              <a:rPr lang="zh-CN" altLang="en-US" sz="2400" dirty="0">
                <a:solidFill>
                  <a:schemeClr val="tx1"/>
                </a:solidFill>
              </a:rPr>
              <a:t>挑拨国民党内部亲日派扩大内战，以便扩大侵略中国</a:t>
            </a:r>
          </a:p>
          <a:p>
            <a:pPr algn="ctr"/>
            <a:endParaRPr lang="zh-CN" altLang="en-US" sz="2400" dirty="0">
              <a:solidFill>
                <a:schemeClr val="tx1"/>
              </a:solidFill>
            </a:endParaRPr>
          </a:p>
        </p:txBody>
      </p:sp>
      <p:sp>
        <p:nvSpPr>
          <p:cNvPr id="12" name="矩形: 圆角 11">
            <a:extLst>
              <a:ext uri="{FF2B5EF4-FFF2-40B4-BE49-F238E27FC236}">
                <a16:creationId xmlns:a16="http://schemas.microsoft.com/office/drawing/2014/main" xmlns="" id="{703C0A57-5A67-4DBB-9CDF-C2ED63ACD43D}"/>
              </a:ext>
            </a:extLst>
          </p:cNvPr>
          <p:cNvSpPr/>
          <p:nvPr/>
        </p:nvSpPr>
        <p:spPr>
          <a:xfrm>
            <a:off x="4456648" y="1624684"/>
            <a:ext cx="3240000" cy="2160000"/>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苏联</a:t>
            </a:r>
            <a:endParaRPr lang="en-US" altLang="zh-CN" sz="2800" dirty="0">
              <a:solidFill>
                <a:schemeClr val="tx1"/>
              </a:solidFill>
            </a:endParaRPr>
          </a:p>
          <a:p>
            <a:r>
              <a:rPr lang="zh-CN" altLang="en-US" sz="2400" dirty="0">
                <a:solidFill>
                  <a:schemeClr val="tx1"/>
                </a:solidFill>
              </a:rPr>
              <a:t>主张和平解决西安事变，不希望中国爆发大规模内战</a:t>
            </a:r>
          </a:p>
        </p:txBody>
      </p:sp>
      <p:sp>
        <p:nvSpPr>
          <p:cNvPr id="13" name="矩形: 圆角 12">
            <a:extLst>
              <a:ext uri="{FF2B5EF4-FFF2-40B4-BE49-F238E27FC236}">
                <a16:creationId xmlns:a16="http://schemas.microsoft.com/office/drawing/2014/main" xmlns="" id="{C026B468-94C8-45F9-9812-16A3E7300397}"/>
              </a:ext>
            </a:extLst>
          </p:cNvPr>
          <p:cNvSpPr/>
          <p:nvPr/>
        </p:nvSpPr>
        <p:spPr>
          <a:xfrm>
            <a:off x="8271271" y="1624684"/>
            <a:ext cx="3240000" cy="2160000"/>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英美</a:t>
            </a:r>
            <a:endParaRPr lang="en-US" altLang="zh-CN" sz="2800" dirty="0">
              <a:solidFill>
                <a:schemeClr val="tx1"/>
              </a:solidFill>
            </a:endParaRPr>
          </a:p>
          <a:p>
            <a:r>
              <a:rPr lang="zh-CN" altLang="en-US" sz="2400" dirty="0">
                <a:solidFill>
                  <a:schemeClr val="tx1"/>
                </a:solidFill>
              </a:rPr>
              <a:t>担心国民党亲日派乘机掌权，日本趁机扩大侵华，排挤其在华势力，主张和平解决</a:t>
            </a:r>
            <a:endParaRPr lang="en-US" altLang="zh-CN" sz="2400" dirty="0">
              <a:solidFill>
                <a:schemeClr val="tx1"/>
              </a:solidFill>
            </a:endParaRPr>
          </a:p>
        </p:txBody>
      </p:sp>
      <p:sp>
        <p:nvSpPr>
          <p:cNvPr id="14" name="矩形: 圆角 13">
            <a:extLst>
              <a:ext uri="{FF2B5EF4-FFF2-40B4-BE49-F238E27FC236}">
                <a16:creationId xmlns:a16="http://schemas.microsoft.com/office/drawing/2014/main" xmlns="" id="{35FA08DA-6EB6-4567-A264-AECEB1C2A8F3}"/>
              </a:ext>
            </a:extLst>
          </p:cNvPr>
          <p:cNvSpPr/>
          <p:nvPr/>
        </p:nvSpPr>
        <p:spPr>
          <a:xfrm>
            <a:off x="642025" y="4132507"/>
            <a:ext cx="3240000" cy="2160000"/>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国民党内亲日派</a:t>
            </a:r>
            <a:endParaRPr lang="en-US" altLang="zh-CN" sz="2800" dirty="0">
              <a:solidFill>
                <a:schemeClr val="tx1"/>
              </a:solidFill>
            </a:endParaRPr>
          </a:p>
          <a:p>
            <a:r>
              <a:rPr lang="zh-CN" altLang="en-US" sz="2400" dirty="0">
                <a:solidFill>
                  <a:schemeClr val="tx1"/>
                </a:solidFill>
              </a:rPr>
              <a:t>以何应钦为代表，主张军事解决，讨伐张、杨，扩大内战，夺取统治权</a:t>
            </a:r>
          </a:p>
        </p:txBody>
      </p:sp>
      <p:sp>
        <p:nvSpPr>
          <p:cNvPr id="15" name="矩形: 圆角 14">
            <a:extLst>
              <a:ext uri="{FF2B5EF4-FFF2-40B4-BE49-F238E27FC236}">
                <a16:creationId xmlns:a16="http://schemas.microsoft.com/office/drawing/2014/main" xmlns="" id="{8E277A8B-9E2B-456E-B876-DA497001CD00}"/>
              </a:ext>
            </a:extLst>
          </p:cNvPr>
          <p:cNvSpPr/>
          <p:nvPr/>
        </p:nvSpPr>
        <p:spPr>
          <a:xfrm>
            <a:off x="4456649" y="4132507"/>
            <a:ext cx="3240000" cy="2160000"/>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endParaRPr>
          </a:p>
          <a:p>
            <a:pPr algn="ctr"/>
            <a:r>
              <a:rPr lang="zh-CN" altLang="en-US" sz="2800" dirty="0">
                <a:solidFill>
                  <a:schemeClr val="tx1"/>
                </a:solidFill>
              </a:rPr>
              <a:t>国民党内亲英美派</a:t>
            </a:r>
            <a:endParaRPr lang="en-US" altLang="zh-CN" sz="2800" dirty="0">
              <a:solidFill>
                <a:schemeClr val="tx1"/>
              </a:solidFill>
            </a:endParaRPr>
          </a:p>
          <a:p>
            <a:r>
              <a:rPr lang="zh-CN" altLang="en-US" sz="2400" dirty="0">
                <a:solidFill>
                  <a:schemeClr val="tx1"/>
                </a:solidFill>
              </a:rPr>
              <a:t>以宋美龄、宋子文为代表，主张通过政治手段营救蒋介石和平解决西安事变</a:t>
            </a:r>
          </a:p>
          <a:p>
            <a:endParaRPr lang="zh-CN" altLang="en-US" sz="2400" dirty="0">
              <a:solidFill>
                <a:schemeClr val="tx1"/>
              </a:solidFill>
            </a:endParaRPr>
          </a:p>
        </p:txBody>
      </p:sp>
      <p:sp>
        <p:nvSpPr>
          <p:cNvPr id="16" name="矩形: 圆角 15">
            <a:extLst>
              <a:ext uri="{FF2B5EF4-FFF2-40B4-BE49-F238E27FC236}">
                <a16:creationId xmlns:a16="http://schemas.microsoft.com/office/drawing/2014/main" xmlns="" id="{3EDF49C1-4F03-4793-B8A0-6F11185F7B8E}"/>
              </a:ext>
            </a:extLst>
          </p:cNvPr>
          <p:cNvSpPr/>
          <p:nvPr/>
        </p:nvSpPr>
        <p:spPr>
          <a:xfrm>
            <a:off x="8271272" y="4132507"/>
            <a:ext cx="3240000" cy="2160000"/>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rPr>
              <a:t>国民党地方实力派</a:t>
            </a:r>
            <a:endParaRPr lang="en-US" altLang="zh-CN" sz="2800" dirty="0">
              <a:solidFill>
                <a:schemeClr val="tx1"/>
              </a:solidFill>
            </a:endParaRPr>
          </a:p>
          <a:p>
            <a:r>
              <a:rPr lang="zh-CN" altLang="en-US" sz="2400" dirty="0">
                <a:solidFill>
                  <a:schemeClr val="tx1"/>
                </a:solidFill>
              </a:rPr>
              <a:t>以李宗仁、白崇禧、阎锡山为代表，主张和平解决</a:t>
            </a:r>
          </a:p>
          <a:p>
            <a:endParaRPr lang="zh-CN" altLang="en-US" sz="2400" dirty="0">
              <a:solidFill>
                <a:schemeClr val="tx1"/>
              </a:solidFill>
            </a:endParaRPr>
          </a:p>
        </p:txBody>
      </p:sp>
      <p:sp>
        <p:nvSpPr>
          <p:cNvPr id="9" name="文本框 8">
            <a:extLst>
              <a:ext uri="{FF2B5EF4-FFF2-40B4-BE49-F238E27FC236}">
                <a16:creationId xmlns:a16="http://schemas.microsoft.com/office/drawing/2014/main" xmlns="" id="{CDB5D3AE-A44E-42E8-AA2C-852942F07154}"/>
              </a:ext>
            </a:extLst>
          </p:cNvPr>
          <p:cNvSpPr txBox="1"/>
          <p:nvPr/>
        </p:nvSpPr>
        <p:spPr>
          <a:xfrm>
            <a:off x="9376342" y="149537"/>
            <a:ext cx="2698175" cy="523220"/>
          </a:xfrm>
          <a:prstGeom prst="rect">
            <a:avLst/>
          </a:prstGeom>
          <a:noFill/>
        </p:spPr>
        <p:txBody>
          <a:bodyPr wrap="none" rtlCol="0">
            <a:spAutoFit/>
          </a:bodyPr>
          <a:lstStyle/>
          <a:p>
            <a:pPr algn="r"/>
            <a:r>
              <a:rPr lang="zh-CN" altLang="en-US" sz="2800" dirty="0"/>
              <a:t>风云变换的时局</a:t>
            </a:r>
          </a:p>
        </p:txBody>
      </p:sp>
    </p:spTree>
    <p:extLst>
      <p:ext uri="{BB962C8B-B14F-4D97-AF65-F5344CB8AC3E}">
        <p14:creationId xmlns:p14="http://schemas.microsoft.com/office/powerpoint/2010/main" val="70081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6A7EC8B2-EB8D-4530-B3DC-C0E15B16C0A3}"/>
              </a:ext>
            </a:extLst>
          </p:cNvPr>
          <p:cNvSpPr txBox="1"/>
          <p:nvPr/>
        </p:nvSpPr>
        <p:spPr>
          <a:xfrm>
            <a:off x="7944868" y="129810"/>
            <a:ext cx="4165244" cy="523220"/>
          </a:xfrm>
          <a:prstGeom prst="rect">
            <a:avLst/>
          </a:prstGeom>
          <a:noFill/>
        </p:spPr>
        <p:txBody>
          <a:bodyPr wrap="square" rtlCol="0">
            <a:spAutoFit/>
          </a:bodyPr>
          <a:lstStyle/>
          <a:p>
            <a:pPr algn="r"/>
            <a:r>
              <a:rPr lang="zh-CN" altLang="en-US" sz="2800" dirty="0"/>
              <a:t>民族大义的决择</a:t>
            </a:r>
          </a:p>
        </p:txBody>
      </p:sp>
      <p:sp>
        <p:nvSpPr>
          <p:cNvPr id="9" name="文本框 8">
            <a:extLst>
              <a:ext uri="{FF2B5EF4-FFF2-40B4-BE49-F238E27FC236}">
                <a16:creationId xmlns:a16="http://schemas.microsoft.com/office/drawing/2014/main" xmlns="" id="{E54CFC8F-7057-4F72-B8D4-F112CEA3C03B}"/>
              </a:ext>
            </a:extLst>
          </p:cNvPr>
          <p:cNvSpPr txBox="1"/>
          <p:nvPr/>
        </p:nvSpPr>
        <p:spPr>
          <a:xfrm>
            <a:off x="571803" y="4846390"/>
            <a:ext cx="11318981" cy="1692771"/>
          </a:xfrm>
          <a:prstGeom prst="rect">
            <a:avLst/>
          </a:prstGeom>
          <a:noFill/>
        </p:spPr>
        <p:txBody>
          <a:bodyPr wrap="square" rtlCol="0">
            <a:spAutoFit/>
          </a:bodyPr>
          <a:lstStyle/>
          <a:p>
            <a:r>
              <a:rPr lang="zh-CN" altLang="en-US" sz="2400" dirty="0"/>
              <a:t>    </a:t>
            </a:r>
            <a:r>
              <a:rPr lang="zh-CN" altLang="en-US" sz="2600" dirty="0"/>
              <a:t>经过各方努力，蒋介石被迫接受停止内战、联共抗日的主张，西安事变和平解决，西安事变的和平解决，成为扭转时局的关键。它促进了中共中央联蒋抗日方针的实现。从此，十年内战的局面基本结束，抗日民族统一战线初步形成。</a:t>
            </a:r>
          </a:p>
        </p:txBody>
      </p:sp>
      <p:sp>
        <p:nvSpPr>
          <p:cNvPr id="3" name="矩形: 圆角 2">
            <a:extLst>
              <a:ext uri="{FF2B5EF4-FFF2-40B4-BE49-F238E27FC236}">
                <a16:creationId xmlns:a16="http://schemas.microsoft.com/office/drawing/2014/main" xmlns="" id="{4DE6D275-646F-4C44-8962-F5E7BCDEB613}"/>
              </a:ext>
            </a:extLst>
          </p:cNvPr>
          <p:cNvSpPr/>
          <p:nvPr/>
        </p:nvSpPr>
        <p:spPr>
          <a:xfrm>
            <a:off x="367670" y="1411248"/>
            <a:ext cx="3558832" cy="2665820"/>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处死蒋介石？</a:t>
            </a:r>
            <a:endParaRPr lang="en-US" altLang="zh-CN" sz="2400" dirty="0">
              <a:solidFill>
                <a:schemeClr val="tx1"/>
              </a:solidFill>
            </a:endParaRPr>
          </a:p>
          <a:p>
            <a:r>
              <a:rPr lang="zh-CN" altLang="en-US" sz="2400" dirty="0">
                <a:solidFill>
                  <a:schemeClr val="tx1"/>
                </a:solidFill>
              </a:rPr>
              <a:t>纷争四起；国民党亲日派掌权；日本灭亡中国的步伐势必加快。</a:t>
            </a:r>
          </a:p>
        </p:txBody>
      </p:sp>
      <p:sp>
        <p:nvSpPr>
          <p:cNvPr id="10" name="矩形: 圆角 9">
            <a:extLst>
              <a:ext uri="{FF2B5EF4-FFF2-40B4-BE49-F238E27FC236}">
                <a16:creationId xmlns:a16="http://schemas.microsoft.com/office/drawing/2014/main" xmlns="" id="{7195ACFA-7666-4DDD-AFBA-60548AB03735}"/>
              </a:ext>
            </a:extLst>
          </p:cNvPr>
          <p:cNvSpPr/>
          <p:nvPr/>
        </p:nvSpPr>
        <p:spPr>
          <a:xfrm>
            <a:off x="8117058" y="1411248"/>
            <a:ext cx="3558832" cy="2665820"/>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和平解决？</a:t>
            </a:r>
            <a:endParaRPr lang="en-US" altLang="zh-CN" sz="2400" dirty="0">
              <a:solidFill>
                <a:schemeClr val="tx1"/>
              </a:solidFill>
            </a:endParaRPr>
          </a:p>
          <a:p>
            <a:r>
              <a:rPr lang="zh-CN" altLang="en-US" sz="2400" dirty="0">
                <a:solidFill>
                  <a:schemeClr val="tx1"/>
                </a:solidFill>
              </a:rPr>
              <a:t>可以有力地推动国民党向停止内战、联共抗日的方向转变。</a:t>
            </a:r>
          </a:p>
        </p:txBody>
      </p:sp>
      <p:sp>
        <p:nvSpPr>
          <p:cNvPr id="11" name="矩形: 圆角 10">
            <a:extLst>
              <a:ext uri="{FF2B5EF4-FFF2-40B4-BE49-F238E27FC236}">
                <a16:creationId xmlns:a16="http://schemas.microsoft.com/office/drawing/2014/main" xmlns="" id="{EEE1599A-5958-424A-9100-3ADF47663A83}"/>
              </a:ext>
            </a:extLst>
          </p:cNvPr>
          <p:cNvSpPr/>
          <p:nvPr/>
        </p:nvSpPr>
        <p:spPr>
          <a:xfrm>
            <a:off x="4242364" y="1411248"/>
            <a:ext cx="3558832" cy="2665820"/>
          </a:xfrm>
          <a:prstGeom prst="roundRect">
            <a:avLst/>
          </a:prstGeom>
          <a:blipFill>
            <a:blip r:embed="rId2"/>
            <a:stretch>
              <a:fillRect/>
            </a:stretch>
          </a:bli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Tree>
    <p:extLst>
      <p:ext uri="{BB962C8B-B14F-4D97-AF65-F5344CB8AC3E}">
        <p14:creationId xmlns:p14="http://schemas.microsoft.com/office/powerpoint/2010/main" val="240834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xmlns="" id="{C6B23972-A95B-431B-80DB-59866A01C952}"/>
              </a:ext>
            </a:extLst>
          </p:cNvPr>
          <p:cNvSpPr/>
          <p:nvPr/>
        </p:nvSpPr>
        <p:spPr>
          <a:xfrm>
            <a:off x="0" y="1352550"/>
            <a:ext cx="12192000" cy="5505450"/>
          </a:xfrm>
          <a:custGeom>
            <a:avLst/>
            <a:gdLst>
              <a:gd name="connsiteX0" fmla="*/ 0 w 12192000"/>
              <a:gd name="connsiteY0" fmla="*/ 6858000 h 6858000"/>
              <a:gd name="connsiteX1" fmla="*/ 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0 w 12192000"/>
              <a:gd name="connsiteY1" fmla="*/ 0 h 6858000"/>
              <a:gd name="connsiteX2" fmla="*/ 6108700 w 12192000"/>
              <a:gd name="connsiteY2" fmla="*/ 341630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lnTo>
                  <a:pt x="0" y="0"/>
                </a:lnTo>
                <a:lnTo>
                  <a:pt x="6108700" y="3416300"/>
                </a:lnTo>
                <a:lnTo>
                  <a:pt x="12192000" y="6858000"/>
                </a:lnTo>
                <a:lnTo>
                  <a:pt x="0" y="6858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 name="直接连接符 7">
            <a:extLst>
              <a:ext uri="{FF2B5EF4-FFF2-40B4-BE49-F238E27FC236}">
                <a16:creationId xmlns:a16="http://schemas.microsoft.com/office/drawing/2014/main" xmlns="" id="{94A98040-3493-4D63-B010-1184C2078965}"/>
              </a:ext>
            </a:extLst>
          </p:cNvPr>
          <p:cNvCxnSpPr>
            <a:cxnSpLocks/>
            <a:stCxn id="2" idx="1"/>
          </p:cNvCxnSpPr>
          <p:nvPr/>
        </p:nvCxnSpPr>
        <p:spPr>
          <a:xfrm>
            <a:off x="0" y="1352550"/>
            <a:ext cx="12192000" cy="5505450"/>
          </a:xfrm>
          <a:prstGeom prst="line">
            <a:avLst/>
          </a:prstGeom>
          <a:ln w="158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3"/>
          <a:srcRect r="13184" b="12971"/>
          <a:stretch/>
        </p:blipFill>
        <p:spPr>
          <a:xfrm>
            <a:off x="6667500" y="3790443"/>
            <a:ext cx="5519738" cy="3067557"/>
          </a:xfrm>
          <a:prstGeom prst="rect">
            <a:avLst/>
          </a:prstGeom>
        </p:spPr>
      </p:pic>
      <p:sp>
        <p:nvSpPr>
          <p:cNvPr id="32" name="TextBox 48"/>
          <p:cNvSpPr txBox="1"/>
          <p:nvPr/>
        </p:nvSpPr>
        <p:spPr>
          <a:xfrm>
            <a:off x="209757" y="1227146"/>
            <a:ext cx="11772486" cy="3108543"/>
          </a:xfrm>
          <a:prstGeom prst="rect">
            <a:avLst/>
          </a:prstGeom>
          <a:noFill/>
          <a:ln>
            <a:noFill/>
          </a:ln>
        </p:spPr>
        <p:txBody>
          <a:bodyPr wrap="square" lIns="0" tIns="0" rIns="0" bIns="0" rtlCol="0">
            <a:spAutoFit/>
          </a:bodyPr>
          <a:lstStyle/>
          <a:p>
            <a:r>
              <a:rPr lang="zh-CN" altLang="en-US" sz="3600" b="1" dirty="0">
                <a:latin typeface="微软雅黑" panose="020B0503020204020204" pitchFamily="34" charset="-122"/>
                <a:ea typeface="微软雅黑" panose="020B0503020204020204" pitchFamily="34" charset="-122"/>
              </a:rPr>
              <a:t>触动内心的感悟</a:t>
            </a:r>
          </a:p>
          <a:p>
            <a:endParaRPr lang="zh-CN" altLang="en-US" sz="5400" b="1" dirty="0">
              <a:latin typeface="微软雅黑" panose="020B0503020204020204" pitchFamily="34" charset="-122"/>
              <a:ea typeface="微软雅黑" panose="020B0503020204020204" pitchFamily="34" charset="-122"/>
            </a:endParaRPr>
          </a:p>
          <a:p>
            <a:pPr algn="ctr"/>
            <a:r>
              <a:rPr lang="zh-CN" altLang="en-US" sz="4000" b="1" dirty="0">
                <a:latin typeface="微软雅黑" panose="020B0503020204020204" pitchFamily="34" charset="-122"/>
                <a:ea typeface="微软雅黑" panose="020B0503020204020204" pitchFamily="34" charset="-122"/>
              </a:rPr>
              <a:t>对中外各力量面对日本侵华战争的不同态度</a:t>
            </a:r>
          </a:p>
          <a:p>
            <a:pPr algn="ctr"/>
            <a:r>
              <a:rPr lang="zh-CN" altLang="en-US" sz="4000" b="1" dirty="0">
                <a:latin typeface="微软雅黑" panose="020B0503020204020204" pitchFamily="34" charset="-122"/>
                <a:ea typeface="微软雅黑" panose="020B0503020204020204" pitchFamily="34" charset="-122"/>
              </a:rPr>
              <a:t>谈谈你的</a:t>
            </a:r>
            <a:r>
              <a:rPr lang="zh-CN" altLang="en-US" sz="7200" b="1" dirty="0">
                <a:latin typeface="微软雅黑" panose="020B0503020204020204" pitchFamily="34" charset="-122"/>
                <a:ea typeface="微软雅黑" panose="020B0503020204020204" pitchFamily="34" charset="-122"/>
              </a:rPr>
              <a:t>感受</a:t>
            </a:r>
          </a:p>
        </p:txBody>
      </p:sp>
      <p:sp>
        <p:nvSpPr>
          <p:cNvPr id="11" name="文本框 10">
            <a:extLst>
              <a:ext uri="{FF2B5EF4-FFF2-40B4-BE49-F238E27FC236}">
                <a16:creationId xmlns:a16="http://schemas.microsoft.com/office/drawing/2014/main" xmlns="" id="{B04DD713-3F2A-40D5-845C-FD4D9A1FD816}"/>
              </a:ext>
            </a:extLst>
          </p:cNvPr>
          <p:cNvSpPr txBox="1"/>
          <p:nvPr/>
        </p:nvSpPr>
        <p:spPr>
          <a:xfrm>
            <a:off x="170185" y="5578011"/>
            <a:ext cx="363215" cy="1200329"/>
          </a:xfrm>
          <a:prstGeom prst="rect">
            <a:avLst/>
          </a:prstGeom>
          <a:noFill/>
        </p:spPr>
        <p:txBody>
          <a:bodyPr wrap="square" rtlCol="0">
            <a:spAutoFit/>
          </a:bodyPr>
          <a:lstStyle/>
          <a:p>
            <a:r>
              <a:rPr lang="zh-CN" altLang="en-US" dirty="0"/>
              <a:t>多维角度</a:t>
            </a:r>
          </a:p>
        </p:txBody>
      </p:sp>
      <p:cxnSp>
        <p:nvCxnSpPr>
          <p:cNvPr id="12" name="直线连接符 11"/>
          <p:cNvCxnSpPr/>
          <p:nvPr/>
        </p:nvCxnSpPr>
        <p:spPr>
          <a:xfrm>
            <a:off x="538162" y="5692400"/>
            <a:ext cx="0" cy="97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B04DD713-3F2A-40D5-845C-FD4D9A1FD816}"/>
              </a:ext>
            </a:extLst>
          </p:cNvPr>
          <p:cNvSpPr txBox="1"/>
          <p:nvPr/>
        </p:nvSpPr>
        <p:spPr>
          <a:xfrm>
            <a:off x="542925" y="5578011"/>
            <a:ext cx="363215" cy="1200329"/>
          </a:xfrm>
          <a:prstGeom prst="rect">
            <a:avLst/>
          </a:prstGeom>
          <a:noFill/>
        </p:spPr>
        <p:txBody>
          <a:bodyPr wrap="square" rtlCol="0">
            <a:spAutoFit/>
          </a:bodyPr>
          <a:lstStyle/>
          <a:p>
            <a:r>
              <a:rPr lang="zh-CN" altLang="en-US" dirty="0"/>
              <a:t>唯物史观</a:t>
            </a:r>
          </a:p>
        </p:txBody>
      </p:sp>
    </p:spTree>
    <p:extLst>
      <p:ext uri="{BB962C8B-B14F-4D97-AF65-F5344CB8AC3E}">
        <p14:creationId xmlns:p14="http://schemas.microsoft.com/office/powerpoint/2010/main" val="162947720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gimg2.baidu.com/image_search/src=http%3A%2F%2Fwww.people.com.cn%2Fmediafile%2Fpic%2F20161130%2F7%2F14277557478759933319.jpg&amp;refer=http%3A%2F%2Fwww.people.com.cn&amp;app=2002&amp;size=f9999,10000&amp;q=a80&amp;n=0&amp;g=0n&amp;fmt=jpeg?sec=1611816070&amp;t=a0b891dc214dce6b968ffe2b029449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 y="29049"/>
            <a:ext cx="12165330" cy="681530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626" y="29049"/>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2</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全面抗战</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1592714" y="2856679"/>
            <a:ext cx="9033242"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兄弟同一心	其利可断金</a:t>
            </a:r>
          </a:p>
        </p:txBody>
      </p:sp>
    </p:spTree>
    <p:extLst>
      <p:ext uri="{BB962C8B-B14F-4D97-AF65-F5344CB8AC3E}">
        <p14:creationId xmlns:p14="http://schemas.microsoft.com/office/powerpoint/2010/main" val="103431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2FFD6313-83A6-47EE-99F0-B89D36F5D3CB}"/>
              </a:ext>
            </a:extLst>
          </p:cNvPr>
          <p:cNvSpPr txBox="1"/>
          <p:nvPr/>
        </p:nvSpPr>
        <p:spPr>
          <a:xfrm>
            <a:off x="542683" y="967139"/>
            <a:ext cx="10956846" cy="523220"/>
          </a:xfrm>
          <a:prstGeom prst="rect">
            <a:avLst/>
          </a:prstGeom>
          <a:noFill/>
        </p:spPr>
        <p:txBody>
          <a:bodyPr wrap="none" rtlCol="0">
            <a:spAutoFit/>
          </a:bodyPr>
          <a:lstStyle/>
          <a:p>
            <a:r>
              <a:rPr lang="en-US" altLang="zh-CN" sz="2800" dirty="0"/>
              <a:t>1935</a:t>
            </a:r>
            <a:r>
              <a:rPr lang="zh-CN" altLang="en-US" sz="2800" dirty="0"/>
              <a:t>年</a:t>
            </a:r>
            <a:r>
              <a:rPr lang="en-US" altLang="zh-CN" sz="2800" dirty="0"/>
              <a:t>8</a:t>
            </a:r>
            <a:r>
              <a:rPr lang="zh-CN" altLang="en-US" sz="2800" dirty="0"/>
              <a:t>月</a:t>
            </a:r>
            <a:r>
              <a:rPr lang="en-US" altLang="zh-CN" sz="2800" dirty="0"/>
              <a:t>1</a:t>
            </a:r>
            <a:r>
              <a:rPr lang="zh-CN" altLang="en-US" sz="2800" dirty="0"/>
              <a:t>日，中共发表“八一宣言，号召：停止内战，一致抗日”</a:t>
            </a:r>
          </a:p>
        </p:txBody>
      </p:sp>
      <p:sp>
        <p:nvSpPr>
          <p:cNvPr id="8" name="文本框 7">
            <a:extLst>
              <a:ext uri="{FF2B5EF4-FFF2-40B4-BE49-F238E27FC236}">
                <a16:creationId xmlns:a16="http://schemas.microsoft.com/office/drawing/2014/main" xmlns="" id="{AEECFA3C-04B8-47AD-98F9-309FE6739F23}"/>
              </a:ext>
            </a:extLst>
          </p:cNvPr>
          <p:cNvSpPr txBox="1"/>
          <p:nvPr/>
        </p:nvSpPr>
        <p:spPr>
          <a:xfrm>
            <a:off x="569243" y="2884347"/>
            <a:ext cx="10597773" cy="523220"/>
          </a:xfrm>
          <a:prstGeom prst="rect">
            <a:avLst/>
          </a:prstGeom>
          <a:noFill/>
        </p:spPr>
        <p:txBody>
          <a:bodyPr wrap="none" rtlCol="0">
            <a:spAutoFit/>
          </a:bodyPr>
          <a:lstStyle/>
          <a:p>
            <a:r>
              <a:rPr lang="en-US" altLang="zh-CN" sz="2800" dirty="0"/>
              <a:t>1935</a:t>
            </a:r>
            <a:r>
              <a:rPr lang="zh-CN" altLang="en-US" sz="2800" dirty="0"/>
              <a:t>年</a:t>
            </a:r>
            <a:r>
              <a:rPr lang="en-US" altLang="zh-CN" sz="2800" dirty="0"/>
              <a:t>12</a:t>
            </a:r>
            <a:r>
              <a:rPr lang="zh-CN" altLang="en-US" sz="2800" dirty="0"/>
              <a:t>月</a:t>
            </a:r>
            <a:r>
              <a:rPr lang="en-US" altLang="zh-CN" sz="2800" dirty="0"/>
              <a:t>17</a:t>
            </a:r>
            <a:r>
              <a:rPr lang="zh-CN" altLang="en-US" sz="2800" dirty="0"/>
              <a:t>日，召开瓦窑堡会议，确定建立抗日统一战线的政策</a:t>
            </a:r>
          </a:p>
        </p:txBody>
      </p:sp>
      <p:sp>
        <p:nvSpPr>
          <p:cNvPr id="11" name="矩形 10">
            <a:extLst>
              <a:ext uri="{FF2B5EF4-FFF2-40B4-BE49-F238E27FC236}">
                <a16:creationId xmlns:a16="http://schemas.microsoft.com/office/drawing/2014/main" xmlns="" id="{65BE4A65-2F0B-448E-8FDF-21DD018D1005}"/>
              </a:ext>
            </a:extLst>
          </p:cNvPr>
          <p:cNvSpPr/>
          <p:nvPr/>
        </p:nvSpPr>
        <p:spPr>
          <a:xfrm>
            <a:off x="542684" y="1526690"/>
            <a:ext cx="11106630" cy="1200329"/>
          </a:xfrm>
          <a:prstGeom prst="rect">
            <a:avLst/>
          </a:prstGeom>
          <a:ln>
            <a:solidFill>
              <a:schemeClr val="bg2">
                <a:lumMod val="75000"/>
              </a:schemeClr>
            </a:solidFill>
          </a:ln>
        </p:spPr>
        <p:txBody>
          <a:bodyPr wrap="square">
            <a:spAutoFit/>
          </a:bodyPr>
          <a:lstStyle/>
          <a:p>
            <a:r>
              <a:rPr lang="zh-CN" altLang="en-US" sz="2400" b="0" i="0" u="none" strike="noStrike" dirty="0">
                <a:solidFill>
                  <a:srgbClr val="333333"/>
                </a:solidFill>
                <a:effectLst/>
                <a:latin typeface="arial" panose="020B0604020202020204" pitchFamily="34" charset="0"/>
              </a:rPr>
              <a:t>    无论各党派间在有任何政见和利害的不同，</a:t>
            </a:r>
            <a:r>
              <a:rPr lang="en-US" altLang="zh-CN" sz="2400" b="0" i="0" u="none" strike="noStrike" dirty="0">
                <a:solidFill>
                  <a:srgbClr val="333333"/>
                </a:solidFill>
                <a:effectLst/>
                <a:latin typeface="arial" panose="020B0604020202020204" pitchFamily="34" charset="0"/>
              </a:rPr>
              <a:t>……</a:t>
            </a:r>
            <a:r>
              <a:rPr lang="zh-CN" altLang="en-US" sz="2400" b="0" i="0" u="none" strike="noStrike" dirty="0">
                <a:solidFill>
                  <a:srgbClr val="333333"/>
                </a:solidFill>
                <a:effectLst/>
                <a:latin typeface="arial" panose="020B0604020202020204" pitchFamily="34" charset="0"/>
              </a:rPr>
              <a:t>首先大家都应当停止内战，以便集中一切国力（人力、物力、财力、武力等）去为抗日救国的神圣事业而奋斗。                                                                                </a:t>
            </a:r>
            <a:r>
              <a:rPr lang="en-US" altLang="zh-CN" b="0" i="0" u="none" strike="noStrike" dirty="0">
                <a:solidFill>
                  <a:srgbClr val="333333"/>
                </a:solidFill>
                <a:effectLst/>
                <a:latin typeface="arial" panose="020B0604020202020204" pitchFamily="34" charset="0"/>
              </a:rPr>
              <a:t>——</a:t>
            </a:r>
            <a:r>
              <a:rPr lang="en-US" altLang="zh-CN" dirty="0"/>
              <a:t>《</a:t>
            </a:r>
            <a:r>
              <a:rPr lang="zh-CN" altLang="en-US" dirty="0"/>
              <a:t>为抗日救国告全体同胞书</a:t>
            </a:r>
            <a:r>
              <a:rPr lang="en-US" altLang="zh-CN" dirty="0"/>
              <a:t>》</a:t>
            </a:r>
            <a:endParaRPr lang="zh-CN" altLang="en-US" dirty="0"/>
          </a:p>
        </p:txBody>
      </p:sp>
      <p:sp>
        <p:nvSpPr>
          <p:cNvPr id="13" name="矩形 12">
            <a:extLst>
              <a:ext uri="{FF2B5EF4-FFF2-40B4-BE49-F238E27FC236}">
                <a16:creationId xmlns:a16="http://schemas.microsoft.com/office/drawing/2014/main" xmlns="" id="{B3AA9103-B9DD-4B86-9D45-107B40E94DEE}"/>
              </a:ext>
            </a:extLst>
          </p:cNvPr>
          <p:cNvSpPr/>
          <p:nvPr/>
        </p:nvSpPr>
        <p:spPr>
          <a:xfrm>
            <a:off x="569243" y="3429103"/>
            <a:ext cx="11106631" cy="1569660"/>
          </a:xfrm>
          <a:prstGeom prst="rect">
            <a:avLst/>
          </a:prstGeom>
          <a:ln>
            <a:solidFill>
              <a:schemeClr val="bg2">
                <a:lumMod val="75000"/>
              </a:schemeClr>
            </a:solidFill>
          </a:ln>
        </p:spPr>
        <p:txBody>
          <a:bodyPr wrap="square">
            <a:spAutoFit/>
          </a:bodyPr>
          <a:lstStyle/>
          <a:p>
            <a:r>
              <a:rPr lang="zh-CN" altLang="en-US" sz="2400" dirty="0"/>
              <a:t>    目前形势的基本特点，就是日本帝国主义要变中国为它的殖民地</a:t>
            </a:r>
            <a:r>
              <a:rPr lang="en-US" altLang="zh-CN" sz="2400" dirty="0"/>
              <a:t>······</a:t>
            </a:r>
            <a:r>
              <a:rPr lang="zh-CN" altLang="en-US" sz="2400" dirty="0"/>
              <a:t>党的任务就是把红军的活动和全国的工人、农民、学生、小资产阶级、民族资产阶级的一切活动汇合起来，成为一个统一的民族革命统一战线。   </a:t>
            </a:r>
          </a:p>
          <a:p>
            <a:r>
              <a:rPr lang="zh-CN" altLang="en-US" sz="2400" dirty="0"/>
              <a:t>                                                                                    </a:t>
            </a:r>
            <a:r>
              <a:rPr lang="en-US" altLang="zh-CN" dirty="0"/>
              <a:t>——《</a:t>
            </a:r>
            <a:r>
              <a:rPr lang="zh-CN" altLang="en-US" dirty="0"/>
              <a:t>论反对日本帝国主义的策略</a:t>
            </a:r>
            <a:r>
              <a:rPr lang="en-US" altLang="zh-CN" dirty="0"/>
              <a:t>》</a:t>
            </a:r>
            <a:endParaRPr lang="zh-CN" altLang="en-US" dirty="0"/>
          </a:p>
        </p:txBody>
      </p:sp>
      <p:sp>
        <p:nvSpPr>
          <p:cNvPr id="9" name="矩形 8">
            <a:extLst>
              <a:ext uri="{FF2B5EF4-FFF2-40B4-BE49-F238E27FC236}">
                <a16:creationId xmlns:a16="http://schemas.microsoft.com/office/drawing/2014/main" xmlns="" id="{9F347D5E-902C-45D1-8E18-578D0ABC0A78}"/>
              </a:ext>
            </a:extLst>
          </p:cNvPr>
          <p:cNvSpPr/>
          <p:nvPr/>
        </p:nvSpPr>
        <p:spPr>
          <a:xfrm>
            <a:off x="555962" y="5630462"/>
            <a:ext cx="11133191" cy="1107996"/>
          </a:xfrm>
          <a:prstGeom prst="rect">
            <a:avLst/>
          </a:prstGeom>
          <a:ln>
            <a:solidFill>
              <a:schemeClr val="bg2">
                <a:lumMod val="75000"/>
              </a:schemeClr>
            </a:solidFill>
          </a:ln>
        </p:spPr>
        <p:txBody>
          <a:bodyPr wrap="square">
            <a:spAutoFit/>
          </a:bodyPr>
          <a:lstStyle/>
          <a:p>
            <a:r>
              <a:rPr lang="zh-CN" altLang="en-US" sz="2400" dirty="0"/>
              <a:t>    目前中国人民的主要敌人，是日本帝国主义，所以把日本帝国主义与蒋介石同等看待是错误的，“抗日反蒋”的口号，也是不适当的</a:t>
            </a:r>
            <a:r>
              <a:rPr lang="zh-CN" altLang="en-US" dirty="0"/>
              <a:t>。  </a:t>
            </a:r>
          </a:p>
          <a:p>
            <a:r>
              <a:rPr lang="zh-CN" altLang="en-US" dirty="0"/>
              <a:t>                                                                                                               </a:t>
            </a:r>
            <a:r>
              <a:rPr lang="en-US" altLang="zh-CN" dirty="0"/>
              <a:t>——《</a:t>
            </a:r>
            <a:r>
              <a:rPr lang="zh-CN" altLang="en-US" dirty="0"/>
              <a:t>关于逼蒋抗日问题的指示</a:t>
            </a:r>
            <a:r>
              <a:rPr lang="en-US" altLang="zh-CN" dirty="0"/>
              <a:t>》</a:t>
            </a:r>
            <a:endParaRPr lang="en-US" altLang="zh-CN" sz="2400" dirty="0"/>
          </a:p>
        </p:txBody>
      </p:sp>
      <p:sp>
        <p:nvSpPr>
          <p:cNvPr id="3" name="文本框 2">
            <a:extLst>
              <a:ext uri="{FF2B5EF4-FFF2-40B4-BE49-F238E27FC236}">
                <a16:creationId xmlns:a16="http://schemas.microsoft.com/office/drawing/2014/main" xmlns="" id="{7A8E7E23-1732-41AD-9DD4-B35453E6B4CD}"/>
              </a:ext>
            </a:extLst>
          </p:cNvPr>
          <p:cNvSpPr txBox="1"/>
          <p:nvPr/>
        </p:nvSpPr>
        <p:spPr>
          <a:xfrm>
            <a:off x="542683" y="5044384"/>
            <a:ext cx="5570756" cy="523220"/>
          </a:xfrm>
          <a:prstGeom prst="rect">
            <a:avLst/>
          </a:prstGeom>
          <a:noFill/>
        </p:spPr>
        <p:txBody>
          <a:bodyPr wrap="none" rtlCol="0">
            <a:spAutoFit/>
          </a:bodyPr>
          <a:lstStyle/>
          <a:p>
            <a:r>
              <a:rPr lang="zh-CN" altLang="en-US" sz="2800" dirty="0"/>
              <a:t>调整政策：由反蒋抗日到逼蒋抗日</a:t>
            </a:r>
          </a:p>
        </p:txBody>
      </p:sp>
      <p:sp>
        <p:nvSpPr>
          <p:cNvPr id="10" name="文本框 9">
            <a:extLst>
              <a:ext uri="{FF2B5EF4-FFF2-40B4-BE49-F238E27FC236}">
                <a16:creationId xmlns:a16="http://schemas.microsoft.com/office/drawing/2014/main" xmlns="" id="{CDB5D3AE-A44E-42E8-AA2C-852942F07154}"/>
              </a:ext>
            </a:extLst>
          </p:cNvPr>
          <p:cNvSpPr txBox="1"/>
          <p:nvPr/>
        </p:nvSpPr>
        <p:spPr>
          <a:xfrm>
            <a:off x="8158164" y="141768"/>
            <a:ext cx="3893948" cy="523220"/>
          </a:xfrm>
          <a:prstGeom prst="rect">
            <a:avLst/>
          </a:prstGeom>
          <a:noFill/>
        </p:spPr>
        <p:txBody>
          <a:bodyPr wrap="square" rtlCol="0">
            <a:spAutoFit/>
          </a:bodyPr>
          <a:lstStyle/>
          <a:p>
            <a:pPr algn="r"/>
            <a:r>
              <a:rPr lang="zh-CN" altLang="en-US" sz="2800" dirty="0"/>
              <a:t>统一战线的形成</a:t>
            </a:r>
          </a:p>
        </p:txBody>
      </p:sp>
    </p:spTree>
    <p:extLst>
      <p:ext uri="{BB962C8B-B14F-4D97-AF65-F5344CB8AC3E}">
        <p14:creationId xmlns:p14="http://schemas.microsoft.com/office/powerpoint/2010/main" val="7552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7EA72138-A628-4D77-B181-B2B5C6674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 y="930628"/>
            <a:ext cx="5686425" cy="3001968"/>
          </a:xfrm>
          <a:prstGeom prst="rect">
            <a:avLst/>
          </a:prstGeom>
          <a:ln>
            <a:noFill/>
          </a:ln>
          <a:effectLst>
            <a:outerShdw blurRad="292100" dist="139700" dir="2700000" algn="tl" rotWithShape="0">
              <a:srgbClr val="333333">
                <a:alpha val="65000"/>
              </a:srgbClr>
            </a:outerShdw>
          </a:effectLst>
        </p:spPr>
      </p:pic>
      <p:sp>
        <p:nvSpPr>
          <p:cNvPr id="8" name="矩形 7">
            <a:extLst>
              <a:ext uri="{FF2B5EF4-FFF2-40B4-BE49-F238E27FC236}">
                <a16:creationId xmlns:a16="http://schemas.microsoft.com/office/drawing/2014/main" xmlns="" id="{EAED2B4C-C632-42D3-9A12-AC4850F601AB}"/>
              </a:ext>
            </a:extLst>
          </p:cNvPr>
          <p:cNvSpPr/>
          <p:nvPr/>
        </p:nvSpPr>
        <p:spPr>
          <a:xfrm>
            <a:off x="6237383" y="3253199"/>
            <a:ext cx="5506662" cy="1846659"/>
          </a:xfrm>
          <a:prstGeom prst="rect">
            <a:avLst/>
          </a:prstGeom>
        </p:spPr>
        <p:txBody>
          <a:bodyPr wrap="square">
            <a:spAutoFit/>
          </a:bodyPr>
          <a:lstStyle/>
          <a:p>
            <a:pPr algn="just"/>
            <a:r>
              <a:rPr lang="zh-CN" altLang="en-US" sz="2400" dirty="0">
                <a:latin typeface="Times New Roman" panose="02020603050405020304" pitchFamily="18" charset="0"/>
              </a:rPr>
              <a:t>（“七七事变”爆发后）中国第</a:t>
            </a:r>
            <a:r>
              <a:rPr lang="en-US" altLang="zh-CN" sz="2400" dirty="0">
                <a:latin typeface="Times New Roman" panose="02020603050405020304" pitchFamily="18" charset="0"/>
              </a:rPr>
              <a:t>29</a:t>
            </a:r>
            <a:r>
              <a:rPr lang="zh-CN" altLang="en-US" sz="2400" dirty="0">
                <a:latin typeface="Times New Roman" panose="02020603050405020304" pitchFamily="18" charset="0"/>
              </a:rPr>
              <a:t>军司令部立即命令前线官兵“确保卢沟桥和宛平城”，并提出“卢沟桥即尔等之坟墓，应与桥共存亡，不得后退。”</a:t>
            </a:r>
          </a:p>
          <a:p>
            <a:pPr algn="r"/>
            <a:r>
              <a:rPr lang="en-US" altLang="zh-CN" sz="1600" dirty="0">
                <a:latin typeface="Times New Roman" panose="02020603050405020304" pitchFamily="18" charset="0"/>
              </a:rPr>
              <a:t>  </a:t>
            </a:r>
            <a:r>
              <a:rPr lang="en-US" altLang="zh-CN" dirty="0">
                <a:latin typeface="Times New Roman" panose="02020603050405020304" pitchFamily="18" charset="0"/>
              </a:rPr>
              <a:t>——《</a:t>
            </a:r>
            <a:r>
              <a:rPr lang="zh-CN" altLang="en-US" dirty="0">
                <a:latin typeface="Times New Roman" panose="02020603050405020304" pitchFamily="18" charset="0"/>
              </a:rPr>
              <a:t>七七事变一原国民党将领抗日战争亲历记</a:t>
            </a:r>
            <a:r>
              <a:rPr lang="en-US" altLang="zh-CN" dirty="0">
                <a:latin typeface="Times New Roman" panose="02020603050405020304" pitchFamily="18" charset="0"/>
              </a:rPr>
              <a:t>》</a:t>
            </a:r>
            <a:endParaRPr lang="zh-CN" altLang="en-US" sz="1600" dirty="0"/>
          </a:p>
        </p:txBody>
      </p:sp>
      <p:sp>
        <p:nvSpPr>
          <p:cNvPr id="11" name="矩形 10">
            <a:extLst>
              <a:ext uri="{FF2B5EF4-FFF2-40B4-BE49-F238E27FC236}">
                <a16:creationId xmlns:a16="http://schemas.microsoft.com/office/drawing/2014/main" xmlns="" id="{9513EF54-EDB5-42FF-95E2-08C9F3FE9B15}"/>
              </a:ext>
            </a:extLst>
          </p:cNvPr>
          <p:cNvSpPr/>
          <p:nvPr/>
        </p:nvSpPr>
        <p:spPr>
          <a:xfrm>
            <a:off x="6237383" y="5239874"/>
            <a:ext cx="5506663" cy="1477328"/>
          </a:xfrm>
          <a:prstGeom prst="rect">
            <a:avLst/>
          </a:prstGeom>
        </p:spPr>
        <p:txBody>
          <a:bodyPr wrap="square">
            <a:spAutoFit/>
          </a:bodyPr>
          <a:lstStyle/>
          <a:p>
            <a:pPr algn="just"/>
            <a:r>
              <a:rPr lang="zh-CN" altLang="en-US" sz="2400" dirty="0"/>
              <a:t>  战死者光荣，偷生者耻辱；荣辱系于一人者轻，而系于国家民族者重。国家多难，军人应当马革裹尸，以死报国。</a:t>
            </a:r>
            <a:endParaRPr lang="en-US" altLang="zh-CN" sz="2400" dirty="0"/>
          </a:p>
          <a:p>
            <a:pPr algn="r"/>
            <a:r>
              <a:rPr lang="en-US" altLang="zh-CN" dirty="0">
                <a:latin typeface="Times New Roman" panose="02020603050405020304" pitchFamily="18" charset="0"/>
              </a:rPr>
              <a:t>——</a:t>
            </a:r>
            <a:r>
              <a:rPr lang="zh-CN" altLang="en-US" dirty="0">
                <a:latin typeface="Times New Roman" panose="02020603050405020304" pitchFamily="18" charset="0"/>
              </a:rPr>
              <a:t>佟麟阁</a:t>
            </a:r>
          </a:p>
        </p:txBody>
      </p:sp>
      <p:pic>
        <p:nvPicPr>
          <p:cNvPr id="1026" name="Picture 2">
            <a:extLst>
              <a:ext uri="{FF2B5EF4-FFF2-40B4-BE49-F238E27FC236}">
                <a16:creationId xmlns:a16="http://schemas.microsoft.com/office/drawing/2014/main" xmlns="" id="{3D8E22D2-C389-4437-9342-874198809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55" y="4505527"/>
            <a:ext cx="38100" cy="285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xmlns="" id="{A03E1D73-2A6D-49DE-8CBC-F3DCA4219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9380" y="4505527"/>
            <a:ext cx="38100" cy="1905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xmlns="" id="{590C485F-5894-4A3B-83B6-EE7DFE798B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2693" y="930628"/>
            <a:ext cx="1751253" cy="2252563"/>
          </a:xfrm>
          <a:prstGeom prst="rect">
            <a:avLst/>
          </a:prstGeom>
          <a:ln>
            <a:solidFill>
              <a:schemeClr val="tx1"/>
            </a:solidFill>
          </a:ln>
        </p:spPr>
      </p:pic>
      <p:pic>
        <p:nvPicPr>
          <p:cNvPr id="7" name="图片 6">
            <a:extLst>
              <a:ext uri="{FF2B5EF4-FFF2-40B4-BE49-F238E27FC236}">
                <a16:creationId xmlns:a16="http://schemas.microsoft.com/office/drawing/2014/main" xmlns="" id="{DA8F919B-88ED-491B-B68F-FDE9DC7BE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643" y="3932595"/>
            <a:ext cx="2208544" cy="2784607"/>
          </a:xfrm>
          <a:prstGeom prst="rect">
            <a:avLst/>
          </a:prstGeom>
          <a:ln>
            <a:no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xmlns="" id="{5D91225D-20C1-428B-9F37-7195237C06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4931" y="936395"/>
            <a:ext cx="1777762" cy="2253868"/>
          </a:xfrm>
          <a:prstGeom prst="rect">
            <a:avLst/>
          </a:prstGeom>
          <a:ln>
            <a:solidFill>
              <a:schemeClr val="tx1"/>
            </a:solidFill>
          </a:ln>
        </p:spPr>
      </p:pic>
      <p:pic>
        <p:nvPicPr>
          <p:cNvPr id="15" name="图片 14">
            <a:extLst>
              <a:ext uri="{FF2B5EF4-FFF2-40B4-BE49-F238E27FC236}">
                <a16:creationId xmlns:a16="http://schemas.microsoft.com/office/drawing/2014/main" xmlns="" id="{14D48919-CE68-480E-892A-509818366D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763" y="3932595"/>
            <a:ext cx="3477880" cy="2787219"/>
          </a:xfrm>
          <a:prstGeom prst="rect">
            <a:avLst/>
          </a:prstGeom>
          <a:ln>
            <a:solidFill>
              <a:schemeClr val="tx1"/>
            </a:solidFill>
          </a:ln>
        </p:spPr>
      </p:pic>
      <p:sp>
        <p:nvSpPr>
          <p:cNvPr id="16" name="文本框 15">
            <a:extLst>
              <a:ext uri="{FF2B5EF4-FFF2-40B4-BE49-F238E27FC236}">
                <a16:creationId xmlns:a16="http://schemas.microsoft.com/office/drawing/2014/main" xmlns="" id="{85BB12A9-E104-496F-843E-A109C636C147}"/>
              </a:ext>
            </a:extLst>
          </p:cNvPr>
          <p:cNvSpPr txBox="1"/>
          <p:nvPr/>
        </p:nvSpPr>
        <p:spPr>
          <a:xfrm>
            <a:off x="385763" y="3947609"/>
            <a:ext cx="1467068" cy="400110"/>
          </a:xfrm>
          <a:prstGeom prst="rect">
            <a:avLst/>
          </a:prstGeom>
          <a:noFill/>
        </p:spPr>
        <p:txBody>
          <a:bodyPr wrap="none" rtlCol="0">
            <a:spAutoFit/>
          </a:bodyPr>
          <a:lstStyle/>
          <a:p>
            <a:r>
              <a:rPr lang="zh-CN" altLang="en-US" sz="2000" dirty="0"/>
              <a:t>卢沟桥守军</a:t>
            </a:r>
          </a:p>
        </p:txBody>
      </p:sp>
    </p:spTree>
    <p:extLst>
      <p:ext uri="{BB962C8B-B14F-4D97-AF65-F5344CB8AC3E}">
        <p14:creationId xmlns:p14="http://schemas.microsoft.com/office/powerpoint/2010/main" val="1559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7.qhimg.com%2Ft01073af4efa46b0d9d.jpg&amp;refer=http%3A%2F%2Fp7.qhimg.com&amp;app=2002&amp;size=f9999,10000&amp;q=a80&amp;n=0&amp;g=0n&amp;fmt=jpeg?sec=1611815126&amp;t=4ca1db5fe3dd58f1d15e3a1e814e6d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8" y="57532"/>
            <a:ext cx="12147591" cy="680046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hidden="1"/>
          <p:cNvGrpSpPr/>
          <p:nvPr/>
        </p:nvGrpSpPr>
        <p:grpSpPr>
          <a:xfrm>
            <a:off x="3338747" y="2985896"/>
            <a:ext cx="2031325" cy="1441227"/>
            <a:chOff x="3469374" y="2761962"/>
            <a:chExt cx="2031325" cy="1441227"/>
          </a:xfrm>
        </p:grpSpPr>
        <p:sp>
          <p:nvSpPr>
            <p:cNvPr id="23" name="TextBox 8"/>
            <p:cNvSpPr txBox="1">
              <a:spLocks noChangeArrowheads="1"/>
            </p:cNvSpPr>
            <p:nvPr/>
          </p:nvSpPr>
          <p:spPr bwMode="auto">
            <a:xfrm>
              <a:off x="3469374" y="2761962"/>
              <a:ext cx="2031325" cy="14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buFontTx/>
                <a:buNone/>
              </a:pPr>
              <a:r>
                <a:rPr lang="zh-CN" altLang="en-US" sz="2000" spc="300" dirty="0">
                  <a:latin typeface="方正隶变_GBK" pitchFamily="1" charset="-122"/>
                  <a:ea typeface="方正隶变_GBK" pitchFamily="1" charset="-122"/>
                </a:rPr>
                <a:t>水墨韵味计划总结广告宣传工作汇报</a:t>
              </a:r>
            </a:p>
          </p:txBody>
        </p:sp>
        <p:cxnSp>
          <p:nvCxnSpPr>
            <p:cNvPr id="25" name="直接连接符 24"/>
            <p:cNvCxnSpPr/>
            <p:nvPr/>
          </p:nvCxnSpPr>
          <p:spPr>
            <a:xfrm>
              <a:off x="487472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0609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3746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4"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74" y="390155"/>
            <a:ext cx="1804116" cy="4130479"/>
          </a:xfrm>
          <a:prstGeom prst="rect">
            <a:avLst/>
          </a:prstGeom>
        </p:spPr>
      </p:pic>
      <p:sp>
        <p:nvSpPr>
          <p:cNvPr id="13" name="矩形 12"/>
          <p:cNvSpPr/>
          <p:nvPr/>
        </p:nvSpPr>
        <p:spPr>
          <a:xfrm>
            <a:off x="36788" y="57532"/>
            <a:ext cx="12105566" cy="6811231"/>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sp>
        <p:nvSpPr>
          <p:cNvPr id="3" name="TextBox 2"/>
          <p:cNvSpPr txBox="1"/>
          <p:nvPr/>
        </p:nvSpPr>
        <p:spPr>
          <a:xfrm>
            <a:off x="36788" y="2582368"/>
            <a:ext cx="12258367" cy="1107994"/>
          </a:xfrm>
          <a:prstGeom prst="rect">
            <a:avLst/>
          </a:prstGeom>
          <a:noFill/>
        </p:spPr>
        <p:txBody>
          <a:bodyPr wrap="square" lIns="91438" tIns="45719" rIns="91438" bIns="45719" rtlCol="0">
            <a:spAutoFit/>
          </a:bodyPr>
          <a:lstStyle/>
          <a:p>
            <a:pPr algn="ctr"/>
            <a:r>
              <a:rPr lang="zh-CN" altLang="en-US" sz="6600" dirty="0" smtClean="0">
                <a:latin typeface="华文新魏" pitchFamily="2" charset="-122"/>
                <a:ea typeface="华文新魏" pitchFamily="2" charset="-122"/>
              </a:rPr>
              <a:t>从局部抗战到全面抗战</a:t>
            </a:r>
            <a:endParaRPr lang="zh-CN" altLang="en-US" sz="6600" dirty="0">
              <a:latin typeface="华文新魏" pitchFamily="2" charset="-122"/>
              <a:ea typeface="华文新魏" pitchFamily="2" charset="-122"/>
            </a:endParaRPr>
          </a:p>
        </p:txBody>
      </p:sp>
      <p:sp>
        <p:nvSpPr>
          <p:cNvPr id="16" name="TextBox 15"/>
          <p:cNvSpPr txBox="1"/>
          <p:nvPr/>
        </p:nvSpPr>
        <p:spPr>
          <a:xfrm>
            <a:off x="0" y="3943529"/>
            <a:ext cx="12258367" cy="646329"/>
          </a:xfrm>
          <a:prstGeom prst="rect">
            <a:avLst/>
          </a:prstGeom>
          <a:noFill/>
        </p:spPr>
        <p:txBody>
          <a:bodyPr wrap="square" lIns="91438" tIns="45719" rIns="91438" bIns="45719" rtlCol="0">
            <a:spAutoFit/>
          </a:bodyPr>
          <a:lstStyle/>
          <a:p>
            <a:pPr algn="ctr"/>
            <a:r>
              <a:rPr lang="zh-CN" altLang="en-US" sz="3600" dirty="0" smtClean="0">
                <a:latin typeface="华文新魏" pitchFamily="2" charset="-122"/>
                <a:ea typeface="华文新魏" pitchFamily="2" charset="-122"/>
              </a:rPr>
              <a:t>怀化市铁路第一中学            胡宇</a:t>
            </a:r>
            <a:endParaRPr lang="zh-CN" altLang="en-US" sz="3600" dirty="0">
              <a:latin typeface="华文新魏" pitchFamily="2" charset="-122"/>
              <a:ea typeface="华文新魏" pitchFamily="2" charset="-122"/>
            </a:endParaRPr>
          </a:p>
        </p:txBody>
      </p:sp>
      <p:sp>
        <p:nvSpPr>
          <p:cNvPr id="14" name="矩形 13"/>
          <p:cNvSpPr/>
          <p:nvPr/>
        </p:nvSpPr>
        <p:spPr>
          <a:xfrm>
            <a:off x="0" y="5645360"/>
            <a:ext cx="12184379" cy="1292662"/>
          </a:xfrm>
          <a:prstGeom prst="rect">
            <a:avLst/>
          </a:prstGeom>
        </p:spPr>
        <p:txBody>
          <a:bodyPr wrap="square">
            <a:spAutoFit/>
          </a:bodyPr>
          <a:lstStyle/>
          <a:p>
            <a:pPr fontAlgn="auto">
              <a:lnSpc>
                <a:spcPct val="130000"/>
              </a:lnSpc>
            </a:pPr>
            <a:r>
              <a:rPr lang="zh-CN" altLang="en-US" sz="2000" b="1" dirty="0" smtClean="0">
                <a:latin typeface="微软雅黑" panose="020B0503020204020204" pitchFamily="34" charset="-122"/>
                <a:ea typeface="微软雅黑" panose="020B0503020204020204" pitchFamily="34" charset="-122"/>
              </a:rPr>
              <a:t>课程标准：了解日本的侵华罪行；通过正面战场和敌后战场的抗战，感悟中华民族英勇不屈的精神，认识到中国共产党是全民族团结抗战的中流砥柱；认识中国战场是世界反法西斯战争的东方主战场，理解十四年抗战胜利在中华民族伟大复兴中的历史意义</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08674" y="950949"/>
            <a:ext cx="3934926" cy="707884"/>
          </a:xfrm>
          <a:prstGeom prst="rect">
            <a:avLst/>
          </a:prstGeom>
          <a:noFill/>
        </p:spPr>
        <p:txBody>
          <a:bodyPr wrap="square" lIns="91438" tIns="45719" rIns="91438" bIns="45719" rtlCol="0">
            <a:spAutoFit/>
          </a:bodyPr>
          <a:lstStyle/>
          <a:p>
            <a:pPr algn="ctr"/>
            <a:r>
              <a:rPr lang="zh-CN" altLang="en-US" sz="4000" b="1" dirty="0" smtClean="0">
                <a:latin typeface="微软雅黑" panose="020B0503020204020204" pitchFamily="34" charset="-122"/>
                <a:ea typeface="微软雅黑" panose="020B0503020204020204" pitchFamily="34" charset="-122"/>
              </a:rPr>
              <a:t>第八单元第</a:t>
            </a:r>
            <a:r>
              <a:rPr lang="en-US" altLang="zh-CN" sz="4000" b="1" dirty="0" smtClean="0">
                <a:latin typeface="微软雅黑" panose="020B0503020204020204" pitchFamily="34" charset="-122"/>
                <a:ea typeface="微软雅黑" panose="020B0503020204020204" pitchFamily="34" charset="-122"/>
              </a:rPr>
              <a:t>23</a:t>
            </a:r>
            <a:r>
              <a:rPr lang="zh-CN" altLang="en-US" sz="4000" b="1" dirty="0" smtClean="0">
                <a:latin typeface="微软雅黑" panose="020B0503020204020204" pitchFamily="34" charset="-122"/>
                <a:ea typeface="微软雅黑" panose="020B0503020204020204" pitchFamily="34" charset="-122"/>
              </a:rPr>
              <a:t>课</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274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0FE563D8-8029-45C4-9CC6-3F7C07DC7953}"/>
              </a:ext>
            </a:extLst>
          </p:cNvPr>
          <p:cNvSpPr/>
          <p:nvPr/>
        </p:nvSpPr>
        <p:spPr>
          <a:xfrm>
            <a:off x="688179" y="1116209"/>
            <a:ext cx="10815639" cy="1107996"/>
          </a:xfrm>
          <a:prstGeom prst="rect">
            <a:avLst/>
          </a:prstGeom>
        </p:spPr>
        <p:txBody>
          <a:bodyPr wrap="square">
            <a:spAutoFit/>
          </a:bodyPr>
          <a:lstStyle/>
          <a:p>
            <a:pPr lvl="0" eaLnBrk="0" fontAlgn="base" hangingPunct="0">
              <a:spcBef>
                <a:spcPct val="0"/>
              </a:spcBef>
              <a:spcAft>
                <a:spcPct val="0"/>
              </a:spcAft>
            </a:pPr>
            <a:r>
              <a:rPr lang="zh-CN" altLang="en-US" dirty="0">
                <a:solidFill>
                  <a:srgbClr val="000000"/>
                </a:solidFill>
                <a:latin typeface="Verdana" panose="020B0604030504040204" pitchFamily="34" charset="0"/>
              </a:rPr>
              <a:t>   </a:t>
            </a:r>
            <a:r>
              <a:rPr lang="zh-CN" altLang="zh-CN" dirty="0">
                <a:solidFill>
                  <a:srgbClr val="000000"/>
                </a:solidFill>
                <a:latin typeface="Verdana" panose="020B0604030504040204" pitchFamily="34" charset="0"/>
              </a:rPr>
              <a:t>“</a:t>
            </a:r>
            <a:r>
              <a:rPr lang="zh-CN" altLang="zh-CN" sz="2400" dirty="0">
                <a:solidFill>
                  <a:srgbClr val="000000"/>
                </a:solidFill>
                <a:latin typeface="Verdana" panose="020B0604030504040204" pitchFamily="34" charset="0"/>
              </a:rPr>
              <a:t>如果战端一开，那就地无分南北，年无分老幼，无论何人皆有守土抗战之责任</a:t>
            </a:r>
            <a:r>
              <a:rPr lang="zh-CN" altLang="en-US" sz="2400" dirty="0">
                <a:solidFill>
                  <a:srgbClr val="000000"/>
                </a:solidFill>
                <a:latin typeface="Verdana" panose="020B0604030504040204" pitchFamily="34" charset="0"/>
              </a:rPr>
              <a:t>，皆应抱定牺牲一切之决心。</a:t>
            </a:r>
            <a:r>
              <a:rPr lang="zh-CN" altLang="zh-CN" dirty="0">
                <a:solidFill>
                  <a:srgbClr val="000000"/>
                </a:solidFill>
                <a:latin typeface="Verdana" panose="020B0604030504040204" pitchFamily="34" charset="0"/>
              </a:rPr>
              <a:t>”</a:t>
            </a:r>
            <a:endParaRPr lang="en-US" altLang="zh-CN" dirty="0">
              <a:solidFill>
                <a:srgbClr val="000000"/>
              </a:solidFill>
              <a:latin typeface="Verdana" panose="020B0604030504040204" pitchFamily="34" charset="0"/>
            </a:endParaRPr>
          </a:p>
          <a:p>
            <a:pPr lvl="0" algn="r" eaLnBrk="0" fontAlgn="base" hangingPunct="0">
              <a:spcBef>
                <a:spcPct val="0"/>
              </a:spcBef>
              <a:spcAft>
                <a:spcPct val="0"/>
              </a:spcAft>
            </a:pPr>
            <a:r>
              <a:rPr lang="en-US" altLang="zh-CN" dirty="0">
                <a:solidFill>
                  <a:srgbClr val="000000"/>
                </a:solidFill>
                <a:latin typeface="Verdana" panose="020B0604030504040204" pitchFamily="34" charset="0"/>
              </a:rPr>
              <a:t>——</a:t>
            </a:r>
            <a:r>
              <a:rPr lang="zh-CN" altLang="zh-CN" dirty="0">
                <a:solidFill>
                  <a:srgbClr val="000000"/>
                </a:solidFill>
                <a:latin typeface="Verdana" panose="020B0604030504040204" pitchFamily="34" charset="0"/>
              </a:rPr>
              <a:t>1937的7月17日</a:t>
            </a:r>
            <a:r>
              <a:rPr lang="zh-CN" altLang="en-US" dirty="0">
                <a:solidFill>
                  <a:srgbClr val="000000"/>
                </a:solidFill>
                <a:latin typeface="Verdana" panose="020B0604030504040204" pitchFamily="34" charset="0"/>
              </a:rPr>
              <a:t>，蒋介石</a:t>
            </a:r>
            <a:r>
              <a:rPr lang="en-US" altLang="zh-CN" dirty="0">
                <a:solidFill>
                  <a:srgbClr val="000000"/>
                </a:solidFill>
                <a:latin typeface="Verdana" panose="020B0604030504040204" pitchFamily="34" charset="0"/>
              </a:rPr>
              <a:t>《</a:t>
            </a:r>
            <a:r>
              <a:rPr lang="zh-CN" altLang="en-US" dirty="0">
                <a:solidFill>
                  <a:srgbClr val="000000"/>
                </a:solidFill>
                <a:latin typeface="Verdana" panose="020B0604030504040204" pitchFamily="34" charset="0"/>
              </a:rPr>
              <a:t>对于卢沟桥事件之严正表示</a:t>
            </a:r>
            <a:r>
              <a:rPr lang="en-US" altLang="zh-CN" dirty="0">
                <a:solidFill>
                  <a:srgbClr val="000000"/>
                </a:solidFill>
                <a:latin typeface="Verdana" panose="020B0604030504040204" pitchFamily="34" charset="0"/>
              </a:rPr>
              <a:t>》</a:t>
            </a:r>
            <a:endParaRPr lang="zh-CN" altLang="zh-CN" sz="4000" dirty="0">
              <a:latin typeface="Arial" panose="020B0604020202020204" pitchFamily="34" charset="0"/>
            </a:endParaRPr>
          </a:p>
        </p:txBody>
      </p:sp>
      <p:sp>
        <p:nvSpPr>
          <p:cNvPr id="7" name="文本框 6">
            <a:extLst>
              <a:ext uri="{FF2B5EF4-FFF2-40B4-BE49-F238E27FC236}">
                <a16:creationId xmlns:a16="http://schemas.microsoft.com/office/drawing/2014/main" xmlns="" id="{B04DD713-3F2A-40D5-845C-FD4D9A1FD816}"/>
              </a:ext>
            </a:extLst>
          </p:cNvPr>
          <p:cNvSpPr txBox="1"/>
          <p:nvPr/>
        </p:nvSpPr>
        <p:spPr>
          <a:xfrm>
            <a:off x="9373183" y="127860"/>
            <a:ext cx="2698175" cy="523220"/>
          </a:xfrm>
          <a:prstGeom prst="rect">
            <a:avLst/>
          </a:prstGeom>
          <a:noFill/>
        </p:spPr>
        <p:txBody>
          <a:bodyPr wrap="none" rtlCol="0">
            <a:spAutoFit/>
          </a:bodyPr>
          <a:lstStyle/>
          <a:p>
            <a:r>
              <a:rPr lang="zh-CN" altLang="en-US" sz="2800" dirty="0"/>
              <a:t>全面抗战的开始</a:t>
            </a:r>
          </a:p>
        </p:txBody>
      </p:sp>
      <p:sp>
        <p:nvSpPr>
          <p:cNvPr id="12" name="文本框 11">
            <a:extLst>
              <a:ext uri="{FF2B5EF4-FFF2-40B4-BE49-F238E27FC236}">
                <a16:creationId xmlns:a16="http://schemas.microsoft.com/office/drawing/2014/main" xmlns="" id="{82EB869F-779D-44E8-9FDD-E88C0D15F8EB}"/>
              </a:ext>
            </a:extLst>
          </p:cNvPr>
          <p:cNvSpPr txBox="1"/>
          <p:nvPr/>
        </p:nvSpPr>
        <p:spPr>
          <a:xfrm>
            <a:off x="688179" y="2560284"/>
            <a:ext cx="10815639" cy="1200329"/>
          </a:xfrm>
          <a:prstGeom prst="rect">
            <a:avLst/>
          </a:prstGeom>
          <a:noFill/>
        </p:spPr>
        <p:txBody>
          <a:bodyPr wrap="square" rtlCol="0">
            <a:spAutoFit/>
          </a:bodyPr>
          <a:lstStyle/>
          <a:p>
            <a:r>
              <a:rPr lang="zh-CN" altLang="en-US" sz="2400" dirty="0"/>
              <a:t>    </a:t>
            </a:r>
            <a:r>
              <a:rPr lang="en-US" altLang="zh-CN" sz="2400" dirty="0"/>
              <a:t>1937</a:t>
            </a:r>
            <a:r>
              <a:rPr lang="zh-CN" altLang="en-US" sz="2400" dirty="0"/>
              <a:t>年</a:t>
            </a:r>
            <a:r>
              <a:rPr lang="en-US" altLang="zh-CN" sz="2400" dirty="0"/>
              <a:t>8</a:t>
            </a:r>
            <a:r>
              <a:rPr lang="zh-CN" altLang="en-US" sz="2400" dirty="0"/>
              <a:t>月下旬中共召开洛川会议，会议通过</a:t>
            </a:r>
            <a:r>
              <a:rPr lang="en-US" altLang="zh-CN" sz="2400" dirty="0"/>
              <a:t>《</a:t>
            </a:r>
            <a:r>
              <a:rPr lang="zh-CN" altLang="en-US" sz="2400" dirty="0"/>
              <a:t>抗日救国十大纲领</a:t>
            </a:r>
            <a:r>
              <a:rPr lang="en-US" altLang="zh-CN" sz="2400" dirty="0"/>
              <a:t>》</a:t>
            </a:r>
            <a:r>
              <a:rPr lang="zh-CN" altLang="en-US" sz="2400" dirty="0"/>
              <a:t>提出了全面抗战的主张，标志着中国共产党全面抗战路线的形成，同时将所属武装力量改编为八路军和新四军 ，开赴抗日前线 。</a:t>
            </a:r>
          </a:p>
        </p:txBody>
      </p:sp>
      <p:sp>
        <p:nvSpPr>
          <p:cNvPr id="13" name="矩形: 圆角 18">
            <a:extLst>
              <a:ext uri="{FF2B5EF4-FFF2-40B4-BE49-F238E27FC236}">
                <a16:creationId xmlns:a16="http://schemas.microsoft.com/office/drawing/2014/main" xmlns="" id="{E4D845E6-DCB0-4D5C-AB4C-C3C48CCE9CF0}"/>
              </a:ext>
            </a:extLst>
          </p:cNvPr>
          <p:cNvSpPr/>
          <p:nvPr/>
        </p:nvSpPr>
        <p:spPr>
          <a:xfrm>
            <a:off x="3375194" y="3883004"/>
            <a:ext cx="2476501" cy="153827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9">
            <a:extLst>
              <a:ext uri="{FF2B5EF4-FFF2-40B4-BE49-F238E27FC236}">
                <a16:creationId xmlns:a16="http://schemas.microsoft.com/office/drawing/2014/main" xmlns="" id="{4DE285E2-6165-4AA4-B573-D0E9A6C3A8E1}"/>
              </a:ext>
            </a:extLst>
          </p:cNvPr>
          <p:cNvSpPr/>
          <p:nvPr/>
        </p:nvSpPr>
        <p:spPr>
          <a:xfrm>
            <a:off x="6443658" y="3883004"/>
            <a:ext cx="2476501" cy="156966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8BA9BA1D-3389-46FA-BBFA-E74E20D4A5AB}"/>
              </a:ext>
            </a:extLst>
          </p:cNvPr>
          <p:cNvSpPr/>
          <p:nvPr/>
        </p:nvSpPr>
        <p:spPr>
          <a:xfrm>
            <a:off x="688179" y="5792713"/>
            <a:ext cx="10815639" cy="461665"/>
          </a:xfrm>
          <a:prstGeom prst="rect">
            <a:avLst/>
          </a:prstGeom>
        </p:spPr>
        <p:txBody>
          <a:bodyPr wrap="square">
            <a:spAutoFit/>
          </a:bodyPr>
          <a:lstStyle/>
          <a:p>
            <a:r>
              <a:rPr lang="zh-CN" altLang="en-US" sz="2400"/>
              <a:t>    </a:t>
            </a:r>
            <a:r>
              <a:rPr lang="en-US" altLang="zh-CN" sz="2400" dirty="0"/>
              <a:t>1937</a:t>
            </a:r>
            <a:r>
              <a:rPr lang="zh-CN" altLang="en-US" sz="2400" dirty="0"/>
              <a:t>年</a:t>
            </a:r>
            <a:r>
              <a:rPr lang="en-US" altLang="zh-CN" sz="2400" dirty="0"/>
              <a:t>9</a:t>
            </a:r>
            <a:r>
              <a:rPr lang="zh-CN" altLang="en-US" sz="2400" dirty="0"/>
              <a:t>月</a:t>
            </a:r>
            <a:r>
              <a:rPr lang="en-US" altLang="zh-CN" sz="2400" dirty="0"/>
              <a:t>22</a:t>
            </a:r>
            <a:r>
              <a:rPr lang="zh-CN" altLang="en-US" sz="2400" dirty="0"/>
              <a:t>日，中央通讯社发表</a:t>
            </a:r>
            <a:r>
              <a:rPr lang="en-US" altLang="zh-CN" sz="2400" dirty="0"/>
              <a:t>《</a:t>
            </a:r>
            <a:r>
              <a:rPr lang="zh-CN" altLang="en-US" sz="2400" dirty="0"/>
              <a:t>中国共产党为公布国共合作宣言</a:t>
            </a:r>
            <a:r>
              <a:rPr lang="en-US" altLang="zh-CN" sz="2400" dirty="0"/>
              <a:t>》</a:t>
            </a:r>
            <a:endParaRPr lang="zh-CN" altLang="en-US" sz="2400" dirty="0"/>
          </a:p>
        </p:txBody>
      </p:sp>
    </p:spTree>
    <p:extLst>
      <p:ext uri="{BB962C8B-B14F-4D97-AF65-F5344CB8AC3E}">
        <p14:creationId xmlns:p14="http://schemas.microsoft.com/office/powerpoint/2010/main" val="5337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4711" t="22278"/>
          <a:stretch/>
        </p:blipFill>
        <p:spPr>
          <a:xfrm>
            <a:off x="5929313" y="3527001"/>
            <a:ext cx="6262687" cy="3410660"/>
          </a:xfrm>
          <a:prstGeom prst="rect">
            <a:avLst/>
          </a:prstGeom>
        </p:spPr>
      </p:pic>
      <p:sp>
        <p:nvSpPr>
          <p:cNvPr id="4" name="矩形 3"/>
          <p:cNvSpPr/>
          <p:nvPr/>
        </p:nvSpPr>
        <p:spPr>
          <a:xfrm>
            <a:off x="1066800" y="619810"/>
            <a:ext cx="9191626" cy="3785652"/>
          </a:xfrm>
          <a:prstGeom prst="rect">
            <a:avLst/>
          </a:prstGeom>
        </p:spPr>
        <p:txBody>
          <a:bodyPr wrap="square">
            <a:spAutoFit/>
          </a:bodyPr>
          <a:lstStyle/>
          <a:p>
            <a:r>
              <a:rPr kumimoji="1" lang="zh-CN" altLang="en-US" sz="6000" dirty="0"/>
              <a:t>联结彼此的桥梁</a:t>
            </a:r>
          </a:p>
          <a:p>
            <a:r>
              <a:rPr kumimoji="1" lang="zh-CN" altLang="en-US" sz="4800" dirty="0"/>
              <a:t>  </a:t>
            </a:r>
            <a:br>
              <a:rPr kumimoji="1" lang="zh-CN" altLang="en-US" sz="4800" dirty="0"/>
            </a:br>
            <a:r>
              <a:rPr kumimoji="1" lang="zh-CN" altLang="en-US" sz="4800" dirty="0"/>
              <a:t>                  </a:t>
            </a:r>
            <a:r>
              <a:rPr kumimoji="1" lang="en-US" altLang="zh-CN" sz="4800" dirty="0"/>
              <a:t>——</a:t>
            </a:r>
            <a:r>
              <a:rPr kumimoji="1" lang="zh-CN" altLang="en-US" sz="6600" dirty="0"/>
              <a:t>民族</a:t>
            </a:r>
            <a:r>
              <a:rPr kumimoji="1" lang="zh-CN" altLang="en-US" sz="4800" dirty="0"/>
              <a:t>矛盾的加深</a:t>
            </a:r>
          </a:p>
          <a:p>
            <a:r>
              <a:rPr kumimoji="1" lang="zh-CN" altLang="en-US" sz="4800" dirty="0"/>
              <a:t>                  </a:t>
            </a:r>
            <a:r>
              <a:rPr kumimoji="1" lang="en-US" altLang="zh-CN" sz="4800" dirty="0"/>
              <a:t>——</a:t>
            </a:r>
            <a:r>
              <a:rPr kumimoji="1" lang="zh-CN" altLang="en-US" sz="4800" dirty="0"/>
              <a:t>国家</a:t>
            </a:r>
            <a:r>
              <a:rPr kumimoji="1" lang="zh-CN" altLang="en-US" sz="6600" dirty="0"/>
              <a:t>独立</a:t>
            </a:r>
            <a:r>
              <a:rPr kumimoji="1" lang="zh-CN" altLang="en-US" sz="4800" dirty="0"/>
              <a:t>的梦想</a:t>
            </a:r>
          </a:p>
        </p:txBody>
      </p:sp>
      <p:sp>
        <p:nvSpPr>
          <p:cNvPr id="11" name="文本框 10">
            <a:extLst>
              <a:ext uri="{FF2B5EF4-FFF2-40B4-BE49-F238E27FC236}">
                <a16:creationId xmlns:a16="http://schemas.microsoft.com/office/drawing/2014/main" xmlns="" id="{B04DD713-3F2A-40D5-845C-FD4D9A1FD816}"/>
              </a:ext>
            </a:extLst>
          </p:cNvPr>
          <p:cNvSpPr txBox="1"/>
          <p:nvPr/>
        </p:nvSpPr>
        <p:spPr>
          <a:xfrm>
            <a:off x="170185" y="5578011"/>
            <a:ext cx="363215" cy="1200329"/>
          </a:xfrm>
          <a:prstGeom prst="rect">
            <a:avLst/>
          </a:prstGeom>
          <a:noFill/>
        </p:spPr>
        <p:txBody>
          <a:bodyPr wrap="square" rtlCol="0">
            <a:spAutoFit/>
          </a:bodyPr>
          <a:lstStyle/>
          <a:p>
            <a:r>
              <a:rPr lang="zh-CN" altLang="en-US" dirty="0"/>
              <a:t>家国情怀</a:t>
            </a:r>
          </a:p>
        </p:txBody>
      </p:sp>
      <p:cxnSp>
        <p:nvCxnSpPr>
          <p:cNvPr id="3" name="直线连接符 2"/>
          <p:cNvCxnSpPr/>
          <p:nvPr/>
        </p:nvCxnSpPr>
        <p:spPr>
          <a:xfrm>
            <a:off x="538162" y="5692400"/>
            <a:ext cx="0" cy="97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xmlns="" id="{B04DD713-3F2A-40D5-845C-FD4D9A1FD816}"/>
              </a:ext>
            </a:extLst>
          </p:cNvPr>
          <p:cNvSpPr txBox="1"/>
          <p:nvPr/>
        </p:nvSpPr>
        <p:spPr>
          <a:xfrm>
            <a:off x="542925" y="5578011"/>
            <a:ext cx="363215" cy="1200329"/>
          </a:xfrm>
          <a:prstGeom prst="rect">
            <a:avLst/>
          </a:prstGeom>
          <a:noFill/>
        </p:spPr>
        <p:txBody>
          <a:bodyPr wrap="square" rtlCol="0">
            <a:spAutoFit/>
          </a:bodyPr>
          <a:lstStyle/>
          <a:p>
            <a:r>
              <a:rPr lang="zh-CN" altLang="en-US" dirty="0"/>
              <a:t>核心素养</a:t>
            </a:r>
          </a:p>
        </p:txBody>
      </p:sp>
    </p:spTree>
    <p:extLst>
      <p:ext uri="{BB962C8B-B14F-4D97-AF65-F5344CB8AC3E}">
        <p14:creationId xmlns:p14="http://schemas.microsoft.com/office/powerpoint/2010/main" val="29042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gimg2.baidu.com/image_search/src=http%3A%2F%2Fimg.mp.itc.cn%2Fupload%2F20160918%2F47939ba060a748dfabe8ba222e706b76_th.jpg&amp;refer=http%3A%2F%2Fimg.mp.itc.cn&amp;app=2002&amp;size=f9999,10000&amp;q=a80&amp;n=0&amp;g=0n&amp;fmt=jpeg?sec=1611816275&amp;t=5d889e34de25039ebb4373b8de387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4" y="27297"/>
            <a:ext cx="12123760" cy="6796586"/>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0" y="27297"/>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3</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铭记历史</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1812683" y="2871592"/>
            <a:ext cx="8648521"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勿忘我国耻	吾辈当自强</a:t>
            </a:r>
          </a:p>
        </p:txBody>
      </p:sp>
    </p:spTree>
    <p:extLst>
      <p:ext uri="{BB962C8B-B14F-4D97-AF65-F5344CB8AC3E}">
        <p14:creationId xmlns:p14="http://schemas.microsoft.com/office/powerpoint/2010/main" val="3244217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5156A9DA-3A03-43F4-837B-35CE27C4511C}"/>
              </a:ext>
            </a:extLst>
          </p:cNvPr>
          <p:cNvSpPr txBox="1"/>
          <p:nvPr/>
        </p:nvSpPr>
        <p:spPr>
          <a:xfrm>
            <a:off x="292231" y="993189"/>
            <a:ext cx="11830639" cy="1200329"/>
          </a:xfrm>
          <a:prstGeom prst="rect">
            <a:avLst/>
          </a:prstGeom>
          <a:noFill/>
        </p:spPr>
        <p:txBody>
          <a:bodyPr wrap="square" rtlCol="0">
            <a:spAutoFit/>
          </a:bodyPr>
          <a:lstStyle/>
          <a:p>
            <a:r>
              <a:rPr lang="zh-CN" altLang="en-US" sz="2400" dirty="0"/>
              <a:t>    </a:t>
            </a:r>
            <a:r>
              <a:rPr lang="en-US" altLang="zh-CN" sz="2400" dirty="0"/>
              <a:t>1937</a:t>
            </a:r>
            <a:r>
              <a:rPr lang="zh-CN" altLang="en-US" sz="2400" dirty="0"/>
              <a:t>年</a:t>
            </a:r>
            <a:r>
              <a:rPr lang="en-US" altLang="zh-CN" sz="2400" dirty="0"/>
              <a:t>12</a:t>
            </a:r>
            <a:r>
              <a:rPr lang="zh-CN" altLang="en-US" sz="2400" dirty="0"/>
              <a:t>月南京沦陷后，在华中派遣军司令松井石根和第</a:t>
            </a:r>
            <a:r>
              <a:rPr lang="en-US" altLang="zh-CN" sz="2400" dirty="0"/>
              <a:t>6</a:t>
            </a:r>
            <a:r>
              <a:rPr lang="zh-CN" altLang="en-US" sz="2400" dirty="0"/>
              <a:t>师团长谷寿夫指挥下，侵华日军于南京及附近地区进行长达</a:t>
            </a:r>
            <a:r>
              <a:rPr lang="en-US" altLang="zh-CN" sz="2400" dirty="0"/>
              <a:t>6</a:t>
            </a:r>
            <a:r>
              <a:rPr lang="zh-CN" altLang="en-US" sz="2400" dirty="0"/>
              <a:t>周的有组织、有计划、有预谋的大屠杀和奸淫、放火、抢劫等血腥暴行，死难同胞达</a:t>
            </a:r>
            <a:r>
              <a:rPr lang="en-US" altLang="zh-CN" sz="2400" dirty="0"/>
              <a:t>30</a:t>
            </a:r>
            <a:r>
              <a:rPr lang="zh-CN" altLang="en-US" sz="2400" dirty="0"/>
              <a:t>万余人。</a:t>
            </a:r>
          </a:p>
        </p:txBody>
      </p:sp>
      <p:sp>
        <p:nvSpPr>
          <p:cNvPr id="7" name="矩形 6">
            <a:extLst>
              <a:ext uri="{FF2B5EF4-FFF2-40B4-BE49-F238E27FC236}">
                <a16:creationId xmlns:a16="http://schemas.microsoft.com/office/drawing/2014/main" xmlns="" id="{4CD1068B-9FE7-40F1-982D-EDD35BB450AE}"/>
              </a:ext>
            </a:extLst>
          </p:cNvPr>
          <p:cNvSpPr/>
          <p:nvPr/>
        </p:nvSpPr>
        <p:spPr>
          <a:xfrm>
            <a:off x="292231" y="2448413"/>
            <a:ext cx="11671095" cy="1200329"/>
          </a:xfrm>
          <a:prstGeom prst="rect">
            <a:avLst/>
          </a:prstGeom>
          <a:ln>
            <a:solidFill>
              <a:schemeClr val="bg2">
                <a:lumMod val="50000"/>
              </a:schemeClr>
            </a:solidFill>
          </a:ln>
        </p:spPr>
        <p:txBody>
          <a:bodyPr wrap="square">
            <a:spAutoFit/>
          </a:bodyPr>
          <a:lstStyle/>
          <a:p>
            <a:r>
              <a:rPr lang="zh-CN" altLang="en-US" sz="2400" dirty="0">
                <a:latin typeface="Times New Roman" panose="02020603050405020304" pitchFamily="18" charset="0"/>
              </a:rPr>
              <a:t>    开车经过市区，我们才晓得破坏的巨大程度。车子每经一二百米就会压过尸首，那些都是平民的尸首。我检查过，子弹是从背后射进去的，很可能是老百姓在逃跑时从后面被打死的。      </a:t>
            </a:r>
            <a:r>
              <a:rPr lang="en-US" altLang="zh-CN" dirty="0">
                <a:latin typeface="Times New Roman" panose="02020603050405020304" pitchFamily="18" charset="0"/>
              </a:rPr>
              <a:t>——</a:t>
            </a:r>
            <a:r>
              <a:rPr lang="en-US" altLang="zh-CN" dirty="0"/>
              <a:t>[</a:t>
            </a:r>
            <a:r>
              <a:rPr lang="zh-CN" altLang="en-US" dirty="0"/>
              <a:t>德</a:t>
            </a:r>
            <a:r>
              <a:rPr lang="en-US" altLang="zh-CN" dirty="0"/>
              <a:t>]</a:t>
            </a:r>
            <a:r>
              <a:rPr lang="zh-CN" altLang="en-US" dirty="0"/>
              <a:t>拉贝</a:t>
            </a:r>
            <a:r>
              <a:rPr lang="en-US" altLang="zh-CN" dirty="0"/>
              <a:t>《</a:t>
            </a:r>
            <a:r>
              <a:rPr lang="zh-CN" altLang="en-US" dirty="0"/>
              <a:t>拉贝日记</a:t>
            </a:r>
            <a:r>
              <a:rPr lang="en-US" altLang="zh-CN" dirty="0"/>
              <a:t>》</a:t>
            </a:r>
            <a:endParaRPr lang="zh-CN" altLang="en-US" dirty="0"/>
          </a:p>
        </p:txBody>
      </p:sp>
      <p:pic>
        <p:nvPicPr>
          <p:cNvPr id="8" name="图片 7">
            <a:extLst>
              <a:ext uri="{FF2B5EF4-FFF2-40B4-BE49-F238E27FC236}">
                <a16:creationId xmlns:a16="http://schemas.microsoft.com/office/drawing/2014/main" xmlns="" id="{AEDA3402-2652-47FA-845D-9523E9CAF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30" y="3796830"/>
            <a:ext cx="4234158" cy="2846857"/>
          </a:xfrm>
          <a:prstGeom prst="rect">
            <a:avLst/>
          </a:prstGeom>
          <a:ln>
            <a:noFill/>
          </a:ln>
          <a:effectLst>
            <a:outerShdw blurRad="292100" dist="139700" dir="2700000" algn="tl" rotWithShape="0">
              <a:srgbClr val="333333">
                <a:alpha val="65000"/>
              </a:srgbClr>
            </a:outerShdw>
          </a:effectLst>
        </p:spPr>
      </p:pic>
      <p:pic>
        <p:nvPicPr>
          <p:cNvPr id="9" name="图片 8">
            <a:extLst>
              <a:ext uri="{FF2B5EF4-FFF2-40B4-BE49-F238E27FC236}">
                <a16:creationId xmlns:a16="http://schemas.microsoft.com/office/drawing/2014/main" xmlns="" id="{EAEEBD1C-4AB6-47E1-B696-0D15E2D94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169" y="3789983"/>
            <a:ext cx="4234157" cy="2884097"/>
          </a:xfrm>
          <a:prstGeom prst="rect">
            <a:avLst/>
          </a:prstGeom>
          <a:ln>
            <a:noFill/>
          </a:ln>
          <a:effectLst>
            <a:outerShdw blurRad="292100" dist="139700" dir="2700000" algn="tl" rotWithShape="0">
              <a:srgbClr val="333333">
                <a:alpha val="65000"/>
              </a:srgbClr>
            </a:outerShdw>
          </a:effectLst>
        </p:spPr>
      </p:pic>
      <p:sp>
        <p:nvSpPr>
          <p:cNvPr id="10" name="文本框 9">
            <a:extLst>
              <a:ext uri="{FF2B5EF4-FFF2-40B4-BE49-F238E27FC236}">
                <a16:creationId xmlns:a16="http://schemas.microsoft.com/office/drawing/2014/main" xmlns="" id="{B04DD713-3F2A-40D5-845C-FD4D9A1FD816}"/>
              </a:ext>
            </a:extLst>
          </p:cNvPr>
          <p:cNvSpPr txBox="1"/>
          <p:nvPr/>
        </p:nvSpPr>
        <p:spPr>
          <a:xfrm>
            <a:off x="9265151" y="127860"/>
            <a:ext cx="2698175" cy="523220"/>
          </a:xfrm>
          <a:prstGeom prst="rect">
            <a:avLst/>
          </a:prstGeom>
          <a:noFill/>
        </p:spPr>
        <p:txBody>
          <a:bodyPr wrap="none" rtlCol="0">
            <a:spAutoFit/>
          </a:bodyPr>
          <a:lstStyle/>
          <a:p>
            <a:r>
              <a:rPr lang="zh-CN" altLang="en-US" sz="2800" dirty="0"/>
              <a:t>惨绝人寰的屠杀</a:t>
            </a:r>
          </a:p>
        </p:txBody>
      </p:sp>
      <p:pic>
        <p:nvPicPr>
          <p:cNvPr id="18" name="图片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35492" y="3789983"/>
            <a:ext cx="3009622" cy="28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38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2AF79AF-F1D7-4F15-B25E-19805353C054}"/>
              </a:ext>
            </a:extLst>
          </p:cNvPr>
          <p:cNvPicPr>
            <a:picLocks noChangeAspect="1"/>
          </p:cNvPicPr>
          <p:nvPr/>
        </p:nvPicPr>
        <p:blipFill rotWithShape="1">
          <a:blip r:embed="rId2">
            <a:extLst>
              <a:ext uri="{28A0092B-C50C-407E-A947-70E740481C1C}">
                <a14:useLocalDpi xmlns:a14="http://schemas.microsoft.com/office/drawing/2010/main" val="0"/>
              </a:ext>
            </a:extLst>
          </a:blip>
          <a:srcRect r="14493"/>
          <a:stretch/>
        </p:blipFill>
        <p:spPr>
          <a:xfrm>
            <a:off x="5729289" y="1064525"/>
            <a:ext cx="6136459" cy="5450576"/>
          </a:xfrm>
          <a:prstGeom prst="rect">
            <a:avLst/>
          </a:prstGeom>
          <a:ln>
            <a:noFill/>
          </a:ln>
          <a:effectLst>
            <a:softEdge rad="112500"/>
          </a:effectLst>
        </p:spPr>
      </p:pic>
      <p:pic>
        <p:nvPicPr>
          <p:cNvPr id="5" name="图片 4">
            <a:extLst>
              <a:ext uri="{FF2B5EF4-FFF2-40B4-BE49-F238E27FC236}">
                <a16:creationId xmlns:a16="http://schemas.microsoft.com/office/drawing/2014/main" xmlns="" id="{AB855EBC-7D09-4CEF-BFE8-8599EF0EC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31" y="1064525"/>
            <a:ext cx="5393628" cy="3559784"/>
          </a:xfrm>
          <a:prstGeom prst="rect">
            <a:avLst/>
          </a:prstGeom>
          <a:ln>
            <a:noFill/>
          </a:ln>
          <a:effectLst>
            <a:softEdge rad="112500"/>
          </a:effectLst>
        </p:spPr>
      </p:pic>
      <p:sp>
        <p:nvSpPr>
          <p:cNvPr id="7" name="文本框 6">
            <a:extLst>
              <a:ext uri="{FF2B5EF4-FFF2-40B4-BE49-F238E27FC236}">
                <a16:creationId xmlns:a16="http://schemas.microsoft.com/office/drawing/2014/main" xmlns="" id="{12E2C9BE-F276-4558-A699-D1E56C55F45D}"/>
              </a:ext>
            </a:extLst>
          </p:cNvPr>
          <p:cNvSpPr txBox="1"/>
          <p:nvPr/>
        </p:nvSpPr>
        <p:spPr>
          <a:xfrm>
            <a:off x="635698" y="4724949"/>
            <a:ext cx="1723549" cy="461665"/>
          </a:xfrm>
          <a:prstGeom prst="rect">
            <a:avLst/>
          </a:prstGeom>
          <a:noFill/>
        </p:spPr>
        <p:txBody>
          <a:bodyPr wrap="none" rtlCol="0">
            <a:spAutoFit/>
          </a:bodyPr>
          <a:lstStyle/>
          <a:p>
            <a:r>
              <a:rPr lang="zh-CN" altLang="en-US" sz="2400" dirty="0">
                <a:solidFill>
                  <a:schemeClr val="bg1"/>
                </a:solidFill>
              </a:rPr>
              <a:t>重庆大轰炸</a:t>
            </a:r>
          </a:p>
        </p:txBody>
      </p:sp>
      <p:sp>
        <p:nvSpPr>
          <p:cNvPr id="8" name="文本框 7">
            <a:extLst>
              <a:ext uri="{FF2B5EF4-FFF2-40B4-BE49-F238E27FC236}">
                <a16:creationId xmlns:a16="http://schemas.microsoft.com/office/drawing/2014/main" xmlns="" id="{A409464E-8991-4DC1-8045-1DC117FE3FC7}"/>
              </a:ext>
            </a:extLst>
          </p:cNvPr>
          <p:cNvSpPr txBox="1"/>
          <p:nvPr/>
        </p:nvSpPr>
        <p:spPr>
          <a:xfrm>
            <a:off x="9349850" y="5086601"/>
            <a:ext cx="2446993" cy="461665"/>
          </a:xfrm>
          <a:prstGeom prst="rect">
            <a:avLst/>
          </a:prstGeom>
          <a:noFill/>
        </p:spPr>
        <p:txBody>
          <a:bodyPr wrap="square" rtlCol="0">
            <a:spAutoFit/>
          </a:bodyPr>
          <a:lstStyle/>
          <a:p>
            <a:r>
              <a:rPr lang="zh-CN" altLang="en-US" sz="2400" dirty="0">
                <a:solidFill>
                  <a:schemeClr val="bg1"/>
                </a:solidFill>
              </a:rPr>
              <a:t>“慰安妇”制度</a:t>
            </a:r>
          </a:p>
        </p:txBody>
      </p:sp>
      <p:pic>
        <p:nvPicPr>
          <p:cNvPr id="11" name="图片 10"/>
          <p:cNvPicPr>
            <a:picLocks noChangeAspect="1"/>
          </p:cNvPicPr>
          <p:nvPr/>
        </p:nvPicPr>
        <p:blipFill rotWithShape="1">
          <a:blip r:embed="rId4"/>
          <a:srcRect l="22348" b="16241"/>
          <a:stretch/>
        </p:blipFill>
        <p:spPr>
          <a:xfrm>
            <a:off x="202283" y="3099159"/>
            <a:ext cx="5660384" cy="3658201"/>
          </a:xfrm>
          <a:prstGeom prst="rect">
            <a:avLst/>
          </a:prstGeom>
        </p:spPr>
      </p:pic>
      <p:sp>
        <p:nvSpPr>
          <p:cNvPr id="12" name="文本框 11">
            <a:extLst>
              <a:ext uri="{FF2B5EF4-FFF2-40B4-BE49-F238E27FC236}">
                <a16:creationId xmlns:a16="http://schemas.microsoft.com/office/drawing/2014/main" xmlns="" id="{8F26CC78-E3DF-412C-9B51-A06940371595}"/>
              </a:ext>
            </a:extLst>
          </p:cNvPr>
          <p:cNvSpPr txBox="1"/>
          <p:nvPr/>
        </p:nvSpPr>
        <p:spPr>
          <a:xfrm>
            <a:off x="9224258" y="128064"/>
            <a:ext cx="2698175" cy="523220"/>
          </a:xfrm>
          <a:prstGeom prst="rect">
            <a:avLst/>
          </a:prstGeom>
          <a:noFill/>
        </p:spPr>
        <p:txBody>
          <a:bodyPr wrap="none" rtlCol="0">
            <a:spAutoFit/>
            <a:scene3d>
              <a:camera prst="orthographicFront"/>
              <a:lightRig rig="threePt" dir="t"/>
            </a:scene3d>
            <a:sp3d contourW="12700"/>
          </a:bodyPr>
          <a:lstStyle/>
          <a:p>
            <a:r>
              <a:rPr lang="zh-CN" altLang="en-US" sz="2800" dirty="0"/>
              <a:t>失却人性的罪行</a:t>
            </a:r>
          </a:p>
        </p:txBody>
      </p:sp>
    </p:spTree>
    <p:extLst>
      <p:ext uri="{BB962C8B-B14F-4D97-AF65-F5344CB8AC3E}">
        <p14:creationId xmlns:p14="http://schemas.microsoft.com/office/powerpoint/2010/main" val="51930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40A7EE0-FF8E-4E23-99F0-2F158A5C1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3" y="768493"/>
            <a:ext cx="6229350" cy="3984694"/>
          </a:xfrm>
          <a:prstGeom prst="rect">
            <a:avLst/>
          </a:prstGeom>
          <a:ln>
            <a:noFill/>
          </a:ln>
          <a:effectLst>
            <a:outerShdw blurRad="292100" dist="139700" dir="2700000" algn="tl" rotWithShape="0">
              <a:srgbClr val="333333">
                <a:alpha val="65000"/>
              </a:srgbClr>
            </a:outerShdw>
          </a:effectLst>
        </p:spPr>
        <p:style>
          <a:lnRef idx="2">
            <a:schemeClr val="accent2">
              <a:shade val="50000"/>
            </a:schemeClr>
          </a:lnRef>
          <a:fillRef idx="1">
            <a:schemeClr val="accent2"/>
          </a:fillRef>
          <a:effectRef idx="0">
            <a:schemeClr val="accent2"/>
          </a:effectRef>
          <a:fontRef idx="minor">
            <a:schemeClr val="lt1"/>
          </a:fontRef>
        </p:style>
      </p:pic>
      <p:pic>
        <p:nvPicPr>
          <p:cNvPr id="3" name="图片 2">
            <a:extLst>
              <a:ext uri="{FF2B5EF4-FFF2-40B4-BE49-F238E27FC236}">
                <a16:creationId xmlns:a16="http://schemas.microsoft.com/office/drawing/2014/main" xmlns="" id="{1D6E2DA0-5DAC-43C0-9D3F-4B5E92999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810" y="768493"/>
            <a:ext cx="4983924" cy="3984694"/>
          </a:xfrm>
          <a:prstGeom prst="rect">
            <a:avLst/>
          </a:prstGeom>
          <a:ln>
            <a:noFill/>
          </a:ln>
          <a:effectLst>
            <a:outerShdw blurRad="292100" dist="139700" dir="2700000" algn="tl" rotWithShape="0">
              <a:srgbClr val="333333">
                <a:alpha val="65000"/>
              </a:srgbClr>
            </a:outerShdw>
          </a:effectLst>
        </p:spPr>
      </p:pic>
      <p:sp>
        <p:nvSpPr>
          <p:cNvPr id="6" name="文本框 5">
            <a:extLst>
              <a:ext uri="{FF2B5EF4-FFF2-40B4-BE49-F238E27FC236}">
                <a16:creationId xmlns:a16="http://schemas.microsoft.com/office/drawing/2014/main" xmlns="" id="{0B090A77-3541-46FE-B81C-4FB291BD94AC}"/>
              </a:ext>
            </a:extLst>
          </p:cNvPr>
          <p:cNvSpPr txBox="1"/>
          <p:nvPr/>
        </p:nvSpPr>
        <p:spPr>
          <a:xfrm>
            <a:off x="6755810" y="4122244"/>
            <a:ext cx="1723549" cy="461665"/>
          </a:xfrm>
          <a:prstGeom prst="rect">
            <a:avLst/>
          </a:prstGeom>
          <a:noFill/>
        </p:spPr>
        <p:txBody>
          <a:bodyPr wrap="none" rtlCol="0">
            <a:spAutoFit/>
          </a:bodyPr>
          <a:lstStyle/>
          <a:p>
            <a:r>
              <a:rPr lang="zh-CN" altLang="en-US" sz="2400" dirty="0"/>
              <a:t>实施细菌战</a:t>
            </a:r>
          </a:p>
        </p:txBody>
      </p:sp>
      <p:sp>
        <p:nvSpPr>
          <p:cNvPr id="9" name="矩形 8"/>
          <p:cNvSpPr/>
          <p:nvPr/>
        </p:nvSpPr>
        <p:spPr>
          <a:xfrm>
            <a:off x="653597" y="4353077"/>
            <a:ext cx="1210588" cy="400110"/>
          </a:xfrm>
          <a:prstGeom prst="rect">
            <a:avLst/>
          </a:prstGeom>
        </p:spPr>
        <p:txBody>
          <a:bodyPr wrap="none">
            <a:spAutoFit/>
          </a:bodyPr>
          <a:lstStyle/>
          <a:p>
            <a:r>
              <a:rPr lang="zh-CN" altLang="en-US" sz="2000" dirty="0"/>
              <a:t>汪伪政府</a:t>
            </a:r>
          </a:p>
        </p:txBody>
      </p:sp>
      <p:pic>
        <p:nvPicPr>
          <p:cNvPr id="26" name="图片 25"/>
          <p:cNvPicPr>
            <a:picLocks noChangeAspect="1"/>
          </p:cNvPicPr>
          <p:nvPr/>
        </p:nvPicPr>
        <p:blipFill rotWithShape="1">
          <a:blip r:embed="rId4"/>
          <a:srcRect l="4711" t="22278"/>
          <a:stretch/>
        </p:blipFill>
        <p:spPr>
          <a:xfrm>
            <a:off x="5929313" y="3527001"/>
            <a:ext cx="6262687" cy="3410660"/>
          </a:xfrm>
          <a:prstGeom prst="rect">
            <a:avLst/>
          </a:prstGeom>
        </p:spPr>
      </p:pic>
    </p:spTree>
    <p:extLst>
      <p:ext uri="{BB962C8B-B14F-4D97-AF65-F5344CB8AC3E}">
        <p14:creationId xmlns:p14="http://schemas.microsoft.com/office/powerpoint/2010/main" val="365190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1487091" y="927078"/>
            <a:ext cx="4732791" cy="46956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6830942" y="790658"/>
            <a:ext cx="4892485" cy="4832092"/>
          </a:xfrm>
          <a:prstGeom prst="rect">
            <a:avLst/>
          </a:prstGeom>
        </p:spPr>
        <p:txBody>
          <a:bodyPr wrap="square">
            <a:spAutoFit/>
          </a:bodyPr>
          <a:lstStyle/>
          <a:p>
            <a:r>
              <a:rPr lang="zh-CN" altLang="en-US" sz="3200" dirty="0">
                <a:solidFill>
                  <a:srgbClr val="202123"/>
                </a:solidFill>
                <a:latin typeface="Heiti SC Light" charset="-122"/>
                <a:ea typeface="Heiti SC Light" charset="-122"/>
                <a:cs typeface="Heiti SC Light" charset="-122"/>
              </a:rPr>
              <a:t>     据不完全统计，日本在沦陷区发行债券</a:t>
            </a:r>
            <a:r>
              <a:rPr lang="en-US" altLang="zh-CN" sz="3200" dirty="0">
                <a:solidFill>
                  <a:srgbClr val="202123"/>
                </a:solidFill>
                <a:latin typeface="Heiti SC Light" charset="-122"/>
                <a:ea typeface="Heiti SC Light" charset="-122"/>
                <a:cs typeface="Heiti SC Light" charset="-122"/>
              </a:rPr>
              <a:t>34.4</a:t>
            </a:r>
            <a:r>
              <a:rPr lang="zh-CN" altLang="en-US" sz="3200" dirty="0">
                <a:solidFill>
                  <a:srgbClr val="202123"/>
                </a:solidFill>
                <a:latin typeface="Heiti SC Light" charset="-122"/>
                <a:ea typeface="Heiti SC Light" charset="-122"/>
                <a:cs typeface="Heiti SC Light" charset="-122"/>
              </a:rPr>
              <a:t>亿元，如果加上战时在台湾的</a:t>
            </a:r>
            <a:r>
              <a:rPr lang="en-US" altLang="zh-CN" sz="3200" dirty="0">
                <a:solidFill>
                  <a:srgbClr val="202123"/>
                </a:solidFill>
                <a:latin typeface="Heiti SC Light" charset="-122"/>
                <a:ea typeface="Heiti SC Light" charset="-122"/>
                <a:cs typeface="Heiti SC Light" charset="-122"/>
              </a:rPr>
              <a:t>30</a:t>
            </a:r>
            <a:r>
              <a:rPr lang="zh-CN" altLang="en-US" sz="3200" dirty="0">
                <a:solidFill>
                  <a:srgbClr val="202123"/>
                </a:solidFill>
                <a:latin typeface="Heiti SC Light" charset="-122"/>
                <a:ea typeface="Heiti SC Light" charset="-122"/>
                <a:cs typeface="Heiti SC Light" charset="-122"/>
              </a:rPr>
              <a:t>亿元，则发行量达到</a:t>
            </a:r>
            <a:r>
              <a:rPr lang="en-US" altLang="zh-CN" sz="3200" dirty="0">
                <a:solidFill>
                  <a:srgbClr val="202123"/>
                </a:solidFill>
                <a:latin typeface="Heiti SC Light" charset="-122"/>
                <a:ea typeface="Heiti SC Light" charset="-122"/>
                <a:cs typeface="Heiti SC Light" charset="-122"/>
              </a:rPr>
              <a:t>60</a:t>
            </a:r>
            <a:r>
              <a:rPr lang="zh-CN" altLang="en-US" sz="3200" dirty="0">
                <a:solidFill>
                  <a:srgbClr val="202123"/>
                </a:solidFill>
                <a:latin typeface="Heiti SC Light" charset="-122"/>
                <a:ea typeface="Heiti SC Light" charset="-122"/>
                <a:cs typeface="Heiti SC Light" charset="-122"/>
              </a:rPr>
              <a:t>亿元之多。这些公债大部分是长期债券，在抗战胜利之前绝大多数未得到兑付。</a:t>
            </a:r>
          </a:p>
          <a:p>
            <a:endParaRPr lang="zh-CN" altLang="en-US" sz="3200" dirty="0">
              <a:solidFill>
                <a:srgbClr val="202123"/>
              </a:solidFill>
              <a:latin typeface="Heiti SC Light" charset="-122"/>
              <a:ea typeface="Heiti SC Light" charset="-122"/>
              <a:cs typeface="Heiti SC Light" charset="-122"/>
            </a:endParaRPr>
          </a:p>
          <a:p>
            <a:r>
              <a:rPr lang="zh-CN" altLang="en-US" sz="2000" dirty="0">
                <a:solidFill>
                  <a:srgbClr val="202123"/>
                </a:solidFill>
                <a:latin typeface="Heiti SC Light" charset="-122"/>
                <a:ea typeface="Heiti SC Light" charset="-122"/>
                <a:cs typeface="Heiti SC Light" charset="-122"/>
              </a:rPr>
              <a:t>   </a:t>
            </a:r>
            <a:r>
              <a:rPr lang="en-US" altLang="zh-CN" sz="2000" dirty="0">
                <a:solidFill>
                  <a:srgbClr val="202123"/>
                </a:solidFill>
                <a:latin typeface="Heiti SC Light" charset="-122"/>
                <a:ea typeface="Heiti SC Light" charset="-122"/>
                <a:cs typeface="Heiti SC Light" charset="-122"/>
              </a:rPr>
              <a:t>——</a:t>
            </a:r>
            <a:r>
              <a:rPr lang="zh-CN" altLang="en-US" sz="2000" dirty="0">
                <a:solidFill>
                  <a:srgbClr val="202123"/>
                </a:solidFill>
                <a:latin typeface="Heiti SC Light" charset="-122"/>
                <a:ea typeface="Heiti SC Light" charset="-122"/>
                <a:cs typeface="Heiti SC Light" charset="-122"/>
              </a:rPr>
              <a:t>梁发芾</a:t>
            </a:r>
            <a:r>
              <a:rPr lang="en-US" altLang="zh-CN" sz="2000" dirty="0">
                <a:solidFill>
                  <a:srgbClr val="202123"/>
                </a:solidFill>
                <a:latin typeface="Heiti SC Light" charset="-122"/>
                <a:ea typeface="Heiti SC Light" charset="-122"/>
                <a:cs typeface="Heiti SC Light" charset="-122"/>
              </a:rPr>
              <a:t>《</a:t>
            </a:r>
            <a:r>
              <a:rPr lang="zh-CN" altLang="en-US" sz="2000" dirty="0">
                <a:solidFill>
                  <a:srgbClr val="202123"/>
                </a:solidFill>
                <a:latin typeface="Heiti SC Light" charset="-122"/>
                <a:ea typeface="Heiti SC Light" charset="-122"/>
                <a:cs typeface="Heiti SC Light" charset="-122"/>
              </a:rPr>
              <a:t>日本侵华的以战养战</a:t>
            </a:r>
            <a:r>
              <a:rPr lang="en-US" altLang="zh-CN" sz="2000" dirty="0">
                <a:solidFill>
                  <a:srgbClr val="202123"/>
                </a:solidFill>
                <a:latin typeface="Heiti SC Light" charset="-122"/>
                <a:ea typeface="Heiti SC Light" charset="-122"/>
                <a:cs typeface="Heiti SC Light" charset="-122"/>
              </a:rPr>
              <a:t>》</a:t>
            </a:r>
            <a:endParaRPr lang="zh-CN" altLang="en-US" sz="2000" dirty="0">
              <a:latin typeface="Heiti SC Light" charset="-122"/>
              <a:ea typeface="Heiti SC Light" charset="-122"/>
              <a:cs typeface="Heiti SC Light" charset="-122"/>
            </a:endParaRPr>
          </a:p>
        </p:txBody>
      </p:sp>
      <p:pic>
        <p:nvPicPr>
          <p:cNvPr id="14" name="图片 13"/>
          <p:cNvPicPr>
            <a:picLocks noChangeAspect="1"/>
          </p:cNvPicPr>
          <p:nvPr/>
        </p:nvPicPr>
        <p:blipFill rotWithShape="1">
          <a:blip r:embed="rId3"/>
          <a:srcRect l="22348" b="16241"/>
          <a:stretch/>
        </p:blipFill>
        <p:spPr>
          <a:xfrm>
            <a:off x="0" y="4408627"/>
            <a:ext cx="3757260" cy="2428247"/>
          </a:xfrm>
          <a:prstGeom prst="rect">
            <a:avLst/>
          </a:prstGeom>
        </p:spPr>
      </p:pic>
      <p:sp>
        <p:nvSpPr>
          <p:cNvPr id="10" name="矩形 9">
            <a:extLst>
              <a:ext uri="{FF2B5EF4-FFF2-40B4-BE49-F238E27FC236}">
                <a16:creationId xmlns:a16="http://schemas.microsoft.com/office/drawing/2014/main" xmlns="" id="{6B6DA565-0EC0-4FA6-B9C5-F049C32B254B}"/>
              </a:ext>
            </a:extLst>
          </p:cNvPr>
          <p:cNvSpPr/>
          <p:nvPr/>
        </p:nvSpPr>
        <p:spPr>
          <a:xfrm>
            <a:off x="2844788" y="5994179"/>
            <a:ext cx="9199575" cy="584775"/>
          </a:xfrm>
          <a:prstGeom prst="rect">
            <a:avLst/>
          </a:prstGeom>
        </p:spPr>
        <p:txBody>
          <a:bodyPr wrap="square">
            <a:spAutoFit/>
          </a:bodyPr>
          <a:lstStyle/>
          <a:p>
            <a:r>
              <a:rPr lang="zh-CN" altLang="en-US" sz="3200" dirty="0">
                <a:latin typeface="Times New Roman" panose="02020603050405020304" pitchFamily="18" charset="0"/>
              </a:rPr>
              <a:t>结合上述图片及文字材料试分析日本侵华的特点？</a:t>
            </a:r>
            <a:endParaRPr lang="zh-CN" altLang="en-US" sz="3200" dirty="0"/>
          </a:p>
        </p:txBody>
      </p:sp>
    </p:spTree>
    <p:extLst>
      <p:ext uri="{BB962C8B-B14F-4D97-AF65-F5344CB8AC3E}">
        <p14:creationId xmlns:p14="http://schemas.microsoft.com/office/powerpoint/2010/main" val="87188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图片 -2147482613" descr="IMG_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19088"/>
            <a:ext cx="9436100"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78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5661" y="143597"/>
            <a:ext cx="11764368" cy="2677656"/>
          </a:xfrm>
          <a:prstGeom prst="rect">
            <a:avLst/>
          </a:prstGeom>
        </p:spPr>
        <p:txBody>
          <a:bodyPr wrap="square">
            <a:spAutoFit/>
          </a:bodyPr>
          <a:lstStyle/>
          <a:p>
            <a:r>
              <a:rPr lang="zh-CN" altLang="en-US" sz="2800" dirty="0" smtClean="0"/>
              <a:t>        我</a:t>
            </a:r>
            <a:r>
              <a:rPr lang="zh-CN" altLang="en-US" sz="2800" dirty="0"/>
              <a:t>中国同胞们必知「不念旧恶」及「与人为善」为我民族传统至高至贵的德性。我们一贯声言，祇认日本黩武的军阀为敌，不以日本的人民为敌</a:t>
            </a:r>
            <a:r>
              <a:rPr lang="zh-CN" altLang="en-US" sz="2800" dirty="0"/>
              <a:t>；今天敌军已被我们盟邦共同打倒了，我们当然要严密责成他忠实执行所有的投降条款，但是我们并不要报复，更不可对敌国无辜人民加以污辱</a:t>
            </a:r>
            <a:r>
              <a:rPr lang="zh-CN" altLang="en-US" sz="2800" dirty="0" smtClean="0"/>
              <a:t>，</a:t>
            </a:r>
            <a:r>
              <a:rPr lang="en-US" altLang="zh-CN" sz="2800" dirty="0" smtClean="0"/>
              <a:t>······</a:t>
            </a:r>
            <a:r>
              <a:rPr lang="zh-CN" altLang="en-US" sz="2800" dirty="0" smtClean="0"/>
              <a:t>则</a:t>
            </a:r>
            <a:r>
              <a:rPr lang="zh-CN" altLang="en-US" sz="2800" dirty="0"/>
              <a:t>冤冤相报，永无终止。</a:t>
            </a:r>
            <a:r>
              <a:rPr lang="zh-CN" altLang="en-US" sz="2800" dirty="0" smtClean="0"/>
              <a:t>”</a:t>
            </a:r>
            <a:endParaRPr lang="en-US" altLang="zh-CN" sz="2800" dirty="0" smtClean="0"/>
          </a:p>
          <a:p>
            <a:pPr algn="r"/>
            <a:r>
              <a:rPr lang="en-US" altLang="zh-CN" sz="2800" dirty="0" smtClean="0"/>
              <a:t>——</a:t>
            </a:r>
            <a:r>
              <a:rPr lang="zh-CN" altLang="en-US" sz="2800" dirty="0" smtClean="0"/>
              <a:t>蒋介石</a:t>
            </a:r>
            <a:r>
              <a:rPr lang="en-US" altLang="zh-CN" sz="2800" dirty="0" smtClean="0"/>
              <a:t>《</a:t>
            </a:r>
            <a:r>
              <a:rPr lang="zh-CN" altLang="en-US" sz="2800" dirty="0"/>
              <a:t>抗战胜利告全国</a:t>
            </a:r>
            <a:r>
              <a:rPr lang="zh-CN" altLang="en-US" sz="2800" dirty="0" smtClean="0"/>
              <a:t>军民</a:t>
            </a:r>
            <a:r>
              <a:rPr lang="zh-CN" altLang="en-US" sz="2800" dirty="0"/>
              <a:t>及全世界人士书</a:t>
            </a:r>
            <a:r>
              <a:rPr lang="en-US" altLang="zh-CN" sz="2800" dirty="0" smtClean="0"/>
              <a:t>》</a:t>
            </a:r>
            <a:endParaRPr lang="zh-CN" altLang="en-US" sz="2800" dirty="0"/>
          </a:p>
        </p:txBody>
      </p:sp>
      <p:sp>
        <p:nvSpPr>
          <p:cNvPr id="5" name="矩形 4"/>
          <p:cNvSpPr/>
          <p:nvPr/>
        </p:nvSpPr>
        <p:spPr>
          <a:xfrm>
            <a:off x="245661" y="3353096"/>
            <a:ext cx="11764368" cy="1384995"/>
          </a:xfrm>
          <a:prstGeom prst="rect">
            <a:avLst/>
          </a:prstGeom>
        </p:spPr>
        <p:txBody>
          <a:bodyPr wrap="square">
            <a:spAutoFit/>
          </a:bodyPr>
          <a:lstStyle/>
          <a:p>
            <a:r>
              <a:rPr lang="zh-CN" altLang="en-US" sz="2800" dirty="0"/>
              <a:t>“</a:t>
            </a:r>
            <a:r>
              <a:rPr lang="zh-CN" altLang="en-US" sz="2800" dirty="0" smtClean="0"/>
              <a:t>中国人民</a:t>
            </a:r>
            <a:r>
              <a:rPr lang="zh-CN" altLang="en-US" sz="2800" dirty="0"/>
              <a:t>与日本人民是一致的，只有一个敌人，就是日本军国主义与中国的民族败类</a:t>
            </a:r>
            <a:r>
              <a:rPr lang="en-US" altLang="zh-CN" sz="2800" dirty="0" smtClean="0"/>
              <a:t>!”</a:t>
            </a:r>
          </a:p>
          <a:p>
            <a:pPr algn="r"/>
            <a:r>
              <a:rPr lang="en-US" altLang="zh-CN" sz="2800" dirty="0" smtClean="0"/>
              <a:t>——</a:t>
            </a:r>
            <a:r>
              <a:rPr lang="zh-CN" altLang="en-US" sz="2800" dirty="0" smtClean="0"/>
              <a:t>毛泽东</a:t>
            </a:r>
            <a:r>
              <a:rPr lang="en-US" altLang="zh-CN" sz="2800" dirty="0" smtClean="0"/>
              <a:t>1941</a:t>
            </a:r>
            <a:r>
              <a:rPr lang="zh-CN" altLang="en-US" sz="2800" dirty="0"/>
              <a:t>年</a:t>
            </a:r>
            <a:r>
              <a:rPr lang="en-US" altLang="zh-CN" sz="2800" dirty="0"/>
              <a:t>5</a:t>
            </a:r>
            <a:r>
              <a:rPr lang="zh-CN" altLang="en-US" sz="2800" dirty="0" smtClean="0"/>
              <a:t>月在日本工农学校</a:t>
            </a:r>
            <a:r>
              <a:rPr lang="zh-CN" altLang="en-US" sz="2800" dirty="0"/>
              <a:t>正式</a:t>
            </a:r>
            <a:r>
              <a:rPr lang="zh-CN" altLang="en-US" sz="2800" dirty="0" smtClean="0"/>
              <a:t>开学上的题词</a:t>
            </a:r>
            <a:endParaRPr lang="zh-CN" altLang="en-US" sz="2800" dirty="0"/>
          </a:p>
        </p:txBody>
      </p:sp>
    </p:spTree>
    <p:extLst>
      <p:ext uri="{BB962C8B-B14F-4D97-AF65-F5344CB8AC3E}">
        <p14:creationId xmlns:p14="http://schemas.microsoft.com/office/powerpoint/2010/main" val="8027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img2.baidu.com/image_search/src=http%3A%2F%2Fi5.qhmsg.com%2Ft017fbbe7e90d70f926.jpg&amp;refer=http%3A%2F%2Fi5.qhmsg.com&amp;app=2002&amp;size=f9999,10000&amp;q=a80&amp;n=0&amp;g=0n&amp;fmt=jpeg?sec=1611815486&amp;t=c4efe4aa7ace515c1067320cab4e9f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2581"/>
            <a:ext cx="12134850" cy="6835419"/>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251" y="0"/>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a:solidFill>
                    <a:schemeClr val="bg1"/>
                  </a:solidFill>
                  <a:latin typeface="方正综艺简体" panose="02010601030101010101" pitchFamily="2" charset="-122"/>
                  <a:ea typeface="方正综艺简体" panose="02010601030101010101" pitchFamily="2" charset="-122"/>
                </a:rPr>
                <a:t>1</a:t>
              </a: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局部抗战</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1794599" y="2875002"/>
            <a:ext cx="8648521"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国破山河在	热血保家园</a:t>
            </a:r>
          </a:p>
        </p:txBody>
      </p:sp>
    </p:spTree>
    <p:extLst>
      <p:ext uri="{BB962C8B-B14F-4D97-AF65-F5344CB8AC3E}">
        <p14:creationId xmlns:p14="http://schemas.microsoft.com/office/powerpoint/2010/main" val="417436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E7BCECB-7BF5-4205-B128-D5B42A81660E}"/>
              </a:ext>
            </a:extLst>
          </p:cNvPr>
          <p:cNvSpPr txBox="1"/>
          <p:nvPr/>
        </p:nvSpPr>
        <p:spPr>
          <a:xfrm>
            <a:off x="484987" y="859972"/>
            <a:ext cx="11246177" cy="1908215"/>
          </a:xfrm>
          <a:prstGeom prst="rect">
            <a:avLst/>
          </a:prstGeom>
          <a:noFill/>
          <a:ln>
            <a:solidFill>
              <a:schemeClr val="tx1"/>
            </a:solidFill>
          </a:ln>
        </p:spPr>
        <p:txBody>
          <a:bodyPr wrap="square" rtlCol="0">
            <a:spAutoFit/>
          </a:bodyPr>
          <a:lstStyle/>
          <a:p>
            <a:r>
              <a:rPr lang="zh-CN" altLang="en-US" sz="2800" dirty="0" smtClean="0"/>
              <a:t>材料一</a:t>
            </a:r>
            <a:r>
              <a:rPr lang="zh-CN" altLang="en-US" sz="2400" dirty="0" smtClean="0"/>
              <a:t>       </a:t>
            </a:r>
            <a:r>
              <a:rPr lang="en-US" altLang="zh-CN" sz="2400" dirty="0"/>
              <a:t>20</a:t>
            </a:r>
            <a:r>
              <a:rPr lang="zh-CN" altLang="en-US" sz="2400" dirty="0"/>
              <a:t>世纪</a:t>
            </a:r>
            <a:r>
              <a:rPr lang="en-US" altLang="zh-CN" sz="2400" dirty="0"/>
              <a:t>30</a:t>
            </a:r>
            <a:r>
              <a:rPr lang="zh-CN" altLang="en-US" sz="2400" dirty="0"/>
              <a:t>年代初，从美国开始的世界经济危机也沉重打击了日本。日本</a:t>
            </a:r>
            <a:r>
              <a:rPr lang="en-US" altLang="zh-CN" sz="2400" dirty="0"/>
              <a:t>1931</a:t>
            </a:r>
            <a:r>
              <a:rPr lang="zh-CN" altLang="en-US" sz="2400" dirty="0"/>
              <a:t>年工业总产值仅有</a:t>
            </a:r>
            <a:r>
              <a:rPr lang="en-US" altLang="zh-CN" sz="2400" dirty="0"/>
              <a:t>51</a:t>
            </a:r>
            <a:r>
              <a:rPr lang="zh-CN" altLang="en-US" sz="2400" dirty="0"/>
              <a:t>亿日元，比</a:t>
            </a:r>
            <a:r>
              <a:rPr lang="en-US" altLang="zh-CN" sz="2400" dirty="0"/>
              <a:t>1929</a:t>
            </a:r>
            <a:r>
              <a:rPr lang="zh-CN" altLang="en-US" sz="2400" dirty="0"/>
              <a:t>年的</a:t>
            </a:r>
            <a:r>
              <a:rPr lang="en-US" altLang="zh-CN" sz="2400" dirty="0"/>
              <a:t>77</a:t>
            </a:r>
            <a:r>
              <a:rPr lang="zh-CN" altLang="en-US" sz="2400" dirty="0"/>
              <a:t>亿日元，约下降</a:t>
            </a:r>
            <a:r>
              <a:rPr lang="en-US" altLang="zh-CN" sz="2400" dirty="0"/>
              <a:t>1/3</a:t>
            </a:r>
            <a:r>
              <a:rPr lang="zh-CN" altLang="en-US" sz="2400" dirty="0"/>
              <a:t>；对外贸易总额为</a:t>
            </a:r>
            <a:r>
              <a:rPr lang="en-US" altLang="zh-CN" sz="2400" dirty="0"/>
              <a:t>23.8</a:t>
            </a:r>
            <a:r>
              <a:rPr lang="zh-CN" altLang="en-US" sz="2400" dirty="0"/>
              <a:t>亿日元，比</a:t>
            </a:r>
            <a:r>
              <a:rPr lang="en-US" altLang="zh-CN" sz="2400" dirty="0"/>
              <a:t>1929</a:t>
            </a:r>
            <a:r>
              <a:rPr lang="zh-CN" altLang="en-US" sz="2400" dirty="0"/>
              <a:t>年的</a:t>
            </a:r>
            <a:r>
              <a:rPr lang="en-US" altLang="zh-CN" sz="2400" dirty="0"/>
              <a:t>436</a:t>
            </a:r>
            <a:r>
              <a:rPr lang="zh-CN" altLang="en-US" sz="2400" dirty="0"/>
              <a:t>亿日元，减少近一半。中小企业纷纷倒闭，农户平均负债</a:t>
            </a:r>
            <a:r>
              <a:rPr lang="en-US" altLang="zh-CN" sz="2400" dirty="0"/>
              <a:t>700-800</a:t>
            </a:r>
            <a:r>
              <a:rPr lang="zh-CN" altLang="en-US" sz="2400" dirty="0"/>
              <a:t>元。日本国内矛盾激化，经济危机也引起了政治危机。</a:t>
            </a:r>
            <a:endParaRPr lang="en-US" altLang="zh-CN" sz="2400" dirty="0"/>
          </a:p>
          <a:p>
            <a:pPr algn="r"/>
            <a:r>
              <a:rPr lang="en-US" altLang="zh-CN" dirty="0"/>
              <a:t>——《</a:t>
            </a:r>
            <a:r>
              <a:rPr lang="zh-CN" altLang="en-US" dirty="0"/>
              <a:t>日本侵华七十年史</a:t>
            </a:r>
            <a:r>
              <a:rPr lang="en-US" altLang="zh-CN" dirty="0"/>
              <a:t>》</a:t>
            </a:r>
            <a:endParaRPr lang="zh-CN" altLang="en-US" dirty="0"/>
          </a:p>
        </p:txBody>
      </p:sp>
      <p:sp>
        <p:nvSpPr>
          <p:cNvPr id="3" name="文本框 2">
            <a:extLst>
              <a:ext uri="{FF2B5EF4-FFF2-40B4-BE49-F238E27FC236}">
                <a16:creationId xmlns:a16="http://schemas.microsoft.com/office/drawing/2014/main" xmlns="" id="{336D4E0C-2C28-4FA8-A52A-0B19E37021F0}"/>
              </a:ext>
            </a:extLst>
          </p:cNvPr>
          <p:cNvSpPr txBox="1"/>
          <p:nvPr/>
        </p:nvSpPr>
        <p:spPr>
          <a:xfrm>
            <a:off x="484988" y="3950737"/>
            <a:ext cx="11246177" cy="1538883"/>
          </a:xfrm>
          <a:prstGeom prst="rect">
            <a:avLst/>
          </a:prstGeom>
          <a:noFill/>
          <a:ln>
            <a:solidFill>
              <a:schemeClr val="tx1"/>
            </a:solidFill>
          </a:ln>
        </p:spPr>
        <p:txBody>
          <a:bodyPr wrap="square" rtlCol="0">
            <a:spAutoFit/>
          </a:bodyPr>
          <a:lstStyle/>
          <a:p>
            <a:r>
              <a:rPr lang="zh-CN" altLang="en-US" sz="2800" dirty="0" smtClean="0"/>
              <a:t>材料二</a:t>
            </a:r>
            <a:r>
              <a:rPr lang="zh-CN" altLang="en-US" sz="2400" dirty="0" smtClean="0"/>
              <a:t>      </a:t>
            </a:r>
            <a:r>
              <a:rPr lang="zh-CN" altLang="en-US" sz="2400" dirty="0"/>
              <a:t>“熟察帝国存在及充实一等国地位，势非乘此世界金融凋落，露国（苏联）五年计划未成，中国统一未达以前之机，确实占领我</a:t>
            </a:r>
            <a:r>
              <a:rPr lang="en-US" altLang="zh-CN" sz="2400" dirty="0"/>
              <a:t>30</a:t>
            </a:r>
            <a:r>
              <a:rPr lang="zh-CN" altLang="en-US" sz="2400" dirty="0"/>
              <a:t>年经营之满蒙</a:t>
            </a:r>
            <a:r>
              <a:rPr lang="en-US" altLang="zh-CN" sz="2400" dirty="0"/>
              <a:t>······</a:t>
            </a:r>
            <a:r>
              <a:rPr lang="zh-CN" altLang="en-US" sz="2400" dirty="0"/>
              <a:t>使以上各地与我（日本）朝鲜内地打成一片。</a:t>
            </a:r>
            <a:endParaRPr lang="en-US" altLang="zh-CN" sz="2400" dirty="0"/>
          </a:p>
          <a:p>
            <a:pPr algn="r"/>
            <a:r>
              <a:rPr lang="en-US" altLang="zh-CN" dirty="0"/>
              <a:t>——《</a:t>
            </a:r>
            <a:r>
              <a:rPr lang="zh-CN" altLang="en-US" dirty="0"/>
              <a:t>国难痛史资料</a:t>
            </a:r>
            <a:r>
              <a:rPr lang="en-US" altLang="zh-CN" dirty="0"/>
              <a:t>》</a:t>
            </a:r>
            <a:endParaRPr lang="zh-CN" altLang="en-US" dirty="0"/>
          </a:p>
        </p:txBody>
      </p:sp>
      <p:sp>
        <p:nvSpPr>
          <p:cNvPr id="9" name="文本框 8">
            <a:extLst>
              <a:ext uri="{FF2B5EF4-FFF2-40B4-BE49-F238E27FC236}">
                <a16:creationId xmlns:a16="http://schemas.microsoft.com/office/drawing/2014/main" xmlns="" id="{2ED9FEE7-074B-4088-BFD4-B1BF5244AC44}"/>
              </a:ext>
            </a:extLst>
          </p:cNvPr>
          <p:cNvSpPr txBox="1"/>
          <p:nvPr/>
        </p:nvSpPr>
        <p:spPr>
          <a:xfrm>
            <a:off x="10733493" y="6401871"/>
            <a:ext cx="1107996" cy="369332"/>
          </a:xfrm>
          <a:prstGeom prst="rect">
            <a:avLst/>
          </a:prstGeom>
          <a:noFill/>
        </p:spPr>
        <p:txBody>
          <a:bodyPr wrap="none" rtlCol="0">
            <a:spAutoFit/>
          </a:bodyPr>
          <a:lstStyle/>
          <a:p>
            <a:r>
              <a:rPr lang="zh-CN" altLang="en-US" dirty="0"/>
              <a:t>史料实证</a:t>
            </a:r>
          </a:p>
        </p:txBody>
      </p:sp>
    </p:spTree>
    <p:extLst>
      <p:ext uri="{BB962C8B-B14F-4D97-AF65-F5344CB8AC3E}">
        <p14:creationId xmlns:p14="http://schemas.microsoft.com/office/powerpoint/2010/main" val="155100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C5351A2B-8C79-4C4B-8049-6A3B33B090EC}"/>
              </a:ext>
            </a:extLst>
          </p:cNvPr>
          <p:cNvSpPr txBox="1"/>
          <p:nvPr/>
        </p:nvSpPr>
        <p:spPr>
          <a:xfrm>
            <a:off x="3888541" y="1955065"/>
            <a:ext cx="8132354" cy="1384995"/>
          </a:xfrm>
          <a:prstGeom prst="rect">
            <a:avLst/>
          </a:prstGeom>
          <a:noFill/>
        </p:spPr>
        <p:txBody>
          <a:bodyPr wrap="none" rtlCol="0">
            <a:spAutoFit/>
          </a:bodyPr>
          <a:lstStyle/>
          <a:p>
            <a:r>
              <a:rPr lang="zh-CN" altLang="en-US" sz="2800" dirty="0"/>
              <a:t>                   走上资本主义道路（有能力）              </a:t>
            </a:r>
          </a:p>
          <a:p>
            <a:r>
              <a:rPr lang="zh-CN" altLang="en-US" sz="2800" dirty="0"/>
              <a:t>民治维新</a:t>
            </a:r>
          </a:p>
          <a:p>
            <a:r>
              <a:rPr lang="zh-CN" altLang="en-US" sz="2800" dirty="0"/>
              <a:t>                   封建残余军国主义（有可能）</a:t>
            </a:r>
          </a:p>
        </p:txBody>
      </p:sp>
      <p:sp>
        <p:nvSpPr>
          <p:cNvPr id="3" name="文本框 2">
            <a:extLst>
              <a:ext uri="{FF2B5EF4-FFF2-40B4-BE49-F238E27FC236}">
                <a16:creationId xmlns:a16="http://schemas.microsoft.com/office/drawing/2014/main" xmlns="" id="{6FE32494-172D-4984-9E6E-C7F7214163C5}"/>
              </a:ext>
            </a:extLst>
          </p:cNvPr>
          <p:cNvSpPr txBox="1"/>
          <p:nvPr/>
        </p:nvSpPr>
        <p:spPr>
          <a:xfrm>
            <a:off x="3888540" y="5431622"/>
            <a:ext cx="6789038" cy="523220"/>
          </a:xfrm>
          <a:prstGeom prst="rect">
            <a:avLst/>
          </a:prstGeom>
          <a:noFill/>
        </p:spPr>
        <p:txBody>
          <a:bodyPr wrap="none" rtlCol="0">
            <a:spAutoFit/>
          </a:bodyPr>
          <a:lstStyle/>
          <a:p>
            <a:r>
              <a:rPr lang="zh-CN" altLang="en-US" sz="2800" dirty="0"/>
              <a:t>国共内战   </a:t>
            </a:r>
            <a:r>
              <a:rPr lang="en-US" altLang="zh-CN" sz="2800" dirty="0"/>
              <a:t>————————</a:t>
            </a:r>
            <a:r>
              <a:rPr lang="zh-CN" altLang="en-US" sz="2800" dirty="0"/>
              <a:t> （有机会）</a:t>
            </a:r>
          </a:p>
        </p:txBody>
      </p:sp>
      <p:sp>
        <p:nvSpPr>
          <p:cNvPr id="4" name="文本框 3">
            <a:extLst>
              <a:ext uri="{FF2B5EF4-FFF2-40B4-BE49-F238E27FC236}">
                <a16:creationId xmlns:a16="http://schemas.microsoft.com/office/drawing/2014/main" xmlns="" id="{C5351A2B-8C79-4C4B-8049-6A3B33B090EC}"/>
              </a:ext>
            </a:extLst>
          </p:cNvPr>
          <p:cNvSpPr txBox="1"/>
          <p:nvPr/>
        </p:nvSpPr>
        <p:spPr>
          <a:xfrm>
            <a:off x="1335548" y="3649532"/>
            <a:ext cx="1261884" cy="954107"/>
          </a:xfrm>
          <a:prstGeom prst="rect">
            <a:avLst/>
          </a:prstGeom>
          <a:noFill/>
        </p:spPr>
        <p:txBody>
          <a:bodyPr wrap="none" rtlCol="0">
            <a:spAutoFit/>
          </a:bodyPr>
          <a:lstStyle/>
          <a:p>
            <a:r>
              <a:rPr lang="zh-CN" altLang="en-US" sz="2800" dirty="0"/>
              <a:t>大萧条</a:t>
            </a:r>
          </a:p>
          <a:p>
            <a:r>
              <a:rPr lang="zh-CN" altLang="en-US" sz="2800" dirty="0"/>
              <a:t>的寒风</a:t>
            </a:r>
          </a:p>
        </p:txBody>
      </p:sp>
      <p:cxnSp>
        <p:nvCxnSpPr>
          <p:cNvPr id="5" name="直线箭头连接符 4"/>
          <p:cNvCxnSpPr/>
          <p:nvPr/>
        </p:nvCxnSpPr>
        <p:spPr>
          <a:xfrm>
            <a:off x="8059265" y="3312902"/>
            <a:ext cx="0" cy="504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线箭头连接符 5"/>
          <p:cNvCxnSpPr/>
          <p:nvPr/>
        </p:nvCxnSpPr>
        <p:spPr>
          <a:xfrm>
            <a:off x="4730277" y="3826691"/>
            <a:ext cx="1" cy="599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xmlns="" id="{B2CDC375-BED2-469A-9422-75BFEFD4B581}"/>
              </a:ext>
            </a:extLst>
          </p:cNvPr>
          <p:cNvSpPr txBox="1"/>
          <p:nvPr/>
        </p:nvSpPr>
        <p:spPr>
          <a:xfrm>
            <a:off x="8179428" y="122285"/>
            <a:ext cx="3944332" cy="523220"/>
          </a:xfrm>
          <a:prstGeom prst="rect">
            <a:avLst/>
          </a:prstGeom>
          <a:noFill/>
        </p:spPr>
        <p:txBody>
          <a:bodyPr wrap="square" rtlCol="0">
            <a:spAutoFit/>
          </a:bodyPr>
          <a:lstStyle/>
          <a:p>
            <a:pPr algn="r"/>
            <a:r>
              <a:rPr lang="zh-CN" altLang="en-US" sz="2800" b="1" dirty="0">
                <a:latin typeface="电影海报字体" charset="0"/>
                <a:ea typeface="电影海报字体" charset="0"/>
                <a:cs typeface="电影海报字体" charset="0"/>
              </a:rPr>
              <a:t>环环相扣的现实</a:t>
            </a:r>
          </a:p>
        </p:txBody>
      </p:sp>
      <p:sp>
        <p:nvSpPr>
          <p:cNvPr id="8" name="矩形 7"/>
          <p:cNvSpPr/>
          <p:nvPr/>
        </p:nvSpPr>
        <p:spPr>
          <a:xfrm>
            <a:off x="2807664" y="3817349"/>
            <a:ext cx="902811" cy="523220"/>
          </a:xfrm>
          <a:prstGeom prst="rect">
            <a:avLst/>
          </a:prstGeom>
        </p:spPr>
        <p:txBody>
          <a:bodyPr wrap="none">
            <a:spAutoFit/>
          </a:bodyPr>
          <a:lstStyle/>
          <a:p>
            <a:pPr algn="ctr"/>
            <a:r>
              <a:rPr lang="zh-CN" altLang="en-US" sz="2800" dirty="0"/>
              <a:t>日本</a:t>
            </a:r>
          </a:p>
        </p:txBody>
      </p:sp>
      <p:sp>
        <p:nvSpPr>
          <p:cNvPr id="9" name="矩形 8"/>
          <p:cNvSpPr/>
          <p:nvPr/>
        </p:nvSpPr>
        <p:spPr>
          <a:xfrm>
            <a:off x="3912980" y="3414800"/>
            <a:ext cx="1683474" cy="1384995"/>
          </a:xfrm>
          <a:prstGeom prst="rect">
            <a:avLst/>
          </a:prstGeom>
        </p:spPr>
        <p:txBody>
          <a:bodyPr wrap="none">
            <a:spAutoFit/>
          </a:bodyPr>
          <a:lstStyle/>
          <a:p>
            <a:r>
              <a:rPr lang="zh-CN" altLang="en-US" sz="2800" dirty="0"/>
              <a:t>经济危机</a:t>
            </a:r>
          </a:p>
          <a:p>
            <a:r>
              <a:rPr lang="zh-CN" altLang="en-US" sz="2800" dirty="0"/>
              <a:t>               </a:t>
            </a:r>
          </a:p>
          <a:p>
            <a:r>
              <a:rPr lang="zh-CN" altLang="en-US" sz="2800" dirty="0"/>
              <a:t>统治危机</a:t>
            </a:r>
          </a:p>
        </p:txBody>
      </p:sp>
      <p:sp>
        <p:nvSpPr>
          <p:cNvPr id="10" name="矩形 9"/>
          <p:cNvSpPr/>
          <p:nvPr/>
        </p:nvSpPr>
        <p:spPr>
          <a:xfrm>
            <a:off x="7026053" y="3814746"/>
            <a:ext cx="3515707" cy="523220"/>
          </a:xfrm>
          <a:prstGeom prst="rect">
            <a:avLst/>
          </a:prstGeom>
        </p:spPr>
        <p:txBody>
          <a:bodyPr wrap="none">
            <a:spAutoFit/>
          </a:bodyPr>
          <a:lstStyle/>
          <a:p>
            <a:pPr algn="ctr"/>
            <a:r>
              <a:rPr lang="zh-CN" altLang="en-US" sz="2800" dirty="0"/>
              <a:t>大陆政策 （有预谋）</a:t>
            </a:r>
          </a:p>
        </p:txBody>
      </p:sp>
      <p:sp>
        <p:nvSpPr>
          <p:cNvPr id="11" name="矩形 10"/>
          <p:cNvSpPr/>
          <p:nvPr/>
        </p:nvSpPr>
        <p:spPr>
          <a:xfrm flipH="1">
            <a:off x="5176697" y="3711086"/>
            <a:ext cx="2185988" cy="830997"/>
          </a:xfrm>
          <a:prstGeom prst="rect">
            <a:avLst/>
          </a:prstGeom>
        </p:spPr>
        <p:txBody>
          <a:bodyPr wrap="square">
            <a:spAutoFit/>
          </a:bodyPr>
          <a:lstStyle/>
          <a:p>
            <a:pPr algn="ctr"/>
            <a:r>
              <a:rPr lang="en-US" altLang="zh-CN" sz="4800" dirty="0"/>
              <a:t>+</a:t>
            </a:r>
            <a:endParaRPr lang="zh-CN" altLang="en-US" sz="4800" dirty="0"/>
          </a:p>
        </p:txBody>
      </p:sp>
      <p:sp>
        <p:nvSpPr>
          <p:cNvPr id="12" name="矩形 11"/>
          <p:cNvSpPr/>
          <p:nvPr/>
        </p:nvSpPr>
        <p:spPr>
          <a:xfrm>
            <a:off x="2775496" y="5401861"/>
            <a:ext cx="902811" cy="523220"/>
          </a:xfrm>
          <a:prstGeom prst="rect">
            <a:avLst/>
          </a:prstGeom>
        </p:spPr>
        <p:txBody>
          <a:bodyPr wrap="none">
            <a:spAutoFit/>
          </a:bodyPr>
          <a:lstStyle/>
          <a:p>
            <a:pPr algn="ctr"/>
            <a:r>
              <a:rPr lang="zh-CN" altLang="en-US" sz="2800" dirty="0"/>
              <a:t>中国</a:t>
            </a:r>
          </a:p>
        </p:txBody>
      </p:sp>
      <p:cxnSp>
        <p:nvCxnSpPr>
          <p:cNvPr id="13" name="直线箭头连接符 12"/>
          <p:cNvCxnSpPr>
            <a:stCxn id="17" idx="2"/>
          </p:cNvCxnSpPr>
          <p:nvPr/>
        </p:nvCxnSpPr>
        <p:spPr>
          <a:xfrm flipH="1">
            <a:off x="3226902" y="4340569"/>
            <a:ext cx="32168" cy="106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35548" y="2402655"/>
            <a:ext cx="1261884" cy="954107"/>
          </a:xfrm>
          <a:prstGeom prst="rect">
            <a:avLst/>
          </a:prstGeom>
        </p:spPr>
        <p:txBody>
          <a:bodyPr wrap="none">
            <a:spAutoFit/>
          </a:bodyPr>
          <a:lstStyle/>
          <a:p>
            <a:r>
              <a:rPr lang="zh-CN" altLang="en-US" sz="2800" dirty="0"/>
              <a:t>欧美无</a:t>
            </a:r>
          </a:p>
          <a:p>
            <a:r>
              <a:rPr lang="zh-CN" altLang="en-US" sz="2800" dirty="0"/>
              <a:t>暇东顾</a:t>
            </a:r>
          </a:p>
        </p:txBody>
      </p:sp>
      <p:sp>
        <p:nvSpPr>
          <p:cNvPr id="15" name="左大括号 14"/>
          <p:cNvSpPr/>
          <p:nvPr/>
        </p:nvSpPr>
        <p:spPr>
          <a:xfrm>
            <a:off x="3724561" y="3696524"/>
            <a:ext cx="189246" cy="870040"/>
          </a:xfrm>
          <a:prstGeom prst="leftBrace">
            <a:avLst>
              <a:gd name="adj1" fmla="val 0"/>
              <a:gd name="adj2" fmla="val 503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6" name="左大括号 15"/>
          <p:cNvSpPr/>
          <p:nvPr/>
        </p:nvSpPr>
        <p:spPr>
          <a:xfrm>
            <a:off x="5453367" y="2229675"/>
            <a:ext cx="237296" cy="836267"/>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17" name="直线箭头连接符 16"/>
          <p:cNvCxnSpPr/>
          <p:nvPr/>
        </p:nvCxnSpPr>
        <p:spPr>
          <a:xfrm flipH="1" flipV="1">
            <a:off x="1966490" y="3283556"/>
            <a:ext cx="5790" cy="439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p:cNvCxnSpPr/>
          <p:nvPr/>
        </p:nvCxnSpPr>
        <p:spPr>
          <a:xfrm>
            <a:off x="2375158" y="4126584"/>
            <a:ext cx="5337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p:cNvCxnSpPr/>
          <p:nvPr/>
        </p:nvCxnSpPr>
        <p:spPr>
          <a:xfrm flipH="1">
            <a:off x="4730277" y="2898354"/>
            <a:ext cx="6921" cy="48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xmlns="" id="{B04DD713-3F2A-40D5-845C-FD4D9A1FD816}"/>
              </a:ext>
            </a:extLst>
          </p:cNvPr>
          <p:cNvSpPr txBox="1"/>
          <p:nvPr/>
        </p:nvSpPr>
        <p:spPr>
          <a:xfrm>
            <a:off x="170185" y="5578011"/>
            <a:ext cx="363215" cy="1200329"/>
          </a:xfrm>
          <a:prstGeom prst="rect">
            <a:avLst/>
          </a:prstGeom>
          <a:noFill/>
        </p:spPr>
        <p:txBody>
          <a:bodyPr wrap="square" rtlCol="0">
            <a:spAutoFit/>
          </a:bodyPr>
          <a:lstStyle/>
          <a:p>
            <a:r>
              <a:rPr lang="zh-CN" altLang="en-US" dirty="0"/>
              <a:t>学科能力</a:t>
            </a:r>
          </a:p>
        </p:txBody>
      </p:sp>
      <p:cxnSp>
        <p:nvCxnSpPr>
          <p:cNvPr id="28" name="直线连接符 27"/>
          <p:cNvCxnSpPr/>
          <p:nvPr/>
        </p:nvCxnSpPr>
        <p:spPr>
          <a:xfrm>
            <a:off x="538162" y="5692400"/>
            <a:ext cx="0" cy="97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xmlns="" id="{B04DD713-3F2A-40D5-845C-FD4D9A1FD816}"/>
              </a:ext>
            </a:extLst>
          </p:cNvPr>
          <p:cNvSpPr txBox="1"/>
          <p:nvPr/>
        </p:nvSpPr>
        <p:spPr>
          <a:xfrm>
            <a:off x="542925" y="5578011"/>
            <a:ext cx="363215" cy="1200329"/>
          </a:xfrm>
          <a:prstGeom prst="rect">
            <a:avLst/>
          </a:prstGeom>
          <a:noFill/>
        </p:spPr>
        <p:txBody>
          <a:bodyPr wrap="square" rtlCol="0">
            <a:spAutoFit/>
          </a:bodyPr>
          <a:lstStyle/>
          <a:p>
            <a:r>
              <a:rPr lang="zh-CN" altLang="en-US" dirty="0"/>
              <a:t>历史逻辑</a:t>
            </a:r>
          </a:p>
        </p:txBody>
      </p:sp>
      <p:cxnSp>
        <p:nvCxnSpPr>
          <p:cNvPr id="31" name="直线连接符 30"/>
          <p:cNvCxnSpPr/>
          <p:nvPr/>
        </p:nvCxnSpPr>
        <p:spPr>
          <a:xfrm>
            <a:off x="955030" y="5692400"/>
            <a:ext cx="0" cy="97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50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dissolve">
                                      <p:cBhvr>
                                        <p:cTn id="60" dur="500"/>
                                        <p:tgtEl>
                                          <p:spTgt spid="1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p:bldP spid="12" grpId="0"/>
      <p:bldP spid="14"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CDB5D3AE-A44E-42E8-AA2C-852942F07154}"/>
              </a:ext>
            </a:extLst>
          </p:cNvPr>
          <p:cNvSpPr txBox="1"/>
          <p:nvPr/>
        </p:nvSpPr>
        <p:spPr>
          <a:xfrm>
            <a:off x="9288838" y="137996"/>
            <a:ext cx="2698175" cy="523220"/>
          </a:xfrm>
          <a:prstGeom prst="rect">
            <a:avLst/>
          </a:prstGeom>
          <a:noFill/>
        </p:spPr>
        <p:txBody>
          <a:bodyPr wrap="none" rtlCol="0">
            <a:spAutoFit/>
          </a:bodyPr>
          <a:lstStyle/>
          <a:p>
            <a:pPr algn="r"/>
            <a:r>
              <a:rPr lang="zh-CN" altLang="en-US" sz="2800" dirty="0"/>
              <a:t>局部抗战的开始</a:t>
            </a:r>
          </a:p>
        </p:txBody>
      </p:sp>
      <p:pic>
        <p:nvPicPr>
          <p:cNvPr id="3" name="图片 2">
            <a:extLst>
              <a:ext uri="{FF2B5EF4-FFF2-40B4-BE49-F238E27FC236}">
                <a16:creationId xmlns:a16="http://schemas.microsoft.com/office/drawing/2014/main" xmlns="" id="{3241C2F0-28C3-402A-8216-D639D8155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14" y="1151267"/>
            <a:ext cx="5677972" cy="4727898"/>
          </a:xfrm>
          <a:prstGeom prst="rect">
            <a:avLst/>
          </a:prstGeom>
        </p:spPr>
      </p:pic>
      <p:sp>
        <p:nvSpPr>
          <p:cNvPr id="5" name="文本框 4">
            <a:extLst>
              <a:ext uri="{FF2B5EF4-FFF2-40B4-BE49-F238E27FC236}">
                <a16:creationId xmlns:a16="http://schemas.microsoft.com/office/drawing/2014/main" xmlns="" id="{9F62B919-5D2E-4A66-BB0A-484F47A172D9}"/>
              </a:ext>
            </a:extLst>
          </p:cNvPr>
          <p:cNvSpPr txBox="1"/>
          <p:nvPr/>
        </p:nvSpPr>
        <p:spPr>
          <a:xfrm>
            <a:off x="6017522" y="3908694"/>
            <a:ext cx="2031325" cy="338554"/>
          </a:xfrm>
          <a:prstGeom prst="rect">
            <a:avLst/>
          </a:prstGeom>
          <a:noFill/>
        </p:spPr>
        <p:txBody>
          <a:bodyPr wrap="none" rtlCol="0">
            <a:spAutoFit/>
          </a:bodyPr>
          <a:lstStyle/>
          <a:p>
            <a:r>
              <a:rPr lang="zh-CN" altLang="en-US" sz="1600" dirty="0"/>
              <a:t>日军炮击东北军兵营</a:t>
            </a:r>
          </a:p>
        </p:txBody>
      </p:sp>
      <p:sp>
        <p:nvSpPr>
          <p:cNvPr id="6" name="矩形: 圆角 30">
            <a:extLst>
              <a:ext uri="{FF2B5EF4-FFF2-40B4-BE49-F238E27FC236}">
                <a16:creationId xmlns:a16="http://schemas.microsoft.com/office/drawing/2014/main" xmlns="" id="{D5EC43C1-8307-4003-868F-3823B1479158}"/>
              </a:ext>
            </a:extLst>
          </p:cNvPr>
          <p:cNvSpPr/>
          <p:nvPr/>
        </p:nvSpPr>
        <p:spPr>
          <a:xfrm>
            <a:off x="7991698" y="2921537"/>
            <a:ext cx="3985874" cy="2859004"/>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xmlns="" id="{2B2CB6E2-ADBA-4712-AA57-D9C482F989B4}"/>
              </a:ext>
            </a:extLst>
          </p:cNvPr>
          <p:cNvSpPr txBox="1"/>
          <p:nvPr/>
        </p:nvSpPr>
        <p:spPr>
          <a:xfrm>
            <a:off x="9791214" y="5879165"/>
            <a:ext cx="1415772" cy="338554"/>
          </a:xfrm>
          <a:prstGeom prst="rect">
            <a:avLst/>
          </a:prstGeom>
          <a:noFill/>
        </p:spPr>
        <p:txBody>
          <a:bodyPr wrap="none" rtlCol="0">
            <a:spAutoFit/>
          </a:bodyPr>
          <a:lstStyle/>
          <a:p>
            <a:r>
              <a:rPr lang="zh-CN" altLang="en-US" sz="1600" dirty="0"/>
              <a:t>日军占领沈阳</a:t>
            </a:r>
          </a:p>
        </p:txBody>
      </p:sp>
      <p:sp>
        <p:nvSpPr>
          <p:cNvPr id="9" name="矩形: 圆角 29">
            <a:extLst>
              <a:ext uri="{FF2B5EF4-FFF2-40B4-BE49-F238E27FC236}">
                <a16:creationId xmlns:a16="http://schemas.microsoft.com/office/drawing/2014/main" xmlns="" id="{D7D341B3-4AD2-4C13-9EE2-3D59830DD1D0}"/>
              </a:ext>
            </a:extLst>
          </p:cNvPr>
          <p:cNvSpPr/>
          <p:nvPr/>
        </p:nvSpPr>
        <p:spPr>
          <a:xfrm>
            <a:off x="5960373" y="1032238"/>
            <a:ext cx="3985874" cy="2859004"/>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 9"/>
          <p:cNvGrpSpPr/>
          <p:nvPr/>
        </p:nvGrpSpPr>
        <p:grpSpPr>
          <a:xfrm>
            <a:off x="0" y="0"/>
            <a:ext cx="12192000" cy="6858000"/>
            <a:chOff x="0" y="0"/>
            <a:chExt cx="12192000" cy="6858000"/>
          </a:xfrm>
        </p:grpSpPr>
        <p:cxnSp>
          <p:nvCxnSpPr>
            <p:cNvPr id="11" name="直线连接符 10"/>
            <p:cNvCxnSpPr/>
            <p:nvPr/>
          </p:nvCxnSpPr>
          <p:spPr>
            <a:xfrm>
              <a:off x="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a:off x="0" y="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p:nvCxnSpPr>
          <p:spPr>
            <a:xfrm>
              <a:off x="1219200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p:nvCxnSpPr>
          <p:spPr>
            <a:xfrm>
              <a:off x="0" y="685800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49AA101-82B1-4F07-AB5B-418868601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782" y="128588"/>
            <a:ext cx="6071581" cy="6360080"/>
          </a:xfrm>
          <a:prstGeom prst="rect">
            <a:avLst/>
          </a:prstGeom>
        </p:spPr>
      </p:pic>
      <p:sp>
        <p:nvSpPr>
          <p:cNvPr id="3" name="矩形: 圆角 14">
            <a:extLst>
              <a:ext uri="{FF2B5EF4-FFF2-40B4-BE49-F238E27FC236}">
                <a16:creationId xmlns:a16="http://schemas.microsoft.com/office/drawing/2014/main" xmlns="" id="{DC6C1B5D-57A9-4DEA-8FD6-85EB32327559}"/>
              </a:ext>
            </a:extLst>
          </p:cNvPr>
          <p:cNvSpPr/>
          <p:nvPr/>
        </p:nvSpPr>
        <p:spPr>
          <a:xfrm>
            <a:off x="828860" y="1126086"/>
            <a:ext cx="432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t>1931</a:t>
            </a:r>
            <a:r>
              <a:rPr lang="zh-CN" altLang="en-US" sz="2400" dirty="0"/>
              <a:t>年</a:t>
            </a:r>
            <a:r>
              <a:rPr lang="en-US" altLang="zh-CN" sz="2400" dirty="0"/>
              <a:t>9</a:t>
            </a:r>
            <a:r>
              <a:rPr lang="zh-CN" altLang="en-US" sz="2400" dirty="0"/>
              <a:t>月</a:t>
            </a:r>
            <a:r>
              <a:rPr lang="en-US" altLang="zh-CN" sz="2400" dirty="0"/>
              <a:t>19</a:t>
            </a:r>
            <a:r>
              <a:rPr lang="zh-CN" altLang="en-US" sz="2400" dirty="0"/>
              <a:t>日上午占领沈阳</a:t>
            </a:r>
          </a:p>
        </p:txBody>
      </p:sp>
      <p:sp>
        <p:nvSpPr>
          <p:cNvPr id="4" name="矩形: 圆角 15">
            <a:extLst>
              <a:ext uri="{FF2B5EF4-FFF2-40B4-BE49-F238E27FC236}">
                <a16:creationId xmlns:a16="http://schemas.microsoft.com/office/drawing/2014/main" xmlns="" id="{2A9FAF5C-25E4-4685-902C-0F6094712026}"/>
              </a:ext>
            </a:extLst>
          </p:cNvPr>
          <p:cNvSpPr/>
          <p:nvPr/>
        </p:nvSpPr>
        <p:spPr>
          <a:xfrm>
            <a:off x="828861" y="2428394"/>
            <a:ext cx="432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t>1931</a:t>
            </a:r>
            <a:r>
              <a:rPr lang="zh-CN" altLang="en-US" sz="2400" dirty="0"/>
              <a:t>年</a:t>
            </a:r>
            <a:r>
              <a:rPr lang="en-US" altLang="zh-CN" sz="2400" dirty="0"/>
              <a:t>9</a:t>
            </a:r>
            <a:r>
              <a:rPr lang="zh-CN" altLang="en-US" sz="2400" dirty="0"/>
              <a:t>月</a:t>
            </a:r>
            <a:r>
              <a:rPr lang="en-US" altLang="zh-CN" sz="2400" dirty="0"/>
              <a:t>21</a:t>
            </a:r>
            <a:r>
              <a:rPr lang="zh-CN" altLang="en-US" sz="2400" dirty="0"/>
              <a:t>日占领吉林</a:t>
            </a:r>
          </a:p>
        </p:txBody>
      </p:sp>
      <p:sp>
        <p:nvSpPr>
          <p:cNvPr id="5" name="矩形: 圆角 16">
            <a:extLst>
              <a:ext uri="{FF2B5EF4-FFF2-40B4-BE49-F238E27FC236}">
                <a16:creationId xmlns:a16="http://schemas.microsoft.com/office/drawing/2014/main" xmlns="" id="{94B18D72-3318-49FA-9477-BE2707FCF656}"/>
              </a:ext>
            </a:extLst>
          </p:cNvPr>
          <p:cNvSpPr/>
          <p:nvPr/>
        </p:nvSpPr>
        <p:spPr>
          <a:xfrm>
            <a:off x="828861" y="3079548"/>
            <a:ext cx="432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t>1931</a:t>
            </a:r>
            <a:r>
              <a:rPr lang="zh-CN" altLang="en-US" sz="2400" dirty="0"/>
              <a:t>年</a:t>
            </a:r>
            <a:r>
              <a:rPr lang="en-US" altLang="zh-CN" sz="2400" dirty="0"/>
              <a:t>11</a:t>
            </a:r>
            <a:r>
              <a:rPr lang="zh-CN" altLang="en-US" sz="2400" dirty="0"/>
              <a:t>月</a:t>
            </a:r>
            <a:r>
              <a:rPr lang="en-US" altLang="zh-CN" sz="2400" dirty="0"/>
              <a:t>19</a:t>
            </a:r>
            <a:r>
              <a:rPr lang="zh-CN" altLang="en-US" sz="2400" dirty="0"/>
              <a:t>日占领齐齐哈尔</a:t>
            </a:r>
          </a:p>
        </p:txBody>
      </p:sp>
      <p:sp>
        <p:nvSpPr>
          <p:cNvPr id="6" name="矩形: 圆角 17">
            <a:extLst>
              <a:ext uri="{FF2B5EF4-FFF2-40B4-BE49-F238E27FC236}">
                <a16:creationId xmlns:a16="http://schemas.microsoft.com/office/drawing/2014/main" xmlns="" id="{1F7CEFA6-A763-45DE-BCEE-CD0B646BCE8F}"/>
              </a:ext>
            </a:extLst>
          </p:cNvPr>
          <p:cNvSpPr/>
          <p:nvPr/>
        </p:nvSpPr>
        <p:spPr>
          <a:xfrm>
            <a:off x="828861" y="3730702"/>
            <a:ext cx="432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t>1932</a:t>
            </a:r>
            <a:r>
              <a:rPr lang="zh-CN" altLang="en-US" sz="2400" dirty="0"/>
              <a:t>年</a:t>
            </a:r>
            <a:r>
              <a:rPr lang="en-US" altLang="zh-CN" sz="2400" dirty="0"/>
              <a:t>1</a:t>
            </a:r>
            <a:r>
              <a:rPr lang="zh-CN" altLang="en-US" sz="2400" dirty="0"/>
              <a:t>月</a:t>
            </a:r>
            <a:r>
              <a:rPr lang="en-US" altLang="zh-CN" sz="2400" dirty="0"/>
              <a:t>3</a:t>
            </a:r>
            <a:r>
              <a:rPr lang="zh-CN" altLang="en-US" sz="2400" dirty="0"/>
              <a:t>日占领锦州</a:t>
            </a:r>
          </a:p>
        </p:txBody>
      </p:sp>
      <p:sp>
        <p:nvSpPr>
          <p:cNvPr id="7" name="矩形: 圆角 18">
            <a:extLst>
              <a:ext uri="{FF2B5EF4-FFF2-40B4-BE49-F238E27FC236}">
                <a16:creationId xmlns:a16="http://schemas.microsoft.com/office/drawing/2014/main" xmlns="" id="{A63D684D-29A9-4BE9-82C4-EC7103C3C8ED}"/>
              </a:ext>
            </a:extLst>
          </p:cNvPr>
          <p:cNvSpPr/>
          <p:nvPr/>
        </p:nvSpPr>
        <p:spPr>
          <a:xfrm>
            <a:off x="828861" y="4381856"/>
            <a:ext cx="432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t>1932</a:t>
            </a:r>
            <a:r>
              <a:rPr lang="zh-CN" altLang="en-US" sz="2400" dirty="0"/>
              <a:t>年</a:t>
            </a:r>
            <a:r>
              <a:rPr lang="en-US" altLang="zh-CN" sz="2400" dirty="0"/>
              <a:t>2</a:t>
            </a:r>
            <a:r>
              <a:rPr lang="zh-CN" altLang="en-US" sz="2400" dirty="0"/>
              <a:t>月</a:t>
            </a:r>
            <a:r>
              <a:rPr lang="en-US" altLang="zh-CN" sz="2400" dirty="0"/>
              <a:t>5</a:t>
            </a:r>
            <a:r>
              <a:rPr lang="zh-CN" altLang="en-US" sz="2400" dirty="0"/>
              <a:t>日占领哈尔滨</a:t>
            </a:r>
          </a:p>
        </p:txBody>
      </p:sp>
      <p:sp>
        <p:nvSpPr>
          <p:cNvPr id="8" name="矩形: 圆角 19">
            <a:extLst>
              <a:ext uri="{FF2B5EF4-FFF2-40B4-BE49-F238E27FC236}">
                <a16:creationId xmlns:a16="http://schemas.microsoft.com/office/drawing/2014/main" xmlns="" id="{E19D3BEF-4B25-4E61-A912-E8C60153EFCF}"/>
              </a:ext>
            </a:extLst>
          </p:cNvPr>
          <p:cNvSpPr/>
          <p:nvPr/>
        </p:nvSpPr>
        <p:spPr>
          <a:xfrm>
            <a:off x="828861" y="5033010"/>
            <a:ext cx="432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t>1932</a:t>
            </a:r>
            <a:r>
              <a:rPr lang="zh-CN" altLang="en-US" sz="2400" dirty="0"/>
              <a:t>年</a:t>
            </a:r>
            <a:r>
              <a:rPr lang="en-US" altLang="zh-CN" sz="2400" dirty="0"/>
              <a:t>3</a:t>
            </a:r>
            <a:r>
              <a:rPr lang="zh-CN" altLang="en-US" sz="2400" dirty="0"/>
              <a:t>月</a:t>
            </a:r>
            <a:r>
              <a:rPr lang="en-US" altLang="zh-CN" sz="2400" dirty="0"/>
              <a:t>9</a:t>
            </a:r>
            <a:r>
              <a:rPr lang="zh-CN" altLang="en-US" sz="2400" dirty="0"/>
              <a:t>日建立伪满洲国</a:t>
            </a:r>
          </a:p>
        </p:txBody>
      </p:sp>
      <p:sp>
        <p:nvSpPr>
          <p:cNvPr id="9" name="椭圆 8">
            <a:extLst>
              <a:ext uri="{FF2B5EF4-FFF2-40B4-BE49-F238E27FC236}">
                <a16:creationId xmlns:a16="http://schemas.microsoft.com/office/drawing/2014/main" xmlns="" id="{A743FF24-5229-445B-8696-EB5D48EEF937}"/>
              </a:ext>
            </a:extLst>
          </p:cNvPr>
          <p:cNvSpPr/>
          <p:nvPr/>
        </p:nvSpPr>
        <p:spPr>
          <a:xfrm>
            <a:off x="8941376" y="4702623"/>
            <a:ext cx="360000" cy="36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F8DEA066-9847-4FE9-B1E3-55B74F657B44}"/>
              </a:ext>
            </a:extLst>
          </p:cNvPr>
          <p:cNvSpPr/>
          <p:nvPr/>
        </p:nvSpPr>
        <p:spPr>
          <a:xfrm>
            <a:off x="9718005" y="3771012"/>
            <a:ext cx="360000" cy="36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xmlns="" id="{194BEDFC-E8B4-4039-B92B-217B6668FC39}"/>
              </a:ext>
            </a:extLst>
          </p:cNvPr>
          <p:cNvSpPr/>
          <p:nvPr/>
        </p:nvSpPr>
        <p:spPr>
          <a:xfrm>
            <a:off x="8748329" y="2589844"/>
            <a:ext cx="360000" cy="36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xmlns="" id="{FCA69BC9-1B17-4E05-9702-BF7D4BEF37D3}"/>
              </a:ext>
            </a:extLst>
          </p:cNvPr>
          <p:cNvSpPr/>
          <p:nvPr/>
        </p:nvSpPr>
        <p:spPr>
          <a:xfrm>
            <a:off x="8401376" y="5182920"/>
            <a:ext cx="360000" cy="36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xmlns="" id="{AD107C17-2B98-4932-B865-C5399C7C20AB}"/>
              </a:ext>
            </a:extLst>
          </p:cNvPr>
          <p:cNvSpPr/>
          <p:nvPr/>
        </p:nvSpPr>
        <p:spPr>
          <a:xfrm>
            <a:off x="9572015" y="3092139"/>
            <a:ext cx="360000" cy="36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AEA20EBC-F7F9-4FA6-8E65-9861EDF2A8FA}"/>
              </a:ext>
            </a:extLst>
          </p:cNvPr>
          <p:cNvSpPr txBox="1"/>
          <p:nvPr/>
        </p:nvSpPr>
        <p:spPr>
          <a:xfrm>
            <a:off x="9987390" y="6119336"/>
            <a:ext cx="2056973" cy="369332"/>
          </a:xfrm>
          <a:prstGeom prst="rect">
            <a:avLst/>
          </a:prstGeom>
          <a:noFill/>
        </p:spPr>
        <p:txBody>
          <a:bodyPr wrap="none" rtlCol="0">
            <a:spAutoFit/>
          </a:bodyPr>
          <a:lstStyle/>
          <a:p>
            <a:r>
              <a:rPr lang="en-US" altLang="zh-CN" dirty="0"/>
              <a:t>1936</a:t>
            </a:r>
            <a:r>
              <a:rPr lang="zh-CN" altLang="en-US" dirty="0"/>
              <a:t>年东三省地图</a:t>
            </a:r>
          </a:p>
        </p:txBody>
      </p:sp>
      <p:sp>
        <p:nvSpPr>
          <p:cNvPr id="15" name="椭圆 14">
            <a:extLst>
              <a:ext uri="{FF2B5EF4-FFF2-40B4-BE49-F238E27FC236}">
                <a16:creationId xmlns:a16="http://schemas.microsoft.com/office/drawing/2014/main" xmlns="" id="{8F5477FF-805E-4CEF-A441-8C544364C561}"/>
              </a:ext>
            </a:extLst>
          </p:cNvPr>
          <p:cNvSpPr/>
          <p:nvPr/>
        </p:nvSpPr>
        <p:spPr>
          <a:xfrm>
            <a:off x="9309441" y="3924017"/>
            <a:ext cx="360000" cy="36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F51E8B1B-1C6C-4C86-B7F3-E79BD7B52006}"/>
              </a:ext>
            </a:extLst>
          </p:cNvPr>
          <p:cNvSpPr txBox="1"/>
          <p:nvPr/>
        </p:nvSpPr>
        <p:spPr>
          <a:xfrm>
            <a:off x="97276" y="5731914"/>
            <a:ext cx="5638417" cy="954107"/>
          </a:xfrm>
          <a:prstGeom prst="rect">
            <a:avLst/>
          </a:prstGeom>
          <a:noFill/>
        </p:spPr>
        <p:txBody>
          <a:bodyPr wrap="square" rtlCol="0">
            <a:spAutoFit/>
          </a:bodyPr>
          <a:lstStyle/>
          <a:p>
            <a:pPr algn="ctr"/>
            <a:r>
              <a:rPr lang="zh-CN" altLang="en-US" sz="2800" b="1" dirty="0"/>
              <a:t>日军历时</a:t>
            </a:r>
            <a:r>
              <a:rPr lang="en-US" altLang="zh-CN" sz="2800" b="1" dirty="0"/>
              <a:t>4</a:t>
            </a:r>
            <a:r>
              <a:rPr lang="zh-CN" altLang="en-US" sz="2800" b="1" dirty="0"/>
              <a:t>个月零</a:t>
            </a:r>
            <a:r>
              <a:rPr lang="en-US" altLang="zh-CN" sz="2800" b="1" dirty="0"/>
              <a:t>18</a:t>
            </a:r>
            <a:r>
              <a:rPr lang="zh-CN" altLang="en-US" sz="2800" b="1" dirty="0"/>
              <a:t>天占领了东北</a:t>
            </a:r>
            <a:r>
              <a:rPr lang="en-US" altLang="zh-CN" sz="2800" b="1" dirty="0"/>
              <a:t>130</a:t>
            </a:r>
            <a:r>
              <a:rPr lang="zh-CN" altLang="en-US" sz="2800" b="1" dirty="0"/>
              <a:t>万平方公里的领土</a:t>
            </a:r>
            <a:endParaRPr lang="en-US" altLang="zh-CN" sz="2800" b="1" dirty="0"/>
          </a:p>
        </p:txBody>
      </p:sp>
      <p:sp>
        <p:nvSpPr>
          <p:cNvPr id="17" name="矩形: 圆角 28">
            <a:extLst>
              <a:ext uri="{FF2B5EF4-FFF2-40B4-BE49-F238E27FC236}">
                <a16:creationId xmlns:a16="http://schemas.microsoft.com/office/drawing/2014/main" xmlns="" id="{DFBBB0C4-8F51-463D-8EF9-845FFC65F42F}"/>
              </a:ext>
            </a:extLst>
          </p:cNvPr>
          <p:cNvSpPr/>
          <p:nvPr/>
        </p:nvSpPr>
        <p:spPr>
          <a:xfrm>
            <a:off x="97276" y="384097"/>
            <a:ext cx="5638417"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东三省主要城市沦陷时间表</a:t>
            </a:r>
          </a:p>
        </p:txBody>
      </p:sp>
      <p:sp>
        <p:nvSpPr>
          <p:cNvPr id="18" name="矩形: 圆角 29">
            <a:extLst>
              <a:ext uri="{FF2B5EF4-FFF2-40B4-BE49-F238E27FC236}">
                <a16:creationId xmlns:a16="http://schemas.microsoft.com/office/drawing/2014/main" xmlns="" id="{ECD89A63-74AC-4D79-AEA8-878C8D190F42}"/>
              </a:ext>
            </a:extLst>
          </p:cNvPr>
          <p:cNvSpPr/>
          <p:nvPr/>
        </p:nvSpPr>
        <p:spPr>
          <a:xfrm>
            <a:off x="828860" y="1777240"/>
            <a:ext cx="432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t>1931</a:t>
            </a:r>
            <a:r>
              <a:rPr lang="zh-CN" altLang="en-US" sz="2400" dirty="0"/>
              <a:t>年</a:t>
            </a:r>
            <a:r>
              <a:rPr lang="en-US" altLang="zh-CN" sz="2400" dirty="0"/>
              <a:t>9</a:t>
            </a:r>
            <a:r>
              <a:rPr lang="zh-CN" altLang="en-US" sz="2400" dirty="0"/>
              <a:t>月</a:t>
            </a:r>
            <a:r>
              <a:rPr lang="en-US" altLang="zh-CN" sz="2400" dirty="0"/>
              <a:t>19</a:t>
            </a:r>
            <a:r>
              <a:rPr lang="zh-CN" altLang="en-US" sz="2400" dirty="0"/>
              <a:t>日下午占领长春</a:t>
            </a:r>
          </a:p>
        </p:txBody>
      </p:sp>
      <p:sp>
        <p:nvSpPr>
          <p:cNvPr id="19" name="椭圆 18">
            <a:extLst>
              <a:ext uri="{FF2B5EF4-FFF2-40B4-BE49-F238E27FC236}">
                <a16:creationId xmlns:a16="http://schemas.microsoft.com/office/drawing/2014/main" xmlns="" id="{0EC09B48-7DA5-48ED-8E00-720232FEC1BE}"/>
              </a:ext>
            </a:extLst>
          </p:cNvPr>
          <p:cNvSpPr/>
          <p:nvPr/>
        </p:nvSpPr>
        <p:spPr>
          <a:xfrm>
            <a:off x="9358005" y="5303010"/>
            <a:ext cx="360000" cy="36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xmlns="" id="{31E6922A-E962-49E9-B9B8-16BF2C22DA1F}"/>
              </a:ext>
            </a:extLst>
          </p:cNvPr>
          <p:cNvSpPr/>
          <p:nvPr/>
        </p:nvSpPr>
        <p:spPr>
          <a:xfrm>
            <a:off x="8818465" y="5303010"/>
            <a:ext cx="360000" cy="36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xmlns="" id="{85B6B944-8AEF-4483-94E1-FA9E881FCBBF}"/>
              </a:ext>
            </a:extLst>
          </p:cNvPr>
          <p:cNvSpPr txBox="1"/>
          <p:nvPr/>
        </p:nvSpPr>
        <p:spPr>
          <a:xfrm>
            <a:off x="10733649" y="6432589"/>
            <a:ext cx="1107996" cy="369332"/>
          </a:xfrm>
          <a:prstGeom prst="rect">
            <a:avLst/>
          </a:prstGeom>
          <a:noFill/>
        </p:spPr>
        <p:txBody>
          <a:bodyPr wrap="none" rtlCol="0">
            <a:spAutoFit/>
          </a:bodyPr>
          <a:lstStyle/>
          <a:p>
            <a:r>
              <a:rPr lang="zh-CN" altLang="en-US" dirty="0"/>
              <a:t>时空观念</a:t>
            </a:r>
          </a:p>
        </p:txBody>
      </p:sp>
    </p:spTree>
    <p:extLst>
      <p:ext uri="{BB962C8B-B14F-4D97-AF65-F5344CB8AC3E}">
        <p14:creationId xmlns:p14="http://schemas.microsoft.com/office/powerpoint/2010/main" val="385332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29ECC676-C82A-458D-81F8-F3F6B9B132E3}"/>
              </a:ext>
            </a:extLst>
          </p:cNvPr>
          <p:cNvSpPr/>
          <p:nvPr/>
        </p:nvSpPr>
        <p:spPr>
          <a:xfrm>
            <a:off x="1126202" y="3694858"/>
            <a:ext cx="5068481"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陆军总兵力约</a:t>
            </a:r>
            <a:r>
              <a:rPr lang="en-US" altLang="zh-CN" dirty="0"/>
              <a:t>40</a:t>
            </a:r>
            <a:r>
              <a:rPr lang="zh-CN" altLang="en-US" dirty="0"/>
              <a:t>万人</a:t>
            </a:r>
          </a:p>
        </p:txBody>
      </p:sp>
      <p:sp>
        <p:nvSpPr>
          <p:cNvPr id="22" name="矩形 21">
            <a:extLst>
              <a:ext uri="{FF2B5EF4-FFF2-40B4-BE49-F238E27FC236}">
                <a16:creationId xmlns:a16="http://schemas.microsoft.com/office/drawing/2014/main" xmlns="" id="{76165F1E-0497-49BE-B92E-DAAA593CB28E}"/>
              </a:ext>
            </a:extLst>
          </p:cNvPr>
          <p:cNvSpPr/>
          <p:nvPr/>
        </p:nvSpPr>
        <p:spPr>
          <a:xfrm>
            <a:off x="8729868" y="3694858"/>
            <a:ext cx="2328421"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空军飞机</a:t>
            </a:r>
            <a:r>
              <a:rPr lang="en-US" altLang="zh-CN" dirty="0"/>
              <a:t>265</a:t>
            </a:r>
            <a:r>
              <a:rPr lang="zh-CN" altLang="en-US" dirty="0"/>
              <a:t>架</a:t>
            </a:r>
          </a:p>
        </p:txBody>
      </p:sp>
      <p:sp>
        <p:nvSpPr>
          <p:cNvPr id="23" name="矩形 22">
            <a:extLst>
              <a:ext uri="{FF2B5EF4-FFF2-40B4-BE49-F238E27FC236}">
                <a16:creationId xmlns:a16="http://schemas.microsoft.com/office/drawing/2014/main" xmlns="" id="{9D4218D3-EF4C-49B3-AA23-E3EBCA35147F}"/>
              </a:ext>
            </a:extLst>
          </p:cNvPr>
          <p:cNvSpPr/>
          <p:nvPr/>
        </p:nvSpPr>
        <p:spPr>
          <a:xfrm>
            <a:off x="6658331" y="3695995"/>
            <a:ext cx="1630839"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海军船舰</a:t>
            </a:r>
            <a:r>
              <a:rPr lang="en-US" altLang="zh-CN" dirty="0"/>
              <a:t>31</a:t>
            </a:r>
            <a:r>
              <a:rPr lang="zh-CN" altLang="en-US" dirty="0"/>
              <a:t>艘</a:t>
            </a:r>
          </a:p>
        </p:txBody>
      </p:sp>
      <p:sp>
        <p:nvSpPr>
          <p:cNvPr id="24" name="矩形 23">
            <a:extLst>
              <a:ext uri="{FF2B5EF4-FFF2-40B4-BE49-F238E27FC236}">
                <a16:creationId xmlns:a16="http://schemas.microsoft.com/office/drawing/2014/main" xmlns="" id="{3FBDBF88-F508-4C89-B847-E6CB7397E22E}"/>
              </a:ext>
            </a:extLst>
          </p:cNvPr>
          <p:cNvSpPr/>
          <p:nvPr/>
        </p:nvSpPr>
        <p:spPr>
          <a:xfrm>
            <a:off x="8729868" y="4453098"/>
            <a:ext cx="2328420" cy="36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陆军总兵力约两万人</a:t>
            </a:r>
          </a:p>
        </p:txBody>
      </p:sp>
      <p:sp>
        <p:nvSpPr>
          <p:cNvPr id="25" name="文本框 24">
            <a:extLst>
              <a:ext uri="{FF2B5EF4-FFF2-40B4-BE49-F238E27FC236}">
                <a16:creationId xmlns:a16="http://schemas.microsoft.com/office/drawing/2014/main" xmlns="" id="{8D8BF8B8-DD55-401D-955D-D1F138D3EF90}"/>
              </a:ext>
            </a:extLst>
          </p:cNvPr>
          <p:cNvSpPr txBox="1"/>
          <p:nvPr/>
        </p:nvSpPr>
        <p:spPr>
          <a:xfrm>
            <a:off x="4448837" y="4559177"/>
            <a:ext cx="1771639" cy="369332"/>
          </a:xfrm>
          <a:prstGeom prst="rect">
            <a:avLst/>
          </a:prstGeom>
          <a:noFill/>
          <a:ln>
            <a:solidFill>
              <a:schemeClr val="tx1"/>
            </a:solidFill>
          </a:ln>
        </p:spPr>
        <p:txBody>
          <a:bodyPr wrap="none" rtlCol="0">
            <a:spAutoFit/>
          </a:bodyPr>
          <a:lstStyle/>
          <a:p>
            <a:r>
              <a:rPr lang="zh-CN" altLang="en-US" dirty="0"/>
              <a:t>东北军</a:t>
            </a:r>
            <a:r>
              <a:rPr lang="en-US" altLang="zh-CN" dirty="0"/>
              <a:t>vs</a:t>
            </a:r>
            <a:r>
              <a:rPr lang="zh-CN" altLang="en-US" dirty="0"/>
              <a:t>关东军</a:t>
            </a:r>
          </a:p>
        </p:txBody>
      </p:sp>
      <p:sp>
        <p:nvSpPr>
          <p:cNvPr id="26" name="矩形 25">
            <a:extLst>
              <a:ext uri="{FF2B5EF4-FFF2-40B4-BE49-F238E27FC236}">
                <a16:creationId xmlns:a16="http://schemas.microsoft.com/office/drawing/2014/main" xmlns="" id="{DD090BB8-C0BA-4C07-B53A-465925FBBF81}"/>
              </a:ext>
            </a:extLst>
          </p:cNvPr>
          <p:cNvSpPr/>
          <p:nvPr/>
        </p:nvSpPr>
        <p:spPr>
          <a:xfrm>
            <a:off x="4670531" y="4182399"/>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xmlns="" id="{CFE04620-4A2D-4F88-A6E7-E52D7C5231CE}"/>
              </a:ext>
            </a:extLst>
          </p:cNvPr>
          <p:cNvSpPr/>
          <p:nvPr/>
        </p:nvSpPr>
        <p:spPr>
          <a:xfrm>
            <a:off x="5614294" y="4182399"/>
            <a:ext cx="360000" cy="36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aphicFrame>
        <p:nvGraphicFramePr>
          <p:cNvPr id="28" name="图表 27">
            <a:extLst>
              <a:ext uri="{FF2B5EF4-FFF2-40B4-BE49-F238E27FC236}">
                <a16:creationId xmlns:a16="http://schemas.microsoft.com/office/drawing/2014/main" xmlns="" id="{206CA850-3386-45D0-B9FA-BC9634EE03CB}"/>
              </a:ext>
            </a:extLst>
          </p:cNvPr>
          <p:cNvGraphicFramePr/>
          <p:nvPr>
            <p:extLst>
              <p:ext uri="{D42A27DB-BD31-4B8C-83A1-F6EECF244321}">
                <p14:modId xmlns:p14="http://schemas.microsoft.com/office/powerpoint/2010/main" val="1002828617"/>
              </p:ext>
            </p:extLst>
          </p:nvPr>
        </p:nvGraphicFramePr>
        <p:xfrm>
          <a:off x="1126202" y="923029"/>
          <a:ext cx="1630840" cy="2013589"/>
        </p:xfrm>
        <a:graphic>
          <a:graphicData uri="http://schemas.openxmlformats.org/drawingml/2006/chart">
            <c:chart xmlns:c="http://schemas.openxmlformats.org/drawingml/2006/chart" xmlns:r="http://schemas.openxmlformats.org/officeDocument/2006/relationships" r:id="rId3"/>
          </a:graphicData>
        </a:graphic>
      </p:graphicFrame>
      <p:sp>
        <p:nvSpPr>
          <p:cNvPr id="29" name="文本框 28">
            <a:extLst>
              <a:ext uri="{FF2B5EF4-FFF2-40B4-BE49-F238E27FC236}">
                <a16:creationId xmlns:a16="http://schemas.microsoft.com/office/drawing/2014/main" xmlns="" id="{E1EBC70C-35C1-4241-8B3A-4E5F0A3139A0}"/>
              </a:ext>
            </a:extLst>
          </p:cNvPr>
          <p:cNvSpPr txBox="1"/>
          <p:nvPr/>
        </p:nvSpPr>
        <p:spPr>
          <a:xfrm>
            <a:off x="1567963" y="2933622"/>
            <a:ext cx="800219" cy="461665"/>
          </a:xfrm>
          <a:prstGeom prst="rect">
            <a:avLst/>
          </a:prstGeom>
          <a:noFill/>
          <a:ln>
            <a:noFill/>
          </a:ln>
        </p:spPr>
        <p:txBody>
          <a:bodyPr wrap="none" rtlCol="0">
            <a:spAutoFit/>
          </a:bodyPr>
          <a:lstStyle/>
          <a:p>
            <a:r>
              <a:rPr lang="zh-CN" altLang="en-US" sz="2400" dirty="0"/>
              <a:t>领土</a:t>
            </a:r>
          </a:p>
        </p:txBody>
      </p:sp>
      <p:graphicFrame>
        <p:nvGraphicFramePr>
          <p:cNvPr id="30" name="图表 29">
            <a:extLst>
              <a:ext uri="{FF2B5EF4-FFF2-40B4-BE49-F238E27FC236}">
                <a16:creationId xmlns:a16="http://schemas.microsoft.com/office/drawing/2014/main" xmlns="" id="{1509B8F3-DAA9-45D1-9854-2B3DA3B2A17C}"/>
              </a:ext>
            </a:extLst>
          </p:cNvPr>
          <p:cNvGraphicFramePr/>
          <p:nvPr>
            <p:extLst>
              <p:ext uri="{D42A27DB-BD31-4B8C-83A1-F6EECF244321}">
                <p14:modId xmlns:p14="http://schemas.microsoft.com/office/powerpoint/2010/main" val="1195084569"/>
              </p:ext>
            </p:extLst>
          </p:nvPr>
        </p:nvGraphicFramePr>
        <p:xfrm>
          <a:off x="2826353" y="923030"/>
          <a:ext cx="1630840" cy="2013589"/>
        </p:xfrm>
        <a:graphic>
          <a:graphicData uri="http://schemas.openxmlformats.org/drawingml/2006/chart">
            <c:chart xmlns:c="http://schemas.openxmlformats.org/drawingml/2006/chart" xmlns:r="http://schemas.openxmlformats.org/officeDocument/2006/relationships" r:id="rId4"/>
          </a:graphicData>
        </a:graphic>
      </p:graphicFrame>
      <p:sp>
        <p:nvSpPr>
          <p:cNvPr id="31" name="文本框 30">
            <a:extLst>
              <a:ext uri="{FF2B5EF4-FFF2-40B4-BE49-F238E27FC236}">
                <a16:creationId xmlns:a16="http://schemas.microsoft.com/office/drawing/2014/main" xmlns="" id="{4AD157C5-A508-4DAE-B66B-DC0D30ADD0C2}"/>
              </a:ext>
            </a:extLst>
          </p:cNvPr>
          <p:cNvSpPr txBox="1"/>
          <p:nvPr/>
        </p:nvSpPr>
        <p:spPr>
          <a:xfrm>
            <a:off x="3258156" y="2929385"/>
            <a:ext cx="800219" cy="461665"/>
          </a:xfrm>
          <a:prstGeom prst="rect">
            <a:avLst/>
          </a:prstGeom>
          <a:noFill/>
          <a:ln>
            <a:noFill/>
          </a:ln>
        </p:spPr>
        <p:txBody>
          <a:bodyPr wrap="none" rtlCol="0">
            <a:spAutoFit/>
          </a:bodyPr>
          <a:lstStyle/>
          <a:p>
            <a:r>
              <a:rPr lang="zh-CN" altLang="en-US" sz="2400" dirty="0"/>
              <a:t>煤炭</a:t>
            </a:r>
          </a:p>
        </p:txBody>
      </p:sp>
      <p:graphicFrame>
        <p:nvGraphicFramePr>
          <p:cNvPr id="32" name="图表 31">
            <a:extLst>
              <a:ext uri="{FF2B5EF4-FFF2-40B4-BE49-F238E27FC236}">
                <a16:creationId xmlns:a16="http://schemas.microsoft.com/office/drawing/2014/main" xmlns="" id="{767D3721-601E-41B2-8C11-B05E1434E673}"/>
              </a:ext>
            </a:extLst>
          </p:cNvPr>
          <p:cNvGraphicFramePr/>
          <p:nvPr>
            <p:extLst>
              <p:ext uri="{D42A27DB-BD31-4B8C-83A1-F6EECF244321}">
                <p14:modId xmlns:p14="http://schemas.microsoft.com/office/powerpoint/2010/main" val="2655457041"/>
              </p:ext>
            </p:extLst>
          </p:nvPr>
        </p:nvGraphicFramePr>
        <p:xfrm>
          <a:off x="4526504" y="923030"/>
          <a:ext cx="1630840" cy="2013589"/>
        </p:xfrm>
        <a:graphic>
          <a:graphicData uri="http://schemas.openxmlformats.org/drawingml/2006/chart">
            <c:chart xmlns:c="http://schemas.openxmlformats.org/drawingml/2006/chart" xmlns:r="http://schemas.openxmlformats.org/officeDocument/2006/relationships" r:id="rId5"/>
          </a:graphicData>
        </a:graphic>
      </p:graphicFrame>
      <p:sp>
        <p:nvSpPr>
          <p:cNvPr id="33" name="文本框 32">
            <a:extLst>
              <a:ext uri="{FF2B5EF4-FFF2-40B4-BE49-F238E27FC236}">
                <a16:creationId xmlns:a16="http://schemas.microsoft.com/office/drawing/2014/main" xmlns="" id="{BB2B12AD-841F-499C-A18B-E5E10AC90A04}"/>
              </a:ext>
            </a:extLst>
          </p:cNvPr>
          <p:cNvSpPr txBox="1"/>
          <p:nvPr/>
        </p:nvSpPr>
        <p:spPr>
          <a:xfrm>
            <a:off x="4966062" y="2936618"/>
            <a:ext cx="800219" cy="461665"/>
          </a:xfrm>
          <a:prstGeom prst="rect">
            <a:avLst/>
          </a:prstGeom>
          <a:noFill/>
          <a:ln>
            <a:noFill/>
          </a:ln>
        </p:spPr>
        <p:txBody>
          <a:bodyPr wrap="none" rtlCol="0">
            <a:spAutoFit/>
          </a:bodyPr>
          <a:lstStyle/>
          <a:p>
            <a:r>
              <a:rPr lang="zh-CN" altLang="en-US" sz="2400" dirty="0"/>
              <a:t>铁矿</a:t>
            </a:r>
          </a:p>
        </p:txBody>
      </p:sp>
      <p:graphicFrame>
        <p:nvGraphicFramePr>
          <p:cNvPr id="34" name="图表 33">
            <a:extLst>
              <a:ext uri="{FF2B5EF4-FFF2-40B4-BE49-F238E27FC236}">
                <a16:creationId xmlns:a16="http://schemas.microsoft.com/office/drawing/2014/main" xmlns="" id="{E1944D56-7C94-4E09-8EC1-C18ECCB26A94}"/>
              </a:ext>
            </a:extLst>
          </p:cNvPr>
          <p:cNvGraphicFramePr/>
          <p:nvPr>
            <p:extLst>
              <p:ext uri="{D42A27DB-BD31-4B8C-83A1-F6EECF244321}">
                <p14:modId xmlns:p14="http://schemas.microsoft.com/office/powerpoint/2010/main" val="740811680"/>
              </p:ext>
            </p:extLst>
          </p:nvPr>
        </p:nvGraphicFramePr>
        <p:xfrm>
          <a:off x="6220476" y="923030"/>
          <a:ext cx="1630840" cy="2013589"/>
        </p:xfrm>
        <a:graphic>
          <a:graphicData uri="http://schemas.openxmlformats.org/drawingml/2006/chart">
            <c:chart xmlns:c="http://schemas.openxmlformats.org/drawingml/2006/chart" xmlns:r="http://schemas.openxmlformats.org/officeDocument/2006/relationships" r:id="rId6"/>
          </a:graphicData>
        </a:graphic>
      </p:graphicFrame>
      <p:sp>
        <p:nvSpPr>
          <p:cNvPr id="35" name="文本框 34">
            <a:extLst>
              <a:ext uri="{FF2B5EF4-FFF2-40B4-BE49-F238E27FC236}">
                <a16:creationId xmlns:a16="http://schemas.microsoft.com/office/drawing/2014/main" xmlns="" id="{79B64E52-86C9-4625-A70F-B5E8CF844771}"/>
              </a:ext>
            </a:extLst>
          </p:cNvPr>
          <p:cNvSpPr txBox="1"/>
          <p:nvPr/>
        </p:nvSpPr>
        <p:spPr>
          <a:xfrm>
            <a:off x="6658331" y="2936618"/>
            <a:ext cx="800219" cy="461665"/>
          </a:xfrm>
          <a:prstGeom prst="rect">
            <a:avLst/>
          </a:prstGeom>
          <a:noFill/>
          <a:ln>
            <a:noFill/>
          </a:ln>
        </p:spPr>
        <p:txBody>
          <a:bodyPr wrap="none" rtlCol="0">
            <a:spAutoFit/>
          </a:bodyPr>
          <a:lstStyle/>
          <a:p>
            <a:r>
              <a:rPr lang="zh-CN" altLang="en-US" sz="2400" dirty="0"/>
              <a:t>石油</a:t>
            </a:r>
          </a:p>
        </p:txBody>
      </p:sp>
      <p:graphicFrame>
        <p:nvGraphicFramePr>
          <p:cNvPr id="36" name="图表 35">
            <a:extLst>
              <a:ext uri="{FF2B5EF4-FFF2-40B4-BE49-F238E27FC236}">
                <a16:creationId xmlns:a16="http://schemas.microsoft.com/office/drawing/2014/main" xmlns="" id="{4ED96D71-0975-4D75-A0B3-49462AD362D9}"/>
              </a:ext>
            </a:extLst>
          </p:cNvPr>
          <p:cNvGraphicFramePr/>
          <p:nvPr>
            <p:extLst>
              <p:ext uri="{D42A27DB-BD31-4B8C-83A1-F6EECF244321}">
                <p14:modId xmlns:p14="http://schemas.microsoft.com/office/powerpoint/2010/main" val="1251800649"/>
              </p:ext>
            </p:extLst>
          </p:nvPr>
        </p:nvGraphicFramePr>
        <p:xfrm>
          <a:off x="7914448" y="923029"/>
          <a:ext cx="1630840" cy="2013589"/>
        </p:xfrm>
        <a:graphic>
          <a:graphicData uri="http://schemas.openxmlformats.org/drawingml/2006/chart">
            <c:chart xmlns:c="http://schemas.openxmlformats.org/drawingml/2006/chart" xmlns:r="http://schemas.openxmlformats.org/officeDocument/2006/relationships" r:id="rId7"/>
          </a:graphicData>
        </a:graphic>
      </p:graphicFrame>
      <p:sp>
        <p:nvSpPr>
          <p:cNvPr id="37" name="文本框 36">
            <a:extLst>
              <a:ext uri="{FF2B5EF4-FFF2-40B4-BE49-F238E27FC236}">
                <a16:creationId xmlns:a16="http://schemas.microsoft.com/office/drawing/2014/main" xmlns="" id="{58DCEB35-3B56-4E76-8A71-4776F60F06E5}"/>
              </a:ext>
            </a:extLst>
          </p:cNvPr>
          <p:cNvSpPr txBox="1"/>
          <p:nvPr/>
        </p:nvSpPr>
        <p:spPr>
          <a:xfrm>
            <a:off x="8123174" y="2940353"/>
            <a:ext cx="1415772" cy="461665"/>
          </a:xfrm>
          <a:prstGeom prst="rect">
            <a:avLst/>
          </a:prstGeom>
          <a:noFill/>
          <a:ln>
            <a:noFill/>
          </a:ln>
        </p:spPr>
        <p:txBody>
          <a:bodyPr wrap="none" rtlCol="0">
            <a:spAutoFit/>
          </a:bodyPr>
          <a:lstStyle/>
          <a:p>
            <a:r>
              <a:rPr lang="zh-CN" altLang="en-US" sz="2400" dirty="0"/>
              <a:t>森林面积</a:t>
            </a:r>
          </a:p>
        </p:txBody>
      </p:sp>
      <p:graphicFrame>
        <p:nvGraphicFramePr>
          <p:cNvPr id="38" name="图表 37">
            <a:extLst>
              <a:ext uri="{FF2B5EF4-FFF2-40B4-BE49-F238E27FC236}">
                <a16:creationId xmlns:a16="http://schemas.microsoft.com/office/drawing/2014/main" xmlns="" id="{9A41F94C-8B3A-482C-8001-23448059C6AC}"/>
              </a:ext>
            </a:extLst>
          </p:cNvPr>
          <p:cNvGraphicFramePr/>
          <p:nvPr>
            <p:extLst>
              <p:ext uri="{D42A27DB-BD31-4B8C-83A1-F6EECF244321}">
                <p14:modId xmlns:p14="http://schemas.microsoft.com/office/powerpoint/2010/main" val="1808552224"/>
              </p:ext>
            </p:extLst>
          </p:nvPr>
        </p:nvGraphicFramePr>
        <p:xfrm>
          <a:off x="9609864" y="923029"/>
          <a:ext cx="1630840" cy="2013589"/>
        </p:xfrm>
        <a:graphic>
          <a:graphicData uri="http://schemas.openxmlformats.org/drawingml/2006/chart">
            <c:chart xmlns:c="http://schemas.openxmlformats.org/drawingml/2006/chart" xmlns:r="http://schemas.openxmlformats.org/officeDocument/2006/relationships" r:id="rId8"/>
          </a:graphicData>
        </a:graphic>
      </p:graphicFrame>
      <p:sp>
        <p:nvSpPr>
          <p:cNvPr id="39" name="文本框 38">
            <a:extLst>
              <a:ext uri="{FF2B5EF4-FFF2-40B4-BE49-F238E27FC236}">
                <a16:creationId xmlns:a16="http://schemas.microsoft.com/office/drawing/2014/main" xmlns="" id="{6FC3D07F-5743-4C13-A61D-27FFE08C2BFD}"/>
              </a:ext>
            </a:extLst>
          </p:cNvPr>
          <p:cNvSpPr txBox="1"/>
          <p:nvPr/>
        </p:nvSpPr>
        <p:spPr>
          <a:xfrm>
            <a:off x="9824932" y="2929385"/>
            <a:ext cx="1415772" cy="461665"/>
          </a:xfrm>
          <a:prstGeom prst="rect">
            <a:avLst/>
          </a:prstGeom>
          <a:noFill/>
          <a:ln>
            <a:noFill/>
          </a:ln>
        </p:spPr>
        <p:txBody>
          <a:bodyPr wrap="none" rtlCol="0">
            <a:spAutoFit/>
          </a:bodyPr>
          <a:lstStyle/>
          <a:p>
            <a:r>
              <a:rPr lang="zh-CN" altLang="en-US" sz="2400" dirty="0"/>
              <a:t>铁路长度</a:t>
            </a:r>
          </a:p>
        </p:txBody>
      </p:sp>
      <p:sp>
        <p:nvSpPr>
          <p:cNvPr id="40" name="文本框 39">
            <a:extLst>
              <a:ext uri="{FF2B5EF4-FFF2-40B4-BE49-F238E27FC236}">
                <a16:creationId xmlns:a16="http://schemas.microsoft.com/office/drawing/2014/main" xmlns="" id="{59D1C2FC-C8B2-4C05-AD8A-8CB124169B0A}"/>
              </a:ext>
            </a:extLst>
          </p:cNvPr>
          <p:cNvSpPr txBox="1"/>
          <p:nvPr/>
        </p:nvSpPr>
        <p:spPr>
          <a:xfrm>
            <a:off x="965935" y="5261917"/>
            <a:ext cx="10382817" cy="954107"/>
          </a:xfrm>
          <a:prstGeom prst="rect">
            <a:avLst/>
          </a:prstGeom>
          <a:noFill/>
        </p:spPr>
        <p:txBody>
          <a:bodyPr wrap="square" rtlCol="0">
            <a:spAutoFit/>
          </a:bodyPr>
          <a:lstStyle/>
          <a:p>
            <a:r>
              <a:rPr lang="zh-CN" altLang="en-US" sz="2400" dirty="0"/>
              <a:t>       </a:t>
            </a:r>
            <a:r>
              <a:rPr lang="zh-CN" altLang="en-US" sz="2800" dirty="0"/>
              <a:t>东北地区有着如此丰富的资源和雄厚的兵力何以在不到四个月的时间就全部沦陷？</a:t>
            </a:r>
          </a:p>
        </p:txBody>
      </p:sp>
      <p:sp>
        <p:nvSpPr>
          <p:cNvPr id="42" name="文本框 41">
            <a:extLst>
              <a:ext uri="{FF2B5EF4-FFF2-40B4-BE49-F238E27FC236}">
                <a16:creationId xmlns:a16="http://schemas.microsoft.com/office/drawing/2014/main" xmlns="" id="{CDB5D3AE-A44E-42E8-AA2C-852942F07154}"/>
              </a:ext>
            </a:extLst>
          </p:cNvPr>
          <p:cNvSpPr txBox="1"/>
          <p:nvPr/>
        </p:nvSpPr>
        <p:spPr>
          <a:xfrm>
            <a:off x="9450874" y="143778"/>
            <a:ext cx="2698175" cy="523220"/>
          </a:xfrm>
          <a:prstGeom prst="rect">
            <a:avLst/>
          </a:prstGeom>
          <a:noFill/>
        </p:spPr>
        <p:txBody>
          <a:bodyPr wrap="none" rtlCol="0">
            <a:spAutoFit/>
          </a:bodyPr>
          <a:lstStyle/>
          <a:p>
            <a:pPr algn="r"/>
            <a:r>
              <a:rPr lang="zh-CN" altLang="en-US" sz="2800" dirty="0"/>
              <a:t>痛切心扉的领悟</a:t>
            </a:r>
          </a:p>
        </p:txBody>
      </p:sp>
      <p:cxnSp>
        <p:nvCxnSpPr>
          <p:cNvPr id="43" name="直线连接符 42"/>
          <p:cNvCxnSpPr/>
          <p:nvPr/>
        </p:nvCxnSpPr>
        <p:spPr>
          <a:xfrm flipV="1">
            <a:off x="6072109" y="774598"/>
            <a:ext cx="5786437" cy="9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8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0F5E6AE-77B2-4976-B11F-AECBEB5DF3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3613" y="1128713"/>
            <a:ext cx="5762625" cy="5314950"/>
          </a:xfrm>
          <a:prstGeom prst="rect">
            <a:avLst/>
          </a:prstGeom>
        </p:spPr>
      </p:pic>
      <p:sp>
        <p:nvSpPr>
          <p:cNvPr id="3" name="文本框 2">
            <a:extLst>
              <a:ext uri="{FF2B5EF4-FFF2-40B4-BE49-F238E27FC236}">
                <a16:creationId xmlns:a16="http://schemas.microsoft.com/office/drawing/2014/main" xmlns="" id="{771F6CB6-F42C-4FD6-9C18-30DC2BDCAC67}"/>
              </a:ext>
            </a:extLst>
          </p:cNvPr>
          <p:cNvSpPr txBox="1"/>
          <p:nvPr/>
        </p:nvSpPr>
        <p:spPr>
          <a:xfrm>
            <a:off x="625939" y="4874003"/>
            <a:ext cx="4943476" cy="1569660"/>
          </a:xfrm>
          <a:prstGeom prst="rect">
            <a:avLst/>
          </a:prstGeom>
          <a:noFill/>
        </p:spPr>
        <p:txBody>
          <a:bodyPr wrap="square" rtlCol="0">
            <a:spAutoFit/>
          </a:bodyPr>
          <a:lstStyle/>
          <a:p>
            <a:r>
              <a:rPr lang="zh-CN" altLang="en-US" dirty="0"/>
              <a:t>  </a:t>
            </a:r>
            <a:r>
              <a:rPr lang="en-US" altLang="zh-CN" sz="2400" dirty="0"/>
              <a:t>1932</a:t>
            </a:r>
            <a:r>
              <a:rPr lang="zh-CN" altLang="en-US" sz="2400" dirty="0"/>
              <a:t>年</a:t>
            </a:r>
            <a:r>
              <a:rPr lang="en-US" altLang="zh-CN" sz="2400" dirty="0"/>
              <a:t>3</a:t>
            </a:r>
            <a:r>
              <a:rPr lang="zh-CN" altLang="en-US" sz="2400" dirty="0"/>
              <a:t>月</a:t>
            </a:r>
            <a:r>
              <a:rPr lang="en-US" altLang="zh-CN" sz="2400" dirty="0"/>
              <a:t>9</a:t>
            </a:r>
            <a:r>
              <a:rPr lang="zh-CN" altLang="en-US" sz="2400" dirty="0"/>
              <a:t>日，日本扶持末代皇帝溥仪在长春成立傀儡政权</a:t>
            </a:r>
            <a:r>
              <a:rPr lang="en-US" altLang="zh-CN" sz="2400" dirty="0"/>
              <a:t>——</a:t>
            </a:r>
            <a:r>
              <a:rPr lang="zh-CN" altLang="en-US" sz="2400" dirty="0"/>
              <a:t>伪满洲国，溥仪任“满洲国执政”。建年号为“大同”。</a:t>
            </a:r>
          </a:p>
        </p:txBody>
      </p:sp>
      <p:sp>
        <p:nvSpPr>
          <p:cNvPr id="4" name="矩形 3">
            <a:extLst>
              <a:ext uri="{FF2B5EF4-FFF2-40B4-BE49-F238E27FC236}">
                <a16:creationId xmlns:a16="http://schemas.microsoft.com/office/drawing/2014/main" xmlns="" id="{EF8BA0E3-9D3A-48A1-B845-BE93510D61CF}"/>
              </a:ext>
            </a:extLst>
          </p:cNvPr>
          <p:cNvSpPr/>
          <p:nvPr/>
        </p:nvSpPr>
        <p:spPr>
          <a:xfrm>
            <a:off x="431336" y="1128713"/>
            <a:ext cx="5138079" cy="3724096"/>
          </a:xfrm>
          <a:prstGeom prst="rect">
            <a:avLst/>
          </a:prstGeom>
          <a:ln>
            <a:solidFill>
              <a:schemeClr val="bg2">
                <a:lumMod val="75000"/>
              </a:schemeClr>
            </a:solidFill>
          </a:ln>
        </p:spPr>
        <p:txBody>
          <a:bodyPr wrap="square">
            <a:spAutoFit/>
          </a:bodyPr>
          <a:lstStyle/>
          <a:p>
            <a:pPr algn="ctr"/>
            <a:r>
              <a:rPr lang="zh-CN" altLang="en-US" sz="2400" b="0" i="0" u="none" strike="noStrike" dirty="0">
                <a:solidFill>
                  <a:srgbClr val="333333"/>
                </a:solidFill>
                <a:effectLst/>
                <a:latin typeface="arial" panose="020B0604020202020204" pitchFamily="34" charset="0"/>
              </a:rPr>
              <a:t>松花江上（节选）</a:t>
            </a:r>
            <a:endParaRPr lang="en-US" altLang="zh-CN" sz="2400" b="0" i="0" u="none" strike="noStrike" dirty="0">
              <a:solidFill>
                <a:srgbClr val="333333"/>
              </a:solidFill>
              <a:effectLst/>
              <a:latin typeface="arial" panose="020B0604020202020204" pitchFamily="34" charset="0"/>
            </a:endParaRPr>
          </a:p>
          <a:p>
            <a:r>
              <a:rPr lang="zh-CN" altLang="en-US" sz="2400" b="0" i="0" u="none" strike="noStrike" dirty="0">
                <a:solidFill>
                  <a:srgbClr val="333333"/>
                </a:solidFill>
                <a:effectLst/>
                <a:latin typeface="arial" panose="020B0604020202020204" pitchFamily="34" charset="0"/>
              </a:rPr>
              <a:t>    我的家在东北松花江上， 那里有森林煤矿， 还有那满山遍野的大豆高粱</a:t>
            </a:r>
            <a:r>
              <a:rPr lang="en-US" altLang="zh-CN" sz="2400" b="0" i="0" u="none" strike="noStrike" dirty="0">
                <a:solidFill>
                  <a:srgbClr val="333333"/>
                </a:solidFill>
                <a:effectLst/>
                <a:latin typeface="arial" panose="020B0604020202020204" pitchFamily="34" charset="0"/>
              </a:rPr>
              <a:t>······</a:t>
            </a:r>
            <a:r>
              <a:rPr lang="zh-CN" altLang="en-US" sz="2400" b="0" i="0" u="none" strike="noStrike" dirty="0">
                <a:solidFill>
                  <a:srgbClr val="333333"/>
                </a:solidFill>
                <a:effectLst/>
                <a:latin typeface="arial" panose="020B0604020202020204" pitchFamily="34" charset="0"/>
              </a:rPr>
              <a:t>还有那衰老的爹娘。  </a:t>
            </a:r>
            <a:endParaRPr lang="en-US" altLang="zh-CN" sz="2400" b="0" i="0" u="none" strike="noStrike" dirty="0">
              <a:solidFill>
                <a:srgbClr val="333333"/>
              </a:solidFill>
              <a:effectLst/>
              <a:latin typeface="arial" panose="020B0604020202020204" pitchFamily="34" charset="0"/>
            </a:endParaRPr>
          </a:p>
          <a:p>
            <a:r>
              <a:rPr lang="zh-CN" altLang="en-US" sz="2400" b="0" i="0" u="none" strike="noStrike" dirty="0">
                <a:solidFill>
                  <a:srgbClr val="333333"/>
                </a:solidFill>
                <a:effectLst/>
                <a:latin typeface="arial" panose="020B0604020202020204" pitchFamily="34" charset="0"/>
              </a:rPr>
              <a:t>    九一八，九一八！ 从那个悲惨的时候， 脱离了我的家乡， 抛弃那无尽的宝藏， 流浪！流浪！ 整日价在关内，流浪！ 哪年，哪月， 才能够回到我那可爱的故乡？</a:t>
            </a:r>
            <a:endParaRPr lang="en-US" altLang="zh-CN" sz="2400" b="0" i="0" u="none" strike="noStrike" dirty="0">
              <a:solidFill>
                <a:srgbClr val="333333"/>
              </a:solidFill>
              <a:effectLst/>
              <a:latin typeface="arial" panose="020B0604020202020204" pitchFamily="34" charset="0"/>
            </a:endParaRPr>
          </a:p>
          <a:p>
            <a:pPr algn="r"/>
            <a:r>
              <a:rPr lang="en-US" altLang="zh-CN" sz="2000" dirty="0"/>
              <a:t>——</a:t>
            </a:r>
            <a:r>
              <a:rPr lang="zh-CN" altLang="en-US" sz="2000" dirty="0"/>
              <a:t>河北群众艺术馆编，张寒晖歌曲集</a:t>
            </a:r>
          </a:p>
        </p:txBody>
      </p:sp>
      <p:sp>
        <p:nvSpPr>
          <p:cNvPr id="5" name="文本框 4">
            <a:extLst>
              <a:ext uri="{FF2B5EF4-FFF2-40B4-BE49-F238E27FC236}">
                <a16:creationId xmlns:a16="http://schemas.microsoft.com/office/drawing/2014/main" xmlns="" id="{CDB5D3AE-A44E-42E8-AA2C-852942F07154}"/>
              </a:ext>
            </a:extLst>
          </p:cNvPr>
          <p:cNvSpPr txBox="1"/>
          <p:nvPr/>
        </p:nvSpPr>
        <p:spPr>
          <a:xfrm>
            <a:off x="9380943" y="129643"/>
            <a:ext cx="2698175" cy="523220"/>
          </a:xfrm>
          <a:prstGeom prst="rect">
            <a:avLst/>
          </a:prstGeom>
          <a:noFill/>
        </p:spPr>
        <p:txBody>
          <a:bodyPr wrap="none" rtlCol="0">
            <a:spAutoFit/>
          </a:bodyPr>
          <a:lstStyle/>
          <a:p>
            <a:pPr algn="r"/>
            <a:r>
              <a:rPr lang="zh-CN" altLang="en-US" sz="2800" dirty="0"/>
              <a:t>一个时代的无奈</a:t>
            </a:r>
          </a:p>
        </p:txBody>
      </p:sp>
    </p:spTree>
    <p:extLst>
      <p:ext uri="{BB962C8B-B14F-4D97-AF65-F5344CB8AC3E}">
        <p14:creationId xmlns:p14="http://schemas.microsoft.com/office/powerpoint/2010/main" val="3527013851"/>
      </p:ext>
    </p:extLst>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noFill/>
        <a:noFill/>
        <a:no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5214</TotalTime>
  <Words>2320</Words>
  <Application>Microsoft Office PowerPoint</Application>
  <PresentationFormat>自定义</PresentationFormat>
  <Paragraphs>199</Paragraphs>
  <Slides>28</Slides>
  <Notes>7</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HUNNU</cp:lastModifiedBy>
  <cp:revision>232</cp:revision>
  <dcterms:created xsi:type="dcterms:W3CDTF">2019-12-06T12:08:00Z</dcterms:created>
  <dcterms:modified xsi:type="dcterms:W3CDTF">2020-12-30T05:52:53Z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