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655" r:id="rId2"/>
    <p:sldId id="378" r:id="rId3"/>
    <p:sldId id="649" r:id="rId4"/>
    <p:sldId id="656" r:id="rId5"/>
    <p:sldId id="657" r:id="rId6"/>
    <p:sldId id="658" r:id="rId7"/>
    <p:sldId id="659" r:id="rId8"/>
    <p:sldId id="660" r:id="rId9"/>
    <p:sldId id="650" r:id="rId10"/>
    <p:sldId id="661" r:id="rId11"/>
    <p:sldId id="662" r:id="rId12"/>
    <p:sldId id="663" r:id="rId13"/>
    <p:sldId id="664" r:id="rId14"/>
    <p:sldId id="651" r:id="rId15"/>
    <p:sldId id="665" r:id="rId16"/>
    <p:sldId id="666" r:id="rId17"/>
    <p:sldId id="667" r:id="rId18"/>
    <p:sldId id="668" r:id="rId19"/>
    <p:sldId id="669" r:id="rId20"/>
    <p:sldId id="670" r:id="rId21"/>
    <p:sldId id="671" r:id="rId22"/>
    <p:sldId id="672" r:id="rId23"/>
    <p:sldId id="673" r:id="rId24"/>
    <p:sldId id="674" r:id="rId25"/>
    <p:sldId id="675" r:id="rId26"/>
    <p:sldId id="676" r:id="rId27"/>
    <p:sldId id="654" r:id="rId28"/>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319" userDrawn="1">
          <p15:clr>
            <a:srgbClr val="A4A3A4"/>
          </p15:clr>
        </p15:guide>
        <p15:guide id="2" pos="3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93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86347" autoAdjust="0"/>
  </p:normalViewPr>
  <p:slideViewPr>
    <p:cSldViewPr snapToGrid="0">
      <p:cViewPr>
        <p:scale>
          <a:sx n="70" d="100"/>
          <a:sy n="70" d="100"/>
        </p:scale>
        <p:origin x="-720" y="-90"/>
      </p:cViewPr>
      <p:guideLst>
        <p:guide orient="horz" pos="2319"/>
        <p:guide pos="3908"/>
      </p:guideLst>
    </p:cSldViewPr>
  </p:slideViewPr>
  <p:outlineViewPr>
    <p:cViewPr>
      <p:scale>
        <a:sx n="33" d="100"/>
        <a:sy n="33" d="100"/>
      </p:scale>
      <p:origin x="0" y="1122"/>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6443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A52D7-37C7-4B7E-BB41-86D5B57F0E08}" type="datetimeFigureOut">
              <a:rPr lang="zh-CN" altLang="en-US" smtClean="0"/>
              <a:pPr/>
              <a:t>2021/1/11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F094-A864-49B8-A335-02B1F339DA05}" type="slidenum">
              <a:rPr lang="zh-CN" altLang="en-US" smtClean="0"/>
              <a:pPr/>
              <a:t>‹#›</a:t>
            </a:fld>
            <a:endParaRPr lang="zh-CN" altLang="en-US"/>
          </a:p>
        </p:txBody>
      </p:sp>
    </p:spTree>
    <p:extLst>
      <p:ext uri="{BB962C8B-B14F-4D97-AF65-F5344CB8AC3E}">
        <p14:creationId xmlns:p14="http://schemas.microsoft.com/office/powerpoint/2010/main" val="378921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5E7C16-16EB-45EC-96F4-5B555DBEB0C0}" type="slidenum">
              <a:rPr lang="zh-CN" altLang="en-US" smtClean="0"/>
              <a:pPr/>
              <a:t>2</a:t>
            </a:fld>
            <a:endParaRPr lang="zh-CN" altLang="en-US"/>
          </a:p>
        </p:txBody>
      </p:sp>
    </p:spTree>
    <p:extLst>
      <p:ext uri="{BB962C8B-B14F-4D97-AF65-F5344CB8AC3E}">
        <p14:creationId xmlns:p14="http://schemas.microsoft.com/office/powerpoint/2010/main" val="1621078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23760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23760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50711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967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967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96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967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967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96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967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967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94274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2508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25082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966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78677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96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9667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9667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0767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CD63DA-3038-43B4-A653-10DE98DB660C}"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823760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直接连接符 21"/>
          <p:cNvSpPr>
            <a:spLocks noChangeShapeType="1"/>
          </p:cNvSpPr>
          <p:nvPr userDrawn="1"/>
        </p:nvSpPr>
        <p:spPr bwMode="auto">
          <a:xfrm>
            <a:off x="56362" y="776747"/>
            <a:ext cx="12135638" cy="0"/>
          </a:xfrm>
          <a:prstGeom prst="line">
            <a:avLst/>
          </a:prstGeom>
          <a:noFill/>
          <a:ln w="28575" cap="flat" cmpd="sng">
            <a:solidFill>
              <a:srgbClr val="263238"/>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3" name="Picture 2" descr="C:\Users\HUNNU\Desktop\mmexport1600907414185.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771" y="-63939"/>
            <a:ext cx="1183989" cy="1032438"/>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13"/>
          <p:cNvSpPr txBox="1"/>
          <p:nvPr userDrawn="1"/>
        </p:nvSpPr>
        <p:spPr>
          <a:xfrm>
            <a:off x="881708" y="105300"/>
            <a:ext cx="3901018" cy="584775"/>
          </a:xfrm>
          <a:prstGeom prst="rect">
            <a:avLst/>
          </a:prstGeom>
          <a:noFill/>
        </p:spPr>
        <p:txBody>
          <a:bodyPr wrap="square" rtlCol="0">
            <a:spAutoFit/>
          </a:bodyPr>
          <a:lstStyle/>
          <a:p>
            <a:r>
              <a:rPr lang="zh-CN" altLang="en-US" sz="3200" b="1" dirty="0" smtClean="0">
                <a:solidFill>
                  <a:schemeClr val="tx1"/>
                </a:solidFill>
                <a:latin typeface="隶书" panose="02010509060101010101" pitchFamily="49" charset="-122"/>
                <a:ea typeface="隶书" panose="02010509060101010101" pitchFamily="49" charset="-122"/>
              </a:rPr>
              <a:t>怀化市铁路第一中学</a:t>
            </a:r>
            <a:endParaRPr lang="zh-CN" altLang="en-US" sz="3200" b="1" dirty="0">
              <a:solidFill>
                <a:schemeClr val="tx1"/>
              </a:solidFill>
              <a:latin typeface="隶书" panose="02010509060101010101" pitchFamily="49" charset="-122"/>
              <a:ea typeface="隶书" panose="02010509060101010101" pitchFamily="49"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lvl1pPr>
              <a:defRPr/>
            </a:lvl1pPr>
          </a:lstStyle>
          <a:p>
            <a:fld id="{91F423F7-8EC3-46E9-B63C-F168B82A0C07}" type="datetime1">
              <a:rPr lang="zh-CN" altLang="en-US"/>
              <a:pPr/>
              <a:t>2021/1/11</a:t>
            </a:fld>
            <a:endParaRPr lang="zh-CN" altLang="en-US" sz="1800">
              <a:solidFill>
                <a:schemeClr val="tx1"/>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lvl1pPr>
              <a:defRPr/>
            </a:lvl1pPr>
          </a:lstStyle>
          <a:p>
            <a:endParaRPr lang="zh-CN" altLang="zh-CN"/>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a:defRPr/>
            </a:lvl1pPr>
          </a:lstStyle>
          <a:p>
            <a:fld id="{EAA7D9D8-2F79-49CC-8215-262C686D35F0}" type="slidenum">
              <a:rPr lang="zh-CN" altLang="en-US"/>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
  <p:cSld name="1_标题幻灯片">
    <p:spTree>
      <p:nvGrpSpPr>
        <p:cNvPr id="1" name=""/>
        <p:cNvGrpSpPr/>
        <p:nvPr/>
      </p:nvGrpSpPr>
      <p:grpSpPr>
        <a:xfrm>
          <a:off x="0" y="0"/>
          <a:ext cx="0" cy="0"/>
          <a:chOff x="0" y="0"/>
          <a:chExt cx="0" cy="0"/>
        </a:xfrm>
      </p:grpSpPr>
      <p:pic>
        <p:nvPicPr>
          <p:cNvPr id="4" name="图片 5137" descr="开国大典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368550"/>
            <a:ext cx="10704513"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5128"/>
          <p:cNvSpPr>
            <a:spLocks noChangeArrowheads="1"/>
          </p:cNvSpPr>
          <p:nvPr/>
        </p:nvSpPr>
        <p:spPr bwMode="auto">
          <a:xfrm>
            <a:off x="0" y="2060575"/>
            <a:ext cx="12192000" cy="4797425"/>
          </a:xfrm>
          <a:prstGeom prst="rect">
            <a:avLst/>
          </a:prstGeom>
          <a:gradFill rotWithShape="1">
            <a:gsLst>
              <a:gs pos="0">
                <a:schemeClr val="bg1">
                  <a:alpha val="0"/>
                </a:schemeClr>
              </a:gs>
              <a:gs pos="100000">
                <a:srgbClr val="FFFFFF"/>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zh-CN" altLang="zh-CN"/>
          </a:p>
        </p:txBody>
      </p:sp>
      <p:grpSp>
        <p:nvGrpSpPr>
          <p:cNvPr id="6" name="组合 5131"/>
          <p:cNvGrpSpPr>
            <a:grpSpLocks/>
          </p:cNvGrpSpPr>
          <p:nvPr/>
        </p:nvGrpSpPr>
        <p:grpSpPr bwMode="auto">
          <a:xfrm>
            <a:off x="5230813" y="2276475"/>
            <a:ext cx="5473700" cy="4105275"/>
            <a:chOff x="2471" y="1252"/>
            <a:chExt cx="2586" cy="2586"/>
          </a:xfrm>
        </p:grpSpPr>
        <p:sp>
          <p:nvSpPr>
            <p:cNvPr id="7" name="任意多边形 5132"/>
            <p:cNvSpPr>
              <a:spLocks noChangeArrowheads="1"/>
            </p:cNvSpPr>
            <p:nvPr/>
          </p:nvSpPr>
          <p:spPr bwMode="auto">
            <a:xfrm>
              <a:off x="2471" y="1252"/>
              <a:ext cx="2586" cy="258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3199 w 21600"/>
                <a:gd name="T11" fmla="*/ 10800 h 21600"/>
                <a:gd name="T12" fmla="*/ 10800 w 21600"/>
                <a:gd name="T13" fmla="*/ 18401 h 21600"/>
                <a:gd name="T14" fmla="*/ 18401 w 21600"/>
                <a:gd name="T15" fmla="*/ 10800 h 21600"/>
                <a:gd name="T16" fmla="*/ 10800 w 21600"/>
                <a:gd name="T17" fmla="*/ 3199 h 21600"/>
                <a:gd name="T18" fmla="*/ 3199 w 21600"/>
                <a:gd name="T19" fmla="*/ 108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199" y="10800"/>
                  </a:moveTo>
                  <a:cubicBezTo>
                    <a:pt x="3199" y="14998"/>
                    <a:pt x="6602" y="18401"/>
                    <a:pt x="10800" y="18401"/>
                  </a:cubicBezTo>
                  <a:cubicBezTo>
                    <a:pt x="14998" y="18401"/>
                    <a:pt x="18401" y="14998"/>
                    <a:pt x="18401" y="10800"/>
                  </a:cubicBezTo>
                  <a:cubicBezTo>
                    <a:pt x="18401" y="6602"/>
                    <a:pt x="14998" y="3199"/>
                    <a:pt x="10800" y="3199"/>
                  </a:cubicBezTo>
                  <a:cubicBezTo>
                    <a:pt x="6602" y="3199"/>
                    <a:pt x="3199" y="6602"/>
                    <a:pt x="3199" y="10800"/>
                  </a:cubicBezTo>
                  <a:close/>
                </a:path>
              </a:pathLst>
            </a:custGeom>
            <a:noFill/>
            <a:ln w="25400">
              <a:solidFill>
                <a:schemeClr val="bg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 name="任意多边形 5133"/>
            <p:cNvSpPr>
              <a:spLocks noChangeArrowheads="1"/>
            </p:cNvSpPr>
            <p:nvPr/>
          </p:nvSpPr>
          <p:spPr bwMode="auto">
            <a:xfrm>
              <a:off x="2567" y="1319"/>
              <a:ext cx="2398" cy="2398"/>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64 w 21600"/>
                <a:gd name="T11" fmla="*/ 10800 h 21600"/>
                <a:gd name="T12" fmla="*/ 10800 w 21600"/>
                <a:gd name="T13" fmla="*/ 19836 h 21600"/>
                <a:gd name="T14" fmla="*/ 19836 w 21600"/>
                <a:gd name="T15" fmla="*/ 10800 h 21600"/>
                <a:gd name="T16" fmla="*/ 10800 w 21600"/>
                <a:gd name="T17" fmla="*/ 1764 h 21600"/>
                <a:gd name="T18" fmla="*/ 1764 w 21600"/>
                <a:gd name="T19" fmla="*/ 108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64" y="10800"/>
                  </a:moveTo>
                  <a:cubicBezTo>
                    <a:pt x="1764" y="15790"/>
                    <a:pt x="5810" y="19836"/>
                    <a:pt x="10800" y="19836"/>
                  </a:cubicBezTo>
                  <a:cubicBezTo>
                    <a:pt x="15790" y="19836"/>
                    <a:pt x="19836" y="15790"/>
                    <a:pt x="19836" y="10800"/>
                  </a:cubicBezTo>
                  <a:cubicBezTo>
                    <a:pt x="19836" y="5810"/>
                    <a:pt x="15790" y="1764"/>
                    <a:pt x="10800" y="1764"/>
                  </a:cubicBezTo>
                  <a:cubicBezTo>
                    <a:pt x="5810" y="1764"/>
                    <a:pt x="1764" y="5810"/>
                    <a:pt x="1764" y="10800"/>
                  </a:cubicBezTo>
                  <a:close/>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9" name="文本框 5136"/>
          <p:cNvSpPr txBox="1">
            <a:spLocks noChangeArrowheads="1"/>
          </p:cNvSpPr>
          <p:nvPr userDrawn="1"/>
        </p:nvSpPr>
        <p:spPr bwMode="auto">
          <a:xfrm>
            <a:off x="0" y="-26988"/>
            <a:ext cx="12192000" cy="2735263"/>
          </a:xfrm>
          <a:prstGeom prst="rect">
            <a:avLst/>
          </a:prstGeom>
          <a:gradFill rotWithShape="1">
            <a:gsLst>
              <a:gs pos="0">
                <a:srgbClr val="FF0000">
                  <a:alpha val="39999"/>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rIns="0" bIns="0"/>
          <a:lstStyle/>
          <a:p>
            <a:pPr>
              <a:spcBef>
                <a:spcPct val="50000"/>
              </a:spcBef>
            </a:pPr>
            <a:endParaRPr lang="zh-CN" altLang="zh-CN"/>
          </a:p>
        </p:txBody>
      </p:sp>
      <p:sp>
        <p:nvSpPr>
          <p:cNvPr id="10" name="椭圆 5138" descr="政协一次会议"/>
          <p:cNvSpPr>
            <a:spLocks noChangeArrowheads="1"/>
          </p:cNvSpPr>
          <p:nvPr userDrawn="1"/>
        </p:nvSpPr>
        <p:spPr bwMode="auto">
          <a:xfrm>
            <a:off x="5854700" y="5265738"/>
            <a:ext cx="1873250" cy="1404937"/>
          </a:xfrm>
          <a:prstGeom prst="ellipse">
            <a:avLst/>
          </a:prstGeom>
          <a:blipFill dpi="0" rotWithShape="1">
            <a:blip r:embed="rId3"/>
            <a:srcRect/>
            <a:stretch>
              <a:fillRect/>
            </a:stretch>
          </a:blipFill>
          <a:ln w="28575">
            <a:solidFill>
              <a:schemeClr val="bg1"/>
            </a:solidFill>
            <a:round/>
            <a:headEnd/>
            <a:tailEnd/>
          </a:ln>
          <a:effectLst>
            <a:outerShdw dist="35921" dir="2700000" algn="ctr" rotWithShape="0">
              <a:schemeClr val="bg2"/>
            </a:outerShdw>
          </a:effectLst>
        </p:spPr>
        <p:txBody>
          <a:bodyPr wrap="none" anchor="ctr"/>
          <a:lstStyle/>
          <a:p>
            <a:pPr algn="ctr"/>
            <a:endParaRPr lang="zh-CN" altLang="zh-CN"/>
          </a:p>
        </p:txBody>
      </p:sp>
      <p:sp>
        <p:nvSpPr>
          <p:cNvPr id="11" name="椭圆 10"/>
          <p:cNvSpPr/>
          <p:nvPr/>
        </p:nvSpPr>
        <p:spPr>
          <a:xfrm>
            <a:off x="7967133" y="5265738"/>
            <a:ext cx="1873251" cy="1404937"/>
          </a:xfrm>
          <a:prstGeom prst="ellipse">
            <a:avLst/>
          </a:prstGeom>
          <a:blipFill rotWithShape="1">
            <a:blip r:embed="rId4"/>
            <a:stretch>
              <a:fillRect r="-78491"/>
            </a:stretch>
          </a:blipFill>
          <a:ln w="28575" cap="flat" cmpd="sng">
            <a:solidFill>
              <a:schemeClr val="bg1"/>
            </a:solidFill>
            <a:prstDash val="solid"/>
            <a:headEnd type="none" w="med" len="med"/>
            <a:tailEnd type="none" w="med" len="med"/>
          </a:ln>
          <a:effectLst>
            <a:outerShdw dist="35921" dir="2699999" algn="ctr" rotWithShape="0">
              <a:schemeClr val="bg2"/>
            </a:outerShdw>
          </a:effectLst>
        </p:spPr>
        <p:txBody>
          <a:bodyPr wrap="none" anchor="ctr"/>
          <a:lstStyle/>
          <a:p>
            <a:pPr algn="ctr"/>
            <a:endParaRPr noProof="1"/>
          </a:p>
        </p:txBody>
      </p:sp>
      <p:sp>
        <p:nvSpPr>
          <p:cNvPr id="12" name="椭圆 11"/>
          <p:cNvSpPr/>
          <p:nvPr/>
        </p:nvSpPr>
        <p:spPr>
          <a:xfrm>
            <a:off x="10032997" y="5265738"/>
            <a:ext cx="1873251" cy="1404937"/>
          </a:xfrm>
          <a:prstGeom prst="ellipse">
            <a:avLst/>
          </a:prstGeom>
          <a:blipFill rotWithShape="0">
            <a:blip r:embed="rId5"/>
            <a:stretch>
              <a:fillRect b="-45"/>
            </a:stretch>
          </a:blipFill>
          <a:ln w="28575" cap="flat" cmpd="sng">
            <a:solidFill>
              <a:schemeClr val="bg1"/>
            </a:solidFill>
            <a:prstDash val="solid"/>
            <a:headEnd type="none" w="med" len="med"/>
            <a:tailEnd type="none" w="med" len="med"/>
          </a:ln>
          <a:effectLst>
            <a:outerShdw dist="35921" dir="2699999" algn="ctr" rotWithShape="0">
              <a:schemeClr val="bg2"/>
            </a:outerShdw>
          </a:effectLst>
        </p:spPr>
        <p:txBody>
          <a:bodyPr wrap="none" anchor="ctr"/>
          <a:lstStyle/>
          <a:p>
            <a:pPr algn="ctr"/>
            <a:endParaRPr noProof="1"/>
          </a:p>
        </p:txBody>
      </p:sp>
      <p:sp>
        <p:nvSpPr>
          <p:cNvPr id="5135" name="标题 5134"/>
          <p:cNvSpPr>
            <a:spLocks noGrp="1"/>
          </p:cNvSpPr>
          <p:nvPr>
            <p:ph type="ctrTitle"/>
          </p:nvPr>
        </p:nvSpPr>
        <p:spPr>
          <a:xfrm>
            <a:off x="914400" y="2130425"/>
            <a:ext cx="10363200" cy="1470025"/>
          </a:xfrm>
          <a:prstGeom prst="rect">
            <a:avLst/>
          </a:prstGeom>
          <a:noFill/>
          <a:ln w="9525">
            <a:noFill/>
          </a:ln>
        </p:spPr>
        <p:txBody>
          <a:bodyPr/>
          <a:lstStyle>
            <a:lvl1pPr lvl="0">
              <a:defRPr sz="5400">
                <a:ea typeface="华文隶书" panose="02010800040101010101" pitchFamily="2" charset="-122"/>
              </a:defRPr>
            </a:lvl1pPr>
          </a:lstStyle>
          <a:p>
            <a:pPr lvl="0"/>
            <a:r>
              <a:rPr lang="zh-CN" altLang="en-US" noProof="1"/>
              <a:t>单击此处编辑母版标题样式</a:t>
            </a:r>
          </a:p>
        </p:txBody>
      </p:sp>
      <p:sp>
        <p:nvSpPr>
          <p:cNvPr id="5136" name="副标题 5135"/>
          <p:cNvSpPr>
            <a:spLocks noGrp="1"/>
          </p:cNvSpPr>
          <p:nvPr>
            <p:ph type="subTitle" idx="1"/>
          </p:nvPr>
        </p:nvSpPr>
        <p:spPr>
          <a:xfrm>
            <a:off x="1828800" y="3886200"/>
            <a:ext cx="8534400" cy="1752600"/>
          </a:xfrm>
          <a:prstGeom prst="rect">
            <a:avLst/>
          </a:prstGeom>
          <a:noFill/>
          <a:ln w="9525">
            <a:noFill/>
          </a:ln>
        </p:spPr>
        <p:txBody>
          <a:bodyPr/>
          <a:lstStyle>
            <a:lvl1pPr lvl="0" algn="ctr">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noProof="1"/>
              <a:t>单击此处编辑母版副标题样式</a:t>
            </a:r>
          </a:p>
        </p:txBody>
      </p:sp>
    </p:spTree>
    <p:extLst>
      <p:ext uri="{BB962C8B-B14F-4D97-AF65-F5344CB8AC3E}">
        <p14:creationId xmlns:p14="http://schemas.microsoft.com/office/powerpoint/2010/main" val="12918823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8">
            <a:alphaModFix amt="18000"/>
            <a:lum/>
          </a:blip>
          <a:srcRect/>
          <a:stretch>
            <a:fillRect t="-19000" b="-19000"/>
          </a:stretch>
        </a:blipFill>
        <a:effectLst/>
      </p:bgPr>
    </p:bg>
    <p:spTree>
      <p:nvGrpSpPr>
        <p:cNvPr id="1" name=""/>
        <p:cNvGrpSpPr/>
        <p:nvPr/>
      </p:nvGrpSpPr>
      <p:grpSpPr>
        <a:xfrm>
          <a:off x="0" y="0"/>
          <a:ext cx="0" cy="0"/>
          <a:chOff x="0" y="0"/>
          <a:chExt cx="0" cy="0"/>
        </a:xfrm>
      </p:grpSpPr>
      <p:sp>
        <p:nvSpPr>
          <p:cNvPr id="9" name="矩形 8"/>
          <p:cNvSpPr/>
          <p:nvPr userDrawn="1"/>
        </p:nvSpPr>
        <p:spPr>
          <a:xfrm>
            <a:off x="-1587" y="0"/>
            <a:ext cx="12191999" cy="6858000"/>
          </a:xfrm>
          <a:prstGeom prst="rect">
            <a:avLst/>
          </a:prstGeom>
          <a:noFill/>
          <a:ln w="88900">
            <a:solidFill>
              <a:srgbClr val="193F6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3200" b="1">
              <a:ln>
                <a:solidFill>
                  <a:schemeClr val="accent1">
                    <a:lumMod val="50000"/>
                  </a:schemeClr>
                </a:solidFill>
              </a:ln>
              <a:solidFill>
                <a:srgbClr val="C00000"/>
              </a:solidFill>
              <a:effectLst>
                <a:outerShdw blurRad="60007" dist="200025" dir="15000000" sy="30000" kx="-1800000" algn="bl" rotWithShape="0">
                  <a:prstClr val="black">
                    <a:alpha val="32000"/>
                  </a:prstClr>
                </a:outerShdw>
              </a:effectLst>
              <a:latin typeface="楷体" panose="02010609060101010101" charset="-122"/>
              <a:ea typeface="楷体"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7" r:id="rId6"/>
  </p:sldLayoutIdLst>
  <p:timing>
    <p:tnLst>
      <p:par>
        <p:cTn id="1" dur="indefinite" restart="never" nodeType="tmRoot"/>
      </p:par>
    </p:tnLst>
  </p:timing>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slide" Target="slide2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灯片编号占位符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A6C6A92-145E-472E-87CB-74B2325FB49C}" type="slidenum">
              <a:rPr lang="zh-CN" altLang="en-US"/>
              <a:pPr/>
              <a:t>1</a:t>
            </a:fld>
            <a:endParaRPr lang="zh-CN" altLang="en-US"/>
          </a:p>
        </p:txBody>
      </p:sp>
      <p:pic>
        <p:nvPicPr>
          <p:cNvPr id="45060" name="图片 45059" descr="超过英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333375"/>
            <a:ext cx="4810125" cy="5472113"/>
          </a:xfrm>
          <a:prstGeom prst="rect">
            <a:avLst/>
          </a:prstGeom>
          <a:noFill/>
          <a:ln>
            <a:noFill/>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061" name="组合 45060"/>
          <p:cNvGrpSpPr>
            <a:grpSpLocks/>
          </p:cNvGrpSpPr>
          <p:nvPr/>
        </p:nvGrpSpPr>
        <p:grpSpPr bwMode="auto">
          <a:xfrm>
            <a:off x="2209800" y="5949950"/>
            <a:ext cx="2087563" cy="579438"/>
            <a:chOff x="3878" y="3702"/>
            <a:chExt cx="1315" cy="365"/>
          </a:xfrm>
        </p:grpSpPr>
        <p:sp>
          <p:nvSpPr>
            <p:cNvPr id="5126" name="圆角矩形 45061"/>
            <p:cNvSpPr>
              <a:spLocks noChangeArrowheads="1"/>
            </p:cNvSpPr>
            <p:nvPr/>
          </p:nvSpPr>
          <p:spPr bwMode="auto">
            <a:xfrm>
              <a:off x="3878" y="3702"/>
              <a:ext cx="1315" cy="363"/>
            </a:xfrm>
            <a:prstGeom prst="roundRect">
              <a:avLst>
                <a:gd name="adj" fmla="val 16667"/>
              </a:avLst>
            </a:prstGeom>
            <a:solidFill>
              <a:schemeClr val="accent1"/>
            </a:solidFill>
            <a:ln w="9525">
              <a:solidFill>
                <a:schemeClr val="tx1"/>
              </a:solidFill>
              <a:round/>
              <a:headEnd/>
              <a:tailEnd/>
            </a:ln>
          </p:spPr>
          <p:txBody>
            <a:bodyPr wrap="none" anchor="ctr"/>
            <a:lstStyle/>
            <a:p>
              <a:pPr algn="ctr"/>
              <a:endParaRPr lang="zh-CN" altLang="zh-CN"/>
            </a:p>
          </p:txBody>
        </p:sp>
        <p:sp>
          <p:nvSpPr>
            <p:cNvPr id="5127" name="圆角矩形 45062"/>
            <p:cNvSpPr>
              <a:spLocks noChangeArrowheads="1"/>
            </p:cNvSpPr>
            <p:nvPr/>
          </p:nvSpPr>
          <p:spPr bwMode="auto">
            <a:xfrm>
              <a:off x="3896" y="3711"/>
              <a:ext cx="1270" cy="146"/>
            </a:xfrm>
            <a:prstGeom prst="roundRect">
              <a:avLst>
                <a:gd name="adj" fmla="val 16667"/>
              </a:avLst>
            </a:prstGeom>
            <a:gradFill rotWithShape="1">
              <a:gsLst>
                <a:gs pos="0">
                  <a:srgbClr val="FFFFFF"/>
                </a:gs>
                <a:gs pos="100000">
                  <a:schemeClr val="accent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zh-CN" altLang="zh-CN"/>
            </a:p>
          </p:txBody>
        </p:sp>
        <p:sp>
          <p:nvSpPr>
            <p:cNvPr id="5128" name="文本框 45063"/>
            <p:cNvSpPr txBox="1">
              <a:spLocks noChangeArrowheads="1"/>
            </p:cNvSpPr>
            <p:nvPr/>
          </p:nvSpPr>
          <p:spPr bwMode="auto">
            <a:xfrm>
              <a:off x="4014" y="3738"/>
              <a:ext cx="1133"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solidFill>
                    <a:schemeClr val="bg1"/>
                  </a:solidFill>
                  <a:ea typeface="黑体" pitchFamily="49" charset="-122"/>
                </a:rPr>
                <a:t>超过英国</a:t>
              </a:r>
            </a:p>
          </p:txBody>
        </p:sp>
      </p:grpSp>
      <p:sp>
        <p:nvSpPr>
          <p:cNvPr id="45065" name="圆角矩形 45064"/>
          <p:cNvSpPr>
            <a:spLocks noChangeArrowheads="1"/>
          </p:cNvSpPr>
          <p:nvPr/>
        </p:nvSpPr>
        <p:spPr bwMode="auto">
          <a:xfrm>
            <a:off x="6311900" y="333375"/>
            <a:ext cx="5160963" cy="5472113"/>
          </a:xfrm>
          <a:prstGeom prst="roundRect">
            <a:avLst>
              <a:gd name="adj" fmla="val 4208"/>
            </a:avLst>
          </a:prstGeom>
          <a:solidFill>
            <a:schemeClr val="folHlink"/>
          </a:solidFill>
          <a:ln w="9525">
            <a:solidFill>
              <a:srgbClr val="FFFFFF"/>
            </a:solidFill>
            <a:round/>
            <a:headEnd/>
            <a:tailEnd/>
          </a:ln>
          <a:effectLst>
            <a:outerShdw dist="35921" dir="2700000" algn="ctr" rotWithShape="0">
              <a:schemeClr val="bg2"/>
            </a:outerShdw>
          </a:effectLst>
        </p:spPr>
        <p:txBody>
          <a:bodyPr/>
          <a:lstStyle/>
          <a:p>
            <a:endParaRPr lang="zh-CN" altLang="en-US"/>
          </a:p>
        </p:txBody>
      </p:sp>
      <p:sp>
        <p:nvSpPr>
          <p:cNvPr id="45066" name="矩形 45065"/>
          <p:cNvSpPr>
            <a:spLocks noChangeArrowheads="1"/>
          </p:cNvSpPr>
          <p:nvPr/>
        </p:nvSpPr>
        <p:spPr bwMode="auto">
          <a:xfrm>
            <a:off x="6527800" y="176213"/>
            <a:ext cx="495935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spAutoFit/>
          </a:bodyPr>
          <a:lstStyle/>
          <a:p>
            <a:pPr>
              <a:lnSpc>
                <a:spcPct val="140000"/>
              </a:lnSpc>
            </a:pPr>
            <a:r>
              <a:rPr lang="en-US" altLang="zh-CN" sz="3200" b="1">
                <a:solidFill>
                  <a:schemeClr val="bg1"/>
                </a:solidFill>
              </a:rPr>
              <a:t>        “（</a:t>
            </a:r>
            <a:r>
              <a:rPr lang="zh-CN" altLang="en-US" sz="3200" b="1">
                <a:solidFill>
                  <a:schemeClr val="bg1"/>
                </a:solidFill>
              </a:rPr>
              <a:t>中国</a:t>
            </a:r>
            <a:r>
              <a:rPr lang="en-US" altLang="zh-CN" sz="3200" b="1">
                <a:solidFill>
                  <a:schemeClr val="bg1"/>
                </a:solidFill>
              </a:rPr>
              <a:t>）</a:t>
            </a:r>
            <a:r>
              <a:rPr lang="en-US" altLang="zh-CN" sz="3200" b="1">
                <a:solidFill>
                  <a:schemeClr val="bg1"/>
                </a:solidFill>
                <a:latin typeface="新宋体" pitchFamily="49" charset="-122"/>
                <a:ea typeface="新宋体" pitchFamily="49" charset="-122"/>
              </a:rPr>
              <a:t>……</a:t>
            </a:r>
            <a:r>
              <a:rPr lang="zh-CN" altLang="en-US" sz="3200" b="1">
                <a:solidFill>
                  <a:schemeClr val="bg1"/>
                </a:solidFill>
              </a:rPr>
              <a:t>超过美国，不仅有可能，而且完全有必要，完全应该。如果不是这样，那我们中华民族就对不起全世界各民族，我们对人类的贡献就不大。” </a:t>
            </a:r>
          </a:p>
          <a:p>
            <a:pPr>
              <a:lnSpc>
                <a:spcPct val="140000"/>
              </a:lnSpc>
            </a:pPr>
            <a:r>
              <a:rPr lang="en-US" altLang="zh-CN" sz="3200" b="1">
                <a:solidFill>
                  <a:schemeClr val="bg1"/>
                </a:solidFill>
              </a:rPr>
              <a:t>       ——</a:t>
            </a:r>
            <a:r>
              <a:rPr lang="zh-CN" altLang="en-US" sz="3200" b="1">
                <a:solidFill>
                  <a:schemeClr val="bg1"/>
                </a:solidFill>
              </a:rPr>
              <a:t>毛泽东，</a:t>
            </a:r>
            <a:r>
              <a:rPr lang="en-US" altLang="zh-CN" sz="3200" b="1">
                <a:solidFill>
                  <a:schemeClr val="bg1"/>
                </a:solidFill>
              </a:rPr>
              <a:t>1956</a:t>
            </a:r>
            <a:r>
              <a:rPr lang="zh-CN" altLang="en-US" sz="3200" b="1">
                <a:solidFill>
                  <a:schemeClr val="bg1"/>
                </a:solidFill>
              </a:rPr>
              <a:t>年</a:t>
            </a:r>
          </a:p>
        </p:txBody>
      </p:sp>
      <p:sp>
        <p:nvSpPr>
          <p:cNvPr id="45067" name="直接连接符 45066"/>
          <p:cNvSpPr>
            <a:spLocks noChangeShapeType="1"/>
          </p:cNvSpPr>
          <p:nvPr/>
        </p:nvSpPr>
        <p:spPr bwMode="auto">
          <a:xfrm>
            <a:off x="6456363" y="1628775"/>
            <a:ext cx="86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45068" name="组合 45067"/>
          <p:cNvGrpSpPr>
            <a:grpSpLocks/>
          </p:cNvGrpSpPr>
          <p:nvPr/>
        </p:nvGrpSpPr>
        <p:grpSpPr bwMode="auto">
          <a:xfrm>
            <a:off x="7464425" y="5949950"/>
            <a:ext cx="2087563" cy="579438"/>
            <a:chOff x="3878" y="3702"/>
            <a:chExt cx="1315" cy="365"/>
          </a:xfrm>
        </p:grpSpPr>
        <p:sp>
          <p:nvSpPr>
            <p:cNvPr id="5133" name="圆角矩形 45068"/>
            <p:cNvSpPr>
              <a:spLocks noChangeArrowheads="1"/>
            </p:cNvSpPr>
            <p:nvPr/>
          </p:nvSpPr>
          <p:spPr bwMode="auto">
            <a:xfrm>
              <a:off x="3878" y="3702"/>
              <a:ext cx="1315" cy="363"/>
            </a:xfrm>
            <a:prstGeom prst="roundRect">
              <a:avLst>
                <a:gd name="adj" fmla="val 16667"/>
              </a:avLst>
            </a:prstGeom>
            <a:solidFill>
              <a:schemeClr val="folHlink"/>
            </a:solidFill>
            <a:ln w="9525">
              <a:solidFill>
                <a:schemeClr val="tx1"/>
              </a:solidFill>
              <a:round/>
              <a:headEnd/>
              <a:tailEnd/>
            </a:ln>
          </p:spPr>
          <p:txBody>
            <a:bodyPr wrap="none" anchor="ctr"/>
            <a:lstStyle/>
            <a:p>
              <a:pPr algn="ctr"/>
              <a:endParaRPr lang="zh-CN" altLang="zh-CN"/>
            </a:p>
          </p:txBody>
        </p:sp>
        <p:sp>
          <p:nvSpPr>
            <p:cNvPr id="5134" name="圆角矩形 45069"/>
            <p:cNvSpPr>
              <a:spLocks noChangeArrowheads="1"/>
            </p:cNvSpPr>
            <p:nvPr/>
          </p:nvSpPr>
          <p:spPr bwMode="auto">
            <a:xfrm>
              <a:off x="3896" y="3711"/>
              <a:ext cx="1270" cy="146"/>
            </a:xfrm>
            <a:prstGeom prst="roundRect">
              <a:avLst>
                <a:gd name="adj" fmla="val 16667"/>
              </a:avLst>
            </a:prstGeom>
            <a:gradFill rotWithShape="1">
              <a:gsLst>
                <a:gs pos="0">
                  <a:srgbClr val="FFFFFF"/>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zh-CN" altLang="zh-CN"/>
            </a:p>
          </p:txBody>
        </p:sp>
        <p:sp>
          <p:nvSpPr>
            <p:cNvPr id="5135" name="文本框 45070"/>
            <p:cNvSpPr txBox="1">
              <a:spLocks noChangeArrowheads="1"/>
            </p:cNvSpPr>
            <p:nvPr/>
          </p:nvSpPr>
          <p:spPr bwMode="auto">
            <a:xfrm>
              <a:off x="4014" y="3738"/>
              <a:ext cx="1133"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solidFill>
                    <a:schemeClr val="bg1"/>
                  </a:solidFill>
                  <a:ea typeface="黑体" pitchFamily="49" charset="-122"/>
                </a:rPr>
                <a:t>超过美国</a:t>
              </a:r>
            </a:p>
          </p:txBody>
        </p:sp>
      </p:grpSp>
      <p:sp>
        <p:nvSpPr>
          <p:cNvPr id="45072" name="直接连接符 45071"/>
          <p:cNvSpPr>
            <a:spLocks noChangeShapeType="1"/>
          </p:cNvSpPr>
          <p:nvPr/>
        </p:nvSpPr>
        <p:spPr bwMode="auto">
          <a:xfrm>
            <a:off x="10174288" y="958850"/>
            <a:ext cx="86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185727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1" fill="hold"/>
                                        <p:tgtEl>
                                          <p:spTgt spid="45060"/>
                                        </p:tgtEl>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45061"/>
                                        </p:tgtEl>
                                        <p:attrNameLst>
                                          <p:attrName>style.visibility</p:attrName>
                                        </p:attrNameLst>
                                      </p:cBhvr>
                                      <p:to>
                                        <p:strVal val="visible"/>
                                      </p:to>
                                    </p:set>
                                    <p:anim calcmode="lin" valueType="num">
                                      <p:cBhvr>
                                        <p:cTn id="12" dur="1" fill="hold"/>
                                        <p:tgtEl>
                                          <p:spTgt spid="45061"/>
                                        </p:tgtEl>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45065"/>
                                        </p:tgtEl>
                                        <p:attrNameLst>
                                          <p:attrName>style.visibility</p:attrName>
                                        </p:attrNameLst>
                                      </p:cBhvr>
                                      <p:to>
                                        <p:strVal val="visible"/>
                                      </p:to>
                                    </p:set>
                                    <p:anim calcmode="lin" valueType="num">
                                      <p:cBhvr>
                                        <p:cTn id="17" dur="1" fill="hold"/>
                                        <p:tgtEl>
                                          <p:spTgt spid="45065"/>
                                        </p:tgtEl>
                                      </p:cBhvr>
                                    </p:anim>
                                  </p:childTnLst>
                                </p:cTn>
                              </p:par>
                            </p:childTnLst>
                          </p:cTn>
                        </p:par>
                        <p:par>
                          <p:cTn id="18" fill="hold" nodeType="afterGroup">
                            <p:stCondLst>
                              <p:cond delay="1"/>
                            </p:stCondLst>
                            <p:childTnLst>
                              <p:par>
                                <p:cTn id="19" presetID="24" presetClass="entr" presetSubtype="0" fill="hold" grpId="0" nodeType="afterEffect">
                                  <p:stCondLst>
                                    <p:cond delay="0"/>
                                  </p:stCondLst>
                                  <p:childTnLst>
                                    <p:set>
                                      <p:cBhvr>
                                        <p:cTn id="20" dur="1" fill="hold">
                                          <p:stCondLst>
                                            <p:cond delay="0"/>
                                          </p:stCondLst>
                                        </p:cTn>
                                        <p:tgtEl>
                                          <p:spTgt spid="45066"/>
                                        </p:tgtEl>
                                        <p:attrNameLst>
                                          <p:attrName>style.visibility</p:attrName>
                                        </p:attrNameLst>
                                      </p:cBhvr>
                                      <p:to>
                                        <p:strVal val="visible"/>
                                      </p:to>
                                    </p:set>
                                    <p:anim calcmode="lin" valueType="num">
                                      <p:cBhvr>
                                        <p:cTn id="21" dur="1" fill="hold"/>
                                        <p:tgtEl>
                                          <p:spTgt spid="45066"/>
                                        </p:tgtEl>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45072"/>
                                        </p:tgtEl>
                                        <p:attrNameLst>
                                          <p:attrName>style.visibility</p:attrName>
                                        </p:attrNameLst>
                                      </p:cBhvr>
                                      <p:to>
                                        <p:strVal val="visible"/>
                                      </p:to>
                                    </p:set>
                                    <p:anim calcmode="lin" valueType="num">
                                      <p:cBhvr>
                                        <p:cTn id="26" dur="1" fill="hold"/>
                                        <p:tgtEl>
                                          <p:spTgt spid="45072"/>
                                        </p:tgtEl>
                                      </p:cBhvr>
                                    </p:anim>
                                  </p:childTnLst>
                                </p:cTn>
                              </p:par>
                            </p:childTnLst>
                          </p:cTn>
                        </p:par>
                        <p:par>
                          <p:cTn id="27" fill="hold" nodeType="afterGroup">
                            <p:stCondLst>
                              <p:cond delay="1"/>
                            </p:stCondLst>
                            <p:childTnLst>
                              <p:par>
                                <p:cTn id="28" presetID="24" presetClass="entr" presetSubtype="0" fill="hold" grpId="0" nodeType="afterEffect">
                                  <p:stCondLst>
                                    <p:cond delay="0"/>
                                  </p:stCondLst>
                                  <p:childTnLst>
                                    <p:set>
                                      <p:cBhvr>
                                        <p:cTn id="29" dur="1" fill="hold">
                                          <p:stCondLst>
                                            <p:cond delay="0"/>
                                          </p:stCondLst>
                                        </p:cTn>
                                        <p:tgtEl>
                                          <p:spTgt spid="45067"/>
                                        </p:tgtEl>
                                        <p:attrNameLst>
                                          <p:attrName>style.visibility</p:attrName>
                                        </p:attrNameLst>
                                      </p:cBhvr>
                                      <p:to>
                                        <p:strVal val="visible"/>
                                      </p:to>
                                    </p:set>
                                    <p:anim calcmode="lin" valueType="num">
                                      <p:cBhvr>
                                        <p:cTn id="30" dur="1" fill="hold"/>
                                        <p:tgtEl>
                                          <p:spTgt spid="45067"/>
                                        </p:tgtEl>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nodeType="clickEffect">
                                  <p:stCondLst>
                                    <p:cond delay="0"/>
                                  </p:stCondLst>
                                  <p:childTnLst>
                                    <p:set>
                                      <p:cBhvr>
                                        <p:cTn id="34" dur="1" fill="hold">
                                          <p:stCondLst>
                                            <p:cond delay="0"/>
                                          </p:stCondLst>
                                        </p:cTn>
                                        <p:tgtEl>
                                          <p:spTgt spid="45068"/>
                                        </p:tgtEl>
                                        <p:attrNameLst>
                                          <p:attrName>style.visibility</p:attrName>
                                        </p:attrNameLst>
                                      </p:cBhvr>
                                      <p:to>
                                        <p:strVal val="visible"/>
                                      </p:to>
                                    </p:set>
                                    <p:anim calcmode="lin" valueType="num">
                                      <p:cBhvr>
                                        <p:cTn id="35" dur="1" fill="hold"/>
                                        <p:tgtEl>
                                          <p:spTgt spid="4506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6" grpId="0"/>
      <p:bldP spid="45067" grpId="0" animBg="1"/>
      <p:bldP spid="4507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内容占位符 4"/>
          <p:cNvGraphicFramePr>
            <a:graphicFrameLocks/>
          </p:cNvGraphicFramePr>
          <p:nvPr>
            <p:extLst>
              <p:ext uri="{D42A27DB-BD31-4B8C-83A1-F6EECF244321}">
                <p14:modId xmlns:p14="http://schemas.microsoft.com/office/powerpoint/2010/main" val="1271997887"/>
              </p:ext>
            </p:extLst>
          </p:nvPr>
        </p:nvGraphicFramePr>
        <p:xfrm>
          <a:off x="784128" y="1370467"/>
          <a:ext cx="10462993" cy="4426829"/>
        </p:xfrm>
        <a:graphic>
          <a:graphicData uri="http://schemas.openxmlformats.org/drawingml/2006/table">
            <a:tbl>
              <a:tblPr firstRow="1" bandRow="1">
                <a:tableStyleId>{5FD0F851-EC5A-4D38-B0AD-8093EC10F338}</a:tableStyleId>
              </a:tblPr>
              <a:tblGrid>
                <a:gridCol w="837102">
                  <a:extLst>
                    <a:ext uri="{9D8B030D-6E8A-4147-A177-3AD203B41FA5}">
                      <a16:colId xmlns="" xmlns:a16="http://schemas.microsoft.com/office/drawing/2014/main" val="20000"/>
                    </a:ext>
                  </a:extLst>
                </a:gridCol>
                <a:gridCol w="9625891">
                  <a:extLst>
                    <a:ext uri="{9D8B030D-6E8A-4147-A177-3AD203B41FA5}">
                      <a16:colId xmlns="" xmlns:a16="http://schemas.microsoft.com/office/drawing/2014/main" val="20001"/>
                    </a:ext>
                  </a:extLst>
                </a:gridCol>
              </a:tblGrid>
              <a:tr h="675279">
                <a:tc rowSpan="2">
                  <a:txBody>
                    <a:bodyPr/>
                    <a:lstStyle/>
                    <a:p>
                      <a:r>
                        <a:rPr lang="zh-CN" altLang="en-US" sz="2000" b="0" dirty="0">
                          <a:latin typeface="宋体" pitchFamily="2" charset="-122"/>
                          <a:ea typeface="宋体" pitchFamily="2" charset="-122"/>
                        </a:rPr>
                        <a:t>背景</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b="0" dirty="0">
                          <a:latin typeface="宋体" pitchFamily="2" charset="-122"/>
                          <a:ea typeface="宋体" pitchFamily="2" charset="-122"/>
                        </a:rPr>
                        <a:t>20</a:t>
                      </a:r>
                      <a:r>
                        <a:rPr lang="zh-CN" altLang="en-US" sz="2000" b="0" dirty="0">
                          <a:latin typeface="宋体" pitchFamily="2" charset="-122"/>
                          <a:ea typeface="宋体" pitchFamily="2" charset="-122"/>
                        </a:rPr>
                        <a:t>世纪</a:t>
                      </a:r>
                      <a:r>
                        <a:rPr lang="en-US" altLang="zh-CN" sz="2000" b="0" dirty="0">
                          <a:latin typeface="宋体" pitchFamily="2" charset="-122"/>
                          <a:ea typeface="宋体" pitchFamily="2" charset="-122"/>
                        </a:rPr>
                        <a:t>60</a:t>
                      </a:r>
                      <a:r>
                        <a:rPr lang="zh-CN" altLang="en-US" sz="2000" b="0" dirty="0">
                          <a:latin typeface="宋体" pitchFamily="2" charset="-122"/>
                          <a:ea typeface="宋体" pitchFamily="2" charset="-122"/>
                        </a:rPr>
                        <a:t>年代中期，毛泽东认为党和国家面临着资本主义复辟的现实危险</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675279">
                <a:tc vMerge="1">
                  <a:txBody>
                    <a:bodyPr/>
                    <a:lstStyle/>
                    <a:p>
                      <a:endParaRPr lang="zh-CN" altLang="en-US" dirty="0"/>
                    </a:p>
                  </a:txBody>
                  <a:tcPr/>
                </a:tc>
                <a:tc>
                  <a:txBody>
                    <a:bodyPr/>
                    <a:lstStyle/>
                    <a:p>
                      <a:pPr algn="l"/>
                      <a:r>
                        <a:rPr lang="zh-CN" altLang="en-US" sz="2000" b="0" dirty="0">
                          <a:latin typeface="宋体" pitchFamily="2" charset="-122"/>
                          <a:ea typeface="宋体" pitchFamily="2" charset="-122"/>
                        </a:rPr>
                        <a:t>他强调“</a:t>
                      </a:r>
                      <a:r>
                        <a:rPr lang="zh-CN" altLang="en-US" sz="2000" b="0" u="sng" dirty="0">
                          <a:latin typeface="宋体" pitchFamily="2" charset="-122"/>
                          <a:ea typeface="宋体" pitchFamily="2" charset="-122"/>
                        </a:rPr>
                        <a:t>               </a:t>
                      </a:r>
                      <a:r>
                        <a:rPr lang="zh-CN" altLang="en-US" sz="2000" b="0" dirty="0">
                          <a:latin typeface="宋体" pitchFamily="2" charset="-122"/>
                          <a:ea typeface="宋体" pitchFamily="2" charset="-122"/>
                        </a:rPr>
                        <a:t>”想通过发动“文化大革命”来防止资本主义复辟</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75279">
                <a:tc>
                  <a:txBody>
                    <a:bodyPr/>
                    <a:lstStyle/>
                    <a:p>
                      <a:r>
                        <a:rPr lang="zh-CN" altLang="en-US" sz="2000" b="0" dirty="0">
                          <a:latin typeface="宋体" pitchFamily="2" charset="-122"/>
                          <a:ea typeface="宋体" pitchFamily="2" charset="-122"/>
                        </a:rPr>
                        <a:t>发动</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b="0" dirty="0">
                          <a:latin typeface="宋体" pitchFamily="2" charset="-122"/>
                          <a:ea typeface="宋体" pitchFamily="2" charset="-122"/>
                        </a:rPr>
                        <a:t>1966</a:t>
                      </a:r>
                      <a:r>
                        <a:rPr lang="zh-CN" altLang="en-US" sz="2000" b="0" dirty="0">
                          <a:latin typeface="宋体" pitchFamily="2" charset="-122"/>
                          <a:ea typeface="宋体" pitchFamily="2" charset="-122"/>
                        </a:rPr>
                        <a:t>年春夏全面发动</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675279">
                <a:tc rowSpan="4">
                  <a:txBody>
                    <a:bodyPr/>
                    <a:lstStyle/>
                    <a:p>
                      <a:r>
                        <a:rPr lang="zh-CN" altLang="en-US" sz="2000" b="0" dirty="0">
                          <a:latin typeface="宋体" pitchFamily="2" charset="-122"/>
                          <a:ea typeface="宋体" pitchFamily="2" charset="-122"/>
                        </a:rPr>
                        <a:t>过程</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b="0" dirty="0">
                          <a:latin typeface="宋体" pitchFamily="2" charset="-122"/>
                          <a:ea typeface="宋体" pitchFamily="2" charset="-122"/>
                        </a:rPr>
                        <a:t>1967</a:t>
                      </a:r>
                      <a:r>
                        <a:rPr lang="zh-CN" altLang="en-US" sz="2000" b="0" dirty="0">
                          <a:latin typeface="宋体" pitchFamily="2" charset="-122"/>
                          <a:ea typeface="宋体" pitchFamily="2" charset="-122"/>
                        </a:rPr>
                        <a:t>年初，“全面夺权”的“</a:t>
                      </a:r>
                      <a:r>
                        <a:rPr lang="zh-CN" altLang="en-US" sz="2000" b="0" u="sng" dirty="0">
                          <a:latin typeface="宋体" pitchFamily="2" charset="-122"/>
                          <a:ea typeface="宋体" pitchFamily="2" charset="-122"/>
                        </a:rPr>
                        <a:t>           </a:t>
                      </a:r>
                      <a:r>
                        <a:rPr lang="zh-CN" altLang="en-US" sz="2000" b="0" dirty="0">
                          <a:latin typeface="宋体" pitchFamily="2" charset="-122"/>
                          <a:ea typeface="宋体" pitchFamily="2" charset="-122"/>
                        </a:rPr>
                        <a:t>”发生，社会和生产秩序陷于混乱</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675279">
                <a:tc vMerge="1">
                  <a:txBody>
                    <a:bodyPr/>
                    <a:lstStyle/>
                    <a:p>
                      <a:endParaRPr lang="zh-CN" altLang="en-US"/>
                    </a:p>
                  </a:txBody>
                  <a:tcPr/>
                </a:tc>
                <a:tc>
                  <a:txBody>
                    <a:bodyPr/>
                    <a:lstStyle/>
                    <a:p>
                      <a:pPr algn="l"/>
                      <a:r>
                        <a:rPr lang="zh-CN" altLang="en-US" sz="2000" b="0" dirty="0">
                          <a:latin typeface="宋体" pitchFamily="2" charset="-122"/>
                          <a:ea typeface="宋体" pitchFamily="2" charset="-122"/>
                        </a:rPr>
                        <a:t>斗争：老一辈革命家和广大党员、干部、群众对江青等人的倒行逆施进行了针锋相对的斗争，但遭到了压制和打击</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375155">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b="0" dirty="0">
                          <a:latin typeface="宋体" pitchFamily="2" charset="-122"/>
                          <a:ea typeface="宋体" pitchFamily="2" charset="-122"/>
                        </a:rPr>
                        <a:t>1969</a:t>
                      </a:r>
                      <a:r>
                        <a:rPr lang="zh-CN" altLang="en-US" sz="2000" b="0" dirty="0">
                          <a:latin typeface="宋体" pitchFamily="2" charset="-122"/>
                          <a:ea typeface="宋体" pitchFamily="2" charset="-122"/>
                        </a:rPr>
                        <a:t>年</a:t>
                      </a:r>
                      <a:r>
                        <a:rPr lang="en-US" altLang="zh-CN" sz="2000" b="0" dirty="0">
                          <a:latin typeface="宋体" pitchFamily="2" charset="-122"/>
                          <a:ea typeface="宋体" pitchFamily="2" charset="-122"/>
                        </a:rPr>
                        <a:t>4</a:t>
                      </a:r>
                      <a:r>
                        <a:rPr lang="zh-CN" altLang="en-US" sz="2000" b="0" dirty="0">
                          <a:latin typeface="宋体" pitchFamily="2" charset="-122"/>
                          <a:ea typeface="宋体" pitchFamily="2" charset="-122"/>
                        </a:rPr>
                        <a:t>月，中国九大召开</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675279">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000" b="0" dirty="0">
                          <a:latin typeface="宋体" pitchFamily="2" charset="-122"/>
                          <a:ea typeface="宋体" pitchFamily="2" charset="-122"/>
                        </a:rPr>
                        <a:t>1971</a:t>
                      </a:r>
                      <a:r>
                        <a:rPr lang="zh-CN" altLang="en-US" sz="2000" b="0" dirty="0">
                          <a:latin typeface="宋体" pitchFamily="2" charset="-122"/>
                          <a:ea typeface="宋体" pitchFamily="2" charset="-122"/>
                        </a:rPr>
                        <a:t>年</a:t>
                      </a:r>
                      <a:r>
                        <a:rPr lang="en-US" altLang="zh-CN" sz="2000" b="0" dirty="0">
                          <a:latin typeface="宋体" pitchFamily="2" charset="-122"/>
                          <a:ea typeface="宋体" pitchFamily="2" charset="-122"/>
                        </a:rPr>
                        <a:t>9</a:t>
                      </a:r>
                      <a:r>
                        <a:rPr lang="zh-CN" altLang="en-US" sz="2000" b="0" dirty="0">
                          <a:latin typeface="宋体" pitchFamily="2" charset="-122"/>
                          <a:ea typeface="宋体" pitchFamily="2" charset="-122"/>
                        </a:rPr>
                        <a:t>月，林彪反革命集团策动武装改变，阴谋夺取最高权力</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33" name="矩形 32"/>
          <p:cNvSpPr/>
          <p:nvPr/>
        </p:nvSpPr>
        <p:spPr>
          <a:xfrm rot="10800000" flipV="1">
            <a:off x="2681496" y="2121409"/>
            <a:ext cx="1844784"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矩形 33"/>
          <p:cNvSpPr/>
          <p:nvPr/>
        </p:nvSpPr>
        <p:spPr>
          <a:xfrm>
            <a:off x="4950908" y="3499295"/>
            <a:ext cx="1349308" cy="341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TextBox 34"/>
          <p:cNvSpPr txBox="1"/>
          <p:nvPr/>
        </p:nvSpPr>
        <p:spPr>
          <a:xfrm>
            <a:off x="2699212" y="2143703"/>
            <a:ext cx="1881932" cy="361753"/>
          </a:xfrm>
          <a:prstGeom prst="rect">
            <a:avLst/>
          </a:prstGeom>
          <a:noFill/>
        </p:spPr>
        <p:txBody>
          <a:bodyPr wrap="square" lIns="45720" tIns="22860" rIns="45720" bIns="22860"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以阶级斗争为纲</a:t>
            </a:r>
          </a:p>
        </p:txBody>
      </p:sp>
      <p:sp>
        <p:nvSpPr>
          <p:cNvPr id="36" name="TextBox 35"/>
          <p:cNvSpPr txBox="1"/>
          <p:nvPr/>
        </p:nvSpPr>
        <p:spPr>
          <a:xfrm>
            <a:off x="5097212" y="3490151"/>
            <a:ext cx="1203004" cy="359473"/>
          </a:xfrm>
          <a:prstGeom prst="rect">
            <a:avLst/>
          </a:prstGeom>
          <a:noFill/>
        </p:spPr>
        <p:txBody>
          <a:bodyPr wrap="square" lIns="45720" tIns="22860" rIns="45720" bIns="22860"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一月风暴</a:t>
            </a:r>
          </a:p>
        </p:txBody>
      </p:sp>
    </p:spTree>
    <p:extLst>
      <p:ext uri="{BB962C8B-B14F-4D97-AF65-F5344CB8AC3E}">
        <p14:creationId xmlns:p14="http://schemas.microsoft.com/office/powerpoint/2010/main" val="433932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900" decel="100000" fill="hold"/>
                                        <p:tgtEl>
                                          <p:spTgt spid="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900" decel="100000" fill="hold"/>
                                        <p:tgtEl>
                                          <p:spTgt spid="3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内容占位符 4"/>
          <p:cNvGraphicFramePr>
            <a:graphicFrameLocks/>
          </p:cNvGraphicFramePr>
          <p:nvPr>
            <p:extLst>
              <p:ext uri="{D42A27DB-BD31-4B8C-83A1-F6EECF244321}">
                <p14:modId xmlns:p14="http://schemas.microsoft.com/office/powerpoint/2010/main" val="3349999944"/>
              </p:ext>
            </p:extLst>
          </p:nvPr>
        </p:nvGraphicFramePr>
        <p:xfrm>
          <a:off x="462944" y="1067402"/>
          <a:ext cx="11009376" cy="1798320"/>
        </p:xfrm>
        <a:graphic>
          <a:graphicData uri="http://schemas.openxmlformats.org/drawingml/2006/table">
            <a:tbl>
              <a:tblPr firstRow="1" bandRow="1">
                <a:tableStyleId>{5FD0F851-EC5A-4D38-B0AD-8093EC10F338}</a:tableStyleId>
              </a:tblPr>
              <a:tblGrid>
                <a:gridCol w="977145">
                  <a:extLst>
                    <a:ext uri="{9D8B030D-6E8A-4147-A177-3AD203B41FA5}">
                      <a16:colId xmlns="" xmlns:a16="http://schemas.microsoft.com/office/drawing/2014/main" val="20000"/>
                    </a:ext>
                  </a:extLst>
                </a:gridCol>
                <a:gridCol w="10032231">
                  <a:extLst>
                    <a:ext uri="{9D8B030D-6E8A-4147-A177-3AD203B41FA5}">
                      <a16:colId xmlns="" xmlns:a16="http://schemas.microsoft.com/office/drawing/2014/main" val="20001"/>
                    </a:ext>
                  </a:extLst>
                </a:gridCol>
              </a:tblGrid>
              <a:tr h="480056">
                <a:tc>
                  <a:txBody>
                    <a:bodyPr/>
                    <a:lstStyle/>
                    <a:p>
                      <a:r>
                        <a:rPr lang="zh-CN" altLang="zh-CN" sz="2800" b="0" kern="1200" dirty="0">
                          <a:latin typeface="宋体" pitchFamily="2" charset="-122"/>
                          <a:ea typeface="宋体" pitchFamily="2" charset="-122"/>
                        </a:rPr>
                        <a:t>整顿</a:t>
                      </a:r>
                      <a:endParaRPr lang="zh-CN" altLang="en-US" sz="2800" b="0" dirty="0">
                        <a:latin typeface="宋体" pitchFamily="2" charset="-122"/>
                        <a:ea typeface="宋体" pitchFamily="2" charset="-122"/>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800" b="0" kern="1200" dirty="0">
                          <a:latin typeface="宋体" pitchFamily="2" charset="-122"/>
                          <a:ea typeface="宋体" pitchFamily="2" charset="-122"/>
                        </a:rPr>
                        <a:t>1972</a:t>
                      </a:r>
                      <a:r>
                        <a:rPr lang="zh-CN" altLang="zh-CN" sz="2800" b="0" kern="1200" dirty="0">
                          <a:latin typeface="宋体" pitchFamily="2" charset="-122"/>
                          <a:ea typeface="宋体" pitchFamily="2" charset="-122"/>
                        </a:rPr>
                        <a:t>年和</a:t>
                      </a:r>
                      <a:r>
                        <a:rPr lang="en-US" altLang="zh-CN" sz="2800" b="0" kern="1200" dirty="0">
                          <a:latin typeface="宋体" pitchFamily="2" charset="-122"/>
                          <a:ea typeface="宋体" pitchFamily="2" charset="-122"/>
                        </a:rPr>
                        <a:t>1975</a:t>
                      </a:r>
                      <a:r>
                        <a:rPr lang="zh-CN" altLang="zh-CN" sz="2800" b="0" kern="1200" dirty="0">
                          <a:latin typeface="宋体" pitchFamily="2" charset="-122"/>
                          <a:ea typeface="宋体" pitchFamily="2" charset="-122"/>
                        </a:rPr>
                        <a:t>年，周恩来、</a:t>
                      </a:r>
                      <a:r>
                        <a:rPr lang="en-US" altLang="zh-CN" sz="2800" b="0" u="sng" kern="1200" dirty="0">
                          <a:latin typeface="宋体" pitchFamily="2" charset="-122"/>
                          <a:ea typeface="宋体" pitchFamily="2" charset="-122"/>
                        </a:rPr>
                        <a:t>         </a:t>
                      </a:r>
                      <a:r>
                        <a:rPr lang="zh-CN" altLang="zh-CN" sz="2800" b="0" kern="1200" dirty="0">
                          <a:latin typeface="宋体" pitchFamily="2" charset="-122"/>
                          <a:ea typeface="宋体" pitchFamily="2" charset="-122"/>
                        </a:rPr>
                        <a:t>先后主持中央日常工作，领导进行了各方面的整顿 </a:t>
                      </a:r>
                      <a:endParaRPr lang="zh-CN" altLang="en-US" sz="2800" b="0" dirty="0">
                        <a:latin typeface="宋体" pitchFamily="2" charset="-122"/>
                        <a:ea typeface="宋体" pitchFamily="2" charset="-122"/>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617214">
                <a:tc>
                  <a:txBody>
                    <a:bodyPr/>
                    <a:lstStyle/>
                    <a:p>
                      <a:r>
                        <a:rPr lang="zh-CN" altLang="en-US" sz="2800" b="0" dirty="0">
                          <a:latin typeface="宋体" pitchFamily="2" charset="-122"/>
                          <a:ea typeface="宋体" pitchFamily="2" charset="-122"/>
                          <a:hlinkClick r:id="rId3" action="ppaction://hlinksldjump"/>
                        </a:rPr>
                        <a:t>结束</a:t>
                      </a:r>
                      <a:endParaRPr lang="zh-CN" altLang="en-US" sz="2800" b="0" dirty="0">
                        <a:latin typeface="宋体" pitchFamily="2" charset="-122"/>
                        <a:ea typeface="宋体" pitchFamily="2" charset="-122"/>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800" b="0" dirty="0">
                          <a:latin typeface="宋体" pitchFamily="2" charset="-122"/>
                          <a:ea typeface="宋体" pitchFamily="2" charset="-122"/>
                        </a:rPr>
                        <a:t>1976</a:t>
                      </a:r>
                      <a:r>
                        <a:rPr lang="zh-CN" altLang="en-US" sz="2800" b="0" dirty="0">
                          <a:latin typeface="宋体" pitchFamily="2" charset="-122"/>
                          <a:ea typeface="宋体" pitchFamily="2" charset="-122"/>
                        </a:rPr>
                        <a:t>年</a:t>
                      </a:r>
                      <a:r>
                        <a:rPr lang="en-US" altLang="zh-CN" sz="2800" b="0" dirty="0">
                          <a:latin typeface="宋体" pitchFamily="2" charset="-122"/>
                          <a:ea typeface="宋体" pitchFamily="2" charset="-122"/>
                        </a:rPr>
                        <a:t>10</a:t>
                      </a:r>
                      <a:r>
                        <a:rPr lang="zh-CN" altLang="en-US" sz="2800" b="0" dirty="0">
                          <a:latin typeface="宋体" pitchFamily="2" charset="-122"/>
                          <a:ea typeface="宋体" pitchFamily="2" charset="-122"/>
                        </a:rPr>
                        <a:t>月，中央政治局粉碎了江青反革命集团，结束了“文化大革命”这场灾难</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8" name="矩形 17"/>
          <p:cNvSpPr/>
          <p:nvPr/>
        </p:nvSpPr>
        <p:spPr>
          <a:xfrm rot="10800000" flipV="1">
            <a:off x="4736592" y="1527048"/>
            <a:ext cx="1078992" cy="283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TextBox 18"/>
          <p:cNvSpPr txBox="1"/>
          <p:nvPr/>
        </p:nvSpPr>
        <p:spPr>
          <a:xfrm>
            <a:off x="4814320" y="1499627"/>
            <a:ext cx="928112" cy="353943"/>
          </a:xfrm>
          <a:prstGeom prst="rect">
            <a:avLst/>
          </a:prstGeom>
          <a:noFill/>
        </p:spPr>
        <p:txBody>
          <a:bodyPr wrap="square" lIns="45720" tIns="22860" rIns="45720" bIns="22860"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邓小平</a:t>
            </a:r>
          </a:p>
        </p:txBody>
      </p:sp>
      <p:sp>
        <p:nvSpPr>
          <p:cNvPr id="20" name="TextBox 19"/>
          <p:cNvSpPr txBox="1"/>
          <p:nvPr/>
        </p:nvSpPr>
        <p:spPr>
          <a:xfrm>
            <a:off x="462944" y="4754434"/>
            <a:ext cx="1356713" cy="353943"/>
          </a:xfrm>
          <a:prstGeom prst="rect">
            <a:avLst/>
          </a:prstGeom>
          <a:noFill/>
        </p:spPr>
        <p:txBody>
          <a:bodyPr wrap="square" lIns="45720" tIns="22860" rIns="45720" bIns="22860"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易错提醒</a:t>
            </a:r>
          </a:p>
        </p:txBody>
      </p:sp>
      <p:sp>
        <p:nvSpPr>
          <p:cNvPr id="21" name="TextBox 20"/>
          <p:cNvSpPr txBox="1"/>
          <p:nvPr/>
        </p:nvSpPr>
        <p:spPr>
          <a:xfrm>
            <a:off x="462944" y="5231429"/>
            <a:ext cx="11194512" cy="1338828"/>
          </a:xfrm>
          <a:prstGeom prst="rect">
            <a:avLst/>
          </a:prstGeom>
        </p:spPr>
        <p:style>
          <a:lnRef idx="2">
            <a:schemeClr val="dk1"/>
          </a:lnRef>
          <a:fillRef idx="1">
            <a:schemeClr val="lt1"/>
          </a:fillRef>
          <a:effectRef idx="0">
            <a:schemeClr val="dk1"/>
          </a:effectRef>
          <a:fontRef idx="minor">
            <a:schemeClr val="dk1"/>
          </a:fontRef>
        </p:style>
        <p:txBody>
          <a:bodyPr wrap="square" lIns="45720" tIns="22860" rIns="45720" bIns="22860" rtlCol="0">
            <a:spAutoFit/>
          </a:bodyPr>
          <a:lstStyle/>
          <a:p>
            <a:pPr algn="l"/>
            <a:r>
              <a:rPr lang="en-US" altLang="zh-CN" sz="2800" dirty="0">
                <a:latin typeface="微软雅黑" panose="020B0503020204020204" pitchFamily="34" charset="-122"/>
                <a:ea typeface="微软雅黑" panose="020B0503020204020204" pitchFamily="34" charset="-122"/>
              </a:rPr>
              <a:t>1966—1976</a:t>
            </a:r>
            <a:r>
              <a:rPr lang="zh-CN" altLang="en-US" sz="2800" dirty="0">
                <a:latin typeface="微软雅黑" panose="020B0503020204020204" pitchFamily="34" charset="-122"/>
                <a:ea typeface="微软雅黑" panose="020B0503020204020204" pitchFamily="34" charset="-122"/>
              </a:rPr>
              <a:t>年，由于“左”倾错误，“文化大革命”爆发，国民经济建设遭到严重干扰和破坏，但是在周恩来、邓小平等老一辈革命家的主持下，国民经济并未完全停滞，也取得了较大成就。</a:t>
            </a:r>
          </a:p>
        </p:txBody>
      </p:sp>
      <p:graphicFrame>
        <p:nvGraphicFramePr>
          <p:cNvPr id="22" name="表格 21"/>
          <p:cNvGraphicFramePr>
            <a:graphicFrameLocks noGrp="1"/>
          </p:cNvGraphicFramePr>
          <p:nvPr>
            <p:extLst>
              <p:ext uri="{D42A27DB-BD31-4B8C-83A1-F6EECF244321}">
                <p14:modId xmlns:p14="http://schemas.microsoft.com/office/powerpoint/2010/main" val="343020618"/>
              </p:ext>
            </p:extLst>
          </p:nvPr>
        </p:nvGraphicFramePr>
        <p:xfrm>
          <a:off x="508392" y="3318473"/>
          <a:ext cx="10922976" cy="1325880"/>
        </p:xfrm>
        <a:graphic>
          <a:graphicData uri="http://schemas.openxmlformats.org/drawingml/2006/table">
            <a:tbl>
              <a:tblPr firstRow="1" bandRow="1">
                <a:tableStyleId>{9D7B26C5-4107-4FEC-AEDC-1716B250A1EF}</a:tableStyleId>
              </a:tblPr>
              <a:tblGrid>
                <a:gridCol w="969477">
                  <a:extLst>
                    <a:ext uri="{9D8B030D-6E8A-4147-A177-3AD203B41FA5}">
                      <a16:colId xmlns="" xmlns:a16="http://schemas.microsoft.com/office/drawing/2014/main" val="20000"/>
                    </a:ext>
                  </a:extLst>
                </a:gridCol>
                <a:gridCol w="9953499">
                  <a:extLst>
                    <a:ext uri="{9D8B030D-6E8A-4147-A177-3AD203B41FA5}">
                      <a16:colId xmlns="" xmlns:a16="http://schemas.microsoft.com/office/drawing/2014/main" val="20001"/>
                    </a:ext>
                  </a:extLst>
                </a:gridCol>
              </a:tblGrid>
              <a:tr h="678127">
                <a:tc>
                  <a:txBody>
                    <a:bodyPr/>
                    <a:lstStyle/>
                    <a:p>
                      <a:r>
                        <a:rPr lang="zh-CN" altLang="en-US" sz="2800" b="0" dirty="0">
                          <a:latin typeface="宋体" pitchFamily="2" charset="-122"/>
                          <a:ea typeface="宋体" pitchFamily="2" charset="-122"/>
                        </a:rPr>
                        <a:t>评价</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0" dirty="0">
                          <a:latin typeface="宋体" pitchFamily="2" charset="-122"/>
                          <a:ea typeface="宋体" pitchFamily="2" charset="-122"/>
                        </a:rPr>
                        <a:t>“文化大革命”不是任何意义上的革命或社会进步，而是一场由领导者错误发动，被反革命集团利用，给党、国家和各族人民带来严重灾难的内乱</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5727032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 calcmode="lin" valueType="num">
                                      <p:cBhvr additive="base">
                                        <p:cTn id="20"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900" decel="100000" fill="hold"/>
                                        <p:tgtEl>
                                          <p:spTgt spid="21"/>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allAtOnce"/>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9321" y="1632219"/>
            <a:ext cx="5759519" cy="3590899"/>
          </a:xfrm>
          <a:prstGeom prst="rect">
            <a:avLst/>
          </a:prstGeom>
        </p:spPr>
      </p:pic>
      <p:sp>
        <p:nvSpPr>
          <p:cNvPr id="24" name="TextBox 23"/>
          <p:cNvSpPr txBox="1"/>
          <p:nvPr/>
        </p:nvSpPr>
        <p:spPr>
          <a:xfrm>
            <a:off x="5709321" y="5310934"/>
            <a:ext cx="6106442" cy="261610"/>
          </a:xfrm>
          <a:prstGeom prst="rect">
            <a:avLst/>
          </a:prstGeom>
          <a:noFill/>
        </p:spPr>
        <p:txBody>
          <a:bodyPr wrap="square" lIns="45720" tIns="22860" rIns="45720" bIns="22860" rtlCol="0">
            <a:spAutoFit/>
          </a:bodyPr>
          <a:lstStyle/>
          <a:p>
            <a:r>
              <a:rPr lang="zh-CN" altLang="zh-CN" sz="1200" dirty="0">
                <a:solidFill>
                  <a:srgbClr val="C00000"/>
                </a:solidFill>
                <a:latin typeface="微软雅黑" panose="020B0503020204020204" pitchFamily="34" charset="-122"/>
                <a:ea typeface="微软雅黑" panose="020B0503020204020204" pitchFamily="34" charset="-122"/>
              </a:rPr>
              <a:t>▲</a:t>
            </a:r>
            <a:r>
              <a:rPr lang="zh-CN" altLang="zh-CN" sz="1200" dirty="0">
                <a:latin typeface="微软雅黑" panose="020B0503020204020204" pitchFamily="34" charset="-122"/>
                <a:ea typeface="微软雅黑" panose="020B0503020204020204" pitchFamily="34" charset="-122"/>
              </a:rPr>
              <a:t> </a:t>
            </a:r>
            <a:r>
              <a:rPr lang="zh-CN" altLang="zh-CN" sz="1400" b="1" dirty="0">
                <a:latin typeface="微软雅黑" panose="020B0503020204020204" pitchFamily="34" charset="-122"/>
                <a:ea typeface="微软雅黑" panose="020B0503020204020204" pitchFamily="34" charset="-122"/>
              </a:rPr>
              <a:t>首都群众在天安门广场举行集会和游行，庆祝粉碎“四人帮”的重大胜利</a:t>
            </a:r>
          </a:p>
        </p:txBody>
      </p:sp>
      <p:pic>
        <p:nvPicPr>
          <p:cNvPr id="25" name="图片 24"/>
          <p:cNvPicPr>
            <a:picLocks noChangeAspect="1"/>
          </p:cNvPicPr>
          <p:nvPr/>
        </p:nvPicPr>
        <p:blipFill>
          <a:blip r:embed="rId5" cstate="print"/>
          <a:srcRect t="9201" r="6041" b="7620"/>
          <a:stretch>
            <a:fillRect/>
          </a:stretch>
        </p:blipFill>
        <p:spPr>
          <a:xfrm>
            <a:off x="166050" y="1644269"/>
            <a:ext cx="5400488" cy="3586099"/>
          </a:xfrm>
          <a:prstGeom prst="rect">
            <a:avLst/>
          </a:prstGeom>
        </p:spPr>
      </p:pic>
    </p:spTree>
    <p:extLst>
      <p:ext uri="{BB962C8B-B14F-4D97-AF65-F5344CB8AC3E}">
        <p14:creationId xmlns:p14="http://schemas.microsoft.com/office/powerpoint/2010/main" val="23384225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132100" y="830030"/>
            <a:ext cx="5129609" cy="728405"/>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defTabSz="457200">
              <a:defRPr sz="4400" b="1">
                <a:solidFill>
                  <a:srgbClr val="CE1C00"/>
                </a:solidFill>
                <a:latin typeface="Helvetica"/>
                <a:ea typeface="Helvetica"/>
                <a:cs typeface="Helvetica"/>
                <a:sym typeface="Helvetica"/>
              </a:defRPr>
            </a:lvl1pPr>
          </a:lstStyle>
          <a:p>
            <a:r>
              <a:rPr lang="zh-CN" altLang="en-US" dirty="0">
                <a:latin typeface="微软雅黑" panose="020B0503020204020204" pitchFamily="34" charset="-122"/>
                <a:ea typeface="微软雅黑" panose="020B0503020204020204" pitchFamily="34" charset="-122"/>
              </a:rPr>
              <a:t>品评“文化大革命”</a:t>
            </a:r>
            <a:endParaRPr dirty="0">
              <a:latin typeface="微软雅黑" panose="020B0503020204020204" pitchFamily="34" charset="-122"/>
              <a:ea typeface="微软雅黑" panose="020B0503020204020204" pitchFamily="34" charset="-122"/>
            </a:endParaRPr>
          </a:p>
        </p:txBody>
      </p:sp>
      <p:sp>
        <p:nvSpPr>
          <p:cNvPr id="12" name="TextBox 11"/>
          <p:cNvSpPr txBox="1"/>
          <p:nvPr/>
        </p:nvSpPr>
        <p:spPr>
          <a:xfrm>
            <a:off x="132098" y="1558435"/>
            <a:ext cx="11946169" cy="37446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algn="l"/>
            <a:r>
              <a:rPr lang="zh-CN" altLang="en-US" sz="2000" dirty="0">
                <a:solidFill>
                  <a:srgbClr val="000000"/>
                </a:solidFill>
                <a:latin typeface="微软雅黑" panose="020B0503020204020204" pitchFamily="34" charset="-122"/>
                <a:ea typeface="微软雅黑" panose="020B0503020204020204" pitchFamily="34" charset="-122"/>
                <a:sym typeface="Helvetica Light"/>
              </a:rPr>
              <a:t>史料一：</a:t>
            </a:r>
            <a:r>
              <a:rPr lang="zh-CN" altLang="zh-CN" sz="2000" dirty="0">
                <a:latin typeface="微软雅黑" panose="020B0503020204020204" pitchFamily="34" charset="-122"/>
                <a:ea typeface="微软雅黑" panose="020B0503020204020204" pitchFamily="34" charset="-122"/>
              </a:rPr>
              <a:t>实践证明，</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文化大革命</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不是也不可能是任何意义上的革命或社会进步。它根本不是乱了敌人，而是乱了自己</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历史已判明，</a:t>
            </a: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文化大革命”是一场由领导者错误发动，被反革命集团利用，给党、国家和各族人民带来严重灾难的内乱。</a:t>
            </a:r>
          </a:p>
          <a:p>
            <a:pPr algn="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《中共中央关于建国以来党的若干历史问题的决议》</a:t>
            </a:r>
            <a:endParaRPr lang="en-US" altLang="zh-CN" sz="2000" dirty="0">
              <a:latin typeface="微软雅黑" panose="020B0503020204020204" pitchFamily="34" charset="-122"/>
              <a:ea typeface="微软雅黑" panose="020B0503020204020204" pitchFamily="34" charset="-122"/>
            </a:endParaRPr>
          </a:p>
          <a:p>
            <a:pPr algn="l"/>
            <a:endParaRPr lang="en-US" altLang="zh-CN" sz="2000" dirty="0">
              <a:latin typeface="微软雅黑" panose="020B0503020204020204" pitchFamily="34" charset="-122"/>
              <a:ea typeface="微软雅黑" panose="020B0503020204020204" pitchFamily="34" charset="-122"/>
            </a:endParaRPr>
          </a:p>
          <a:p>
            <a:pPr algn="l"/>
            <a:r>
              <a:rPr lang="zh-CN" altLang="en-US" sz="2000" dirty="0">
                <a:latin typeface="微软雅黑" panose="020B0503020204020204" pitchFamily="34" charset="-122"/>
                <a:ea typeface="微软雅黑" panose="020B0503020204020204" pitchFamily="34" charset="-122"/>
              </a:rPr>
              <a:t>史料二：我们党领导人民进行社会主义建设，有改革开放前和改革开放后两个历史时期，这是两个相互联系又有重大区别的时期，但本质上都是我们党领导人民进行社会主义建设的实践探索</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虽然这两个历史时期在进行社会主义建设的思想指导、方针政策、实际工作上有很大差别，但两者决不是彼此割裂的，更不是根本对立的。不能用改革开放后的历史时期否定改革开放前的历史时期，也不能用改革开放前的历史时期否定改革开放后的历史时期。要坚持实事求是的思想路线，分清主流和支流，坚持真理，修正错误，发扬经验，吸取教训，在这个基础上把党和人民事业继续推向前进。</a:t>
            </a:r>
            <a:endParaRPr lang="en-US" altLang="zh-CN" sz="2000" dirty="0">
              <a:latin typeface="微软雅黑" panose="020B0503020204020204" pitchFamily="34" charset="-122"/>
              <a:ea typeface="微软雅黑" panose="020B0503020204020204" pitchFamily="34" charset="-122"/>
            </a:endParaRPr>
          </a:p>
          <a:p>
            <a:pPr algn="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习近平同志在新进中央委员会的委员、候补委员学习贯彻党的十八大精神研讨班上发表的重要讲话</a:t>
            </a:r>
            <a:endParaRPr lang="en-US" altLang="zh-CN" sz="20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132097" y="5438991"/>
            <a:ext cx="11946169" cy="913070"/>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defTabSz="412750"/>
            <a:r>
              <a:rPr lang="zh-CN" altLang="en-US" sz="2800" b="1" dirty="0">
                <a:solidFill>
                  <a:srgbClr val="FF0000"/>
                </a:solidFill>
                <a:latin typeface="微软雅黑" panose="020B0503020204020204" pitchFamily="34" charset="-122"/>
                <a:ea typeface="微软雅黑" panose="020B0503020204020204" pitchFamily="34" charset="-122"/>
                <a:sym typeface="Helvetica Light"/>
              </a:rPr>
              <a:t>互动探究：</a:t>
            </a:r>
            <a:r>
              <a:rPr lang="zh-CN" altLang="en-US" sz="2800" dirty="0">
                <a:latin typeface="微软雅黑" panose="020B0503020204020204" pitchFamily="34" charset="-122"/>
                <a:ea typeface="微软雅黑" panose="020B0503020204020204" pitchFamily="34" charset="-122"/>
                <a:sym typeface="Helvetica Light"/>
              </a:rPr>
              <a:t>根据材料</a:t>
            </a:r>
            <a:r>
              <a:rPr lang="zh-CN" altLang="zh-CN" sz="2800" dirty="0">
                <a:latin typeface="微软雅黑" panose="020B0503020204020204" pitchFamily="34" charset="-122"/>
                <a:ea typeface="微软雅黑" panose="020B0503020204020204" pitchFamily="34" charset="-122"/>
              </a:rPr>
              <a:t>指出</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文化大革命</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是一场什么性质的运动？以史为鉴，说说“文化大革命”这段沉重历史给我们哪些启示？</a:t>
            </a:r>
            <a:endParaRPr lang="en-US" altLang="zh-CN" sz="2800" b="1" dirty="0">
              <a:solidFill>
                <a:srgbClr val="000000"/>
              </a:solidFill>
              <a:latin typeface="微软雅黑" panose="020B0503020204020204" pitchFamily="34" charset="-122"/>
              <a:ea typeface="微软雅黑" panose="020B0503020204020204" pitchFamily="34" charset="-122"/>
              <a:sym typeface="Helvetica Light"/>
            </a:endParaRPr>
          </a:p>
        </p:txBody>
      </p:sp>
    </p:spTree>
    <p:extLst>
      <p:ext uri="{BB962C8B-B14F-4D97-AF65-F5344CB8AC3E}">
        <p14:creationId xmlns:p14="http://schemas.microsoft.com/office/powerpoint/2010/main" val="11113670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s0.bdstatic.com/70cFvHSh_Q1YnxGkpoWK1HF6hhy/it/u=1159233525,4271611915&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2" y="38488"/>
            <a:ext cx="12134850" cy="6805864"/>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0" y="38488"/>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3</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a:solidFill>
                  <a:srgbClr val="C00000"/>
                </a:solidFill>
                <a:latin typeface="华文新魏" panose="02010800040101010101" charset="-122"/>
                <a:ea typeface="华文新魏" panose="02010800040101010101" charset="-122"/>
              </a:rPr>
              <a:t>丰功伟绩</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3034486" y="2902298"/>
            <a:ext cx="6109365" cy="1107996"/>
          </a:xfrm>
          <a:prstGeom prst="rect">
            <a:avLst/>
          </a:prstGeom>
        </p:spPr>
        <p:txBody>
          <a:bodyPr wrap="none">
            <a:spAutoFit/>
          </a:bodyPr>
          <a:lstStyle/>
          <a:p>
            <a:pPr algn="r"/>
            <a:r>
              <a:rPr lang="zh-CN" altLang="en-US" sz="6600" dirty="0">
                <a:latin typeface="隶书" panose="02010509060101010101" pitchFamily="49" charset="-122"/>
                <a:ea typeface="隶书" panose="02010509060101010101" pitchFamily="49" charset="-122"/>
              </a:rPr>
              <a:t>伟大的建设成就</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1221276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内容占位符 7"/>
          <p:cNvGraphicFramePr>
            <a:graphicFrameLocks/>
          </p:cNvGraphicFramePr>
          <p:nvPr>
            <p:extLst>
              <p:ext uri="{D42A27DB-BD31-4B8C-83A1-F6EECF244321}">
                <p14:modId xmlns:p14="http://schemas.microsoft.com/office/powerpoint/2010/main" val="1552229810"/>
              </p:ext>
            </p:extLst>
          </p:nvPr>
        </p:nvGraphicFramePr>
        <p:xfrm>
          <a:off x="609248" y="1532771"/>
          <a:ext cx="10903048" cy="4495800"/>
        </p:xfrm>
        <a:graphic>
          <a:graphicData uri="http://schemas.openxmlformats.org/drawingml/2006/table">
            <a:tbl>
              <a:tblPr firstRow="1" bandRow="1">
                <a:tableStyleId>{5FD0F851-EC5A-4D38-B0AD-8093EC10F338}</a:tableStyleId>
              </a:tblPr>
              <a:tblGrid>
                <a:gridCol w="606904">
                  <a:extLst>
                    <a:ext uri="{9D8B030D-6E8A-4147-A177-3AD203B41FA5}">
                      <a16:colId xmlns="" xmlns:a16="http://schemas.microsoft.com/office/drawing/2014/main" val="20000"/>
                    </a:ext>
                  </a:extLst>
                </a:gridCol>
                <a:gridCol w="10296144">
                  <a:extLst>
                    <a:ext uri="{9D8B030D-6E8A-4147-A177-3AD203B41FA5}">
                      <a16:colId xmlns="" xmlns:a16="http://schemas.microsoft.com/office/drawing/2014/main" val="20001"/>
                    </a:ext>
                  </a:extLst>
                </a:gridCol>
              </a:tblGrid>
              <a:tr h="844669">
                <a:tc rowSpan="4">
                  <a:txBody>
                    <a:bodyPr/>
                    <a:lstStyle/>
                    <a:p>
                      <a:r>
                        <a:rPr lang="zh-CN" altLang="en-US" sz="2800" b="1" dirty="0">
                          <a:latin typeface="宋体" pitchFamily="2" charset="-122"/>
                          <a:ea typeface="宋体" pitchFamily="2" charset="-122"/>
                        </a:rPr>
                        <a:t>工业</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从“一五”时期起到“四五”时期，我国逐步建成了一批门类比较齐全的基础工业项目，为国民经济的进一步发展打下了坚实的基础</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12064">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大规模的</a:t>
                      </a:r>
                      <a:r>
                        <a:rPr lang="zh-CN" altLang="en-US" sz="2800" b="1" u="sng" dirty="0">
                          <a:latin typeface="宋体" pitchFamily="2" charset="-122"/>
                          <a:ea typeface="宋体" pitchFamily="2" charset="-122"/>
                        </a:rPr>
                        <a:t>            </a:t>
                      </a:r>
                      <a:r>
                        <a:rPr lang="zh-CN" altLang="en-US" sz="2800" b="1" u="none" dirty="0">
                          <a:latin typeface="宋体" pitchFamily="2" charset="-122"/>
                          <a:ea typeface="宋体" pitchFamily="2" charset="-122"/>
                        </a:rPr>
                        <a:t>不仅增强了国防力量，而且改善了工业布局</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0292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中国成功地爆炸了</a:t>
                      </a:r>
                      <a:r>
                        <a:rPr lang="zh-CN" altLang="en-US" sz="2800" b="1" dirty="0">
                          <a:latin typeface="宋体" pitchFamily="2" charset="-122"/>
                          <a:ea typeface="宋体" pitchFamily="2" charset="-122"/>
                          <a:hlinkClick r:id="rId3" action="ppaction://hlinksldjump"/>
                        </a:rPr>
                        <a:t>原子弹</a:t>
                      </a:r>
                      <a:r>
                        <a:rPr lang="zh-CN" altLang="en-US" sz="2800" b="1" dirty="0">
                          <a:latin typeface="宋体" pitchFamily="2" charset="-122"/>
                          <a:ea typeface="宋体" pitchFamily="2" charset="-122"/>
                        </a:rPr>
                        <a:t>、氢弹，试制并成功发射了中远程弹道导弹和人造卫星</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41687">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建设起来一些基础设施、基础项目和大中型企业</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774465">
                <a:tc>
                  <a:txBody>
                    <a:bodyPr/>
                    <a:lstStyle/>
                    <a:p>
                      <a:r>
                        <a:rPr lang="zh-CN" altLang="en-US" sz="2800" b="1" dirty="0">
                          <a:latin typeface="宋体" pitchFamily="2" charset="-122"/>
                          <a:ea typeface="宋体" pitchFamily="2" charset="-122"/>
                          <a:hlinkClick r:id="rId4" action="ppaction://hlinksldjump"/>
                        </a:rPr>
                        <a:t>农业</a:t>
                      </a:r>
                      <a:endParaRPr lang="zh-CN" altLang="en-US" sz="2800" b="1" dirty="0">
                        <a:latin typeface="宋体" pitchFamily="2" charset="-122"/>
                        <a:ea typeface="宋体" pitchFamily="2" charset="-122"/>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兴修水利、开展农田基本建设、培育推广良种、提倡科学种田，较大幅度地提高了粮食生产水平和抵御自然灾害的能力</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23" name="矩形 22"/>
          <p:cNvSpPr/>
          <p:nvPr/>
        </p:nvSpPr>
        <p:spPr>
          <a:xfrm>
            <a:off x="2999526" y="2932634"/>
            <a:ext cx="1453880" cy="320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TextBox 23"/>
          <p:cNvSpPr txBox="1"/>
          <p:nvPr/>
        </p:nvSpPr>
        <p:spPr>
          <a:xfrm>
            <a:off x="2999526" y="2854125"/>
            <a:ext cx="1808090" cy="477054"/>
          </a:xfrm>
          <a:prstGeom prst="rect">
            <a:avLst/>
          </a:prstGeom>
          <a:noFill/>
        </p:spPr>
        <p:txBody>
          <a:bodyPr wrap="square" lIns="45720" tIns="22860" rIns="45720" bIns="22860"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三线建设</a:t>
            </a:r>
          </a:p>
        </p:txBody>
      </p:sp>
    </p:spTree>
    <p:extLst>
      <p:ext uri="{BB962C8B-B14F-4D97-AF65-F5344CB8AC3E}">
        <p14:creationId xmlns:p14="http://schemas.microsoft.com/office/powerpoint/2010/main" val="37185260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1000"/>
                                        <p:tgtEl>
                                          <p:spTgt spid="24">
                                            <p:txEl>
                                              <p:pRg st="0" end="0"/>
                                            </p:txEl>
                                          </p:spTgt>
                                        </p:tgtEl>
                                      </p:cBhvr>
                                    </p:animEffect>
                                    <p:anim calcmode="lin" valueType="num">
                                      <p:cBhvr>
                                        <p:cTn id="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人民日报1970.06.24"/>
          <p:cNvPicPr>
            <a:picLocks noChangeAspect="1"/>
          </p:cNvPicPr>
          <p:nvPr/>
        </p:nvPicPr>
        <p:blipFill>
          <a:blip r:embed="rId3" cstate="print"/>
          <a:stretch>
            <a:fillRect/>
          </a:stretch>
        </p:blipFill>
        <p:spPr>
          <a:xfrm>
            <a:off x="8348472" y="962470"/>
            <a:ext cx="3593592" cy="5130490"/>
          </a:xfrm>
          <a:prstGeom prst="rect">
            <a:avLst/>
          </a:prstGeom>
          <a:ln>
            <a:noFill/>
          </a:ln>
          <a:effectLst>
            <a:outerShdw blurRad="292100" dist="139700" dir="2700000" algn="tl" rotWithShape="0">
              <a:srgbClr val="333333">
                <a:alpha val="65000"/>
              </a:srgbClr>
            </a:outerShdw>
          </a:effectLst>
        </p:spPr>
      </p:pic>
      <p:pic>
        <p:nvPicPr>
          <p:cNvPr id="15" name="图片 14" descr="人民日报1964.10.16"/>
          <p:cNvPicPr>
            <a:picLocks noChangeAspect="1"/>
          </p:cNvPicPr>
          <p:nvPr/>
        </p:nvPicPr>
        <p:blipFill>
          <a:blip r:embed="rId4" cstate="print"/>
          <a:stretch>
            <a:fillRect/>
          </a:stretch>
        </p:blipFill>
        <p:spPr>
          <a:xfrm>
            <a:off x="548640" y="935037"/>
            <a:ext cx="3538728" cy="5148432"/>
          </a:xfrm>
          <a:prstGeom prst="rect">
            <a:avLst/>
          </a:prstGeom>
          <a:ln>
            <a:noFill/>
          </a:ln>
          <a:effectLst>
            <a:outerShdw blurRad="292100" dist="139700" dir="2700000" algn="tl" rotWithShape="0">
              <a:srgbClr val="333333">
                <a:alpha val="65000"/>
              </a:srgbClr>
            </a:outerShdw>
          </a:effectLst>
        </p:spPr>
      </p:pic>
      <p:pic>
        <p:nvPicPr>
          <p:cNvPr id="16" name="图片 15" descr="人民日报1967.06.17"/>
          <p:cNvPicPr>
            <a:picLocks noChangeAspect="1"/>
          </p:cNvPicPr>
          <p:nvPr/>
        </p:nvPicPr>
        <p:blipFill>
          <a:blip r:embed="rId5" cstate="print"/>
          <a:stretch>
            <a:fillRect/>
          </a:stretch>
        </p:blipFill>
        <p:spPr>
          <a:xfrm>
            <a:off x="4379976" y="963104"/>
            <a:ext cx="3727565" cy="51372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407746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timg.jpg"/>
          <p:cNvPicPr>
            <a:picLocks noChangeAspect="1"/>
          </p:cNvPicPr>
          <p:nvPr/>
        </p:nvPicPr>
        <p:blipFill>
          <a:blip r:embed="rId3" cstate="print"/>
          <a:stretch>
            <a:fillRect/>
          </a:stretch>
        </p:blipFill>
        <p:spPr>
          <a:xfrm>
            <a:off x="158542" y="1220145"/>
            <a:ext cx="6155559" cy="4921347"/>
          </a:xfrm>
          <a:prstGeom prst="rect">
            <a:avLst/>
          </a:prstGeom>
          <a:ln>
            <a:noFill/>
          </a:ln>
          <a:effectLst>
            <a:outerShdw blurRad="292100" dist="139700" dir="2700000" algn="tl" rotWithShape="0">
              <a:srgbClr val="333333">
                <a:alpha val="65000"/>
              </a:srgbClr>
            </a:outerShdw>
          </a:effectLst>
        </p:spPr>
      </p:pic>
      <p:sp>
        <p:nvSpPr>
          <p:cNvPr id="15" name="矩形 14"/>
          <p:cNvSpPr/>
          <p:nvPr/>
        </p:nvSpPr>
        <p:spPr>
          <a:xfrm>
            <a:off x="6482686" y="1220145"/>
            <a:ext cx="5554637" cy="4921347"/>
          </a:xfrm>
          <a:prstGeom prst="rect">
            <a:avLst/>
          </a:prstGeom>
          <a:ln>
            <a:solidFill>
              <a:srgbClr val="C00000"/>
            </a:solidFill>
          </a:ln>
        </p:spPr>
        <p:txBody>
          <a:bodyPr wrap="square" lIns="45720" tIns="22860" rIns="45720" bIns="22860">
            <a:spAutoFit/>
          </a:bodyPr>
          <a:lstStyle/>
          <a:p>
            <a:pPr marL="142875" indent="-142875" algn="just">
              <a:lnSpc>
                <a:spcPct val="120000"/>
              </a:lnSpc>
              <a:buClr>
                <a:srgbClr val="C00000"/>
              </a:buClr>
              <a:buFont typeface="Wingdings" panose="05000000000000000000" pitchFamily="2" charset="2"/>
              <a:buChar char="u"/>
            </a:pPr>
            <a:r>
              <a:rPr lang="zh-CN" altLang="en-US" sz="2400" b="1" dirty="0">
                <a:latin typeface="微软雅黑" panose="020B0503020204020204" pitchFamily="34" charset="-122"/>
                <a:ea typeface="微软雅黑" panose="020B0503020204020204" pitchFamily="34" charset="-122"/>
                <a:cs typeface="黑体" panose="02010609060101010101" charset="-122"/>
              </a:rPr>
              <a:t>袁隆平，中国杂交水稻育种专家，被誉为“世界杂交水稻之父”。</a:t>
            </a:r>
            <a:endParaRPr lang="zh-CN" altLang="en-US" sz="2400" dirty="0">
              <a:latin typeface="微软雅黑" panose="020B0503020204020204" pitchFamily="34" charset="-122"/>
              <a:ea typeface="微软雅黑" panose="020B0503020204020204" pitchFamily="34" charset="-122"/>
              <a:cs typeface="黑体" panose="02010609060101010101" charset="-122"/>
            </a:endParaRPr>
          </a:p>
          <a:p>
            <a:pPr marL="142875" indent="-142875" algn="just">
              <a:lnSpc>
                <a:spcPct val="120000"/>
              </a:lnSpc>
              <a:buClr>
                <a:srgbClr val="C00000"/>
              </a:buClr>
              <a:buFont typeface="Wingdings" panose="05000000000000000000" pitchFamily="2" charset="2"/>
              <a:buChar char="u"/>
            </a:pPr>
            <a:r>
              <a:rPr lang="zh-CN" altLang="en-US" sz="2400" dirty="0">
                <a:latin typeface="微软雅黑" panose="020B0503020204020204" pitchFamily="34" charset="-122"/>
                <a:ea typeface="微软雅黑" panose="020B0503020204020204" pitchFamily="34" charset="-122"/>
                <a:cs typeface="黑体" panose="02010609060101010101" charset="-122"/>
              </a:rPr>
              <a:t>袁隆平致力于杂交水稻研究，发明</a:t>
            </a:r>
            <a:r>
              <a:rPr lang="en-US" altLang="zh-CN" sz="2400" dirty="0">
                <a:latin typeface="微软雅黑" panose="020B0503020204020204" pitchFamily="34" charset="-122"/>
                <a:ea typeface="微软雅黑" panose="020B0503020204020204" pitchFamily="34" charset="-122"/>
                <a:cs typeface="黑体" panose="02010609060101010101" charset="-122"/>
              </a:rPr>
              <a:t>“</a:t>
            </a:r>
            <a:r>
              <a:rPr lang="zh-CN" altLang="en-US" sz="2400" dirty="0">
                <a:latin typeface="微软雅黑" panose="020B0503020204020204" pitchFamily="34" charset="-122"/>
                <a:ea typeface="微软雅黑" panose="020B0503020204020204" pitchFamily="34" charset="-122"/>
                <a:cs typeface="黑体" panose="02010609060101010101" charset="-122"/>
              </a:rPr>
              <a:t>三系法</a:t>
            </a:r>
            <a:r>
              <a:rPr lang="en-US" altLang="zh-CN" sz="2400" dirty="0">
                <a:latin typeface="微软雅黑" panose="020B0503020204020204" pitchFamily="34" charset="-122"/>
                <a:ea typeface="微软雅黑" panose="020B0503020204020204" pitchFamily="34" charset="-122"/>
                <a:cs typeface="黑体" panose="02010609060101010101" charset="-122"/>
              </a:rPr>
              <a:t>”</a:t>
            </a:r>
            <a:r>
              <a:rPr lang="zh-CN" altLang="en-US" sz="2400" dirty="0">
                <a:latin typeface="微软雅黑" panose="020B0503020204020204" pitchFamily="34" charset="-122"/>
                <a:ea typeface="微软雅黑" panose="020B0503020204020204" pitchFamily="34" charset="-122"/>
                <a:cs typeface="黑体" panose="02010609060101010101" charset="-122"/>
              </a:rPr>
              <a:t>型杂交水稻，成功研制出</a:t>
            </a:r>
            <a:r>
              <a:rPr lang="en-US" altLang="zh-CN" sz="2400" dirty="0">
                <a:latin typeface="微软雅黑" panose="020B0503020204020204" pitchFamily="34" charset="-122"/>
                <a:ea typeface="微软雅黑" panose="020B0503020204020204" pitchFamily="34" charset="-122"/>
                <a:cs typeface="黑体" panose="02010609060101010101" charset="-122"/>
              </a:rPr>
              <a:t>“</a:t>
            </a:r>
            <a:r>
              <a:rPr lang="zh-CN" altLang="en-US" sz="2400" dirty="0">
                <a:latin typeface="微软雅黑" panose="020B0503020204020204" pitchFamily="34" charset="-122"/>
                <a:ea typeface="微软雅黑" panose="020B0503020204020204" pitchFamily="34" charset="-122"/>
                <a:cs typeface="黑体" panose="02010609060101010101" charset="-122"/>
              </a:rPr>
              <a:t>二系法</a:t>
            </a:r>
            <a:r>
              <a:rPr lang="en-US" altLang="zh-CN" sz="2400" dirty="0">
                <a:latin typeface="微软雅黑" panose="020B0503020204020204" pitchFamily="34" charset="-122"/>
                <a:ea typeface="微软雅黑" panose="020B0503020204020204" pitchFamily="34" charset="-122"/>
                <a:cs typeface="黑体" panose="02010609060101010101" charset="-122"/>
              </a:rPr>
              <a:t>”</a:t>
            </a:r>
            <a:r>
              <a:rPr lang="zh-CN" altLang="en-US" sz="2400" dirty="0">
                <a:latin typeface="微软雅黑" panose="020B0503020204020204" pitchFamily="34" charset="-122"/>
                <a:ea typeface="微软雅黑" panose="020B0503020204020204" pitchFamily="34" charset="-122"/>
                <a:cs typeface="黑体" panose="02010609060101010101" charset="-122"/>
              </a:rPr>
              <a:t>杂交水稻，使我国杂交水稻研究始终居世界领先水平。截至</a:t>
            </a:r>
            <a:r>
              <a:rPr lang="en-US" altLang="zh-CN" sz="2400" dirty="0">
                <a:latin typeface="微软雅黑" panose="020B0503020204020204" pitchFamily="34" charset="-122"/>
                <a:ea typeface="微软雅黑" panose="020B0503020204020204" pitchFamily="34" charset="-122"/>
                <a:cs typeface="黑体" panose="02010609060101010101" charset="-122"/>
              </a:rPr>
              <a:t>2017</a:t>
            </a:r>
            <a:r>
              <a:rPr lang="zh-CN" altLang="en-US" sz="2400" dirty="0">
                <a:latin typeface="微软雅黑" panose="020B0503020204020204" pitchFamily="34" charset="-122"/>
                <a:ea typeface="微软雅黑" panose="020B0503020204020204" pitchFamily="34" charset="-122"/>
                <a:cs typeface="黑体" panose="02010609060101010101" charset="-122"/>
              </a:rPr>
              <a:t>年，杂交水稻在我国已经累计推广超</a:t>
            </a:r>
            <a:r>
              <a:rPr lang="en-US" altLang="zh-CN" sz="2400" dirty="0">
                <a:latin typeface="微软雅黑" panose="020B0503020204020204" pitchFamily="34" charset="-122"/>
                <a:ea typeface="微软雅黑" panose="020B0503020204020204" pitchFamily="34" charset="-122"/>
                <a:cs typeface="黑体" panose="02010609060101010101" charset="-122"/>
              </a:rPr>
              <a:t>90</a:t>
            </a:r>
            <a:r>
              <a:rPr lang="zh-CN" altLang="en-US" sz="2400" dirty="0">
                <a:latin typeface="微软雅黑" panose="020B0503020204020204" pitchFamily="34" charset="-122"/>
                <a:ea typeface="微软雅黑" panose="020B0503020204020204" pitchFamily="34" charset="-122"/>
                <a:cs typeface="黑体" panose="02010609060101010101" charset="-122"/>
              </a:rPr>
              <a:t>亿亩，共增产稻谷</a:t>
            </a:r>
            <a:r>
              <a:rPr lang="en-US" altLang="zh-CN" sz="2400" dirty="0">
                <a:latin typeface="微软雅黑" panose="020B0503020204020204" pitchFamily="34" charset="-122"/>
                <a:ea typeface="微软雅黑" panose="020B0503020204020204" pitchFamily="34" charset="-122"/>
                <a:cs typeface="黑体" panose="02010609060101010101" charset="-122"/>
              </a:rPr>
              <a:t>6000</a:t>
            </a:r>
            <a:r>
              <a:rPr lang="zh-CN" altLang="en-US" sz="2400" dirty="0">
                <a:latin typeface="微软雅黑" panose="020B0503020204020204" pitchFamily="34" charset="-122"/>
                <a:ea typeface="微软雅黑" panose="020B0503020204020204" pitchFamily="34" charset="-122"/>
                <a:cs typeface="黑体" panose="02010609060101010101" charset="-122"/>
              </a:rPr>
              <a:t>多亿公斤。多次赴印度、越南等国传授杂交水稻技术，以帮助克服粮食短缺和饥饿问题。为确保我国粮食安全和世界粮食供给做出了卓越贡献。</a:t>
            </a:r>
          </a:p>
        </p:txBody>
      </p:sp>
    </p:spTree>
    <p:extLst>
      <p:ext uri="{BB962C8B-B14F-4D97-AF65-F5344CB8AC3E}">
        <p14:creationId xmlns:p14="http://schemas.microsoft.com/office/powerpoint/2010/main" val="138883940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内容占位符 7"/>
          <p:cNvGraphicFramePr>
            <a:graphicFrameLocks/>
          </p:cNvGraphicFramePr>
          <p:nvPr>
            <p:extLst>
              <p:ext uri="{D42A27DB-BD31-4B8C-83A1-F6EECF244321}">
                <p14:modId xmlns:p14="http://schemas.microsoft.com/office/powerpoint/2010/main" val="1515242113"/>
              </p:ext>
            </p:extLst>
          </p:nvPr>
        </p:nvGraphicFramePr>
        <p:xfrm>
          <a:off x="223984" y="907726"/>
          <a:ext cx="10811733" cy="5821680"/>
        </p:xfrm>
        <a:graphic>
          <a:graphicData uri="http://schemas.openxmlformats.org/drawingml/2006/table">
            <a:tbl>
              <a:tblPr firstRow="1" bandRow="1">
                <a:tableStyleId>{5FD0F851-EC5A-4D38-B0AD-8093EC10F338}</a:tableStyleId>
              </a:tblPr>
              <a:tblGrid>
                <a:gridCol w="1215896">
                  <a:extLst>
                    <a:ext uri="{9D8B030D-6E8A-4147-A177-3AD203B41FA5}">
                      <a16:colId xmlns="" xmlns:a16="http://schemas.microsoft.com/office/drawing/2014/main" val="20000"/>
                    </a:ext>
                  </a:extLst>
                </a:gridCol>
                <a:gridCol w="708731">
                  <a:extLst>
                    <a:ext uri="{9D8B030D-6E8A-4147-A177-3AD203B41FA5}">
                      <a16:colId xmlns="" xmlns:a16="http://schemas.microsoft.com/office/drawing/2014/main" val="20001"/>
                    </a:ext>
                  </a:extLst>
                </a:gridCol>
                <a:gridCol w="8887106">
                  <a:extLst>
                    <a:ext uri="{9D8B030D-6E8A-4147-A177-3AD203B41FA5}">
                      <a16:colId xmlns="" xmlns:a16="http://schemas.microsoft.com/office/drawing/2014/main" val="20002"/>
                    </a:ext>
                  </a:extLst>
                </a:gridCol>
              </a:tblGrid>
              <a:tr h="816665">
                <a:tc>
                  <a:txBody>
                    <a:bodyPr/>
                    <a:lstStyle/>
                    <a:p>
                      <a:pPr algn="l"/>
                      <a:r>
                        <a:rPr lang="zh-CN" altLang="en-US" sz="2800" b="1" dirty="0">
                          <a:latin typeface="宋体" pitchFamily="2" charset="-122"/>
                          <a:ea typeface="宋体" pitchFamily="2" charset="-122"/>
                        </a:rPr>
                        <a:t>社会生活</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zh-CN" altLang="en-US" sz="2800" b="1" dirty="0">
                          <a:latin typeface="宋体" pitchFamily="2" charset="-122"/>
                          <a:ea typeface="宋体" pitchFamily="2" charset="-122"/>
                        </a:rPr>
                        <a:t>人民物质生活和文化生活水品的到逐步提高。教育事业取得长足进步，医疗卫生事业也得到蓬勃发展</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98607">
                <a:tc rowSpan="5">
                  <a:txBody>
                    <a:bodyPr/>
                    <a:lstStyle/>
                    <a:p>
                      <a:pPr algn="l"/>
                      <a:r>
                        <a:rPr lang="zh-CN" altLang="en-US" sz="2800" b="1" dirty="0">
                          <a:latin typeface="宋体" pitchFamily="2" charset="-122"/>
                          <a:ea typeface="宋体" pitchFamily="2" charset="-122"/>
                        </a:rPr>
                        <a:t>外交</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时间</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800" b="1" dirty="0">
                          <a:latin typeface="宋体" pitchFamily="2" charset="-122"/>
                          <a:ea typeface="宋体" pitchFamily="2" charset="-122"/>
                        </a:rPr>
                        <a:t>20</a:t>
                      </a:r>
                      <a:r>
                        <a:rPr lang="zh-CN" altLang="en-US" sz="2800" b="1" dirty="0">
                          <a:latin typeface="宋体" pitchFamily="2" charset="-122"/>
                          <a:ea typeface="宋体" pitchFamily="2" charset="-122"/>
                        </a:rPr>
                        <a:t>世纪</a:t>
                      </a:r>
                      <a:r>
                        <a:rPr lang="en-US" altLang="zh-CN" sz="2800" b="1" dirty="0">
                          <a:latin typeface="宋体" pitchFamily="2" charset="-122"/>
                          <a:ea typeface="宋体" pitchFamily="2" charset="-122"/>
                        </a:rPr>
                        <a:t>70</a:t>
                      </a:r>
                      <a:r>
                        <a:rPr lang="zh-CN" altLang="en-US" sz="2800" b="1" dirty="0">
                          <a:latin typeface="宋体" pitchFamily="2" charset="-122"/>
                          <a:ea typeface="宋体" pitchFamily="2" charset="-122"/>
                        </a:rPr>
                        <a:t>年代</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98674">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l"/>
                      <a:r>
                        <a:rPr lang="zh-CN" altLang="en-US" sz="2800" b="1" dirty="0">
                          <a:latin typeface="宋体" pitchFamily="2" charset="-122"/>
                          <a:ea typeface="宋体" pitchFamily="2" charset="-122"/>
                        </a:rPr>
                        <a:t>成就</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中国外交打开新局面，迎来了新中国成立以来与世界各国建交的又一次高潮。与中国建交国家的数量从</a:t>
                      </a:r>
                      <a:r>
                        <a:rPr lang="en-US" altLang="zh-CN" sz="2800" b="1" dirty="0">
                          <a:latin typeface="宋体" pitchFamily="2" charset="-122"/>
                          <a:ea typeface="宋体" pitchFamily="2" charset="-122"/>
                        </a:rPr>
                        <a:t>1965</a:t>
                      </a:r>
                      <a:r>
                        <a:rPr lang="zh-CN" altLang="en-US" sz="2800" b="1" dirty="0">
                          <a:latin typeface="宋体" pitchFamily="2" charset="-122"/>
                          <a:ea typeface="宋体" pitchFamily="2" charset="-122"/>
                        </a:rPr>
                        <a:t>年的</a:t>
                      </a:r>
                      <a:r>
                        <a:rPr lang="en-US" altLang="zh-CN" sz="2800" b="1" dirty="0">
                          <a:latin typeface="宋体" pitchFamily="2" charset="-122"/>
                          <a:ea typeface="宋体" pitchFamily="2" charset="-122"/>
                        </a:rPr>
                        <a:t>49</a:t>
                      </a:r>
                      <a:r>
                        <a:rPr lang="zh-CN" altLang="en-US" sz="2800" b="1" dirty="0">
                          <a:latin typeface="宋体" pitchFamily="2" charset="-122"/>
                          <a:ea typeface="宋体" pitchFamily="2" charset="-122"/>
                        </a:rPr>
                        <a:t>个增加到</a:t>
                      </a:r>
                      <a:r>
                        <a:rPr lang="en-US" altLang="zh-CN" sz="2800" b="1" dirty="0">
                          <a:latin typeface="宋体" pitchFamily="2" charset="-122"/>
                          <a:ea typeface="宋体" pitchFamily="2" charset="-122"/>
                        </a:rPr>
                        <a:t>1976</a:t>
                      </a:r>
                      <a:r>
                        <a:rPr lang="zh-CN" altLang="en-US" sz="2800" b="1" dirty="0">
                          <a:latin typeface="宋体" pitchFamily="2" charset="-122"/>
                          <a:ea typeface="宋体" pitchFamily="2" charset="-122"/>
                        </a:rPr>
                        <a:t>年的</a:t>
                      </a:r>
                      <a:r>
                        <a:rPr lang="en-US" altLang="zh-CN" sz="2800" b="1" dirty="0">
                          <a:latin typeface="宋体" pitchFamily="2" charset="-122"/>
                          <a:ea typeface="宋体" pitchFamily="2" charset="-122"/>
                        </a:rPr>
                        <a:t>111</a:t>
                      </a:r>
                      <a:r>
                        <a:rPr lang="zh-CN" altLang="en-US" sz="2800" b="1" dirty="0">
                          <a:latin typeface="宋体" pitchFamily="2" charset="-122"/>
                          <a:ea typeface="宋体" pitchFamily="2" charset="-122"/>
                        </a:rPr>
                        <a:t>个</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48056">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800" b="1" u="sng" dirty="0">
                          <a:latin typeface="宋体" pitchFamily="2" charset="-122"/>
                          <a:ea typeface="宋体" pitchFamily="2" charset="-122"/>
                        </a:rPr>
                        <a:t>             </a:t>
                      </a:r>
                      <a:r>
                        <a:rPr lang="zh-CN" altLang="en-US" sz="2800" b="1" dirty="0">
                          <a:latin typeface="宋体" pitchFamily="2" charset="-122"/>
                          <a:ea typeface="宋体" pitchFamily="2" charset="-122"/>
                        </a:rPr>
                        <a:t>年，中华人民共和国恢复在联合国的一切合法权利</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539496">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zh-CN" sz="2800" b="1" dirty="0">
                          <a:latin typeface="宋体" pitchFamily="2" charset="-122"/>
                          <a:ea typeface="宋体" pitchFamily="2" charset="-122"/>
                        </a:rPr>
                        <a:t>1972</a:t>
                      </a:r>
                      <a:r>
                        <a:rPr lang="zh-CN" altLang="en-US" sz="2800" b="1" dirty="0">
                          <a:latin typeface="宋体" pitchFamily="2" charset="-122"/>
                          <a:ea typeface="宋体" pitchFamily="2" charset="-122"/>
                        </a:rPr>
                        <a:t>年，中美两国结束了长期敌对状态，开始走向关系正常化；中日正式建交</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66344">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影响</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极大地改善了中国的安全环境，拓展了外交活动的舞台</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26" name="矩形 25"/>
          <p:cNvSpPr/>
          <p:nvPr/>
        </p:nvSpPr>
        <p:spPr>
          <a:xfrm>
            <a:off x="2632321" y="4033666"/>
            <a:ext cx="1666724" cy="385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TextBox 26"/>
          <p:cNvSpPr txBox="1"/>
          <p:nvPr/>
        </p:nvSpPr>
        <p:spPr>
          <a:xfrm>
            <a:off x="2839895" y="3987842"/>
            <a:ext cx="1251576" cy="477054"/>
          </a:xfrm>
          <a:prstGeom prst="rect">
            <a:avLst/>
          </a:prstGeom>
          <a:noFill/>
        </p:spPr>
        <p:txBody>
          <a:bodyPr wrap="square" lIns="45720" tIns="22860" rIns="45720" bIns="22860" rtlCol="0">
            <a:spAutoFit/>
          </a:bodyPr>
          <a:lstStyle/>
          <a:p>
            <a:r>
              <a:rPr lang="en-US" altLang="zh-CN" sz="2800" b="1" dirty="0">
                <a:solidFill>
                  <a:srgbClr val="FF0000"/>
                </a:solidFill>
                <a:latin typeface="微软雅黑" panose="020B0503020204020204" pitchFamily="34" charset="-122"/>
                <a:ea typeface="微软雅黑" panose="020B0503020204020204" pitchFamily="34" charset="-122"/>
              </a:rPr>
              <a:t>1971</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11754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1000"/>
                                        <p:tgtEl>
                                          <p:spTgt spid="27">
                                            <p:txEl>
                                              <p:pRg st="0" end="0"/>
                                            </p:txEl>
                                          </p:spTgt>
                                        </p:tgtEl>
                                      </p:cBhvr>
                                    </p:animEffect>
                                    <p:anim calcmode="lin" valueType="num">
                                      <p:cBhvr>
                                        <p:cTn id="8"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70507"/>
            <a:ext cx="4317800" cy="2737486"/>
          </a:xfrm>
          <a:prstGeom prst="rect">
            <a:avLst/>
          </a:prstGeom>
        </p:spPr>
      </p:pic>
      <p:pic>
        <p:nvPicPr>
          <p:cNvPr id="15" name="图片 1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5124" y="1755777"/>
            <a:ext cx="3931152" cy="2743071"/>
          </a:xfrm>
          <a:prstGeom prst="rect">
            <a:avLst/>
          </a:prstGeom>
        </p:spPr>
      </p:pic>
      <p:pic>
        <p:nvPicPr>
          <p:cNvPr id="16" name="图片 15"/>
          <p:cNvPicPr>
            <a:picLocks noChangeAspect="1"/>
          </p:cNvPicPr>
          <p:nvPr/>
        </p:nvPicPr>
        <p:blipFill>
          <a:blip r:embed="rId6" cstate="print"/>
          <a:stretch>
            <a:fillRect/>
          </a:stretch>
        </p:blipFill>
        <p:spPr>
          <a:xfrm>
            <a:off x="8238744" y="1774444"/>
            <a:ext cx="3938725" cy="2724404"/>
          </a:xfrm>
          <a:prstGeom prst="rect">
            <a:avLst/>
          </a:prstGeom>
        </p:spPr>
      </p:pic>
      <p:sp>
        <p:nvSpPr>
          <p:cNvPr id="17" name="文本框 9"/>
          <p:cNvSpPr txBox="1"/>
          <p:nvPr/>
        </p:nvSpPr>
        <p:spPr>
          <a:xfrm>
            <a:off x="0" y="4635817"/>
            <a:ext cx="4236098" cy="353943"/>
          </a:xfrm>
          <a:prstGeom prst="rect">
            <a:avLst/>
          </a:prstGeom>
          <a:noFill/>
        </p:spPr>
        <p:txBody>
          <a:bodyPr wrap="square" lIns="45720" tIns="22860" rIns="45720" bIns="22860" rtlCol="0">
            <a:spAutoFit/>
          </a:bodyPr>
          <a:lstStyle/>
          <a:p>
            <a:pPr algn="just">
              <a:lnSpc>
                <a:spcPct val="100000"/>
              </a:lnSpc>
            </a:pPr>
            <a:r>
              <a:rPr lang="en-US" altLang="zh-CN"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中国恢复联合国合法席位</a:t>
            </a:r>
          </a:p>
        </p:txBody>
      </p:sp>
      <p:sp>
        <p:nvSpPr>
          <p:cNvPr id="18" name="文本框 11"/>
          <p:cNvSpPr txBox="1"/>
          <p:nvPr/>
        </p:nvSpPr>
        <p:spPr>
          <a:xfrm>
            <a:off x="4350067" y="4626991"/>
            <a:ext cx="3833813" cy="353943"/>
          </a:xfrm>
          <a:prstGeom prst="rect">
            <a:avLst/>
          </a:prstGeom>
          <a:noFill/>
        </p:spPr>
        <p:txBody>
          <a:bodyPr wrap="square" lIns="45720" tIns="22860" rIns="45720" bIns="22860" rtlCol="0">
            <a:spAutoFit/>
          </a:bodyPr>
          <a:lstStyle/>
          <a:p>
            <a:pPr algn="just">
              <a:lnSpc>
                <a:spcPct val="100000"/>
              </a:lnSpc>
            </a:pPr>
            <a:r>
              <a:rPr lang="en-US" altLang="zh-CN"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尼克松访华</a:t>
            </a:r>
          </a:p>
        </p:txBody>
      </p:sp>
      <p:sp>
        <p:nvSpPr>
          <p:cNvPr id="19" name="文本框 12"/>
          <p:cNvSpPr txBox="1"/>
          <p:nvPr/>
        </p:nvSpPr>
        <p:spPr>
          <a:xfrm>
            <a:off x="8254746" y="4572127"/>
            <a:ext cx="3815334" cy="661720"/>
          </a:xfrm>
          <a:prstGeom prst="rect">
            <a:avLst/>
          </a:prstGeom>
          <a:noFill/>
        </p:spPr>
        <p:txBody>
          <a:bodyPr wrap="square" lIns="45720" tIns="22860" rIns="45720" bIns="22860" rtlCol="0">
            <a:spAutoFit/>
          </a:bodyPr>
          <a:lstStyle/>
          <a:p>
            <a:pPr algn="just">
              <a:lnSpc>
                <a:spcPct val="100000"/>
              </a:lnSpc>
            </a:pPr>
            <a:r>
              <a:rPr lang="en-US" altLang="zh-CN"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周恩来与田中角荣庆祝中日邦交正常化</a:t>
            </a:r>
          </a:p>
        </p:txBody>
      </p:sp>
    </p:spTree>
    <p:extLst>
      <p:ext uri="{BB962C8B-B14F-4D97-AF65-F5344CB8AC3E}">
        <p14:creationId xmlns:p14="http://schemas.microsoft.com/office/powerpoint/2010/main" val="113550966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img2.baidu.com/image_search/src=http%3A%2F%2Fi0.hdslb.com%2Fbfs%2Farticle%2Ff1f805ef113d383a5ca09551b9c5e91e8cd77b04.jpg&amp;refer=http%3A%2F%2Fi0.hdslb.com&amp;app=2002&amp;size=f9999,10000&amp;q=a80&amp;n=0&amp;g=0n&amp;fmt=jpeg?sec=1612915188&amp;t=e2dfce8b76870106c268b3c9192576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3" y="57042"/>
            <a:ext cx="12130387" cy="678730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组合 32" hidden="1"/>
          <p:cNvGrpSpPr/>
          <p:nvPr/>
        </p:nvGrpSpPr>
        <p:grpSpPr>
          <a:xfrm>
            <a:off x="3338747" y="2985896"/>
            <a:ext cx="2031325" cy="1441227"/>
            <a:chOff x="3469374" y="2761962"/>
            <a:chExt cx="2031325" cy="1441227"/>
          </a:xfrm>
        </p:grpSpPr>
        <p:sp>
          <p:nvSpPr>
            <p:cNvPr id="23" name="TextBox 8"/>
            <p:cNvSpPr txBox="1">
              <a:spLocks noChangeArrowheads="1"/>
            </p:cNvSpPr>
            <p:nvPr/>
          </p:nvSpPr>
          <p:spPr bwMode="auto">
            <a:xfrm>
              <a:off x="3469374" y="2761962"/>
              <a:ext cx="2031325" cy="144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buFont typeface="Arial" charset="0"/>
                <a:defRPr>
                  <a:solidFill>
                    <a:schemeClr val="tx1"/>
                  </a:solidFill>
                  <a:latin typeface="Arial" charset="0"/>
                  <a:ea typeface="宋体" charset="-122"/>
                </a:defRPr>
              </a:lvl1pPr>
              <a:lvl2pPr marL="742950" indent="-285750">
                <a:buFont typeface="Arial" charset="0"/>
                <a:defRPr>
                  <a:solidFill>
                    <a:schemeClr val="tx1"/>
                  </a:solidFill>
                  <a:latin typeface="Arial" charset="0"/>
                  <a:ea typeface="宋体" charset="-122"/>
                </a:defRPr>
              </a:lvl2pPr>
              <a:lvl3pPr marL="1143000" indent="-228600">
                <a:buFont typeface="Arial" charset="0"/>
                <a:defRPr>
                  <a:solidFill>
                    <a:schemeClr val="tx1"/>
                  </a:solidFill>
                  <a:latin typeface="Arial" charset="0"/>
                  <a:ea typeface="宋体" charset="-122"/>
                </a:defRPr>
              </a:lvl3pPr>
              <a:lvl4pPr marL="1600200" indent="-228600">
                <a:buFont typeface="Arial" charset="0"/>
                <a:defRPr>
                  <a:solidFill>
                    <a:schemeClr val="tx1"/>
                  </a:solidFill>
                  <a:latin typeface="Arial" charset="0"/>
                  <a:ea typeface="宋体" charset="-122"/>
                </a:defRPr>
              </a:lvl4pPr>
              <a:lvl5pPr marL="2057400" indent="-228600">
                <a:buFont typeface="Arial" charse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algn="ctr" eaLnBrk="1" hangingPunct="1">
                <a:lnSpc>
                  <a:spcPct val="150000"/>
                </a:lnSpc>
                <a:buFontTx/>
                <a:buNone/>
              </a:pPr>
              <a:r>
                <a:rPr lang="zh-CN" altLang="en-US" sz="2000" spc="300" dirty="0">
                  <a:latin typeface="方正隶变_GBK" pitchFamily="1" charset="-122"/>
                  <a:ea typeface="方正隶变_GBK" pitchFamily="1" charset="-122"/>
                </a:rPr>
                <a:t>水墨韵味计划总结广告宣传工作汇报</a:t>
              </a:r>
            </a:p>
          </p:txBody>
        </p:sp>
        <p:cxnSp>
          <p:nvCxnSpPr>
            <p:cNvPr id="25" name="直接连接符 24"/>
            <p:cNvCxnSpPr/>
            <p:nvPr/>
          </p:nvCxnSpPr>
          <p:spPr>
            <a:xfrm>
              <a:off x="487472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0609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937468" y="2937925"/>
              <a:ext cx="0" cy="1074057"/>
            </a:xfrm>
            <a:prstGeom prst="line">
              <a:avLst/>
            </a:prstGeom>
            <a:ln>
              <a:solidFill>
                <a:schemeClr val="tx1">
                  <a:alpha val="37000"/>
                </a:schemeClr>
              </a:solidFill>
            </a:ln>
          </p:spPr>
          <p:style>
            <a:lnRef idx="1">
              <a:schemeClr val="accent1"/>
            </a:lnRef>
            <a:fillRef idx="0">
              <a:schemeClr val="accent1"/>
            </a:fillRef>
            <a:effectRef idx="0">
              <a:schemeClr val="accent1"/>
            </a:effectRef>
            <a:fontRef idx="minor">
              <a:schemeClr val="tx1"/>
            </a:fontRef>
          </p:style>
        </p:cxnSp>
      </p:grpSp>
      <p:pic>
        <p:nvPicPr>
          <p:cNvPr id="15" name="图片 14"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2074" y="390155"/>
            <a:ext cx="1804116" cy="4130479"/>
          </a:xfrm>
          <a:prstGeom prst="rect">
            <a:avLst/>
          </a:prstGeom>
        </p:spPr>
      </p:pic>
      <p:sp>
        <p:nvSpPr>
          <p:cNvPr id="13" name="矩形 12"/>
          <p:cNvSpPr/>
          <p:nvPr/>
        </p:nvSpPr>
        <p:spPr>
          <a:xfrm>
            <a:off x="39406" y="57042"/>
            <a:ext cx="12105566" cy="6811231"/>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sp>
        <p:nvSpPr>
          <p:cNvPr id="3" name="TextBox 2"/>
          <p:cNvSpPr txBox="1"/>
          <p:nvPr/>
        </p:nvSpPr>
        <p:spPr>
          <a:xfrm>
            <a:off x="-66367" y="2719064"/>
            <a:ext cx="12258367" cy="1015661"/>
          </a:xfrm>
          <a:prstGeom prst="rect">
            <a:avLst/>
          </a:prstGeom>
          <a:noFill/>
        </p:spPr>
        <p:txBody>
          <a:bodyPr wrap="square" lIns="91438" tIns="45719" rIns="91438" bIns="45719" rtlCol="0">
            <a:spAutoFit/>
          </a:bodyPr>
          <a:lstStyle/>
          <a:p>
            <a:pPr algn="ctr"/>
            <a:r>
              <a:rPr lang="zh-CN" altLang="en-US" sz="6000" dirty="0">
                <a:latin typeface="华文新魏" pitchFamily="2" charset="-122"/>
                <a:ea typeface="华文新魏" pitchFamily="2" charset="-122"/>
              </a:rPr>
              <a:t>社会主义建设在探索</a:t>
            </a:r>
            <a:r>
              <a:rPr lang="zh-CN" altLang="en-US" sz="6000" dirty="0" smtClean="0">
                <a:latin typeface="华文新魏" pitchFamily="2" charset="-122"/>
                <a:ea typeface="华文新魏" pitchFamily="2" charset="-122"/>
              </a:rPr>
              <a:t>中曲折</a:t>
            </a:r>
            <a:r>
              <a:rPr lang="zh-CN" altLang="en-US" sz="6000" dirty="0">
                <a:latin typeface="华文新魏" pitchFamily="2" charset="-122"/>
                <a:ea typeface="华文新魏" pitchFamily="2" charset="-122"/>
              </a:rPr>
              <a:t>发展</a:t>
            </a:r>
            <a:endParaRPr lang="zh-CN" altLang="en-US" sz="6000" dirty="0">
              <a:latin typeface="华文新魏" pitchFamily="2" charset="-122"/>
              <a:ea typeface="华文新魏" pitchFamily="2" charset="-122"/>
            </a:endParaRPr>
          </a:p>
        </p:txBody>
      </p:sp>
      <p:sp>
        <p:nvSpPr>
          <p:cNvPr id="16" name="TextBox 15"/>
          <p:cNvSpPr txBox="1"/>
          <p:nvPr/>
        </p:nvSpPr>
        <p:spPr>
          <a:xfrm>
            <a:off x="0" y="4103958"/>
            <a:ext cx="12258367" cy="646329"/>
          </a:xfrm>
          <a:prstGeom prst="rect">
            <a:avLst/>
          </a:prstGeom>
          <a:noFill/>
        </p:spPr>
        <p:txBody>
          <a:bodyPr wrap="square" lIns="91438" tIns="45719" rIns="91438" bIns="45719" rtlCol="0">
            <a:spAutoFit/>
          </a:bodyPr>
          <a:lstStyle/>
          <a:p>
            <a:pPr algn="ctr"/>
            <a:r>
              <a:rPr lang="zh-CN" altLang="en-US" sz="3600" dirty="0" smtClean="0">
                <a:latin typeface="华文新魏" pitchFamily="2" charset="-122"/>
                <a:ea typeface="华文新魏" pitchFamily="2" charset="-122"/>
              </a:rPr>
              <a:t>怀化市铁路第一中学            胡宇</a:t>
            </a:r>
            <a:endParaRPr lang="zh-CN" altLang="en-US" sz="3600" dirty="0">
              <a:latin typeface="华文新魏" pitchFamily="2" charset="-122"/>
              <a:ea typeface="华文新魏" pitchFamily="2" charset="-122"/>
            </a:endParaRPr>
          </a:p>
        </p:txBody>
      </p:sp>
      <p:sp>
        <p:nvSpPr>
          <p:cNvPr id="18" name="TextBox 17"/>
          <p:cNvSpPr txBox="1"/>
          <p:nvPr/>
        </p:nvSpPr>
        <p:spPr>
          <a:xfrm>
            <a:off x="208674" y="950949"/>
            <a:ext cx="3934926" cy="707884"/>
          </a:xfrm>
          <a:prstGeom prst="rect">
            <a:avLst/>
          </a:prstGeom>
          <a:noFill/>
        </p:spPr>
        <p:txBody>
          <a:bodyPr wrap="square" lIns="91438" tIns="45719" rIns="91438" bIns="45719" rtlCol="0">
            <a:spAutoFit/>
          </a:bodyPr>
          <a:lstStyle/>
          <a:p>
            <a:pPr algn="ctr"/>
            <a:r>
              <a:rPr lang="zh-CN" altLang="en-US" sz="4000" b="1" dirty="0" smtClean="0">
                <a:latin typeface="微软雅黑" panose="020B0503020204020204" pitchFamily="34" charset="-122"/>
                <a:ea typeface="微软雅黑" panose="020B0503020204020204" pitchFamily="34" charset="-122"/>
              </a:rPr>
              <a:t>第八单元第</a:t>
            </a:r>
            <a:r>
              <a:rPr lang="en-US" altLang="zh-CN" sz="4000" b="1" dirty="0" smtClean="0">
                <a:latin typeface="微软雅黑" panose="020B0503020204020204" pitchFamily="34" charset="-122"/>
                <a:ea typeface="微软雅黑" panose="020B0503020204020204" pitchFamily="34" charset="-122"/>
              </a:rPr>
              <a:t>27</a:t>
            </a:r>
            <a:r>
              <a:rPr lang="zh-CN" altLang="en-US" sz="4000" b="1" dirty="0" smtClean="0">
                <a:latin typeface="微软雅黑" panose="020B0503020204020204" pitchFamily="34" charset="-122"/>
                <a:ea typeface="微软雅黑" panose="020B0503020204020204" pitchFamily="34" charset="-122"/>
              </a:rPr>
              <a:t>课</a:t>
            </a:r>
            <a:endParaRPr lang="zh-CN" altLang="en-US" sz="4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32742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96" y="1792224"/>
            <a:ext cx="4893527" cy="3163824"/>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7580" y="1808916"/>
            <a:ext cx="4223901" cy="3167925"/>
          </a:xfrm>
          <a:prstGeom prst="rect">
            <a:avLst/>
          </a:prstGeom>
        </p:spPr>
      </p:pic>
      <p:sp>
        <p:nvSpPr>
          <p:cNvPr id="16" name="TextBox 15"/>
          <p:cNvSpPr txBox="1"/>
          <p:nvPr/>
        </p:nvSpPr>
        <p:spPr>
          <a:xfrm>
            <a:off x="5154356" y="2856943"/>
            <a:ext cx="2444308" cy="415499"/>
          </a:xfrm>
          <a:prstGeom prst="rect">
            <a:avLst/>
          </a:prstGeom>
          <a:noFill/>
        </p:spPr>
        <p:txBody>
          <a:bodyPr wrap="square" lIns="45720" tIns="22860" rIns="45720" bIns="22860" rtlCol="0">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小球推动大球</a:t>
            </a:r>
          </a:p>
        </p:txBody>
      </p:sp>
    </p:spTree>
    <p:extLst>
      <p:ext uri="{BB962C8B-B14F-4D97-AF65-F5344CB8AC3E}">
        <p14:creationId xmlns:p14="http://schemas.microsoft.com/office/powerpoint/2010/main" val="15553963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内容占位符 9"/>
          <p:cNvGraphicFramePr>
            <a:graphicFrameLocks/>
          </p:cNvGraphicFramePr>
          <p:nvPr>
            <p:extLst>
              <p:ext uri="{D42A27DB-BD31-4B8C-83A1-F6EECF244321}">
                <p14:modId xmlns:p14="http://schemas.microsoft.com/office/powerpoint/2010/main" val="2355456154"/>
              </p:ext>
            </p:extLst>
          </p:nvPr>
        </p:nvGraphicFramePr>
        <p:xfrm>
          <a:off x="764124" y="1898531"/>
          <a:ext cx="10574436" cy="3596640"/>
        </p:xfrm>
        <a:graphic>
          <a:graphicData uri="http://schemas.openxmlformats.org/drawingml/2006/table">
            <a:tbl>
              <a:tblPr firstRow="1" bandRow="1">
                <a:tableStyleId>{5FD0F851-EC5A-4D38-B0AD-8093EC10F338}</a:tableStyleId>
              </a:tblPr>
              <a:tblGrid>
                <a:gridCol w="1480401">
                  <a:extLst>
                    <a:ext uri="{9D8B030D-6E8A-4147-A177-3AD203B41FA5}">
                      <a16:colId xmlns="" xmlns:a16="http://schemas.microsoft.com/office/drawing/2014/main" val="20000"/>
                    </a:ext>
                  </a:extLst>
                </a:gridCol>
                <a:gridCol w="9094035">
                  <a:extLst>
                    <a:ext uri="{9D8B030D-6E8A-4147-A177-3AD203B41FA5}">
                      <a16:colId xmlns="" xmlns:a16="http://schemas.microsoft.com/office/drawing/2014/main" val="20001"/>
                    </a:ext>
                  </a:extLst>
                </a:gridCol>
              </a:tblGrid>
              <a:tr h="789805">
                <a:tc>
                  <a:txBody>
                    <a:bodyPr/>
                    <a:lstStyle/>
                    <a:p>
                      <a:r>
                        <a:rPr lang="zh-CN" altLang="en-US" sz="2800" b="1" dirty="0">
                          <a:latin typeface="宋体" pitchFamily="2" charset="-122"/>
                          <a:ea typeface="宋体" pitchFamily="2" charset="-122"/>
                        </a:rPr>
                        <a:t>骨干培养</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劳动者的整体素质有了很大提高，全国经济、文化建设等各方面的骨干力量大批地成长起来</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93776">
                <a:tc>
                  <a:txBody>
                    <a:bodyPr/>
                    <a:lstStyle/>
                    <a:p>
                      <a:r>
                        <a:rPr lang="zh-CN" altLang="en-US" sz="2800" b="1" dirty="0">
                          <a:latin typeface="宋体" pitchFamily="2" charset="-122"/>
                          <a:ea typeface="宋体" pitchFamily="2" charset="-122"/>
                        </a:rPr>
                        <a:t>精神面貌</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形成崇尚劳动、敬业守信、精益求精、敢于创新的劳模精神</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29768">
                <a:tc rowSpan="2">
                  <a:txBody>
                    <a:bodyPr/>
                    <a:lstStyle/>
                    <a:p>
                      <a:r>
                        <a:rPr lang="zh-CN" altLang="en-US" sz="2800" b="1" dirty="0">
                          <a:latin typeface="宋体" pitchFamily="2" charset="-122"/>
                          <a:ea typeface="宋体" pitchFamily="2" charset="-122"/>
                        </a:rPr>
                        <a:t>代表人物</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“铁人”王进喜、党的好干部</a:t>
                      </a:r>
                      <a:r>
                        <a:rPr lang="zh-CN" altLang="en-US" sz="2800" b="1" u="sng" dirty="0">
                          <a:latin typeface="宋体" pitchFamily="2" charset="-122"/>
                          <a:ea typeface="宋体" pitchFamily="2" charset="-122"/>
                        </a:rPr>
                        <a:t>               </a:t>
                      </a:r>
                      <a:r>
                        <a:rPr lang="zh-CN" altLang="en-US" sz="2800" b="1" dirty="0">
                          <a:latin typeface="宋体" pitchFamily="2" charset="-122"/>
                          <a:ea typeface="宋体" pitchFamily="2" charset="-122"/>
                        </a:rPr>
                        <a:t> 、解放军好战士雷锋</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84632">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800" b="1" dirty="0">
                          <a:latin typeface="宋体" pitchFamily="2" charset="-122"/>
                          <a:ea typeface="宋体" pitchFamily="2" charset="-122"/>
                        </a:rPr>
                        <a:t>以李四光、钱学森、邓稼先、华罗庚等为代表的一批著名科学家</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8" name="矩形 17"/>
          <p:cNvSpPr/>
          <p:nvPr/>
        </p:nvSpPr>
        <p:spPr>
          <a:xfrm>
            <a:off x="7333028" y="3743534"/>
            <a:ext cx="1675069" cy="3436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TextBox 18"/>
          <p:cNvSpPr txBox="1"/>
          <p:nvPr/>
        </p:nvSpPr>
        <p:spPr>
          <a:xfrm>
            <a:off x="7458986" y="3768929"/>
            <a:ext cx="1287323" cy="353943"/>
          </a:xfrm>
          <a:prstGeom prst="rect">
            <a:avLst/>
          </a:prstGeom>
          <a:noFill/>
        </p:spPr>
        <p:txBody>
          <a:bodyPr wrap="square" lIns="45720" tIns="22860" rIns="45720" bIns="22860"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焦裕禄</a:t>
            </a:r>
          </a:p>
        </p:txBody>
      </p:sp>
    </p:spTree>
    <p:extLst>
      <p:ext uri="{BB962C8B-B14F-4D97-AF65-F5344CB8AC3E}">
        <p14:creationId xmlns:p14="http://schemas.microsoft.com/office/powerpoint/2010/main" val="30155177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1000"/>
                                        <p:tgtEl>
                                          <p:spTgt spid="19">
                                            <p:txEl>
                                              <p:pRg st="0" end="0"/>
                                            </p:txEl>
                                          </p:spTgt>
                                        </p:tgtEl>
                                      </p:cBhvr>
                                    </p:animEffect>
                                    <p:anim calcmode="lin" valueType="num">
                                      <p:cBhvr>
                                        <p:cTn id="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38861" y="1421638"/>
            <a:ext cx="10308844" cy="3959631"/>
            <a:chOff x="1400" y="3988"/>
            <a:chExt cx="16808" cy="6416"/>
          </a:xfrm>
        </p:grpSpPr>
        <p:pic>
          <p:nvPicPr>
            <p:cNvPr id="12" name="图片 11"/>
            <p:cNvPicPr>
              <a:picLocks noChangeAspect="1"/>
            </p:cNvPicPr>
            <p:nvPr/>
          </p:nvPicPr>
          <p:blipFill>
            <a:blip r:embed="rId3" cstate="print"/>
            <a:srcRect l="6136"/>
            <a:stretch>
              <a:fillRect/>
            </a:stretch>
          </p:blipFill>
          <p:spPr>
            <a:xfrm>
              <a:off x="4537" y="3988"/>
              <a:ext cx="2000" cy="2665"/>
            </a:xfrm>
            <a:prstGeom prst="rect">
              <a:avLst/>
            </a:prstGeom>
            <a:effectLst>
              <a:outerShdw blurRad="50800" dist="38100" dir="2700000" algn="tl" rotWithShape="0">
                <a:prstClr val="black">
                  <a:alpha val="40000"/>
                </a:prstClr>
              </a:outerShdw>
            </a:effectLst>
          </p:spPr>
        </p:pic>
        <p:pic>
          <p:nvPicPr>
            <p:cNvPr id="13" name="图片 12"/>
            <p:cNvPicPr>
              <a:picLocks noChangeAspect="1"/>
            </p:cNvPicPr>
            <p:nvPr/>
          </p:nvPicPr>
          <p:blipFill>
            <a:blip r:embed="rId4" cstate="print"/>
            <a:srcRect l="14765" t="15499" r="22250" b="19584"/>
            <a:stretch>
              <a:fillRect/>
            </a:stretch>
          </p:blipFill>
          <p:spPr>
            <a:xfrm>
              <a:off x="8530" y="3988"/>
              <a:ext cx="1999" cy="2665"/>
            </a:xfrm>
            <a:prstGeom prst="rect">
              <a:avLst/>
            </a:prstGeom>
            <a:effectLst>
              <a:outerShdw blurRad="50800" dist="38100" dir="2700000" algn="tl" rotWithShape="0">
                <a:prstClr val="black">
                  <a:alpha val="40000"/>
                </a:prstClr>
              </a:outerShdw>
            </a:effectLst>
          </p:spPr>
        </p:pic>
        <p:pic>
          <p:nvPicPr>
            <p:cNvPr id="14" name="图片 13"/>
            <p:cNvPicPr>
              <a:picLocks noChangeAspect="1"/>
            </p:cNvPicPr>
            <p:nvPr/>
          </p:nvPicPr>
          <p:blipFill>
            <a:blip r:embed="rId5" cstate="print"/>
            <a:stretch>
              <a:fillRect/>
            </a:stretch>
          </p:blipFill>
          <p:spPr>
            <a:xfrm>
              <a:off x="12530" y="3988"/>
              <a:ext cx="2001" cy="2665"/>
            </a:xfrm>
            <a:prstGeom prst="rect">
              <a:avLst/>
            </a:prstGeom>
            <a:effectLst>
              <a:outerShdw blurRad="50800" dist="38100" dir="2700000" algn="tl" rotWithShape="0">
                <a:prstClr val="black">
                  <a:alpha val="40000"/>
                </a:prstClr>
              </a:outerShdw>
            </a:effectLst>
          </p:spPr>
        </p:pic>
        <p:sp>
          <p:nvSpPr>
            <p:cNvPr id="15" name="文本框 8"/>
            <p:cNvSpPr txBox="1"/>
            <p:nvPr/>
          </p:nvSpPr>
          <p:spPr>
            <a:xfrm rot="16200000">
              <a:off x="5121" y="5729"/>
              <a:ext cx="598" cy="2258"/>
            </a:xfrm>
            <a:prstGeom prst="rect">
              <a:avLst/>
            </a:prstGeom>
            <a:noFill/>
          </p:spPr>
          <p:txBody>
            <a:bodyPr vert="eaVert" wrap="square" rtlCol="0">
              <a:spAutoFit/>
            </a:bodyPr>
            <a:lstStyle/>
            <a:p>
              <a:pPr algn="ctr"/>
              <a:r>
                <a:rPr lang="en-US" altLang="zh-CN" sz="1200" dirty="0">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铁人</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王进喜</a:t>
              </a:r>
            </a:p>
          </p:txBody>
        </p:sp>
        <p:sp>
          <p:nvSpPr>
            <p:cNvPr id="16" name="文本框 9"/>
            <p:cNvSpPr txBox="1"/>
            <p:nvPr/>
          </p:nvSpPr>
          <p:spPr>
            <a:xfrm rot="16200000">
              <a:off x="9157" y="5353"/>
              <a:ext cx="598" cy="3041"/>
            </a:xfrm>
            <a:prstGeom prst="rect">
              <a:avLst/>
            </a:prstGeom>
            <a:noFill/>
          </p:spPr>
          <p:txBody>
            <a:bodyPr vert="eaVert" wrap="square" rtlCol="0">
              <a:spAutoFit/>
            </a:bodyPr>
            <a:lstStyle/>
            <a:p>
              <a:pPr algn="ctr"/>
              <a:r>
                <a:rPr lang="en-US" altLang="zh-CN" sz="1200" dirty="0">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解放军好战士</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雷锋</a:t>
              </a:r>
            </a:p>
          </p:txBody>
        </p:sp>
        <p:sp>
          <p:nvSpPr>
            <p:cNvPr id="17" name="文本框 11"/>
            <p:cNvSpPr txBox="1"/>
            <p:nvPr/>
          </p:nvSpPr>
          <p:spPr>
            <a:xfrm rot="16200000">
              <a:off x="13023" y="5521"/>
              <a:ext cx="898" cy="2734"/>
            </a:xfrm>
            <a:prstGeom prst="rect">
              <a:avLst/>
            </a:prstGeom>
            <a:noFill/>
          </p:spPr>
          <p:txBody>
            <a:bodyPr vert="eaVert" wrap="square" rtlCol="0">
              <a:spAutoFit/>
            </a:bodyPr>
            <a:lstStyle/>
            <a:p>
              <a:pPr algn="ctr"/>
              <a:r>
                <a:rPr lang="en-US" altLang="zh-CN" sz="1200" dirty="0">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党的好干部</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焦裕禄</a:t>
              </a:r>
            </a:p>
          </p:txBody>
        </p:sp>
        <p:pic>
          <p:nvPicPr>
            <p:cNvPr id="18" name="图片 17"/>
            <p:cNvPicPr>
              <a:picLocks noChangeAspect="1"/>
            </p:cNvPicPr>
            <p:nvPr/>
          </p:nvPicPr>
          <p:blipFill>
            <a:blip r:embed="rId6" cstate="print"/>
            <a:stretch>
              <a:fillRect/>
            </a:stretch>
          </p:blipFill>
          <p:spPr>
            <a:xfrm>
              <a:off x="2536" y="7161"/>
              <a:ext cx="2001" cy="2665"/>
            </a:xfrm>
            <a:prstGeom prst="rect">
              <a:avLst/>
            </a:prstGeom>
            <a:effectLst>
              <a:outerShdw blurRad="50800" dist="38100" dir="2700000" algn="tl" rotWithShape="0">
                <a:prstClr val="black">
                  <a:alpha val="40000"/>
                </a:prstClr>
              </a:outerShdw>
            </a:effectLst>
          </p:spPr>
        </p:pic>
        <p:pic>
          <p:nvPicPr>
            <p:cNvPr id="19" name="图片 18"/>
            <p:cNvPicPr>
              <a:picLocks noChangeAspect="1"/>
            </p:cNvPicPr>
            <p:nvPr/>
          </p:nvPicPr>
          <p:blipFill>
            <a:blip r:embed="rId7" cstate="print"/>
            <a:stretch>
              <a:fillRect/>
            </a:stretch>
          </p:blipFill>
          <p:spPr>
            <a:xfrm>
              <a:off x="6529" y="7161"/>
              <a:ext cx="2001" cy="2665"/>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8" cstate="print"/>
            <a:stretch>
              <a:fillRect/>
            </a:stretch>
          </p:blipFill>
          <p:spPr>
            <a:xfrm>
              <a:off x="10529" y="7161"/>
              <a:ext cx="2001" cy="2665"/>
            </a:xfrm>
            <a:prstGeom prst="rect">
              <a:avLst/>
            </a:prstGeom>
            <a:effectLst>
              <a:outerShdw blurRad="50800" dist="38100" dir="2700000" algn="tl" rotWithShape="0">
                <a:prstClr val="black">
                  <a:alpha val="40000"/>
                </a:prstClr>
              </a:outerShdw>
            </a:effectLst>
          </p:spPr>
        </p:pic>
        <p:pic>
          <p:nvPicPr>
            <p:cNvPr id="21" name="图片 20"/>
            <p:cNvPicPr>
              <a:picLocks noChangeAspect="1"/>
            </p:cNvPicPr>
            <p:nvPr/>
          </p:nvPicPr>
          <p:blipFill>
            <a:blip r:embed="rId9" cstate="print"/>
            <a:stretch>
              <a:fillRect/>
            </a:stretch>
          </p:blipFill>
          <p:spPr>
            <a:xfrm>
              <a:off x="14527" y="7161"/>
              <a:ext cx="2001" cy="2665"/>
            </a:xfrm>
            <a:prstGeom prst="rect">
              <a:avLst/>
            </a:prstGeom>
            <a:effectLst>
              <a:outerShdw blurRad="50800" dist="38100" dir="2700000" algn="tl" rotWithShape="0">
                <a:prstClr val="black">
                  <a:alpha val="40000"/>
                </a:prstClr>
              </a:outerShdw>
            </a:effectLst>
          </p:spPr>
        </p:pic>
        <p:sp>
          <p:nvSpPr>
            <p:cNvPr id="25" name="文本框 17"/>
            <p:cNvSpPr txBox="1"/>
            <p:nvPr/>
          </p:nvSpPr>
          <p:spPr>
            <a:xfrm rot="16200000">
              <a:off x="3237" y="7968"/>
              <a:ext cx="598" cy="4272"/>
            </a:xfrm>
            <a:prstGeom prst="rect">
              <a:avLst/>
            </a:prstGeom>
            <a:noFill/>
          </p:spPr>
          <p:txBody>
            <a:bodyPr vert="eaVert" wrap="square" rtlCol="0">
              <a:spAutoFit/>
            </a:bodyPr>
            <a:lstStyle/>
            <a:p>
              <a:pPr algn="ctr"/>
              <a:r>
                <a:rPr lang="en-US" altLang="zh-CN" sz="1200" dirty="0">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地质之光</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李四光</a:t>
              </a:r>
            </a:p>
          </p:txBody>
        </p:sp>
        <p:sp>
          <p:nvSpPr>
            <p:cNvPr id="26" name="文本框 18"/>
            <p:cNvSpPr txBox="1"/>
            <p:nvPr/>
          </p:nvSpPr>
          <p:spPr>
            <a:xfrm rot="16200000">
              <a:off x="7230" y="7968"/>
              <a:ext cx="598" cy="4272"/>
            </a:xfrm>
            <a:prstGeom prst="rect">
              <a:avLst/>
            </a:prstGeom>
            <a:noFill/>
          </p:spPr>
          <p:txBody>
            <a:bodyPr vert="eaVert" wrap="square" rtlCol="0">
              <a:spAutoFit/>
            </a:bodyPr>
            <a:lstStyle/>
            <a:p>
              <a:pPr algn="ctr"/>
              <a:r>
                <a:rPr lang="en-US" altLang="zh-CN" sz="1200" dirty="0">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中国航天之父</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钱学森</a:t>
              </a:r>
            </a:p>
          </p:txBody>
        </p:sp>
        <p:sp>
          <p:nvSpPr>
            <p:cNvPr id="27" name="文本框 19"/>
            <p:cNvSpPr txBox="1"/>
            <p:nvPr/>
          </p:nvSpPr>
          <p:spPr>
            <a:xfrm rot="16200000">
              <a:off x="11229" y="7968"/>
              <a:ext cx="598" cy="4272"/>
            </a:xfrm>
            <a:prstGeom prst="rect">
              <a:avLst/>
            </a:prstGeom>
            <a:noFill/>
          </p:spPr>
          <p:txBody>
            <a:bodyPr vert="eaVert" wrap="square" rtlCol="0">
              <a:spAutoFit/>
            </a:bodyPr>
            <a:lstStyle/>
            <a:p>
              <a:pPr algn="ctr"/>
              <a:r>
                <a:rPr lang="en-US" altLang="zh-CN" sz="1200" dirty="0">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两弹元勋</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邓稼先</a:t>
              </a:r>
            </a:p>
          </p:txBody>
        </p:sp>
        <p:sp>
          <p:nvSpPr>
            <p:cNvPr id="28" name="文本框 20"/>
            <p:cNvSpPr txBox="1"/>
            <p:nvPr/>
          </p:nvSpPr>
          <p:spPr>
            <a:xfrm rot="16200000">
              <a:off x="15228" y="7423"/>
              <a:ext cx="598" cy="5363"/>
            </a:xfrm>
            <a:prstGeom prst="rect">
              <a:avLst/>
            </a:prstGeom>
            <a:noFill/>
          </p:spPr>
          <p:txBody>
            <a:bodyPr vert="eaVert" wrap="square" rtlCol="0">
              <a:spAutoFit/>
            </a:bodyPr>
            <a:lstStyle/>
            <a:p>
              <a:pPr algn="ctr"/>
              <a:r>
                <a:rPr lang="en-US" altLang="zh-CN" sz="1200" dirty="0">
                  <a:latin typeface="微软雅黑" panose="020B0503020204020204" pitchFamily="34" charset="-122"/>
                  <a:ea typeface="微软雅黑" panose="020B0503020204020204" pitchFamily="34" charset="-122"/>
                  <a:cs typeface="宋体" panose="02010600030101010101" pitchFamily="2" charset="-122"/>
                  <a:sym typeface="+mn-ea"/>
                </a:rPr>
                <a:t>◎</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中国现代数学之父</a:t>
              </a:r>
              <a:r>
                <a:rPr lang="en-US" altLang="zh-CN" sz="1200"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华罗庚</a:t>
              </a:r>
            </a:p>
          </p:txBody>
        </p:sp>
      </p:grpSp>
    </p:spTree>
    <p:extLst>
      <p:ext uri="{BB962C8B-B14F-4D97-AF65-F5344CB8AC3E}">
        <p14:creationId xmlns:p14="http://schemas.microsoft.com/office/powerpoint/2010/main" val="347087185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
          <p:cNvSpPr txBox="1">
            <a:spLocks/>
          </p:cNvSpPr>
          <p:nvPr/>
        </p:nvSpPr>
        <p:spPr>
          <a:xfrm>
            <a:off x="163773" y="2044835"/>
            <a:ext cx="11859905" cy="972685"/>
          </a:xfrm>
          <a:prstGeom prst="rect">
            <a:avLst/>
          </a:prstGeom>
        </p:spPr>
        <p:txBody>
          <a:bodyPr lIns="45720" tIns="22860" rIns="45720" bIns="22860">
            <a:normAutofit fontScale="92500" lnSpcReduction="10000"/>
          </a:bodyPr>
          <a:lstStyle/>
          <a:p>
            <a:pPr marL="317492" defTabSz="412741" fontAlgn="auto">
              <a:lnSpc>
                <a:spcPct val="120000"/>
              </a:lnSpc>
              <a:spcBef>
                <a:spcPts val="2951"/>
              </a:spcBef>
              <a:spcAft>
                <a:spcPts val="0"/>
              </a:spcAft>
              <a:buSzPct val="75000"/>
              <a:tabLst>
                <a:tab pos="514668" algn="l"/>
                <a:tab pos="925195" algn="l"/>
                <a:tab pos="1269048" algn="l"/>
                <a:tab pos="1610995" algn="l"/>
              </a:tabLst>
              <a:defRPr/>
            </a:pPr>
            <a:r>
              <a:rPr lang="zh-CN"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这些成就在新中国历史上都具有开创性、</a:t>
            </a:r>
            <a:r>
              <a:rPr lang="zh-CN" altLang="zh-CN" sz="2800" kern="0" dirty="0">
                <a:uFill>
                  <a:solidFill>
                    <a:srgbClr val="000000"/>
                  </a:solidFill>
                </a:uFill>
                <a:latin typeface="微软雅黑" panose="020B0503020204020204" pitchFamily="34" charset="-122"/>
                <a:ea typeface="微软雅黑" panose="020B0503020204020204" pitchFamily="34" charset="-122"/>
                <a:cs typeface="Times New Roman" panose="02020603050405020304" pitchFamily="18" charset="0"/>
                <a:sym typeface="Helvetica Light"/>
              </a:rPr>
              <a:t>奠基性</a:t>
            </a:r>
            <a:r>
              <a:rPr lang="zh-CN"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的意义</a:t>
            </a:r>
            <a:r>
              <a:rPr lang="en-US"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a:t>
            </a:r>
            <a:r>
              <a:rPr lang="zh-CN"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为新的历史时期开创中国特色社会主义道路提供了物质基础、宝贵经验和理论准备。</a:t>
            </a:r>
          </a:p>
          <a:p>
            <a:pPr marL="317492" indent="133350" defTabSz="412741" fontAlgn="auto">
              <a:lnSpc>
                <a:spcPct val="120000"/>
              </a:lnSpc>
              <a:spcBef>
                <a:spcPts val="2951"/>
              </a:spcBef>
              <a:spcAft>
                <a:spcPts val="0"/>
              </a:spcAft>
              <a:buSzPct val="75000"/>
              <a:tabLst>
                <a:tab pos="514668" algn="l"/>
                <a:tab pos="925195" algn="l"/>
                <a:tab pos="1269048" algn="l"/>
                <a:tab pos="1610995" algn="l"/>
              </a:tabLst>
              <a:defRPr/>
            </a:pPr>
            <a:endParaRPr lang="en-US" altLang="zh-CN" sz="27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endParaRPr>
          </a:p>
          <a:p>
            <a:pPr marL="317492" indent="-317492" defTabSz="412741" fontAlgn="auto">
              <a:spcBef>
                <a:spcPts val="2951"/>
              </a:spcBef>
              <a:spcAft>
                <a:spcPts val="0"/>
              </a:spcAft>
              <a:buSzPct val="75000"/>
              <a:buFontTx/>
              <a:buChar char="•"/>
              <a:defRPr/>
            </a:pPr>
            <a:endParaRPr lang="zh-CN" altLang="en-US" sz="2700" kern="0" dirty="0">
              <a:solidFill>
                <a:srgbClr val="000000"/>
              </a:solidFill>
              <a:latin typeface="微软雅黑" panose="020B0503020204020204" pitchFamily="34" charset="-122"/>
              <a:ea typeface="微软雅黑" panose="020B0503020204020204" pitchFamily="34" charset="-122"/>
              <a:sym typeface="Helvetica Light"/>
            </a:endParaRPr>
          </a:p>
        </p:txBody>
      </p:sp>
      <p:sp>
        <p:nvSpPr>
          <p:cNvPr id="25" name="TextBox 24"/>
          <p:cNvSpPr txBox="1"/>
          <p:nvPr/>
        </p:nvSpPr>
        <p:spPr>
          <a:xfrm>
            <a:off x="520685" y="1232194"/>
            <a:ext cx="1390765" cy="477054"/>
          </a:xfrm>
          <a:prstGeom prst="rect">
            <a:avLst/>
          </a:prstGeom>
          <a:noFill/>
        </p:spPr>
        <p:txBody>
          <a:bodyPr wrap="none" lIns="45720" tIns="22860" rIns="45720" bIns="22860" rtlCol="0">
            <a:spAutoFit/>
          </a:bodyPr>
          <a:lstStyle/>
          <a:p>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、意义</a:t>
            </a:r>
          </a:p>
        </p:txBody>
      </p:sp>
      <p:sp>
        <p:nvSpPr>
          <p:cNvPr id="26" name="TextBox 25"/>
          <p:cNvSpPr txBox="1"/>
          <p:nvPr/>
        </p:nvSpPr>
        <p:spPr>
          <a:xfrm>
            <a:off x="613490" y="3442143"/>
            <a:ext cx="1804769" cy="353943"/>
          </a:xfrm>
          <a:prstGeom prst="rect">
            <a:avLst/>
          </a:prstGeom>
          <a:noFill/>
        </p:spPr>
        <p:txBody>
          <a:bodyPr wrap="square" lIns="45720" tIns="22860" rIns="45720" bIns="22860" rtlCol="0">
            <a:spAutoFit/>
          </a:bodyPr>
          <a:lstStyle/>
          <a:p>
            <a:pPr algn="l"/>
            <a:r>
              <a:rPr lang="zh-CN" altLang="en-US" sz="2000" b="1" dirty="0">
                <a:solidFill>
                  <a:srgbClr val="FF0000"/>
                </a:solidFill>
                <a:latin typeface="微软雅黑" panose="020B0503020204020204" pitchFamily="34" charset="-122"/>
                <a:ea typeface="微软雅黑" panose="020B0503020204020204" pitchFamily="34" charset="-122"/>
              </a:rPr>
              <a:t>易错提醒</a:t>
            </a:r>
          </a:p>
        </p:txBody>
      </p:sp>
      <p:sp>
        <p:nvSpPr>
          <p:cNvPr id="27" name="TextBox 26"/>
          <p:cNvSpPr txBox="1"/>
          <p:nvPr/>
        </p:nvSpPr>
        <p:spPr>
          <a:xfrm>
            <a:off x="613490" y="3978778"/>
            <a:ext cx="11164527" cy="1769715"/>
          </a:xfrm>
          <a:prstGeom prst="rect">
            <a:avLst/>
          </a:prstGeom>
        </p:spPr>
        <p:style>
          <a:lnRef idx="2">
            <a:schemeClr val="dk1"/>
          </a:lnRef>
          <a:fillRef idx="1">
            <a:schemeClr val="lt1"/>
          </a:fillRef>
          <a:effectRef idx="0">
            <a:schemeClr val="dk1"/>
          </a:effectRef>
          <a:fontRef idx="minor">
            <a:schemeClr val="dk1"/>
          </a:fontRef>
        </p:style>
        <p:txBody>
          <a:bodyPr wrap="square" lIns="45720" tIns="22860" rIns="45720" bIns="22860" rtlCol="0">
            <a:spAutoFit/>
          </a:bodyPr>
          <a:lstStyle/>
          <a:p>
            <a:pPr algn="l"/>
            <a:r>
              <a:rPr lang="en-US" altLang="zh-CN" sz="2800" dirty="0">
                <a:latin typeface="微软雅黑" panose="020B0503020204020204" pitchFamily="34" charset="-122"/>
                <a:ea typeface="微软雅黑" panose="020B0503020204020204" pitchFamily="34" charset="-122"/>
              </a:rPr>
              <a:t>1971</a:t>
            </a:r>
            <a:r>
              <a:rPr lang="zh-CN" altLang="zh-CN"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中华人民共和国是</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恢复</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在联合国的合法席位</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而不是</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加入</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联合国。因为中国是联合国创始会员国</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也是安理会五大常任理事国之一。新中国成立后</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按照国际法</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应由中华人民共和国中央人民政府取得在联合国的代表资格</a:t>
            </a:r>
            <a:r>
              <a:rPr lang="en-US" altLang="zh-CN" sz="2800" dirty="0">
                <a:latin typeface="微软雅黑" panose="020B0503020204020204" pitchFamily="34" charset="-122"/>
                <a:ea typeface="微软雅黑" panose="020B0503020204020204" pitchFamily="34" charset="-122"/>
              </a:rPr>
              <a:t>,</a:t>
            </a:r>
            <a:r>
              <a:rPr lang="zh-CN" altLang="zh-CN" sz="2800" dirty="0">
                <a:latin typeface="微软雅黑" panose="020B0503020204020204" pitchFamily="34" charset="-122"/>
                <a:ea typeface="微软雅黑" panose="020B0503020204020204" pitchFamily="34" charset="-122"/>
              </a:rPr>
              <a:t>恢复在联合国的一切合法权益。 </a:t>
            </a:r>
            <a:endParaRPr lang="zh-CN" altLang="en-US" sz="28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1205158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 calcmode="lin" valueType="num">
                                      <p:cBhvr additive="base">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900" decel="100000" fill="hold"/>
                                        <p:tgtEl>
                                          <p:spTgt spid="2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nvSpPr>
        <p:spPr>
          <a:xfrm>
            <a:off x="396338" y="961170"/>
            <a:ext cx="5129609" cy="728405"/>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defTabSz="457200">
              <a:defRPr sz="4400" b="1">
                <a:solidFill>
                  <a:srgbClr val="CE1C00"/>
                </a:solidFill>
                <a:latin typeface="Helvetica"/>
                <a:ea typeface="Helvetica"/>
                <a:cs typeface="Helvetica"/>
                <a:sym typeface="Helvetica"/>
              </a:defRPr>
            </a:lvl1pPr>
          </a:lstStyle>
          <a:p>
            <a:r>
              <a:rPr lang="zh-CN" altLang="en-US" dirty="0">
                <a:latin typeface="微软雅黑" panose="020B0503020204020204" pitchFamily="34" charset="-122"/>
                <a:ea typeface="微软雅黑" panose="020B0503020204020204" pitchFamily="34" charset="-122"/>
              </a:rPr>
              <a:t>七十年代的外交成就</a:t>
            </a:r>
            <a:endParaRPr dirty="0">
              <a:latin typeface="微软雅黑" panose="020B0503020204020204" pitchFamily="34" charset="-122"/>
              <a:ea typeface="微软雅黑" panose="020B0503020204020204" pitchFamily="34" charset="-122"/>
            </a:endParaRPr>
          </a:p>
        </p:txBody>
      </p:sp>
      <p:sp>
        <p:nvSpPr>
          <p:cNvPr id="14" name="内容占位符 2"/>
          <p:cNvSpPr txBox="1">
            <a:spLocks/>
          </p:cNvSpPr>
          <p:nvPr/>
        </p:nvSpPr>
        <p:spPr>
          <a:xfrm>
            <a:off x="396338" y="1923786"/>
            <a:ext cx="11654635" cy="670311"/>
          </a:xfrm>
          <a:prstGeom prst="rect">
            <a:avLst/>
          </a:prstGeom>
        </p:spPr>
        <p:txBody>
          <a:bodyPr lIns="45720" tIns="22860" rIns="45720" bIns="22860">
            <a:normAutofit fontScale="25000" lnSpcReduction="20000"/>
          </a:bodyPr>
          <a:lstStyle/>
          <a:p>
            <a:pPr defTabSz="412741" fontAlgn="auto">
              <a:lnSpc>
                <a:spcPct val="120000"/>
              </a:lnSpc>
              <a:spcBef>
                <a:spcPts val="2951"/>
              </a:spcBef>
              <a:spcAft>
                <a:spcPts val="0"/>
              </a:spcAft>
              <a:buSzPct val="75000"/>
              <a:tabLst>
                <a:tab pos="514668" algn="l"/>
                <a:tab pos="925195" algn="l"/>
                <a:tab pos="1269048" algn="l"/>
                <a:tab pos="1610995" algn="l"/>
              </a:tabLst>
              <a:defRPr/>
            </a:pPr>
            <a:r>
              <a:rPr lang="zh-CN"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史料</a:t>
            </a:r>
            <a:r>
              <a:rPr lang="zh-CN" altLang="en-US"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一：</a:t>
            </a:r>
            <a:r>
              <a:rPr lang="en-US"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1971</a:t>
            </a:r>
            <a:r>
              <a:rPr lang="zh-CN"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年</a:t>
            </a:r>
            <a:r>
              <a:rPr lang="en-US"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10</a:t>
            </a:r>
            <a:r>
              <a:rPr lang="zh-CN"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月在第</a:t>
            </a:r>
            <a:r>
              <a:rPr lang="en-US"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26</a:t>
            </a:r>
            <a:r>
              <a:rPr lang="zh-CN"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届联合国大会上</a:t>
            </a:r>
            <a:r>
              <a:rPr lang="en-US"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a:t>
            </a:r>
            <a:r>
              <a:rPr lang="zh-CN"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中国外交部副部长乔冠华潇洒而豪放的大笑</a:t>
            </a:r>
            <a:r>
              <a:rPr lang="en-US"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a:t>
            </a:r>
            <a:r>
              <a:rPr lang="zh-CN"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被西方媒体描述为</a:t>
            </a:r>
            <a:r>
              <a:rPr lang="en-US"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a:t>
            </a:r>
            <a:r>
              <a:rPr lang="zh-CN"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震碎了议会大厦的玻璃</a:t>
            </a:r>
            <a:r>
              <a:rPr lang="en-US"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a:t>
            </a:r>
          </a:p>
          <a:p>
            <a:pPr defTabSz="412741" fontAlgn="auto">
              <a:lnSpc>
                <a:spcPct val="120000"/>
              </a:lnSpc>
              <a:spcAft>
                <a:spcPts val="0"/>
              </a:spcAft>
              <a:buSzPct val="75000"/>
              <a:tabLst>
                <a:tab pos="514668" algn="l"/>
                <a:tab pos="925195" algn="l"/>
                <a:tab pos="1269048" algn="l"/>
                <a:tab pos="1610995" algn="l"/>
              </a:tabLst>
              <a:defRPr/>
            </a:pPr>
            <a:endParaRPr lang="zh-CN" altLang="en-US" sz="1200" kern="0" dirty="0">
              <a:solidFill>
                <a:srgbClr val="000000"/>
              </a:solidFill>
              <a:latin typeface="微软雅黑" panose="020B0503020204020204" pitchFamily="34" charset="-122"/>
              <a:ea typeface="微软雅黑" panose="020B0503020204020204" pitchFamily="34" charset="-122"/>
              <a:sym typeface="Helvetica Light"/>
            </a:endParaRPr>
          </a:p>
        </p:txBody>
      </p:sp>
      <p:sp>
        <p:nvSpPr>
          <p:cNvPr id="15" name="内容占位符 2"/>
          <p:cNvSpPr txBox="1">
            <a:spLocks/>
          </p:cNvSpPr>
          <p:nvPr/>
        </p:nvSpPr>
        <p:spPr>
          <a:xfrm>
            <a:off x="40943" y="2901077"/>
            <a:ext cx="12010029" cy="552061"/>
          </a:xfrm>
          <a:prstGeom prst="rect">
            <a:avLst/>
          </a:prstGeom>
        </p:spPr>
        <p:txBody>
          <a:bodyPr lIns="45720" tIns="22860" rIns="45720" bIns="22860">
            <a:noAutofit/>
          </a:bodyPr>
          <a:lstStyle/>
          <a:p>
            <a:pPr marL="317492" defTabSz="412741" fontAlgn="auto">
              <a:lnSpc>
                <a:spcPct val="120000"/>
              </a:lnSpc>
              <a:spcBef>
                <a:spcPts val="2951"/>
              </a:spcBef>
              <a:spcAft>
                <a:spcPts val="0"/>
              </a:spcAft>
              <a:buSzPct val="75000"/>
              <a:tabLst>
                <a:tab pos="514668" algn="l"/>
                <a:tab pos="925195" algn="l"/>
                <a:tab pos="1269048" algn="l"/>
                <a:tab pos="1610995" algn="l"/>
              </a:tabLst>
              <a:defRPr/>
            </a:pPr>
            <a:r>
              <a:rPr lang="zh-CN" altLang="zh-CN" sz="28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互动探究</a:t>
            </a:r>
            <a:r>
              <a:rPr lang="zh-CN" altLang="en-US" sz="28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a:t>
            </a:r>
            <a:r>
              <a:rPr lang="zh-CN"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乔冠华因何大笑</a:t>
            </a:r>
            <a:r>
              <a:rPr lang="en-US"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a:t>
            </a:r>
            <a:r>
              <a:rPr lang="zh-CN"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他的笑被西方媒体描述为</a:t>
            </a:r>
            <a:r>
              <a:rPr lang="en-US"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a:t>
            </a:r>
            <a:r>
              <a:rPr lang="zh-CN"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震碎了议会大厦的玻璃</a:t>
            </a:r>
            <a:r>
              <a:rPr lang="en-US"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a:t>
            </a:r>
            <a:r>
              <a:rPr lang="zh-CN"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说明了什么</a:t>
            </a:r>
            <a:r>
              <a:rPr lang="en-US"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a:t>
            </a:r>
            <a:endParaRPr lang="zh-CN"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endParaRPr>
          </a:p>
        </p:txBody>
      </p:sp>
      <p:sp>
        <p:nvSpPr>
          <p:cNvPr id="17" name="TextBox 16"/>
          <p:cNvSpPr txBox="1"/>
          <p:nvPr/>
        </p:nvSpPr>
        <p:spPr>
          <a:xfrm>
            <a:off x="85606" y="3987841"/>
            <a:ext cx="11965365" cy="21195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marL="317492">
              <a:lnSpc>
                <a:spcPct val="120000"/>
              </a:lnSpc>
              <a:buSzPct val="75000"/>
              <a:tabLst>
                <a:tab pos="514668" algn="l"/>
                <a:tab pos="925195" algn="l"/>
                <a:tab pos="1269048" algn="l"/>
                <a:tab pos="1610995" algn="l"/>
              </a:tabLst>
              <a:defRPr/>
            </a:pPr>
            <a:r>
              <a:rPr lang="zh-CN" altLang="zh-CN" sz="2800" dirty="0" smtClean="0">
                <a:latin typeface="微软雅黑" panose="020B0503020204020204" pitchFamily="34" charset="-122"/>
                <a:ea typeface="微软雅黑" panose="020B0503020204020204" pitchFamily="34" charset="-122"/>
                <a:cs typeface="Times New Roman" panose="02020603050405020304" pitchFamily="18" charset="0"/>
              </a:rPr>
              <a:t>原因</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中华人民共和国恢复了在联合国的一切合法权利</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包括安理会常任理事国席位。</a:t>
            </a:r>
            <a:endParaRPr lang="en-US" altLang="zh-CN" sz="2800" dirty="0">
              <a:latin typeface="微软雅黑" panose="020B0503020204020204" pitchFamily="34" charset="-122"/>
              <a:ea typeface="微软雅黑" panose="020B0503020204020204" pitchFamily="34" charset="-122"/>
              <a:cs typeface="Times New Roman" panose="02020603050405020304" pitchFamily="18" charset="0"/>
            </a:endParaRPr>
          </a:p>
          <a:p>
            <a:pPr marL="317492">
              <a:lnSpc>
                <a:spcPct val="120000"/>
              </a:lnSpc>
              <a:buSzPct val="75000"/>
              <a:tabLst>
                <a:tab pos="514668" algn="l"/>
                <a:tab pos="925195" algn="l"/>
                <a:tab pos="1269048" algn="l"/>
                <a:tab pos="1610995" algn="l"/>
              </a:tabLst>
              <a:defRPr/>
            </a:pP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说明</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中国外交取得了重大胜利</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美国等西方国家孤立中国的政策宣告失败</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800" dirty="0">
                <a:latin typeface="微软雅黑" panose="020B0503020204020204" pitchFamily="34" charset="-122"/>
                <a:ea typeface="微软雅黑" panose="020B0503020204020204" pitchFamily="34" charset="-122"/>
                <a:cs typeface="Times New Roman" panose="02020603050405020304" pitchFamily="18" charset="0"/>
              </a:rPr>
              <a:t>中国将在国际事务中发挥更大作用</a:t>
            </a:r>
            <a:r>
              <a:rPr lang="zh-CN" altLang="zh-CN" sz="2800" dirty="0" smtClean="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8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7147583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p:nvPr/>
        </p:nvSpPr>
        <p:spPr>
          <a:xfrm>
            <a:off x="731520" y="879282"/>
            <a:ext cx="5129609" cy="728405"/>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defTabSz="457200">
              <a:defRPr sz="4400" b="1">
                <a:solidFill>
                  <a:srgbClr val="CE1C00"/>
                </a:solidFill>
                <a:latin typeface="Helvetica"/>
                <a:ea typeface="Helvetica"/>
                <a:cs typeface="Helvetica"/>
                <a:sym typeface="Helvetica"/>
              </a:defRPr>
            </a:lvl1pPr>
          </a:lstStyle>
          <a:p>
            <a:r>
              <a:rPr lang="zh-CN" altLang="en-US" dirty="0">
                <a:latin typeface="微软雅黑" panose="020B0503020204020204" pitchFamily="34" charset="-122"/>
                <a:ea typeface="微软雅黑" panose="020B0503020204020204" pitchFamily="34" charset="-122"/>
              </a:rPr>
              <a:t>七十年代的外交成就</a:t>
            </a:r>
            <a:endParaRPr dirty="0">
              <a:latin typeface="微软雅黑" panose="020B0503020204020204" pitchFamily="34" charset="-122"/>
              <a:ea typeface="微软雅黑" panose="020B0503020204020204" pitchFamily="34" charset="-122"/>
            </a:endParaRPr>
          </a:p>
        </p:txBody>
      </p:sp>
      <p:sp>
        <p:nvSpPr>
          <p:cNvPr id="14" name="内容占位符 2"/>
          <p:cNvSpPr txBox="1">
            <a:spLocks/>
          </p:cNvSpPr>
          <p:nvPr/>
        </p:nvSpPr>
        <p:spPr>
          <a:xfrm>
            <a:off x="136478" y="1802526"/>
            <a:ext cx="11818961" cy="1383543"/>
          </a:xfrm>
          <a:prstGeom prst="rect">
            <a:avLst/>
          </a:prstGeom>
        </p:spPr>
        <p:txBody>
          <a:bodyPr lIns="45720" tIns="22860" rIns="45720" bIns="22860">
            <a:normAutofit fontScale="25000" lnSpcReduction="20000"/>
          </a:bodyPr>
          <a:lstStyle/>
          <a:p>
            <a:pPr>
              <a:lnSpc>
                <a:spcPct val="120000"/>
              </a:lnSpc>
              <a:spcBef>
                <a:spcPts val="2951"/>
              </a:spcBef>
              <a:buSzPct val="75000"/>
              <a:tabLst>
                <a:tab pos="514668" algn="l"/>
                <a:tab pos="925195" algn="l"/>
                <a:tab pos="1269048" algn="l"/>
                <a:tab pos="1610995" algn="l"/>
              </a:tabLst>
            </a:pPr>
            <a:r>
              <a:rPr lang="zh-CN" altLang="zh-CN" sz="112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史料</a:t>
            </a:r>
            <a:r>
              <a:rPr lang="zh-CN" altLang="en-US" sz="11200" dirty="0">
                <a:latin typeface="微软雅黑" panose="020B0503020204020204" pitchFamily="34" charset="-122"/>
                <a:ea typeface="微软雅黑" panose="020B0503020204020204" pitchFamily="34" charset="-122"/>
                <a:cs typeface="Times New Roman" panose="02020603050405020304" pitchFamily="18" charset="0"/>
              </a:rPr>
              <a:t>二：我知道，</a:t>
            </a:r>
            <a:r>
              <a:rPr lang="en-US" altLang="zh-CN" sz="11200" dirty="0">
                <a:latin typeface="微软雅黑" panose="020B0503020204020204" pitchFamily="34" charset="-122"/>
                <a:ea typeface="微软雅黑" panose="020B0503020204020204" pitchFamily="34" charset="-122"/>
                <a:cs typeface="Times New Roman" panose="02020603050405020304" pitchFamily="18" charset="0"/>
              </a:rPr>
              <a:t>1954</a:t>
            </a:r>
            <a:r>
              <a:rPr lang="zh-CN" altLang="en-US" sz="11200" dirty="0">
                <a:latin typeface="微软雅黑" panose="020B0503020204020204" pitchFamily="34" charset="-122"/>
                <a:ea typeface="微软雅黑" panose="020B0503020204020204" pitchFamily="34" charset="-122"/>
                <a:cs typeface="Times New Roman" panose="02020603050405020304" pitchFamily="18" charset="0"/>
              </a:rPr>
              <a:t>年在日内瓦会议时杜勒斯拒绝同周恩来握手，使他深受侮辱。因此我走完梯级时决心伸出我的手，一边向他走去。当我们的手相握时，一个时代结束了，另一个时代开始了。</a:t>
            </a:r>
            <a:endParaRPr lang="en-US" altLang="zh-CN" sz="11200" dirty="0">
              <a:latin typeface="微软雅黑" panose="020B0503020204020204" pitchFamily="34" charset="-122"/>
              <a:ea typeface="微软雅黑" panose="020B0503020204020204" pitchFamily="34" charset="-122"/>
              <a:cs typeface="Times New Roman" panose="02020603050405020304" pitchFamily="18" charset="0"/>
            </a:endParaRPr>
          </a:p>
          <a:p>
            <a:pPr algn="r">
              <a:lnSpc>
                <a:spcPct val="120000"/>
              </a:lnSpc>
              <a:buSzPct val="75000"/>
              <a:tabLst>
                <a:tab pos="514668" algn="l"/>
                <a:tab pos="925195" algn="l"/>
                <a:tab pos="1269048" algn="l"/>
                <a:tab pos="1610995" algn="l"/>
              </a:tabLst>
            </a:pPr>
            <a:r>
              <a:rPr lang="en-US" altLang="zh-CN" sz="11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1200" dirty="0">
                <a:latin typeface="微软雅黑" panose="020B0503020204020204" pitchFamily="34" charset="-122"/>
                <a:ea typeface="微软雅黑" panose="020B0503020204020204" pitchFamily="34" charset="-122"/>
                <a:cs typeface="Times New Roman" panose="02020603050405020304" pitchFamily="18" charset="0"/>
              </a:rPr>
              <a:t>尼克松回忆录</a:t>
            </a:r>
            <a:r>
              <a:rPr lang="en-US" altLang="zh-CN" sz="11200" dirty="0">
                <a:latin typeface="微软雅黑" panose="020B0503020204020204" pitchFamily="34" charset="-122"/>
                <a:ea typeface="微软雅黑" panose="020B0503020204020204" pitchFamily="34" charset="-122"/>
                <a:cs typeface="Times New Roman" panose="02020603050405020304" pitchFamily="18" charset="0"/>
              </a:rPr>
              <a:t>》</a:t>
            </a:r>
          </a:p>
          <a:p>
            <a:pPr defTabSz="412741" fontAlgn="auto">
              <a:lnSpc>
                <a:spcPct val="120000"/>
              </a:lnSpc>
              <a:spcBef>
                <a:spcPts val="2951"/>
              </a:spcBef>
              <a:spcAft>
                <a:spcPts val="0"/>
              </a:spcAft>
              <a:buSzPct val="75000"/>
              <a:tabLst>
                <a:tab pos="514668" algn="l"/>
                <a:tab pos="925195" algn="l"/>
                <a:tab pos="1269048" algn="l"/>
                <a:tab pos="1610995" algn="l"/>
              </a:tabLst>
              <a:defRPr/>
            </a:pPr>
            <a:endParaRPr lang="en-US" altLang="zh-CN" sz="80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endParaRPr>
          </a:p>
          <a:p>
            <a:pPr defTabSz="412741" fontAlgn="auto">
              <a:lnSpc>
                <a:spcPct val="120000"/>
              </a:lnSpc>
              <a:spcAft>
                <a:spcPts val="0"/>
              </a:spcAft>
              <a:buSzPct val="75000"/>
              <a:tabLst>
                <a:tab pos="514668" algn="l"/>
                <a:tab pos="925195" algn="l"/>
                <a:tab pos="1269048" algn="l"/>
                <a:tab pos="1610995" algn="l"/>
              </a:tabLst>
              <a:defRPr/>
            </a:pPr>
            <a:endParaRPr lang="zh-CN" altLang="en-US" sz="1200" kern="0" dirty="0">
              <a:solidFill>
                <a:srgbClr val="000000"/>
              </a:solidFill>
              <a:latin typeface="微软雅黑" panose="020B0503020204020204" pitchFamily="34" charset="-122"/>
              <a:ea typeface="微软雅黑" panose="020B0503020204020204" pitchFamily="34" charset="-122"/>
              <a:sym typeface="Helvetica Light"/>
            </a:endParaRPr>
          </a:p>
        </p:txBody>
      </p:sp>
      <p:sp>
        <p:nvSpPr>
          <p:cNvPr id="15" name="内容占位符 2"/>
          <p:cNvSpPr txBox="1">
            <a:spLocks/>
          </p:cNvSpPr>
          <p:nvPr/>
        </p:nvSpPr>
        <p:spPr>
          <a:xfrm>
            <a:off x="-150131" y="3981580"/>
            <a:ext cx="12105570" cy="552061"/>
          </a:xfrm>
          <a:prstGeom prst="rect">
            <a:avLst/>
          </a:prstGeom>
        </p:spPr>
        <p:txBody>
          <a:bodyPr lIns="45720" tIns="22860" rIns="45720" bIns="22860">
            <a:noAutofit/>
          </a:bodyPr>
          <a:lstStyle/>
          <a:p>
            <a:pPr marL="317492">
              <a:lnSpc>
                <a:spcPct val="120000"/>
              </a:lnSpc>
              <a:spcBef>
                <a:spcPts val="2951"/>
              </a:spcBef>
              <a:buSzPct val="75000"/>
              <a:tabLst>
                <a:tab pos="514668" algn="l"/>
                <a:tab pos="925195" algn="l"/>
                <a:tab pos="1269048" algn="l"/>
                <a:tab pos="1610995" algn="l"/>
              </a:tabLst>
            </a:pPr>
            <a:r>
              <a:rPr lang="zh-CN" altLang="zh-CN" sz="28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互动探究</a:t>
            </a:r>
            <a:r>
              <a:rPr lang="zh-CN" altLang="en-US" sz="2800" kern="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rPr>
              <a:t>：</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为什么尼克松说“当我们的手相握时</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一个时代结束了</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另一个时代开始了”</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sym typeface="Helvetica Light"/>
            </a:endParaRPr>
          </a:p>
        </p:txBody>
      </p:sp>
      <p:sp>
        <p:nvSpPr>
          <p:cNvPr id="17" name="TextBox 16"/>
          <p:cNvSpPr txBox="1"/>
          <p:nvPr/>
        </p:nvSpPr>
        <p:spPr>
          <a:xfrm>
            <a:off x="-150129" y="5156774"/>
            <a:ext cx="12105567" cy="10854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marL="317492">
              <a:lnSpc>
                <a:spcPct val="120000"/>
              </a:lnSpc>
              <a:buSzPct val="75000"/>
              <a:tabLst>
                <a:tab pos="514668" algn="l"/>
                <a:tab pos="925195" algn="l"/>
                <a:tab pos="1269048" algn="l"/>
                <a:tab pos="1610995" algn="l"/>
              </a:tabLst>
              <a:defRPr/>
            </a:pPr>
            <a:r>
              <a:rPr lang="zh-CN"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提示</a:t>
            </a:r>
            <a:r>
              <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尼克松访华结束了中美两国的敌对状态</a:t>
            </a:r>
            <a:r>
              <a:rPr lang="en-US" altLang="zh-CN" sz="2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800" dirty="0">
                <a:latin typeface="微软雅黑" panose="020B0503020204020204" pitchFamily="34" charset="-122"/>
                <a:ea typeface="微软雅黑" panose="020B0503020204020204" pitchFamily="34" charset="-122"/>
                <a:cs typeface="Times New Roman" panose="02020603050405020304" pitchFamily="18" charset="0"/>
              </a:rPr>
              <a:t>开始了中美关系正常化的进程。</a:t>
            </a:r>
            <a:endParaRPr lang="zh-CN" altLang="zh-CN" sz="28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64774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775403" y="1804960"/>
            <a:ext cx="11900694" cy="728405"/>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defTabSz="457200">
              <a:defRPr sz="4400" b="1">
                <a:solidFill>
                  <a:srgbClr val="CE1C00"/>
                </a:solidFill>
                <a:latin typeface="Helvetica"/>
                <a:ea typeface="Helvetica"/>
                <a:cs typeface="Helvetica"/>
                <a:sym typeface="Helvetica"/>
              </a:defRPr>
            </a:lvl1pPr>
          </a:lstStyle>
          <a:p>
            <a:r>
              <a:rPr lang="zh-CN" altLang="en-US" dirty="0">
                <a:latin typeface="微软雅黑" panose="020B0503020204020204" pitchFamily="34" charset="-122"/>
                <a:ea typeface="微软雅黑" panose="020B0503020204020204" pitchFamily="34" charset="-122"/>
              </a:rPr>
              <a:t>①中华人民共和国恢复在联合国合法席位的原因</a:t>
            </a:r>
          </a:p>
        </p:txBody>
      </p:sp>
      <p:sp>
        <p:nvSpPr>
          <p:cNvPr id="9" name="Shape 150"/>
          <p:cNvSpPr/>
          <p:nvPr/>
        </p:nvSpPr>
        <p:spPr>
          <a:xfrm>
            <a:off x="812356" y="3975136"/>
            <a:ext cx="6258123" cy="728405"/>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defTabSz="457200">
              <a:defRPr sz="4400" b="1">
                <a:solidFill>
                  <a:srgbClr val="CE1C00"/>
                </a:solidFill>
                <a:latin typeface="Helvetica"/>
                <a:ea typeface="Helvetica"/>
                <a:cs typeface="Helvetica"/>
                <a:sym typeface="Helvetica"/>
              </a:defRPr>
            </a:lvl1pPr>
          </a:lstStyle>
          <a:p>
            <a:r>
              <a:rPr lang="zh-CN" altLang="en-US" dirty="0">
                <a:latin typeface="微软雅黑" panose="020B0503020204020204" pitchFamily="34" charset="-122"/>
                <a:ea typeface="微软雅黑" panose="020B0503020204020204" pitchFamily="34" charset="-122"/>
              </a:rPr>
              <a:t>②中美关系正常化</a:t>
            </a:r>
            <a:r>
              <a:rPr lang="zh-CN" altLang="en-US" dirty="0" smtClean="0">
                <a:latin typeface="微软雅黑" panose="020B0503020204020204" pitchFamily="34" charset="-122"/>
                <a:ea typeface="微软雅黑" panose="020B0503020204020204" pitchFamily="34" charset="-122"/>
              </a:rPr>
              <a:t>的</a:t>
            </a:r>
            <a:r>
              <a:rPr lang="zh-CN" altLang="en-US" dirty="0">
                <a:latin typeface="微软雅黑" panose="020B0503020204020204" pitchFamily="34" charset="-122"/>
                <a:ea typeface="微软雅黑" panose="020B0503020204020204" pitchFamily="34" charset="-122"/>
              </a:rPr>
              <a:t>原因</a:t>
            </a:r>
          </a:p>
        </p:txBody>
      </p:sp>
      <p:sp>
        <p:nvSpPr>
          <p:cNvPr id="10" name="TextBox 9"/>
          <p:cNvSpPr txBox="1"/>
          <p:nvPr/>
        </p:nvSpPr>
        <p:spPr>
          <a:xfrm>
            <a:off x="804672" y="2413166"/>
            <a:ext cx="11064240" cy="17132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a:lnSpc>
                <a:spcPct val="120000"/>
              </a:lnSpc>
              <a:tabLst>
                <a:tab pos="514668" algn="l"/>
                <a:tab pos="925195" algn="l"/>
                <a:tab pos="1269048" algn="l"/>
                <a:tab pos="1610995" algn="l"/>
              </a:tabLst>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根本原因</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中国综合国力不断增强</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国际地位不断提高。</a:t>
            </a:r>
          </a:p>
          <a:p>
            <a:pPr>
              <a:lnSpc>
                <a:spcPct val="120000"/>
              </a:lnSpc>
              <a:tabLst>
                <a:tab pos="514668" algn="l"/>
                <a:tab pos="925195" algn="l"/>
                <a:tab pos="1269048" algn="l"/>
                <a:tab pos="1610995" algn="l"/>
              </a:tabLst>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客观原因</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美国霸权地位相对衰落</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对联合国的控制减弱</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亚非拉发展中国家加入联合国</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在联合国中的作用大为加强。</a:t>
            </a:r>
          </a:p>
          <a:p>
            <a:pPr>
              <a:lnSpc>
                <a:spcPct val="120000"/>
              </a:lnSpc>
              <a:tabLst>
                <a:tab pos="514668" algn="l"/>
                <a:tab pos="925195" algn="l"/>
                <a:tab pos="1269048" algn="l"/>
                <a:tab pos="1610995" algn="l"/>
              </a:tabLst>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直接原因</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新中国历来重视发展与第三世界国家的友好关系</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第三世界国家在第</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26</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届联合国大会上也大力支持中国。</a:t>
            </a:r>
          </a:p>
        </p:txBody>
      </p:sp>
      <p:sp>
        <p:nvSpPr>
          <p:cNvPr id="11" name="TextBox 10"/>
          <p:cNvSpPr txBox="1"/>
          <p:nvPr/>
        </p:nvSpPr>
        <p:spPr>
          <a:xfrm>
            <a:off x="795528" y="4707406"/>
            <a:ext cx="10954512" cy="13808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a:lnSpc>
                <a:spcPct val="120000"/>
              </a:lnSpc>
              <a:tabLst>
                <a:tab pos="514668" algn="l"/>
                <a:tab pos="925195" algn="l"/>
                <a:tab pos="1269048" algn="l"/>
                <a:tab pos="1610995" algn="l"/>
              </a:tabLst>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从美国方面看</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u="sng" dirty="0">
                <a:uFill>
                  <a:solidFill>
                    <a:srgbClr val="FF0000"/>
                  </a:solidFill>
                </a:uFill>
                <a:latin typeface="微软雅黑" panose="020B0503020204020204" pitchFamily="34" charset="-122"/>
                <a:ea typeface="微软雅黑" panose="020B0503020204020204" pitchFamily="34" charset="-122"/>
                <a:cs typeface="Times New Roman" panose="02020603050405020304" pitchFamily="18" charset="0"/>
              </a:rPr>
              <a:t>一方面</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随着中国国际地位的提高</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孤立中国的政策失败</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美国认识到中国在国际事务中具有重要作用</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u="sng" dirty="0">
                <a:uFill>
                  <a:solidFill>
                    <a:srgbClr val="FF0000"/>
                  </a:solidFill>
                </a:uFill>
                <a:latin typeface="微软雅黑" panose="020B0503020204020204" pitchFamily="34" charset="-122"/>
                <a:ea typeface="微软雅黑" panose="020B0503020204020204" pitchFamily="34" charset="-122"/>
                <a:cs typeface="Times New Roman" panose="02020603050405020304" pitchFamily="18" charset="0"/>
              </a:rPr>
              <a:t>另一方面</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美国在与苏联的争霸中处于守势。这样</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美国就试图通过改善中美关系</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增加遏制苏联的资本。</a:t>
            </a:r>
          </a:p>
          <a:p>
            <a:pPr>
              <a:lnSpc>
                <a:spcPct val="120000"/>
              </a:lnSpc>
              <a:tabLst>
                <a:tab pos="514668" algn="l"/>
                <a:tab pos="925195" algn="l"/>
                <a:tab pos="1269048" algn="l"/>
                <a:tab pos="1610995" algn="l"/>
              </a:tabLst>
            </a:pP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从中国方面看</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改善中美关系有三重考虑</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一</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是改善和提高中国的国际地位</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二</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是牵制和对付苏联的威胁</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三</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是有利于解决台湾问题</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dirty="0">
                <a:latin typeface="微软雅黑" panose="020B0503020204020204" pitchFamily="34" charset="-122"/>
                <a:ea typeface="微软雅黑" panose="020B0503020204020204" pitchFamily="34" charset="-122"/>
                <a:cs typeface="Times New Roman" panose="02020603050405020304" pitchFamily="18" charset="0"/>
              </a:rPr>
              <a:t>促进祖国统一。</a:t>
            </a:r>
            <a:endParaRPr lang="zh-CN" altLang="en-US" dirty="0">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 xmlns:a16="http://schemas.microsoft.com/office/drawing/2014/main" id="{C6A99CF0-9CB8-4E9A-A1AA-76DCAF8ED422}"/>
              </a:ext>
            </a:extLst>
          </p:cNvPr>
          <p:cNvSpPr/>
          <p:nvPr/>
        </p:nvSpPr>
        <p:spPr>
          <a:xfrm>
            <a:off x="3388220" y="4191732"/>
            <a:ext cx="571132" cy="297517"/>
          </a:xfrm>
          <a:prstGeom prst="rect">
            <a:avLst/>
          </a:prstGeom>
          <a:solidFill>
            <a:srgbClr val="C00000"/>
          </a:solidFill>
          <a:ln w="3175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 xmlns:a16="http://schemas.microsoft.com/office/drawing/2014/main" id="{4DEA55C9-A0F4-4DFE-9A5E-151CFF17E192}"/>
              </a:ext>
            </a:extLst>
          </p:cNvPr>
          <p:cNvSpPr/>
          <p:nvPr/>
        </p:nvSpPr>
        <p:spPr>
          <a:xfrm>
            <a:off x="3349255" y="4041648"/>
            <a:ext cx="683250" cy="553997"/>
          </a:xfrm>
          <a:prstGeom prst="rect">
            <a:avLst/>
          </a:prstGeom>
        </p:spPr>
        <p:txBody>
          <a:bodyPr wrap="square" lIns="45719" tIns="22860" rIns="45719" bIns="22860">
            <a:spAutoFit/>
          </a:bodyPr>
          <a:lstStyle/>
          <a:p>
            <a:pPr defTabSz="228595">
              <a:lnSpc>
                <a:spcPct val="150000"/>
              </a:lnSpc>
              <a:defRPr sz="2050">
                <a:latin typeface="Helvetica"/>
                <a:ea typeface="Helvetica"/>
                <a:cs typeface="Helvetica"/>
                <a:sym typeface="Helvetica"/>
              </a:defRPr>
            </a:pPr>
            <a:r>
              <a:rPr lang="zh-CN" altLang="en-US" sz="2200" dirty="0">
                <a:solidFill>
                  <a:schemeClr val="bg1"/>
                </a:solidFill>
                <a:latin typeface="微软雅黑" panose="020B0503020204020204" pitchFamily="34" charset="-122"/>
                <a:ea typeface="微软雅黑" panose="020B0503020204020204" pitchFamily="34" charset="-122"/>
                <a:cs typeface="Arial"/>
                <a:sym typeface="Arial"/>
              </a:rPr>
              <a:t>影响</a:t>
            </a:r>
          </a:p>
        </p:txBody>
      </p:sp>
      <p:cxnSp>
        <p:nvCxnSpPr>
          <p:cNvPr id="14" name="直接连接符 13">
            <a:extLst>
              <a:ext uri="{FF2B5EF4-FFF2-40B4-BE49-F238E27FC236}">
                <a16:creationId xmlns="" xmlns:a16="http://schemas.microsoft.com/office/drawing/2014/main" id="{02B29C29-B980-4EEA-8B09-913AC73BF1A2}"/>
              </a:ext>
            </a:extLst>
          </p:cNvPr>
          <p:cNvCxnSpPr>
            <a:cxnSpLocks/>
          </p:cNvCxnSpPr>
          <p:nvPr/>
        </p:nvCxnSpPr>
        <p:spPr>
          <a:xfrm>
            <a:off x="6994284" y="3236873"/>
            <a:ext cx="2384830" cy="1242"/>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6" name="矩形 15">
            <a:extLst>
              <a:ext uri="{FF2B5EF4-FFF2-40B4-BE49-F238E27FC236}">
                <a16:creationId xmlns="" xmlns:a16="http://schemas.microsoft.com/office/drawing/2014/main" id="{C6A99CF0-9CB8-4E9A-A1AA-76DCAF8ED422}"/>
              </a:ext>
            </a:extLst>
          </p:cNvPr>
          <p:cNvSpPr/>
          <p:nvPr/>
        </p:nvSpPr>
        <p:spPr>
          <a:xfrm>
            <a:off x="791324" y="4625834"/>
            <a:ext cx="11223892" cy="1876015"/>
          </a:xfrm>
          <a:prstGeom prst="rect">
            <a:avLst/>
          </a:prstGeom>
          <a:solidFill>
            <a:srgbClr val="C00000"/>
          </a:solidFill>
          <a:ln w="3175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t" anchorCtr="0">
            <a:noAutofit/>
          </a:bodyPr>
          <a:lstStyle/>
          <a:p>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 xmlns:a16="http://schemas.microsoft.com/office/drawing/2014/main" id="{4DEA55C9-A0F4-4DFE-9A5E-151CFF17E192}"/>
              </a:ext>
            </a:extLst>
          </p:cNvPr>
          <p:cNvSpPr/>
          <p:nvPr/>
        </p:nvSpPr>
        <p:spPr>
          <a:xfrm>
            <a:off x="786384" y="4562857"/>
            <a:ext cx="10908792" cy="1938992"/>
          </a:xfrm>
          <a:prstGeom prst="rect">
            <a:avLst/>
          </a:prstGeom>
        </p:spPr>
        <p:txBody>
          <a:bodyPr wrap="square" lIns="45719" tIns="22860" rIns="45719" bIns="22860">
            <a:spAutoFit/>
          </a:bodyPr>
          <a:lstStyle/>
          <a:p>
            <a:pPr defTabSz="228595">
              <a:lnSpc>
                <a:spcPct val="150000"/>
              </a:lnSpc>
              <a:defRPr sz="2050">
                <a:latin typeface="Helvetica"/>
                <a:ea typeface="Helvetica"/>
                <a:cs typeface="Helvetica"/>
                <a:sym typeface="Helvetica"/>
              </a:defRPr>
            </a:pPr>
            <a:r>
              <a:rPr lang="en-US" altLang="zh-CN" b="1" dirty="0">
                <a:solidFill>
                  <a:schemeClr val="bg1"/>
                </a:solidFill>
                <a:latin typeface="微软雅黑" panose="020B0503020204020204" pitchFamily="34" charset="-122"/>
                <a:ea typeface="微软雅黑" panose="020B0503020204020204" pitchFamily="34" charset="-122"/>
              </a:rPr>
              <a:t>(1)</a:t>
            </a:r>
            <a:r>
              <a:rPr lang="zh-CN" altLang="en-US" b="1" dirty="0">
                <a:solidFill>
                  <a:schemeClr val="bg1"/>
                </a:solidFill>
                <a:latin typeface="微软雅黑" panose="020B0503020204020204" pitchFamily="34" charset="-122"/>
                <a:ea typeface="微软雅黑" panose="020B0503020204020204" pitchFamily="34" charset="-122"/>
              </a:rPr>
              <a:t>缓和了世界的紧张局势，促进了世界的和平与发展。</a:t>
            </a:r>
          </a:p>
          <a:p>
            <a:pPr defTabSz="228595">
              <a:lnSpc>
                <a:spcPct val="150000"/>
              </a:lnSpc>
              <a:defRPr sz="2050">
                <a:latin typeface="Helvetica"/>
                <a:ea typeface="Helvetica"/>
                <a:cs typeface="Helvetica"/>
                <a:sym typeface="Helvetica"/>
              </a:defRPr>
            </a:pPr>
            <a:r>
              <a:rPr lang="en-US" altLang="zh-CN" b="1" dirty="0">
                <a:solidFill>
                  <a:schemeClr val="bg1"/>
                </a:solidFill>
                <a:latin typeface="微软雅黑" panose="020B0503020204020204" pitchFamily="34" charset="-122"/>
                <a:ea typeface="微软雅黑" panose="020B0503020204020204" pitchFamily="34" charset="-122"/>
              </a:rPr>
              <a:t>(2)</a:t>
            </a:r>
            <a:r>
              <a:rPr lang="zh-CN" altLang="en-US" b="1" dirty="0">
                <a:solidFill>
                  <a:schemeClr val="bg1"/>
                </a:solidFill>
                <a:latin typeface="微软雅黑" panose="020B0503020204020204" pitchFamily="34" charset="-122"/>
                <a:ea typeface="微软雅黑" panose="020B0503020204020204" pitchFamily="34" charset="-122"/>
              </a:rPr>
              <a:t>提供了解决台湾问题的契机，加速了统一大业进程。</a:t>
            </a:r>
          </a:p>
          <a:p>
            <a:pPr defTabSz="228595">
              <a:lnSpc>
                <a:spcPct val="150000"/>
              </a:lnSpc>
              <a:defRPr sz="2050">
                <a:latin typeface="Helvetica"/>
                <a:ea typeface="Helvetica"/>
                <a:cs typeface="Helvetica"/>
                <a:sym typeface="Helvetica"/>
              </a:defRPr>
            </a:pPr>
            <a:r>
              <a:rPr lang="en-US" altLang="zh-CN" b="1" dirty="0">
                <a:solidFill>
                  <a:schemeClr val="bg1"/>
                </a:solidFill>
                <a:latin typeface="微软雅黑" panose="020B0503020204020204" pitchFamily="34" charset="-122"/>
                <a:ea typeface="微软雅黑" panose="020B0503020204020204" pitchFamily="34" charset="-122"/>
              </a:rPr>
              <a:t>(3)</a:t>
            </a:r>
            <a:r>
              <a:rPr lang="zh-CN" altLang="en-US" b="1" dirty="0">
                <a:solidFill>
                  <a:schemeClr val="bg1"/>
                </a:solidFill>
                <a:latin typeface="微软雅黑" panose="020B0503020204020204" pitchFamily="34" charset="-122"/>
                <a:ea typeface="微软雅黑" panose="020B0503020204020204" pitchFamily="34" charset="-122"/>
              </a:rPr>
              <a:t>破解了建国以来外交困局，打开了与西方交往大门。</a:t>
            </a:r>
          </a:p>
          <a:p>
            <a:pPr defTabSz="228595">
              <a:lnSpc>
                <a:spcPct val="150000"/>
              </a:lnSpc>
              <a:defRPr sz="2050">
                <a:latin typeface="Helvetica"/>
                <a:ea typeface="Helvetica"/>
                <a:cs typeface="Helvetica"/>
                <a:sym typeface="Helvetica"/>
              </a:defRPr>
            </a:pPr>
            <a:r>
              <a:rPr lang="en-US" altLang="zh-CN" b="1" dirty="0">
                <a:solidFill>
                  <a:schemeClr val="bg1"/>
                </a:solidFill>
                <a:latin typeface="微软雅黑" panose="020B0503020204020204" pitchFamily="34" charset="-122"/>
                <a:ea typeface="微软雅黑" panose="020B0503020204020204" pitchFamily="34" charset="-122"/>
              </a:rPr>
              <a:t>(4)</a:t>
            </a:r>
            <a:r>
              <a:rPr lang="zh-CN" altLang="en-US" b="1" dirty="0">
                <a:solidFill>
                  <a:schemeClr val="bg1"/>
                </a:solidFill>
                <a:latin typeface="微软雅黑" panose="020B0503020204020204" pitchFamily="34" charset="-122"/>
                <a:ea typeface="微软雅黑" panose="020B0503020204020204" pitchFamily="34" charset="-122"/>
              </a:rPr>
              <a:t>促成了中日关系的改善，掀起了国际上与中国建交热潮</a:t>
            </a:r>
            <a:endParaRPr lang="zh-CN" altLang="en-US" dirty="0">
              <a:solidFill>
                <a:schemeClr val="bg1"/>
              </a:solidFill>
              <a:latin typeface="微软雅黑" panose="020B0503020204020204" pitchFamily="34" charset="-122"/>
              <a:ea typeface="微软雅黑" panose="020B0503020204020204" pitchFamily="34" charset="-122"/>
              <a:cs typeface="Arial"/>
              <a:sym typeface="Arial"/>
            </a:endParaRPr>
          </a:p>
        </p:txBody>
      </p:sp>
      <p:cxnSp>
        <p:nvCxnSpPr>
          <p:cNvPr id="19" name="直接连接符 18">
            <a:extLst>
              <a:ext uri="{FF2B5EF4-FFF2-40B4-BE49-F238E27FC236}">
                <a16:creationId xmlns="" xmlns:a16="http://schemas.microsoft.com/office/drawing/2014/main" id="{02B29C29-B980-4EEA-8B09-913AC73BF1A2}"/>
              </a:ext>
            </a:extLst>
          </p:cNvPr>
          <p:cNvCxnSpPr>
            <a:cxnSpLocks/>
          </p:cNvCxnSpPr>
          <p:nvPr/>
        </p:nvCxnSpPr>
        <p:spPr>
          <a:xfrm>
            <a:off x="5650116" y="3447185"/>
            <a:ext cx="2371784" cy="2716"/>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064888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randombar(horizontal)">
                                      <p:cBhvr>
                                        <p:cTn id="23" dur="500"/>
                                        <p:tgtEl>
                                          <p:spTgt spid="1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p:bldP spid="16"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标题 149505"/>
          <p:cNvSpPr>
            <a:spLocks noGrp="1" noChangeArrowheads="1"/>
          </p:cNvSpPr>
          <p:nvPr>
            <p:ph type="ctrTitle" idx="4294967295"/>
          </p:nvPr>
        </p:nvSpPr>
        <p:spPr>
          <a:xfrm>
            <a:off x="672768" y="2039250"/>
            <a:ext cx="10645775" cy="2557462"/>
          </a:xfrm>
          <a:prstGeom prst="rect">
            <a:avLst/>
          </a:prstGeom>
        </p:spPr>
        <p:txBody>
          <a:bodyPr/>
          <a:lstStyle/>
          <a:p>
            <a:pPr algn="l">
              <a:lnSpc>
                <a:spcPct val="110000"/>
              </a:lnSpc>
            </a:pPr>
            <a:r>
              <a:rPr lang="en-US" altLang="zh-CN" sz="6000" b="1" dirty="0" smtClean="0">
                <a:latin typeface="微软雅黑" pitchFamily="34" charset="-122"/>
                <a:ea typeface="微软雅黑" pitchFamily="34" charset="-122"/>
              </a:rPr>
              <a:t>    </a:t>
            </a:r>
            <a:r>
              <a:rPr lang="zh-CN" altLang="zh-CN" sz="6000" b="1" dirty="0" smtClean="0">
                <a:latin typeface="微软雅黑" pitchFamily="34" charset="-122"/>
                <a:ea typeface="微软雅黑" pitchFamily="34" charset="-122"/>
              </a:rPr>
              <a:t>“占人类总数四分之一的中国人从此站立起来了。”</a:t>
            </a:r>
            <a:br>
              <a:rPr lang="zh-CN" altLang="zh-CN" sz="6000" b="1" dirty="0" smtClean="0">
                <a:latin typeface="微软雅黑" pitchFamily="34" charset="-122"/>
                <a:ea typeface="微软雅黑" pitchFamily="34" charset="-122"/>
              </a:rPr>
            </a:br>
            <a:r>
              <a:rPr lang="zh-CN" altLang="zh-CN" sz="6000" b="1" dirty="0" smtClean="0">
                <a:latin typeface="微软雅黑" pitchFamily="34" charset="-122"/>
                <a:ea typeface="微软雅黑" pitchFamily="34" charset="-122"/>
              </a:rPr>
              <a:t>                        ——毛泽东</a:t>
            </a:r>
          </a:p>
        </p:txBody>
      </p:sp>
      <p:sp>
        <p:nvSpPr>
          <p:cNvPr id="10242" name="椭圆 149506"/>
          <p:cNvSpPr>
            <a:spLocks noChangeArrowheads="1"/>
          </p:cNvSpPr>
          <p:nvPr/>
        </p:nvSpPr>
        <p:spPr bwMode="auto">
          <a:xfrm>
            <a:off x="5591175" y="4292600"/>
            <a:ext cx="288925" cy="288925"/>
          </a:xfrm>
          <a:prstGeom prst="ellipse">
            <a:avLst/>
          </a:prstGeom>
          <a:solidFill>
            <a:schemeClr val="bg1">
              <a:alpha val="17000"/>
            </a:schemeClr>
          </a:solidFill>
          <a:ln w="3175">
            <a:solidFill>
              <a:schemeClr val="bg1"/>
            </a:solidFill>
            <a:round/>
            <a:headEnd/>
            <a:tailEnd/>
          </a:ln>
        </p:spPr>
        <p:txBody>
          <a:bodyPr wrap="none" anchor="ctr"/>
          <a:lstStyle/>
          <a:p>
            <a:pPr algn="ctr"/>
            <a:endParaRPr lang="zh-CN" altLang="zh-CN"/>
          </a:p>
        </p:txBody>
      </p:sp>
      <p:sp>
        <p:nvSpPr>
          <p:cNvPr id="10243" name="椭圆 149507"/>
          <p:cNvSpPr>
            <a:spLocks noChangeArrowheads="1"/>
          </p:cNvSpPr>
          <p:nvPr/>
        </p:nvSpPr>
        <p:spPr bwMode="auto">
          <a:xfrm>
            <a:off x="4872038" y="5949950"/>
            <a:ext cx="288925" cy="288925"/>
          </a:xfrm>
          <a:prstGeom prst="ellipse">
            <a:avLst/>
          </a:prstGeom>
          <a:solidFill>
            <a:schemeClr val="bg1">
              <a:alpha val="17000"/>
            </a:schemeClr>
          </a:solidFill>
          <a:ln w="3175">
            <a:solidFill>
              <a:schemeClr val="bg1"/>
            </a:solidFill>
            <a:round/>
            <a:headEnd/>
            <a:tailEnd/>
          </a:ln>
        </p:spPr>
        <p:txBody>
          <a:bodyPr wrap="none" anchor="ctr"/>
          <a:lstStyle/>
          <a:p>
            <a:pPr algn="ctr"/>
            <a:endParaRPr lang="zh-CN" altLang="zh-CN"/>
          </a:p>
        </p:txBody>
      </p:sp>
      <p:sp>
        <p:nvSpPr>
          <p:cNvPr id="10244" name="椭圆 149508"/>
          <p:cNvSpPr>
            <a:spLocks noChangeArrowheads="1"/>
          </p:cNvSpPr>
          <p:nvPr/>
        </p:nvSpPr>
        <p:spPr bwMode="auto">
          <a:xfrm>
            <a:off x="4079875" y="4797425"/>
            <a:ext cx="247650" cy="250825"/>
          </a:xfrm>
          <a:prstGeom prst="ellipse">
            <a:avLst/>
          </a:prstGeom>
          <a:solidFill>
            <a:srgbClr val="FFFFFF">
              <a:alpha val="20000"/>
            </a:srgbClr>
          </a:solidFill>
          <a:ln w="9525">
            <a:solidFill>
              <a:srgbClr val="FFFFFF">
                <a:alpha val="50000"/>
              </a:srgbClr>
            </a:solidFill>
            <a:round/>
            <a:headEnd/>
            <a:tailEnd/>
          </a:ln>
        </p:spPr>
        <p:txBody>
          <a:bodyPr wrap="none" anchor="ctr"/>
          <a:lstStyle/>
          <a:p>
            <a:pPr algn="ctr"/>
            <a:endParaRPr lang="zh-CN" altLang="zh-CN"/>
          </a:p>
        </p:txBody>
      </p:sp>
    </p:spTree>
    <p:extLst>
      <p:ext uri="{BB962C8B-B14F-4D97-AF65-F5344CB8AC3E}">
        <p14:creationId xmlns:p14="http://schemas.microsoft.com/office/powerpoint/2010/main" val="2123803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p:cTn id="7" dur="1000" fill="hold"/>
                                        <p:tgtEl>
                                          <p:spTgt spid="149506"/>
                                        </p:tgtEl>
                                        <p:attrNameLst>
                                          <p:attrName>ppt_w</p:attrName>
                                        </p:attrNameLst>
                                      </p:cBhvr>
                                      <p:tavLst>
                                        <p:tav tm="0">
                                          <p:val>
                                            <p:strVal val="#ppt_w*0.70"/>
                                          </p:val>
                                        </p:tav>
                                        <p:tav tm="100000">
                                          <p:val>
                                            <p:strVal val="#ppt_w"/>
                                          </p:val>
                                        </p:tav>
                                      </p:tavLst>
                                    </p:anim>
                                    <p:anim calcmode="lin" valueType="num">
                                      <p:cBhvr>
                                        <p:cTn id="8" dur="1000" fill="hold"/>
                                        <p:tgtEl>
                                          <p:spTgt spid="149506"/>
                                        </p:tgtEl>
                                        <p:attrNameLst>
                                          <p:attrName>ppt_h</p:attrName>
                                        </p:attrNameLst>
                                      </p:cBhvr>
                                      <p:tavLst>
                                        <p:tav tm="0">
                                          <p:val>
                                            <p:strVal val="#ppt_h"/>
                                          </p:val>
                                        </p:tav>
                                        <p:tav tm="100000">
                                          <p:val>
                                            <p:strVal val="#ppt_h"/>
                                          </p:val>
                                        </p:tav>
                                      </p:tavLst>
                                    </p:anim>
                                    <p:animEffect transition="in" filter="fade">
                                      <p:cBhvr>
                                        <p:cTn id="9" dur="1000"/>
                                        <p:tgtEl>
                                          <p:spTgt spid="149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gimg2.baidu.com/image_search/src=http%3A%2F%2F5b0988e595225.cdn.sohucs.com%2Fimages%2F20190828%2F94ce4b504de94ec6a7411ff20c4702b7.jpeg&amp;refer=http%3A%2F%2F5b0988e595225.cdn.sohucs.com&amp;app=2002&amp;size=f9999,10000&amp;q=a80&amp;n=0&amp;g=0n&amp;fmt=jpeg?sec=1612915555&amp;t=87e0e74aa9a6e144f6ecf5187169211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6" y="44028"/>
            <a:ext cx="12137408" cy="6800324"/>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13648" y="16732"/>
            <a:ext cx="12192000" cy="6858000"/>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a:solidFill>
                    <a:schemeClr val="bg1"/>
                  </a:solidFill>
                  <a:latin typeface="方正综艺简体" panose="02010601030101010101" pitchFamily="2" charset="-122"/>
                  <a:ea typeface="方正综艺简体" panose="02010601030101010101" pitchFamily="2" charset="-122"/>
                </a:rPr>
                <a:t>1</a:t>
              </a: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a:solidFill>
                  <a:srgbClr val="C00000"/>
                </a:solidFill>
                <a:latin typeface="华文新魏" panose="02010800040101010101" charset="-122"/>
                <a:ea typeface="华文新魏" panose="02010800040101010101" charset="-122"/>
              </a:rPr>
              <a:t>跌宕起伏</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2644849" y="2875002"/>
            <a:ext cx="6955750" cy="1107996"/>
          </a:xfrm>
          <a:prstGeom prst="rect">
            <a:avLst/>
          </a:prstGeom>
        </p:spPr>
        <p:txBody>
          <a:bodyPr wrap="none">
            <a:spAutoFit/>
          </a:bodyPr>
          <a:lstStyle/>
          <a:p>
            <a:pPr algn="r"/>
            <a:r>
              <a:rPr lang="zh-CN" altLang="en-US" sz="6600" dirty="0">
                <a:latin typeface="隶书" panose="02010509060101010101" pitchFamily="49" charset="-122"/>
                <a:ea typeface="隶书" panose="02010509060101010101" pitchFamily="49" charset="-122"/>
              </a:rPr>
              <a:t>全面建设社会主义</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604671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7393BDFD-F182-431A-9012-59BA6FF43079}"/>
              </a:ext>
            </a:extLst>
          </p:cNvPr>
          <p:cNvGrpSpPr/>
          <p:nvPr/>
        </p:nvGrpSpPr>
        <p:grpSpPr>
          <a:xfrm>
            <a:off x="-31241" y="6075890"/>
            <a:ext cx="12238863" cy="782110"/>
            <a:chOff x="-62484" y="12151780"/>
            <a:chExt cx="24477726" cy="1564220"/>
          </a:xfrm>
        </p:grpSpPr>
        <p:sp>
          <p:nvSpPr>
            <p:cNvPr id="5" name="Shape 137">
              <a:extLst>
                <a:ext uri="{FF2B5EF4-FFF2-40B4-BE49-F238E27FC236}">
                  <a16:creationId xmlns="" xmlns:a16="http://schemas.microsoft.com/office/drawing/2014/main" id="{E3B8348C-CCEE-4E4C-AEC6-6855317FCF45}"/>
                </a:ext>
              </a:extLst>
            </p:cNvPr>
            <p:cNvSpPr/>
            <p:nvPr/>
          </p:nvSpPr>
          <p:spPr>
            <a:xfrm>
              <a:off x="-62484" y="12560299"/>
              <a:ext cx="24446484" cy="1155701"/>
            </a:xfrm>
            <a:prstGeom prst="rect">
              <a:avLst/>
            </a:prstGeom>
            <a:solidFill>
              <a:srgbClr val="BE4F44"/>
            </a:solidFill>
            <a:ln w="12700">
              <a:miter lim="400000"/>
            </a:ln>
            <a:effectLst/>
          </p:spPr>
          <p:txBody>
            <a:bodyPr lIns="50800" tIns="50800" rIns="50800" bIns="50800" anchor="ctr"/>
            <a:lstStyle/>
            <a:p>
              <a:pPr>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6" name="Shape 137">
              <a:extLst>
                <a:ext uri="{FF2B5EF4-FFF2-40B4-BE49-F238E27FC236}">
                  <a16:creationId xmlns="" xmlns:a16="http://schemas.microsoft.com/office/drawing/2014/main" id="{14D80BA4-C62C-42D3-9A35-E7E975A495C5}"/>
                </a:ext>
              </a:extLst>
            </p:cNvPr>
            <p:cNvSpPr/>
            <p:nvPr/>
          </p:nvSpPr>
          <p:spPr>
            <a:xfrm>
              <a:off x="-31242" y="12151780"/>
              <a:ext cx="24446484" cy="298531"/>
            </a:xfrm>
            <a:prstGeom prst="rect">
              <a:avLst/>
            </a:prstGeom>
            <a:solidFill>
              <a:srgbClr val="BE4F44"/>
            </a:solidFill>
            <a:ln w="12700">
              <a:miter lim="400000"/>
            </a:ln>
            <a:effectLst/>
          </p:spPr>
          <p:txBody>
            <a:bodyPr lIns="50800" tIns="50800" rIns="50800" bIns="50800" anchor="ctr"/>
            <a:lstStyle/>
            <a:p>
              <a:pPr>
                <a:defRPr sz="3200">
                  <a:solidFill>
                    <a:srgbClr val="FFFFFF"/>
                  </a:solidFill>
                </a:defRPr>
              </a:pPr>
              <a:endParaRPr>
                <a:latin typeface="微软雅黑" panose="020B0503020204020204" pitchFamily="34" charset="-122"/>
                <a:ea typeface="微软雅黑" panose="020B0503020204020204" pitchFamily="34" charset="-122"/>
              </a:endParaRPr>
            </a:p>
          </p:txBody>
        </p:sp>
      </p:grpSp>
      <p:sp>
        <p:nvSpPr>
          <p:cNvPr id="24" name="Shape 170">
            <a:extLst>
              <a:ext uri="{FF2B5EF4-FFF2-40B4-BE49-F238E27FC236}">
                <a16:creationId xmlns="" xmlns:a16="http://schemas.microsoft.com/office/drawing/2014/main" id="{0B039633-27D5-45B0-A6C6-AB050E259E95}"/>
              </a:ext>
            </a:extLst>
          </p:cNvPr>
          <p:cNvSpPr/>
          <p:nvPr/>
        </p:nvSpPr>
        <p:spPr>
          <a:xfrm>
            <a:off x="481283" y="6272456"/>
            <a:ext cx="2436564" cy="528350"/>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defTabSz="457200">
              <a:defRPr sz="3250" b="1">
                <a:solidFill>
                  <a:srgbClr val="FFFB00"/>
                </a:solidFill>
                <a:latin typeface="Helvetica"/>
                <a:ea typeface="Helvetica"/>
                <a:cs typeface="Helvetica"/>
                <a:sym typeface="Helvetica"/>
              </a:defRPr>
            </a:lvl1pPr>
          </a:lstStyle>
          <a:p>
            <a:r>
              <a:rPr sz="3100" dirty="0">
                <a:solidFill>
                  <a:schemeClr val="bg1"/>
                </a:solidFill>
                <a:latin typeface="微软雅黑" panose="020B0503020204020204" pitchFamily="34" charset="-122"/>
                <a:ea typeface="微软雅黑" panose="020B0503020204020204" pitchFamily="34" charset="-122"/>
              </a:rPr>
              <a:t>一</a:t>
            </a:r>
            <a:r>
              <a:rPr lang="zh-CN" altLang="en-US" sz="3100" dirty="0">
                <a:solidFill>
                  <a:schemeClr val="bg1"/>
                </a:solidFill>
                <a:latin typeface="微软雅黑" panose="020B0503020204020204" pitchFamily="34" charset="-122"/>
                <a:ea typeface="微软雅黑" panose="020B0503020204020204" pitchFamily="34" charset="-122"/>
              </a:rPr>
              <a:t>、跌宕起伏</a:t>
            </a:r>
          </a:p>
        </p:txBody>
      </p:sp>
      <p:sp>
        <p:nvSpPr>
          <p:cNvPr id="25" name="Shape 171">
            <a:extLst>
              <a:ext uri="{FF2B5EF4-FFF2-40B4-BE49-F238E27FC236}">
                <a16:creationId xmlns="" xmlns:a16="http://schemas.microsoft.com/office/drawing/2014/main" id="{4282E44A-06F7-42E1-84FA-F3DE3D1110D1}"/>
              </a:ext>
            </a:extLst>
          </p:cNvPr>
          <p:cNvSpPr/>
          <p:nvPr/>
        </p:nvSpPr>
        <p:spPr>
          <a:xfrm>
            <a:off x="3368052" y="6404928"/>
            <a:ext cx="2396489" cy="32829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defTabSz="457200">
              <a:defRPr sz="1200" b="1">
                <a:solidFill>
                  <a:srgbClr val="FFCA00"/>
                </a:solidFill>
                <a:latin typeface="Helvetica"/>
                <a:ea typeface="Helvetica"/>
                <a:cs typeface="Helvetica"/>
                <a:sym typeface="Helvetica"/>
              </a:defRPr>
            </a:lvl1pPr>
          </a:lstStyle>
          <a:p>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全面建设社会主义</a:t>
            </a:r>
          </a:p>
        </p:txBody>
      </p:sp>
      <p:graphicFrame>
        <p:nvGraphicFramePr>
          <p:cNvPr id="14" name="内容占位符 10"/>
          <p:cNvGraphicFramePr>
            <a:graphicFrameLocks/>
          </p:cNvGraphicFramePr>
          <p:nvPr>
            <p:extLst>
              <p:ext uri="{D42A27DB-BD31-4B8C-83A1-F6EECF244321}">
                <p14:modId xmlns:p14="http://schemas.microsoft.com/office/powerpoint/2010/main" val="1011471191"/>
              </p:ext>
            </p:extLst>
          </p:nvPr>
        </p:nvGraphicFramePr>
        <p:xfrm>
          <a:off x="669918" y="1245236"/>
          <a:ext cx="10988683" cy="4296031"/>
        </p:xfrm>
        <a:graphic>
          <a:graphicData uri="http://schemas.openxmlformats.org/drawingml/2006/table">
            <a:tbl>
              <a:tblPr firstRow="1" bandRow="1">
                <a:tableStyleId>{BDBED569-4797-4DF1-A0F4-6AAB3CD982D8}</a:tableStyleId>
              </a:tblPr>
              <a:tblGrid>
                <a:gridCol w="2795679">
                  <a:extLst>
                    <a:ext uri="{9D8B030D-6E8A-4147-A177-3AD203B41FA5}">
                      <a16:colId xmlns="" xmlns:a16="http://schemas.microsoft.com/office/drawing/2014/main" val="20000"/>
                    </a:ext>
                  </a:extLst>
                </a:gridCol>
                <a:gridCol w="931894">
                  <a:extLst>
                    <a:ext uri="{9D8B030D-6E8A-4147-A177-3AD203B41FA5}">
                      <a16:colId xmlns="" xmlns:a16="http://schemas.microsoft.com/office/drawing/2014/main" val="20001"/>
                    </a:ext>
                  </a:extLst>
                </a:gridCol>
                <a:gridCol w="7261110">
                  <a:extLst>
                    <a:ext uri="{9D8B030D-6E8A-4147-A177-3AD203B41FA5}">
                      <a16:colId xmlns="" xmlns:a16="http://schemas.microsoft.com/office/drawing/2014/main" val="20002"/>
                    </a:ext>
                  </a:extLst>
                </a:gridCol>
              </a:tblGrid>
              <a:tr h="552347">
                <a:tc rowSpan="3">
                  <a:txBody>
                    <a:bodyPr/>
                    <a:lstStyle/>
                    <a:p>
                      <a:pPr algn="ctr"/>
                      <a:r>
                        <a:rPr lang="zh-CN" altLang="en-US" sz="2000" b="1" dirty="0">
                          <a:latin typeface="宋体" pitchFamily="2" charset="-122"/>
                          <a:ea typeface="宋体" pitchFamily="2" charset="-122"/>
                        </a:rPr>
                        <a:t>中共八大</a:t>
                      </a:r>
                    </a:p>
                  </a:txBody>
                  <a:tcPr marL="45720" marR="45720" marT="22860" marB="22860" anchor="ctr"/>
                </a:tc>
                <a:tc>
                  <a:txBody>
                    <a:bodyPr/>
                    <a:lstStyle/>
                    <a:p>
                      <a:r>
                        <a:rPr lang="zh-CN" altLang="en-US" sz="2000" b="1" dirty="0">
                          <a:latin typeface="宋体" pitchFamily="2" charset="-122"/>
                          <a:ea typeface="宋体" pitchFamily="2" charset="-122"/>
                        </a:rPr>
                        <a:t>时间</a:t>
                      </a:r>
                    </a:p>
                  </a:txBody>
                  <a:tcPr marL="45720" marR="45720" marT="22860" marB="22860" anchor="ctr"/>
                </a:tc>
                <a:tc>
                  <a:txBody>
                    <a:bodyPr/>
                    <a:lstStyle/>
                    <a:p>
                      <a:r>
                        <a:rPr lang="en-US" altLang="zh-CN" sz="2000" b="1" dirty="0">
                          <a:latin typeface="宋体" pitchFamily="2" charset="-122"/>
                          <a:ea typeface="宋体" pitchFamily="2" charset="-122"/>
                        </a:rPr>
                        <a:t>1956</a:t>
                      </a:r>
                      <a:r>
                        <a:rPr lang="zh-CN" altLang="en-US" sz="2000" b="1" dirty="0">
                          <a:latin typeface="宋体" pitchFamily="2" charset="-122"/>
                          <a:ea typeface="宋体" pitchFamily="2" charset="-122"/>
                        </a:rPr>
                        <a:t>年</a:t>
                      </a:r>
                    </a:p>
                  </a:txBody>
                  <a:tcPr marL="45720" marR="45720" marT="22860" marB="22860" anchor="ctr"/>
                </a:tc>
                <a:extLst>
                  <a:ext uri="{0D108BD9-81ED-4DB2-BD59-A6C34878D82A}">
                    <a16:rowId xmlns="" xmlns:a16="http://schemas.microsoft.com/office/drawing/2014/main" val="10000"/>
                  </a:ext>
                </a:extLst>
              </a:tr>
              <a:tr h="1534296">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b="1" dirty="0">
                          <a:latin typeface="宋体" pitchFamily="2" charset="-122"/>
                          <a:ea typeface="宋体" pitchFamily="2" charset="-122"/>
                        </a:rPr>
                        <a:t>内容</a:t>
                      </a:r>
                    </a:p>
                  </a:txBody>
                  <a:tcPr marL="45720" marR="45720" marT="22860" marB="22860" anchor="ctr"/>
                </a:tc>
                <a:tc>
                  <a:txBody>
                    <a:bodyPr/>
                    <a:lstStyle/>
                    <a:p>
                      <a:pPr algn="l"/>
                      <a:r>
                        <a:rPr lang="zh-CN" altLang="en-US" sz="2000" b="1" dirty="0">
                          <a:latin typeface="宋体" pitchFamily="2" charset="-122"/>
                          <a:ea typeface="宋体" pitchFamily="2" charset="-122"/>
                        </a:rPr>
                        <a:t>①国内的主要矛盾是人民对于</a:t>
                      </a:r>
                      <a:r>
                        <a:rPr lang="zh-CN" altLang="en-US" sz="2000" b="1" u="sng" baseline="0" dirty="0">
                          <a:latin typeface="宋体" pitchFamily="2" charset="-122"/>
                          <a:ea typeface="宋体" pitchFamily="2" charset="-122"/>
                        </a:rPr>
                        <a:t>            </a:t>
                      </a:r>
                      <a:r>
                        <a:rPr lang="zh-CN" altLang="en-US" sz="2000" b="1" dirty="0">
                          <a:latin typeface="宋体" pitchFamily="2" charset="-122"/>
                          <a:ea typeface="宋体" pitchFamily="2" charset="-122"/>
                        </a:rPr>
                        <a:t>迅速发展的需要同当前经济文化不能满足人民需要的状况之间的矛盾</a:t>
                      </a:r>
                      <a:endParaRPr lang="en-US" altLang="zh-CN" sz="2000" b="1" dirty="0">
                        <a:latin typeface="宋体" pitchFamily="2" charset="-122"/>
                        <a:ea typeface="宋体" pitchFamily="2" charset="-122"/>
                      </a:endParaRPr>
                    </a:p>
                    <a:p>
                      <a:pPr algn="l"/>
                      <a:r>
                        <a:rPr lang="zh-CN" altLang="zh-CN" sz="2000" b="1" dirty="0">
                          <a:latin typeface="宋体" pitchFamily="2" charset="-122"/>
                          <a:ea typeface="宋体" pitchFamily="2" charset="-122"/>
                        </a:rPr>
                        <a:t>②</a:t>
                      </a:r>
                      <a:r>
                        <a:rPr lang="zh-CN" altLang="en-US" sz="2000" b="1" dirty="0">
                          <a:latin typeface="宋体" pitchFamily="2" charset="-122"/>
                          <a:ea typeface="宋体" pitchFamily="2" charset="-122"/>
                        </a:rPr>
                        <a:t>党和全国人民当前的主要任务，就是要集中力量来解决这个矛盾，把我国尽快地从落后的农业国变为先进的</a:t>
                      </a:r>
                      <a:r>
                        <a:rPr lang="en-US" altLang="zh-CN" sz="2000" b="1" u="sng" dirty="0">
                          <a:latin typeface="宋体" pitchFamily="2" charset="-122"/>
                          <a:ea typeface="宋体" pitchFamily="2" charset="-122"/>
                        </a:rPr>
                        <a:t>               </a:t>
                      </a:r>
                      <a:r>
                        <a:rPr lang="zh-CN" altLang="en-US" sz="2000" b="1" u="sng" dirty="0">
                          <a:latin typeface="宋体" pitchFamily="2" charset="-122"/>
                          <a:ea typeface="宋体" pitchFamily="2" charset="-122"/>
                        </a:rPr>
                        <a:t>。</a:t>
                      </a:r>
                    </a:p>
                  </a:txBody>
                  <a:tcPr marL="45720" marR="45720" marT="22860" marB="22860" anchor="ctr"/>
                </a:tc>
                <a:extLst>
                  <a:ext uri="{0D108BD9-81ED-4DB2-BD59-A6C34878D82A}">
                    <a16:rowId xmlns="" xmlns:a16="http://schemas.microsoft.com/office/drawing/2014/main" val="10001"/>
                  </a:ext>
                </a:extLst>
              </a:tr>
              <a:tr h="552347">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b="1" dirty="0">
                          <a:latin typeface="宋体" pitchFamily="2" charset="-122"/>
                          <a:ea typeface="宋体" pitchFamily="2" charset="-122"/>
                        </a:rPr>
                        <a:t>意义</a:t>
                      </a:r>
                    </a:p>
                  </a:txBody>
                  <a:tcPr marL="45720" marR="45720" marT="22860" marB="22860" anchor="ctr"/>
                </a:tc>
                <a:tc>
                  <a:txBody>
                    <a:bodyPr/>
                    <a:lstStyle/>
                    <a:p>
                      <a:pPr algn="l"/>
                      <a:r>
                        <a:rPr lang="zh-CN" altLang="en-US" sz="2000" b="1" dirty="0">
                          <a:latin typeface="宋体" pitchFamily="2" charset="-122"/>
                          <a:ea typeface="宋体" pitchFamily="2" charset="-122"/>
                        </a:rPr>
                        <a:t>是我国建设社会主义道路的一次成功探索</a:t>
                      </a:r>
                    </a:p>
                  </a:txBody>
                  <a:tcPr marL="45720" marR="45720" marT="22860" marB="22860" anchor="ctr"/>
                </a:tc>
                <a:extLst>
                  <a:ext uri="{0D108BD9-81ED-4DB2-BD59-A6C34878D82A}">
                    <a16:rowId xmlns="" xmlns:a16="http://schemas.microsoft.com/office/drawing/2014/main" val="10002"/>
                  </a:ext>
                </a:extLst>
              </a:tr>
              <a:tr h="552347">
                <a:tc rowSpan="3">
                  <a:txBody>
                    <a:bodyPr/>
                    <a:lstStyle/>
                    <a:p>
                      <a:pPr algn="ctr"/>
                      <a:r>
                        <a:rPr lang="zh-CN" altLang="en-US" sz="2000" b="1" dirty="0">
                          <a:latin typeface="宋体" pitchFamily="2" charset="-122"/>
                          <a:ea typeface="宋体" pitchFamily="2" charset="-122"/>
                        </a:rPr>
                        <a:t>毛泽东提出关于正确处理人民内部矛盾的重要思想</a:t>
                      </a:r>
                    </a:p>
                  </a:txBody>
                  <a:tcPr marL="45720" marR="45720" marT="22860" marB="22860" anchor="ctr"/>
                </a:tc>
                <a:tc>
                  <a:txBody>
                    <a:bodyPr/>
                    <a:lstStyle/>
                    <a:p>
                      <a:r>
                        <a:rPr lang="zh-CN" altLang="en-US" sz="2000" b="1" dirty="0">
                          <a:latin typeface="宋体" pitchFamily="2" charset="-122"/>
                          <a:ea typeface="宋体" pitchFamily="2" charset="-122"/>
                        </a:rPr>
                        <a:t>时间</a:t>
                      </a:r>
                    </a:p>
                  </a:txBody>
                  <a:tcPr marL="45720" marR="45720" marT="22860" marB="22860" anchor="ctr"/>
                </a:tc>
                <a:tc>
                  <a:txBody>
                    <a:bodyPr/>
                    <a:lstStyle/>
                    <a:p>
                      <a:pPr algn="l"/>
                      <a:r>
                        <a:rPr lang="en-US" altLang="zh-CN" sz="2000" b="1" dirty="0">
                          <a:latin typeface="宋体" pitchFamily="2" charset="-122"/>
                          <a:ea typeface="宋体" pitchFamily="2" charset="-122"/>
                        </a:rPr>
                        <a:t> 1957</a:t>
                      </a:r>
                      <a:r>
                        <a:rPr lang="zh-CN" altLang="en-US" sz="2000" b="1" dirty="0">
                          <a:latin typeface="宋体" pitchFamily="2" charset="-122"/>
                          <a:ea typeface="宋体" pitchFamily="2" charset="-122"/>
                        </a:rPr>
                        <a:t>年春</a:t>
                      </a:r>
                    </a:p>
                  </a:txBody>
                  <a:tcPr marL="45720" marR="45720" marT="22860" marB="22860" anchor="ctr"/>
                </a:tc>
                <a:extLst>
                  <a:ext uri="{0D108BD9-81ED-4DB2-BD59-A6C34878D82A}">
                    <a16:rowId xmlns="" xmlns:a16="http://schemas.microsoft.com/office/drawing/2014/main" val="10003"/>
                  </a:ext>
                </a:extLst>
              </a:tr>
              <a:tr h="552347">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b="1" dirty="0">
                          <a:latin typeface="宋体" pitchFamily="2" charset="-122"/>
                          <a:ea typeface="宋体" pitchFamily="2" charset="-122"/>
                        </a:rPr>
                        <a:t>内容</a:t>
                      </a:r>
                    </a:p>
                  </a:txBody>
                  <a:tcPr marL="45720" marR="45720" marT="22860" marB="22860" anchor="ctr"/>
                </a:tc>
                <a:tc>
                  <a:txBody>
                    <a:bodyPr/>
                    <a:lstStyle/>
                    <a:p>
                      <a:pPr algn="l"/>
                      <a:r>
                        <a:rPr lang="zh-CN" altLang="en-US" sz="2000" b="1" dirty="0">
                          <a:latin typeface="宋体" pitchFamily="2" charset="-122"/>
                          <a:ea typeface="宋体" pitchFamily="2" charset="-122"/>
                        </a:rPr>
                        <a:t>把正确处理</a:t>
                      </a:r>
                      <a:r>
                        <a:rPr lang="zh-CN" altLang="en-US" sz="2000" b="1" u="sng" baseline="0" dirty="0">
                          <a:latin typeface="宋体" pitchFamily="2" charset="-122"/>
                          <a:ea typeface="宋体" pitchFamily="2" charset="-122"/>
                        </a:rPr>
                        <a:t>             </a:t>
                      </a:r>
                      <a:r>
                        <a:rPr lang="zh-CN" altLang="en-US" sz="2000" b="1" dirty="0">
                          <a:latin typeface="宋体" pitchFamily="2" charset="-122"/>
                          <a:ea typeface="宋体" pitchFamily="2" charset="-122"/>
                        </a:rPr>
                        <a:t>矛盾作为国家政治生活的主题</a:t>
                      </a:r>
                    </a:p>
                  </a:txBody>
                  <a:tcPr marL="45720" marR="45720" marT="22860" marB="22860" anchor="ctr"/>
                </a:tc>
                <a:extLst>
                  <a:ext uri="{0D108BD9-81ED-4DB2-BD59-A6C34878D82A}">
                    <a16:rowId xmlns="" xmlns:a16="http://schemas.microsoft.com/office/drawing/2014/main" val="10004"/>
                  </a:ext>
                </a:extLst>
              </a:tr>
              <a:tr h="552347">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CN" altLang="en-US" sz="2000" b="1" dirty="0">
                          <a:latin typeface="宋体" pitchFamily="2" charset="-122"/>
                          <a:ea typeface="宋体" pitchFamily="2" charset="-122"/>
                        </a:rPr>
                        <a:t>意义</a:t>
                      </a:r>
                    </a:p>
                  </a:txBody>
                  <a:tcPr marL="45720" marR="45720" marT="22860" marB="22860" anchor="ctr"/>
                </a:tc>
                <a:tc>
                  <a:txBody>
                    <a:bodyPr/>
                    <a:lstStyle/>
                    <a:p>
                      <a:pPr algn="l"/>
                      <a:r>
                        <a:rPr lang="zh-CN" altLang="en-US" sz="2000" b="1" dirty="0">
                          <a:latin typeface="宋体" pitchFamily="2" charset="-122"/>
                          <a:ea typeface="宋体" pitchFamily="2" charset="-122"/>
                        </a:rPr>
                        <a:t>为认识中国基本国情奠定了理论基础</a:t>
                      </a:r>
                    </a:p>
                  </a:txBody>
                  <a:tcPr marL="45720" marR="45720" marT="22860" marB="22860" anchor="ctr"/>
                </a:tc>
                <a:extLst>
                  <a:ext uri="{0D108BD9-81ED-4DB2-BD59-A6C34878D82A}">
                    <a16:rowId xmlns="" xmlns:a16="http://schemas.microsoft.com/office/drawing/2014/main" val="10005"/>
                  </a:ext>
                </a:extLst>
              </a:tr>
            </a:tbl>
          </a:graphicData>
        </a:graphic>
      </p:graphicFrame>
      <p:sp>
        <p:nvSpPr>
          <p:cNvPr id="15" name="矩形 14"/>
          <p:cNvSpPr/>
          <p:nvPr/>
        </p:nvSpPr>
        <p:spPr>
          <a:xfrm>
            <a:off x="7788597" y="1904756"/>
            <a:ext cx="1519995" cy="308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9574347" y="2889015"/>
            <a:ext cx="1873941" cy="256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5832442" y="4480560"/>
            <a:ext cx="1327310" cy="347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TextBox 17"/>
          <p:cNvSpPr txBox="1"/>
          <p:nvPr/>
        </p:nvSpPr>
        <p:spPr>
          <a:xfrm>
            <a:off x="7815678" y="1850637"/>
            <a:ext cx="1502058" cy="362211"/>
          </a:xfrm>
          <a:prstGeom prst="rect">
            <a:avLst/>
          </a:prstGeom>
          <a:noFill/>
        </p:spPr>
        <p:txBody>
          <a:bodyPr wrap="square" lIns="45720" tIns="22860" rIns="45720" bIns="22860"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经济文化</a:t>
            </a:r>
          </a:p>
        </p:txBody>
      </p:sp>
      <p:sp>
        <p:nvSpPr>
          <p:cNvPr id="19" name="TextBox 18"/>
          <p:cNvSpPr txBox="1"/>
          <p:nvPr/>
        </p:nvSpPr>
        <p:spPr>
          <a:xfrm>
            <a:off x="9720652" y="2841258"/>
            <a:ext cx="1335508" cy="353943"/>
          </a:xfrm>
          <a:prstGeom prst="rect">
            <a:avLst/>
          </a:prstGeom>
          <a:noFill/>
        </p:spPr>
        <p:txBody>
          <a:bodyPr wrap="square" lIns="45720" tIns="22860" rIns="45720" bIns="22860"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工业国</a:t>
            </a:r>
          </a:p>
        </p:txBody>
      </p:sp>
      <p:sp>
        <p:nvSpPr>
          <p:cNvPr id="20" name="TextBox 19"/>
          <p:cNvSpPr txBox="1"/>
          <p:nvPr/>
        </p:nvSpPr>
        <p:spPr>
          <a:xfrm>
            <a:off x="5764541" y="4487794"/>
            <a:ext cx="1335508" cy="353943"/>
          </a:xfrm>
          <a:prstGeom prst="rect">
            <a:avLst/>
          </a:prstGeom>
          <a:noFill/>
        </p:spPr>
        <p:txBody>
          <a:bodyPr wrap="square" lIns="45720" tIns="22860" rIns="45720" bIns="22860"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人民内部</a:t>
            </a:r>
          </a:p>
        </p:txBody>
      </p:sp>
    </p:spTree>
    <p:extLst>
      <p:ext uri="{BB962C8B-B14F-4D97-AF65-F5344CB8AC3E}">
        <p14:creationId xmlns:p14="http://schemas.microsoft.com/office/powerpoint/2010/main" val="26407280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 calcmode="lin" valueType="num">
                                      <p:cBhvr additive="base">
                                        <p:cTn id="19"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a:extLst>
              <a:ext uri="{FF2B5EF4-FFF2-40B4-BE49-F238E27FC236}">
                <a16:creationId xmlns="" xmlns:a16="http://schemas.microsoft.com/office/drawing/2014/main" id="{3C52874E-1205-4EAD-96B8-560874F890C9}"/>
              </a:ext>
            </a:extLst>
          </p:cNvPr>
          <p:cNvGrpSpPr/>
          <p:nvPr/>
        </p:nvGrpSpPr>
        <p:grpSpPr>
          <a:xfrm>
            <a:off x="-31241" y="6075890"/>
            <a:ext cx="12238863" cy="782110"/>
            <a:chOff x="-62484" y="12151780"/>
            <a:chExt cx="24477726" cy="1564220"/>
          </a:xfrm>
        </p:grpSpPr>
        <p:sp>
          <p:nvSpPr>
            <p:cNvPr id="6" name="Shape 137">
              <a:extLst>
                <a:ext uri="{FF2B5EF4-FFF2-40B4-BE49-F238E27FC236}">
                  <a16:creationId xmlns="" xmlns:a16="http://schemas.microsoft.com/office/drawing/2014/main" id="{D9588F09-C9C2-453F-9EF1-653DB0E06964}"/>
                </a:ext>
              </a:extLst>
            </p:cNvPr>
            <p:cNvSpPr/>
            <p:nvPr/>
          </p:nvSpPr>
          <p:spPr>
            <a:xfrm>
              <a:off x="-62484" y="12560299"/>
              <a:ext cx="24446484" cy="1155701"/>
            </a:xfrm>
            <a:prstGeom prst="rect">
              <a:avLst/>
            </a:prstGeom>
            <a:solidFill>
              <a:srgbClr val="BE4F44"/>
            </a:solidFill>
            <a:ln w="12700">
              <a:miter lim="400000"/>
            </a:ln>
            <a:effectLst/>
          </p:spPr>
          <p:txBody>
            <a:bodyPr lIns="50800" tIns="50800" rIns="50800" bIns="50800" anchor="ctr"/>
            <a:lstStyle/>
            <a:p>
              <a:pPr>
                <a:defRPr sz="3200">
                  <a:solidFill>
                    <a:srgbClr val="FFFFFF"/>
                  </a:solidFill>
                </a:defRPr>
              </a:pPr>
              <a:endParaRPr>
                <a:latin typeface="微软雅黑" panose="020B0503020204020204" pitchFamily="34" charset="-122"/>
                <a:ea typeface="微软雅黑" panose="020B0503020204020204" pitchFamily="34" charset="-122"/>
              </a:endParaRPr>
            </a:p>
          </p:txBody>
        </p:sp>
        <p:sp>
          <p:nvSpPr>
            <p:cNvPr id="7" name="Shape 137">
              <a:extLst>
                <a:ext uri="{FF2B5EF4-FFF2-40B4-BE49-F238E27FC236}">
                  <a16:creationId xmlns="" xmlns:a16="http://schemas.microsoft.com/office/drawing/2014/main" id="{B6CC256D-D448-42E7-AD44-D41271BFD4A2}"/>
                </a:ext>
              </a:extLst>
            </p:cNvPr>
            <p:cNvSpPr/>
            <p:nvPr/>
          </p:nvSpPr>
          <p:spPr>
            <a:xfrm>
              <a:off x="-31242" y="12151780"/>
              <a:ext cx="24446484" cy="298531"/>
            </a:xfrm>
            <a:prstGeom prst="rect">
              <a:avLst/>
            </a:prstGeom>
            <a:solidFill>
              <a:srgbClr val="BE4F44"/>
            </a:solidFill>
            <a:ln w="12700">
              <a:miter lim="400000"/>
            </a:ln>
            <a:effectLst/>
          </p:spPr>
          <p:txBody>
            <a:bodyPr lIns="50800" tIns="50800" rIns="50800" bIns="50800" anchor="ctr"/>
            <a:lstStyle/>
            <a:p>
              <a:pPr>
                <a:defRPr sz="3200">
                  <a:solidFill>
                    <a:srgbClr val="FFFFFF"/>
                  </a:solidFill>
                </a:defRPr>
              </a:pPr>
              <a:endParaRPr>
                <a:latin typeface="微软雅黑" panose="020B0503020204020204" pitchFamily="34" charset="-122"/>
                <a:ea typeface="微软雅黑" panose="020B0503020204020204" pitchFamily="34" charset="-122"/>
              </a:endParaRPr>
            </a:p>
          </p:txBody>
        </p:sp>
      </p:grpSp>
      <p:sp>
        <p:nvSpPr>
          <p:cNvPr id="30" name="Shape 170">
            <a:extLst>
              <a:ext uri="{FF2B5EF4-FFF2-40B4-BE49-F238E27FC236}">
                <a16:creationId xmlns="" xmlns:a16="http://schemas.microsoft.com/office/drawing/2014/main" id="{0B039633-27D5-45B0-A6C6-AB050E259E95}"/>
              </a:ext>
            </a:extLst>
          </p:cNvPr>
          <p:cNvSpPr/>
          <p:nvPr/>
        </p:nvSpPr>
        <p:spPr>
          <a:xfrm>
            <a:off x="481283" y="6272456"/>
            <a:ext cx="2436564" cy="528350"/>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defTabSz="457200">
              <a:defRPr sz="3250" b="1">
                <a:solidFill>
                  <a:srgbClr val="FFFB00"/>
                </a:solidFill>
                <a:latin typeface="Helvetica"/>
                <a:ea typeface="Helvetica"/>
                <a:cs typeface="Helvetica"/>
                <a:sym typeface="Helvetica"/>
              </a:defRPr>
            </a:lvl1pPr>
          </a:lstStyle>
          <a:p>
            <a:r>
              <a:rPr sz="3100" dirty="0">
                <a:solidFill>
                  <a:schemeClr val="bg1"/>
                </a:solidFill>
                <a:latin typeface="微软雅黑" panose="020B0503020204020204" pitchFamily="34" charset="-122"/>
                <a:ea typeface="微软雅黑" panose="020B0503020204020204" pitchFamily="34" charset="-122"/>
              </a:rPr>
              <a:t>一</a:t>
            </a:r>
            <a:r>
              <a:rPr lang="zh-CN" altLang="en-US" sz="3100" dirty="0">
                <a:solidFill>
                  <a:schemeClr val="bg1"/>
                </a:solidFill>
                <a:latin typeface="微软雅黑" panose="020B0503020204020204" pitchFamily="34" charset="-122"/>
                <a:ea typeface="微软雅黑" panose="020B0503020204020204" pitchFamily="34" charset="-122"/>
              </a:rPr>
              <a:t>、跌宕起伏</a:t>
            </a:r>
          </a:p>
        </p:txBody>
      </p:sp>
      <p:sp>
        <p:nvSpPr>
          <p:cNvPr id="31" name="Shape 171">
            <a:extLst>
              <a:ext uri="{FF2B5EF4-FFF2-40B4-BE49-F238E27FC236}">
                <a16:creationId xmlns="" xmlns:a16="http://schemas.microsoft.com/office/drawing/2014/main" id="{4282E44A-06F7-42E1-84FA-F3DE3D1110D1}"/>
              </a:ext>
            </a:extLst>
          </p:cNvPr>
          <p:cNvSpPr/>
          <p:nvPr/>
        </p:nvSpPr>
        <p:spPr>
          <a:xfrm>
            <a:off x="3410913" y="6404928"/>
            <a:ext cx="2396489" cy="32829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algn="l" defTabSz="457200">
              <a:defRPr sz="1200" b="1">
                <a:solidFill>
                  <a:srgbClr val="FFCA00"/>
                </a:solidFill>
                <a:latin typeface="Helvetica"/>
                <a:ea typeface="Helvetica"/>
                <a:cs typeface="Helvetica"/>
                <a:sym typeface="Helvetica"/>
              </a:defRPr>
            </a:lvl1pPr>
          </a:lstStyle>
          <a:p>
            <a:r>
              <a:rPr lang="en-US" altLang="zh-CN" sz="1800" dirty="0">
                <a:solidFill>
                  <a:schemeClr val="bg1"/>
                </a:solidFill>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全面建设社会主义</a:t>
            </a:r>
          </a:p>
        </p:txBody>
      </p:sp>
      <p:graphicFrame>
        <p:nvGraphicFramePr>
          <p:cNvPr id="15" name="内容占位符 7"/>
          <p:cNvGraphicFramePr>
            <a:graphicFrameLocks/>
          </p:cNvGraphicFramePr>
          <p:nvPr>
            <p:extLst>
              <p:ext uri="{D42A27DB-BD31-4B8C-83A1-F6EECF244321}">
                <p14:modId xmlns:p14="http://schemas.microsoft.com/office/powerpoint/2010/main" val="4054101659"/>
              </p:ext>
            </p:extLst>
          </p:nvPr>
        </p:nvGraphicFramePr>
        <p:xfrm>
          <a:off x="444084" y="1359035"/>
          <a:ext cx="11196228" cy="1947769"/>
        </p:xfrm>
        <a:graphic>
          <a:graphicData uri="http://schemas.openxmlformats.org/drawingml/2006/table">
            <a:tbl>
              <a:tblPr firstRow="1" bandRow="1">
                <a:tableStyleId>{5FD0F851-EC5A-4D38-B0AD-8093EC10F338}</a:tableStyleId>
              </a:tblPr>
              <a:tblGrid>
                <a:gridCol w="495262">
                  <a:extLst>
                    <a:ext uri="{9D8B030D-6E8A-4147-A177-3AD203B41FA5}">
                      <a16:colId xmlns="" xmlns:a16="http://schemas.microsoft.com/office/drawing/2014/main" val="20000"/>
                    </a:ext>
                  </a:extLst>
                </a:gridCol>
                <a:gridCol w="10700966">
                  <a:extLst>
                    <a:ext uri="{9D8B030D-6E8A-4147-A177-3AD203B41FA5}">
                      <a16:colId xmlns="" xmlns:a16="http://schemas.microsoft.com/office/drawing/2014/main" val="20001"/>
                    </a:ext>
                  </a:extLst>
                </a:gridCol>
              </a:tblGrid>
              <a:tr h="1091557">
                <a:tc>
                  <a:txBody>
                    <a:bodyPr/>
                    <a:lstStyle/>
                    <a:p>
                      <a:pPr algn="ctr"/>
                      <a:r>
                        <a:rPr lang="zh-CN" altLang="en-US" sz="2000" b="1" dirty="0">
                          <a:latin typeface="宋体" pitchFamily="2" charset="-122"/>
                          <a:ea typeface="宋体" pitchFamily="2" charset="-122"/>
                        </a:rPr>
                        <a:t>表现</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CN" altLang="en-US" sz="2000" b="1" dirty="0">
                          <a:latin typeface="宋体" pitchFamily="2" charset="-122"/>
                          <a:ea typeface="宋体" pitchFamily="2" charset="-122"/>
                        </a:rPr>
                        <a:t>反右派斗争扩大化</a:t>
                      </a:r>
                      <a:endParaRPr lang="en-US" altLang="zh-CN" sz="2000" b="1" dirty="0">
                        <a:latin typeface="宋体" pitchFamily="2" charset="-122"/>
                        <a:ea typeface="宋体" pitchFamily="2" charset="-122"/>
                      </a:endParaRPr>
                    </a:p>
                    <a:p>
                      <a:pPr algn="l"/>
                      <a:r>
                        <a:rPr lang="zh-CN" altLang="en-US" sz="2000" b="1" dirty="0">
                          <a:latin typeface="宋体" pitchFamily="2" charset="-122"/>
                          <a:ea typeface="宋体" pitchFamily="2" charset="-122"/>
                        </a:rPr>
                        <a:t>社会主义建设总路线：提出了“鼓足干劲、力争上游、多快好省地建设社会主义”；</a:t>
                      </a:r>
                      <a:endParaRPr lang="en-US" altLang="zh-CN" sz="2000" b="1" dirty="0">
                        <a:latin typeface="宋体" pitchFamily="2" charset="-122"/>
                        <a:ea typeface="宋体" pitchFamily="2" charset="-122"/>
                      </a:endParaRPr>
                    </a:p>
                    <a:p>
                      <a:pPr algn="l"/>
                      <a:r>
                        <a:rPr lang="zh-CN" altLang="en-US" sz="2000" b="1" dirty="0">
                          <a:latin typeface="宋体" pitchFamily="2" charset="-122"/>
                          <a:ea typeface="宋体" pitchFamily="2" charset="-122"/>
                        </a:rPr>
                        <a:t>“大跃进”和人民公社化</a:t>
                      </a:r>
                      <a:r>
                        <a:rPr lang="zh-CN" altLang="en-US" sz="2000" b="1" u="none" dirty="0">
                          <a:latin typeface="宋体" pitchFamily="2" charset="-122"/>
                          <a:ea typeface="宋体" pitchFamily="2" charset="-122"/>
                        </a:rPr>
                        <a:t>运动</a:t>
                      </a:r>
                      <a:endParaRPr lang="zh-CN" altLang="en-US" sz="2000" b="1" dirty="0">
                        <a:solidFill>
                          <a:srgbClr val="7030A0"/>
                        </a:solidFill>
                        <a:latin typeface="宋体" pitchFamily="2" charset="-122"/>
                        <a:ea typeface="宋体" pitchFamily="2" charset="-122"/>
                      </a:endParaRP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856212">
                <a:tc>
                  <a:txBody>
                    <a:bodyPr/>
                    <a:lstStyle/>
                    <a:p>
                      <a:pPr algn="ctr"/>
                      <a:r>
                        <a:rPr lang="zh-CN" altLang="en-US" sz="2000" b="1" dirty="0">
                          <a:latin typeface="宋体" pitchFamily="2" charset="-122"/>
                          <a:ea typeface="宋体" pitchFamily="2" charset="-122"/>
                        </a:rPr>
                        <a:t>结果</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zh-CN" altLang="en-US" sz="2000" b="1" dirty="0">
                          <a:latin typeface="宋体" pitchFamily="2" charset="-122"/>
                          <a:ea typeface="宋体" pitchFamily="2" charset="-122"/>
                        </a:rPr>
                        <a:t>加上对社会主义建设经验不足，以及当时的自然灾害等因素，</a:t>
                      </a:r>
                      <a:r>
                        <a:rPr lang="en-US" altLang="zh-CN" sz="2000" b="1" dirty="0">
                          <a:latin typeface="宋体" pitchFamily="2" charset="-122"/>
                          <a:ea typeface="宋体" pitchFamily="2" charset="-122"/>
                        </a:rPr>
                        <a:t>1959</a:t>
                      </a:r>
                      <a:r>
                        <a:rPr lang="zh-CN" altLang="en-US" sz="2000" b="1" dirty="0">
                          <a:latin typeface="宋体" pitchFamily="2" charset="-122"/>
                          <a:ea typeface="宋体" pitchFamily="2" charset="-122"/>
                        </a:rPr>
                        <a:t>至</a:t>
                      </a:r>
                      <a:r>
                        <a:rPr lang="en-US" altLang="zh-CN" sz="2000" b="1" dirty="0">
                          <a:latin typeface="宋体" pitchFamily="2" charset="-122"/>
                          <a:ea typeface="宋体" pitchFamily="2" charset="-122"/>
                        </a:rPr>
                        <a:t>1961</a:t>
                      </a:r>
                      <a:r>
                        <a:rPr lang="zh-CN" altLang="en-US" sz="2000" b="1" dirty="0">
                          <a:latin typeface="宋体" pitchFamily="2" charset="-122"/>
                          <a:ea typeface="宋体" pitchFamily="2" charset="-122"/>
                        </a:rPr>
                        <a:t>年，我国经济发生了严重困难。</a:t>
                      </a:r>
                    </a:p>
                  </a:txBody>
                  <a:tcPr marL="45720" marR="45720" marT="22860" marB="228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590" y="3692402"/>
            <a:ext cx="3692168" cy="2252223"/>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6494" y="3370478"/>
            <a:ext cx="3466763" cy="2600072"/>
          </a:xfrm>
          <a:prstGeom prst="rect">
            <a:avLst/>
          </a:prstGeom>
        </p:spPr>
      </p:pic>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1676" y="3380659"/>
            <a:ext cx="3453189" cy="2589892"/>
          </a:xfrm>
          <a:prstGeom prst="rect">
            <a:avLst/>
          </a:prstGeom>
        </p:spPr>
      </p:pic>
    </p:spTree>
    <p:extLst>
      <p:ext uri="{BB962C8B-B14F-4D97-AF65-F5344CB8AC3E}">
        <p14:creationId xmlns:p14="http://schemas.microsoft.com/office/powerpoint/2010/main" val="39804366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8)">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8)">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8)">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37">
            <a:extLst>
              <a:ext uri="{FF2B5EF4-FFF2-40B4-BE49-F238E27FC236}">
                <a16:creationId xmlns="" xmlns:a16="http://schemas.microsoft.com/office/drawing/2014/main" id="{5FF164A1-46F2-43D7-808D-105FCF2A3351}"/>
              </a:ext>
            </a:extLst>
          </p:cNvPr>
          <p:cNvSpPr/>
          <p:nvPr/>
        </p:nvSpPr>
        <p:spPr>
          <a:xfrm>
            <a:off x="-31243" y="6569330"/>
            <a:ext cx="12223243" cy="288670"/>
          </a:xfrm>
          <a:prstGeom prst="rect">
            <a:avLst/>
          </a:prstGeom>
          <a:solidFill>
            <a:srgbClr val="BE4F44"/>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150" name="Shape 150"/>
          <p:cNvSpPr/>
          <p:nvPr/>
        </p:nvSpPr>
        <p:spPr>
          <a:xfrm>
            <a:off x="2540043" y="1425925"/>
            <a:ext cx="6822380" cy="728405"/>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defTabSz="457200">
              <a:defRPr sz="4400" b="1">
                <a:solidFill>
                  <a:srgbClr val="CE1C00"/>
                </a:solidFill>
                <a:latin typeface="Helvetica"/>
                <a:ea typeface="Helvetica"/>
                <a:cs typeface="Helvetica"/>
                <a:sym typeface="Helvetica"/>
              </a:defRPr>
            </a:lvl1pPr>
          </a:lstStyle>
          <a:p>
            <a:r>
              <a:rPr lang="zh-CN" altLang="en-US" dirty="0">
                <a:latin typeface="微软雅黑" panose="020B0503020204020204" pitchFamily="34" charset="-122"/>
                <a:ea typeface="微软雅黑" panose="020B0503020204020204" pitchFamily="34" charset="-122"/>
              </a:rPr>
              <a:t>社会主义建设的探索与失误</a:t>
            </a:r>
            <a:endParaRPr dirty="0">
              <a:latin typeface="微软雅黑" panose="020B0503020204020204" pitchFamily="34" charset="-122"/>
              <a:ea typeface="微软雅黑" panose="020B0503020204020204" pitchFamily="34" charset="-122"/>
            </a:endParaRPr>
          </a:p>
        </p:txBody>
      </p:sp>
      <p:sp>
        <p:nvSpPr>
          <p:cNvPr id="11" name="内容占位符 2"/>
          <p:cNvSpPr txBox="1">
            <a:spLocks/>
          </p:cNvSpPr>
          <p:nvPr/>
        </p:nvSpPr>
        <p:spPr>
          <a:xfrm>
            <a:off x="676656" y="2410023"/>
            <a:ext cx="11192256" cy="2546025"/>
          </a:xfrm>
          <a:prstGeom prst="rect">
            <a:avLst/>
          </a:prstGeom>
        </p:spPr>
        <p:txBody>
          <a:bodyPr lIns="45720" tIns="22860" rIns="45720" bIns="22860">
            <a:normAutofit/>
          </a:bodyPr>
          <a:lstStyle/>
          <a:p>
            <a:pPr lvl="0" algn="l" hangingPunct="1">
              <a:buSzPct val="75000"/>
              <a:defRPr/>
            </a:pPr>
            <a:r>
              <a:rPr lang="zh-CN" altLang="en-US" dirty="0">
                <a:solidFill>
                  <a:srgbClr val="FF0000"/>
                </a:solidFill>
                <a:latin typeface="微软雅黑" panose="020B0503020204020204" pitchFamily="34" charset="-122"/>
                <a:ea typeface="微软雅黑" panose="020B0503020204020204" pitchFamily="34" charset="-122"/>
              </a:rPr>
              <a:t>史料一：</a:t>
            </a:r>
            <a:r>
              <a:rPr lang="zh-CN" altLang="en-US" dirty="0">
                <a:latin typeface="微软雅黑" panose="020B0503020204020204" pitchFamily="34" charset="-122"/>
                <a:ea typeface="微软雅黑" panose="020B0503020204020204" pitchFamily="34" charset="-122"/>
              </a:rPr>
              <a:t>国家的统一，人民的团结，国内各民族的团结，这是我们的事业必定要胜利的基本保证。</a:t>
            </a:r>
            <a:endParaRPr lang="en-US" altLang="zh-CN" dirty="0">
              <a:latin typeface="微软雅黑" panose="020B0503020204020204" pitchFamily="34" charset="-122"/>
              <a:ea typeface="微软雅黑" panose="020B0503020204020204" pitchFamily="34" charset="-122"/>
            </a:endParaRPr>
          </a:p>
          <a:p>
            <a:pPr lvl="0" algn="r" hangingPunct="1">
              <a:buSzPct val="75000"/>
              <a:defRPr/>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毛泽东</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关于正确处理人民内部矛盾的问题</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1957</a:t>
            </a:r>
            <a:r>
              <a:rPr lang="zh-CN" altLang="en-US" dirty="0">
                <a:latin typeface="微软雅黑" panose="020B0503020204020204" pitchFamily="34" charset="-122"/>
                <a:ea typeface="微软雅黑" panose="020B0503020204020204" pitchFamily="34" charset="-122"/>
              </a:rPr>
              <a:t>年）</a:t>
            </a:r>
            <a:endParaRPr lang="en-US" altLang="zh-CN" dirty="0">
              <a:latin typeface="微软雅黑" panose="020B0503020204020204" pitchFamily="34" charset="-122"/>
              <a:ea typeface="微软雅黑" panose="020B0503020204020204" pitchFamily="34" charset="-122"/>
            </a:endParaRPr>
          </a:p>
          <a:p>
            <a:pPr defTabSz="412741" fontAlgn="auto">
              <a:spcAft>
                <a:spcPts val="0"/>
              </a:spcAft>
              <a:buSzPct val="75000"/>
              <a:defRPr/>
            </a:pPr>
            <a:endParaRPr lang="en-US" altLang="zh-CN" kern="0" dirty="0">
              <a:solidFill>
                <a:srgbClr val="FF0000"/>
              </a:solidFill>
              <a:latin typeface="微软雅黑" panose="020B0503020204020204" pitchFamily="34" charset="-122"/>
              <a:ea typeface="微软雅黑" panose="020B0503020204020204" pitchFamily="34" charset="-122"/>
              <a:sym typeface="Helvetica Light"/>
            </a:endParaRPr>
          </a:p>
          <a:p>
            <a:pPr defTabSz="412741" fontAlgn="auto">
              <a:spcAft>
                <a:spcPts val="0"/>
              </a:spcAft>
              <a:buSzPct val="75000"/>
              <a:defRPr/>
            </a:pPr>
            <a:r>
              <a:rPr lang="zh-CN" altLang="en-US" kern="0" dirty="0">
                <a:solidFill>
                  <a:srgbClr val="FF0000"/>
                </a:solidFill>
                <a:latin typeface="微软雅黑" panose="020B0503020204020204" pitchFamily="34" charset="-122"/>
                <a:ea typeface="微软雅黑" panose="020B0503020204020204" pitchFamily="34" charset="-122"/>
                <a:sym typeface="Helvetica Light"/>
              </a:rPr>
              <a:t>史料二：</a:t>
            </a:r>
            <a:r>
              <a:rPr lang="zh-CN" altLang="en-US" kern="0" dirty="0">
                <a:solidFill>
                  <a:srgbClr val="000000"/>
                </a:solidFill>
                <a:latin typeface="微软雅黑" panose="020B0503020204020204" pitchFamily="34" charset="-122"/>
                <a:ea typeface="微软雅黑" panose="020B0503020204020204" pitchFamily="34" charset="-122"/>
                <a:sym typeface="Helvetica Light"/>
              </a:rPr>
              <a:t>你是英雄咱好汉，高炉旁边比比看，你能炼一吨，咱炼一吨半；你坐喷气式，咱能乘火箭；你的箭头戳破天，咱的能绕地球转！</a:t>
            </a:r>
            <a:endParaRPr lang="en-US" altLang="zh-CN" kern="0" dirty="0">
              <a:solidFill>
                <a:srgbClr val="000000"/>
              </a:solidFill>
              <a:latin typeface="微软雅黑" panose="020B0503020204020204" pitchFamily="34" charset="-122"/>
              <a:ea typeface="微软雅黑" panose="020B0503020204020204" pitchFamily="34" charset="-122"/>
              <a:sym typeface="Helvetica Light"/>
            </a:endParaRPr>
          </a:p>
          <a:p>
            <a:pPr defTabSz="412741" fontAlgn="auto">
              <a:spcAft>
                <a:spcPts val="0"/>
              </a:spcAft>
              <a:buSzPct val="75000"/>
              <a:defRPr/>
            </a:pPr>
            <a:endParaRPr lang="en-US" altLang="zh-CN" kern="0" dirty="0">
              <a:solidFill>
                <a:srgbClr val="FF0000"/>
              </a:solidFill>
              <a:latin typeface="微软雅黑" panose="020B0503020204020204" pitchFamily="34" charset="-122"/>
              <a:ea typeface="微软雅黑" panose="020B0503020204020204" pitchFamily="34" charset="-122"/>
              <a:sym typeface="Helvetica Light"/>
            </a:endParaRPr>
          </a:p>
          <a:p>
            <a:pPr defTabSz="412741" fontAlgn="auto">
              <a:spcAft>
                <a:spcPts val="0"/>
              </a:spcAft>
              <a:buSzPct val="75000"/>
              <a:defRPr/>
            </a:pPr>
            <a:r>
              <a:rPr lang="zh-CN" altLang="en-US" kern="0" dirty="0">
                <a:solidFill>
                  <a:srgbClr val="FF0000"/>
                </a:solidFill>
                <a:latin typeface="微软雅黑" panose="020B0503020204020204" pitchFamily="34" charset="-122"/>
                <a:ea typeface="微软雅黑" panose="020B0503020204020204" pitchFamily="34" charset="-122"/>
                <a:sym typeface="Helvetica Light"/>
              </a:rPr>
              <a:t>史料三：</a:t>
            </a:r>
            <a:r>
              <a:rPr lang="zh-CN" altLang="en-US" kern="0" dirty="0">
                <a:solidFill>
                  <a:srgbClr val="000000"/>
                </a:solidFill>
                <a:latin typeface="微软雅黑" panose="020B0503020204020204" pitchFamily="34" charset="-122"/>
                <a:ea typeface="微软雅黑" panose="020B0503020204020204" pitchFamily="34" charset="-122"/>
                <a:sym typeface="Helvetica Light"/>
              </a:rPr>
              <a:t>组织军事化、行动战斗化、生活集体化成为群众性的行动</a:t>
            </a:r>
            <a:r>
              <a:rPr lang="en-US" altLang="zh-CN" kern="0" dirty="0">
                <a:solidFill>
                  <a:srgbClr val="000000"/>
                </a:solidFill>
                <a:latin typeface="微软雅黑" panose="020B0503020204020204" pitchFamily="34" charset="-122"/>
                <a:ea typeface="微软雅黑" panose="020B0503020204020204" pitchFamily="34" charset="-122"/>
                <a:sym typeface="Helvetica Light"/>
              </a:rPr>
              <a:t>,</a:t>
            </a:r>
            <a:r>
              <a:rPr lang="zh-CN" altLang="en-US" kern="0" dirty="0">
                <a:solidFill>
                  <a:srgbClr val="000000"/>
                </a:solidFill>
                <a:latin typeface="微软雅黑" panose="020B0503020204020204" pitchFamily="34" charset="-122"/>
                <a:ea typeface="微软雅黑" panose="020B0503020204020204" pitchFamily="34" charset="-122"/>
                <a:sym typeface="Helvetica Light"/>
              </a:rPr>
              <a:t>进一步提高了五亿农民的共产主义觉悟</a:t>
            </a:r>
            <a:r>
              <a:rPr lang="en-US" altLang="zh-CN" kern="0" dirty="0">
                <a:solidFill>
                  <a:srgbClr val="000000"/>
                </a:solidFill>
                <a:latin typeface="微软雅黑" panose="020B0503020204020204" pitchFamily="34" charset="-122"/>
                <a:ea typeface="微软雅黑" panose="020B0503020204020204" pitchFamily="34" charset="-122"/>
                <a:sym typeface="Helvetica Light"/>
              </a:rPr>
              <a:t>;</a:t>
            </a:r>
            <a:r>
              <a:rPr lang="zh-CN" altLang="en-US" kern="0" dirty="0">
                <a:solidFill>
                  <a:srgbClr val="000000"/>
                </a:solidFill>
                <a:latin typeface="微软雅黑" panose="020B0503020204020204" pitchFamily="34" charset="-122"/>
                <a:ea typeface="微软雅黑" panose="020B0503020204020204" pitchFamily="34" charset="-122"/>
                <a:sym typeface="Helvetica Light"/>
              </a:rPr>
              <a:t>公共食堂、幼儿园</a:t>
            </a:r>
            <a:r>
              <a:rPr lang="en-US" altLang="zh-CN" kern="0" dirty="0">
                <a:solidFill>
                  <a:srgbClr val="000000"/>
                </a:solidFill>
                <a:latin typeface="微软雅黑" panose="020B0503020204020204" pitchFamily="34" charset="-122"/>
                <a:ea typeface="微软雅黑" panose="020B0503020204020204" pitchFamily="34" charset="-122"/>
                <a:sym typeface="Helvetica Light"/>
              </a:rPr>
              <a:t>……</a:t>
            </a:r>
            <a:r>
              <a:rPr lang="zh-CN" altLang="en-US" kern="0" dirty="0">
                <a:solidFill>
                  <a:srgbClr val="000000"/>
                </a:solidFill>
                <a:latin typeface="微软雅黑" panose="020B0503020204020204" pitchFamily="34" charset="-122"/>
                <a:ea typeface="微软雅黑" panose="020B0503020204020204" pitchFamily="34" charset="-122"/>
                <a:sym typeface="Helvetica Light"/>
              </a:rPr>
              <a:t>红专学校等</a:t>
            </a:r>
            <a:r>
              <a:rPr lang="en-US" altLang="zh-CN" kern="0" dirty="0">
                <a:solidFill>
                  <a:srgbClr val="000000"/>
                </a:solidFill>
                <a:latin typeface="微软雅黑" panose="020B0503020204020204" pitchFamily="34" charset="-122"/>
                <a:ea typeface="微软雅黑" panose="020B0503020204020204" pitchFamily="34" charset="-122"/>
                <a:sym typeface="Helvetica Light"/>
              </a:rPr>
              <a:t>,</a:t>
            </a:r>
            <a:r>
              <a:rPr lang="zh-CN" altLang="en-US" kern="0" dirty="0">
                <a:solidFill>
                  <a:srgbClr val="000000"/>
                </a:solidFill>
                <a:latin typeface="微软雅黑" panose="020B0503020204020204" pitchFamily="34" charset="-122"/>
                <a:ea typeface="微软雅黑" panose="020B0503020204020204" pitchFamily="34" charset="-122"/>
                <a:sym typeface="Helvetica Light"/>
              </a:rPr>
              <a:t>把农民引向了更幸福的集体生活。</a:t>
            </a:r>
            <a:endParaRPr lang="en-US" altLang="zh-CN" kern="0" dirty="0">
              <a:solidFill>
                <a:srgbClr val="000000"/>
              </a:solidFill>
              <a:latin typeface="微软雅黑" panose="020B0503020204020204" pitchFamily="34" charset="-122"/>
              <a:ea typeface="微软雅黑" panose="020B0503020204020204" pitchFamily="34" charset="-122"/>
              <a:sym typeface="Helvetica Light"/>
            </a:endParaRPr>
          </a:p>
          <a:p>
            <a:pPr algn="r" defTabSz="412741" fontAlgn="auto">
              <a:spcAft>
                <a:spcPts val="0"/>
              </a:spcAft>
              <a:buSzPct val="75000"/>
              <a:defRPr/>
            </a:pPr>
            <a:r>
              <a:rPr lang="en-US" altLang="zh-CN" kern="0" dirty="0">
                <a:solidFill>
                  <a:srgbClr val="000000"/>
                </a:solidFill>
                <a:latin typeface="微软雅黑" panose="020B0503020204020204" pitchFamily="34" charset="-122"/>
                <a:ea typeface="微软雅黑" panose="020B0503020204020204" pitchFamily="34" charset="-122"/>
                <a:sym typeface="Helvetica Light"/>
              </a:rPr>
              <a:t>——1958</a:t>
            </a:r>
            <a:r>
              <a:rPr lang="zh-CN" altLang="en-US" kern="0" dirty="0">
                <a:solidFill>
                  <a:srgbClr val="000000"/>
                </a:solidFill>
                <a:latin typeface="微软雅黑" panose="020B0503020204020204" pitchFamily="34" charset="-122"/>
                <a:ea typeface="微软雅黑" panose="020B0503020204020204" pitchFamily="34" charset="-122"/>
                <a:sym typeface="Helvetica Light"/>
              </a:rPr>
              <a:t>年</a:t>
            </a:r>
            <a:r>
              <a:rPr lang="en-US" altLang="zh-CN" kern="0" dirty="0">
                <a:solidFill>
                  <a:srgbClr val="000000"/>
                </a:solidFill>
                <a:latin typeface="微软雅黑" panose="020B0503020204020204" pitchFamily="34" charset="-122"/>
                <a:ea typeface="微软雅黑" panose="020B0503020204020204" pitchFamily="34" charset="-122"/>
                <a:sym typeface="Helvetica Light"/>
              </a:rPr>
              <a:t>4</a:t>
            </a:r>
            <a:r>
              <a:rPr lang="zh-CN" altLang="en-US" kern="0" dirty="0">
                <a:solidFill>
                  <a:srgbClr val="000000"/>
                </a:solidFill>
                <a:latin typeface="微软雅黑" panose="020B0503020204020204" pitchFamily="34" charset="-122"/>
                <a:ea typeface="微软雅黑" panose="020B0503020204020204" pitchFamily="34" charset="-122"/>
                <a:sym typeface="Helvetica Light"/>
              </a:rPr>
              <a:t>月</a:t>
            </a:r>
            <a:r>
              <a:rPr lang="en-US" altLang="zh-CN" kern="0" dirty="0">
                <a:solidFill>
                  <a:srgbClr val="000000"/>
                </a:solidFill>
                <a:latin typeface="微软雅黑" panose="020B0503020204020204" pitchFamily="34" charset="-122"/>
                <a:ea typeface="微软雅黑" panose="020B0503020204020204" pitchFamily="34" charset="-122"/>
                <a:sym typeface="Helvetica Light"/>
              </a:rPr>
              <a:t>3</a:t>
            </a:r>
            <a:r>
              <a:rPr lang="zh-CN" altLang="en-US" kern="0" dirty="0">
                <a:solidFill>
                  <a:srgbClr val="000000"/>
                </a:solidFill>
                <a:latin typeface="微软雅黑" panose="020B0503020204020204" pitchFamily="34" charset="-122"/>
                <a:ea typeface="微软雅黑" panose="020B0503020204020204" pitchFamily="34" charset="-122"/>
                <a:sym typeface="Helvetica Light"/>
              </a:rPr>
              <a:t>日</a:t>
            </a:r>
            <a:r>
              <a:rPr lang="en-US" altLang="zh-CN" kern="0" dirty="0">
                <a:solidFill>
                  <a:srgbClr val="000000"/>
                </a:solidFill>
                <a:latin typeface="微软雅黑" panose="020B0503020204020204" pitchFamily="34" charset="-122"/>
                <a:ea typeface="微软雅黑" panose="020B0503020204020204" pitchFamily="34" charset="-122"/>
                <a:sym typeface="Helvetica Light"/>
              </a:rPr>
              <a:t>《</a:t>
            </a:r>
            <a:r>
              <a:rPr lang="zh-CN" altLang="en-US" kern="0" dirty="0">
                <a:solidFill>
                  <a:srgbClr val="000000"/>
                </a:solidFill>
                <a:latin typeface="微软雅黑" panose="020B0503020204020204" pitchFamily="34" charset="-122"/>
                <a:ea typeface="微软雅黑" panose="020B0503020204020204" pitchFamily="34" charset="-122"/>
                <a:sym typeface="Helvetica Light"/>
              </a:rPr>
              <a:t>人民日报</a:t>
            </a:r>
            <a:r>
              <a:rPr lang="en-US" altLang="zh-CN" kern="0" dirty="0">
                <a:solidFill>
                  <a:srgbClr val="000000"/>
                </a:solidFill>
                <a:latin typeface="微软雅黑" panose="020B0503020204020204" pitchFamily="34" charset="-122"/>
                <a:ea typeface="微软雅黑" panose="020B0503020204020204" pitchFamily="34" charset="-122"/>
                <a:sym typeface="Helvetica Light"/>
              </a:rPr>
              <a:t>》</a:t>
            </a:r>
            <a:r>
              <a:rPr lang="zh-CN" altLang="en-US" kern="0" dirty="0">
                <a:solidFill>
                  <a:srgbClr val="000000"/>
                </a:solidFill>
                <a:latin typeface="微软雅黑" panose="020B0503020204020204" pitchFamily="34" charset="-122"/>
                <a:ea typeface="微软雅黑" panose="020B0503020204020204" pitchFamily="34" charset="-122"/>
                <a:sym typeface="Helvetica Light"/>
              </a:rPr>
              <a:t>社论</a:t>
            </a:r>
            <a:endParaRPr lang="en-US" altLang="zh-CN" kern="0" dirty="0">
              <a:solidFill>
                <a:srgbClr val="000000"/>
              </a:solidFill>
              <a:latin typeface="微软雅黑" panose="020B0503020204020204" pitchFamily="34" charset="-122"/>
              <a:ea typeface="微软雅黑" panose="020B0503020204020204" pitchFamily="34" charset="-122"/>
              <a:sym typeface="Helvetica Light"/>
            </a:endParaRPr>
          </a:p>
          <a:p>
            <a:pPr defTabSz="412741" fontAlgn="auto">
              <a:spcAft>
                <a:spcPts val="0"/>
              </a:spcAft>
              <a:buSzPct val="75000"/>
              <a:defRPr/>
            </a:pPr>
            <a:endParaRPr lang="en-US" altLang="zh-CN" sz="2000" dirty="0">
              <a:latin typeface="微软雅黑" panose="020B0503020204020204" pitchFamily="34" charset="-122"/>
              <a:ea typeface="微软雅黑" panose="020B0503020204020204" pitchFamily="34" charset="-122"/>
            </a:endParaRPr>
          </a:p>
          <a:p>
            <a:pPr defTabSz="412741" fontAlgn="auto">
              <a:spcBef>
                <a:spcPts val="2951"/>
              </a:spcBef>
              <a:spcAft>
                <a:spcPts val="0"/>
              </a:spcAft>
              <a:buSzPct val="75000"/>
              <a:defRPr/>
            </a:pPr>
            <a:endParaRPr lang="zh-CN" altLang="en-US" sz="1200" kern="0" dirty="0">
              <a:solidFill>
                <a:srgbClr val="000000"/>
              </a:solidFill>
              <a:latin typeface="微软雅黑" panose="020B0503020204020204" pitchFamily="34" charset="-122"/>
              <a:ea typeface="微软雅黑" panose="020B0503020204020204" pitchFamily="34" charset="-122"/>
              <a:sym typeface="Helvetica Light"/>
            </a:endParaRPr>
          </a:p>
          <a:p>
            <a:pPr defTabSz="412741" fontAlgn="auto">
              <a:spcBef>
                <a:spcPts val="2951"/>
              </a:spcBef>
              <a:spcAft>
                <a:spcPts val="0"/>
              </a:spcAft>
              <a:buSzPct val="75000"/>
              <a:defRPr/>
            </a:pPr>
            <a:endParaRPr lang="zh-CN" altLang="en-US" sz="1200" kern="0" dirty="0">
              <a:solidFill>
                <a:srgbClr val="000000"/>
              </a:solidFill>
              <a:latin typeface="微软雅黑" panose="020B0503020204020204" pitchFamily="34" charset="-122"/>
              <a:ea typeface="微软雅黑" panose="020B0503020204020204" pitchFamily="34" charset="-122"/>
              <a:sym typeface="Helvetica Light"/>
            </a:endParaRPr>
          </a:p>
        </p:txBody>
      </p:sp>
      <p:sp>
        <p:nvSpPr>
          <p:cNvPr id="12" name="TextBox 11"/>
          <p:cNvSpPr txBox="1"/>
          <p:nvPr/>
        </p:nvSpPr>
        <p:spPr>
          <a:xfrm>
            <a:off x="676656" y="5287234"/>
            <a:ext cx="11292840" cy="12670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19050" rtlCol="0" anchor="ctr">
            <a:spAutoFit/>
          </a:bodyPr>
          <a:lstStyle/>
          <a:p>
            <a:pPr defTabSz="412750" fontAlgn="auto" hangingPunct="0">
              <a:spcBef>
                <a:spcPts val="0"/>
              </a:spcBef>
              <a:spcAft>
                <a:spcPts val="0"/>
              </a:spcAft>
            </a:pPr>
            <a:r>
              <a:rPr lang="zh-CN" altLang="en-US" b="1" dirty="0">
                <a:solidFill>
                  <a:srgbClr val="FF0000"/>
                </a:solidFill>
                <a:latin typeface="微软雅黑" panose="020B0503020204020204" pitchFamily="34" charset="-122"/>
                <a:ea typeface="微软雅黑" panose="020B0503020204020204" pitchFamily="34" charset="-122"/>
                <a:sym typeface="Helvetica Light"/>
              </a:rPr>
              <a:t>互动探究：</a:t>
            </a:r>
            <a:r>
              <a:rPr lang="zh-CN" altLang="en-US" b="1" dirty="0">
                <a:solidFill>
                  <a:srgbClr val="000000"/>
                </a:solidFill>
                <a:latin typeface="微软雅黑" panose="020B0503020204020204" pitchFamily="34" charset="-122"/>
                <a:ea typeface="微软雅黑" panose="020B0503020204020204" pitchFamily="34" charset="-122"/>
                <a:sym typeface="Helvetica Light"/>
              </a:rPr>
              <a:t>如何理解史料一中毛泽东的这段话？</a:t>
            </a:r>
            <a:endParaRPr lang="en-US" altLang="zh-CN" b="1" dirty="0">
              <a:latin typeface="微软雅黑" panose="020B0503020204020204" pitchFamily="34" charset="-122"/>
              <a:ea typeface="微软雅黑" panose="020B0503020204020204" pitchFamily="34" charset="-122"/>
            </a:endParaRPr>
          </a:p>
          <a:p>
            <a:pPr defTabSz="412750" fontAlgn="auto" hangingPunct="0">
              <a:spcBef>
                <a:spcPts val="0"/>
              </a:spcBef>
              <a:spcAft>
                <a:spcPts val="0"/>
              </a:spcAft>
            </a:pPr>
            <a:r>
              <a:rPr lang="zh-CN" altLang="en-US" b="1" dirty="0">
                <a:solidFill>
                  <a:srgbClr val="000000"/>
                </a:solidFill>
                <a:latin typeface="微软雅黑" panose="020B0503020204020204" pitchFamily="34" charset="-122"/>
                <a:ea typeface="微软雅黑" panose="020B0503020204020204" pitchFamily="34" charset="-122"/>
                <a:sym typeface="Helvetica Light"/>
              </a:rPr>
              <a:t>                    结合上述史料以及所学历史史实，思考社会主义建设的探索时期对中国乃至中国人民带来了哪些经验和教训？</a:t>
            </a:r>
            <a:endParaRPr lang="en-US" altLang="zh-CN" b="1" dirty="0">
              <a:solidFill>
                <a:srgbClr val="000000"/>
              </a:solidFill>
              <a:latin typeface="微软雅黑" panose="020B0503020204020204" pitchFamily="34" charset="-122"/>
              <a:ea typeface="微软雅黑" panose="020B0503020204020204" pitchFamily="34" charset="-122"/>
              <a:sym typeface="Helvetica Light"/>
            </a:endParaRPr>
          </a:p>
          <a:p>
            <a:pPr algn="ctr" defTabSz="412750" fontAlgn="auto" hangingPunct="0">
              <a:spcBef>
                <a:spcPts val="0"/>
              </a:spcBef>
              <a:spcAft>
                <a:spcPts val="0"/>
              </a:spcAft>
            </a:pPr>
            <a:endParaRPr lang="zh-CN" altLang="en-US" sz="2500" dirty="0">
              <a:solidFill>
                <a:srgbClr val="000000"/>
              </a:solidFill>
              <a:latin typeface="微软雅黑" panose="020B0503020204020204" pitchFamily="34" charset="-122"/>
              <a:ea typeface="微软雅黑" panose="020B0503020204020204" pitchFamily="34" charset="-122"/>
              <a:sym typeface="Helvetica Light"/>
            </a:endParaRPr>
          </a:p>
        </p:txBody>
      </p:sp>
    </p:spTree>
    <p:extLst>
      <p:ext uri="{BB962C8B-B14F-4D97-AF65-F5344CB8AC3E}">
        <p14:creationId xmlns:p14="http://schemas.microsoft.com/office/powerpoint/2010/main" val="6570990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down)">
                                      <p:cBhvr>
                                        <p:cTn id="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2076019" y="1795816"/>
            <a:ext cx="6822380" cy="728405"/>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lvl1pPr defTabSz="457200">
              <a:defRPr sz="4400" b="1">
                <a:solidFill>
                  <a:srgbClr val="CE1C00"/>
                </a:solidFill>
                <a:latin typeface="Helvetica"/>
                <a:ea typeface="Helvetica"/>
                <a:cs typeface="Helvetica"/>
                <a:sym typeface="Helvetica"/>
              </a:defRPr>
            </a:lvl1pPr>
          </a:lstStyle>
          <a:p>
            <a:r>
              <a:rPr lang="zh-CN" altLang="en-US" dirty="0">
                <a:latin typeface="微软雅黑" panose="020B0503020204020204" pitchFamily="34" charset="-122"/>
                <a:ea typeface="微软雅黑" panose="020B0503020204020204" pitchFamily="34" charset="-122"/>
              </a:rPr>
              <a:t>社会主义建设的探索与失误</a:t>
            </a:r>
            <a:endParaRPr dirty="0">
              <a:latin typeface="微软雅黑" panose="020B0503020204020204" pitchFamily="34" charset="-122"/>
              <a:ea typeface="微软雅黑" panose="020B0503020204020204" pitchFamily="34" charset="-122"/>
            </a:endParaRPr>
          </a:p>
        </p:txBody>
      </p:sp>
      <p:grpSp>
        <p:nvGrpSpPr>
          <p:cNvPr id="12" name="Group 53"/>
          <p:cNvGrpSpPr>
            <a:grpSpLocks/>
          </p:cNvGrpSpPr>
          <p:nvPr/>
        </p:nvGrpSpPr>
        <p:grpSpPr bwMode="auto">
          <a:xfrm>
            <a:off x="1675353" y="2720150"/>
            <a:ext cx="7039001" cy="2693099"/>
            <a:chOff x="1111" y="1026"/>
            <a:chExt cx="3734" cy="1588"/>
          </a:xfrm>
        </p:grpSpPr>
        <p:sp>
          <p:nvSpPr>
            <p:cNvPr id="13" name="Line 54"/>
            <p:cNvSpPr>
              <a:spLocks noChangeShapeType="1"/>
            </p:cNvSpPr>
            <p:nvPr/>
          </p:nvSpPr>
          <p:spPr bwMode="auto">
            <a:xfrm flipV="1">
              <a:off x="1111" y="2296"/>
              <a:ext cx="3357" cy="1"/>
            </a:xfrm>
            <a:prstGeom prst="line">
              <a:avLst/>
            </a:prstGeom>
            <a:noFill/>
            <a:ln w="57150" cap="flat" algn="ctr">
              <a:solidFill>
                <a:srgbClr val="FF0000"/>
              </a:solidFill>
              <a:prstDash val="solid"/>
              <a:round/>
              <a:headEnd type="none" w="med" len="me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Line 55"/>
            <p:cNvSpPr>
              <a:spLocks noChangeShapeType="1"/>
            </p:cNvSpPr>
            <p:nvPr/>
          </p:nvSpPr>
          <p:spPr bwMode="auto">
            <a:xfrm flipV="1">
              <a:off x="1111" y="1798"/>
              <a:ext cx="272" cy="363"/>
            </a:xfrm>
            <a:prstGeom prst="line">
              <a:avLst/>
            </a:prstGeom>
            <a:noFill/>
            <a:ln w="38100" cap="flat" algn="ctr">
              <a:solidFill>
                <a:srgbClr val="FF0000"/>
              </a:solidFill>
              <a:prstDash val="solid"/>
              <a:roun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5" name="Rectangle 56"/>
            <p:cNvSpPr>
              <a:spLocks noChangeArrowheads="1"/>
            </p:cNvSpPr>
            <p:nvPr/>
          </p:nvSpPr>
          <p:spPr bwMode="auto">
            <a:xfrm>
              <a:off x="4458" y="2299"/>
              <a:ext cx="387" cy="186"/>
            </a:xfrm>
            <a:prstGeom prst="rect">
              <a:avLst/>
            </a:prstGeom>
            <a:noFill/>
            <a:ln w="9525" cap="flat" algn="ctr">
              <a:noFill/>
              <a:prstDash val="solid"/>
              <a:miter lim="800000"/>
              <a:headEnd type="none" w="med" len="med"/>
              <a:tailEnd type="none" w="med" len="med"/>
            </a:ln>
            <a:effectLst/>
          </p:spPr>
          <p:txBody>
            <a:bodyPr/>
            <a:lstStyle/>
            <a:p>
              <a:pPr>
                <a:spcBef>
                  <a:spcPct val="50000"/>
                </a:spcBef>
                <a:buSzPct val="100000"/>
              </a:pPr>
              <a:r>
                <a:rPr lang="zh-CN" altLang="ru-RU" sz="16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年代</a:t>
              </a:r>
            </a:p>
          </p:txBody>
        </p:sp>
        <p:sp>
          <p:nvSpPr>
            <p:cNvPr id="16" name="Line 57"/>
            <p:cNvSpPr>
              <a:spLocks noChangeShapeType="1"/>
            </p:cNvSpPr>
            <p:nvPr/>
          </p:nvSpPr>
          <p:spPr bwMode="auto">
            <a:xfrm flipH="1" flipV="1">
              <a:off x="1111" y="1026"/>
              <a:ext cx="0" cy="1588"/>
            </a:xfrm>
            <a:prstGeom prst="line">
              <a:avLst/>
            </a:prstGeom>
            <a:noFill/>
            <a:ln w="57150" cap="flat" algn="ctr">
              <a:solidFill>
                <a:srgbClr val="FF0000"/>
              </a:solidFill>
              <a:prstDash val="solid"/>
              <a:round/>
              <a:headEnd type="none" w="med" len="me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Line 58"/>
            <p:cNvSpPr>
              <a:spLocks noChangeShapeType="1"/>
            </p:cNvSpPr>
            <p:nvPr/>
          </p:nvSpPr>
          <p:spPr bwMode="auto">
            <a:xfrm flipV="1">
              <a:off x="1383" y="1480"/>
              <a:ext cx="454" cy="318"/>
            </a:xfrm>
            <a:prstGeom prst="line">
              <a:avLst/>
            </a:prstGeom>
            <a:noFill/>
            <a:ln w="38100" cap="flat" algn="ctr">
              <a:solidFill>
                <a:srgbClr val="FF0000"/>
              </a:solidFill>
              <a:prstDash val="solid"/>
              <a:round/>
              <a:headEnd type="oval" w="med" len="med"/>
              <a:tailEnd type="oval"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Line 59"/>
            <p:cNvSpPr>
              <a:spLocks noChangeShapeType="1"/>
            </p:cNvSpPr>
            <p:nvPr/>
          </p:nvSpPr>
          <p:spPr bwMode="auto">
            <a:xfrm>
              <a:off x="1837" y="1480"/>
              <a:ext cx="363" cy="318"/>
            </a:xfrm>
            <a:prstGeom prst="line">
              <a:avLst/>
            </a:prstGeom>
            <a:noFill/>
            <a:ln w="38100" cap="flat" algn="ctr">
              <a:solidFill>
                <a:srgbClr val="FF0000"/>
              </a:solidFill>
              <a:prstDash val="solid"/>
              <a:round/>
              <a:headEnd type="none" w="med" len="med"/>
              <a:tailEnd type="oval"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0" name="Line 60"/>
            <p:cNvSpPr>
              <a:spLocks noChangeShapeType="1"/>
            </p:cNvSpPr>
            <p:nvPr/>
          </p:nvSpPr>
          <p:spPr bwMode="auto">
            <a:xfrm flipV="1">
              <a:off x="2200" y="1435"/>
              <a:ext cx="635" cy="363"/>
            </a:xfrm>
            <a:prstGeom prst="line">
              <a:avLst/>
            </a:prstGeom>
            <a:noFill/>
            <a:ln w="38100" cap="flat" algn="ctr">
              <a:solidFill>
                <a:srgbClr val="FF0000"/>
              </a:solidFill>
              <a:prstDash val="solid"/>
              <a:round/>
              <a:headEnd type="none" w="med" len="med"/>
              <a:tailEnd type="oval"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Line 61"/>
            <p:cNvSpPr>
              <a:spLocks noChangeShapeType="1"/>
            </p:cNvSpPr>
            <p:nvPr/>
          </p:nvSpPr>
          <p:spPr bwMode="auto">
            <a:xfrm>
              <a:off x="2835" y="1435"/>
              <a:ext cx="499" cy="453"/>
            </a:xfrm>
            <a:prstGeom prst="line">
              <a:avLst/>
            </a:prstGeom>
            <a:noFill/>
            <a:ln w="38100" cap="flat" algn="ctr">
              <a:solidFill>
                <a:srgbClr val="FF0000"/>
              </a:solidFill>
              <a:prstDash val="solid"/>
              <a:round/>
              <a:headEnd type="none" w="med" len="med"/>
              <a:tailEnd type="oval"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Line 62"/>
            <p:cNvSpPr>
              <a:spLocks noChangeShapeType="1"/>
            </p:cNvSpPr>
            <p:nvPr/>
          </p:nvSpPr>
          <p:spPr bwMode="auto">
            <a:xfrm flipV="1">
              <a:off x="3334" y="1389"/>
              <a:ext cx="453" cy="499"/>
            </a:xfrm>
            <a:prstGeom prst="line">
              <a:avLst/>
            </a:prstGeom>
            <a:noFill/>
            <a:ln w="38100" cap="flat" algn="ctr">
              <a:solidFill>
                <a:srgbClr val="FF0000"/>
              </a:solidFill>
              <a:prstDash val="solid"/>
              <a:round/>
              <a:headEnd type="none" w="med" len="med"/>
              <a:tailEnd type="oval"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3" name="Line 63"/>
            <p:cNvSpPr>
              <a:spLocks noChangeShapeType="1"/>
            </p:cNvSpPr>
            <p:nvPr/>
          </p:nvSpPr>
          <p:spPr bwMode="auto">
            <a:xfrm>
              <a:off x="3787" y="1389"/>
              <a:ext cx="136" cy="273"/>
            </a:xfrm>
            <a:prstGeom prst="line">
              <a:avLst/>
            </a:prstGeom>
            <a:noFill/>
            <a:ln w="38100" cap="flat" algn="ctr">
              <a:solidFill>
                <a:srgbClr val="FF0000"/>
              </a:solidFill>
              <a:prstDash val="solid"/>
              <a:round/>
              <a:headEnd type="none" w="med" len="med"/>
              <a:tailEnd type="oval"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4" name="Line 64"/>
            <p:cNvSpPr>
              <a:spLocks noChangeShapeType="1"/>
            </p:cNvSpPr>
            <p:nvPr/>
          </p:nvSpPr>
          <p:spPr bwMode="auto">
            <a:xfrm flipV="1">
              <a:off x="3923" y="1389"/>
              <a:ext cx="136" cy="273"/>
            </a:xfrm>
            <a:prstGeom prst="line">
              <a:avLst/>
            </a:prstGeom>
            <a:noFill/>
            <a:ln w="38100" cap="flat" algn="ctr">
              <a:solidFill>
                <a:srgbClr val="FF0000"/>
              </a:solidFill>
              <a:prstDash val="solid"/>
              <a:round/>
              <a:headEnd type="none" w="med" len="med"/>
              <a:tailEnd type="oval"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 name="Line 65"/>
            <p:cNvSpPr>
              <a:spLocks noChangeShapeType="1"/>
            </p:cNvSpPr>
            <p:nvPr/>
          </p:nvSpPr>
          <p:spPr bwMode="auto">
            <a:xfrm flipH="1" flipV="1">
              <a:off x="1338" y="2205"/>
              <a:ext cx="0" cy="91"/>
            </a:xfrm>
            <a:prstGeom prst="line">
              <a:avLst/>
            </a:prstGeom>
            <a:noFill/>
            <a:ln w="57150" cap="flat" algn="ctr">
              <a:solidFill>
                <a:srgbClr val="FF0000"/>
              </a:solidFill>
              <a:prstDash val="solid"/>
              <a:roun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 name="Line 66"/>
            <p:cNvSpPr>
              <a:spLocks noChangeShapeType="1"/>
            </p:cNvSpPr>
            <p:nvPr/>
          </p:nvSpPr>
          <p:spPr bwMode="auto">
            <a:xfrm flipH="1" flipV="1">
              <a:off x="1837" y="2205"/>
              <a:ext cx="0" cy="91"/>
            </a:xfrm>
            <a:prstGeom prst="line">
              <a:avLst/>
            </a:prstGeom>
            <a:noFill/>
            <a:ln w="57150" cap="flat" algn="ctr">
              <a:solidFill>
                <a:srgbClr val="FF0000"/>
              </a:solidFill>
              <a:prstDash val="solid"/>
              <a:roun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Line 67"/>
            <p:cNvSpPr>
              <a:spLocks noChangeShapeType="1"/>
            </p:cNvSpPr>
            <p:nvPr/>
          </p:nvSpPr>
          <p:spPr bwMode="auto">
            <a:xfrm flipH="1" flipV="1">
              <a:off x="2154" y="2205"/>
              <a:ext cx="0" cy="91"/>
            </a:xfrm>
            <a:prstGeom prst="line">
              <a:avLst/>
            </a:prstGeom>
            <a:noFill/>
            <a:ln w="57150" cap="flat" algn="ctr">
              <a:solidFill>
                <a:srgbClr val="FF0000"/>
              </a:solidFill>
              <a:prstDash val="solid"/>
              <a:roun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 name="Line 68"/>
            <p:cNvSpPr>
              <a:spLocks noChangeShapeType="1"/>
            </p:cNvSpPr>
            <p:nvPr/>
          </p:nvSpPr>
          <p:spPr bwMode="auto">
            <a:xfrm flipH="1" flipV="1">
              <a:off x="2835" y="2205"/>
              <a:ext cx="0" cy="91"/>
            </a:xfrm>
            <a:prstGeom prst="line">
              <a:avLst/>
            </a:prstGeom>
            <a:noFill/>
            <a:ln w="57150" cap="flat" algn="ctr">
              <a:solidFill>
                <a:srgbClr val="FF0000"/>
              </a:solidFill>
              <a:prstDash val="solid"/>
              <a:roun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29" name="Line 69"/>
            <p:cNvSpPr>
              <a:spLocks noChangeShapeType="1"/>
            </p:cNvSpPr>
            <p:nvPr/>
          </p:nvSpPr>
          <p:spPr bwMode="auto">
            <a:xfrm flipH="1" flipV="1">
              <a:off x="3334" y="2205"/>
              <a:ext cx="0" cy="91"/>
            </a:xfrm>
            <a:prstGeom prst="line">
              <a:avLst/>
            </a:prstGeom>
            <a:noFill/>
            <a:ln w="57150" cap="flat" algn="ctr">
              <a:solidFill>
                <a:srgbClr val="FF0000"/>
              </a:solidFill>
              <a:prstDash val="solid"/>
              <a:roun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0" name="Line 70"/>
            <p:cNvSpPr>
              <a:spLocks noChangeShapeType="1"/>
            </p:cNvSpPr>
            <p:nvPr/>
          </p:nvSpPr>
          <p:spPr bwMode="auto">
            <a:xfrm flipH="1" flipV="1">
              <a:off x="3787" y="2205"/>
              <a:ext cx="0" cy="91"/>
            </a:xfrm>
            <a:prstGeom prst="line">
              <a:avLst/>
            </a:prstGeom>
            <a:noFill/>
            <a:ln w="57150" cap="flat" algn="ctr">
              <a:solidFill>
                <a:srgbClr val="FF0000"/>
              </a:solidFill>
              <a:prstDash val="solid"/>
              <a:roun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1" name="Line 71"/>
            <p:cNvSpPr>
              <a:spLocks noChangeShapeType="1"/>
            </p:cNvSpPr>
            <p:nvPr/>
          </p:nvSpPr>
          <p:spPr bwMode="auto">
            <a:xfrm>
              <a:off x="4059" y="1389"/>
              <a:ext cx="91" cy="181"/>
            </a:xfrm>
            <a:prstGeom prst="line">
              <a:avLst/>
            </a:prstGeom>
            <a:noFill/>
            <a:ln w="38100" cap="flat" algn="ctr">
              <a:solidFill>
                <a:srgbClr val="FF0000"/>
              </a:solidFill>
              <a:prstDash val="solid"/>
              <a:roun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Line 72"/>
            <p:cNvSpPr>
              <a:spLocks noChangeShapeType="1"/>
            </p:cNvSpPr>
            <p:nvPr/>
          </p:nvSpPr>
          <p:spPr bwMode="auto">
            <a:xfrm flipH="1" flipV="1">
              <a:off x="4105" y="2205"/>
              <a:ext cx="0" cy="91"/>
            </a:xfrm>
            <a:prstGeom prst="line">
              <a:avLst/>
            </a:prstGeom>
            <a:noFill/>
            <a:ln w="57150" cap="flat" algn="ctr">
              <a:solidFill>
                <a:srgbClr val="FF0000"/>
              </a:solidFill>
              <a:prstDash val="solid"/>
              <a:round/>
              <a:headEnd type="none" w="med" len="med"/>
              <a:tailEnd type="non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Rectangle 73"/>
            <p:cNvSpPr>
              <a:spLocks noChangeArrowheads="1"/>
            </p:cNvSpPr>
            <p:nvPr/>
          </p:nvSpPr>
          <p:spPr bwMode="auto">
            <a:xfrm>
              <a:off x="1124" y="2296"/>
              <a:ext cx="3661" cy="234"/>
            </a:xfrm>
            <a:prstGeom prst="rect">
              <a:avLst/>
            </a:prstGeom>
            <a:noFill/>
            <a:ln w="9525" cap="flat" algn="ctr">
              <a:noFill/>
              <a:prstDash val="solid"/>
              <a:miter lim="800000"/>
              <a:headEnd type="none" w="med" len="med"/>
              <a:tailEnd type="none" w="med" len="med"/>
            </a:ln>
            <a:effectLst/>
          </p:spPr>
          <p:txBody>
            <a:bodyPr/>
            <a:lstStyle/>
            <a:p>
              <a:pPr algn="l">
                <a:spcBef>
                  <a:spcPct val="50000"/>
                </a:spcBef>
                <a:buSzPct val="100000"/>
              </a:pPr>
              <a:r>
                <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ru-RU"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52     </a:t>
              </a:r>
              <a:r>
                <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ru-RU"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57   </a:t>
              </a:r>
              <a:r>
                <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ru-RU"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60</a:t>
              </a:r>
              <a:r>
                <a:rPr lang="zh-CN" altLang="ru-RU"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ru-RU"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66</a:t>
              </a:r>
              <a:r>
                <a:rPr lang="zh-CN" altLang="ru-RU"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zh-CN" altLang="ru-RU"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ru-RU"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71</a:t>
              </a:r>
              <a:r>
                <a:rPr lang="zh-CN" altLang="ru-RU"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ru-RU"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73</a:t>
              </a:r>
              <a:r>
                <a:rPr lang="zh-CN" altLang="ru-RU"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en-US"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ru-RU" altLang="zh-CN" sz="1200" b="1" dirty="0">
                  <a:effectLst>
                    <a:outerShdw blurRad="38100" dist="38100" dir="2700000" algn="tl">
                      <a:srgbClr val="C0C0C0"/>
                    </a:outerShdw>
                  </a:effectLst>
                  <a:latin typeface="微软雅黑" panose="020B0503020204020204" pitchFamily="34" charset="-122"/>
                  <a:ea typeface="微软雅黑" panose="020B0503020204020204" pitchFamily="34" charset="-122"/>
                </a:rPr>
                <a:t>75</a:t>
              </a:r>
            </a:p>
          </p:txBody>
        </p:sp>
      </p:grpSp>
      <p:grpSp>
        <p:nvGrpSpPr>
          <p:cNvPr id="34" name="Group 278"/>
          <p:cNvGrpSpPr>
            <a:grpSpLocks/>
          </p:cNvGrpSpPr>
          <p:nvPr/>
        </p:nvGrpSpPr>
        <p:grpSpPr bwMode="auto">
          <a:xfrm>
            <a:off x="2487017" y="2761873"/>
            <a:ext cx="3300984" cy="2114865"/>
            <a:chOff x="1670" y="750"/>
            <a:chExt cx="1815" cy="2272"/>
          </a:xfrm>
        </p:grpSpPr>
        <p:sp>
          <p:nvSpPr>
            <p:cNvPr id="35" name="Rectangle 279"/>
            <p:cNvSpPr>
              <a:spLocks noChangeArrowheads="1"/>
            </p:cNvSpPr>
            <p:nvPr/>
          </p:nvSpPr>
          <p:spPr bwMode="auto">
            <a:xfrm>
              <a:off x="1670" y="750"/>
              <a:ext cx="1815" cy="383"/>
            </a:xfrm>
            <a:prstGeom prst="rect">
              <a:avLst/>
            </a:prstGeom>
            <a:noFill/>
            <a:ln w="9525" cap="flat" algn="ctr">
              <a:noFill/>
              <a:prstDash val="solid"/>
              <a:miter lim="800000"/>
              <a:headEnd type="none" w="med" len="med"/>
              <a:tailEnd type="none" w="med" len="med"/>
            </a:ln>
            <a:effectLst/>
          </p:spPr>
          <p:txBody>
            <a:bodyPr/>
            <a:lstStyle/>
            <a:p>
              <a:pPr algn="l">
                <a:buSzPct val="100000"/>
              </a:pPr>
              <a:r>
                <a:rPr lang="en-US" altLang="zh-CN" b="1" dirty="0">
                  <a:latin typeface="微软雅黑" panose="020B0503020204020204" pitchFamily="34" charset="-122"/>
                  <a:ea typeface="微软雅黑" panose="020B0503020204020204" pitchFamily="34" charset="-122"/>
                </a:rPr>
                <a:t>  </a:t>
              </a:r>
              <a:r>
                <a:rPr lang="ru-RU" altLang="zh-CN" b="1" dirty="0">
                  <a:latin typeface="微软雅黑" panose="020B0503020204020204" pitchFamily="34" charset="-122"/>
                  <a:ea typeface="微软雅黑" panose="020B0503020204020204" pitchFamily="34" charset="-122"/>
                </a:rPr>
                <a:t>56</a:t>
              </a:r>
              <a:r>
                <a:rPr lang="zh-CN" altLang="ru-RU" b="1" dirty="0">
                  <a:latin typeface="微软雅黑" panose="020B0503020204020204" pitchFamily="34" charset="-122"/>
                  <a:ea typeface="微软雅黑" panose="020B0503020204020204" pitchFamily="34" charset="-122"/>
                </a:rPr>
                <a:t>年 </a:t>
              </a:r>
              <a:r>
                <a:rPr lang="en-US" altLang="zh-CN" b="1" dirty="0">
                  <a:latin typeface="微软雅黑" panose="020B0503020204020204" pitchFamily="34" charset="-122"/>
                  <a:ea typeface="微软雅黑" panose="020B0503020204020204" pitchFamily="34" charset="-122"/>
                </a:rPr>
                <a:t>              </a:t>
              </a:r>
              <a:r>
                <a:rPr lang="ru-RU" altLang="zh-CN" b="1" dirty="0">
                  <a:latin typeface="微软雅黑" panose="020B0503020204020204" pitchFamily="34" charset="-122"/>
                  <a:ea typeface="微软雅黑" panose="020B0503020204020204" pitchFamily="34" charset="-122"/>
                </a:rPr>
                <a:t>66</a:t>
              </a:r>
              <a:r>
                <a:rPr lang="zh-CN" altLang="ru-RU" b="1" dirty="0">
                  <a:latin typeface="微软雅黑" panose="020B0503020204020204" pitchFamily="34" charset="-122"/>
                  <a:ea typeface="微软雅黑" panose="020B0503020204020204" pitchFamily="34" charset="-122"/>
                </a:rPr>
                <a:t>年</a:t>
              </a:r>
            </a:p>
          </p:txBody>
        </p:sp>
        <p:sp>
          <p:nvSpPr>
            <p:cNvPr id="36" name="Line 280"/>
            <p:cNvSpPr>
              <a:spLocks noChangeShapeType="1"/>
            </p:cNvSpPr>
            <p:nvPr/>
          </p:nvSpPr>
          <p:spPr bwMode="auto">
            <a:xfrm flipH="1" flipV="1">
              <a:off x="1836" y="1162"/>
              <a:ext cx="1" cy="1860"/>
            </a:xfrm>
            <a:prstGeom prst="line">
              <a:avLst/>
            </a:prstGeom>
            <a:noFill/>
            <a:ln w="28575" cap="flat" algn="ctr">
              <a:solidFill>
                <a:srgbClr val="000000"/>
              </a:solidFill>
              <a:prstDash val="solid"/>
              <a:round/>
              <a:headEnd type="diamond" w="med" len="me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37" name="Line 281"/>
            <p:cNvSpPr>
              <a:spLocks noChangeShapeType="1"/>
            </p:cNvSpPr>
            <p:nvPr/>
          </p:nvSpPr>
          <p:spPr bwMode="auto">
            <a:xfrm flipH="1" flipV="1">
              <a:off x="3016" y="1117"/>
              <a:ext cx="0" cy="1905"/>
            </a:xfrm>
            <a:prstGeom prst="line">
              <a:avLst/>
            </a:prstGeom>
            <a:noFill/>
            <a:ln w="28575" cap="flat" algn="ctr">
              <a:solidFill>
                <a:srgbClr val="000000"/>
              </a:solidFill>
              <a:prstDash val="solid"/>
              <a:round/>
              <a:headEnd type="diamond" w="med" len="me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38" name="TextBox 37"/>
          <p:cNvSpPr txBox="1"/>
          <p:nvPr/>
        </p:nvSpPr>
        <p:spPr>
          <a:xfrm>
            <a:off x="8859400" y="1921444"/>
            <a:ext cx="3146672" cy="877163"/>
          </a:xfrm>
          <a:prstGeom prst="rect">
            <a:avLst/>
          </a:prstGeom>
          <a:noFill/>
        </p:spPr>
        <p:txBody>
          <a:bodyPr wrap="square" lIns="45720" tIns="22860" rIns="45720" bIns="22860" rtlCol="0">
            <a:spAutoFit/>
          </a:bodyPr>
          <a:lstStyle/>
          <a:p>
            <a:pPr algn="l"/>
            <a:r>
              <a:rPr lang="zh-CN" altLang="en-US" b="1" dirty="0">
                <a:solidFill>
                  <a:srgbClr val="C00000"/>
                </a:solidFill>
                <a:latin typeface="微软雅黑" panose="020B0503020204020204" pitchFamily="34" charset="-122"/>
                <a:ea typeface="微软雅黑" panose="020B0503020204020204" pitchFamily="34" charset="-122"/>
              </a:rPr>
              <a:t>启示一：社会主义建设必须从国情出发，正确分析国内主要矛盾</a:t>
            </a:r>
          </a:p>
        </p:txBody>
      </p:sp>
      <p:sp>
        <p:nvSpPr>
          <p:cNvPr id="39" name="TextBox 38"/>
          <p:cNvSpPr txBox="1"/>
          <p:nvPr/>
        </p:nvSpPr>
        <p:spPr>
          <a:xfrm>
            <a:off x="8847420" y="2923264"/>
            <a:ext cx="3195228" cy="600165"/>
          </a:xfrm>
          <a:prstGeom prst="rect">
            <a:avLst/>
          </a:prstGeom>
          <a:noFill/>
        </p:spPr>
        <p:txBody>
          <a:bodyPr wrap="square" lIns="45720" tIns="22860" rIns="45720" bIns="22860" rtlCol="0">
            <a:spAutoFit/>
          </a:bodyPr>
          <a:lstStyle/>
          <a:p>
            <a:pPr algn="l"/>
            <a:r>
              <a:rPr lang="zh-CN" altLang="en-US" b="1" dirty="0">
                <a:solidFill>
                  <a:srgbClr val="C00000"/>
                </a:solidFill>
                <a:latin typeface="微软雅黑" panose="020B0503020204020204" pitchFamily="34" charset="-122"/>
                <a:ea typeface="微软雅黑" panose="020B0503020204020204" pitchFamily="34" charset="-122"/>
              </a:rPr>
              <a:t>启示二：社会主义建设必须实事求是，尊重客观规律</a:t>
            </a:r>
          </a:p>
        </p:txBody>
      </p:sp>
      <p:sp>
        <p:nvSpPr>
          <p:cNvPr id="40" name="TextBox 39"/>
          <p:cNvSpPr txBox="1"/>
          <p:nvPr/>
        </p:nvSpPr>
        <p:spPr>
          <a:xfrm>
            <a:off x="8866428" y="3733198"/>
            <a:ext cx="3215844" cy="600165"/>
          </a:xfrm>
          <a:prstGeom prst="rect">
            <a:avLst/>
          </a:prstGeom>
          <a:noFill/>
        </p:spPr>
        <p:txBody>
          <a:bodyPr wrap="square" lIns="45720" tIns="22860" rIns="45720" bIns="22860" rtlCol="0">
            <a:spAutoFit/>
          </a:bodyPr>
          <a:lstStyle/>
          <a:p>
            <a:pPr algn="l"/>
            <a:r>
              <a:rPr lang="zh-CN" altLang="en-US" b="1" dirty="0">
                <a:solidFill>
                  <a:srgbClr val="C00000"/>
                </a:solidFill>
                <a:latin typeface="微软雅黑" panose="020B0503020204020204" pitchFamily="34" charset="-122"/>
                <a:ea typeface="微软雅黑" panose="020B0503020204020204" pitchFamily="34" charset="-122"/>
              </a:rPr>
              <a:t>启示三：生产关系的变革必须与生产力水平相适应</a:t>
            </a:r>
          </a:p>
        </p:txBody>
      </p:sp>
    </p:spTree>
    <p:extLst>
      <p:ext uri="{BB962C8B-B14F-4D97-AF65-F5344CB8AC3E}">
        <p14:creationId xmlns:p14="http://schemas.microsoft.com/office/powerpoint/2010/main" val="35617761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wipe(down)">
                                      <p:cBhvr>
                                        <p:cTn id="7" dur="500"/>
                                        <p:tgtEl>
                                          <p:spTgt spid="15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plus(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plus(in)">
                                      <p:cBhvr>
                                        <p:cTn id="21" dur="10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plus(in)">
                                      <p:cBhvr>
                                        <p:cTn id="26" dur="1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plus(in)">
                                      <p:cBhvr>
                                        <p:cTn id="31"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916064" y="1679777"/>
            <a:ext cx="6873677" cy="1821011"/>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nchor="ctr">
            <a:spAutoFit/>
          </a:bodyPr>
          <a:lstStyle/>
          <a:p>
            <a:pPr defTabSz="228595">
              <a:defRPr sz="2250">
                <a:latin typeface="Helvetica"/>
                <a:ea typeface="Helvetica"/>
                <a:cs typeface="Helvetica"/>
                <a:sym typeface="Helvetica"/>
              </a:defRPr>
            </a:pPr>
            <a:r>
              <a:rPr lang="zh-CN" altLang="en-US" sz="2300" b="1" dirty="0">
                <a:latin typeface="微软雅黑" panose="020B0503020204020204" pitchFamily="34" charset="-122"/>
                <a:ea typeface="微软雅黑" panose="020B0503020204020204" pitchFamily="34" charset="-122"/>
              </a:rPr>
              <a:t>（</a:t>
            </a:r>
            <a:r>
              <a:rPr lang="en-US" altLang="zh-CN" sz="2300" b="1" dirty="0">
                <a:latin typeface="微软雅黑" panose="020B0503020204020204" pitchFamily="34" charset="-122"/>
                <a:ea typeface="微软雅黑" panose="020B0503020204020204" pitchFamily="34" charset="-122"/>
              </a:rPr>
              <a:t>1</a:t>
            </a:r>
            <a:r>
              <a:rPr lang="zh-CN" altLang="en-US" sz="2300" b="1" dirty="0">
                <a:latin typeface="微软雅黑" panose="020B0503020204020204" pitchFamily="34" charset="-122"/>
                <a:ea typeface="微软雅黑" panose="020B0503020204020204" pitchFamily="34" charset="-122"/>
              </a:rPr>
              <a:t>）对问题的总体掌握； </a:t>
            </a:r>
          </a:p>
          <a:p>
            <a:pPr defTabSz="228595">
              <a:defRPr sz="2250">
                <a:latin typeface="Helvetica"/>
                <a:ea typeface="Helvetica"/>
                <a:cs typeface="Helvetica"/>
                <a:sym typeface="Helvetica"/>
              </a:defRPr>
            </a:pPr>
            <a:r>
              <a:rPr lang="zh-CN" altLang="en-US" sz="2300" b="1" dirty="0">
                <a:latin typeface="微软雅黑" panose="020B0503020204020204" pitchFamily="34" charset="-122"/>
                <a:ea typeface="微软雅黑" panose="020B0503020204020204" pitchFamily="34" charset="-122"/>
              </a:rPr>
              <a:t>（</a:t>
            </a:r>
            <a:r>
              <a:rPr lang="en-US" altLang="zh-CN" sz="2300" b="1" dirty="0">
                <a:latin typeface="微软雅黑" panose="020B0503020204020204" pitchFamily="34" charset="-122"/>
                <a:ea typeface="微软雅黑" panose="020B0503020204020204" pitchFamily="34" charset="-122"/>
              </a:rPr>
              <a:t>2</a:t>
            </a:r>
            <a:r>
              <a:rPr lang="zh-CN" altLang="en-US" sz="2300" b="1" dirty="0">
                <a:latin typeface="微软雅黑" panose="020B0503020204020204" pitchFamily="34" charset="-122"/>
                <a:ea typeface="微软雅黑" panose="020B0503020204020204" pitchFamily="34" charset="-122"/>
              </a:rPr>
              <a:t>）对问题作出简要的分析评价；   </a:t>
            </a:r>
            <a:endParaRPr lang="en-US" altLang="zh-CN" sz="2300" b="1" dirty="0">
              <a:latin typeface="微软雅黑" panose="020B0503020204020204" pitchFamily="34" charset="-122"/>
              <a:ea typeface="微软雅黑" panose="020B0503020204020204" pitchFamily="34" charset="-122"/>
            </a:endParaRPr>
          </a:p>
          <a:p>
            <a:pPr defTabSz="228595">
              <a:defRPr sz="2250">
                <a:latin typeface="Helvetica"/>
                <a:ea typeface="Helvetica"/>
                <a:cs typeface="Helvetica"/>
                <a:sym typeface="Helvetica"/>
              </a:defRPr>
            </a:pPr>
            <a:r>
              <a:rPr lang="zh-CN" altLang="en-US" sz="2300" b="1" dirty="0">
                <a:latin typeface="微软雅黑" panose="020B0503020204020204" pitchFamily="34" charset="-122"/>
                <a:ea typeface="微软雅黑" panose="020B0503020204020204" pitchFamily="34" charset="-122"/>
              </a:rPr>
              <a:t>（</a:t>
            </a:r>
            <a:r>
              <a:rPr lang="en-US" altLang="zh-CN" sz="2300" b="1" dirty="0">
                <a:latin typeface="微软雅黑" panose="020B0503020204020204" pitchFamily="34" charset="-122"/>
                <a:ea typeface="微软雅黑" panose="020B0503020204020204" pitchFamily="34" charset="-122"/>
              </a:rPr>
              <a:t>3</a:t>
            </a:r>
            <a:r>
              <a:rPr lang="zh-CN" altLang="en-US" sz="2300" b="1" dirty="0">
                <a:latin typeface="微软雅黑" panose="020B0503020204020204" pitchFamily="34" charset="-122"/>
                <a:ea typeface="微软雅黑" panose="020B0503020204020204" pitchFamily="34" charset="-122"/>
              </a:rPr>
              <a:t>）由某一具体问题，谈对某一类问题的看法；   </a:t>
            </a:r>
            <a:endParaRPr lang="en-US" altLang="zh-CN" sz="2300" b="1" dirty="0">
              <a:latin typeface="微软雅黑" panose="020B0503020204020204" pitchFamily="34" charset="-122"/>
              <a:ea typeface="微软雅黑" panose="020B0503020204020204" pitchFamily="34" charset="-122"/>
            </a:endParaRPr>
          </a:p>
          <a:p>
            <a:pPr defTabSz="228595">
              <a:defRPr sz="2250">
                <a:latin typeface="Helvetica"/>
                <a:ea typeface="Helvetica"/>
                <a:cs typeface="Helvetica"/>
                <a:sym typeface="Helvetica"/>
              </a:defRPr>
            </a:pPr>
            <a:r>
              <a:rPr lang="zh-CN" altLang="en-US" sz="2300" b="1" dirty="0">
                <a:latin typeface="微软雅黑" panose="020B0503020204020204" pitchFamily="34" charset="-122"/>
                <a:ea typeface="微软雅黑" panose="020B0503020204020204" pitchFamily="34" charset="-122"/>
              </a:rPr>
              <a:t>（</a:t>
            </a:r>
            <a:r>
              <a:rPr lang="en-US" altLang="zh-CN" sz="2300" b="1" dirty="0">
                <a:latin typeface="微软雅黑" panose="020B0503020204020204" pitchFamily="34" charset="-122"/>
                <a:ea typeface="微软雅黑" panose="020B0503020204020204" pitchFamily="34" charset="-122"/>
              </a:rPr>
              <a:t>4</a:t>
            </a:r>
            <a:r>
              <a:rPr lang="zh-CN" altLang="en-US" sz="2300" b="1" dirty="0">
                <a:latin typeface="微软雅黑" panose="020B0503020204020204" pitchFamily="34" charset="-122"/>
                <a:ea typeface="微软雅黑" panose="020B0503020204020204" pitchFamily="34" charset="-122"/>
              </a:rPr>
              <a:t>）通过历史问题对相关的现实问题作出预测；   </a:t>
            </a:r>
            <a:endParaRPr lang="en-US" altLang="zh-CN" sz="2300" b="1" dirty="0">
              <a:latin typeface="微软雅黑" panose="020B0503020204020204" pitchFamily="34" charset="-122"/>
              <a:ea typeface="微软雅黑" panose="020B0503020204020204" pitchFamily="34" charset="-122"/>
            </a:endParaRPr>
          </a:p>
          <a:p>
            <a:pPr defTabSz="228595">
              <a:defRPr sz="2250">
                <a:latin typeface="Helvetica"/>
                <a:ea typeface="Helvetica"/>
                <a:cs typeface="Helvetica"/>
                <a:sym typeface="Helvetica"/>
              </a:defRPr>
            </a:pPr>
            <a:r>
              <a:rPr lang="zh-CN" altLang="en-US" sz="2300" b="1" dirty="0">
                <a:latin typeface="微软雅黑" panose="020B0503020204020204" pitchFamily="34" charset="-122"/>
                <a:ea typeface="微软雅黑" panose="020B0503020204020204" pitchFamily="34" charset="-122"/>
              </a:rPr>
              <a:t>（</a:t>
            </a:r>
            <a:r>
              <a:rPr lang="en-US" altLang="zh-CN" sz="2300" b="1" dirty="0">
                <a:latin typeface="微软雅黑" panose="020B0503020204020204" pitchFamily="34" charset="-122"/>
                <a:ea typeface="微软雅黑" panose="020B0503020204020204" pitchFamily="34" charset="-122"/>
              </a:rPr>
              <a:t>5</a:t>
            </a:r>
            <a:r>
              <a:rPr lang="zh-CN" altLang="en-US" sz="2300" b="1" dirty="0">
                <a:latin typeface="微软雅黑" panose="020B0503020204020204" pitchFamily="34" charset="-122"/>
                <a:ea typeface="微软雅黑" panose="020B0503020204020204" pitchFamily="34" charset="-122"/>
              </a:rPr>
              <a:t>）经验教训、启示。</a:t>
            </a:r>
            <a:endParaRPr sz="2300" b="1" dirty="0">
              <a:latin typeface="微软雅黑" panose="020B0503020204020204" pitchFamily="34" charset="-122"/>
              <a:ea typeface="微软雅黑" panose="020B0503020204020204" pitchFamily="34" charset="-122"/>
              <a:cs typeface="Arial"/>
              <a:sym typeface="Arial"/>
            </a:endParaRPr>
          </a:p>
        </p:txBody>
      </p:sp>
      <p:pic>
        <p:nvPicPr>
          <p:cNvPr id="5" name="图片 4">
            <a:extLst>
              <a:ext uri="{FF2B5EF4-FFF2-40B4-BE49-F238E27FC236}">
                <a16:creationId xmlns="" xmlns:a16="http://schemas.microsoft.com/office/drawing/2014/main" id="{93BAFF13-834C-417B-96E8-EABE3B9AA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7788" y="549115"/>
            <a:ext cx="7065455" cy="6308885"/>
          </a:xfrm>
          <a:prstGeom prst="rect">
            <a:avLst/>
          </a:prstGeom>
        </p:spPr>
      </p:pic>
      <p:sp>
        <p:nvSpPr>
          <p:cNvPr id="6" name="圆角矩形 11">
            <a:extLst>
              <a:ext uri="{FF2B5EF4-FFF2-40B4-BE49-F238E27FC236}">
                <a16:creationId xmlns="" xmlns:a16="http://schemas.microsoft.com/office/drawing/2014/main" id="{294F2545-E914-4ED4-BABA-F65B37A37D61}"/>
              </a:ext>
            </a:extLst>
          </p:cNvPr>
          <p:cNvSpPr/>
          <p:nvPr/>
        </p:nvSpPr>
        <p:spPr>
          <a:xfrm>
            <a:off x="567469" y="851451"/>
            <a:ext cx="7404957" cy="3477662"/>
          </a:xfrm>
          <a:prstGeom prst="roundRect">
            <a:avLst>
              <a:gd name="adj" fmla="val 512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zh-CN" altLang="en-US">
              <a:cs typeface="+mn-ea"/>
              <a:sym typeface="+mn-lt"/>
            </a:endParaRPr>
          </a:p>
        </p:txBody>
      </p:sp>
    </p:spTree>
    <p:extLst>
      <p:ext uri="{BB962C8B-B14F-4D97-AF65-F5344CB8AC3E}">
        <p14:creationId xmlns:p14="http://schemas.microsoft.com/office/powerpoint/2010/main" val="29908007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500"/>
                                        <p:tgtEl>
                                          <p:spTgt spid="2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gimg2.baidu.com/image_search/src=http%3A%2F%2Fwww.people.com.cn%2Fmedia%2F200210%2F18%2FNewsMedia_215021.jpg&amp;refer=http%3A%2F%2Fwww.people.com.cn&amp;app=2002&amp;size=f9999,10000&amp;q=a80&amp;n=0&amp;g=0n&amp;fmt=jpeg?sec=1612915786&amp;t=a80f5b33a1fb45f3bb5afd9f71f3d2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4" y="80962"/>
            <a:ext cx="12102799" cy="6674680"/>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48256" y="40018"/>
            <a:ext cx="12110112" cy="6715624"/>
          </a:xfrm>
          <a:prstGeom prst="rect">
            <a:avLst/>
          </a:prstGeom>
          <a:solidFill>
            <a:schemeClr val="bg1">
              <a:lumMod val="9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endParaRPr lang="zh-CN" altLang="en-US" sz="4000" b="1">
              <a:solidFill>
                <a:srgbClr val="002060"/>
              </a:solidFill>
            </a:endParaRPr>
          </a:p>
        </p:txBody>
      </p:sp>
      <p:grpSp>
        <p:nvGrpSpPr>
          <p:cNvPr id="4" name="组合 3"/>
          <p:cNvGrpSpPr/>
          <p:nvPr/>
        </p:nvGrpSpPr>
        <p:grpSpPr>
          <a:xfrm>
            <a:off x="594360" y="479425"/>
            <a:ext cx="4959985" cy="1501775"/>
            <a:chOff x="936" y="755"/>
            <a:chExt cx="7811" cy="2365"/>
          </a:xfrm>
        </p:grpSpPr>
        <p:sp>
          <p:nvSpPr>
            <p:cNvPr id="14" name="任意多边形: 形状 13"/>
            <p:cNvSpPr/>
            <p:nvPr/>
          </p:nvSpPr>
          <p:spPr>
            <a:xfrm>
              <a:off x="1320" y="1080"/>
              <a:ext cx="2040" cy="2040"/>
            </a:xfrm>
            <a:custGeom>
              <a:avLst/>
              <a:gdLst>
                <a:gd name="connsiteX0" fmla="*/ 1005840 w 1295400"/>
                <a:gd name="connsiteY0" fmla="*/ 0 h 1295400"/>
                <a:gd name="connsiteX1" fmla="*/ 1295400 w 1295400"/>
                <a:gd name="connsiteY1" fmla="*/ 0 h 1295400"/>
                <a:gd name="connsiteX2" fmla="*/ 1295400 w 1295400"/>
                <a:gd name="connsiteY2" fmla="*/ 1295400 h 1295400"/>
                <a:gd name="connsiteX3" fmla="*/ 0 w 1295400"/>
                <a:gd name="connsiteY3" fmla="*/ 1295400 h 1295400"/>
                <a:gd name="connsiteX4" fmla="*/ 0 w 1295400"/>
                <a:gd name="connsiteY4" fmla="*/ 111252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0" h="1295400">
                  <a:moveTo>
                    <a:pt x="1005840" y="0"/>
                  </a:moveTo>
                  <a:lnTo>
                    <a:pt x="1295400" y="0"/>
                  </a:lnTo>
                  <a:lnTo>
                    <a:pt x="1295400" y="1295400"/>
                  </a:lnTo>
                  <a:lnTo>
                    <a:pt x="0" y="1295400"/>
                  </a:lnTo>
                  <a:lnTo>
                    <a:pt x="0" y="11125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36" y="755"/>
              <a:ext cx="2136" cy="21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36" y="807"/>
              <a:ext cx="1608" cy="2082"/>
            </a:xfrm>
            <a:prstGeom prst="rect">
              <a:avLst/>
            </a:prstGeom>
            <a:noFill/>
          </p:spPr>
          <p:txBody>
            <a:bodyPr wrap="square" rtlCol="0">
              <a:spAutoFit/>
            </a:bodyPr>
            <a:lstStyle/>
            <a:p>
              <a:pPr algn="ctr"/>
              <a:r>
                <a:rPr lang="en-US" altLang="zh-CN" sz="8000" i="1" dirty="0" smtClean="0">
                  <a:solidFill>
                    <a:schemeClr val="bg1"/>
                  </a:solidFill>
                  <a:latin typeface="方正综艺简体" panose="02010601030101010101" pitchFamily="2" charset="-122"/>
                  <a:ea typeface="方正综艺简体" panose="02010601030101010101" pitchFamily="2" charset="-122"/>
                </a:rPr>
                <a:t>2</a:t>
              </a:r>
              <a:endParaRPr lang="en-US" altLang="zh-CN" sz="8000" i="1" dirty="0">
                <a:solidFill>
                  <a:schemeClr val="bg1"/>
                </a:solidFill>
                <a:latin typeface="方正综艺简体" panose="02010601030101010101" pitchFamily="2" charset="-122"/>
                <a:ea typeface="方正综艺简体" panose="02010601030101010101" pitchFamily="2" charset="-122"/>
              </a:endParaRPr>
            </a:p>
          </p:txBody>
        </p:sp>
        <p:cxnSp>
          <p:nvCxnSpPr>
            <p:cNvPr id="3" name="直接连接符 2"/>
            <p:cNvCxnSpPr/>
            <p:nvPr/>
          </p:nvCxnSpPr>
          <p:spPr>
            <a:xfrm>
              <a:off x="3337" y="3120"/>
              <a:ext cx="54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文本框 4"/>
          <p:cNvSpPr txBox="1"/>
          <p:nvPr/>
        </p:nvSpPr>
        <p:spPr>
          <a:xfrm>
            <a:off x="2163184" y="965537"/>
            <a:ext cx="3262432" cy="1015663"/>
          </a:xfrm>
          <a:prstGeom prst="rect">
            <a:avLst/>
          </a:prstGeom>
          <a:noFill/>
        </p:spPr>
        <p:txBody>
          <a:bodyPr wrap="none" rtlCol="0">
            <a:spAutoFit/>
          </a:bodyPr>
          <a:lstStyle/>
          <a:p>
            <a:r>
              <a:rPr lang="zh-CN" altLang="en-US" sz="6000" b="1" dirty="0">
                <a:solidFill>
                  <a:srgbClr val="C00000"/>
                </a:solidFill>
                <a:latin typeface="华文新魏" panose="02010800040101010101" charset="-122"/>
                <a:ea typeface="华文新魏" panose="02010800040101010101" charset="-122"/>
              </a:rPr>
              <a:t>十载混乱</a:t>
            </a:r>
            <a:endParaRPr lang="zh-CN" altLang="en-US" sz="6000" b="1" dirty="0">
              <a:solidFill>
                <a:srgbClr val="C00000"/>
              </a:solidFill>
              <a:latin typeface="华文新魏" panose="02010800040101010101" charset="-122"/>
              <a:ea typeface="华文新魏" panose="02010800040101010101" charset="-122"/>
            </a:endParaRPr>
          </a:p>
        </p:txBody>
      </p:sp>
      <p:sp>
        <p:nvSpPr>
          <p:cNvPr id="2" name="矩形 1"/>
          <p:cNvSpPr/>
          <p:nvPr/>
        </p:nvSpPr>
        <p:spPr>
          <a:xfrm>
            <a:off x="3899201" y="2897624"/>
            <a:ext cx="4416594" cy="1107996"/>
          </a:xfrm>
          <a:prstGeom prst="rect">
            <a:avLst/>
          </a:prstGeom>
        </p:spPr>
        <p:txBody>
          <a:bodyPr wrap="none">
            <a:spAutoFit/>
          </a:bodyPr>
          <a:lstStyle/>
          <a:p>
            <a:pPr algn="r"/>
            <a:r>
              <a:rPr lang="zh-CN" altLang="en-US" sz="6600" dirty="0">
                <a:latin typeface="隶书" panose="02010509060101010101" pitchFamily="49" charset="-122"/>
                <a:ea typeface="隶书" panose="02010509060101010101" pitchFamily="49" charset="-122"/>
              </a:rPr>
              <a:t>文化大革命</a:t>
            </a:r>
            <a:endParaRPr lang="zh-CN" altLang="en-US" sz="6600" dirty="0">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568020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noFill/>
        <a:noFill/>
        <a:no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5325</TotalTime>
  <Words>2148</Words>
  <Application>Microsoft Office PowerPoint</Application>
  <PresentationFormat>自定义</PresentationFormat>
  <Paragraphs>170</Paragraphs>
  <Slides>27</Slides>
  <Notes>25</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“占人类总数四分之一的中国人从此站立起来了。”                         ——毛泽东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HUNNU</cp:lastModifiedBy>
  <cp:revision>248</cp:revision>
  <dcterms:created xsi:type="dcterms:W3CDTF">2019-12-06T12:08:00Z</dcterms:created>
  <dcterms:modified xsi:type="dcterms:W3CDTF">2021-01-11T00:23:56Z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