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381" r:id="rId3"/>
    <p:sldId id="382" r:id="rId4"/>
    <p:sldId id="354" r:id="rId6"/>
    <p:sldId id="414" r:id="rId7"/>
    <p:sldId id="396" r:id="rId8"/>
    <p:sldId id="397" r:id="rId9"/>
    <p:sldId id="399" r:id="rId10"/>
    <p:sldId id="264" r:id="rId11"/>
    <p:sldId id="394" r:id="rId12"/>
    <p:sldId id="395" r:id="rId13"/>
    <p:sldId id="385" r:id="rId14"/>
    <p:sldId id="260" r:id="rId15"/>
    <p:sldId id="265" r:id="rId16"/>
    <p:sldId id="386" r:id="rId17"/>
    <p:sldId id="392" r:id="rId18"/>
    <p:sldId id="266" r:id="rId19"/>
    <p:sldId id="267" r:id="rId20"/>
    <p:sldId id="400" r:id="rId21"/>
    <p:sldId id="419" r:id="rId22"/>
    <p:sldId id="403" r:id="rId23"/>
    <p:sldId id="391" r:id="rId24"/>
    <p:sldId id="420" r:id="rId25"/>
    <p:sldId id="482" r:id="rId26"/>
    <p:sldId id="383" r:id="rId27"/>
    <p:sldId id="406" r:id="rId28"/>
    <p:sldId id="459" r:id="rId29"/>
    <p:sldId id="460" r:id="rId30"/>
    <p:sldId id="408" r:id="rId31"/>
    <p:sldId id="404" r:id="rId32"/>
    <p:sldId id="409" r:id="rId33"/>
    <p:sldId id="410" r:id="rId34"/>
    <p:sldId id="411" r:id="rId35"/>
    <p:sldId id="413" r:id="rId36"/>
    <p:sldId id="405" r:id="rId37"/>
    <p:sldId id="384" r:id="rId38"/>
    <p:sldId id="272" r:id="rId39"/>
    <p:sldId id="273" r:id="rId40"/>
    <p:sldId id="478" r:id="rId41"/>
    <p:sldId id="275" r:id="rId42"/>
    <p:sldId id="416" r:id="rId43"/>
  </p:sldIdLst>
  <p:sldSz cx="12192000" cy="6858000"/>
  <p:notesSz cx="6858000" cy="9144000"/>
  <p:embeddedFontLst>
    <p:embeddedFont>
      <p:font typeface="汉仪书魂体简" panose="02010600000101010101" charset="-122"/>
      <p:regular r:id="rId48"/>
    </p:embeddedFont>
    <p:embeddedFont>
      <p:font typeface="方正苏新诗柳楷简体" panose="02000000000000000000" charset="-122"/>
      <p:regular r:id="rId49"/>
    </p:embeddedFont>
    <p:embeddedFont>
      <p:font typeface="汉仪颜楷简" panose="00020600040101010101" charset="-122"/>
      <p:regular r:id="rId50"/>
    </p:embeddedFont>
    <p:embeddedFont>
      <p:font typeface="楷体" panose="02010609060101010101" charset="-122"/>
      <p:regular r:id="rId51"/>
    </p:embeddedFont>
    <p:embeddedFont>
      <p:font typeface="等线 Light" panose="02010600030101010101" charset="0"/>
      <p:regular r:id="rId52"/>
    </p:embeddedFont>
    <p:embeddedFont>
      <p:font typeface="等线" panose="02010600030101010101" charset="0"/>
      <p:regular r:id="rId53"/>
    </p:embeddedFont>
    <p:embeddedFont>
      <p:font typeface="黑体" panose="02010609060101010101" pitchFamily="2" charset="-122"/>
      <p:regular r:id="rId5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Microsoft Office" initials="п" lastIdx="1" clrIdx="0"/>
  <p:cmAuthor id="2" name="作者" initials="A" lastIdx="0" clrIdx="1"/>
  <p:cmAuthor id="0" name="PPTer_Tang"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4" Type="http://schemas.openxmlformats.org/officeDocument/2006/relationships/font" Target="fonts/font7.fntdata"/><Relationship Id="rId53" Type="http://schemas.openxmlformats.org/officeDocument/2006/relationships/font" Target="fonts/font6.fntdata"/><Relationship Id="rId52" Type="http://schemas.openxmlformats.org/officeDocument/2006/relationships/font" Target="fonts/font5.fntdata"/><Relationship Id="rId51" Type="http://schemas.openxmlformats.org/officeDocument/2006/relationships/font" Target="fonts/font4.fntdata"/><Relationship Id="rId50" Type="http://schemas.openxmlformats.org/officeDocument/2006/relationships/font" Target="fonts/font3.fntdata"/><Relationship Id="rId5" Type="http://schemas.openxmlformats.org/officeDocument/2006/relationships/notesMaster" Target="notesMasters/notesMaster1.xml"/><Relationship Id="rId49" Type="http://schemas.openxmlformats.org/officeDocument/2006/relationships/font" Target="fonts/font2.fntdata"/><Relationship Id="rId48" Type="http://schemas.openxmlformats.org/officeDocument/2006/relationships/font" Target="fonts/font1.fntdata"/><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470B9D-9EB5-441F-969E-9DB203653CE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C5DFF-473E-4AB5-8830-EE7FA68C03F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26C5DFF-473E-4AB5-8830-EE7FA68C03F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26C5DFF-473E-4AB5-8830-EE7FA68C03F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26C5DFF-473E-4AB5-8830-EE7FA68C03F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26C5DFF-473E-4AB5-8830-EE7FA68C03F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26C5DFF-473E-4AB5-8830-EE7FA68C03F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26C5DFF-473E-4AB5-8830-EE7FA68C03F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26C5DFF-473E-4AB5-8830-EE7FA68C03F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26C5DFF-473E-4AB5-8830-EE7FA68C03F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26C5DFF-473E-4AB5-8830-EE7FA68C03F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26C5DFF-473E-4AB5-8830-EE7FA68C03F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7277B34-93BD-402A-A1F9-811F912A933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846D58-DE43-49DE-AB67-A307F107F81F}"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7277B34-93BD-402A-A1F9-811F912A933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846D58-DE43-49DE-AB67-A307F107F81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7277B34-93BD-402A-A1F9-811F912A933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846D58-DE43-49DE-AB67-A307F107F81F}"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10559" y="274722"/>
            <a:ext cx="10972801" cy="5850345"/>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7277B34-93BD-402A-A1F9-811F912A933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846D58-DE43-49DE-AB67-A307F107F81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27277B34-93BD-402A-A1F9-811F912A933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846D58-DE43-49DE-AB67-A307F107F81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27277B34-93BD-402A-A1F9-811F912A933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4846D58-DE43-49DE-AB67-A307F107F81F}"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27277B34-93BD-402A-A1F9-811F912A933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4846D58-DE43-49DE-AB67-A307F107F81F}"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7277B34-93BD-402A-A1F9-811F912A933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4846D58-DE43-49DE-AB67-A307F107F81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277B34-93BD-402A-A1F9-811F912A933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4846D58-DE43-49DE-AB67-A307F107F81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7277B34-93BD-402A-A1F9-811F912A933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4846D58-DE43-49DE-AB67-A307F107F81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7277B34-93BD-402A-A1F9-811F912A933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4846D58-DE43-49DE-AB67-A307F107F81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277B34-93BD-402A-A1F9-811F912A933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846D58-DE43-49DE-AB67-A307F107F81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image" Target="../media/image19.png"/><Relationship Id="rId2" Type="http://schemas.microsoft.com/office/2007/relationships/hdphoto" Target="../media/image18.wdp"/><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image" Target="../media/image23.png"/><Relationship Id="rId3" Type="http://schemas.openxmlformats.org/officeDocument/2006/relationships/image" Target="../media/image22.png"/><Relationship Id="rId2" Type="http://schemas.microsoft.com/office/2007/relationships/hdphoto" Target="../media/image21.wdp"/><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25.png"/><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tags" Target="../tags/tag7.xml"/></Relationships>
</file>

<file path=ppt/slides/_rels/slide21.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4.xml"/><Relationship Id="rId4" Type="http://schemas.openxmlformats.org/officeDocument/2006/relationships/image" Target="../media/image31.png"/><Relationship Id="rId3" Type="http://schemas.openxmlformats.org/officeDocument/2006/relationships/oleObject" Target="../embeddings/oleObject2.bin"/><Relationship Id="rId2" Type="http://schemas.openxmlformats.org/officeDocument/2006/relationships/image" Target="../media/image30.png"/><Relationship Id="rId1"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jpeg"/><Relationship Id="rId1" Type="http://schemas.openxmlformats.org/officeDocument/2006/relationships/tags" Target="../tags/tag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tags" Target="../tags/tag10.xml"/><Relationship Id="rId1" Type="http://schemas.openxmlformats.org/officeDocument/2006/relationships/image" Target="../media/image3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3.png"/><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9.png"/><Relationship Id="rId1"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51.png"/><Relationship Id="rId1" Type="http://schemas.openxmlformats.org/officeDocument/2006/relationships/image" Target="../media/image50.png"/></Relationships>
</file>

<file path=ppt/slides/_rels/slide3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59.png"/><Relationship Id="rId7" Type="http://schemas.openxmlformats.org/officeDocument/2006/relationships/image" Target="../media/image58.png"/><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image55.wdp"/><Relationship Id="rId3" Type="http://schemas.openxmlformats.org/officeDocument/2006/relationships/image" Target="../media/image54.png"/><Relationship Id="rId2" Type="http://schemas.microsoft.com/office/2007/relationships/hdphoto" Target="../media/image53.wdp"/><Relationship Id="rId10" Type="http://schemas.openxmlformats.org/officeDocument/2006/relationships/notesSlide" Target="../notesSlides/notesSlide10.xml"/><Relationship Id="rId1" Type="http://schemas.openxmlformats.org/officeDocument/2006/relationships/image" Target="../media/image52.png"/></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7.png"/><Relationship Id="rId7" Type="http://schemas.openxmlformats.org/officeDocument/2006/relationships/image" Target="../media/image66.png"/><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image" Target="../media/image71.png"/><Relationship Id="rId3" Type="http://schemas.openxmlformats.org/officeDocument/2006/relationships/image" Target="../media/image70.png"/><Relationship Id="rId2" Type="http://schemas.microsoft.com/office/2007/relationships/hdphoto" Target="../media/image69.wdp"/><Relationship Id="rId1"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image" Target="../media/image14.png"/><Relationship Id="rId5" Type="http://schemas.openxmlformats.org/officeDocument/2006/relationships/tags" Target="../tags/tag3.xml"/><Relationship Id="rId4" Type="http://schemas.openxmlformats.org/officeDocument/2006/relationships/image" Target="../media/image13.jpeg"/><Relationship Id="rId3" Type="http://schemas.openxmlformats.org/officeDocument/2006/relationships/tags" Target="../tags/tag2.xml"/><Relationship Id="rId2" Type="http://schemas.openxmlformats.org/officeDocument/2006/relationships/image" Target="../media/image12.jpeg"/><Relationship Id="rId11" Type="http://schemas.openxmlformats.org/officeDocument/2006/relationships/notesSlide" Target="../notesSlides/notesSlide3.xml"/><Relationship Id="rId10" Type="http://schemas.openxmlformats.org/officeDocument/2006/relationships/slideLayout" Target="../slideLayouts/slideLayout1.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76580" y="1079500"/>
            <a:ext cx="11038840" cy="1337945"/>
          </a:xfrm>
          <a:prstGeom prst="rect">
            <a:avLst/>
          </a:prstGeom>
          <a:solidFill>
            <a:schemeClr val="bg1"/>
          </a:solidFill>
        </p:spPr>
        <p:txBody>
          <a:bodyPr wrap="square" rtlCol="0">
            <a:spAutoFit/>
          </a:bodyPr>
          <a:lstStyle/>
          <a:p>
            <a:pPr algn="ctr" fontAlgn="auto">
              <a:lnSpc>
                <a:spcPct val="150000"/>
              </a:lnSpc>
            </a:pPr>
            <a:r>
              <a:rPr lang="zh-CN" altLang="en-US" sz="5400" b="1">
                <a:solidFill>
                  <a:schemeClr val="tx1"/>
                </a:solidFill>
                <a:latin typeface="汉仪书魂体简" panose="02010600000101010101" charset="-122"/>
                <a:ea typeface="汉仪书魂体简" panose="02010600000101010101" charset="-122"/>
                <a:cs typeface="汉仪书魂体简" panose="02010600000101010101" charset="-122"/>
              </a:rPr>
              <a:t>第</a:t>
            </a:r>
            <a:r>
              <a:rPr lang="en-US" altLang="zh-CN" sz="5400" b="1">
                <a:solidFill>
                  <a:schemeClr val="tx1"/>
                </a:solidFill>
                <a:latin typeface="汉仪书魂体简" panose="02010600000101010101" charset="-122"/>
                <a:ea typeface="汉仪书魂体简" panose="02010600000101010101" charset="-122"/>
                <a:cs typeface="汉仪书魂体简" panose="02010600000101010101" charset="-122"/>
              </a:rPr>
              <a:t>20</a:t>
            </a:r>
            <a:r>
              <a:rPr lang="zh-CN" altLang="en-US" sz="5400" b="1">
                <a:solidFill>
                  <a:schemeClr val="tx1"/>
                </a:solidFill>
                <a:latin typeface="汉仪书魂体简" panose="02010600000101010101" charset="-122"/>
                <a:ea typeface="汉仪书魂体简" panose="02010600000101010101" charset="-122"/>
                <a:cs typeface="汉仪书魂体简" panose="02010600000101010101" charset="-122"/>
              </a:rPr>
              <a:t>课</a:t>
            </a:r>
            <a:r>
              <a:rPr lang="en-US" altLang="zh-CN" sz="5400" b="1">
                <a:solidFill>
                  <a:schemeClr val="tx1"/>
                </a:solidFill>
                <a:latin typeface="汉仪书魂体简" panose="02010600000101010101" charset="-122"/>
                <a:ea typeface="汉仪书魂体简" panose="02010600000101010101" charset="-122"/>
                <a:cs typeface="汉仪书魂体简" panose="02010600000101010101" charset="-122"/>
              </a:rPr>
              <a:t> </a:t>
            </a:r>
            <a:r>
              <a:rPr lang="zh-CN" altLang="en-US" sz="5400" b="1">
                <a:solidFill>
                  <a:schemeClr val="tx1"/>
                </a:solidFill>
                <a:latin typeface="汉仪书魂体简" panose="02010600000101010101" charset="-122"/>
                <a:ea typeface="汉仪书魂体简" panose="02010600000101010101" charset="-122"/>
                <a:cs typeface="汉仪书魂体简" panose="02010600000101010101" charset="-122"/>
              </a:rPr>
              <a:t>社会主义国家的发展与变化</a:t>
            </a:r>
            <a:endParaRPr lang="zh-CN" altLang="en-US" sz="5400" b="1">
              <a:solidFill>
                <a:schemeClr val="tx1"/>
              </a:solidFill>
              <a:latin typeface="汉仪书魂体简" panose="02010600000101010101" charset="-122"/>
              <a:ea typeface="汉仪书魂体简" panose="02010600000101010101" charset="-122"/>
              <a:cs typeface="汉仪书魂体简" panose="02010600000101010101" charset="-122"/>
            </a:endParaRPr>
          </a:p>
        </p:txBody>
      </p:sp>
      <p:grpSp>
        <p:nvGrpSpPr>
          <p:cNvPr id="12" name="组合 11"/>
          <p:cNvGrpSpPr/>
          <p:nvPr/>
        </p:nvGrpSpPr>
        <p:grpSpPr>
          <a:xfrm>
            <a:off x="1993900" y="4059555"/>
            <a:ext cx="8203565" cy="2534285"/>
            <a:chOff x="8945" y="6585"/>
            <a:chExt cx="10255" cy="3494"/>
          </a:xfrm>
        </p:grpSpPr>
        <p:pic>
          <p:nvPicPr>
            <p:cNvPr id="3" name="图片 2"/>
            <p:cNvPicPr>
              <a:picLocks noChangeAspect="1"/>
            </p:cNvPicPr>
            <p:nvPr/>
          </p:nvPicPr>
          <p:blipFill>
            <a:blip r:embed="rId1">
              <a:lum bright="6000"/>
            </a:blip>
            <a:stretch>
              <a:fillRect/>
            </a:stretch>
          </p:blipFill>
          <p:spPr>
            <a:xfrm>
              <a:off x="8945" y="6679"/>
              <a:ext cx="3444" cy="3307"/>
            </a:xfrm>
            <a:prstGeom prst="rect">
              <a:avLst/>
            </a:prstGeom>
            <a:effectLst>
              <a:softEdge rad="76200"/>
            </a:effectLst>
          </p:spPr>
        </p:pic>
        <p:pic>
          <p:nvPicPr>
            <p:cNvPr id="7" name="图片 6"/>
            <p:cNvPicPr>
              <a:picLocks noChangeAspect="1"/>
            </p:cNvPicPr>
            <p:nvPr/>
          </p:nvPicPr>
          <p:blipFill>
            <a:blip r:embed="rId2">
              <a:lum bright="6000"/>
            </a:blip>
            <a:stretch>
              <a:fillRect/>
            </a:stretch>
          </p:blipFill>
          <p:spPr>
            <a:xfrm>
              <a:off x="15666" y="6585"/>
              <a:ext cx="3534" cy="3494"/>
            </a:xfrm>
            <a:prstGeom prst="rect">
              <a:avLst/>
            </a:prstGeom>
            <a:effectLst>
              <a:softEdge rad="177800"/>
            </a:effectLst>
          </p:spPr>
        </p:pic>
        <p:pic>
          <p:nvPicPr>
            <p:cNvPr id="11" name="图片 10"/>
            <p:cNvPicPr>
              <a:picLocks noChangeAspect="1"/>
            </p:cNvPicPr>
            <p:nvPr/>
          </p:nvPicPr>
          <p:blipFill>
            <a:blip r:embed="rId3">
              <a:lum bright="12000"/>
            </a:blip>
            <a:stretch>
              <a:fillRect/>
            </a:stretch>
          </p:blipFill>
          <p:spPr>
            <a:xfrm>
              <a:off x="12248" y="6733"/>
              <a:ext cx="3649" cy="3253"/>
            </a:xfrm>
            <a:prstGeom prst="rect">
              <a:avLst/>
            </a:prstGeom>
            <a:effectLst>
              <a:softEdge rad="76200"/>
            </a:effectLst>
          </p:spPr>
        </p:pic>
      </p:grpSp>
      <p:sp>
        <p:nvSpPr>
          <p:cNvPr id="10" name="文本框 9"/>
          <p:cNvSpPr txBox="1"/>
          <p:nvPr/>
        </p:nvSpPr>
        <p:spPr>
          <a:xfrm>
            <a:off x="974090" y="2940050"/>
            <a:ext cx="10244455" cy="977265"/>
          </a:xfrm>
          <a:prstGeom prst="rect">
            <a:avLst/>
          </a:prstGeom>
          <a:noFill/>
        </p:spPr>
        <p:txBody>
          <a:bodyPr wrap="square" rtlCol="0" anchor="t">
            <a:spAutoFit/>
          </a:bodyPr>
          <a:p>
            <a:pPr indent="0" algn="just">
              <a:lnSpc>
                <a:spcPct val="120000"/>
              </a:lnSpc>
            </a:pPr>
            <a:r>
              <a:rPr lang="zh-CN" sz="2400">
                <a:latin typeface="方正苏新诗柳楷简体" panose="02000000000000000000" charset="-122"/>
                <a:ea typeface="方正苏新诗柳楷简体" panose="02000000000000000000" charset="-122"/>
                <a:sym typeface="+mn-ea"/>
              </a:rPr>
              <a:t>【课程标准】通过了解第二次世界大战后</a:t>
            </a:r>
            <a:r>
              <a:rPr lang="zh-CN" sz="2400">
                <a:solidFill>
                  <a:srgbClr val="FF0000"/>
                </a:solidFill>
                <a:latin typeface="方正苏新诗柳楷简体" panose="02000000000000000000" charset="-122"/>
                <a:ea typeface="方正苏新诗柳楷简体" panose="02000000000000000000" charset="-122"/>
                <a:sym typeface="+mn-ea"/>
              </a:rPr>
              <a:t>社会主义国家的</a:t>
            </a:r>
            <a:r>
              <a:rPr lang="zh-CN" sz="2400">
                <a:latin typeface="方正苏新诗柳楷简体" panose="02000000000000000000" charset="-122"/>
                <a:ea typeface="方正苏新诗柳楷简体" panose="02000000000000000000" charset="-122"/>
                <a:sym typeface="+mn-ea"/>
              </a:rPr>
              <a:t>变化，认识其发展中的成就与问题。</a:t>
            </a:r>
            <a:endParaRPr lang="zh-CN" altLang="en-US" sz="2400">
              <a:latin typeface="方正苏新诗柳楷简体" panose="02000000000000000000" charset="-122"/>
              <a:ea typeface="方正苏新诗柳楷简体" panose="02000000000000000000" charset="-122"/>
              <a:sym typeface="+mn-ea"/>
            </a:endParaRPr>
          </a:p>
        </p:txBody>
      </p:sp>
      <p:sp>
        <p:nvSpPr>
          <p:cNvPr id="13" name="TextBox 10"/>
          <p:cNvSpPr txBox="1"/>
          <p:nvPr/>
        </p:nvSpPr>
        <p:spPr>
          <a:xfrm>
            <a:off x="125730" y="265430"/>
            <a:ext cx="9107170" cy="460375"/>
          </a:xfrm>
          <a:prstGeom prst="rect">
            <a:avLst/>
          </a:prstGeom>
          <a:noFill/>
        </p:spPr>
        <p:txBody>
          <a:bodyPr wrap="square" rtlCol="0">
            <a:spAutoFit/>
            <a:scene3d>
              <a:camera prst="orthographicFront"/>
              <a:lightRig rig="threePt" dir="t"/>
            </a:scene3d>
          </a:bodyPr>
          <a:p>
            <a:pPr algn="l" defTabSz="684530"/>
            <a:r>
              <a:rPr lang="zh-CN" altLang="en-US" sz="2400" dirty="0">
                <a:solidFill>
                  <a:schemeClr val="tx1"/>
                </a:solidFill>
                <a:effectLst/>
                <a:latin typeface="方正苏新诗柳楷简体" panose="02000000000000000000" charset="-122"/>
                <a:ea typeface="方正苏新诗柳楷简体" panose="02000000000000000000" charset="-122"/>
                <a:cs typeface="方正苏新诗柳楷简体" panose="02000000000000000000" charset="-122"/>
                <a:sym typeface="+mn-ea"/>
              </a:rPr>
              <a:t>第八单元  </a:t>
            </a:r>
            <a:r>
              <a:rPr lang="en-US" altLang="zh-CN" sz="2400" dirty="0">
                <a:solidFill>
                  <a:schemeClr val="tx1"/>
                </a:solidFill>
                <a:effectLst/>
                <a:latin typeface="方正苏新诗柳楷简体" panose="02000000000000000000" charset="-122"/>
                <a:ea typeface="方正苏新诗柳楷简体" panose="02000000000000000000" charset="-122"/>
                <a:cs typeface="方正苏新诗柳楷简体" panose="02000000000000000000" charset="-122"/>
                <a:sym typeface="+mn-ea"/>
              </a:rPr>
              <a:t>20</a:t>
            </a:r>
            <a:r>
              <a:rPr lang="zh-CN" altLang="en-US" sz="2400" dirty="0">
                <a:solidFill>
                  <a:schemeClr val="tx1"/>
                </a:solidFill>
                <a:effectLst/>
                <a:latin typeface="方正苏新诗柳楷简体" panose="02000000000000000000" charset="-122"/>
                <a:ea typeface="方正苏新诗柳楷简体" panose="02000000000000000000" charset="-122"/>
                <a:cs typeface="方正苏新诗柳楷简体" panose="02000000000000000000" charset="-122"/>
                <a:sym typeface="+mn-ea"/>
              </a:rPr>
              <a:t>世纪下半叶世界的新变化</a:t>
            </a:r>
            <a:endParaRPr lang="zh-CN" altLang="en-US" sz="2400" dirty="0">
              <a:solidFill>
                <a:schemeClr val="tx1"/>
              </a:solidFill>
              <a:effectLst/>
              <a:latin typeface="方正苏新诗柳楷简体" panose="02000000000000000000" charset="-122"/>
              <a:ea typeface="方正苏新诗柳楷简体" panose="02000000000000000000" charset="-122"/>
              <a:cs typeface="方正苏新诗柳楷简体" panose="02000000000000000000" charset="-122"/>
              <a:sym typeface="+mn-ea"/>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
          <p:cNvSpPr txBox="1"/>
          <p:nvPr/>
        </p:nvSpPr>
        <p:spPr>
          <a:xfrm>
            <a:off x="0" y="0"/>
            <a:ext cx="12192635" cy="706755"/>
          </a:xfrm>
          <a:prstGeom prst="rect">
            <a:avLst/>
          </a:prstGeom>
          <a:solidFill>
            <a:srgbClr val="C00000"/>
          </a:solidFill>
        </p:spPr>
        <p:txBody>
          <a:bodyPr wrap="square" rtlCol="0" anchor="t">
            <a:spAutoFit/>
          </a:bodyPr>
          <a:p>
            <a:pPr algn="ctr"/>
            <a:r>
              <a:rPr lang="zh-CN" altLang="en-US" sz="4000" b="1">
                <a:latin typeface="汉仪颜楷简" panose="00020600040101010101" charset="-122"/>
                <a:ea typeface="汉仪颜楷简" panose="00020600040101010101" charset="-122"/>
                <a:sym typeface="+mn-ea"/>
              </a:rPr>
              <a:t>苏联的发展、改革与解体</a:t>
            </a:r>
            <a:endParaRPr lang="zh-CN" altLang="en-US" sz="4000" b="1">
              <a:latin typeface="汉仪颜楷简" panose="00020600040101010101" charset="-122"/>
              <a:ea typeface="汉仪颜楷简" panose="00020600040101010101" charset="-122"/>
              <a:sym typeface="+mn-ea"/>
            </a:endParaRPr>
          </a:p>
        </p:txBody>
      </p:sp>
      <p:sp>
        <p:nvSpPr>
          <p:cNvPr id="6" name="文本框 5"/>
          <p:cNvSpPr txBox="1"/>
          <p:nvPr/>
        </p:nvSpPr>
        <p:spPr>
          <a:xfrm>
            <a:off x="287655" y="837565"/>
            <a:ext cx="3559810" cy="645160"/>
          </a:xfrm>
          <a:prstGeom prst="rect">
            <a:avLst/>
          </a:prstGeom>
          <a:noFill/>
        </p:spPr>
        <p:txBody>
          <a:bodyPr wrap="none" rtlCol="0">
            <a:spAutoFit/>
          </a:bodyPr>
          <a:p>
            <a:r>
              <a:rPr lang="en-US" altLang="zh-CN" sz="3600" b="1">
                <a:effectLst/>
                <a:latin typeface="汉仪颜楷简" panose="00020600040101010101" charset="-122"/>
                <a:ea typeface="汉仪颜楷简" panose="00020600040101010101" charset="-122"/>
                <a:cs typeface="汉仪颜楷简" panose="00020600040101010101" charset="-122"/>
              </a:rPr>
              <a:t>1</a:t>
            </a:r>
            <a:r>
              <a:rPr lang="zh-CN" altLang="en-US" sz="3600" b="1">
                <a:effectLst/>
                <a:latin typeface="汉仪颜楷简" panose="00020600040101010101" charset="-122"/>
                <a:ea typeface="汉仪颜楷简" panose="00020600040101010101" charset="-122"/>
                <a:cs typeface="汉仪颜楷简" panose="00020600040101010101" charset="-122"/>
              </a:rPr>
              <a:t>、赫鲁晓夫改革</a:t>
            </a:r>
            <a:endParaRPr lang="zh-CN" altLang="en-US" sz="3600" b="1">
              <a:effectLst/>
              <a:latin typeface="汉仪颜楷简" panose="00020600040101010101" charset="-122"/>
              <a:ea typeface="汉仪颜楷简" panose="00020600040101010101" charset="-122"/>
              <a:cs typeface="汉仪颜楷简" panose="00020600040101010101" charset="-122"/>
            </a:endParaRPr>
          </a:p>
        </p:txBody>
      </p:sp>
      <p:sp>
        <p:nvSpPr>
          <p:cNvPr id="7" name="文本框 6"/>
          <p:cNvSpPr txBox="1"/>
          <p:nvPr/>
        </p:nvSpPr>
        <p:spPr>
          <a:xfrm>
            <a:off x="481330" y="1482725"/>
            <a:ext cx="7747635" cy="2330450"/>
          </a:xfrm>
          <a:prstGeom prst="rect">
            <a:avLst/>
          </a:prstGeom>
          <a:noFill/>
        </p:spPr>
        <p:txBody>
          <a:bodyPr wrap="square" rtlCol="0" anchor="t">
            <a:spAutoFit/>
          </a:bodyPr>
          <a:p>
            <a:pPr indent="0" fontAlgn="auto">
              <a:lnSpc>
                <a:spcPct val="130000"/>
              </a:lnSpc>
              <a:buClr>
                <a:srgbClr val="F85208"/>
              </a:buClr>
              <a:buFont typeface="Wingdings" panose="05000000000000000000" charset="0"/>
              <a:buNone/>
            </a:pPr>
            <a:r>
              <a:rPr lang="zh-CN" altLang="en-US" sz="2800" b="1">
                <a:solidFill>
                  <a:srgbClr val="FF0000"/>
                </a:solidFill>
                <a:latin typeface="方正苏新诗柳楷简体" panose="02000000000000000000" charset="-122"/>
                <a:ea typeface="方正苏新诗柳楷简体" panose="02000000000000000000" charset="-122"/>
                <a:cs typeface="方正苏新诗柳楷简体" panose="02000000000000000000" charset="-122"/>
                <a:sym typeface="+mn-ea"/>
              </a:rPr>
              <a:t>（</a:t>
            </a:r>
            <a:r>
              <a:rPr lang="en-US" altLang="zh-CN" sz="2800" b="1">
                <a:solidFill>
                  <a:srgbClr val="FF0000"/>
                </a:solidFill>
                <a:latin typeface="方正苏新诗柳楷简体" panose="02000000000000000000" charset="-122"/>
                <a:ea typeface="方正苏新诗柳楷简体" panose="02000000000000000000" charset="-122"/>
                <a:cs typeface="方正苏新诗柳楷简体" panose="02000000000000000000" charset="-122"/>
                <a:sym typeface="+mn-ea"/>
              </a:rPr>
              <a:t>2</a:t>
            </a:r>
            <a:r>
              <a:rPr lang="zh-CN" altLang="en-US" sz="2800" b="1">
                <a:solidFill>
                  <a:srgbClr val="FF0000"/>
                </a:solidFill>
                <a:latin typeface="方正苏新诗柳楷简体" panose="02000000000000000000" charset="-122"/>
                <a:ea typeface="方正苏新诗柳楷简体" panose="02000000000000000000" charset="-122"/>
                <a:cs typeface="方正苏新诗柳楷简体" panose="02000000000000000000" charset="-122"/>
                <a:sym typeface="+mn-ea"/>
              </a:rPr>
              <a:t>）</a:t>
            </a:r>
            <a:r>
              <a:rPr lang="zh-CN" altLang="en-US" sz="2800" b="1">
                <a:latin typeface="方正苏新诗柳楷简体" panose="02000000000000000000" charset="-122"/>
                <a:ea typeface="方正苏新诗柳楷简体" panose="02000000000000000000" charset="-122"/>
                <a:cs typeface="方正苏新诗柳楷简体" panose="02000000000000000000" charset="-122"/>
              </a:rPr>
              <a:t>评价</a:t>
            </a:r>
            <a:endParaRPr lang="zh-CN" altLang="en-US" sz="2800" b="1">
              <a:latin typeface="方正苏新诗柳楷简体" panose="02000000000000000000" charset="-122"/>
              <a:ea typeface="方正苏新诗柳楷简体" panose="02000000000000000000" charset="-122"/>
              <a:cs typeface="方正苏新诗柳楷简体" panose="02000000000000000000" charset="-122"/>
            </a:endParaRPr>
          </a:p>
          <a:p>
            <a:pPr indent="0" fontAlgn="auto">
              <a:lnSpc>
                <a:spcPct val="130000"/>
              </a:lnSpc>
              <a:buClr>
                <a:srgbClr val="F85208"/>
              </a:buClr>
              <a:buFont typeface="Wingdings" panose="05000000000000000000" charset="0"/>
              <a:buNone/>
            </a:pPr>
            <a:r>
              <a:rPr lang="zh-CN" altLang="en-US" sz="2800" b="1">
                <a:latin typeface="方正苏新诗柳楷简体" panose="02000000000000000000" charset="-122"/>
                <a:ea typeface="方正苏新诗柳楷简体" panose="02000000000000000000" charset="-122"/>
                <a:cs typeface="兰米粗楷简体" panose="02000503000000000000" charset="-122"/>
                <a:sym typeface="+mn-ea"/>
              </a:rPr>
              <a:t>积极：改革注入市场经济成分，取得一定的成效。</a:t>
            </a:r>
            <a:endParaRPr lang="zh-CN" altLang="en-US" sz="2800" b="1">
              <a:latin typeface="方正苏新诗柳楷简体" panose="02000000000000000000" charset="-122"/>
              <a:ea typeface="方正苏新诗柳楷简体" panose="02000000000000000000" charset="-122"/>
              <a:cs typeface="兰米粗楷简体" panose="02000503000000000000" charset="-122"/>
              <a:sym typeface="+mn-ea"/>
            </a:endParaRPr>
          </a:p>
          <a:p>
            <a:pPr indent="0" fontAlgn="auto">
              <a:lnSpc>
                <a:spcPct val="130000"/>
              </a:lnSpc>
              <a:buClr>
                <a:srgbClr val="F85208"/>
              </a:buClr>
              <a:buFont typeface="Wingdings" panose="05000000000000000000" charset="0"/>
              <a:buNone/>
            </a:pPr>
            <a:r>
              <a:rPr lang="zh-CN" altLang="en-US" sz="2800" b="1">
                <a:latin typeface="方正苏新诗柳楷简体" panose="02000000000000000000" charset="-122"/>
                <a:ea typeface="方正苏新诗柳楷简体" panose="02000000000000000000" charset="-122"/>
                <a:cs typeface="兰米粗楷简体" panose="02000503000000000000" charset="-122"/>
                <a:sym typeface="+mn-ea"/>
              </a:rPr>
              <a:t>消极：但没有突破计划经济体制，国民经济比例仍然严重失调。</a:t>
            </a:r>
            <a:endParaRPr lang="zh-CN" altLang="en-US" sz="2800" b="1">
              <a:latin typeface="方正苏新诗柳楷简体" panose="02000000000000000000" charset="-122"/>
              <a:ea typeface="方正苏新诗柳楷简体" panose="02000000000000000000" charset="-122"/>
              <a:cs typeface="兰米粗楷简体" panose="02000503000000000000" charset="-122"/>
              <a:sym typeface="+mn-ea"/>
            </a:endParaRPr>
          </a:p>
        </p:txBody>
      </p:sp>
      <p:sp>
        <p:nvSpPr>
          <p:cNvPr id="3" name="文本框 2"/>
          <p:cNvSpPr txBox="1"/>
          <p:nvPr/>
        </p:nvSpPr>
        <p:spPr>
          <a:xfrm>
            <a:off x="481330" y="3907155"/>
            <a:ext cx="7585075" cy="2861310"/>
          </a:xfrm>
          <a:prstGeom prst="rect">
            <a:avLst/>
          </a:prstGeom>
          <a:noFill/>
          <a:ln w="31750" cmpd="sng">
            <a:solidFill>
              <a:srgbClr val="C00000"/>
            </a:solidFill>
            <a:prstDash val="sysDash"/>
          </a:ln>
        </p:spPr>
        <p:txBody>
          <a:bodyPr wrap="square" rtlCol="0" anchor="t">
            <a:spAutoFit/>
          </a:bodyPr>
          <a:p>
            <a:pPr algn="l" fontAlgn="auto">
              <a:lnSpc>
                <a:spcPct val="150000"/>
              </a:lnSpc>
            </a:pPr>
            <a:r>
              <a:rPr lang="zh-CN" altLang="en-US" sz="2400" b="1" smtClean="0">
                <a:latin typeface="方正苏新诗柳楷简体" panose="02000000000000000000" charset="-122"/>
                <a:ea typeface="方正苏新诗柳楷简体" panose="02000000000000000000" charset="-122"/>
                <a:cs typeface="方正苏新诗柳楷简体" panose="02000000000000000000" charset="-122"/>
                <a:sym typeface="+mn-ea"/>
              </a:rPr>
              <a:t>材料：</a:t>
            </a:r>
            <a:r>
              <a:rPr lang="en-US" altLang="zh-CN" sz="2400" b="1" smtClean="0">
                <a:latin typeface="方正苏新诗柳楷简体" panose="02000000000000000000" charset="-122"/>
                <a:ea typeface="方正苏新诗柳楷简体" panose="02000000000000000000" charset="-122"/>
                <a:cs typeface="方正苏新诗柳楷简体" panose="02000000000000000000" charset="-122"/>
                <a:sym typeface="+mn-ea"/>
              </a:rPr>
              <a:t>尽管他不断想出一些新点子，想改变苏联的旧貌，但他始终没有脱离行政手段为主的经济工作领导方法，用旧机制去推行新措施的典型做法，他更没有从根本上触动中央权力过度集中的政治体制。——</a:t>
            </a:r>
            <a:r>
              <a:rPr lang="zh-CN" altLang="en-US" sz="2400" b="1" smtClean="0">
                <a:latin typeface="方正苏新诗柳楷简体" panose="02000000000000000000" charset="-122"/>
                <a:ea typeface="方正苏新诗柳楷简体" panose="02000000000000000000" charset="-122"/>
                <a:cs typeface="方正苏新诗柳楷简体" panose="02000000000000000000" charset="-122"/>
                <a:sym typeface="+mn-ea"/>
              </a:rPr>
              <a:t>黄苇町</a:t>
            </a:r>
            <a:r>
              <a:rPr lang="en-US" altLang="zh-CN" sz="2400" b="1" smtClean="0">
                <a:latin typeface="方正苏新诗柳楷简体" panose="02000000000000000000" charset="-122"/>
                <a:ea typeface="方正苏新诗柳楷简体" panose="02000000000000000000" charset="-122"/>
                <a:cs typeface="方正苏新诗柳楷简体" panose="02000000000000000000" charset="-122"/>
                <a:sym typeface="+mn-ea"/>
              </a:rPr>
              <a:t>·</a:t>
            </a:r>
            <a:r>
              <a:rPr lang="zh-CN" altLang="en-US" sz="2400" b="1" smtClean="0">
                <a:latin typeface="方正苏新诗柳楷简体" panose="02000000000000000000" charset="-122"/>
                <a:ea typeface="方正苏新诗柳楷简体" panose="02000000000000000000" charset="-122"/>
                <a:cs typeface="方正苏新诗柳楷简体" panose="02000000000000000000" charset="-122"/>
                <a:sym typeface="+mn-ea"/>
              </a:rPr>
              <a:t>《赫鲁晓夫改革的盲目性》</a:t>
            </a:r>
            <a:endParaRPr lang="zh-CN" altLang="en-US" sz="2400" b="1" smtClean="0">
              <a:latin typeface="方正苏新诗柳楷简体" panose="02000000000000000000" charset="-122"/>
              <a:ea typeface="方正苏新诗柳楷简体" panose="02000000000000000000" charset="-122"/>
              <a:cs typeface="方正苏新诗柳楷简体" panose="02000000000000000000" charset="-122"/>
              <a:sym typeface="+mn-ea"/>
            </a:endParaRPr>
          </a:p>
        </p:txBody>
      </p:sp>
      <p:grpSp>
        <p:nvGrpSpPr>
          <p:cNvPr id="5" name="组合 4"/>
          <p:cNvGrpSpPr/>
          <p:nvPr/>
        </p:nvGrpSpPr>
        <p:grpSpPr>
          <a:xfrm>
            <a:off x="8228965" y="836930"/>
            <a:ext cx="3755390" cy="5541645"/>
            <a:chOff x="12630" y="1081"/>
            <a:chExt cx="6243" cy="8964"/>
          </a:xfrm>
        </p:grpSpPr>
        <p:pic>
          <p:nvPicPr>
            <p:cNvPr id="392194" name="Picture 2" descr="C:\Users\Administrator\Desktop\timg.jpg"/>
            <p:cNvPicPr>
              <a:picLocks noChangeAspect="1" noChangeArrowheads="1"/>
            </p:cNvPicPr>
            <p:nvPr/>
          </p:nvPicPr>
          <p:blipFill>
            <a:blip r:embed="rId1"/>
            <a:stretch>
              <a:fillRect/>
            </a:stretch>
          </p:blipFill>
          <p:spPr bwMode="auto">
            <a:xfrm>
              <a:off x="12631" y="1081"/>
              <a:ext cx="6242" cy="6990"/>
            </a:xfrm>
            <a:prstGeom prst="rect">
              <a:avLst/>
            </a:prstGeom>
            <a:noFill/>
            <a:ln>
              <a:solidFill>
                <a:schemeClr val="accent1"/>
              </a:solidFill>
            </a:ln>
          </p:spPr>
        </p:pic>
        <p:sp>
          <p:nvSpPr>
            <p:cNvPr id="186377" name="矩形 186376"/>
            <p:cNvSpPr/>
            <p:nvPr/>
          </p:nvSpPr>
          <p:spPr>
            <a:xfrm>
              <a:off x="12630" y="8209"/>
              <a:ext cx="6243" cy="1837"/>
            </a:xfrm>
            <a:prstGeom prst="rect">
              <a:avLst/>
            </a:prstGeom>
            <a:noFill/>
            <a:ln w="12700" cap="flat" cmpd="sng">
              <a:noFill/>
              <a:prstDash val="solid"/>
              <a:miter/>
              <a:headEnd type="none" w="med" len="med"/>
              <a:tailEnd type="none" w="med" len="med"/>
            </a:ln>
          </p:spPr>
          <p: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2000" b="0" i="0" u="none" kern="1200" baseline="0">
                  <a:solidFill>
                    <a:schemeClr val="tx1"/>
                  </a:solidFill>
                  <a:latin typeface="Arial" panose="020B0604020202020204" pitchFamily="34" charset="0"/>
                  <a:ea typeface="宋体" panose="02010600030101010101" pitchFamily="2" charset="-122"/>
                </a:defRPr>
              </a:lvl5pPr>
            </a:lstStyle>
            <a:p>
              <a:pPr marL="0" lvl="0" indent="0">
                <a:lnSpc>
                  <a:spcPct val="130000"/>
                </a:lnSpc>
                <a:spcBef>
                  <a:spcPct val="0"/>
                </a:spcBef>
                <a:buNone/>
              </a:pPr>
              <a:r>
                <a:rPr lang="zh-CN" altLang="en-US" sz="1800" b="1">
                  <a:latin typeface="楷体" panose="02010609060101010101" charset="-122"/>
                  <a:ea typeface="楷体" panose="02010609060101010101" charset="-122"/>
                  <a:cs typeface="楷体" panose="02010609060101010101" charset="-122"/>
                </a:rPr>
                <a:t>赫鲁晓夫的墓碑用</a:t>
              </a:r>
              <a:r>
                <a:rPr lang="en-US" altLang="zh-CN" sz="1800" b="1">
                  <a:latin typeface="楷体" panose="02010609060101010101" charset="-122"/>
                  <a:ea typeface="楷体" panose="02010609060101010101" charset="-122"/>
                  <a:cs typeface="楷体" panose="02010609060101010101" charset="-122"/>
                </a:rPr>
                <a:t>7</a:t>
              </a:r>
              <a:r>
                <a:rPr lang="zh-CN" altLang="en-US" sz="1800" b="1">
                  <a:latin typeface="楷体" panose="02010609060101010101" charset="-122"/>
                  <a:ea typeface="楷体" panose="02010609060101010101" charset="-122"/>
                  <a:cs typeface="楷体" panose="02010609060101010101" charset="-122"/>
                </a:rPr>
                <a:t>块黑白大理石相向衔接堆砌而成，代表了赫氏毁誉参半的一生。</a:t>
              </a:r>
              <a:r>
                <a:rPr lang="zh-CN" altLang="en-US" sz="1800" b="1">
                  <a:latin typeface="楷体_GB2312" pitchFamily="49" charset="-122"/>
                  <a:ea typeface="楷体_GB2312" pitchFamily="49" charset="-122"/>
                </a:rPr>
                <a:t> </a:t>
              </a:r>
              <a:endParaRPr lang="zh-CN" altLang="en-US" sz="1800" b="1">
                <a:latin typeface="楷体_GB2312" pitchFamily="49" charset="-122"/>
                <a:ea typeface="楷体_GB2312" pitchFamily="49" charset="-122"/>
              </a:endParaRPr>
            </a:p>
          </p:txBody>
        </p:sp>
      </p:grpSp>
      <p:sp>
        <p:nvSpPr>
          <p:cNvPr id="8" name="文本框 7"/>
          <p:cNvSpPr txBox="1"/>
          <p:nvPr/>
        </p:nvSpPr>
        <p:spPr>
          <a:xfrm>
            <a:off x="8228330" y="3820160"/>
            <a:ext cx="3756660" cy="1337945"/>
          </a:xfrm>
          <a:prstGeom prst="rect">
            <a:avLst/>
          </a:prstGeom>
          <a:solidFill>
            <a:schemeClr val="accent5">
              <a:lumMod val="75000"/>
              <a:alpha val="90000"/>
            </a:schemeClr>
          </a:solidFill>
        </p:spPr>
        <p:txBody>
          <a:bodyPr wrap="square" rtlCol="0" anchor="t">
            <a:spAutoFit/>
          </a:bodyPr>
          <a:lstStyle/>
          <a:p>
            <a:pPr fontAlgn="auto">
              <a:lnSpc>
                <a:spcPct val="150000"/>
              </a:lnSpc>
              <a:buClr>
                <a:schemeClr val="bg1"/>
              </a:buClr>
            </a:pPr>
            <a:r>
              <a:rPr lang="zh-CN" altLang="en-US" b="1" smtClean="0">
                <a:solidFill>
                  <a:schemeClr val="bg1"/>
                </a:solidFill>
                <a:latin typeface="楷体" panose="02010609060101010101" charset="-122"/>
                <a:ea typeface="楷体" panose="02010609060101010101" charset="-122"/>
                <a:cs typeface="楷体" panose="02010609060101010101" charset="-122"/>
                <a:sym typeface="+mn-ea"/>
              </a:rPr>
              <a:t>材料：赫鲁晓夫既是斯大林模式的掘墓人，但最终还是扮演了守墓人的角色</a:t>
            </a:r>
            <a:r>
              <a:rPr lang="zh-CN" altLang="en-US" smtClean="0">
                <a:solidFill>
                  <a:schemeClr val="bg1"/>
                </a:solidFill>
                <a:latin typeface="楷体" panose="02010609060101010101" charset="-122"/>
                <a:ea typeface="楷体" panose="02010609060101010101" charset="-122"/>
                <a:cs typeface="楷体" panose="02010609060101010101" charset="-122"/>
                <a:sym typeface="+mn-ea"/>
              </a:rPr>
              <a:t>。</a:t>
            </a:r>
            <a:r>
              <a:rPr lang="en-US" altLang="zh-CN" b="1" smtClean="0">
                <a:solidFill>
                  <a:schemeClr val="bg1"/>
                </a:solidFill>
                <a:latin typeface="楷体" panose="02010609060101010101" charset="-122"/>
                <a:ea typeface="楷体" panose="02010609060101010101" charset="-122"/>
                <a:cs typeface="楷体" panose="02010609060101010101" charset="-122"/>
                <a:sym typeface="+mn-ea"/>
              </a:rPr>
              <a:t>——《</a:t>
            </a:r>
            <a:r>
              <a:rPr lang="zh-CN" altLang="en-US" b="1" smtClean="0">
                <a:solidFill>
                  <a:schemeClr val="bg1"/>
                </a:solidFill>
                <a:latin typeface="楷体" panose="02010609060101010101" charset="-122"/>
                <a:ea typeface="楷体" panose="02010609060101010101" charset="-122"/>
                <a:cs typeface="楷体" panose="02010609060101010101" charset="-122"/>
                <a:sym typeface="+mn-ea"/>
              </a:rPr>
              <a:t>俄国史</a:t>
            </a:r>
            <a:r>
              <a:rPr lang="en-US" altLang="zh-CN" b="1" smtClean="0">
                <a:solidFill>
                  <a:schemeClr val="bg1"/>
                </a:solidFill>
                <a:latin typeface="楷体" panose="02010609060101010101" charset="-122"/>
                <a:ea typeface="楷体" panose="02010609060101010101" charset="-122"/>
                <a:cs typeface="楷体" panose="02010609060101010101" charset="-122"/>
                <a:sym typeface="+mn-ea"/>
              </a:rPr>
              <a:t>》</a:t>
            </a:r>
            <a:endParaRPr lang="en-US" altLang="zh-CN" b="1" smtClean="0">
              <a:solidFill>
                <a:schemeClr val="bg1"/>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2000" fill="hold">
                                          <p:stCondLst>
                                            <p:cond delay="0"/>
                                          </p:stCondLst>
                                        </p:cTn>
                                        <p:tgtEl>
                                          <p:spTgt spid="5"/>
                                        </p:tgtEl>
                                        <p:attrNameLst>
                                          <p:attrName>style.visibility</p:attrName>
                                        </p:attrNameLst>
                                      </p:cBhvr>
                                      <p:to>
                                        <p:strVal val="visible"/>
                                      </p:to>
                                    </p:set>
                                    <p:animEffect transition="in" filter="wipe(right)">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2000" fill="hold">
                                          <p:stCondLst>
                                            <p:cond delay="0"/>
                                          </p:stCondLst>
                                        </p:cTn>
                                        <p:tgtEl>
                                          <p:spTgt spid="8"/>
                                        </p:tgtEl>
                                        <p:attrNameLst>
                                          <p:attrName>style.visibility</p:attrName>
                                        </p:attrNameLst>
                                      </p:cBhvr>
                                      <p:to>
                                        <p:strVal val="visible"/>
                                      </p:to>
                                    </p:set>
                                    <p:animEffect transition="in" filter="blinds(horizontal)">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3" name="Rectangle 2"/>
          <p:cNvSpPr/>
          <p:nvPr/>
        </p:nvSpPr>
        <p:spPr>
          <a:xfrm>
            <a:off x="1057275" y="1626235"/>
            <a:ext cx="10450195" cy="1383665"/>
          </a:xfrm>
          <a:prstGeom prst="rect">
            <a:avLst/>
          </a:prstGeom>
          <a:noFill/>
          <a:ln w="9525">
            <a:noFill/>
          </a:ln>
        </p:spPr>
        <p:txBody>
          <a:bodyPr wrap="square" anchor="ctr">
            <a:spAutoFit/>
          </a:bodyPr>
          <a:p>
            <a:pPr>
              <a:lnSpc>
                <a:spcPct val="150000"/>
              </a:lnSpc>
            </a:pPr>
            <a:r>
              <a:rPr lang="zh-CN" altLang="en-US" sz="2800" dirty="0">
                <a:latin typeface="汉仪颜楷简" panose="00020600040101010101" charset="-122"/>
                <a:ea typeface="汉仪颜楷简" panose="00020600040101010101" charset="-122"/>
                <a:cs typeface="汉仪颜楷简" panose="00020600040101010101" charset="-122"/>
              </a:rPr>
              <a:t>有人说“赫鲁晓夫是斯大林的掘墓人，也是斯大林的守墓人。”你是否同意这种观点，请说明理由。</a:t>
            </a:r>
            <a:r>
              <a:rPr lang="zh-CN" altLang="en-US" sz="2160" b="0" dirty="0">
                <a:latin typeface="汉仪颜楷简" panose="00020600040101010101" charset="-122"/>
                <a:ea typeface="汉仪颜楷简" panose="00020600040101010101" charset="-122"/>
                <a:cs typeface="汉仪颜楷简" panose="00020600040101010101" charset="-122"/>
              </a:rPr>
              <a:t> </a:t>
            </a:r>
            <a:endParaRPr lang="zh-CN" altLang="en-US" sz="2160" b="0" dirty="0">
              <a:latin typeface="汉仪颜楷简" panose="00020600040101010101" charset="-122"/>
              <a:ea typeface="汉仪颜楷简" panose="00020600040101010101" charset="-122"/>
              <a:cs typeface="汉仪颜楷简" panose="00020600040101010101" charset="-122"/>
            </a:endParaRPr>
          </a:p>
        </p:txBody>
      </p:sp>
      <p:sp>
        <p:nvSpPr>
          <p:cNvPr id="28676" name="Rectangle 4"/>
          <p:cNvSpPr/>
          <p:nvPr/>
        </p:nvSpPr>
        <p:spPr>
          <a:xfrm>
            <a:off x="2090292" y="3121229"/>
            <a:ext cx="8300024" cy="1383665"/>
          </a:xfrm>
          <a:prstGeom prst="rect">
            <a:avLst/>
          </a:prstGeom>
          <a:noFill/>
          <a:ln w="9525">
            <a:noFill/>
          </a:ln>
        </p:spPr>
        <p:txBody>
          <a:bodyPr wrap="square" anchor="ctr">
            <a:spAutoFit/>
          </a:bodyPr>
          <a:p>
            <a:pPr indent="317500" fontAlgn="auto">
              <a:lnSpc>
                <a:spcPct val="150000"/>
              </a:lnSpc>
            </a:pPr>
            <a:r>
              <a:rPr lang="zh-CN" altLang="en-US" sz="2800" b="1" dirty="0">
                <a:latin typeface="Arial" panose="020B0604020202020204" pitchFamily="34" charset="0"/>
                <a:ea typeface="宋体" panose="02010600030101010101" pitchFamily="2" charset="-122"/>
              </a:rPr>
              <a:t>掘墓：一定程度上冲击了高度集中的斯大林模式。</a:t>
            </a:r>
            <a:endParaRPr lang="zh-CN" altLang="en-US" sz="2800" b="1" dirty="0">
              <a:latin typeface="Arial" panose="020B0604020202020204" pitchFamily="34" charset="0"/>
              <a:ea typeface="宋体" panose="02010600030101010101" pitchFamily="2" charset="-122"/>
            </a:endParaRPr>
          </a:p>
          <a:p>
            <a:pPr indent="317500" fontAlgn="auto">
              <a:lnSpc>
                <a:spcPct val="150000"/>
              </a:lnSpc>
            </a:pPr>
            <a:r>
              <a:rPr lang="zh-CN" altLang="en-US" sz="2800" b="1" dirty="0">
                <a:latin typeface="Arial" panose="020B0604020202020204" pitchFamily="34" charset="0"/>
                <a:ea typeface="宋体" panose="02010600030101010101" pitchFamily="2" charset="-122"/>
              </a:rPr>
              <a:t>守墓：没有从根本上突破高度集中的斯大林模式。</a:t>
            </a:r>
            <a:endParaRPr lang="zh-CN" altLang="en-US" sz="2800" b="1" dirty="0">
              <a:latin typeface="Arial" panose="020B0604020202020204" pitchFamily="34" charset="0"/>
              <a:ea typeface="宋体" panose="02010600030101010101" pitchFamily="2" charset="-122"/>
            </a:endParaRPr>
          </a:p>
        </p:txBody>
      </p:sp>
      <p:sp>
        <p:nvSpPr>
          <p:cNvPr id="28678" name="Oval 6"/>
          <p:cNvSpPr/>
          <p:nvPr/>
        </p:nvSpPr>
        <p:spPr>
          <a:xfrm>
            <a:off x="5742354" y="1709165"/>
            <a:ext cx="1219471" cy="685952"/>
          </a:xfrm>
          <a:prstGeom prst="ellipse">
            <a:avLst/>
          </a:prstGeom>
          <a:noFill/>
          <a:ln w="41275" cap="flat" cmpd="sng">
            <a:solidFill>
              <a:srgbClr val="FF0000"/>
            </a:solidFill>
            <a:prstDash val="solid"/>
            <a:round/>
            <a:headEnd type="none" w="med" len="med"/>
            <a:tailEnd type="none" w="med" len="med"/>
          </a:ln>
        </p:spPr>
        <p:txBody>
          <a:bodyPr wrap="none" anchor="ctr"/>
          <a:p>
            <a:pPr fontAlgn="base"/>
            <a:endParaRPr lang="zh-CN" altLang="en-US" sz="2000" strike="noStrike" noProof="1" dirty="0">
              <a:latin typeface="Arial" panose="020B0604020202020204" pitchFamily="34" charset="0"/>
              <a:ea typeface="宋体" panose="02010600030101010101" pitchFamily="2" charset="-122"/>
            </a:endParaRPr>
          </a:p>
        </p:txBody>
      </p:sp>
      <p:sp>
        <p:nvSpPr>
          <p:cNvPr id="28679" name="Oval 7"/>
          <p:cNvSpPr/>
          <p:nvPr/>
        </p:nvSpPr>
        <p:spPr>
          <a:xfrm>
            <a:off x="9247005" y="1709165"/>
            <a:ext cx="1143254" cy="685952"/>
          </a:xfrm>
          <a:prstGeom prst="ellipse">
            <a:avLst/>
          </a:prstGeom>
          <a:noFill/>
          <a:ln w="41275" cap="flat" cmpd="sng">
            <a:solidFill>
              <a:srgbClr val="FF0000"/>
            </a:solidFill>
            <a:prstDash val="solid"/>
            <a:round/>
            <a:headEnd type="none" w="med" len="med"/>
            <a:tailEnd type="none" w="med" len="med"/>
          </a:ln>
        </p:spPr>
        <p:txBody>
          <a:bodyPr wrap="none" anchor="ctr"/>
          <a:p>
            <a:pPr fontAlgn="base"/>
            <a:endParaRPr lang="zh-CN" altLang="en-US" sz="2000" strike="noStrike" noProof="1" dirty="0">
              <a:latin typeface="Arial" panose="020B0604020202020204" pitchFamily="3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6">
                                            <p:txEl>
                                              <p:charRg st="0" end="2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bldLvl="0" animBg="1"/>
      <p:bldP spid="2867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BEBA8EAE-BF5A-486C-A8C5-ECC9F3942E4B}">
                <a14:imgProps xmlns:a14="http://schemas.microsoft.com/office/drawing/2010/main">
                  <a14:imgLayer r:embed="rId2">
                    <a14:imgEffect>
                      <a14:backgroundRemoval t="0" b="100000" l="1000" r="100000">
                        <a14:backgroundMark x1="35000" y1="22796" x2="35600" y2="42249"/>
                        <a14:backgroundMark x1="25800" y1="39210" x2="32600" y2="49848"/>
                        <a14:backgroundMark x1="23800" y1="54103" x2="23200" y2="59878"/>
                        <a14:backgroundMark x1="20600" y1="62310" x2="22400" y2="58055"/>
                        <a14:backgroundMark x1="20800" y1="62614" x2="26800" y2="59271"/>
                        <a14:backgroundMark x1="71600" y1="30699" x2="88200" y2="59878"/>
                        <a14:backgroundMark x1="65000" y1="7295" x2="87000" y2="10942"/>
                        <a14:backgroundMark x1="8400" y1="29483" x2="4200" y2="53495"/>
                        <a14:backgroundMark x1="2400" y1="64134" x2="2400" y2="86626"/>
                        <a14:backgroundMark x1="37800" y1="8815" x2="50600" y2="5775"/>
                        <a14:backgroundMark x1="29800" y1="15198" x2="27600" y2="20365"/>
                      </a14:backgroundRemoval>
                    </a14:imgEffect>
                  </a14:imgLayer>
                </a14:imgProps>
              </a:ext>
              <a:ext uri="{28A0092B-C50C-407E-A947-70E740481C1C}">
                <a14:useLocalDpi xmlns:a14="http://schemas.microsoft.com/office/drawing/2010/main" val="0"/>
              </a:ext>
            </a:extLst>
          </a:blip>
          <a:stretch>
            <a:fillRect/>
          </a:stretch>
        </p:blipFill>
        <p:spPr>
          <a:xfrm>
            <a:off x="8762365" y="4431665"/>
            <a:ext cx="3687445" cy="2426335"/>
          </a:xfrm>
          <a:prstGeom prst="rect">
            <a:avLst/>
          </a:prstGeom>
          <a:ln>
            <a:noFill/>
          </a:ln>
          <a:effectLst>
            <a:outerShdw blurRad="190500" algn="tl" rotWithShape="0">
              <a:srgbClr val="000000">
                <a:alpha val="70000"/>
              </a:srgbClr>
            </a:outerShdw>
          </a:effectLst>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0620" y="5712411"/>
            <a:ext cx="1713124" cy="487722"/>
          </a:xfrm>
          <a:prstGeom prst="rect">
            <a:avLst/>
          </a:prstGeom>
        </p:spPr>
      </p:pic>
      <p:sp>
        <p:nvSpPr>
          <p:cNvPr id="2" name="文本框 1"/>
          <p:cNvSpPr txBox="1"/>
          <p:nvPr/>
        </p:nvSpPr>
        <p:spPr>
          <a:xfrm>
            <a:off x="0" y="0"/>
            <a:ext cx="12192635" cy="706755"/>
          </a:xfrm>
          <a:prstGeom prst="rect">
            <a:avLst/>
          </a:prstGeom>
          <a:solidFill>
            <a:srgbClr val="C00000"/>
          </a:solidFill>
        </p:spPr>
        <p:txBody>
          <a:bodyPr wrap="square" rtlCol="0" anchor="t">
            <a:spAutoFit/>
          </a:bodyPr>
          <a:p>
            <a:pPr algn="ctr"/>
            <a:r>
              <a:rPr lang="zh-CN" altLang="en-US" sz="4000" b="1">
                <a:latin typeface="汉仪颜楷简" panose="00020600040101010101" charset="-122"/>
                <a:ea typeface="汉仪颜楷简" panose="00020600040101010101" charset="-122"/>
                <a:sym typeface="+mn-ea"/>
              </a:rPr>
              <a:t>苏联的发展、改革与解体</a:t>
            </a:r>
            <a:endParaRPr lang="zh-CN" altLang="en-US" sz="4000" b="1">
              <a:latin typeface="汉仪颜楷简" panose="00020600040101010101" charset="-122"/>
              <a:ea typeface="汉仪颜楷简" panose="00020600040101010101" charset="-122"/>
              <a:sym typeface="+mn-ea"/>
            </a:endParaRPr>
          </a:p>
        </p:txBody>
      </p:sp>
      <p:sp>
        <p:nvSpPr>
          <p:cNvPr id="5" name="文本框 4"/>
          <p:cNvSpPr txBox="1"/>
          <p:nvPr/>
        </p:nvSpPr>
        <p:spPr>
          <a:xfrm>
            <a:off x="287655" y="837565"/>
            <a:ext cx="4069715" cy="645160"/>
          </a:xfrm>
          <a:prstGeom prst="rect">
            <a:avLst/>
          </a:prstGeom>
          <a:noFill/>
        </p:spPr>
        <p:txBody>
          <a:bodyPr wrap="none" rtlCol="0">
            <a:spAutoFit/>
          </a:bodyPr>
          <a:p>
            <a:r>
              <a:rPr lang="en-US" altLang="zh-CN" sz="3600" b="1">
                <a:effectLst/>
                <a:latin typeface="汉仪颜楷简" panose="00020600040101010101" charset="-122"/>
                <a:ea typeface="汉仪颜楷简" panose="00020600040101010101" charset="-122"/>
                <a:cs typeface="汉仪颜楷简" panose="00020600040101010101" charset="-122"/>
              </a:rPr>
              <a:t>2</a:t>
            </a:r>
            <a:r>
              <a:rPr lang="zh-CN" altLang="en-US" sz="3600" b="1">
                <a:effectLst/>
                <a:latin typeface="汉仪颜楷简" panose="00020600040101010101" charset="-122"/>
                <a:ea typeface="汉仪颜楷简" panose="00020600040101010101" charset="-122"/>
                <a:cs typeface="汉仪颜楷简" panose="00020600040101010101" charset="-122"/>
              </a:rPr>
              <a:t>、勃列日涅夫改革</a:t>
            </a:r>
            <a:endParaRPr lang="zh-CN" altLang="en-US" sz="3600" b="1">
              <a:effectLst/>
              <a:latin typeface="汉仪颜楷简" panose="00020600040101010101" charset="-122"/>
              <a:ea typeface="汉仪颜楷简" panose="00020600040101010101" charset="-122"/>
              <a:cs typeface="汉仪颜楷简" panose="00020600040101010101" charset="-122"/>
            </a:endParaRPr>
          </a:p>
        </p:txBody>
      </p:sp>
      <p:sp>
        <p:nvSpPr>
          <p:cNvPr id="7" name="文本框 6"/>
          <p:cNvSpPr txBox="1"/>
          <p:nvPr/>
        </p:nvSpPr>
        <p:spPr>
          <a:xfrm>
            <a:off x="7270750" y="6200140"/>
            <a:ext cx="1789430" cy="368300"/>
          </a:xfrm>
          <a:prstGeom prst="rect">
            <a:avLst/>
          </a:prstGeom>
          <a:noFill/>
        </p:spPr>
        <p:txBody>
          <a:bodyPr wrap="square" rtlCol="0">
            <a:spAutoFit/>
          </a:bodyPr>
          <a:p>
            <a:pPr algn="ctr"/>
            <a:r>
              <a:rPr lang="zh-CN" altLang="en-US" b="1">
                <a:latin typeface="楷体" panose="02010609060101010101" charset="-122"/>
                <a:ea typeface="楷体" panose="02010609060101010101" charset="-122"/>
              </a:rPr>
              <a:t>保守的改革者</a:t>
            </a:r>
            <a:endParaRPr lang="zh-CN" altLang="en-US" b="1">
              <a:latin typeface="楷体" panose="02010609060101010101" charset="-122"/>
              <a:ea typeface="楷体" panose="02010609060101010101" charset="-122"/>
            </a:endParaRPr>
          </a:p>
        </p:txBody>
      </p:sp>
      <p:sp>
        <p:nvSpPr>
          <p:cNvPr id="3" name="文本框 2"/>
          <p:cNvSpPr txBox="1"/>
          <p:nvPr/>
        </p:nvSpPr>
        <p:spPr>
          <a:xfrm>
            <a:off x="509905" y="1701165"/>
            <a:ext cx="11172190" cy="2245360"/>
          </a:xfrm>
          <a:prstGeom prst="rect">
            <a:avLst/>
          </a:prstGeom>
          <a:noFill/>
        </p:spPr>
        <p:txBody>
          <a:bodyPr wrap="square" rtlCol="0" anchor="t">
            <a:spAutoFit/>
          </a:bodyPr>
          <a:p>
            <a:r>
              <a:rPr lang="zh-CN" altLang="en-US" sz="2800" b="1">
                <a:latin typeface="Times New Roman" panose="02020603050405020304" pitchFamily="18" charset="0"/>
                <a:ea typeface="宋体" panose="02010600030101010101" pitchFamily="2" charset="-122"/>
                <a:cs typeface="Times New Roman" panose="02020603050405020304" pitchFamily="18" charset="0"/>
              </a:rPr>
              <a:t>材料三∶勃列日涅夫领导时期（1964- 1982）是苏联发展进程中的一个重要阶段。在这一时期，苏联的整体实力大有提升，与美国的差距不断缩小，人民群众的生活水平也有大幅度提高;但与此同时，苏联在这一时期四处扩张势力并把大量资源花费在于美国的军备竞赛中，而国内经济却逐渐暴露出危机，并且日益严重。——马克垚《世界文明史》</a:t>
            </a:r>
            <a:endParaRPr lang="zh-CN" altLang="en-US" sz="2800" b="1">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BEBA8EAE-BF5A-486C-A8C5-ECC9F3942E4B}">
                <a14:imgProps xmlns:a14="http://schemas.microsoft.com/office/drawing/2010/main">
                  <a14:imgLayer r:embed="rId2">
                    <a14:imgEffect>
                      <a14:backgroundRemoval t="0" b="100000" l="0" r="100000">
                        <a14:foregroundMark x1="44941" y1="21905" x2="41647" y2="28333"/>
                        <a14:foregroundMark x1="40941" y1="28095" x2="42588" y2="37619"/>
                        <a14:foregroundMark x1="52941" y1="48095" x2="57647" y2="73333"/>
                        <a14:foregroundMark x1="50118" y1="47619" x2="54824" y2="67619"/>
                        <a14:foregroundMark x1="76235" y1="74048" x2="87529" y2="71667"/>
                        <a14:foregroundMark x1="85882" y1="74286" x2="72000" y2="78810"/>
                        <a14:foregroundMark x1="15765" y1="92619" x2="84706" y2="90238"/>
                        <a14:foregroundMark x1="72235" y1="82143" x2="92235" y2="96190"/>
                        <a14:foregroundMark x1="95059" y1="81190" x2="78588" y2="90714"/>
                        <a14:foregroundMark x1="97647" y1="78571" x2="85647" y2="83810"/>
                        <a14:backgroundMark x1="11294" y1="69048" x2="24706" y2="31190"/>
                        <a14:backgroundMark x1="21882" y1="20714" x2="62824" y2="8571"/>
                        <a14:backgroundMark x1="63294" y1="39524" x2="60706" y2="42381"/>
                        <a14:backgroundMark x1="88706" y1="48571" x2="96000" y2="69524"/>
                      </a14:backgroundRemoval>
                    </a14:imgEffect>
                  </a14:imgLayer>
                </a14:imgProps>
              </a:ext>
              <a:ext uri="{28A0092B-C50C-407E-A947-70E740481C1C}">
                <a14:useLocalDpi xmlns:a14="http://schemas.microsoft.com/office/drawing/2010/main" val="0"/>
              </a:ext>
            </a:extLst>
          </a:blip>
          <a:stretch>
            <a:fillRect/>
          </a:stretch>
        </p:blipFill>
        <p:spPr>
          <a:xfrm>
            <a:off x="-5446" y="4045186"/>
            <a:ext cx="2846300" cy="2812814"/>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7" y="2360989"/>
            <a:ext cx="12192000" cy="3504214"/>
          </a:xfrm>
          <a:prstGeom prst="rect">
            <a:avLst/>
          </a:prstGeom>
        </p:spPr>
      </p:pic>
      <p:pic>
        <p:nvPicPr>
          <p:cNvPr id="29" name="图片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0854" y="5715826"/>
            <a:ext cx="3450635" cy="481626"/>
          </a:xfrm>
          <a:prstGeom prst="rect">
            <a:avLst/>
          </a:prstGeom>
        </p:spPr>
      </p:pic>
      <p:sp>
        <p:nvSpPr>
          <p:cNvPr id="2" name="文本框 1"/>
          <p:cNvSpPr txBox="1"/>
          <p:nvPr/>
        </p:nvSpPr>
        <p:spPr>
          <a:xfrm>
            <a:off x="0" y="0"/>
            <a:ext cx="12192635" cy="706755"/>
          </a:xfrm>
          <a:prstGeom prst="rect">
            <a:avLst/>
          </a:prstGeom>
          <a:solidFill>
            <a:srgbClr val="C00000"/>
          </a:solidFill>
        </p:spPr>
        <p:txBody>
          <a:bodyPr wrap="square" rtlCol="0" anchor="t">
            <a:spAutoFit/>
          </a:bodyPr>
          <a:p>
            <a:pPr algn="ctr"/>
            <a:r>
              <a:rPr lang="zh-CN" altLang="en-US" sz="4000" b="1">
                <a:latin typeface="汉仪颜楷简" panose="00020600040101010101" charset="-122"/>
                <a:ea typeface="汉仪颜楷简" panose="00020600040101010101" charset="-122"/>
                <a:sym typeface="+mn-ea"/>
              </a:rPr>
              <a:t>苏联的发展、改革与解体</a:t>
            </a:r>
            <a:endParaRPr lang="zh-CN" altLang="en-US" sz="4000" b="1">
              <a:latin typeface="汉仪颜楷简" panose="00020600040101010101" charset="-122"/>
              <a:ea typeface="汉仪颜楷简" panose="00020600040101010101" charset="-122"/>
              <a:sym typeface="+mn-ea"/>
            </a:endParaRPr>
          </a:p>
        </p:txBody>
      </p:sp>
      <p:sp>
        <p:nvSpPr>
          <p:cNvPr id="3" name="文本框 2"/>
          <p:cNvSpPr txBox="1"/>
          <p:nvPr/>
        </p:nvSpPr>
        <p:spPr>
          <a:xfrm>
            <a:off x="361315" y="1090295"/>
            <a:ext cx="11481435" cy="1383665"/>
          </a:xfrm>
          <a:prstGeom prst="rect">
            <a:avLst/>
          </a:prstGeom>
          <a:noFill/>
        </p:spPr>
        <p:txBody>
          <a:bodyPr wrap="square" rtlCol="0">
            <a:spAutoFit/>
          </a:bodyPr>
          <a:p>
            <a:r>
              <a:rPr lang="zh-CN" altLang="en-US" sz="2800" b="1">
                <a:latin typeface="方正苏新诗柳楷简体" panose="02000000000000000000" charset="-122"/>
                <a:ea typeface="方正苏新诗柳楷简体" panose="02000000000000000000" charset="-122"/>
              </a:rPr>
              <a:t>（</a:t>
            </a:r>
            <a:r>
              <a:rPr lang="en-US" altLang="zh-CN" sz="2800" b="1">
                <a:latin typeface="方正苏新诗柳楷简体" panose="02000000000000000000" charset="-122"/>
                <a:ea typeface="方正苏新诗柳楷简体" panose="02000000000000000000" charset="-122"/>
              </a:rPr>
              <a:t>1</a:t>
            </a:r>
            <a:r>
              <a:rPr lang="zh-CN" altLang="en-US" sz="2800" b="1">
                <a:latin typeface="方正苏新诗柳楷简体" panose="02000000000000000000" charset="-122"/>
                <a:ea typeface="方正苏新诗柳楷简体" panose="02000000000000000000" charset="-122"/>
              </a:rPr>
              <a:t>）内容：</a:t>
            </a:r>
            <a:endParaRPr lang="zh-CN" altLang="en-US" sz="2800" b="1">
              <a:latin typeface="方正苏新诗柳楷简体" panose="02000000000000000000" charset="-122"/>
              <a:ea typeface="方正苏新诗柳楷简体" panose="02000000000000000000" charset="-122"/>
            </a:endParaRPr>
          </a:p>
          <a:p>
            <a:r>
              <a:rPr lang="zh-CN" altLang="en-US" sz="2800" b="1">
                <a:latin typeface="方正苏新诗柳楷简体" panose="02000000000000000000" charset="-122"/>
                <a:ea typeface="方正苏新诗柳楷简体" panose="02000000000000000000" charset="-122"/>
              </a:rPr>
              <a:t>在工业领域推行</a:t>
            </a:r>
            <a:r>
              <a:rPr lang="en-US" altLang="zh-CN" sz="2800" b="1">
                <a:latin typeface="方正苏新诗柳楷简体" panose="02000000000000000000" charset="-122"/>
                <a:ea typeface="方正苏新诗柳楷简体" panose="02000000000000000000" charset="-122"/>
              </a:rPr>
              <a:t>“</a:t>
            </a:r>
            <a:r>
              <a:rPr lang="zh-CN" altLang="en-US" sz="2800" b="1">
                <a:latin typeface="方正苏新诗柳楷简体" panose="02000000000000000000" charset="-122"/>
                <a:ea typeface="方正苏新诗柳楷简体" panose="02000000000000000000" charset="-122"/>
              </a:rPr>
              <a:t>新经济体制</a:t>
            </a:r>
            <a:r>
              <a:rPr lang="en-US" altLang="zh-CN" sz="2800" b="1">
                <a:latin typeface="方正苏新诗柳楷简体" panose="02000000000000000000" charset="-122"/>
                <a:ea typeface="方正苏新诗柳楷简体" panose="02000000000000000000" charset="-122"/>
              </a:rPr>
              <a:t>”</a:t>
            </a:r>
            <a:r>
              <a:rPr lang="zh-CN" altLang="en-US" sz="2800" b="1">
                <a:latin typeface="方正苏新诗柳楷简体" panose="02000000000000000000" charset="-122"/>
                <a:ea typeface="方正苏新诗柳楷简体" panose="02000000000000000000" charset="-122"/>
                <a:sym typeface="+mn-ea"/>
              </a:rPr>
              <a:t>改革，</a:t>
            </a:r>
            <a:r>
              <a:rPr lang="zh-CN" altLang="en-US" sz="2800" b="1">
                <a:latin typeface="方正苏新诗柳楷简体" panose="02000000000000000000" charset="-122"/>
                <a:ea typeface="方正苏新诗柳楷简体" panose="02000000000000000000" charset="-122"/>
              </a:rPr>
              <a:t>扩大企业的自主权，利用奖金等经济杠杆促进企业改善管理、提高效益。</a:t>
            </a:r>
            <a:endParaRPr lang="zh-CN" altLang="en-US" sz="2800" b="1">
              <a:latin typeface="方正苏新诗柳楷简体" panose="02000000000000000000" charset="-122"/>
              <a:ea typeface="方正苏新诗柳楷简体" panose="02000000000000000000"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64571" name="Group 59"/>
          <p:cNvGraphicFramePr>
            <a:graphicFrameLocks noGrp="1"/>
          </p:cNvGraphicFramePr>
          <p:nvPr>
            <p:custDataLst>
              <p:tags r:id="rId1"/>
            </p:custDataLst>
          </p:nvPr>
        </p:nvGraphicFramePr>
        <p:xfrm>
          <a:off x="2541243" y="645939"/>
          <a:ext cx="6828790" cy="4896485"/>
        </p:xfrm>
        <a:graphic>
          <a:graphicData uri="http://schemas.openxmlformats.org/drawingml/2006/table">
            <a:tbl>
              <a:tblPr/>
              <a:tblGrid>
                <a:gridCol w="1704975"/>
                <a:gridCol w="1748790"/>
                <a:gridCol w="1534160"/>
                <a:gridCol w="1840865"/>
              </a:tblGrid>
              <a:tr h="608965">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5"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项目</a:t>
                      </a:r>
                      <a:endParaRPr kumimoji="0" lang="zh-CN" altLang="en-US" sz="2805"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年份</a:t>
                      </a:r>
                      <a:endParaRPr kumimoji="0" lang="zh-CN" altLang="en-US"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5"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美国</a:t>
                      </a:r>
                      <a:endParaRPr kumimoji="0" lang="zh-CN" altLang="en-US" sz="2805"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苏联</a:t>
                      </a:r>
                      <a:endParaRPr kumimoji="0" lang="zh-CN" altLang="en-US"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r>
              <a:tr h="535940">
                <a:tc rowSpan="2">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20000"/>
                        </a:spcBef>
                        <a:spcAft>
                          <a:spcPct val="0"/>
                        </a:spcAft>
                        <a:buClrTx/>
                        <a:buSzTx/>
                        <a:buFontTx/>
                        <a:buNone/>
                      </a:pPr>
                      <a:r>
                        <a:rPr kumimoji="0" lang="zh-CN" altLang="en-US"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洲际导弹</a:t>
                      </a:r>
                      <a:endParaRPr kumimoji="0" lang="zh-CN" altLang="en-US"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1968</a:t>
                      </a:r>
                      <a:endPar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1054</a:t>
                      </a:r>
                      <a:endPar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858</a:t>
                      </a:r>
                      <a:endPar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r>
              <a:tr h="535940">
                <a:tc vMerge="1">
                  <a:tcPr>
                    <a:lnL w="9525">
                      <a:solidFill>
                        <a:srgbClr val="B28E4E"/>
                      </a:solidFill>
                      <a:prstDash val="dash"/>
                    </a:lnL>
                    <a:lnR w="9525">
                      <a:solidFill>
                        <a:srgbClr val="B28E4E"/>
                      </a:solidFill>
                      <a:prstDash val="dash"/>
                    </a:lnR>
                    <a:lnB w="9525">
                      <a:solidFill>
                        <a:srgbClr val="B28E4E"/>
                      </a:solidFill>
                      <a:prstDash val="dash"/>
                    </a:lnB>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1978</a:t>
                      </a:r>
                      <a:endPar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805"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1054</a:t>
                      </a:r>
                      <a:endParaRPr kumimoji="0" lang="en-US" altLang="zh-CN" sz="2805"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1400</a:t>
                      </a:r>
                      <a:endPar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r>
              <a:tr h="535940">
                <a:tc rowSpan="2">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20000"/>
                        </a:spcBef>
                        <a:spcAft>
                          <a:spcPct val="0"/>
                        </a:spcAft>
                        <a:buClrTx/>
                        <a:buSzTx/>
                        <a:buFontTx/>
                        <a:buNone/>
                      </a:pPr>
                      <a:r>
                        <a:rPr kumimoji="0" lang="zh-CN" altLang="en-US"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坦克</a:t>
                      </a:r>
                      <a:endParaRPr kumimoji="0" lang="zh-CN" altLang="en-US"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1968</a:t>
                      </a:r>
                      <a:endPar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8500</a:t>
                      </a:r>
                      <a:endPar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32400</a:t>
                      </a:r>
                      <a:endPar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r>
              <a:tr h="535940">
                <a:tc vMerge="1">
                  <a:tcPr>
                    <a:lnL w="9525">
                      <a:solidFill>
                        <a:srgbClr val="B28E4E"/>
                      </a:solidFill>
                      <a:prstDash val="dash"/>
                    </a:lnL>
                    <a:lnR w="9525">
                      <a:solidFill>
                        <a:srgbClr val="B28E4E"/>
                      </a:solidFill>
                      <a:prstDash val="dash"/>
                    </a:lnR>
                    <a:lnB w="9525">
                      <a:solidFill>
                        <a:srgbClr val="B28E4E"/>
                      </a:solidFill>
                      <a:prstDash val="dash"/>
                    </a:lnB>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1978</a:t>
                      </a:r>
                      <a:endPar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10500</a:t>
                      </a:r>
                      <a:endPar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50000</a:t>
                      </a:r>
                      <a:endPar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r>
              <a:tr h="535940">
                <a:tc rowSpan="2">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20000"/>
                        </a:spcBef>
                        <a:spcAft>
                          <a:spcPct val="0"/>
                        </a:spcAft>
                        <a:buClrTx/>
                        <a:buSzTx/>
                        <a:buFontTx/>
                        <a:buNone/>
                      </a:pPr>
                      <a:r>
                        <a:rPr kumimoji="0" lang="zh-CN" altLang="en-US" sz="2805"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飞机</a:t>
                      </a:r>
                      <a:endParaRPr kumimoji="0" lang="zh-CN" altLang="en-US" sz="2805"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1968</a:t>
                      </a:r>
                      <a:endPar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5100</a:t>
                      </a:r>
                      <a:endPar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4000</a:t>
                      </a:r>
                      <a:endPar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r>
              <a:tr h="535940">
                <a:tc vMerge="1">
                  <a:tcPr>
                    <a:lnL w="9525">
                      <a:solidFill>
                        <a:srgbClr val="B28E4E"/>
                      </a:solidFill>
                      <a:prstDash val="dash"/>
                    </a:lnL>
                    <a:lnR w="9525">
                      <a:solidFill>
                        <a:srgbClr val="B28E4E"/>
                      </a:solidFill>
                      <a:prstDash val="dash"/>
                    </a:lnR>
                    <a:lnB w="9525">
                      <a:solidFill>
                        <a:srgbClr val="B28E4E"/>
                      </a:solidFill>
                      <a:prstDash val="dash"/>
                    </a:lnB>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1978</a:t>
                      </a:r>
                      <a:endPar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4500</a:t>
                      </a:r>
                      <a:endPar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4600</a:t>
                      </a:r>
                      <a:endPar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r>
              <a:tr h="535940">
                <a:tc rowSpan="2">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20000"/>
                        </a:spcBef>
                        <a:spcAft>
                          <a:spcPct val="0"/>
                        </a:spcAft>
                        <a:buClrTx/>
                        <a:buSzTx/>
                        <a:buFontTx/>
                        <a:buNone/>
                      </a:pPr>
                      <a:r>
                        <a:rPr kumimoji="0" lang="zh-CN" altLang="en-US"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战舰</a:t>
                      </a:r>
                      <a:endParaRPr kumimoji="0" lang="zh-CN" altLang="en-US"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1968</a:t>
                      </a:r>
                      <a:endPar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360</a:t>
                      </a:r>
                      <a:endPar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320</a:t>
                      </a:r>
                      <a:endPar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r>
              <a:tr h="535940">
                <a:tc vMerge="1">
                  <a:tcPr>
                    <a:lnL w="9525">
                      <a:solidFill>
                        <a:srgbClr val="B28E4E"/>
                      </a:solidFill>
                      <a:prstDash val="dash"/>
                    </a:lnL>
                    <a:lnR w="9525">
                      <a:solidFill>
                        <a:srgbClr val="B28E4E"/>
                      </a:solidFill>
                      <a:prstDash val="dash"/>
                    </a:lnR>
                    <a:lnB w="9525">
                      <a:solidFill>
                        <a:srgbClr val="B28E4E"/>
                      </a:solidFill>
                      <a:prstDash val="dash"/>
                    </a:lnB>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1978</a:t>
                      </a:r>
                      <a:endPar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172</a:t>
                      </a:r>
                      <a:endParaRPr kumimoji="0" lang="en-US" altLang="zh-CN" sz="2805"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c>
                  <a:txBody>
                    <a:bodyPr/>
                    <a:lstStyle>
                      <a:lvl1pPr>
                        <a:defRPr sz="2800">
                          <a:solidFill>
                            <a:schemeClr val="tx1"/>
                          </a:solidFill>
                          <a:latin typeface="Arial" panose="020B0604020202020204" pitchFamily="34" charset="0"/>
                          <a:ea typeface="宋体" panose="02010600030101010101" pitchFamily="2" charset="-122"/>
                        </a:defRPr>
                      </a:lvl1pPr>
                      <a:lvl2pPr>
                        <a:defRPr sz="2400">
                          <a:solidFill>
                            <a:schemeClr val="tx1"/>
                          </a:solidFill>
                          <a:latin typeface="Arial" panose="020B0604020202020204" pitchFamily="34" charset="0"/>
                          <a:ea typeface="宋体" panose="02010600030101010101" pitchFamily="2" charset="-122"/>
                        </a:defRPr>
                      </a:lvl2pPr>
                      <a:lvl3pPr>
                        <a:defRPr sz="2000">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5"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240</a:t>
                      </a:r>
                      <a:endParaRPr kumimoji="0" lang="en-US" altLang="zh-CN" sz="2805"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1439" marR="91439" marT="45719" marB="45719"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lnTlToBr>
                      <a:noFill/>
                    </a:lnTlToBr>
                    <a:lnBlToTr>
                      <a:noFill/>
                    </a:lnBlToTr>
                    <a:solidFill>
                      <a:srgbClr val="FFFFFF"/>
                    </a:solidFill>
                  </a:tcPr>
                </a:tc>
              </a:tr>
            </a:tbl>
          </a:graphicData>
        </a:graphic>
      </p:graphicFrame>
      <p:sp>
        <p:nvSpPr>
          <p:cNvPr id="64564" name="Text Box 52"/>
          <p:cNvSpPr txBox="1"/>
          <p:nvPr/>
        </p:nvSpPr>
        <p:spPr>
          <a:xfrm>
            <a:off x="2143009" y="5737231"/>
            <a:ext cx="7905602" cy="534035"/>
          </a:xfrm>
          <a:prstGeom prst="rect">
            <a:avLst/>
          </a:prstGeom>
          <a:noFill/>
          <a:ln w="9525">
            <a:noFill/>
          </a:ln>
        </p:spPr>
        <p:txBody>
          <a:bodyPr wrap="square" anchor="t">
            <a:spAutoFit/>
          </a:bodyPr>
          <a:p>
            <a:r>
              <a:rPr lang="zh-CN" altLang="en-US" sz="2880" b="1" dirty="0">
                <a:latin typeface="汉仪颜楷简" panose="00020600040101010101" charset="-122"/>
                <a:ea typeface="汉仪颜楷简" panose="00020600040101010101" charset="-122"/>
              </a:rPr>
              <a:t>苏联的军事实力明显达到与美国相匹敌的水平。</a:t>
            </a:r>
            <a:endParaRPr lang="zh-CN" altLang="en-US" sz="2880" b="1" dirty="0">
              <a:latin typeface="汉仪颜楷简" panose="00020600040101010101" charset="-122"/>
              <a:ea typeface="汉仪颜楷简" panose="00020600040101010101" charset="-122"/>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0"/>
            <a:ext cx="12192635" cy="706755"/>
          </a:xfrm>
          <a:prstGeom prst="rect">
            <a:avLst/>
          </a:prstGeom>
          <a:solidFill>
            <a:srgbClr val="C00000"/>
          </a:solidFill>
        </p:spPr>
        <p:txBody>
          <a:bodyPr wrap="square" rtlCol="0" anchor="t">
            <a:spAutoFit/>
          </a:bodyPr>
          <a:p>
            <a:pPr algn="ctr"/>
            <a:r>
              <a:rPr lang="zh-CN" altLang="en-US" sz="4000" b="1">
                <a:latin typeface="汉仪颜楷简" panose="00020600040101010101" charset="-122"/>
                <a:ea typeface="汉仪颜楷简" panose="00020600040101010101" charset="-122"/>
                <a:sym typeface="+mn-ea"/>
              </a:rPr>
              <a:t>苏联的发展、改革与解体</a:t>
            </a:r>
            <a:endParaRPr lang="zh-CN" altLang="en-US" sz="4000" b="1">
              <a:latin typeface="汉仪颜楷简" panose="00020600040101010101" charset="-122"/>
              <a:ea typeface="汉仪颜楷简" panose="00020600040101010101" charset="-122"/>
              <a:sym typeface="+mn-ea"/>
            </a:endParaRPr>
          </a:p>
        </p:txBody>
      </p:sp>
      <p:sp>
        <p:nvSpPr>
          <p:cNvPr id="5" name="文本框 4"/>
          <p:cNvSpPr txBox="1"/>
          <p:nvPr/>
        </p:nvSpPr>
        <p:spPr>
          <a:xfrm>
            <a:off x="287655" y="837565"/>
            <a:ext cx="4069715" cy="645160"/>
          </a:xfrm>
          <a:prstGeom prst="rect">
            <a:avLst/>
          </a:prstGeom>
          <a:noFill/>
        </p:spPr>
        <p:txBody>
          <a:bodyPr wrap="none" rtlCol="0">
            <a:spAutoFit/>
          </a:bodyPr>
          <a:p>
            <a:r>
              <a:rPr lang="en-US" altLang="zh-CN" sz="3600" b="1">
                <a:effectLst/>
                <a:latin typeface="汉仪颜楷简" panose="00020600040101010101" charset="-122"/>
                <a:ea typeface="汉仪颜楷简" panose="00020600040101010101" charset="-122"/>
                <a:cs typeface="汉仪颜楷简" panose="00020600040101010101" charset="-122"/>
              </a:rPr>
              <a:t>2</a:t>
            </a:r>
            <a:r>
              <a:rPr lang="zh-CN" altLang="en-US" sz="3600" b="1">
                <a:effectLst/>
                <a:latin typeface="汉仪颜楷简" panose="00020600040101010101" charset="-122"/>
                <a:ea typeface="汉仪颜楷简" panose="00020600040101010101" charset="-122"/>
                <a:cs typeface="汉仪颜楷简" panose="00020600040101010101" charset="-122"/>
              </a:rPr>
              <a:t>、勃列日涅夫改革</a:t>
            </a:r>
            <a:endParaRPr lang="zh-CN" altLang="en-US" sz="3600" b="1">
              <a:effectLst/>
              <a:latin typeface="汉仪颜楷简" panose="00020600040101010101" charset="-122"/>
              <a:ea typeface="汉仪颜楷简" panose="00020600040101010101" charset="-122"/>
              <a:cs typeface="汉仪颜楷简" panose="00020600040101010101" charset="-122"/>
            </a:endParaRPr>
          </a:p>
        </p:txBody>
      </p:sp>
      <p:sp>
        <p:nvSpPr>
          <p:cNvPr id="6" name="文本框 5"/>
          <p:cNvSpPr txBox="1"/>
          <p:nvPr/>
        </p:nvSpPr>
        <p:spPr>
          <a:xfrm>
            <a:off x="666750" y="1613535"/>
            <a:ext cx="10832465" cy="3415030"/>
          </a:xfrm>
          <a:prstGeom prst="rect">
            <a:avLst/>
          </a:prstGeom>
          <a:noFill/>
        </p:spPr>
        <p:txBody>
          <a:bodyPr wrap="square" rtlCol="0" anchor="t">
            <a:spAutoFit/>
          </a:bodyPr>
          <a:p>
            <a:pPr indent="0" algn="l" fontAlgn="auto">
              <a:lnSpc>
                <a:spcPct val="150000"/>
              </a:lnSpc>
              <a:buClr>
                <a:srgbClr val="F85208"/>
              </a:buClr>
              <a:buSzTx/>
              <a:buFont typeface="Wingdings" panose="05000000000000000000" charset="0"/>
              <a:buNone/>
            </a:pPr>
            <a:r>
              <a:rPr lang="zh-CN" altLang="en-US" sz="3200" b="1">
                <a:latin typeface="汉仪颜楷简" panose="00020600040101010101" charset="-122"/>
                <a:ea typeface="汉仪颜楷简" panose="00020600040101010101" charset="-122"/>
                <a:cs typeface="汉仪颜楷简" panose="00020600040101010101" charset="-122"/>
                <a:sym typeface="+mn-ea"/>
              </a:rPr>
              <a:t>（</a:t>
            </a:r>
            <a:r>
              <a:rPr lang="en-US" altLang="zh-CN" sz="3200" b="1">
                <a:latin typeface="汉仪颜楷简" panose="00020600040101010101" charset="-122"/>
                <a:ea typeface="汉仪颜楷简" panose="00020600040101010101" charset="-122"/>
                <a:cs typeface="汉仪颜楷简" panose="00020600040101010101" charset="-122"/>
                <a:sym typeface="+mn-ea"/>
              </a:rPr>
              <a:t>2</a:t>
            </a:r>
            <a:r>
              <a:rPr lang="zh-CN" altLang="en-US" sz="3200" b="1">
                <a:latin typeface="汉仪颜楷简" panose="00020600040101010101" charset="-122"/>
                <a:ea typeface="汉仪颜楷简" panose="00020600040101010101" charset="-122"/>
                <a:cs typeface="汉仪颜楷简" panose="00020600040101010101" charset="-122"/>
                <a:sym typeface="+mn-ea"/>
              </a:rPr>
              <a:t>）评价</a:t>
            </a:r>
            <a:endParaRPr lang="zh-CN" altLang="en-US" sz="3200" b="1">
              <a:latin typeface="汉仪颜楷简" panose="00020600040101010101" charset="-122"/>
              <a:ea typeface="汉仪颜楷简" panose="00020600040101010101" charset="-122"/>
              <a:cs typeface="汉仪颜楷简" panose="00020600040101010101" charset="-122"/>
            </a:endParaRPr>
          </a:p>
          <a:p>
            <a:pPr indent="0" algn="l" fontAlgn="auto">
              <a:lnSpc>
                <a:spcPct val="150000"/>
              </a:lnSpc>
              <a:buClr>
                <a:schemeClr val="bg1"/>
              </a:buClr>
              <a:buNone/>
            </a:pPr>
            <a:r>
              <a:rPr lang="zh-CN" altLang="en-US" sz="2800" b="1">
                <a:latin typeface="宋体" panose="02010600030101010101" pitchFamily="2" charset="-122"/>
                <a:ea typeface="宋体" panose="02010600030101010101" pitchFamily="2" charset="-122"/>
                <a:cs typeface="楷体" panose="02010609060101010101" charset="-122"/>
                <a:sym typeface="+mn-ea"/>
              </a:rPr>
              <a:t>积极：一定程度上冲击了斯大林模式，激发了劳动者的生产积极性；人民生活水平有所提高；军事实力和综合国力增强；</a:t>
            </a:r>
            <a:endParaRPr lang="zh-CN" altLang="en-US" sz="2800" b="1">
              <a:latin typeface="宋体" panose="02010600030101010101" pitchFamily="2" charset="-122"/>
              <a:ea typeface="宋体" panose="02010600030101010101" pitchFamily="2" charset="-122"/>
              <a:cs typeface="楷体" panose="02010609060101010101" charset="-122"/>
              <a:sym typeface="+mn-ea"/>
            </a:endParaRPr>
          </a:p>
          <a:p>
            <a:pPr indent="0" algn="l" fontAlgn="auto">
              <a:lnSpc>
                <a:spcPct val="150000"/>
              </a:lnSpc>
              <a:buClr>
                <a:schemeClr val="bg1"/>
              </a:buClr>
              <a:buNone/>
            </a:pPr>
            <a:r>
              <a:rPr lang="zh-CN" altLang="en-US" sz="2800" b="1">
                <a:latin typeface="宋体" panose="02010600030101010101" pitchFamily="2" charset="-122"/>
                <a:ea typeface="宋体" panose="02010600030101010101" pitchFamily="2" charset="-122"/>
                <a:cs typeface="楷体" panose="02010609060101010101" charset="-122"/>
                <a:sym typeface="+mn-ea"/>
              </a:rPr>
              <a:t>消极：但勃列日涅夫执政后期，热衷于树立个人迷信，专断作风日趋严重；各项工作缺乏活力，社会矛盾丛生，发展停滞。</a:t>
            </a:r>
            <a:endParaRPr lang="zh-CN" altLang="en-US" sz="2800" b="1">
              <a:latin typeface="宋体" panose="02010600030101010101" pitchFamily="2" charset="-122"/>
              <a:ea typeface="宋体" panose="02010600030101010101" pitchFamily="2" charset="-122"/>
              <a:cs typeface="楷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4448" y="1525321"/>
            <a:ext cx="11943099" cy="2060627"/>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5370" y="3115945"/>
            <a:ext cx="4200525" cy="3013075"/>
          </a:xfrm>
          <a:prstGeom prst="rect">
            <a:avLst/>
          </a:prstGeom>
        </p:spPr>
      </p:pic>
      <p:sp>
        <p:nvSpPr>
          <p:cNvPr id="2" name="文本框 1"/>
          <p:cNvSpPr txBox="1"/>
          <p:nvPr/>
        </p:nvSpPr>
        <p:spPr>
          <a:xfrm>
            <a:off x="0" y="0"/>
            <a:ext cx="12192635" cy="706755"/>
          </a:xfrm>
          <a:prstGeom prst="rect">
            <a:avLst/>
          </a:prstGeom>
          <a:solidFill>
            <a:srgbClr val="C00000"/>
          </a:solidFill>
        </p:spPr>
        <p:txBody>
          <a:bodyPr wrap="square" rtlCol="0" anchor="t">
            <a:spAutoFit/>
          </a:bodyPr>
          <a:p>
            <a:pPr algn="ctr"/>
            <a:r>
              <a:rPr lang="zh-CN" altLang="en-US" sz="4000" b="1">
                <a:latin typeface="汉仪颜楷简" panose="00020600040101010101" charset="-122"/>
                <a:ea typeface="汉仪颜楷简" panose="00020600040101010101" charset="-122"/>
                <a:sym typeface="+mn-ea"/>
              </a:rPr>
              <a:t>苏联的发展、改革与解体</a:t>
            </a:r>
            <a:endParaRPr lang="zh-CN" altLang="en-US" sz="4000" b="1">
              <a:latin typeface="汉仪颜楷简" panose="00020600040101010101" charset="-122"/>
              <a:ea typeface="汉仪颜楷简" panose="00020600040101010101" charset="-122"/>
              <a:sym typeface="+mn-ea"/>
            </a:endParaRPr>
          </a:p>
        </p:txBody>
      </p:sp>
      <p:sp>
        <p:nvSpPr>
          <p:cNvPr id="6" name="文本框 5"/>
          <p:cNvSpPr txBox="1"/>
          <p:nvPr/>
        </p:nvSpPr>
        <p:spPr>
          <a:xfrm>
            <a:off x="287655" y="837565"/>
            <a:ext cx="4078605" cy="645160"/>
          </a:xfrm>
          <a:prstGeom prst="rect">
            <a:avLst/>
          </a:prstGeom>
          <a:noFill/>
        </p:spPr>
        <p:txBody>
          <a:bodyPr wrap="none" rtlCol="0">
            <a:spAutoFit/>
          </a:bodyPr>
          <a:p>
            <a:r>
              <a:rPr lang="en-US" altLang="zh-CN" sz="3600" b="1">
                <a:effectLst/>
                <a:latin typeface="汉仪颜楷简" panose="00020600040101010101" charset="-122"/>
                <a:ea typeface="汉仪颜楷简" panose="00020600040101010101" charset="-122"/>
                <a:cs typeface="汉仪颜楷简" panose="00020600040101010101" charset="-122"/>
              </a:rPr>
              <a:t>3</a:t>
            </a:r>
            <a:r>
              <a:rPr lang="zh-CN" altLang="en-US" sz="3600" b="1">
                <a:effectLst/>
                <a:latin typeface="汉仪颜楷简" panose="00020600040101010101" charset="-122"/>
                <a:ea typeface="汉仪颜楷简" panose="00020600040101010101" charset="-122"/>
                <a:cs typeface="汉仪颜楷简" panose="00020600040101010101" charset="-122"/>
              </a:rPr>
              <a:t>、戈尔巴乔夫改革</a:t>
            </a:r>
            <a:endParaRPr lang="zh-CN" altLang="en-US" sz="3600" b="1">
              <a:effectLst/>
              <a:latin typeface="汉仪颜楷简" panose="00020600040101010101" charset="-122"/>
              <a:ea typeface="汉仪颜楷简" panose="00020600040101010101" charset="-122"/>
              <a:cs typeface="汉仪颜楷简" panose="00020600040101010101" charset="-122"/>
            </a:endParaRPr>
          </a:p>
        </p:txBody>
      </p:sp>
      <p:sp>
        <p:nvSpPr>
          <p:cNvPr id="3" name="文本框 2"/>
          <p:cNvSpPr txBox="1"/>
          <p:nvPr/>
        </p:nvSpPr>
        <p:spPr>
          <a:xfrm>
            <a:off x="4801235" y="6234430"/>
            <a:ext cx="1789430" cy="368300"/>
          </a:xfrm>
          <a:prstGeom prst="rect">
            <a:avLst/>
          </a:prstGeom>
          <a:noFill/>
        </p:spPr>
        <p:txBody>
          <a:bodyPr wrap="square" rtlCol="0">
            <a:spAutoFit/>
          </a:bodyPr>
          <a:p>
            <a:pPr algn="ctr"/>
            <a:r>
              <a:rPr lang="zh-CN" altLang="en-US" b="1">
                <a:latin typeface="楷体" panose="02010609060101010101" charset="-122"/>
                <a:ea typeface="楷体" panose="02010609060101010101" charset="-122"/>
              </a:rPr>
              <a:t>激进的改革者</a:t>
            </a:r>
            <a:endParaRPr lang="zh-CN" altLang="en-US" b="1">
              <a:latin typeface="楷体" panose="02010609060101010101" charset="-122"/>
              <a:ea typeface="楷体" panose="02010609060101010101" charset="-122"/>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0"/>
            <a:ext cx="12192635" cy="706755"/>
          </a:xfrm>
          <a:prstGeom prst="rect">
            <a:avLst/>
          </a:prstGeom>
          <a:solidFill>
            <a:srgbClr val="C00000"/>
          </a:solidFill>
        </p:spPr>
        <p:txBody>
          <a:bodyPr wrap="square" rtlCol="0" anchor="t">
            <a:spAutoFit/>
          </a:bodyPr>
          <a:p>
            <a:pPr algn="ctr"/>
            <a:r>
              <a:rPr lang="zh-CN" altLang="en-US" sz="4000" b="1">
                <a:latin typeface="汉仪颜楷简" panose="00020600040101010101" charset="-122"/>
                <a:ea typeface="汉仪颜楷简" panose="00020600040101010101" charset="-122"/>
                <a:sym typeface="+mn-ea"/>
              </a:rPr>
              <a:t>苏联的发展、改革与解体</a:t>
            </a:r>
            <a:endParaRPr lang="zh-CN" altLang="en-US" sz="4000" b="1">
              <a:latin typeface="汉仪颜楷简" panose="00020600040101010101" charset="-122"/>
              <a:ea typeface="汉仪颜楷简" panose="00020600040101010101" charset="-122"/>
              <a:sym typeface="+mn-ea"/>
            </a:endParaRPr>
          </a:p>
        </p:txBody>
      </p:sp>
      <p:sp>
        <p:nvSpPr>
          <p:cNvPr id="6" name="文本框 5"/>
          <p:cNvSpPr txBox="1"/>
          <p:nvPr/>
        </p:nvSpPr>
        <p:spPr>
          <a:xfrm>
            <a:off x="287655" y="837565"/>
            <a:ext cx="4078605" cy="645160"/>
          </a:xfrm>
          <a:prstGeom prst="rect">
            <a:avLst/>
          </a:prstGeom>
          <a:noFill/>
        </p:spPr>
        <p:txBody>
          <a:bodyPr wrap="none" rtlCol="0">
            <a:spAutoFit/>
          </a:bodyPr>
          <a:p>
            <a:r>
              <a:rPr lang="en-US" altLang="zh-CN" sz="3600" b="1">
                <a:effectLst/>
                <a:latin typeface="汉仪颜楷简" panose="00020600040101010101" charset="-122"/>
                <a:ea typeface="汉仪颜楷简" panose="00020600040101010101" charset="-122"/>
                <a:cs typeface="汉仪颜楷简" panose="00020600040101010101" charset="-122"/>
              </a:rPr>
              <a:t>3</a:t>
            </a:r>
            <a:r>
              <a:rPr lang="zh-CN" altLang="en-US" sz="3600" b="1">
                <a:effectLst/>
                <a:latin typeface="汉仪颜楷简" panose="00020600040101010101" charset="-122"/>
                <a:ea typeface="汉仪颜楷简" panose="00020600040101010101" charset="-122"/>
                <a:cs typeface="汉仪颜楷简" panose="00020600040101010101" charset="-122"/>
              </a:rPr>
              <a:t>、戈尔巴乔夫改革</a:t>
            </a:r>
            <a:endParaRPr lang="zh-CN" altLang="en-US" sz="3600" b="1">
              <a:effectLst/>
              <a:latin typeface="汉仪颜楷简" panose="00020600040101010101" charset="-122"/>
              <a:ea typeface="汉仪颜楷简" panose="00020600040101010101" charset="-122"/>
              <a:cs typeface="汉仪颜楷简" panose="00020600040101010101" charset="-122"/>
            </a:endParaRPr>
          </a:p>
        </p:txBody>
      </p:sp>
      <p:sp>
        <p:nvSpPr>
          <p:cNvPr id="4" name="文本框 3"/>
          <p:cNvSpPr txBox="1"/>
          <p:nvPr/>
        </p:nvSpPr>
        <p:spPr>
          <a:xfrm>
            <a:off x="831850" y="1482725"/>
            <a:ext cx="10977245" cy="3969385"/>
          </a:xfrm>
          <a:prstGeom prst="rect">
            <a:avLst/>
          </a:prstGeom>
          <a:noFill/>
        </p:spPr>
        <p:txBody>
          <a:bodyPr wrap="square" rtlCol="0" anchor="t">
            <a:spAutoFit/>
          </a:bodyPr>
          <a:p>
            <a:pPr fontAlgn="auto">
              <a:lnSpc>
                <a:spcPct val="150000"/>
              </a:lnSpc>
            </a:pPr>
            <a:r>
              <a:rPr lang="zh-CN" altLang="en-US" sz="2400" b="1">
                <a:latin typeface="Times New Roman" panose="02020603050405020304" pitchFamily="18" charset="0"/>
                <a:ea typeface="宋体" panose="02010600030101010101" pitchFamily="2" charset="-122"/>
                <a:cs typeface="Times New Roman" panose="02020603050405020304" pitchFamily="18" charset="0"/>
                <a:sym typeface="+mn-ea"/>
              </a:rPr>
              <a:t>材料三∶戈尔巴乔夫当选为苏共中央总书记时，苏联正面监着内外交困的严峻形势。在国内，经济发展出现停滞，经济增长缺少动力。人民群众的生活水平无法进一步提高，一些重要原料出现短缺，粮食需要大量进口，财政状况极其困难，思想领域则如一潭死水，保守势力占据主导地位。在国际上，美国对苏联的压力在一步步加大，1983年里根政府提出了星球大战计划，使得"以三流经济支撑一流军备"的苏联面对着难以应付的外部挑战，同时东欧各国的离心倾向也越来越严重，苏联在国际舞台上越来越缺少回旋的余地。马克垚《世界文明史》</a:t>
            </a:r>
            <a:endParaRPr lang="zh-CN" altLang="en-US" sz="2400" b="1">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8" name="文本框 7"/>
          <p:cNvSpPr txBox="1"/>
          <p:nvPr/>
        </p:nvSpPr>
        <p:spPr>
          <a:xfrm>
            <a:off x="526415" y="5527040"/>
            <a:ext cx="11282680" cy="829945"/>
          </a:xfrm>
          <a:prstGeom prst="rect">
            <a:avLst/>
          </a:prstGeom>
          <a:noFill/>
        </p:spPr>
        <p:txBody>
          <a:bodyPr wrap="square" rtlCol="0" anchor="t">
            <a:spAutoFit/>
          </a:bodyPr>
          <a:p>
            <a:r>
              <a:rPr lang="zh-CN" altLang="en-US" sz="2400">
                <a:latin typeface="汉仪颜楷简" panose="00020600040101010101" charset="-122"/>
                <a:ea typeface="汉仪颜楷简" panose="00020600040101010101" charset="-122"/>
                <a:cs typeface="汉仪颜楷简" panose="00020600040101010101" charset="-122"/>
              </a:rPr>
              <a:t>思考∶通过上则材料，总结戈尔巴乔夫改革的背景，同学们想一想戈尔巴乔夫会在哪些领域进行改革？</a:t>
            </a:r>
            <a:endParaRPr lang="zh-CN" altLang="en-US" sz="2400">
              <a:latin typeface="汉仪颜楷简" panose="00020600040101010101" charset="-122"/>
              <a:ea typeface="汉仪颜楷简" panose="00020600040101010101" charset="-122"/>
              <a:cs typeface="汉仪颜楷简" panose="00020600040101010101" charset="-122"/>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grayscl/>
            <a:lum bright="12000"/>
          </a:blip>
          <a:stretch>
            <a:fillRect/>
          </a:stretch>
        </p:blipFill>
        <p:spPr>
          <a:xfrm rot="660000">
            <a:off x="5076190" y="4049395"/>
            <a:ext cx="2639060" cy="2296795"/>
          </a:xfrm>
          <a:prstGeom prst="rect">
            <a:avLst/>
          </a:prstGeom>
          <a:effectLst>
            <a:softEdge rad="63500"/>
          </a:effectLst>
        </p:spPr>
      </p:pic>
      <p:pic>
        <p:nvPicPr>
          <p:cNvPr id="12" name="图片 11"/>
          <p:cNvPicPr>
            <a:picLocks noChangeAspect="1"/>
          </p:cNvPicPr>
          <p:nvPr/>
        </p:nvPicPr>
        <p:blipFill>
          <a:blip r:embed="rId2">
            <a:grayscl/>
            <a:lum bright="54000"/>
          </a:blip>
          <a:srcRect l="827"/>
          <a:stretch>
            <a:fillRect/>
          </a:stretch>
        </p:blipFill>
        <p:spPr>
          <a:xfrm rot="21000000">
            <a:off x="7553960" y="3745230"/>
            <a:ext cx="3607435" cy="2727960"/>
          </a:xfrm>
          <a:prstGeom prst="rect">
            <a:avLst/>
          </a:prstGeom>
        </p:spPr>
      </p:pic>
      <p:sp>
        <p:nvSpPr>
          <p:cNvPr id="8" name="文本框 7"/>
          <p:cNvSpPr txBox="1"/>
          <p:nvPr/>
        </p:nvSpPr>
        <p:spPr>
          <a:xfrm>
            <a:off x="287655" y="4299585"/>
            <a:ext cx="4834890" cy="2399665"/>
          </a:xfrm>
          <a:prstGeom prst="rect">
            <a:avLst/>
          </a:prstGeom>
          <a:noFill/>
        </p:spPr>
        <p:txBody>
          <a:bodyPr wrap="square" rtlCol="0" anchor="t">
            <a:spAutoFit/>
          </a:bodyPr>
          <a:lstStyle/>
          <a:p>
            <a:pPr indent="0" fontAlgn="auto">
              <a:lnSpc>
                <a:spcPct val="150000"/>
              </a:lnSpc>
              <a:buClr>
                <a:srgbClr val="C00000"/>
              </a:buClr>
              <a:buFont typeface="Arial" panose="020B0604020202020204" pitchFamily="34" charset="0"/>
              <a:buNone/>
            </a:pPr>
            <a:r>
              <a:rPr lang="zh-CN" altLang="en-US" sz="2000" b="1">
                <a:solidFill>
                  <a:srgbClr val="FF0000"/>
                </a:solidFill>
                <a:latin typeface="楷体" panose="02010609060101010101" charset="-122"/>
                <a:ea typeface="楷体" panose="02010609060101010101" charset="-122"/>
                <a:cs typeface="楷体" panose="02010609060101010101" charset="-122"/>
                <a:sym typeface="+mn-ea"/>
              </a:rPr>
              <a:t>▲</a:t>
            </a:r>
            <a:r>
              <a:rPr lang="zh-CN" altLang="en-US" sz="2000" b="1">
                <a:latin typeface="宋体" panose="02010600030101010101" pitchFamily="2" charset="-122"/>
                <a:ea typeface="宋体" panose="02010600030101010101" pitchFamily="2" charset="-122"/>
                <a:cs typeface="宋体" panose="02010600030101010101" pitchFamily="2" charset="-122"/>
              </a:rPr>
              <a:t>戈尔巴乔夫“人道的民主的社会主义”：</a:t>
            </a:r>
            <a:r>
              <a:rPr lang="zh-CN" altLang="en-US" sz="2000" b="1">
                <a:latin typeface="楷体" panose="02010609060101010101" charset="-122"/>
                <a:ea typeface="楷体" panose="02010609060101010101" charset="-122"/>
                <a:cs typeface="楷体" panose="02010609060101010101" charset="-122"/>
              </a:rPr>
              <a:t>否认还存在着阶级、阶级矛盾和阶级斗争；</a:t>
            </a:r>
            <a:endParaRPr lang="zh-CN" altLang="en-US" sz="2000" b="1">
              <a:latin typeface="楷体" panose="02010609060101010101" charset="-122"/>
              <a:ea typeface="楷体" panose="02010609060101010101" charset="-122"/>
              <a:cs typeface="楷体" panose="02010609060101010101" charset="-122"/>
            </a:endParaRPr>
          </a:p>
          <a:p>
            <a:pPr indent="0" fontAlgn="auto">
              <a:lnSpc>
                <a:spcPct val="150000"/>
              </a:lnSpc>
              <a:buClr>
                <a:srgbClr val="C00000"/>
              </a:buClr>
              <a:buFont typeface="Arial" panose="020B0604020202020204" pitchFamily="34" charset="0"/>
              <a:buNone/>
            </a:pPr>
            <a:r>
              <a:rPr lang="zh-CN" altLang="en-US" sz="2000" b="1">
                <a:latin typeface="楷体" panose="02010609060101010101" charset="-122"/>
                <a:ea typeface="楷体" panose="02010609060101010101" charset="-122"/>
                <a:cs typeface="楷体" panose="02010609060101010101" charset="-122"/>
                <a:sym typeface="+mn-ea"/>
              </a:rPr>
              <a:t>否定马克思列宁主义作为指导思想的地位；</a:t>
            </a:r>
            <a:endParaRPr lang="zh-CN" altLang="en-US" sz="2000" b="1">
              <a:latin typeface="楷体" panose="02010609060101010101" charset="-122"/>
              <a:ea typeface="楷体" panose="02010609060101010101" charset="-122"/>
              <a:cs typeface="楷体" panose="02010609060101010101" charset="-122"/>
            </a:endParaRPr>
          </a:p>
          <a:p>
            <a:pPr indent="0" fontAlgn="auto">
              <a:lnSpc>
                <a:spcPct val="150000"/>
              </a:lnSpc>
              <a:buClr>
                <a:srgbClr val="C00000"/>
              </a:buClr>
              <a:buFont typeface="Arial" panose="020B0604020202020204" pitchFamily="34" charset="0"/>
              <a:buNone/>
            </a:pPr>
            <a:r>
              <a:rPr lang="zh-CN" altLang="en-US" sz="2000" b="1">
                <a:latin typeface="楷体" panose="02010609060101010101" charset="-122"/>
                <a:ea typeface="楷体" panose="02010609060101010101" charset="-122"/>
                <a:cs typeface="楷体" panose="02010609060101010101" charset="-122"/>
              </a:rPr>
              <a:t>否定无产阶级专政的必要性，</a:t>
            </a:r>
            <a:r>
              <a:rPr lang="zh-CN" altLang="en-US" sz="2000" b="1">
                <a:latin typeface="楷体" panose="02010609060101010101" charset="-122"/>
                <a:ea typeface="楷体" panose="02010609060101010101" charset="-122"/>
                <a:cs typeface="楷体" panose="02010609060101010101" charset="-122"/>
                <a:sym typeface="+mn-ea"/>
              </a:rPr>
              <a:t>取消无产阶级政党的领导，搞多党制和议会民主制。</a:t>
            </a:r>
            <a:endParaRPr lang="zh-CN" altLang="en-US" sz="2000" b="1">
              <a:latin typeface="楷体" panose="02010609060101010101" charset="-122"/>
              <a:ea typeface="楷体" panose="02010609060101010101" charset="-122"/>
              <a:cs typeface="楷体" panose="02010609060101010101" charset="-122"/>
              <a:sym typeface="+mn-ea"/>
            </a:endParaRPr>
          </a:p>
        </p:txBody>
      </p:sp>
      <p:sp>
        <p:nvSpPr>
          <p:cNvPr id="9" name="文本框 8"/>
          <p:cNvSpPr txBox="1"/>
          <p:nvPr/>
        </p:nvSpPr>
        <p:spPr>
          <a:xfrm>
            <a:off x="433705" y="1482725"/>
            <a:ext cx="6567170" cy="3192145"/>
          </a:xfrm>
          <a:prstGeom prst="rect">
            <a:avLst/>
          </a:prstGeom>
          <a:noFill/>
        </p:spPr>
        <p:txBody>
          <a:bodyPr wrap="square" rtlCol="0" anchor="t">
            <a:spAutoFit/>
          </a:bodyPr>
          <a:lstStyle/>
          <a:p>
            <a:pPr indent="0" algn="l" fontAlgn="auto">
              <a:lnSpc>
                <a:spcPct val="140000"/>
              </a:lnSpc>
              <a:buClr>
                <a:srgbClr val="F85208"/>
              </a:buClr>
              <a:buSzTx/>
              <a:buFont typeface="Wingdings" panose="05000000000000000000" charset="0"/>
              <a:buNone/>
            </a:pPr>
            <a:r>
              <a:rPr lang="zh-CN" altLang="en-US" sz="2400" b="1">
                <a:solidFill>
                  <a:srgbClr val="FF0000"/>
                </a:solidFill>
                <a:latin typeface="方正苏新诗柳楷简体" panose="02000000000000000000" charset="-122"/>
                <a:ea typeface="方正苏新诗柳楷简体" panose="02000000000000000000" charset="-122"/>
                <a:cs typeface="方正苏新诗柳楷简体" panose="02000000000000000000" charset="-122"/>
                <a:sym typeface="+mn-ea"/>
              </a:rPr>
              <a:t>（</a:t>
            </a:r>
            <a:r>
              <a:rPr lang="en-US" altLang="zh-CN" sz="2400" b="1">
                <a:solidFill>
                  <a:srgbClr val="FF0000"/>
                </a:solidFill>
                <a:latin typeface="方正苏新诗柳楷简体" panose="02000000000000000000" charset="-122"/>
                <a:ea typeface="方正苏新诗柳楷简体" panose="02000000000000000000" charset="-122"/>
                <a:cs typeface="方正苏新诗柳楷简体" panose="02000000000000000000" charset="-122"/>
                <a:sym typeface="+mn-ea"/>
              </a:rPr>
              <a:t>1</a:t>
            </a:r>
            <a:r>
              <a:rPr lang="zh-CN" altLang="en-US" sz="2400" b="1">
                <a:solidFill>
                  <a:srgbClr val="FF0000"/>
                </a:solidFill>
                <a:latin typeface="方正苏新诗柳楷简体" panose="02000000000000000000" charset="-122"/>
                <a:ea typeface="方正苏新诗柳楷简体" panose="02000000000000000000" charset="-122"/>
                <a:cs typeface="方正苏新诗柳楷简体" panose="02000000000000000000" charset="-122"/>
                <a:sym typeface="+mn-ea"/>
              </a:rPr>
              <a:t>）</a:t>
            </a:r>
            <a:r>
              <a:rPr lang="zh-CN" altLang="en-US" sz="2400" b="1">
                <a:latin typeface="方正苏新诗柳楷简体" panose="02000000000000000000" charset="-122"/>
                <a:ea typeface="方正苏新诗柳楷简体" panose="02000000000000000000" charset="-122"/>
                <a:cs typeface="方正苏新诗柳楷简体" panose="02000000000000000000" charset="-122"/>
                <a:sym typeface="+mn-ea"/>
              </a:rPr>
              <a:t>内容</a:t>
            </a:r>
            <a:endParaRPr lang="zh-CN" altLang="en-US" sz="2400" b="1">
              <a:latin typeface="方正苏新诗柳楷简体" panose="02000000000000000000" charset="-122"/>
              <a:ea typeface="方正苏新诗柳楷简体" panose="02000000000000000000" charset="-122"/>
              <a:cs typeface="方正苏新诗柳楷简体" panose="02000000000000000000" charset="-122"/>
            </a:endParaRPr>
          </a:p>
          <a:p>
            <a:pPr indent="0" algn="l" fontAlgn="auto">
              <a:lnSpc>
                <a:spcPct val="140000"/>
              </a:lnSpc>
              <a:buClr>
                <a:srgbClr val="F85208"/>
              </a:buClr>
              <a:buFont typeface="Wingdings" panose="05000000000000000000" charset="0"/>
              <a:buNone/>
            </a:pPr>
            <a:r>
              <a:rPr lang="zh-CN" altLang="en-US" sz="2400" b="1">
                <a:latin typeface="方正苏新诗柳楷简体" panose="02000000000000000000" charset="-122"/>
                <a:ea typeface="方正苏新诗柳楷简体" panose="02000000000000000000" charset="-122"/>
                <a:cs typeface="方正苏新诗柳楷简体" panose="02000000000000000000" charset="-122"/>
                <a:sym typeface="+mn-ea"/>
              </a:rPr>
              <a:t>承认市场调节在社会主义经济中的作用，推行私有化，但是收效不佳。后来改革重点转向政治领域，取消苏共领导地位，实行议会制和多党制， 思想上抛弃马克思主义。</a:t>
            </a:r>
            <a:endParaRPr lang="zh-CN" altLang="en-US" sz="2400" b="1">
              <a:latin typeface="方正苏新诗柳楷简体" panose="02000000000000000000" charset="-122"/>
              <a:ea typeface="方正苏新诗柳楷简体" panose="02000000000000000000" charset="-122"/>
              <a:cs typeface="方正苏新诗柳楷简体" panose="02000000000000000000" charset="-122"/>
              <a:sym typeface="+mn-ea"/>
            </a:endParaRPr>
          </a:p>
          <a:p>
            <a:pPr indent="0" algn="l" fontAlgn="auto">
              <a:lnSpc>
                <a:spcPct val="140000"/>
              </a:lnSpc>
              <a:buNone/>
            </a:pPr>
            <a:endParaRPr lang="zh-CN" altLang="en-US" sz="2400" b="1">
              <a:latin typeface="方正苏新诗柳楷简体" panose="02000000000000000000" charset="-122"/>
              <a:ea typeface="方正苏新诗柳楷简体" panose="02000000000000000000" charset="-122"/>
              <a:cs typeface="方正苏新诗柳楷简体" panose="02000000000000000000" charset="-122"/>
              <a:sym typeface="+mn-ea"/>
            </a:endParaRPr>
          </a:p>
        </p:txBody>
      </p:sp>
      <p:sp>
        <p:nvSpPr>
          <p:cNvPr id="6" name="右箭头 5"/>
          <p:cNvSpPr/>
          <p:nvPr/>
        </p:nvSpPr>
        <p:spPr>
          <a:xfrm>
            <a:off x="7251065" y="2816225"/>
            <a:ext cx="326390" cy="1101725"/>
          </a:xfrm>
          <a:prstGeom prst="rightArrow">
            <a:avLst>
              <a:gd name="adj1" fmla="val 50000"/>
              <a:gd name="adj2" fmla="val 51975"/>
            </a:avLst>
          </a:prstGeom>
          <a:solidFill>
            <a:schemeClr val="accent5">
              <a:lumMod val="50000"/>
            </a:schemeClr>
          </a:solidFill>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666355" y="1068070"/>
            <a:ext cx="4303395" cy="5631180"/>
          </a:xfrm>
          <a:prstGeom prst="rect">
            <a:avLst/>
          </a:prstGeom>
          <a:solidFill>
            <a:schemeClr val="bg2">
              <a:alpha val="80000"/>
            </a:schemeClr>
          </a:solidFill>
          <a:ln w="28575" cmpd="thickThin">
            <a:solidFill>
              <a:srgbClr val="000000"/>
            </a:solidFill>
            <a:prstDash val="solid"/>
          </a:ln>
        </p:spPr>
        <p:txBody>
          <a:bodyPr wrap="square" rtlCol="0">
            <a:spAutoFit/>
          </a:bodyPr>
          <a:lstStyle/>
          <a:p>
            <a:pPr indent="0" fontAlgn="auto">
              <a:lnSpc>
                <a:spcPct val="150000"/>
              </a:lnSpc>
              <a:buClr>
                <a:srgbClr val="C00000"/>
              </a:buClr>
              <a:buFont typeface="Arial" panose="020B0604020202020204" pitchFamily="34" charset="0"/>
              <a:buNone/>
            </a:pPr>
            <a:r>
              <a:rPr lang="zh-CN" altLang="en-US" sz="2000" b="1">
                <a:latin typeface="楷体" panose="02010609060101010101" charset="-122"/>
                <a:ea typeface="楷体" panose="02010609060101010101" charset="-122"/>
                <a:cs typeface="楷体" panose="02010609060101010101" charset="-122"/>
                <a:sym typeface="+mn-ea"/>
              </a:rPr>
              <a:t>材料：经济秩序混乱。</a:t>
            </a:r>
            <a:r>
              <a:rPr lang="zh-CN" altLang="en-US" sz="2000" b="1">
                <a:latin typeface="Times New Roman" panose="02020603050405020304" pitchFamily="18" charset="0"/>
                <a:ea typeface="楷体" panose="02010609060101010101" charset="-122"/>
                <a:cs typeface="Times New Roman" panose="02020603050405020304" pitchFamily="18" charset="0"/>
                <a:sym typeface="+mn-ea"/>
              </a:rPr>
              <a:t>1989</a:t>
            </a:r>
            <a:r>
              <a:rPr lang="zh-CN" altLang="en-US" sz="2000" b="1">
                <a:latin typeface="楷体" panose="02010609060101010101" charset="-122"/>
                <a:ea typeface="楷体" panose="02010609060101010101" charset="-122"/>
                <a:cs typeface="楷体" panose="02010609060101010101" charset="-122"/>
                <a:sym typeface="+mn-ea"/>
              </a:rPr>
              <a:t>年和</a:t>
            </a:r>
            <a:r>
              <a:rPr lang="zh-CN" altLang="en-US" sz="2000" b="1">
                <a:latin typeface="Times New Roman" panose="02020603050405020304" pitchFamily="18" charset="0"/>
                <a:ea typeface="楷体" panose="02010609060101010101" charset="-122"/>
                <a:cs typeface="Times New Roman" panose="02020603050405020304" pitchFamily="18" charset="0"/>
                <a:sym typeface="+mn-ea"/>
              </a:rPr>
              <a:t>1990</a:t>
            </a:r>
            <a:r>
              <a:rPr lang="zh-CN" altLang="en-US" sz="2000" b="1">
                <a:latin typeface="楷体" panose="02010609060101010101" charset="-122"/>
                <a:ea typeface="楷体" panose="02010609060101010101" charset="-122"/>
                <a:cs typeface="楷体" panose="02010609060101010101" charset="-122"/>
                <a:sym typeface="+mn-ea"/>
              </a:rPr>
              <a:t>年</a:t>
            </a:r>
            <a:r>
              <a:rPr lang="zh-CN" altLang="en-US" sz="2000" b="1">
                <a:latin typeface="Times New Roman" panose="02020603050405020304" pitchFamily="18" charset="0"/>
                <a:ea typeface="楷体" panose="02010609060101010101" charset="-122"/>
                <a:cs typeface="Times New Roman" panose="02020603050405020304" pitchFamily="18" charset="0"/>
                <a:sym typeface="+mn-ea"/>
              </a:rPr>
              <a:t>1—4</a:t>
            </a:r>
            <a:r>
              <a:rPr lang="zh-CN" altLang="en-US" sz="2000" b="1">
                <a:latin typeface="楷体" panose="02010609060101010101" charset="-122"/>
                <a:ea typeface="楷体" panose="02010609060101010101" charset="-122"/>
                <a:cs typeface="楷体" panose="02010609060101010101" charset="-122"/>
                <a:sym typeface="+mn-ea"/>
              </a:rPr>
              <a:t>月因族际冲突和罢工造成的工时损失分别达到</a:t>
            </a:r>
            <a:r>
              <a:rPr lang="zh-CN" altLang="en-US" sz="2000" b="1">
                <a:latin typeface="Times New Roman" panose="02020603050405020304" pitchFamily="18" charset="0"/>
                <a:ea typeface="楷体" panose="02010609060101010101" charset="-122"/>
                <a:cs typeface="Times New Roman" panose="02020603050405020304" pitchFamily="18" charset="0"/>
                <a:sym typeface="+mn-ea"/>
              </a:rPr>
              <a:t>700</a:t>
            </a:r>
            <a:r>
              <a:rPr lang="zh-CN" altLang="en-US" sz="2000" b="1">
                <a:latin typeface="楷体" panose="02010609060101010101" charset="-122"/>
                <a:ea typeface="楷体" panose="02010609060101010101" charset="-122"/>
                <a:cs typeface="楷体" panose="02010609060101010101" charset="-122"/>
                <a:sym typeface="+mn-ea"/>
              </a:rPr>
              <a:t>万和</a:t>
            </a:r>
            <a:r>
              <a:rPr lang="zh-CN" altLang="en-US" sz="2000" b="1">
                <a:latin typeface="Times New Roman" panose="02020603050405020304" pitchFamily="18" charset="0"/>
                <a:ea typeface="楷体" panose="02010609060101010101" charset="-122"/>
                <a:cs typeface="Times New Roman" panose="02020603050405020304" pitchFamily="18" charset="0"/>
                <a:sym typeface="+mn-ea"/>
              </a:rPr>
              <a:t>950</a:t>
            </a:r>
            <a:r>
              <a:rPr lang="zh-CN" altLang="en-US" sz="2000" b="1">
                <a:latin typeface="楷体" panose="02010609060101010101" charset="-122"/>
                <a:ea typeface="楷体" panose="02010609060101010101" charset="-122"/>
                <a:cs typeface="楷体" panose="02010609060101010101" charset="-122"/>
                <a:sym typeface="+mn-ea"/>
              </a:rPr>
              <a:t>万人次；生产急剧下降。</a:t>
            </a:r>
            <a:r>
              <a:rPr lang="zh-CN" altLang="en-US" sz="2000" b="1">
                <a:latin typeface="Times New Roman" panose="02020603050405020304" pitchFamily="18" charset="0"/>
                <a:ea typeface="楷体" panose="02010609060101010101" charset="-122"/>
                <a:cs typeface="Times New Roman" panose="02020603050405020304" pitchFamily="18" charset="0"/>
                <a:sym typeface="+mn-ea"/>
              </a:rPr>
              <a:t>1989</a:t>
            </a:r>
            <a:r>
              <a:rPr lang="zh-CN" altLang="en-US" sz="2000" b="1">
                <a:latin typeface="楷体" panose="02010609060101010101" charset="-122"/>
                <a:ea typeface="楷体" panose="02010609060101010101" charset="-122"/>
                <a:cs typeface="楷体" panose="02010609060101010101" charset="-122"/>
                <a:sym typeface="+mn-ea"/>
              </a:rPr>
              <a:t>年国家经济和社会发展许多指标没有完成，</a:t>
            </a:r>
            <a:r>
              <a:rPr lang="zh-CN" altLang="en-US" sz="2000" b="1">
                <a:latin typeface="Times New Roman" panose="02020603050405020304" pitchFamily="18" charset="0"/>
                <a:ea typeface="楷体" panose="02010609060101010101" charset="-122"/>
                <a:cs typeface="Times New Roman" panose="02020603050405020304" pitchFamily="18" charset="0"/>
                <a:sym typeface="+mn-ea"/>
              </a:rPr>
              <a:t>1990</a:t>
            </a:r>
            <a:r>
              <a:rPr lang="zh-CN" altLang="en-US" sz="2000" b="1">
                <a:latin typeface="楷体" panose="02010609060101010101" charset="-122"/>
                <a:ea typeface="楷体" panose="02010609060101010101" charset="-122"/>
                <a:cs typeface="楷体" panose="02010609060101010101" charset="-122"/>
                <a:sym typeface="+mn-ea"/>
              </a:rPr>
              <a:t>年经济出现负增长；商品短缺。</a:t>
            </a:r>
            <a:r>
              <a:rPr lang="zh-CN" altLang="en-US" sz="2000" b="1">
                <a:latin typeface="Times New Roman" panose="02020603050405020304" pitchFamily="18" charset="0"/>
                <a:ea typeface="楷体" panose="02010609060101010101" charset="-122"/>
                <a:cs typeface="Times New Roman" panose="02020603050405020304" pitchFamily="18" charset="0"/>
                <a:sym typeface="+mn-ea"/>
              </a:rPr>
              <a:t>1990</a:t>
            </a:r>
            <a:r>
              <a:rPr lang="zh-CN" altLang="en-US" sz="2000" b="1">
                <a:latin typeface="楷体" panose="02010609060101010101" charset="-122"/>
                <a:ea typeface="楷体" panose="02010609060101010101" charset="-122"/>
                <a:cs typeface="楷体" panose="02010609060101010101" charset="-122"/>
                <a:sym typeface="+mn-ea"/>
              </a:rPr>
              <a:t>年苏联能够提供的各种日用品、食品等商品仅仅能够满足居民需求</a:t>
            </a:r>
            <a:r>
              <a:rPr lang="zh-CN" altLang="en-US" sz="2000" b="1">
                <a:latin typeface="Times New Roman" panose="02020603050405020304" pitchFamily="18" charset="0"/>
                <a:ea typeface="楷体" panose="02010609060101010101" charset="-122"/>
                <a:cs typeface="Times New Roman" panose="02020603050405020304" pitchFamily="18" charset="0"/>
                <a:sym typeface="+mn-ea"/>
              </a:rPr>
              <a:t>12.9</a:t>
            </a:r>
            <a:r>
              <a:rPr lang="zh-CN" altLang="en-US" sz="2000" b="1">
                <a:latin typeface="楷体" panose="02010609060101010101" charset="-122"/>
                <a:ea typeface="楷体" panose="02010609060101010101" charset="-122"/>
                <a:cs typeface="楷体" panose="02010609060101010101" charset="-122"/>
                <a:sym typeface="+mn-ea"/>
              </a:rPr>
              <a:t>%；通货膨胀更是达到天文数字的增长，老百姓多年积攒的存款一夜之间变成一堆废纸……</a:t>
            </a:r>
            <a:r>
              <a:rPr lang="en-US" altLang="zh-CN" sz="2000" b="1">
                <a:latin typeface="楷体" panose="02010609060101010101" charset="-122"/>
                <a:ea typeface="楷体" panose="02010609060101010101" charset="-122"/>
                <a:cs typeface="楷体" panose="02010609060101010101" charset="-122"/>
                <a:sym typeface="+mn-ea"/>
              </a:rPr>
              <a:t>——</a:t>
            </a:r>
            <a:r>
              <a:rPr lang="zh-CN" altLang="en-US" sz="2000" b="1">
                <a:latin typeface="楷体" panose="02010609060101010101" charset="-122"/>
                <a:ea typeface="楷体" panose="02010609060101010101" charset="-122"/>
                <a:cs typeface="楷体" panose="02010609060101010101" charset="-122"/>
                <a:sym typeface="+mn-ea"/>
              </a:rPr>
              <a:t>吴恩远</a:t>
            </a:r>
            <a:r>
              <a:rPr lang="en-US" altLang="zh-CN" sz="2000" b="1">
                <a:latin typeface="楷体" panose="02010609060101010101" charset="-122"/>
                <a:ea typeface="楷体" panose="02010609060101010101" charset="-122"/>
                <a:cs typeface="楷体" panose="02010609060101010101" charset="-122"/>
                <a:sym typeface="+mn-ea"/>
              </a:rPr>
              <a:t>·</a:t>
            </a:r>
            <a:r>
              <a:rPr lang="zh-CN" altLang="en-US" sz="2000" b="1">
                <a:latin typeface="楷体" panose="02010609060101010101" charset="-122"/>
                <a:ea typeface="楷体" panose="02010609060101010101" charset="-122"/>
                <a:cs typeface="楷体" panose="02010609060101010101" charset="-122"/>
                <a:sym typeface="+mn-ea"/>
              </a:rPr>
              <a:t>《苏联改革与中国改革缘何结果迥异》</a:t>
            </a:r>
            <a:endParaRPr lang="zh-CN" altLang="en-US" sz="2000" b="1" smtClean="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10" name="文本框 9"/>
          <p:cNvSpPr txBox="1"/>
          <p:nvPr/>
        </p:nvSpPr>
        <p:spPr>
          <a:xfrm>
            <a:off x="0" y="0"/>
            <a:ext cx="12192635" cy="706755"/>
          </a:xfrm>
          <a:prstGeom prst="rect">
            <a:avLst/>
          </a:prstGeom>
          <a:solidFill>
            <a:srgbClr val="C00000"/>
          </a:solidFill>
        </p:spPr>
        <p:txBody>
          <a:bodyPr wrap="square" rtlCol="0" anchor="t">
            <a:spAutoFit/>
          </a:bodyPr>
          <a:p>
            <a:pPr algn="ctr"/>
            <a:r>
              <a:rPr lang="zh-CN" altLang="en-US" sz="4000" b="1">
                <a:latin typeface="汉仪颜楷简" panose="00020600040101010101" charset="-122"/>
                <a:ea typeface="汉仪颜楷简" panose="00020600040101010101" charset="-122"/>
                <a:sym typeface="+mn-ea"/>
              </a:rPr>
              <a:t>苏联的发展、改革与解体</a:t>
            </a:r>
            <a:endParaRPr lang="zh-CN" altLang="en-US" sz="4000" b="1">
              <a:latin typeface="汉仪颜楷简" panose="00020600040101010101" charset="-122"/>
              <a:ea typeface="汉仪颜楷简" panose="00020600040101010101" charset="-122"/>
              <a:sym typeface="+mn-ea"/>
            </a:endParaRPr>
          </a:p>
        </p:txBody>
      </p:sp>
      <p:sp>
        <p:nvSpPr>
          <p:cNvPr id="16" name="文本框 15"/>
          <p:cNvSpPr txBox="1"/>
          <p:nvPr/>
        </p:nvSpPr>
        <p:spPr>
          <a:xfrm>
            <a:off x="287655" y="837565"/>
            <a:ext cx="4078605" cy="645160"/>
          </a:xfrm>
          <a:prstGeom prst="rect">
            <a:avLst/>
          </a:prstGeom>
          <a:noFill/>
        </p:spPr>
        <p:txBody>
          <a:bodyPr wrap="none" rtlCol="0">
            <a:spAutoFit/>
          </a:bodyPr>
          <a:p>
            <a:r>
              <a:rPr lang="en-US" altLang="zh-CN" sz="3600" b="1">
                <a:effectLst/>
                <a:latin typeface="汉仪颜楷简" panose="00020600040101010101" charset="-122"/>
                <a:ea typeface="汉仪颜楷简" panose="00020600040101010101" charset="-122"/>
                <a:cs typeface="汉仪颜楷简" panose="00020600040101010101" charset="-122"/>
              </a:rPr>
              <a:t>3</a:t>
            </a:r>
            <a:r>
              <a:rPr lang="zh-CN" altLang="en-US" sz="3600" b="1">
                <a:effectLst/>
                <a:latin typeface="汉仪颜楷简" panose="00020600040101010101" charset="-122"/>
                <a:ea typeface="汉仪颜楷简" panose="00020600040101010101" charset="-122"/>
                <a:cs typeface="汉仪颜楷简" panose="00020600040101010101" charset="-122"/>
              </a:rPr>
              <a:t>、戈尔巴乔夫改革</a:t>
            </a:r>
            <a:endParaRPr lang="zh-CN" altLang="en-US" sz="3600" b="1">
              <a:effectLst/>
              <a:latin typeface="汉仪颜楷简" panose="00020600040101010101" charset="-122"/>
              <a:ea typeface="汉仪颜楷简" panose="00020600040101010101" charset="-122"/>
              <a:cs typeface="汉仪颜楷简" panose="000206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bldLvl="0" animBg="1"/>
      <p:bldP spid="11"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grayscl/>
            <a:lum bright="12000"/>
          </a:blip>
          <a:stretch>
            <a:fillRect/>
          </a:stretch>
        </p:blipFill>
        <p:spPr>
          <a:xfrm rot="660000">
            <a:off x="5076190" y="4049395"/>
            <a:ext cx="2639060" cy="2296795"/>
          </a:xfrm>
          <a:prstGeom prst="rect">
            <a:avLst/>
          </a:prstGeom>
          <a:effectLst>
            <a:softEdge rad="63500"/>
          </a:effectLst>
        </p:spPr>
      </p:pic>
      <p:pic>
        <p:nvPicPr>
          <p:cNvPr id="12" name="图片 11"/>
          <p:cNvPicPr>
            <a:picLocks noChangeAspect="1"/>
          </p:cNvPicPr>
          <p:nvPr/>
        </p:nvPicPr>
        <p:blipFill>
          <a:blip r:embed="rId2">
            <a:grayscl/>
            <a:lum bright="54000"/>
          </a:blip>
          <a:srcRect l="827"/>
          <a:stretch>
            <a:fillRect/>
          </a:stretch>
        </p:blipFill>
        <p:spPr>
          <a:xfrm rot="21000000">
            <a:off x="7553960" y="3745230"/>
            <a:ext cx="3607435" cy="2727960"/>
          </a:xfrm>
          <a:prstGeom prst="rect">
            <a:avLst/>
          </a:prstGeom>
        </p:spPr>
      </p:pic>
      <p:sp>
        <p:nvSpPr>
          <p:cNvPr id="8" name="文本框 7"/>
          <p:cNvSpPr txBox="1"/>
          <p:nvPr/>
        </p:nvSpPr>
        <p:spPr>
          <a:xfrm>
            <a:off x="287655" y="4299585"/>
            <a:ext cx="4834890" cy="2399665"/>
          </a:xfrm>
          <a:prstGeom prst="rect">
            <a:avLst/>
          </a:prstGeom>
          <a:noFill/>
        </p:spPr>
        <p:txBody>
          <a:bodyPr wrap="square" rtlCol="0" anchor="t">
            <a:spAutoFit/>
          </a:bodyPr>
          <a:lstStyle/>
          <a:p>
            <a:pPr indent="0" fontAlgn="auto">
              <a:lnSpc>
                <a:spcPct val="150000"/>
              </a:lnSpc>
              <a:buClr>
                <a:srgbClr val="C00000"/>
              </a:buClr>
              <a:buFont typeface="Arial" panose="020B0604020202020204" pitchFamily="34" charset="0"/>
              <a:buNone/>
            </a:pPr>
            <a:r>
              <a:rPr lang="zh-CN" altLang="en-US" sz="2000" b="1">
                <a:solidFill>
                  <a:srgbClr val="FF0000"/>
                </a:solidFill>
                <a:latin typeface="楷体" panose="02010609060101010101" charset="-122"/>
                <a:ea typeface="楷体" panose="02010609060101010101" charset="-122"/>
                <a:cs typeface="楷体" panose="02010609060101010101" charset="-122"/>
                <a:sym typeface="+mn-ea"/>
              </a:rPr>
              <a:t>▲</a:t>
            </a:r>
            <a:r>
              <a:rPr lang="zh-CN" altLang="en-US" sz="2000" b="1">
                <a:latin typeface="宋体" panose="02010600030101010101" pitchFamily="2" charset="-122"/>
                <a:ea typeface="宋体" panose="02010600030101010101" pitchFamily="2" charset="-122"/>
                <a:cs typeface="宋体" panose="02010600030101010101" pitchFamily="2" charset="-122"/>
              </a:rPr>
              <a:t>戈尔巴乔夫“人道的民主的社会主义”：</a:t>
            </a:r>
            <a:r>
              <a:rPr lang="zh-CN" altLang="en-US" sz="2000" b="1">
                <a:latin typeface="楷体" panose="02010609060101010101" charset="-122"/>
                <a:ea typeface="楷体" panose="02010609060101010101" charset="-122"/>
                <a:cs typeface="楷体" panose="02010609060101010101" charset="-122"/>
              </a:rPr>
              <a:t>否认还存在着阶级、阶级矛盾和阶级斗争；</a:t>
            </a:r>
            <a:endParaRPr lang="zh-CN" altLang="en-US" sz="2000" b="1">
              <a:latin typeface="楷体" panose="02010609060101010101" charset="-122"/>
              <a:ea typeface="楷体" panose="02010609060101010101" charset="-122"/>
              <a:cs typeface="楷体" panose="02010609060101010101" charset="-122"/>
            </a:endParaRPr>
          </a:p>
          <a:p>
            <a:pPr indent="0" fontAlgn="auto">
              <a:lnSpc>
                <a:spcPct val="150000"/>
              </a:lnSpc>
              <a:buClr>
                <a:srgbClr val="C00000"/>
              </a:buClr>
              <a:buFont typeface="Arial" panose="020B0604020202020204" pitchFamily="34" charset="0"/>
              <a:buNone/>
            </a:pPr>
            <a:r>
              <a:rPr lang="zh-CN" altLang="en-US" sz="2000" b="1">
                <a:latin typeface="楷体" panose="02010609060101010101" charset="-122"/>
                <a:ea typeface="楷体" panose="02010609060101010101" charset="-122"/>
                <a:cs typeface="楷体" panose="02010609060101010101" charset="-122"/>
                <a:sym typeface="+mn-ea"/>
              </a:rPr>
              <a:t>否定马克思列宁主义作为指导思想的地位；</a:t>
            </a:r>
            <a:endParaRPr lang="zh-CN" altLang="en-US" sz="2000" b="1">
              <a:latin typeface="楷体" panose="02010609060101010101" charset="-122"/>
              <a:ea typeface="楷体" panose="02010609060101010101" charset="-122"/>
              <a:cs typeface="楷体" panose="02010609060101010101" charset="-122"/>
            </a:endParaRPr>
          </a:p>
          <a:p>
            <a:pPr indent="0" fontAlgn="auto">
              <a:lnSpc>
                <a:spcPct val="150000"/>
              </a:lnSpc>
              <a:buClr>
                <a:srgbClr val="C00000"/>
              </a:buClr>
              <a:buFont typeface="Arial" panose="020B0604020202020204" pitchFamily="34" charset="0"/>
              <a:buNone/>
            </a:pPr>
            <a:r>
              <a:rPr lang="zh-CN" altLang="en-US" sz="2000" b="1">
                <a:latin typeface="楷体" panose="02010609060101010101" charset="-122"/>
                <a:ea typeface="楷体" panose="02010609060101010101" charset="-122"/>
                <a:cs typeface="楷体" panose="02010609060101010101" charset="-122"/>
              </a:rPr>
              <a:t>否定无产阶级专政的必要性，</a:t>
            </a:r>
            <a:r>
              <a:rPr lang="zh-CN" altLang="en-US" sz="2000" b="1">
                <a:latin typeface="楷体" panose="02010609060101010101" charset="-122"/>
                <a:ea typeface="楷体" panose="02010609060101010101" charset="-122"/>
                <a:cs typeface="楷体" panose="02010609060101010101" charset="-122"/>
                <a:sym typeface="+mn-ea"/>
              </a:rPr>
              <a:t>取消无产阶级政党的领导，搞多党制和议会民主制。</a:t>
            </a:r>
            <a:endParaRPr lang="zh-CN" altLang="en-US" sz="2000" b="1">
              <a:latin typeface="楷体" panose="02010609060101010101" charset="-122"/>
              <a:ea typeface="楷体" panose="02010609060101010101" charset="-122"/>
              <a:cs typeface="楷体" panose="02010609060101010101" charset="-122"/>
              <a:sym typeface="+mn-ea"/>
            </a:endParaRPr>
          </a:p>
        </p:txBody>
      </p:sp>
      <p:sp>
        <p:nvSpPr>
          <p:cNvPr id="9" name="文本框 8"/>
          <p:cNvSpPr txBox="1"/>
          <p:nvPr/>
        </p:nvSpPr>
        <p:spPr>
          <a:xfrm>
            <a:off x="433705" y="1482725"/>
            <a:ext cx="6567170" cy="1210945"/>
          </a:xfrm>
          <a:prstGeom prst="rect">
            <a:avLst/>
          </a:prstGeom>
          <a:noFill/>
        </p:spPr>
        <p:txBody>
          <a:bodyPr wrap="square" rtlCol="0" anchor="t">
            <a:spAutoFit/>
          </a:bodyPr>
          <a:lstStyle/>
          <a:p>
            <a:pPr indent="0" algn="l" fontAlgn="auto">
              <a:lnSpc>
                <a:spcPct val="140000"/>
              </a:lnSpc>
              <a:buClr>
                <a:srgbClr val="F85208"/>
              </a:buClr>
              <a:buSzTx/>
              <a:buFont typeface="Wingdings" panose="05000000000000000000" charset="0"/>
              <a:buNone/>
            </a:pPr>
            <a:r>
              <a:rPr lang="zh-CN" altLang="en-US" sz="2400" b="1">
                <a:solidFill>
                  <a:srgbClr val="FF0000"/>
                </a:solidFill>
                <a:latin typeface="方正苏新诗柳楷简体" panose="02000000000000000000" charset="-122"/>
                <a:ea typeface="方正苏新诗柳楷简体" panose="02000000000000000000" charset="-122"/>
                <a:cs typeface="方正苏新诗柳楷简体" panose="02000000000000000000" charset="-122"/>
                <a:sym typeface="+mn-ea"/>
              </a:rPr>
              <a:t>（</a:t>
            </a:r>
            <a:r>
              <a:rPr lang="en-US" altLang="zh-CN" sz="2400" b="1">
                <a:solidFill>
                  <a:srgbClr val="FF0000"/>
                </a:solidFill>
                <a:latin typeface="方正苏新诗柳楷简体" panose="02000000000000000000" charset="-122"/>
                <a:ea typeface="方正苏新诗柳楷简体" panose="02000000000000000000" charset="-122"/>
                <a:cs typeface="方正苏新诗柳楷简体" panose="02000000000000000000" charset="-122"/>
                <a:sym typeface="+mn-ea"/>
              </a:rPr>
              <a:t>2</a:t>
            </a:r>
            <a:r>
              <a:rPr lang="zh-CN" altLang="en-US" sz="2400" b="1">
                <a:solidFill>
                  <a:srgbClr val="FF0000"/>
                </a:solidFill>
                <a:latin typeface="方正苏新诗柳楷简体" panose="02000000000000000000" charset="-122"/>
                <a:ea typeface="方正苏新诗柳楷简体" panose="02000000000000000000" charset="-122"/>
                <a:cs typeface="方正苏新诗柳楷简体" panose="02000000000000000000" charset="-122"/>
                <a:sym typeface="+mn-ea"/>
              </a:rPr>
              <a:t>）</a:t>
            </a:r>
            <a:r>
              <a:rPr lang="zh-CN" altLang="en-US" sz="2400" b="1">
                <a:latin typeface="方正苏新诗柳楷简体" panose="02000000000000000000" charset="-122"/>
                <a:ea typeface="方正苏新诗柳楷简体" panose="02000000000000000000" charset="-122"/>
                <a:cs typeface="方正苏新诗柳楷简体" panose="02000000000000000000" charset="-122"/>
                <a:sym typeface="+mn-ea"/>
              </a:rPr>
              <a:t>评价</a:t>
            </a:r>
            <a:endParaRPr lang="zh-CN" altLang="en-US" sz="2400" b="1">
              <a:latin typeface="方正苏新诗柳楷简体" panose="02000000000000000000" charset="-122"/>
              <a:ea typeface="方正苏新诗柳楷简体" panose="02000000000000000000" charset="-122"/>
              <a:cs typeface="方正苏新诗柳楷简体" panose="02000000000000000000" charset="-122"/>
            </a:endParaRPr>
          </a:p>
          <a:p>
            <a:pPr indent="0" algn="l" fontAlgn="auto">
              <a:lnSpc>
                <a:spcPct val="140000"/>
              </a:lnSpc>
              <a:buNone/>
            </a:pPr>
            <a:r>
              <a:rPr lang="zh-CN" altLang="en-US" sz="2800" b="1">
                <a:latin typeface="方正苏新诗柳楷简体" panose="02000000000000000000" charset="-122"/>
                <a:ea typeface="方正苏新诗柳楷简体" panose="02000000000000000000" charset="-122"/>
                <a:cs typeface="方正苏新诗柳楷简体" panose="02000000000000000000" charset="-122"/>
                <a:sym typeface="+mn-ea"/>
              </a:rPr>
              <a:t>造成思想混乱，民族分裂主义随之兴起。</a:t>
            </a:r>
            <a:endParaRPr lang="zh-CN" altLang="en-US" sz="2800" b="1">
              <a:latin typeface="方正苏新诗柳楷简体" panose="02000000000000000000" charset="-122"/>
              <a:ea typeface="方正苏新诗柳楷简体" panose="02000000000000000000" charset="-122"/>
              <a:cs typeface="方正苏新诗柳楷简体" panose="02000000000000000000" charset="-122"/>
              <a:sym typeface="+mn-ea"/>
            </a:endParaRPr>
          </a:p>
        </p:txBody>
      </p:sp>
      <p:sp>
        <p:nvSpPr>
          <p:cNvPr id="6" name="右箭头 5"/>
          <p:cNvSpPr/>
          <p:nvPr/>
        </p:nvSpPr>
        <p:spPr>
          <a:xfrm>
            <a:off x="7251065" y="2816225"/>
            <a:ext cx="326390" cy="1101725"/>
          </a:xfrm>
          <a:prstGeom prst="rightArrow">
            <a:avLst>
              <a:gd name="adj1" fmla="val 50000"/>
              <a:gd name="adj2" fmla="val 51975"/>
            </a:avLst>
          </a:prstGeom>
          <a:solidFill>
            <a:schemeClr val="accent5">
              <a:lumMod val="50000"/>
            </a:schemeClr>
          </a:solidFill>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666355" y="1068070"/>
            <a:ext cx="4303395" cy="5631180"/>
          </a:xfrm>
          <a:prstGeom prst="rect">
            <a:avLst/>
          </a:prstGeom>
          <a:solidFill>
            <a:schemeClr val="bg2">
              <a:alpha val="80000"/>
            </a:schemeClr>
          </a:solidFill>
          <a:ln w="28575" cmpd="thickThin">
            <a:solidFill>
              <a:srgbClr val="000000"/>
            </a:solidFill>
            <a:prstDash val="solid"/>
          </a:ln>
        </p:spPr>
        <p:txBody>
          <a:bodyPr wrap="square" rtlCol="0">
            <a:spAutoFit/>
          </a:bodyPr>
          <a:lstStyle/>
          <a:p>
            <a:pPr indent="0" fontAlgn="auto">
              <a:lnSpc>
                <a:spcPct val="150000"/>
              </a:lnSpc>
              <a:buClr>
                <a:srgbClr val="C00000"/>
              </a:buClr>
              <a:buFont typeface="Arial" panose="020B0604020202020204" pitchFamily="34" charset="0"/>
              <a:buNone/>
            </a:pPr>
            <a:r>
              <a:rPr lang="zh-CN" altLang="en-US" sz="2000" b="1">
                <a:latin typeface="楷体" panose="02010609060101010101" charset="-122"/>
                <a:ea typeface="楷体" panose="02010609060101010101" charset="-122"/>
                <a:cs typeface="楷体" panose="02010609060101010101" charset="-122"/>
                <a:sym typeface="+mn-ea"/>
              </a:rPr>
              <a:t>材料：经济秩序混乱。</a:t>
            </a:r>
            <a:r>
              <a:rPr lang="zh-CN" altLang="en-US" sz="2000" b="1">
                <a:latin typeface="Times New Roman" panose="02020603050405020304" pitchFamily="18" charset="0"/>
                <a:ea typeface="楷体" panose="02010609060101010101" charset="-122"/>
                <a:cs typeface="Times New Roman" panose="02020603050405020304" pitchFamily="18" charset="0"/>
                <a:sym typeface="+mn-ea"/>
              </a:rPr>
              <a:t>1989</a:t>
            </a:r>
            <a:r>
              <a:rPr lang="zh-CN" altLang="en-US" sz="2000" b="1">
                <a:latin typeface="楷体" panose="02010609060101010101" charset="-122"/>
                <a:ea typeface="楷体" panose="02010609060101010101" charset="-122"/>
                <a:cs typeface="楷体" panose="02010609060101010101" charset="-122"/>
                <a:sym typeface="+mn-ea"/>
              </a:rPr>
              <a:t>年和</a:t>
            </a:r>
            <a:r>
              <a:rPr lang="zh-CN" altLang="en-US" sz="2000" b="1">
                <a:latin typeface="Times New Roman" panose="02020603050405020304" pitchFamily="18" charset="0"/>
                <a:ea typeface="楷体" panose="02010609060101010101" charset="-122"/>
                <a:cs typeface="Times New Roman" panose="02020603050405020304" pitchFamily="18" charset="0"/>
                <a:sym typeface="+mn-ea"/>
              </a:rPr>
              <a:t>1990</a:t>
            </a:r>
            <a:r>
              <a:rPr lang="zh-CN" altLang="en-US" sz="2000" b="1">
                <a:latin typeface="楷体" panose="02010609060101010101" charset="-122"/>
                <a:ea typeface="楷体" panose="02010609060101010101" charset="-122"/>
                <a:cs typeface="楷体" panose="02010609060101010101" charset="-122"/>
                <a:sym typeface="+mn-ea"/>
              </a:rPr>
              <a:t>年</a:t>
            </a:r>
            <a:r>
              <a:rPr lang="zh-CN" altLang="en-US" sz="2000" b="1">
                <a:latin typeface="Times New Roman" panose="02020603050405020304" pitchFamily="18" charset="0"/>
                <a:ea typeface="楷体" panose="02010609060101010101" charset="-122"/>
                <a:cs typeface="Times New Roman" panose="02020603050405020304" pitchFamily="18" charset="0"/>
                <a:sym typeface="+mn-ea"/>
              </a:rPr>
              <a:t>1—4</a:t>
            </a:r>
            <a:r>
              <a:rPr lang="zh-CN" altLang="en-US" sz="2000" b="1">
                <a:latin typeface="楷体" panose="02010609060101010101" charset="-122"/>
                <a:ea typeface="楷体" panose="02010609060101010101" charset="-122"/>
                <a:cs typeface="楷体" panose="02010609060101010101" charset="-122"/>
                <a:sym typeface="+mn-ea"/>
              </a:rPr>
              <a:t>月因族际冲突和罢工造成的工时损失分别达到</a:t>
            </a:r>
            <a:r>
              <a:rPr lang="zh-CN" altLang="en-US" sz="2000" b="1">
                <a:latin typeface="Times New Roman" panose="02020603050405020304" pitchFamily="18" charset="0"/>
                <a:ea typeface="楷体" panose="02010609060101010101" charset="-122"/>
                <a:cs typeface="Times New Roman" panose="02020603050405020304" pitchFamily="18" charset="0"/>
                <a:sym typeface="+mn-ea"/>
              </a:rPr>
              <a:t>700</a:t>
            </a:r>
            <a:r>
              <a:rPr lang="zh-CN" altLang="en-US" sz="2000" b="1">
                <a:latin typeface="楷体" panose="02010609060101010101" charset="-122"/>
                <a:ea typeface="楷体" panose="02010609060101010101" charset="-122"/>
                <a:cs typeface="楷体" panose="02010609060101010101" charset="-122"/>
                <a:sym typeface="+mn-ea"/>
              </a:rPr>
              <a:t>万和</a:t>
            </a:r>
            <a:r>
              <a:rPr lang="zh-CN" altLang="en-US" sz="2000" b="1">
                <a:latin typeface="Times New Roman" panose="02020603050405020304" pitchFamily="18" charset="0"/>
                <a:ea typeface="楷体" panose="02010609060101010101" charset="-122"/>
                <a:cs typeface="Times New Roman" panose="02020603050405020304" pitchFamily="18" charset="0"/>
                <a:sym typeface="+mn-ea"/>
              </a:rPr>
              <a:t>950</a:t>
            </a:r>
            <a:r>
              <a:rPr lang="zh-CN" altLang="en-US" sz="2000" b="1">
                <a:latin typeface="楷体" panose="02010609060101010101" charset="-122"/>
                <a:ea typeface="楷体" panose="02010609060101010101" charset="-122"/>
                <a:cs typeface="楷体" panose="02010609060101010101" charset="-122"/>
                <a:sym typeface="+mn-ea"/>
              </a:rPr>
              <a:t>万人次；生产急剧下降。</a:t>
            </a:r>
            <a:r>
              <a:rPr lang="zh-CN" altLang="en-US" sz="2000" b="1">
                <a:latin typeface="Times New Roman" panose="02020603050405020304" pitchFamily="18" charset="0"/>
                <a:ea typeface="楷体" panose="02010609060101010101" charset="-122"/>
                <a:cs typeface="Times New Roman" panose="02020603050405020304" pitchFamily="18" charset="0"/>
                <a:sym typeface="+mn-ea"/>
              </a:rPr>
              <a:t>1989</a:t>
            </a:r>
            <a:r>
              <a:rPr lang="zh-CN" altLang="en-US" sz="2000" b="1">
                <a:latin typeface="楷体" panose="02010609060101010101" charset="-122"/>
                <a:ea typeface="楷体" panose="02010609060101010101" charset="-122"/>
                <a:cs typeface="楷体" panose="02010609060101010101" charset="-122"/>
                <a:sym typeface="+mn-ea"/>
              </a:rPr>
              <a:t>年国家经济和社会发展许多指标没有完成，</a:t>
            </a:r>
            <a:r>
              <a:rPr lang="zh-CN" altLang="en-US" sz="2000" b="1">
                <a:latin typeface="Times New Roman" panose="02020603050405020304" pitchFamily="18" charset="0"/>
                <a:ea typeface="楷体" panose="02010609060101010101" charset="-122"/>
                <a:cs typeface="Times New Roman" panose="02020603050405020304" pitchFamily="18" charset="0"/>
                <a:sym typeface="+mn-ea"/>
              </a:rPr>
              <a:t>1990</a:t>
            </a:r>
            <a:r>
              <a:rPr lang="zh-CN" altLang="en-US" sz="2000" b="1">
                <a:latin typeface="楷体" panose="02010609060101010101" charset="-122"/>
                <a:ea typeface="楷体" panose="02010609060101010101" charset="-122"/>
                <a:cs typeface="楷体" panose="02010609060101010101" charset="-122"/>
                <a:sym typeface="+mn-ea"/>
              </a:rPr>
              <a:t>年经济出现负增长；商品短缺。</a:t>
            </a:r>
            <a:r>
              <a:rPr lang="zh-CN" altLang="en-US" sz="2000" b="1">
                <a:latin typeface="Times New Roman" panose="02020603050405020304" pitchFamily="18" charset="0"/>
                <a:ea typeface="楷体" panose="02010609060101010101" charset="-122"/>
                <a:cs typeface="Times New Roman" panose="02020603050405020304" pitchFamily="18" charset="0"/>
                <a:sym typeface="+mn-ea"/>
              </a:rPr>
              <a:t>1990</a:t>
            </a:r>
            <a:r>
              <a:rPr lang="zh-CN" altLang="en-US" sz="2000" b="1">
                <a:latin typeface="楷体" panose="02010609060101010101" charset="-122"/>
                <a:ea typeface="楷体" panose="02010609060101010101" charset="-122"/>
                <a:cs typeface="楷体" panose="02010609060101010101" charset="-122"/>
                <a:sym typeface="+mn-ea"/>
              </a:rPr>
              <a:t>年苏联能够提供的各种日用品、食品等商品仅仅能够满足居民需求</a:t>
            </a:r>
            <a:r>
              <a:rPr lang="zh-CN" altLang="en-US" sz="2000" b="1">
                <a:latin typeface="Times New Roman" panose="02020603050405020304" pitchFamily="18" charset="0"/>
                <a:ea typeface="楷体" panose="02010609060101010101" charset="-122"/>
                <a:cs typeface="Times New Roman" panose="02020603050405020304" pitchFamily="18" charset="0"/>
                <a:sym typeface="+mn-ea"/>
              </a:rPr>
              <a:t>12.9</a:t>
            </a:r>
            <a:r>
              <a:rPr lang="zh-CN" altLang="en-US" sz="2000" b="1">
                <a:latin typeface="楷体" panose="02010609060101010101" charset="-122"/>
                <a:ea typeface="楷体" panose="02010609060101010101" charset="-122"/>
                <a:cs typeface="楷体" panose="02010609060101010101" charset="-122"/>
                <a:sym typeface="+mn-ea"/>
              </a:rPr>
              <a:t>%；通货膨胀更是达到天文数字的增长，老百姓多年积攒的存款一夜之间变成一堆废纸……</a:t>
            </a:r>
            <a:r>
              <a:rPr lang="en-US" altLang="zh-CN" sz="2000" b="1">
                <a:latin typeface="楷体" panose="02010609060101010101" charset="-122"/>
                <a:ea typeface="楷体" panose="02010609060101010101" charset="-122"/>
                <a:cs typeface="楷体" panose="02010609060101010101" charset="-122"/>
                <a:sym typeface="+mn-ea"/>
              </a:rPr>
              <a:t>——</a:t>
            </a:r>
            <a:r>
              <a:rPr lang="zh-CN" altLang="en-US" sz="2000" b="1">
                <a:latin typeface="楷体" panose="02010609060101010101" charset="-122"/>
                <a:ea typeface="楷体" panose="02010609060101010101" charset="-122"/>
                <a:cs typeface="楷体" panose="02010609060101010101" charset="-122"/>
                <a:sym typeface="+mn-ea"/>
              </a:rPr>
              <a:t>吴恩远</a:t>
            </a:r>
            <a:r>
              <a:rPr lang="en-US" altLang="zh-CN" sz="2000" b="1">
                <a:latin typeface="楷体" panose="02010609060101010101" charset="-122"/>
                <a:ea typeface="楷体" panose="02010609060101010101" charset="-122"/>
                <a:cs typeface="楷体" panose="02010609060101010101" charset="-122"/>
                <a:sym typeface="+mn-ea"/>
              </a:rPr>
              <a:t>·</a:t>
            </a:r>
            <a:r>
              <a:rPr lang="zh-CN" altLang="en-US" sz="2000" b="1">
                <a:latin typeface="楷体" panose="02010609060101010101" charset="-122"/>
                <a:ea typeface="楷体" panose="02010609060101010101" charset="-122"/>
                <a:cs typeface="楷体" panose="02010609060101010101" charset="-122"/>
                <a:sym typeface="+mn-ea"/>
              </a:rPr>
              <a:t>《苏联改革与中国改革缘何结果迥异》</a:t>
            </a:r>
            <a:endParaRPr lang="zh-CN" altLang="en-US" sz="2000" b="1" smtClean="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10" name="文本框 9"/>
          <p:cNvSpPr txBox="1"/>
          <p:nvPr/>
        </p:nvSpPr>
        <p:spPr>
          <a:xfrm>
            <a:off x="0" y="0"/>
            <a:ext cx="12192635" cy="706755"/>
          </a:xfrm>
          <a:prstGeom prst="rect">
            <a:avLst/>
          </a:prstGeom>
          <a:solidFill>
            <a:srgbClr val="C00000"/>
          </a:solidFill>
        </p:spPr>
        <p:txBody>
          <a:bodyPr wrap="square" rtlCol="0" anchor="t">
            <a:spAutoFit/>
          </a:bodyPr>
          <a:p>
            <a:pPr algn="ctr"/>
            <a:r>
              <a:rPr lang="zh-CN" altLang="en-US" sz="4000" b="1">
                <a:latin typeface="汉仪颜楷简" panose="00020600040101010101" charset="-122"/>
                <a:ea typeface="汉仪颜楷简" panose="00020600040101010101" charset="-122"/>
                <a:sym typeface="+mn-ea"/>
              </a:rPr>
              <a:t>苏联的发展、改革与解体</a:t>
            </a:r>
            <a:endParaRPr lang="zh-CN" altLang="en-US" sz="4000" b="1">
              <a:latin typeface="汉仪颜楷简" panose="00020600040101010101" charset="-122"/>
              <a:ea typeface="汉仪颜楷简" panose="00020600040101010101" charset="-122"/>
              <a:sym typeface="+mn-ea"/>
            </a:endParaRPr>
          </a:p>
        </p:txBody>
      </p:sp>
      <p:sp>
        <p:nvSpPr>
          <p:cNvPr id="16" name="文本框 15"/>
          <p:cNvSpPr txBox="1"/>
          <p:nvPr/>
        </p:nvSpPr>
        <p:spPr>
          <a:xfrm>
            <a:off x="287655" y="837565"/>
            <a:ext cx="4078605" cy="645160"/>
          </a:xfrm>
          <a:prstGeom prst="rect">
            <a:avLst/>
          </a:prstGeom>
          <a:noFill/>
        </p:spPr>
        <p:txBody>
          <a:bodyPr wrap="none" rtlCol="0">
            <a:spAutoFit/>
          </a:bodyPr>
          <a:p>
            <a:r>
              <a:rPr lang="en-US" altLang="zh-CN" sz="3600" b="1">
                <a:effectLst/>
                <a:latin typeface="汉仪颜楷简" panose="00020600040101010101" charset="-122"/>
                <a:ea typeface="汉仪颜楷简" panose="00020600040101010101" charset="-122"/>
                <a:cs typeface="汉仪颜楷简" panose="00020600040101010101" charset="-122"/>
              </a:rPr>
              <a:t>3</a:t>
            </a:r>
            <a:r>
              <a:rPr lang="zh-CN" altLang="en-US" sz="3600" b="1">
                <a:effectLst/>
                <a:latin typeface="汉仪颜楷简" panose="00020600040101010101" charset="-122"/>
                <a:ea typeface="汉仪颜楷简" panose="00020600040101010101" charset="-122"/>
                <a:cs typeface="汉仪颜楷简" panose="00020600040101010101" charset="-122"/>
              </a:rPr>
              <a:t>、戈尔巴乔夫改革</a:t>
            </a:r>
            <a:endParaRPr lang="zh-CN" altLang="en-US" sz="3600" b="1">
              <a:effectLst/>
              <a:latin typeface="汉仪颜楷简" panose="00020600040101010101" charset="-122"/>
              <a:ea typeface="汉仪颜楷简" panose="00020600040101010101" charset="-122"/>
              <a:cs typeface="汉仪颜楷简" panose="00020600040101010101" charset="-122"/>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0" y="491621"/>
            <a:ext cx="800100" cy="1851530"/>
            <a:chOff x="11571416" y="3959358"/>
            <a:chExt cx="620584" cy="1723139"/>
          </a:xfrm>
        </p:grpSpPr>
        <p:sp>
          <p:nvSpPr>
            <p:cNvPr id="13" name="矩形 12"/>
            <p:cNvSpPr/>
            <p:nvPr/>
          </p:nvSpPr>
          <p:spPr>
            <a:xfrm>
              <a:off x="11571416" y="3959358"/>
              <a:ext cx="620584" cy="1723137"/>
            </a:xfrm>
            <a:prstGeom prst="rect">
              <a:avLst/>
            </a:prstGeom>
            <a:solidFill>
              <a:srgbClr val="3E4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1571416" y="5115169"/>
              <a:ext cx="620584" cy="567328"/>
            </a:xfrm>
            <a:prstGeom prst="rect">
              <a:avLst/>
            </a:prstGeom>
            <a:solidFill>
              <a:srgbClr val="CF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TextBox 12"/>
          <p:cNvSpPr txBox="1"/>
          <p:nvPr/>
        </p:nvSpPr>
        <p:spPr>
          <a:xfrm>
            <a:off x="1001474" y="448375"/>
            <a:ext cx="618968" cy="1938020"/>
          </a:xfrm>
          <a:prstGeom prst="rect">
            <a:avLst/>
          </a:prstGeom>
          <a:noFill/>
        </p:spPr>
        <p:txBody>
          <a:bodyPr wrap="square" lIns="91472" tIns="45736" rIns="91472" bIns="45736" rtlCol="0" anchor="ctr">
            <a:spAutoFit/>
          </a:bodyPr>
          <a:lstStyle>
            <a:defPPr>
              <a:defRPr lang="zh-CN"/>
            </a:defPPr>
            <a:lvl1pPr algn="ctr">
              <a:defRPr sz="6000" b="1">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Arial" panose="020B0604020202020204" pitchFamily="34" charset="0"/>
                <a:ea typeface="微软雅黑" panose="020B0503020204020204" charset="-122"/>
                <a:cs typeface="Arial" panose="020B0604020202020204" pitchFamily="34" charset="0"/>
              </a:defRPr>
            </a:lvl1pPr>
          </a:lstStyle>
          <a:p>
            <a:pPr algn="r"/>
            <a:r>
              <a:rPr lang="zh-CN" altLang="en-US" dirty="0">
                <a:solidFill>
                  <a:srgbClr val="3E4150"/>
                </a:solidFill>
                <a:latin typeface="汉仪颜楷简" panose="00020600040101010101" charset="-122"/>
                <a:ea typeface="汉仪颜楷简" panose="00020600040101010101" charset="-122"/>
              </a:rPr>
              <a:t>目录</a:t>
            </a:r>
            <a:endParaRPr lang="zh-CN" altLang="en-US" dirty="0">
              <a:solidFill>
                <a:srgbClr val="3E4150"/>
              </a:solidFill>
              <a:latin typeface="汉仪颜楷简" panose="00020600040101010101" charset="-122"/>
              <a:ea typeface="汉仪颜楷简" panose="00020600040101010101" charset="-122"/>
            </a:endParaRPr>
          </a:p>
        </p:txBody>
      </p:sp>
      <p:grpSp>
        <p:nvGrpSpPr>
          <p:cNvPr id="43" name="组合 42"/>
          <p:cNvGrpSpPr/>
          <p:nvPr/>
        </p:nvGrpSpPr>
        <p:grpSpPr>
          <a:xfrm rot="0">
            <a:off x="3117850" y="1014730"/>
            <a:ext cx="886460" cy="889635"/>
            <a:chOff x="3379329" y="1833532"/>
            <a:chExt cx="886626" cy="889770"/>
          </a:xfrm>
        </p:grpSpPr>
        <p:sp>
          <p:nvSpPr>
            <p:cNvPr id="21" name="Oval 5"/>
            <p:cNvSpPr>
              <a:spLocks noChangeArrowheads="1"/>
            </p:cNvSpPr>
            <p:nvPr/>
          </p:nvSpPr>
          <p:spPr bwMode="auto">
            <a:xfrm>
              <a:off x="3379329" y="1833532"/>
              <a:ext cx="886626" cy="889770"/>
            </a:xfrm>
            <a:prstGeom prst="ellipse">
              <a:avLst/>
            </a:prstGeom>
            <a:solidFill>
              <a:srgbClr val="3E4150"/>
            </a:solidFill>
            <a:ln w="9525">
              <a:noFill/>
              <a:round/>
            </a:ln>
          </p:spPr>
          <p:txBody>
            <a:bodyPr vert="horz" wrap="square" lIns="91461" tIns="45731" rIns="91461" bIns="45731" numCol="1" anchor="t" anchorCtr="0" compatLnSpc="1"/>
            <a:lstStyle/>
            <a:p>
              <a:endParaRPr lang="zh-CN" altLang="en-US"/>
            </a:p>
          </p:txBody>
        </p:sp>
        <p:sp>
          <p:nvSpPr>
            <p:cNvPr id="23" name="Freeform 28"/>
            <p:cNvSpPr>
              <a:spLocks noEditPoints="1"/>
            </p:cNvSpPr>
            <p:nvPr/>
          </p:nvSpPr>
          <p:spPr bwMode="auto">
            <a:xfrm>
              <a:off x="3552462" y="2057401"/>
              <a:ext cx="540879" cy="406399"/>
            </a:xfrm>
            <a:custGeom>
              <a:avLst/>
              <a:gdLst>
                <a:gd name="T0" fmla="*/ 40 w 192"/>
                <a:gd name="T1" fmla="*/ 118 h 144"/>
                <a:gd name="T2" fmla="*/ 40 w 192"/>
                <a:gd name="T3" fmla="*/ 118 h 144"/>
                <a:gd name="T4" fmla="*/ 56 w 192"/>
                <a:gd name="T5" fmla="*/ 116 h 144"/>
                <a:gd name="T6" fmla="*/ 97 w 192"/>
                <a:gd name="T7" fmla="*/ 137 h 144"/>
                <a:gd name="T8" fmla="*/ 99 w 192"/>
                <a:gd name="T9" fmla="*/ 137 h 144"/>
                <a:gd name="T10" fmla="*/ 140 w 192"/>
                <a:gd name="T11" fmla="*/ 116 h 144"/>
                <a:gd name="T12" fmla="*/ 156 w 192"/>
                <a:gd name="T13" fmla="*/ 118 h 144"/>
                <a:gd name="T14" fmla="*/ 156 w 192"/>
                <a:gd name="T15" fmla="*/ 118 h 144"/>
                <a:gd name="T16" fmla="*/ 156 w 192"/>
                <a:gd name="T17" fmla="*/ 70 h 144"/>
                <a:gd name="T18" fmla="*/ 96 w 192"/>
                <a:gd name="T19" fmla="*/ 98 h 144"/>
                <a:gd name="T20" fmla="*/ 40 w 192"/>
                <a:gd name="T21" fmla="*/ 72 h 144"/>
                <a:gd name="T22" fmla="*/ 40 w 192"/>
                <a:gd name="T23" fmla="*/ 118 h 144"/>
                <a:gd name="T24" fmla="*/ 96 w 192"/>
                <a:gd name="T25" fmla="*/ 0 h 144"/>
                <a:gd name="T26" fmla="*/ 0 w 192"/>
                <a:gd name="T27" fmla="*/ 44 h 144"/>
                <a:gd name="T28" fmla="*/ 96 w 192"/>
                <a:gd name="T29" fmla="*/ 88 h 144"/>
                <a:gd name="T30" fmla="*/ 192 w 192"/>
                <a:gd name="T31" fmla="*/ 44 h 144"/>
                <a:gd name="T32" fmla="*/ 96 w 192"/>
                <a:gd name="T33" fmla="*/ 0 h 144"/>
                <a:gd name="T34" fmla="*/ 8 w 192"/>
                <a:gd name="T35" fmla="*/ 56 h 144"/>
                <a:gd name="T36" fmla="*/ 4 w 192"/>
                <a:gd name="T37" fmla="*/ 104 h 144"/>
                <a:gd name="T38" fmla="*/ 12 w 192"/>
                <a:gd name="T39" fmla="*/ 104 h 144"/>
                <a:gd name="T40" fmla="*/ 12 w 192"/>
                <a:gd name="T41" fmla="*/ 58 h 144"/>
                <a:gd name="T42" fmla="*/ 8 w 192"/>
                <a:gd name="T43" fmla="*/ 56 h 144"/>
                <a:gd name="T44" fmla="*/ 16 w 192"/>
                <a:gd name="T45" fmla="*/ 144 h 144"/>
                <a:gd name="T46" fmla="*/ 9 w 192"/>
                <a:gd name="T47" fmla="*/ 124 h 144"/>
                <a:gd name="T48" fmla="*/ 16 w 192"/>
                <a:gd name="T49" fmla="*/ 116 h 144"/>
                <a:gd name="T50" fmla="*/ 8 w 192"/>
                <a:gd name="T51" fmla="*/ 108 h 144"/>
                <a:gd name="T52" fmla="*/ 0 w 192"/>
                <a:gd name="T53" fmla="*/ 116 h 144"/>
                <a:gd name="T54" fmla="*/ 7 w 192"/>
                <a:gd name="T55" fmla="*/ 124 h 144"/>
                <a:gd name="T56" fmla="*/ 0 w 192"/>
                <a:gd name="T57" fmla="*/ 144 h 144"/>
                <a:gd name="T58" fmla="*/ 16 w 192"/>
                <a:gd name="T5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2" h="144">
                  <a:moveTo>
                    <a:pt x="40" y="118"/>
                  </a:moveTo>
                  <a:cubicBezTo>
                    <a:pt x="40" y="118"/>
                    <a:pt x="40" y="118"/>
                    <a:pt x="40" y="118"/>
                  </a:cubicBezTo>
                  <a:cubicBezTo>
                    <a:pt x="45" y="116"/>
                    <a:pt x="50" y="116"/>
                    <a:pt x="56" y="116"/>
                  </a:cubicBezTo>
                  <a:cubicBezTo>
                    <a:pt x="72" y="116"/>
                    <a:pt x="91" y="127"/>
                    <a:pt x="97" y="137"/>
                  </a:cubicBezTo>
                  <a:cubicBezTo>
                    <a:pt x="99" y="137"/>
                    <a:pt x="99" y="137"/>
                    <a:pt x="99" y="137"/>
                  </a:cubicBezTo>
                  <a:cubicBezTo>
                    <a:pt x="105" y="127"/>
                    <a:pt x="123" y="116"/>
                    <a:pt x="140" y="116"/>
                  </a:cubicBezTo>
                  <a:cubicBezTo>
                    <a:pt x="145" y="116"/>
                    <a:pt x="151" y="116"/>
                    <a:pt x="156" y="118"/>
                  </a:cubicBezTo>
                  <a:cubicBezTo>
                    <a:pt x="156" y="118"/>
                    <a:pt x="156" y="118"/>
                    <a:pt x="156" y="118"/>
                  </a:cubicBezTo>
                  <a:cubicBezTo>
                    <a:pt x="156" y="70"/>
                    <a:pt x="156" y="70"/>
                    <a:pt x="156" y="70"/>
                  </a:cubicBezTo>
                  <a:cubicBezTo>
                    <a:pt x="96" y="98"/>
                    <a:pt x="96" y="98"/>
                    <a:pt x="96" y="98"/>
                  </a:cubicBezTo>
                  <a:cubicBezTo>
                    <a:pt x="40" y="72"/>
                    <a:pt x="40" y="72"/>
                    <a:pt x="40" y="72"/>
                  </a:cubicBezTo>
                  <a:lnTo>
                    <a:pt x="40" y="118"/>
                  </a:lnTo>
                  <a:close/>
                  <a:moveTo>
                    <a:pt x="96" y="0"/>
                  </a:moveTo>
                  <a:cubicBezTo>
                    <a:pt x="0" y="44"/>
                    <a:pt x="0" y="44"/>
                    <a:pt x="0" y="44"/>
                  </a:cubicBezTo>
                  <a:cubicBezTo>
                    <a:pt x="96" y="88"/>
                    <a:pt x="96" y="88"/>
                    <a:pt x="96" y="88"/>
                  </a:cubicBezTo>
                  <a:cubicBezTo>
                    <a:pt x="192" y="44"/>
                    <a:pt x="192" y="44"/>
                    <a:pt x="192" y="44"/>
                  </a:cubicBezTo>
                  <a:lnTo>
                    <a:pt x="96" y="0"/>
                  </a:lnTo>
                  <a:close/>
                  <a:moveTo>
                    <a:pt x="8" y="56"/>
                  </a:moveTo>
                  <a:cubicBezTo>
                    <a:pt x="4" y="104"/>
                    <a:pt x="4" y="104"/>
                    <a:pt x="4" y="104"/>
                  </a:cubicBezTo>
                  <a:cubicBezTo>
                    <a:pt x="12" y="104"/>
                    <a:pt x="12" y="104"/>
                    <a:pt x="12" y="104"/>
                  </a:cubicBezTo>
                  <a:cubicBezTo>
                    <a:pt x="12" y="58"/>
                    <a:pt x="12" y="58"/>
                    <a:pt x="12" y="58"/>
                  </a:cubicBezTo>
                  <a:lnTo>
                    <a:pt x="8" y="56"/>
                  </a:lnTo>
                  <a:close/>
                  <a:moveTo>
                    <a:pt x="16" y="144"/>
                  </a:moveTo>
                  <a:cubicBezTo>
                    <a:pt x="9" y="124"/>
                    <a:pt x="9" y="124"/>
                    <a:pt x="9" y="124"/>
                  </a:cubicBezTo>
                  <a:cubicBezTo>
                    <a:pt x="13" y="123"/>
                    <a:pt x="16" y="120"/>
                    <a:pt x="16" y="116"/>
                  </a:cubicBezTo>
                  <a:cubicBezTo>
                    <a:pt x="16" y="111"/>
                    <a:pt x="12" y="108"/>
                    <a:pt x="8" y="108"/>
                  </a:cubicBezTo>
                  <a:cubicBezTo>
                    <a:pt x="3" y="108"/>
                    <a:pt x="0" y="111"/>
                    <a:pt x="0" y="116"/>
                  </a:cubicBezTo>
                  <a:cubicBezTo>
                    <a:pt x="0" y="120"/>
                    <a:pt x="3" y="123"/>
                    <a:pt x="7" y="124"/>
                  </a:cubicBezTo>
                  <a:cubicBezTo>
                    <a:pt x="0" y="144"/>
                    <a:pt x="0" y="144"/>
                    <a:pt x="0" y="144"/>
                  </a:cubicBezTo>
                  <a:lnTo>
                    <a:pt x="16" y="144"/>
                  </a:lnTo>
                  <a:close/>
                </a:path>
              </a:pathLst>
            </a:custGeom>
            <a:solidFill>
              <a:schemeClr val="bg1"/>
            </a:solidFill>
            <a:ln>
              <a:noFill/>
            </a:ln>
          </p:spPr>
          <p:txBody>
            <a:bodyPr vert="horz" wrap="square" lIns="91461" tIns="45731" rIns="91461" bIns="45731" numCol="1" anchor="t" anchorCtr="0" compatLnSpc="1"/>
            <a:lstStyle/>
            <a:p>
              <a:endParaRPr lang="zh-CN" altLang="en-US"/>
            </a:p>
          </p:txBody>
        </p:sp>
      </p:grpSp>
      <p:grpSp>
        <p:nvGrpSpPr>
          <p:cNvPr id="45" name="组合 44"/>
          <p:cNvGrpSpPr/>
          <p:nvPr/>
        </p:nvGrpSpPr>
        <p:grpSpPr>
          <a:xfrm rot="0">
            <a:off x="3118485" y="2442210"/>
            <a:ext cx="886460" cy="889635"/>
            <a:chOff x="7127177" y="1833532"/>
            <a:chExt cx="886626" cy="889770"/>
          </a:xfrm>
        </p:grpSpPr>
        <p:sp>
          <p:nvSpPr>
            <p:cNvPr id="28" name="Oval 5"/>
            <p:cNvSpPr>
              <a:spLocks noChangeArrowheads="1"/>
            </p:cNvSpPr>
            <p:nvPr/>
          </p:nvSpPr>
          <p:spPr bwMode="auto">
            <a:xfrm>
              <a:off x="7127177" y="1833532"/>
              <a:ext cx="886626" cy="889770"/>
            </a:xfrm>
            <a:prstGeom prst="ellipse">
              <a:avLst/>
            </a:prstGeom>
            <a:solidFill>
              <a:srgbClr val="3E4150"/>
            </a:solidFill>
            <a:ln w="9525">
              <a:noFill/>
              <a:round/>
            </a:ln>
          </p:spPr>
          <p:txBody>
            <a:bodyPr vert="horz" wrap="square" lIns="91461" tIns="45731" rIns="91461" bIns="45731" numCol="1" anchor="t" anchorCtr="0" compatLnSpc="1"/>
            <a:lstStyle/>
            <a:p>
              <a:endParaRPr lang="zh-CN" altLang="en-US"/>
            </a:p>
          </p:txBody>
        </p:sp>
        <p:sp>
          <p:nvSpPr>
            <p:cNvPr id="29" name="Freeform 8"/>
            <p:cNvSpPr>
              <a:spLocks noEditPoints="1"/>
            </p:cNvSpPr>
            <p:nvPr/>
          </p:nvSpPr>
          <p:spPr bwMode="auto">
            <a:xfrm rot="2925393">
              <a:off x="7425337" y="2026547"/>
              <a:ext cx="290305" cy="491990"/>
            </a:xfrm>
            <a:custGeom>
              <a:avLst/>
              <a:gdLst>
                <a:gd name="T0" fmla="*/ 24 w 112"/>
                <a:gd name="T1" fmla="*/ 148 h 192"/>
                <a:gd name="T2" fmla="*/ 28 w 112"/>
                <a:gd name="T3" fmla="*/ 52 h 192"/>
                <a:gd name="T4" fmla="*/ 32 w 112"/>
                <a:gd name="T5" fmla="*/ 172 h 192"/>
                <a:gd name="T6" fmla="*/ 8 w 112"/>
                <a:gd name="T7" fmla="*/ 184 h 192"/>
                <a:gd name="T8" fmla="*/ 32 w 112"/>
                <a:gd name="T9" fmla="*/ 172 h 192"/>
                <a:gd name="T10" fmla="*/ 8 w 112"/>
                <a:gd name="T11" fmla="*/ 35 h 192"/>
                <a:gd name="T12" fmla="*/ 32 w 112"/>
                <a:gd name="T13" fmla="*/ 164 h 192"/>
                <a:gd name="T14" fmla="*/ 32 w 112"/>
                <a:gd name="T15" fmla="*/ 192 h 192"/>
                <a:gd name="T16" fmla="*/ 0 w 112"/>
                <a:gd name="T17" fmla="*/ 184 h 192"/>
                <a:gd name="T18" fmla="*/ 0 w 112"/>
                <a:gd name="T19" fmla="*/ 32 h 192"/>
                <a:gd name="T20" fmla="*/ 20 w 112"/>
                <a:gd name="T21" fmla="*/ 0 h 192"/>
                <a:gd name="T22" fmla="*/ 39 w 112"/>
                <a:gd name="T23" fmla="*/ 32 h 192"/>
                <a:gd name="T24" fmla="*/ 40 w 112"/>
                <a:gd name="T25" fmla="*/ 184 h 192"/>
                <a:gd name="T26" fmla="*/ 108 w 112"/>
                <a:gd name="T27" fmla="*/ 164 h 192"/>
                <a:gd name="T28" fmla="*/ 84 w 112"/>
                <a:gd name="T29" fmla="*/ 172 h 192"/>
                <a:gd name="T30" fmla="*/ 108 w 112"/>
                <a:gd name="T31" fmla="*/ 164 h 192"/>
                <a:gd name="T32" fmla="*/ 92 w 112"/>
                <a:gd name="T33" fmla="*/ 140 h 192"/>
                <a:gd name="T34" fmla="*/ 108 w 112"/>
                <a:gd name="T35" fmla="*/ 148 h 192"/>
                <a:gd name="T36" fmla="*/ 108 w 112"/>
                <a:gd name="T37" fmla="*/ 116 h 192"/>
                <a:gd name="T38" fmla="*/ 84 w 112"/>
                <a:gd name="T39" fmla="*/ 124 h 192"/>
                <a:gd name="T40" fmla="*/ 108 w 112"/>
                <a:gd name="T41" fmla="*/ 116 h 192"/>
                <a:gd name="T42" fmla="*/ 92 w 112"/>
                <a:gd name="T43" fmla="*/ 92 h 192"/>
                <a:gd name="T44" fmla="*/ 108 w 112"/>
                <a:gd name="T45" fmla="*/ 100 h 192"/>
                <a:gd name="T46" fmla="*/ 108 w 112"/>
                <a:gd name="T47" fmla="*/ 68 h 192"/>
                <a:gd name="T48" fmla="*/ 84 w 112"/>
                <a:gd name="T49" fmla="*/ 76 h 192"/>
                <a:gd name="T50" fmla="*/ 108 w 112"/>
                <a:gd name="T51" fmla="*/ 68 h 192"/>
                <a:gd name="T52" fmla="*/ 92 w 112"/>
                <a:gd name="T53" fmla="*/ 44 h 192"/>
                <a:gd name="T54" fmla="*/ 108 w 112"/>
                <a:gd name="T55" fmla="*/ 52 h 192"/>
                <a:gd name="T56" fmla="*/ 108 w 112"/>
                <a:gd name="T57" fmla="*/ 20 h 192"/>
                <a:gd name="T58" fmla="*/ 84 w 112"/>
                <a:gd name="T59" fmla="*/ 28 h 192"/>
                <a:gd name="T60" fmla="*/ 108 w 112"/>
                <a:gd name="T61" fmla="*/ 20 h 192"/>
                <a:gd name="T62" fmla="*/ 64 w 112"/>
                <a:gd name="T63" fmla="*/ 192 h 192"/>
                <a:gd name="T64" fmla="*/ 56 w 112"/>
                <a:gd name="T65" fmla="*/ 8 h 192"/>
                <a:gd name="T66" fmla="*/ 104 w 112"/>
                <a:gd name="T67" fmla="*/ 0 h 192"/>
                <a:gd name="T68" fmla="*/ 112 w 112"/>
                <a:gd name="T69" fmla="*/ 18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 h="192">
                  <a:moveTo>
                    <a:pt x="28" y="148"/>
                  </a:moveTo>
                  <a:cubicBezTo>
                    <a:pt x="24" y="148"/>
                    <a:pt x="24" y="148"/>
                    <a:pt x="24" y="148"/>
                  </a:cubicBezTo>
                  <a:cubicBezTo>
                    <a:pt x="24" y="52"/>
                    <a:pt x="24" y="52"/>
                    <a:pt x="24" y="52"/>
                  </a:cubicBezTo>
                  <a:cubicBezTo>
                    <a:pt x="28" y="52"/>
                    <a:pt x="28" y="52"/>
                    <a:pt x="28" y="52"/>
                  </a:cubicBezTo>
                  <a:lnTo>
                    <a:pt x="28" y="148"/>
                  </a:lnTo>
                  <a:close/>
                  <a:moveTo>
                    <a:pt x="32" y="172"/>
                  </a:moveTo>
                  <a:cubicBezTo>
                    <a:pt x="8" y="172"/>
                    <a:pt x="8" y="172"/>
                    <a:pt x="8" y="172"/>
                  </a:cubicBezTo>
                  <a:cubicBezTo>
                    <a:pt x="8" y="184"/>
                    <a:pt x="8" y="184"/>
                    <a:pt x="8" y="184"/>
                  </a:cubicBezTo>
                  <a:cubicBezTo>
                    <a:pt x="32" y="184"/>
                    <a:pt x="32" y="184"/>
                    <a:pt x="32" y="184"/>
                  </a:cubicBezTo>
                  <a:lnTo>
                    <a:pt x="32" y="172"/>
                  </a:lnTo>
                  <a:close/>
                  <a:moveTo>
                    <a:pt x="32" y="35"/>
                  </a:moveTo>
                  <a:cubicBezTo>
                    <a:pt x="8" y="35"/>
                    <a:pt x="8" y="35"/>
                    <a:pt x="8" y="35"/>
                  </a:cubicBezTo>
                  <a:cubicBezTo>
                    <a:pt x="8" y="164"/>
                    <a:pt x="8" y="164"/>
                    <a:pt x="8" y="164"/>
                  </a:cubicBezTo>
                  <a:cubicBezTo>
                    <a:pt x="32" y="164"/>
                    <a:pt x="32" y="164"/>
                    <a:pt x="32" y="164"/>
                  </a:cubicBezTo>
                  <a:lnTo>
                    <a:pt x="32" y="35"/>
                  </a:lnTo>
                  <a:close/>
                  <a:moveTo>
                    <a:pt x="32" y="192"/>
                  </a:moveTo>
                  <a:cubicBezTo>
                    <a:pt x="8" y="192"/>
                    <a:pt x="8" y="192"/>
                    <a:pt x="8" y="192"/>
                  </a:cubicBezTo>
                  <a:cubicBezTo>
                    <a:pt x="3" y="192"/>
                    <a:pt x="0" y="188"/>
                    <a:pt x="0" y="184"/>
                  </a:cubicBezTo>
                  <a:cubicBezTo>
                    <a:pt x="0" y="35"/>
                    <a:pt x="0" y="35"/>
                    <a:pt x="0" y="35"/>
                  </a:cubicBezTo>
                  <a:cubicBezTo>
                    <a:pt x="0" y="34"/>
                    <a:pt x="0" y="33"/>
                    <a:pt x="0" y="32"/>
                  </a:cubicBezTo>
                  <a:cubicBezTo>
                    <a:pt x="12" y="4"/>
                    <a:pt x="12" y="4"/>
                    <a:pt x="12" y="4"/>
                  </a:cubicBezTo>
                  <a:cubicBezTo>
                    <a:pt x="14" y="2"/>
                    <a:pt x="16" y="0"/>
                    <a:pt x="20" y="0"/>
                  </a:cubicBezTo>
                  <a:cubicBezTo>
                    <a:pt x="23" y="0"/>
                    <a:pt x="26" y="2"/>
                    <a:pt x="27" y="4"/>
                  </a:cubicBezTo>
                  <a:cubicBezTo>
                    <a:pt x="39" y="32"/>
                    <a:pt x="39" y="32"/>
                    <a:pt x="39" y="32"/>
                  </a:cubicBezTo>
                  <a:cubicBezTo>
                    <a:pt x="39" y="33"/>
                    <a:pt x="40" y="34"/>
                    <a:pt x="40" y="35"/>
                  </a:cubicBezTo>
                  <a:cubicBezTo>
                    <a:pt x="40" y="184"/>
                    <a:pt x="40" y="184"/>
                    <a:pt x="40" y="184"/>
                  </a:cubicBezTo>
                  <a:cubicBezTo>
                    <a:pt x="40" y="188"/>
                    <a:pt x="36" y="192"/>
                    <a:pt x="32" y="192"/>
                  </a:cubicBezTo>
                  <a:close/>
                  <a:moveTo>
                    <a:pt x="108" y="164"/>
                  </a:moveTo>
                  <a:cubicBezTo>
                    <a:pt x="84" y="164"/>
                    <a:pt x="84" y="164"/>
                    <a:pt x="84" y="164"/>
                  </a:cubicBezTo>
                  <a:cubicBezTo>
                    <a:pt x="84" y="172"/>
                    <a:pt x="84" y="172"/>
                    <a:pt x="84" y="172"/>
                  </a:cubicBezTo>
                  <a:cubicBezTo>
                    <a:pt x="108" y="172"/>
                    <a:pt x="108" y="172"/>
                    <a:pt x="108" y="172"/>
                  </a:cubicBezTo>
                  <a:lnTo>
                    <a:pt x="108" y="164"/>
                  </a:lnTo>
                  <a:close/>
                  <a:moveTo>
                    <a:pt x="108" y="140"/>
                  </a:moveTo>
                  <a:cubicBezTo>
                    <a:pt x="92" y="140"/>
                    <a:pt x="92" y="140"/>
                    <a:pt x="92" y="140"/>
                  </a:cubicBezTo>
                  <a:cubicBezTo>
                    <a:pt x="92" y="148"/>
                    <a:pt x="92" y="148"/>
                    <a:pt x="92" y="148"/>
                  </a:cubicBezTo>
                  <a:cubicBezTo>
                    <a:pt x="108" y="148"/>
                    <a:pt x="108" y="148"/>
                    <a:pt x="108" y="148"/>
                  </a:cubicBezTo>
                  <a:lnTo>
                    <a:pt x="108" y="140"/>
                  </a:lnTo>
                  <a:close/>
                  <a:moveTo>
                    <a:pt x="108" y="116"/>
                  </a:moveTo>
                  <a:cubicBezTo>
                    <a:pt x="84" y="116"/>
                    <a:pt x="84" y="116"/>
                    <a:pt x="84" y="116"/>
                  </a:cubicBezTo>
                  <a:cubicBezTo>
                    <a:pt x="84" y="124"/>
                    <a:pt x="84" y="124"/>
                    <a:pt x="84" y="124"/>
                  </a:cubicBezTo>
                  <a:cubicBezTo>
                    <a:pt x="108" y="124"/>
                    <a:pt x="108" y="124"/>
                    <a:pt x="108" y="124"/>
                  </a:cubicBezTo>
                  <a:lnTo>
                    <a:pt x="108" y="116"/>
                  </a:lnTo>
                  <a:close/>
                  <a:moveTo>
                    <a:pt x="108" y="92"/>
                  </a:moveTo>
                  <a:cubicBezTo>
                    <a:pt x="92" y="92"/>
                    <a:pt x="92" y="92"/>
                    <a:pt x="92" y="92"/>
                  </a:cubicBezTo>
                  <a:cubicBezTo>
                    <a:pt x="92" y="100"/>
                    <a:pt x="92" y="100"/>
                    <a:pt x="92" y="100"/>
                  </a:cubicBezTo>
                  <a:cubicBezTo>
                    <a:pt x="108" y="100"/>
                    <a:pt x="108" y="100"/>
                    <a:pt x="108" y="100"/>
                  </a:cubicBezTo>
                  <a:lnTo>
                    <a:pt x="108" y="92"/>
                  </a:lnTo>
                  <a:close/>
                  <a:moveTo>
                    <a:pt x="108" y="68"/>
                  </a:moveTo>
                  <a:cubicBezTo>
                    <a:pt x="84" y="68"/>
                    <a:pt x="84" y="68"/>
                    <a:pt x="84" y="68"/>
                  </a:cubicBezTo>
                  <a:cubicBezTo>
                    <a:pt x="84" y="76"/>
                    <a:pt x="84" y="76"/>
                    <a:pt x="84" y="76"/>
                  </a:cubicBezTo>
                  <a:cubicBezTo>
                    <a:pt x="108" y="76"/>
                    <a:pt x="108" y="76"/>
                    <a:pt x="108" y="76"/>
                  </a:cubicBezTo>
                  <a:lnTo>
                    <a:pt x="108" y="68"/>
                  </a:lnTo>
                  <a:close/>
                  <a:moveTo>
                    <a:pt x="108" y="44"/>
                  </a:moveTo>
                  <a:cubicBezTo>
                    <a:pt x="92" y="44"/>
                    <a:pt x="92" y="44"/>
                    <a:pt x="92" y="44"/>
                  </a:cubicBezTo>
                  <a:cubicBezTo>
                    <a:pt x="92" y="52"/>
                    <a:pt x="92" y="52"/>
                    <a:pt x="92" y="52"/>
                  </a:cubicBezTo>
                  <a:cubicBezTo>
                    <a:pt x="108" y="52"/>
                    <a:pt x="108" y="52"/>
                    <a:pt x="108" y="52"/>
                  </a:cubicBezTo>
                  <a:lnTo>
                    <a:pt x="108" y="44"/>
                  </a:lnTo>
                  <a:close/>
                  <a:moveTo>
                    <a:pt x="108" y="20"/>
                  </a:moveTo>
                  <a:cubicBezTo>
                    <a:pt x="84" y="20"/>
                    <a:pt x="84" y="20"/>
                    <a:pt x="84" y="20"/>
                  </a:cubicBezTo>
                  <a:cubicBezTo>
                    <a:pt x="84" y="28"/>
                    <a:pt x="84" y="28"/>
                    <a:pt x="84" y="28"/>
                  </a:cubicBezTo>
                  <a:cubicBezTo>
                    <a:pt x="108" y="28"/>
                    <a:pt x="108" y="28"/>
                    <a:pt x="108" y="28"/>
                  </a:cubicBezTo>
                  <a:lnTo>
                    <a:pt x="108" y="20"/>
                  </a:lnTo>
                  <a:close/>
                  <a:moveTo>
                    <a:pt x="104" y="192"/>
                  </a:moveTo>
                  <a:cubicBezTo>
                    <a:pt x="64" y="192"/>
                    <a:pt x="64" y="192"/>
                    <a:pt x="64" y="192"/>
                  </a:cubicBezTo>
                  <a:cubicBezTo>
                    <a:pt x="59" y="192"/>
                    <a:pt x="56" y="188"/>
                    <a:pt x="56" y="184"/>
                  </a:cubicBezTo>
                  <a:cubicBezTo>
                    <a:pt x="56" y="8"/>
                    <a:pt x="56" y="8"/>
                    <a:pt x="56" y="8"/>
                  </a:cubicBezTo>
                  <a:cubicBezTo>
                    <a:pt x="56" y="3"/>
                    <a:pt x="59" y="0"/>
                    <a:pt x="64" y="0"/>
                  </a:cubicBezTo>
                  <a:cubicBezTo>
                    <a:pt x="104" y="0"/>
                    <a:pt x="104" y="0"/>
                    <a:pt x="104" y="0"/>
                  </a:cubicBezTo>
                  <a:cubicBezTo>
                    <a:pt x="108" y="0"/>
                    <a:pt x="112" y="3"/>
                    <a:pt x="112" y="8"/>
                  </a:cubicBezTo>
                  <a:cubicBezTo>
                    <a:pt x="112" y="184"/>
                    <a:pt x="112" y="184"/>
                    <a:pt x="112" y="184"/>
                  </a:cubicBezTo>
                  <a:cubicBezTo>
                    <a:pt x="112" y="188"/>
                    <a:pt x="108" y="192"/>
                    <a:pt x="104" y="192"/>
                  </a:cubicBezTo>
                  <a:close/>
                </a:path>
              </a:pathLst>
            </a:custGeom>
            <a:solidFill>
              <a:schemeClr val="bg1"/>
            </a:solidFill>
            <a:ln>
              <a:noFill/>
            </a:ln>
          </p:spPr>
          <p:txBody>
            <a:bodyPr vert="horz" wrap="square" lIns="91461" tIns="45731" rIns="91461" bIns="45731" numCol="1" anchor="t" anchorCtr="0" compatLnSpc="1"/>
            <a:lstStyle/>
            <a:p>
              <a:endParaRPr lang="zh-CN" altLang="en-US"/>
            </a:p>
          </p:txBody>
        </p:sp>
      </p:grpSp>
      <p:grpSp>
        <p:nvGrpSpPr>
          <p:cNvPr id="38" name="组合 37"/>
          <p:cNvGrpSpPr/>
          <p:nvPr/>
        </p:nvGrpSpPr>
        <p:grpSpPr>
          <a:xfrm rot="0">
            <a:off x="3154045" y="3922395"/>
            <a:ext cx="886460" cy="889635"/>
            <a:chOff x="8218537" y="3808612"/>
            <a:chExt cx="886626" cy="889770"/>
          </a:xfrm>
        </p:grpSpPr>
        <p:sp>
          <p:nvSpPr>
            <p:cNvPr id="36" name="Oval 5"/>
            <p:cNvSpPr>
              <a:spLocks noChangeArrowheads="1"/>
            </p:cNvSpPr>
            <p:nvPr/>
          </p:nvSpPr>
          <p:spPr bwMode="auto">
            <a:xfrm>
              <a:off x="8218537" y="3808612"/>
              <a:ext cx="886626" cy="889770"/>
            </a:xfrm>
            <a:prstGeom prst="ellipse">
              <a:avLst/>
            </a:prstGeom>
            <a:solidFill>
              <a:srgbClr val="3E4150"/>
            </a:solidFill>
            <a:ln w="9525">
              <a:noFill/>
              <a:round/>
            </a:ln>
          </p:spPr>
          <p:txBody>
            <a:bodyPr vert="horz" wrap="square" lIns="91461" tIns="45731" rIns="91461" bIns="45731" numCol="1" anchor="t" anchorCtr="0" compatLnSpc="1"/>
            <a:lstStyle/>
            <a:p>
              <a:endParaRPr lang="zh-CN" altLang="en-US"/>
            </a:p>
          </p:txBody>
        </p:sp>
        <p:sp>
          <p:nvSpPr>
            <p:cNvPr id="37" name="Freeform 11"/>
            <p:cNvSpPr>
              <a:spLocks noEditPoints="1"/>
            </p:cNvSpPr>
            <p:nvPr/>
          </p:nvSpPr>
          <p:spPr bwMode="auto">
            <a:xfrm>
              <a:off x="8345741" y="3992522"/>
              <a:ext cx="630374" cy="495658"/>
            </a:xfrm>
            <a:custGeom>
              <a:avLst/>
              <a:gdLst>
                <a:gd name="T0" fmla="*/ 186 w 390"/>
                <a:gd name="T1" fmla="*/ 267 h 306"/>
                <a:gd name="T2" fmla="*/ 187 w 390"/>
                <a:gd name="T3" fmla="*/ 305 h 306"/>
                <a:gd name="T4" fmla="*/ 154 w 390"/>
                <a:gd name="T5" fmla="*/ 287 h 306"/>
                <a:gd name="T6" fmla="*/ 137 w 390"/>
                <a:gd name="T7" fmla="*/ 208 h 306"/>
                <a:gd name="T8" fmla="*/ 124 w 390"/>
                <a:gd name="T9" fmla="*/ 266 h 306"/>
                <a:gd name="T10" fmla="*/ 108 w 390"/>
                <a:gd name="T11" fmla="*/ 190 h 306"/>
                <a:gd name="T12" fmla="*/ 42 w 390"/>
                <a:gd name="T13" fmla="*/ 210 h 306"/>
                <a:gd name="T14" fmla="*/ 25 w 390"/>
                <a:gd name="T15" fmla="*/ 135 h 306"/>
                <a:gd name="T16" fmla="*/ 11 w 390"/>
                <a:gd name="T17" fmla="*/ 188 h 306"/>
                <a:gd name="T18" fmla="*/ 0 w 390"/>
                <a:gd name="T19" fmla="*/ 154 h 306"/>
                <a:gd name="T20" fmla="*/ 20 w 390"/>
                <a:gd name="T21" fmla="*/ 116 h 306"/>
                <a:gd name="T22" fmla="*/ 189 w 390"/>
                <a:gd name="T23" fmla="*/ 229 h 306"/>
                <a:gd name="T24" fmla="*/ 192 w 390"/>
                <a:gd name="T25" fmla="*/ 240 h 306"/>
                <a:gd name="T26" fmla="*/ 121 w 390"/>
                <a:gd name="T27" fmla="*/ 87 h 306"/>
                <a:gd name="T28" fmla="*/ 131 w 390"/>
                <a:gd name="T29" fmla="*/ 125 h 306"/>
                <a:gd name="T30" fmla="*/ 198 w 390"/>
                <a:gd name="T31" fmla="*/ 115 h 306"/>
                <a:gd name="T32" fmla="*/ 188 w 390"/>
                <a:gd name="T33" fmla="*/ 77 h 306"/>
                <a:gd name="T34" fmla="*/ 327 w 390"/>
                <a:gd name="T35" fmla="*/ 54 h 306"/>
                <a:gd name="T36" fmla="*/ 298 w 390"/>
                <a:gd name="T37" fmla="*/ 5 h 306"/>
                <a:gd name="T38" fmla="*/ 327 w 390"/>
                <a:gd name="T39" fmla="*/ 54 h 306"/>
                <a:gd name="T40" fmla="*/ 126 w 390"/>
                <a:gd name="T41" fmla="*/ 0 h 306"/>
                <a:gd name="T42" fmla="*/ 140 w 390"/>
                <a:gd name="T43" fmla="*/ 54 h 306"/>
                <a:gd name="T44" fmla="*/ 305 w 390"/>
                <a:gd name="T45" fmla="*/ 77 h 306"/>
                <a:gd name="T46" fmla="*/ 238 w 390"/>
                <a:gd name="T47" fmla="*/ 87 h 306"/>
                <a:gd name="T48" fmla="*/ 248 w 390"/>
                <a:gd name="T49" fmla="*/ 125 h 306"/>
                <a:gd name="T50" fmla="*/ 315 w 390"/>
                <a:gd name="T51" fmla="*/ 115 h 306"/>
                <a:gd name="T52" fmla="*/ 305 w 390"/>
                <a:gd name="T53" fmla="*/ 77 h 306"/>
                <a:gd name="T54" fmla="*/ 209 w 390"/>
                <a:gd name="T55" fmla="*/ 62 h 306"/>
                <a:gd name="T56" fmla="*/ 201 w 390"/>
                <a:gd name="T57" fmla="*/ 62 h 306"/>
                <a:gd name="T58" fmla="*/ 107 w 390"/>
                <a:gd name="T59" fmla="*/ 121 h 306"/>
                <a:gd name="T60" fmla="*/ 192 w 390"/>
                <a:gd name="T61" fmla="*/ 140 h 306"/>
                <a:gd name="T62" fmla="*/ 225 w 390"/>
                <a:gd name="T63" fmla="*/ 121 h 306"/>
                <a:gd name="T64" fmla="*/ 309 w 390"/>
                <a:gd name="T65" fmla="*/ 140 h 306"/>
                <a:gd name="T66" fmla="*/ 329 w 390"/>
                <a:gd name="T67" fmla="*/ 62 h 306"/>
                <a:gd name="T68" fmla="*/ 227 w 390"/>
                <a:gd name="T69" fmla="*/ 62 h 306"/>
                <a:gd name="T70" fmla="*/ 209 w 390"/>
                <a:gd name="T71" fmla="*/ 62 h 306"/>
                <a:gd name="T72" fmla="*/ 196 w 390"/>
                <a:gd name="T73" fmla="*/ 294 h 306"/>
                <a:gd name="T74" fmla="*/ 376 w 390"/>
                <a:gd name="T75" fmla="*/ 219 h 306"/>
                <a:gd name="T76" fmla="*/ 384 w 390"/>
                <a:gd name="T77" fmla="*/ 235 h 306"/>
                <a:gd name="T78" fmla="*/ 200 w 390"/>
                <a:gd name="T79" fmla="*/ 257 h 306"/>
                <a:gd name="T80" fmla="*/ 378 w 390"/>
                <a:gd name="T81" fmla="*/ 191 h 306"/>
                <a:gd name="T82" fmla="*/ 198 w 390"/>
                <a:gd name="T83" fmla="*/ 252 h 306"/>
                <a:gd name="T84" fmla="*/ 200 w 390"/>
                <a:gd name="T85" fmla="*/ 257 h 306"/>
                <a:gd name="T86" fmla="*/ 203 w 390"/>
                <a:gd name="T87" fmla="*/ 222 h 306"/>
                <a:gd name="T88" fmla="*/ 375 w 390"/>
                <a:gd name="T89" fmla="*/ 163 h 306"/>
                <a:gd name="T90" fmla="*/ 376 w 390"/>
                <a:gd name="T91" fmla="*/ 147 h 306"/>
                <a:gd name="T92" fmla="*/ 340 w 390"/>
                <a:gd name="T93" fmla="*/ 126 h 306"/>
                <a:gd name="T94" fmla="*/ 351 w 390"/>
                <a:gd name="T95" fmla="*/ 152 h 306"/>
                <a:gd name="T96" fmla="*/ 122 w 390"/>
                <a:gd name="T97" fmla="*/ 152 h 306"/>
                <a:gd name="T98" fmla="*/ 121 w 390"/>
                <a:gd name="T99" fmla="*/ 152 h 306"/>
                <a:gd name="T100" fmla="*/ 95 w 390"/>
                <a:gd name="T101" fmla="*/ 90 h 306"/>
                <a:gd name="T102" fmla="*/ 28 w 390"/>
                <a:gd name="T103" fmla="*/ 94 h 306"/>
                <a:gd name="T104" fmla="*/ 26 w 390"/>
                <a:gd name="T105" fmla="*/ 110 h 306"/>
                <a:gd name="T106" fmla="*/ 194 w 390"/>
                <a:gd name="T107" fmla="*/ 222 h 306"/>
                <a:gd name="T108" fmla="*/ 197 w 390"/>
                <a:gd name="T109" fmla="*/ 36 h 306"/>
                <a:gd name="T110" fmla="*/ 227 w 390"/>
                <a:gd name="T111" fmla="*/ 50 h 306"/>
                <a:gd name="T112" fmla="*/ 183 w 390"/>
                <a:gd name="T113" fmla="*/ 50 h 306"/>
                <a:gd name="T114" fmla="*/ 156 w 390"/>
                <a:gd name="T115" fmla="*/ 50 h 306"/>
                <a:gd name="T116" fmla="*/ 303 w 390"/>
                <a:gd name="T117" fmla="*/ 100 h 306"/>
                <a:gd name="T118" fmla="*/ 300 w 390"/>
                <a:gd name="T119" fmla="*/ 113 h 306"/>
                <a:gd name="T120" fmla="*/ 254 w 390"/>
                <a:gd name="T121" fmla="*/ 8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306">
                  <a:moveTo>
                    <a:pt x="192" y="240"/>
                  </a:moveTo>
                  <a:cubicBezTo>
                    <a:pt x="187" y="249"/>
                    <a:pt x="185" y="258"/>
                    <a:pt x="186" y="267"/>
                  </a:cubicBezTo>
                  <a:cubicBezTo>
                    <a:pt x="186" y="275"/>
                    <a:pt x="189" y="284"/>
                    <a:pt x="192" y="293"/>
                  </a:cubicBezTo>
                  <a:cubicBezTo>
                    <a:pt x="194" y="298"/>
                    <a:pt x="192" y="303"/>
                    <a:pt x="187" y="305"/>
                  </a:cubicBezTo>
                  <a:cubicBezTo>
                    <a:pt x="184" y="306"/>
                    <a:pt x="181" y="305"/>
                    <a:pt x="178" y="304"/>
                  </a:cubicBezTo>
                  <a:cubicBezTo>
                    <a:pt x="154" y="287"/>
                    <a:pt x="154" y="287"/>
                    <a:pt x="154" y="287"/>
                  </a:cubicBezTo>
                  <a:cubicBezTo>
                    <a:pt x="148" y="263"/>
                    <a:pt x="147" y="241"/>
                    <a:pt x="155" y="220"/>
                  </a:cubicBezTo>
                  <a:cubicBezTo>
                    <a:pt x="137" y="208"/>
                    <a:pt x="137" y="208"/>
                    <a:pt x="137" y="208"/>
                  </a:cubicBezTo>
                  <a:cubicBezTo>
                    <a:pt x="125" y="229"/>
                    <a:pt x="127" y="257"/>
                    <a:pt x="132" y="272"/>
                  </a:cubicBezTo>
                  <a:cubicBezTo>
                    <a:pt x="124" y="266"/>
                    <a:pt x="124" y="266"/>
                    <a:pt x="124" y="266"/>
                  </a:cubicBezTo>
                  <a:cubicBezTo>
                    <a:pt x="116" y="251"/>
                    <a:pt x="118" y="224"/>
                    <a:pt x="126" y="201"/>
                  </a:cubicBezTo>
                  <a:cubicBezTo>
                    <a:pt x="108" y="190"/>
                    <a:pt x="108" y="190"/>
                    <a:pt x="108" y="190"/>
                  </a:cubicBezTo>
                  <a:cubicBezTo>
                    <a:pt x="96" y="216"/>
                    <a:pt x="98" y="238"/>
                    <a:pt x="103" y="252"/>
                  </a:cubicBezTo>
                  <a:cubicBezTo>
                    <a:pt x="42" y="210"/>
                    <a:pt x="42" y="210"/>
                    <a:pt x="42" y="210"/>
                  </a:cubicBezTo>
                  <a:cubicBezTo>
                    <a:pt x="37" y="187"/>
                    <a:pt x="36" y="166"/>
                    <a:pt x="44" y="147"/>
                  </a:cubicBezTo>
                  <a:cubicBezTo>
                    <a:pt x="25" y="135"/>
                    <a:pt x="25" y="135"/>
                    <a:pt x="25" y="135"/>
                  </a:cubicBezTo>
                  <a:cubicBezTo>
                    <a:pt x="12" y="162"/>
                    <a:pt x="20" y="185"/>
                    <a:pt x="27" y="199"/>
                  </a:cubicBezTo>
                  <a:cubicBezTo>
                    <a:pt x="11" y="188"/>
                    <a:pt x="11" y="188"/>
                    <a:pt x="11" y="188"/>
                  </a:cubicBezTo>
                  <a:cubicBezTo>
                    <a:pt x="10" y="187"/>
                    <a:pt x="9" y="186"/>
                    <a:pt x="8" y="184"/>
                  </a:cubicBezTo>
                  <a:cubicBezTo>
                    <a:pt x="4" y="175"/>
                    <a:pt x="1" y="165"/>
                    <a:pt x="0" y="154"/>
                  </a:cubicBezTo>
                  <a:cubicBezTo>
                    <a:pt x="0" y="143"/>
                    <a:pt x="2" y="132"/>
                    <a:pt x="8" y="120"/>
                  </a:cubicBezTo>
                  <a:cubicBezTo>
                    <a:pt x="10" y="115"/>
                    <a:pt x="15" y="113"/>
                    <a:pt x="20" y="116"/>
                  </a:cubicBezTo>
                  <a:cubicBezTo>
                    <a:pt x="20" y="116"/>
                    <a:pt x="21" y="116"/>
                    <a:pt x="21" y="116"/>
                  </a:cubicBezTo>
                  <a:cubicBezTo>
                    <a:pt x="189" y="229"/>
                    <a:pt x="189" y="229"/>
                    <a:pt x="189" y="229"/>
                  </a:cubicBezTo>
                  <a:cubicBezTo>
                    <a:pt x="192" y="231"/>
                    <a:pt x="194" y="236"/>
                    <a:pt x="192" y="240"/>
                  </a:cubicBezTo>
                  <a:cubicBezTo>
                    <a:pt x="192" y="240"/>
                    <a:pt x="192" y="240"/>
                    <a:pt x="192" y="240"/>
                  </a:cubicBezTo>
                  <a:close/>
                  <a:moveTo>
                    <a:pt x="131" y="77"/>
                  </a:moveTo>
                  <a:cubicBezTo>
                    <a:pt x="121" y="87"/>
                    <a:pt x="121" y="87"/>
                    <a:pt x="121" y="87"/>
                  </a:cubicBezTo>
                  <a:cubicBezTo>
                    <a:pt x="121" y="115"/>
                    <a:pt x="121" y="115"/>
                    <a:pt x="121" y="115"/>
                  </a:cubicBezTo>
                  <a:cubicBezTo>
                    <a:pt x="131" y="125"/>
                    <a:pt x="131" y="125"/>
                    <a:pt x="131" y="125"/>
                  </a:cubicBezTo>
                  <a:cubicBezTo>
                    <a:pt x="188" y="125"/>
                    <a:pt x="188" y="125"/>
                    <a:pt x="188" y="125"/>
                  </a:cubicBezTo>
                  <a:cubicBezTo>
                    <a:pt x="198" y="115"/>
                    <a:pt x="198" y="115"/>
                    <a:pt x="198" y="115"/>
                  </a:cubicBezTo>
                  <a:cubicBezTo>
                    <a:pt x="198" y="87"/>
                    <a:pt x="198" y="87"/>
                    <a:pt x="198" y="87"/>
                  </a:cubicBezTo>
                  <a:cubicBezTo>
                    <a:pt x="188" y="77"/>
                    <a:pt x="188" y="77"/>
                    <a:pt x="188" y="77"/>
                  </a:cubicBezTo>
                  <a:cubicBezTo>
                    <a:pt x="131" y="77"/>
                    <a:pt x="131" y="77"/>
                    <a:pt x="131" y="77"/>
                  </a:cubicBezTo>
                  <a:close/>
                  <a:moveTo>
                    <a:pt x="327" y="54"/>
                  </a:moveTo>
                  <a:cubicBezTo>
                    <a:pt x="309" y="0"/>
                    <a:pt x="309" y="0"/>
                    <a:pt x="309" y="0"/>
                  </a:cubicBezTo>
                  <a:cubicBezTo>
                    <a:pt x="298" y="5"/>
                    <a:pt x="298" y="5"/>
                    <a:pt x="298" y="5"/>
                  </a:cubicBezTo>
                  <a:cubicBezTo>
                    <a:pt x="295" y="54"/>
                    <a:pt x="295" y="54"/>
                    <a:pt x="295" y="54"/>
                  </a:cubicBezTo>
                  <a:cubicBezTo>
                    <a:pt x="327" y="54"/>
                    <a:pt x="327" y="54"/>
                    <a:pt x="327" y="54"/>
                  </a:cubicBezTo>
                  <a:close/>
                  <a:moveTo>
                    <a:pt x="107" y="54"/>
                  </a:moveTo>
                  <a:cubicBezTo>
                    <a:pt x="126" y="0"/>
                    <a:pt x="126" y="0"/>
                    <a:pt x="126" y="0"/>
                  </a:cubicBezTo>
                  <a:cubicBezTo>
                    <a:pt x="137" y="5"/>
                    <a:pt x="137" y="5"/>
                    <a:pt x="137" y="5"/>
                  </a:cubicBezTo>
                  <a:cubicBezTo>
                    <a:pt x="140" y="54"/>
                    <a:pt x="140" y="54"/>
                    <a:pt x="140" y="54"/>
                  </a:cubicBezTo>
                  <a:cubicBezTo>
                    <a:pt x="107" y="54"/>
                    <a:pt x="107" y="54"/>
                    <a:pt x="107" y="54"/>
                  </a:cubicBezTo>
                  <a:close/>
                  <a:moveTo>
                    <a:pt x="305" y="77"/>
                  </a:moveTo>
                  <a:cubicBezTo>
                    <a:pt x="248" y="77"/>
                    <a:pt x="248" y="77"/>
                    <a:pt x="248" y="77"/>
                  </a:cubicBezTo>
                  <a:cubicBezTo>
                    <a:pt x="238" y="87"/>
                    <a:pt x="238" y="87"/>
                    <a:pt x="238" y="87"/>
                  </a:cubicBezTo>
                  <a:cubicBezTo>
                    <a:pt x="238" y="115"/>
                    <a:pt x="238" y="115"/>
                    <a:pt x="238" y="115"/>
                  </a:cubicBezTo>
                  <a:cubicBezTo>
                    <a:pt x="248" y="125"/>
                    <a:pt x="248" y="125"/>
                    <a:pt x="248" y="125"/>
                  </a:cubicBezTo>
                  <a:cubicBezTo>
                    <a:pt x="305" y="125"/>
                    <a:pt x="305" y="125"/>
                    <a:pt x="305" y="125"/>
                  </a:cubicBezTo>
                  <a:cubicBezTo>
                    <a:pt x="315" y="115"/>
                    <a:pt x="315" y="115"/>
                    <a:pt x="315" y="115"/>
                  </a:cubicBezTo>
                  <a:cubicBezTo>
                    <a:pt x="315" y="87"/>
                    <a:pt x="315" y="87"/>
                    <a:pt x="315" y="87"/>
                  </a:cubicBezTo>
                  <a:cubicBezTo>
                    <a:pt x="305" y="77"/>
                    <a:pt x="305" y="77"/>
                    <a:pt x="305" y="77"/>
                  </a:cubicBezTo>
                  <a:close/>
                  <a:moveTo>
                    <a:pt x="209" y="62"/>
                  </a:moveTo>
                  <a:cubicBezTo>
                    <a:pt x="209" y="62"/>
                    <a:pt x="209" y="62"/>
                    <a:pt x="209" y="62"/>
                  </a:cubicBezTo>
                  <a:cubicBezTo>
                    <a:pt x="201" y="62"/>
                    <a:pt x="201" y="62"/>
                    <a:pt x="201" y="62"/>
                  </a:cubicBezTo>
                  <a:cubicBezTo>
                    <a:pt x="201" y="62"/>
                    <a:pt x="201" y="62"/>
                    <a:pt x="201" y="62"/>
                  </a:cubicBezTo>
                  <a:cubicBezTo>
                    <a:pt x="107" y="62"/>
                    <a:pt x="107" y="62"/>
                    <a:pt x="107" y="62"/>
                  </a:cubicBezTo>
                  <a:cubicBezTo>
                    <a:pt x="107" y="121"/>
                    <a:pt x="107" y="121"/>
                    <a:pt x="107" y="121"/>
                  </a:cubicBezTo>
                  <a:cubicBezTo>
                    <a:pt x="127" y="140"/>
                    <a:pt x="127" y="140"/>
                    <a:pt x="127" y="140"/>
                  </a:cubicBezTo>
                  <a:cubicBezTo>
                    <a:pt x="192" y="140"/>
                    <a:pt x="192" y="140"/>
                    <a:pt x="192" y="140"/>
                  </a:cubicBezTo>
                  <a:cubicBezTo>
                    <a:pt x="211" y="121"/>
                    <a:pt x="211" y="121"/>
                    <a:pt x="211" y="121"/>
                  </a:cubicBezTo>
                  <a:cubicBezTo>
                    <a:pt x="225" y="121"/>
                    <a:pt x="225" y="121"/>
                    <a:pt x="225" y="121"/>
                  </a:cubicBezTo>
                  <a:cubicBezTo>
                    <a:pt x="244" y="140"/>
                    <a:pt x="244" y="140"/>
                    <a:pt x="244" y="140"/>
                  </a:cubicBezTo>
                  <a:cubicBezTo>
                    <a:pt x="309" y="140"/>
                    <a:pt x="309" y="140"/>
                    <a:pt x="309" y="140"/>
                  </a:cubicBezTo>
                  <a:cubicBezTo>
                    <a:pt x="329" y="121"/>
                    <a:pt x="329" y="121"/>
                    <a:pt x="329" y="121"/>
                  </a:cubicBezTo>
                  <a:cubicBezTo>
                    <a:pt x="329" y="62"/>
                    <a:pt x="329" y="62"/>
                    <a:pt x="329" y="62"/>
                  </a:cubicBezTo>
                  <a:cubicBezTo>
                    <a:pt x="227" y="62"/>
                    <a:pt x="227" y="62"/>
                    <a:pt x="227" y="62"/>
                  </a:cubicBezTo>
                  <a:cubicBezTo>
                    <a:pt x="227" y="62"/>
                    <a:pt x="227" y="62"/>
                    <a:pt x="227" y="62"/>
                  </a:cubicBezTo>
                  <a:cubicBezTo>
                    <a:pt x="218" y="62"/>
                    <a:pt x="218" y="62"/>
                    <a:pt x="218" y="62"/>
                  </a:cubicBezTo>
                  <a:cubicBezTo>
                    <a:pt x="209" y="62"/>
                    <a:pt x="209" y="62"/>
                    <a:pt x="209" y="62"/>
                  </a:cubicBezTo>
                  <a:close/>
                  <a:moveTo>
                    <a:pt x="208" y="298"/>
                  </a:moveTo>
                  <a:cubicBezTo>
                    <a:pt x="204" y="300"/>
                    <a:pt x="198" y="298"/>
                    <a:pt x="196" y="294"/>
                  </a:cubicBezTo>
                  <a:cubicBezTo>
                    <a:pt x="194" y="289"/>
                    <a:pt x="196" y="284"/>
                    <a:pt x="200" y="282"/>
                  </a:cubicBezTo>
                  <a:cubicBezTo>
                    <a:pt x="376" y="219"/>
                    <a:pt x="376" y="219"/>
                    <a:pt x="376" y="219"/>
                  </a:cubicBezTo>
                  <a:cubicBezTo>
                    <a:pt x="381" y="217"/>
                    <a:pt x="386" y="219"/>
                    <a:pt x="388" y="223"/>
                  </a:cubicBezTo>
                  <a:cubicBezTo>
                    <a:pt x="390" y="228"/>
                    <a:pt x="389" y="233"/>
                    <a:pt x="384" y="235"/>
                  </a:cubicBezTo>
                  <a:cubicBezTo>
                    <a:pt x="208" y="298"/>
                    <a:pt x="208" y="298"/>
                    <a:pt x="208" y="298"/>
                  </a:cubicBezTo>
                  <a:close/>
                  <a:moveTo>
                    <a:pt x="200" y="257"/>
                  </a:moveTo>
                  <a:cubicBezTo>
                    <a:pt x="376" y="195"/>
                    <a:pt x="376" y="195"/>
                    <a:pt x="376" y="195"/>
                  </a:cubicBezTo>
                  <a:cubicBezTo>
                    <a:pt x="378" y="194"/>
                    <a:pt x="378" y="192"/>
                    <a:pt x="378" y="191"/>
                  </a:cubicBezTo>
                  <a:cubicBezTo>
                    <a:pt x="377" y="189"/>
                    <a:pt x="375" y="189"/>
                    <a:pt x="374" y="189"/>
                  </a:cubicBezTo>
                  <a:cubicBezTo>
                    <a:pt x="198" y="252"/>
                    <a:pt x="198" y="252"/>
                    <a:pt x="198" y="252"/>
                  </a:cubicBezTo>
                  <a:cubicBezTo>
                    <a:pt x="196" y="253"/>
                    <a:pt x="196" y="254"/>
                    <a:pt x="196" y="256"/>
                  </a:cubicBezTo>
                  <a:cubicBezTo>
                    <a:pt x="197" y="257"/>
                    <a:pt x="199" y="258"/>
                    <a:pt x="200" y="257"/>
                  </a:cubicBezTo>
                  <a:close/>
                  <a:moveTo>
                    <a:pt x="194" y="222"/>
                  </a:moveTo>
                  <a:cubicBezTo>
                    <a:pt x="197" y="224"/>
                    <a:pt x="200" y="224"/>
                    <a:pt x="203" y="222"/>
                  </a:cubicBezTo>
                  <a:cubicBezTo>
                    <a:pt x="203" y="222"/>
                    <a:pt x="203" y="222"/>
                    <a:pt x="203" y="222"/>
                  </a:cubicBezTo>
                  <a:cubicBezTo>
                    <a:pt x="375" y="163"/>
                    <a:pt x="375" y="163"/>
                    <a:pt x="375" y="163"/>
                  </a:cubicBezTo>
                  <a:cubicBezTo>
                    <a:pt x="380" y="161"/>
                    <a:pt x="382" y="155"/>
                    <a:pt x="379" y="151"/>
                  </a:cubicBezTo>
                  <a:cubicBezTo>
                    <a:pt x="379" y="149"/>
                    <a:pt x="377" y="148"/>
                    <a:pt x="376" y="147"/>
                  </a:cubicBezTo>
                  <a:cubicBezTo>
                    <a:pt x="340" y="124"/>
                    <a:pt x="340" y="124"/>
                    <a:pt x="340" y="124"/>
                  </a:cubicBezTo>
                  <a:cubicBezTo>
                    <a:pt x="340" y="126"/>
                    <a:pt x="340" y="126"/>
                    <a:pt x="340" y="126"/>
                  </a:cubicBezTo>
                  <a:cubicBezTo>
                    <a:pt x="328" y="138"/>
                    <a:pt x="328" y="138"/>
                    <a:pt x="328" y="138"/>
                  </a:cubicBezTo>
                  <a:cubicBezTo>
                    <a:pt x="351" y="152"/>
                    <a:pt x="351" y="152"/>
                    <a:pt x="351" y="152"/>
                  </a:cubicBezTo>
                  <a:cubicBezTo>
                    <a:pt x="200" y="204"/>
                    <a:pt x="200" y="204"/>
                    <a:pt x="200" y="204"/>
                  </a:cubicBezTo>
                  <a:cubicBezTo>
                    <a:pt x="122" y="152"/>
                    <a:pt x="122" y="152"/>
                    <a:pt x="122" y="152"/>
                  </a:cubicBezTo>
                  <a:cubicBezTo>
                    <a:pt x="122" y="152"/>
                    <a:pt x="122" y="152"/>
                    <a:pt x="122" y="152"/>
                  </a:cubicBezTo>
                  <a:cubicBezTo>
                    <a:pt x="121" y="152"/>
                    <a:pt x="121" y="152"/>
                    <a:pt x="121" y="152"/>
                  </a:cubicBezTo>
                  <a:cubicBezTo>
                    <a:pt x="51" y="105"/>
                    <a:pt x="51" y="105"/>
                    <a:pt x="51" y="105"/>
                  </a:cubicBezTo>
                  <a:cubicBezTo>
                    <a:pt x="95" y="90"/>
                    <a:pt x="95" y="90"/>
                    <a:pt x="95" y="90"/>
                  </a:cubicBezTo>
                  <a:cubicBezTo>
                    <a:pt x="95" y="71"/>
                    <a:pt x="95" y="71"/>
                    <a:pt x="95" y="71"/>
                  </a:cubicBezTo>
                  <a:cubicBezTo>
                    <a:pt x="28" y="94"/>
                    <a:pt x="28" y="94"/>
                    <a:pt x="28" y="94"/>
                  </a:cubicBezTo>
                  <a:cubicBezTo>
                    <a:pt x="23" y="96"/>
                    <a:pt x="21" y="101"/>
                    <a:pt x="23" y="106"/>
                  </a:cubicBezTo>
                  <a:cubicBezTo>
                    <a:pt x="24" y="107"/>
                    <a:pt x="25" y="109"/>
                    <a:pt x="26" y="110"/>
                  </a:cubicBezTo>
                  <a:cubicBezTo>
                    <a:pt x="26" y="110"/>
                    <a:pt x="26" y="110"/>
                    <a:pt x="26" y="110"/>
                  </a:cubicBezTo>
                  <a:cubicBezTo>
                    <a:pt x="194" y="222"/>
                    <a:pt x="194" y="222"/>
                    <a:pt x="194" y="222"/>
                  </a:cubicBezTo>
                  <a:close/>
                  <a:moveTo>
                    <a:pt x="156" y="50"/>
                  </a:moveTo>
                  <a:cubicBezTo>
                    <a:pt x="197" y="36"/>
                    <a:pt x="197" y="36"/>
                    <a:pt x="197" y="36"/>
                  </a:cubicBezTo>
                  <a:cubicBezTo>
                    <a:pt x="200" y="35"/>
                    <a:pt x="203" y="35"/>
                    <a:pt x="206" y="37"/>
                  </a:cubicBezTo>
                  <a:cubicBezTo>
                    <a:pt x="227" y="50"/>
                    <a:pt x="227" y="50"/>
                    <a:pt x="227" y="50"/>
                  </a:cubicBezTo>
                  <a:cubicBezTo>
                    <a:pt x="218" y="50"/>
                    <a:pt x="218" y="50"/>
                    <a:pt x="218" y="50"/>
                  </a:cubicBezTo>
                  <a:cubicBezTo>
                    <a:pt x="183" y="50"/>
                    <a:pt x="183" y="50"/>
                    <a:pt x="183" y="50"/>
                  </a:cubicBezTo>
                  <a:cubicBezTo>
                    <a:pt x="183" y="50"/>
                    <a:pt x="183" y="50"/>
                    <a:pt x="183" y="50"/>
                  </a:cubicBezTo>
                  <a:cubicBezTo>
                    <a:pt x="156" y="50"/>
                    <a:pt x="156" y="50"/>
                    <a:pt x="156" y="50"/>
                  </a:cubicBezTo>
                  <a:close/>
                  <a:moveTo>
                    <a:pt x="287" y="89"/>
                  </a:moveTo>
                  <a:cubicBezTo>
                    <a:pt x="303" y="100"/>
                    <a:pt x="303" y="100"/>
                    <a:pt x="303" y="100"/>
                  </a:cubicBezTo>
                  <a:cubicBezTo>
                    <a:pt x="303" y="110"/>
                    <a:pt x="303" y="110"/>
                    <a:pt x="303" y="110"/>
                  </a:cubicBezTo>
                  <a:cubicBezTo>
                    <a:pt x="300" y="113"/>
                    <a:pt x="300" y="113"/>
                    <a:pt x="300" y="113"/>
                  </a:cubicBezTo>
                  <a:cubicBezTo>
                    <a:pt x="291" y="113"/>
                    <a:pt x="291" y="113"/>
                    <a:pt x="291" y="113"/>
                  </a:cubicBezTo>
                  <a:cubicBezTo>
                    <a:pt x="254" y="89"/>
                    <a:pt x="254" y="89"/>
                    <a:pt x="254" y="89"/>
                  </a:cubicBezTo>
                  <a:lnTo>
                    <a:pt x="287" y="89"/>
                  </a:lnTo>
                  <a:close/>
                </a:path>
              </a:pathLst>
            </a:custGeom>
            <a:solidFill>
              <a:schemeClr val="bg1"/>
            </a:solidFill>
            <a:ln>
              <a:noFill/>
            </a:ln>
          </p:spPr>
          <p:txBody>
            <a:bodyPr vert="horz" wrap="square" lIns="91461" tIns="45731" rIns="91461" bIns="45731" numCol="1" anchor="t" anchorCtr="0" compatLnSpc="1"/>
            <a:lstStyle/>
            <a:p>
              <a:endParaRPr lang="zh-CN" altLang="en-US"/>
            </a:p>
          </p:txBody>
        </p:sp>
      </p:grpSp>
      <p:sp>
        <p:nvSpPr>
          <p:cNvPr id="31" name="标题 7"/>
          <p:cNvSpPr>
            <a:spLocks noGrp="1"/>
          </p:cNvSpPr>
          <p:nvPr/>
        </p:nvSpPr>
        <p:spPr>
          <a:xfrm>
            <a:off x="4182745" y="1016000"/>
            <a:ext cx="6141085" cy="8883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800">
                <a:latin typeface="汉仪书魂体简" panose="02010600000101010101" charset="-122"/>
                <a:ea typeface="汉仪书魂体简" panose="02010600000101010101" charset="-122"/>
              </a:rPr>
              <a:t>苏联的发展、改革与解体</a:t>
            </a:r>
            <a:endParaRPr lang="zh-CN" altLang="en-US" sz="2800">
              <a:latin typeface="汉仪书魂体简" panose="02010600000101010101" charset="-122"/>
              <a:ea typeface="汉仪书魂体简" panose="02010600000101010101" charset="-122"/>
            </a:endParaRPr>
          </a:p>
        </p:txBody>
      </p:sp>
      <p:sp>
        <p:nvSpPr>
          <p:cNvPr id="33" name="标题 1"/>
          <p:cNvSpPr>
            <a:spLocks noGrp="1"/>
          </p:cNvSpPr>
          <p:nvPr/>
        </p:nvSpPr>
        <p:spPr>
          <a:xfrm>
            <a:off x="4182745" y="2539365"/>
            <a:ext cx="5567680" cy="748030"/>
          </a:xfrm>
          <a:prstGeom prst="rect">
            <a:avLst/>
          </a:prstGeom>
        </p:spPr>
        <p:txBody>
          <a:bodyPr vert="horz" lIns="91440" tIns="45720" rIns="91440" bIns="45720" rtlCol="0" anchor="ctr">
            <a:normAutofit/>
          </a:bodyPr>
          <a:lstStyle>
            <a:lvl1pPr algn="ctr" defTabSz="964565" rtl="0" eaLnBrk="1" latinLnBrk="0" hangingPunct="1">
              <a:spcBef>
                <a:spcPct val="0"/>
              </a:spcBef>
              <a:buNone/>
              <a:defRPr sz="4640" kern="1200">
                <a:solidFill>
                  <a:sysClr val="windowText" lastClr="000000"/>
                </a:solidFill>
                <a:latin typeface="Calibri" panose="020F0502020204030204"/>
                <a:ea typeface="+mn-ea"/>
                <a:cs typeface="+mn-ea"/>
              </a:defRPr>
            </a:lvl1pPr>
          </a:lstStyle>
          <a:p>
            <a:pPr algn="l"/>
            <a:r>
              <a:rPr lang="zh-CN" altLang="en-US" sz="2800">
                <a:latin typeface="汉仪书魂体简" panose="02010600000101010101" charset="-122"/>
                <a:ea typeface="汉仪书魂体简" panose="02010600000101010101" charset="-122"/>
              </a:rPr>
              <a:t>东欧的社会主义建设、改革和剧变</a:t>
            </a:r>
            <a:endParaRPr lang="zh-CN" altLang="en-US" sz="2800">
              <a:latin typeface="汉仪书魂体简" panose="02010600000101010101" charset="-122"/>
              <a:ea typeface="汉仪书魂体简" panose="02010600000101010101" charset="-122"/>
            </a:endParaRPr>
          </a:p>
        </p:txBody>
      </p:sp>
      <p:sp>
        <p:nvSpPr>
          <p:cNvPr id="39" name="标题 1"/>
          <p:cNvSpPr>
            <a:spLocks noGrp="1"/>
          </p:cNvSpPr>
          <p:nvPr/>
        </p:nvSpPr>
        <p:spPr>
          <a:xfrm>
            <a:off x="4182745" y="3922395"/>
            <a:ext cx="5750560" cy="956310"/>
          </a:xfrm>
          <a:prstGeom prst="rect">
            <a:avLst/>
          </a:prstGeom>
        </p:spPr>
        <p:txBody>
          <a:bodyPr vert="horz" lIns="91440" tIns="45720" rIns="91440" bIns="45720" rtlCol="0" anchor="ctr">
            <a:noAutofit/>
          </a:bodyPr>
          <a:lstStyle>
            <a:lvl1pPr algn="ctr" defTabSz="964565" rtl="0" eaLnBrk="1" latinLnBrk="0" hangingPunct="1">
              <a:spcBef>
                <a:spcPct val="0"/>
              </a:spcBef>
              <a:buNone/>
              <a:defRPr sz="4640" kern="1200">
                <a:solidFill>
                  <a:sysClr val="windowText" lastClr="000000"/>
                </a:solidFill>
                <a:latin typeface="Calibri" panose="020F0502020204030204"/>
                <a:ea typeface="+mn-ea"/>
                <a:cs typeface="+mn-ea"/>
              </a:defRPr>
            </a:lvl1pPr>
          </a:lstStyle>
          <a:p>
            <a:pPr algn="l"/>
            <a:r>
              <a:rPr lang="zh-CN" altLang="en-US" sz="2800">
                <a:latin typeface="汉仪书魂体简" panose="02010600000101010101" charset="-122"/>
                <a:ea typeface="汉仪书魂体简" panose="02010600000101010101" charset="-122"/>
              </a:rPr>
              <a:t>中国社会主义的发展</a:t>
            </a:r>
            <a:endParaRPr lang="zh-CN" altLang="en-US" sz="2800">
              <a:latin typeface="汉仪书魂体简" panose="02010600000101010101" charset="-122"/>
              <a:ea typeface="汉仪书魂体简" panose="0201060000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Grp="1" noChangeAspect="1" noChangeArrowheads="1"/>
          </p:cNvPicPr>
          <p:nvPr>
            <p:custDataLst>
              <p:tags r:id="rId1"/>
            </p:custDataLst>
          </p:nvPr>
        </p:nvPicPr>
        <p:blipFill>
          <a:blip r:embed="rId2"/>
          <a:stretch>
            <a:fillRect/>
          </a:stretch>
        </p:blipFill>
        <p:spPr bwMode="auto">
          <a:xfrm>
            <a:off x="157480" y="1395730"/>
            <a:ext cx="7955280" cy="4313555"/>
          </a:xfrm>
          <a:prstGeom prst="rect">
            <a:avLst/>
          </a:prstGeom>
          <a:solidFill>
            <a:schemeClr val="lt1"/>
          </a:solidFill>
          <a:ln w="12700" cmpd="sng">
            <a:solidFill>
              <a:schemeClr val="accent1">
                <a:shade val="50000"/>
              </a:schemeClr>
            </a:solidFill>
            <a:prstDash val="solid"/>
            <a:miter lim="800000"/>
            <a:headEnd/>
            <a:tailEnd/>
          </a:ln>
        </p:spPr>
        <p:style>
          <a:lnRef idx="2">
            <a:schemeClr val="dk1"/>
          </a:lnRef>
          <a:fillRef idx="1">
            <a:schemeClr val="lt1"/>
          </a:fillRef>
          <a:effectRef idx="0">
            <a:schemeClr val="dk1"/>
          </a:effectRef>
          <a:fontRef idx="minor">
            <a:schemeClr val="dk1"/>
          </a:fontRef>
        </p:style>
      </p:pic>
      <p:sp>
        <p:nvSpPr>
          <p:cNvPr id="11" name="文本框 10"/>
          <p:cNvSpPr txBox="1"/>
          <p:nvPr/>
        </p:nvSpPr>
        <p:spPr>
          <a:xfrm>
            <a:off x="2686685" y="5821680"/>
            <a:ext cx="2896870" cy="368300"/>
          </a:xfrm>
          <a:prstGeom prst="rect">
            <a:avLst/>
          </a:prstGeom>
          <a:noFill/>
        </p:spPr>
        <p:txBody>
          <a:bodyPr wrap="square" rtlCol="0">
            <a:spAutoFit/>
          </a:bodyPr>
          <a:lstStyle/>
          <a:p>
            <a:pPr algn="ctr"/>
            <a:r>
              <a:rPr lang="zh-CN" altLang="en-US" b="1">
                <a:latin typeface="楷体" panose="02010609060101010101" charset="-122"/>
                <a:ea typeface="楷体" panose="02010609060101010101" charset="-122"/>
              </a:rPr>
              <a:t>苏联解体</a:t>
            </a:r>
            <a:endParaRPr lang="zh-CN" altLang="en-US" b="1">
              <a:latin typeface="楷体" panose="02010609060101010101" charset="-122"/>
              <a:ea typeface="楷体" panose="02010609060101010101" charset="-122"/>
            </a:endParaRPr>
          </a:p>
        </p:txBody>
      </p:sp>
      <p:sp>
        <p:nvSpPr>
          <p:cNvPr id="12" name="文本框 11"/>
          <p:cNvSpPr txBox="1"/>
          <p:nvPr/>
        </p:nvSpPr>
        <p:spPr>
          <a:xfrm>
            <a:off x="8351520" y="1082040"/>
            <a:ext cx="3485515" cy="2861310"/>
          </a:xfrm>
          <a:prstGeom prst="rect">
            <a:avLst/>
          </a:prstGeom>
          <a:noFill/>
        </p:spPr>
        <p:txBody>
          <a:bodyPr wrap="square" rtlCol="0" anchor="t">
            <a:spAutoFit/>
          </a:bodyPr>
          <a:lstStyle/>
          <a:p>
            <a:pPr fontAlgn="auto">
              <a:lnSpc>
                <a:spcPct val="150000"/>
              </a:lnSpc>
              <a:buClr>
                <a:schemeClr val="bg1"/>
              </a:buClr>
            </a:pPr>
            <a:r>
              <a:rPr lang="en-US" altLang="zh-CN" sz="20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1991</a:t>
            </a:r>
            <a:r>
              <a:rPr lang="zh-CN" altLang="en-US" sz="20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年</a:t>
            </a:r>
            <a:r>
              <a:rPr lang="en-US" altLang="zh-CN" sz="20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8</a:t>
            </a:r>
            <a:r>
              <a:rPr lang="zh-CN" altLang="en-US" sz="20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月</a:t>
            </a:r>
            <a:r>
              <a:rPr lang="en-US" altLang="zh-CN" sz="20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19</a:t>
            </a:r>
            <a:r>
              <a:rPr lang="zh-CN" altLang="en-US" sz="20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日，试图阻止苏联解体的政变失败，</a:t>
            </a:r>
            <a:r>
              <a:rPr lang="en-US" altLang="zh-CN" sz="20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1991</a:t>
            </a:r>
            <a:r>
              <a:rPr lang="zh-CN" altLang="en-US" sz="20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年</a:t>
            </a:r>
            <a:r>
              <a:rPr lang="en-US" altLang="zh-CN" sz="20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12</a:t>
            </a:r>
            <a:r>
              <a:rPr lang="zh-CN" altLang="en-US" sz="20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月</a:t>
            </a:r>
            <a:r>
              <a:rPr lang="en-US" altLang="zh-CN" sz="20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26</a:t>
            </a:r>
            <a:r>
              <a:rPr lang="zh-CN" altLang="en-US" sz="20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日，苏联解体，分裂为东斯拉夫三国、波罗的海三国、中亚五国、外高加索三国、摩尔多瓦等</a:t>
            </a:r>
            <a:r>
              <a:rPr lang="en-US" altLang="zh-CN" sz="20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15</a:t>
            </a:r>
            <a:r>
              <a:rPr lang="zh-CN" altLang="en-US" sz="20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个国家。</a:t>
            </a:r>
            <a:endParaRPr lang="zh-CN" altLang="en-US" sz="20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endParaRPr>
          </a:p>
        </p:txBody>
      </p:sp>
      <p:pic>
        <p:nvPicPr>
          <p:cNvPr id="7" name="图片 6"/>
          <p:cNvPicPr>
            <a:picLocks noChangeAspect="1"/>
          </p:cNvPicPr>
          <p:nvPr/>
        </p:nvPicPr>
        <p:blipFill>
          <a:blip r:embed="rId3"/>
          <a:stretch>
            <a:fillRect/>
          </a:stretch>
        </p:blipFill>
        <p:spPr>
          <a:xfrm>
            <a:off x="8658860" y="3966210"/>
            <a:ext cx="2870835" cy="1868170"/>
          </a:xfrm>
          <a:prstGeom prst="rect">
            <a:avLst/>
          </a:prstGeom>
          <a:ln>
            <a:solidFill>
              <a:schemeClr val="accent1"/>
            </a:solidFill>
          </a:ln>
        </p:spPr>
      </p:pic>
      <p:sp>
        <p:nvSpPr>
          <p:cNvPr id="14" name="文本框 13"/>
          <p:cNvSpPr txBox="1"/>
          <p:nvPr/>
        </p:nvSpPr>
        <p:spPr>
          <a:xfrm>
            <a:off x="8351520" y="6189980"/>
            <a:ext cx="2896870" cy="368300"/>
          </a:xfrm>
          <a:prstGeom prst="rect">
            <a:avLst/>
          </a:prstGeom>
          <a:noFill/>
        </p:spPr>
        <p:txBody>
          <a:bodyPr wrap="square" rtlCol="0">
            <a:spAutoFit/>
          </a:bodyPr>
          <a:lstStyle/>
          <a:p>
            <a:pPr algn="ctr"/>
            <a:r>
              <a:rPr lang="zh-CN" altLang="en-US" b="1">
                <a:latin typeface="楷体" panose="02010609060101010101" charset="-122"/>
                <a:ea typeface="楷体" panose="02010609060101010101" charset="-122"/>
              </a:rPr>
              <a:t>戈尔巴乔夫发表电视讲话</a:t>
            </a:r>
            <a:endParaRPr lang="zh-CN" altLang="en-US" b="1">
              <a:latin typeface="楷体" panose="02010609060101010101" charset="-122"/>
              <a:ea typeface="楷体" panose="02010609060101010101" charset="-122"/>
            </a:endParaRPr>
          </a:p>
        </p:txBody>
      </p:sp>
      <p:sp>
        <p:nvSpPr>
          <p:cNvPr id="16" name="文本框 15"/>
          <p:cNvSpPr txBox="1"/>
          <p:nvPr/>
        </p:nvSpPr>
        <p:spPr>
          <a:xfrm>
            <a:off x="0" y="0"/>
            <a:ext cx="12192635" cy="706755"/>
          </a:xfrm>
          <a:prstGeom prst="rect">
            <a:avLst/>
          </a:prstGeom>
          <a:solidFill>
            <a:srgbClr val="C00000"/>
          </a:solidFill>
        </p:spPr>
        <p:txBody>
          <a:bodyPr wrap="square" rtlCol="0" anchor="t">
            <a:spAutoFit/>
          </a:bodyPr>
          <a:p>
            <a:pPr algn="ctr"/>
            <a:r>
              <a:rPr lang="zh-CN" altLang="en-US" sz="4000" b="1">
                <a:latin typeface="汉仪颜楷简" panose="00020600040101010101" charset="-122"/>
                <a:ea typeface="汉仪颜楷简" panose="00020600040101010101" charset="-122"/>
                <a:sym typeface="+mn-ea"/>
              </a:rPr>
              <a:t>苏联的发展、改革与解体</a:t>
            </a:r>
            <a:endParaRPr lang="zh-CN" altLang="en-US" sz="4000" b="1">
              <a:latin typeface="汉仪颜楷简" panose="00020600040101010101" charset="-122"/>
              <a:ea typeface="汉仪颜楷简" panose="000206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82945" name="Object 4"/>
          <p:cNvGraphicFramePr>
            <a:graphicFrameLocks noGrp="1" noChangeAspect="1"/>
          </p:cNvGraphicFramePr>
          <p:nvPr>
            <p:ph sz="half" idx="1"/>
          </p:nvPr>
        </p:nvGraphicFramePr>
        <p:xfrm>
          <a:off x="6706498" y="2743810"/>
          <a:ext cx="1865409" cy="2132169"/>
        </p:xfrm>
        <a:graphic>
          <a:graphicData uri="http://schemas.openxmlformats.org/presentationml/2006/ole">
            <mc:AlternateContent xmlns:mc="http://schemas.openxmlformats.org/markup-compatibility/2006">
              <mc:Choice xmlns:v="urn:schemas-microsoft-com:vml" Requires="v">
                <p:oleObj spid="_x0000_s3081" name="" r:id="rId1" imgW="1485900" imgH="1533525" progId="Paint.Picture">
                  <p:embed/>
                </p:oleObj>
              </mc:Choice>
              <mc:Fallback>
                <p:oleObj name="" r:id="rId1" imgW="1485900" imgH="1533525" progId="Paint.Picture">
                  <p:embed/>
                  <p:pic>
                    <p:nvPicPr>
                      <p:cNvPr id="0" name="图片 3080"/>
                      <p:cNvPicPr/>
                      <p:nvPr/>
                    </p:nvPicPr>
                    <p:blipFill>
                      <a:blip r:embed="rId2"/>
                      <a:stretch>
                        <a:fillRect/>
                      </a:stretch>
                    </p:blipFill>
                    <p:spPr>
                      <a:xfrm>
                        <a:off x="6706498" y="2743810"/>
                        <a:ext cx="1865409" cy="2132169"/>
                      </a:xfrm>
                      <a:prstGeom prst="rect">
                        <a:avLst/>
                      </a:prstGeom>
                      <a:noFill/>
                      <a:ln w="38100">
                        <a:noFill/>
                        <a:miter/>
                      </a:ln>
                    </p:spPr>
                  </p:pic>
                </p:oleObj>
              </mc:Fallback>
            </mc:AlternateContent>
          </a:graphicData>
        </a:graphic>
      </p:graphicFrame>
      <p:graphicFrame>
        <p:nvGraphicFramePr>
          <p:cNvPr id="82946" name="Object 7"/>
          <p:cNvGraphicFramePr>
            <a:graphicFrameLocks noGrp="1" noChangeAspect="1"/>
          </p:cNvGraphicFramePr>
          <p:nvPr>
            <p:ph sz="half" idx="2"/>
          </p:nvPr>
        </p:nvGraphicFramePr>
        <p:xfrm>
          <a:off x="4343773" y="2667593"/>
          <a:ext cx="2134074" cy="2208386"/>
        </p:xfrm>
        <a:graphic>
          <a:graphicData uri="http://schemas.openxmlformats.org/presentationml/2006/ole">
            <mc:AlternateContent xmlns:mc="http://schemas.openxmlformats.org/markup-compatibility/2006">
              <mc:Choice xmlns:v="urn:schemas-microsoft-com:vml" Requires="v">
                <p:oleObj spid="_x0000_s3082" name="" r:id="rId3" imgW="1657350" imgH="1524000" progId="Paint.Picture">
                  <p:embed/>
                </p:oleObj>
              </mc:Choice>
              <mc:Fallback>
                <p:oleObj name="" r:id="rId3" imgW="1657350" imgH="1524000" progId="Paint.Picture">
                  <p:embed/>
                  <p:pic>
                    <p:nvPicPr>
                      <p:cNvPr id="0" name="图片 3081"/>
                      <p:cNvPicPr/>
                      <p:nvPr/>
                    </p:nvPicPr>
                    <p:blipFill>
                      <a:blip r:embed="rId4"/>
                      <a:stretch>
                        <a:fillRect/>
                      </a:stretch>
                    </p:blipFill>
                    <p:spPr>
                      <a:xfrm>
                        <a:off x="4343773" y="2667593"/>
                        <a:ext cx="2134074" cy="2208386"/>
                      </a:xfrm>
                      <a:prstGeom prst="rect">
                        <a:avLst/>
                      </a:prstGeom>
                      <a:noFill/>
                      <a:ln w="38100">
                        <a:noFill/>
                        <a:miter/>
                      </a:ln>
                    </p:spPr>
                  </p:pic>
                </p:oleObj>
              </mc:Fallback>
            </mc:AlternateContent>
          </a:graphicData>
        </a:graphic>
      </p:graphicFrame>
      <p:sp>
        <p:nvSpPr>
          <p:cNvPr id="82947" name="AutoShape 10"/>
          <p:cNvSpPr/>
          <p:nvPr/>
        </p:nvSpPr>
        <p:spPr>
          <a:xfrm>
            <a:off x="6387530" y="842197"/>
            <a:ext cx="4438112" cy="2576132"/>
          </a:xfrm>
          <a:prstGeom prst="cloudCallout">
            <a:avLst>
              <a:gd name="adj1" fmla="val -27962"/>
              <a:gd name="adj2" fmla="val 84457"/>
            </a:avLst>
          </a:prstGeom>
          <a:solidFill>
            <a:srgbClr val="FFFFFF"/>
          </a:solidFill>
          <a:ln w="9525" cap="flat" cmpd="sng">
            <a:solidFill>
              <a:srgbClr val="000000"/>
            </a:solidFill>
            <a:prstDash val="solid"/>
            <a:round/>
            <a:headEnd type="none" w="med" len="med"/>
            <a:tailEnd type="none" w="med" len="med"/>
          </a:ln>
        </p:spPr>
        <p:txBody>
          <a:bodyPr anchor="t"/>
          <a:p>
            <a:pPr algn="just"/>
            <a:r>
              <a:rPr lang="zh-CN" altLang="en-US" sz="2400" b="1" dirty="0">
                <a:solidFill>
                  <a:schemeClr val="tx1"/>
                </a:solidFill>
                <a:latin typeface="宋体" panose="02010600030101010101" pitchFamily="2" charset="-122"/>
                <a:ea typeface="宋体" panose="02010600030101010101" pitchFamily="2" charset="-122"/>
              </a:rPr>
              <a:t>苏联解体是必然的，即使没有戈尔巴乔夫改革，苏联照样会解体。</a:t>
            </a:r>
            <a:endParaRPr lang="zh-CN" altLang="en-US" sz="2400" b="1" dirty="0">
              <a:solidFill>
                <a:schemeClr val="tx1"/>
              </a:solidFill>
              <a:latin typeface="宋体" panose="02010600030101010101" pitchFamily="2" charset="-122"/>
              <a:ea typeface="宋体" panose="02010600030101010101" pitchFamily="2" charset="-122"/>
            </a:endParaRPr>
          </a:p>
        </p:txBody>
      </p:sp>
      <p:sp>
        <p:nvSpPr>
          <p:cNvPr id="82948" name="AutoShape 11"/>
          <p:cNvSpPr/>
          <p:nvPr/>
        </p:nvSpPr>
        <p:spPr>
          <a:xfrm>
            <a:off x="1389223" y="974815"/>
            <a:ext cx="4239186" cy="2732377"/>
          </a:xfrm>
          <a:prstGeom prst="cloudCallout">
            <a:avLst>
              <a:gd name="adj1" fmla="val 43689"/>
              <a:gd name="adj2" fmla="val 38172"/>
            </a:avLst>
          </a:prstGeom>
          <a:solidFill>
            <a:srgbClr val="FFFFFF"/>
          </a:solidFill>
          <a:ln w="9525" cap="flat" cmpd="sng">
            <a:solidFill>
              <a:srgbClr val="000000"/>
            </a:solidFill>
            <a:prstDash val="solid"/>
            <a:round/>
            <a:headEnd type="none" w="med" len="med"/>
            <a:tailEnd type="none" w="med" len="med"/>
          </a:ln>
        </p:spPr>
        <p:txBody>
          <a:bodyPr anchor="t"/>
          <a:p>
            <a:pPr algn="just"/>
            <a:r>
              <a:rPr lang="zh-CN" altLang="en-US" sz="2400" b="1" dirty="0">
                <a:solidFill>
                  <a:schemeClr val="tx1"/>
                </a:solidFill>
                <a:latin typeface="Arial" panose="020B0604020202020204" pitchFamily="34" charset="0"/>
                <a:ea typeface="宋体" panose="02010600030101010101" pitchFamily="2" charset="-122"/>
              </a:rPr>
              <a:t>戈尔巴乔夫改革葬送了苏联，如果没有戈尔巴乔夫改革苏联就不会解体。</a:t>
            </a:r>
            <a:endParaRPr lang="zh-CN" altLang="en-US" sz="2400" b="1" dirty="0">
              <a:solidFill>
                <a:schemeClr val="tx1"/>
              </a:solidFill>
              <a:latin typeface="Arial" panose="020B0604020202020204" pitchFamily="34" charset="0"/>
              <a:ea typeface="宋体" panose="02010600030101010101" pitchFamily="2" charset="-122"/>
            </a:endParaRPr>
          </a:p>
        </p:txBody>
      </p:sp>
      <p:sp>
        <p:nvSpPr>
          <p:cNvPr id="82949" name="Text Box 13"/>
          <p:cNvSpPr txBox="1"/>
          <p:nvPr/>
        </p:nvSpPr>
        <p:spPr>
          <a:xfrm>
            <a:off x="3166222" y="146718"/>
            <a:ext cx="6553200" cy="645160"/>
          </a:xfrm>
          <a:prstGeom prst="rect">
            <a:avLst/>
          </a:prstGeom>
          <a:noFill/>
          <a:ln w="9525">
            <a:noFill/>
          </a:ln>
        </p:spPr>
        <p:txBody>
          <a:bodyPr wrap="none" anchor="t">
            <a:spAutoFit/>
          </a:bodyPr>
          <a:p>
            <a:r>
              <a:rPr lang="en-US" altLang="zh-CN" sz="3600" dirty="0">
                <a:latin typeface="Arial" panose="020B0604020202020204" pitchFamily="34" charset="0"/>
                <a:ea typeface="宋体" panose="02010600030101010101" pitchFamily="2" charset="-122"/>
              </a:rPr>
              <a:t>   </a:t>
            </a:r>
            <a:r>
              <a:rPr lang="zh-CN" altLang="en-US" sz="2880" b="1" dirty="0">
                <a:latin typeface="汉仪颜楷简" panose="00020600040101010101" charset="-122"/>
                <a:ea typeface="汉仪颜楷简" panose="00020600040101010101" charset="-122"/>
              </a:rPr>
              <a:t>苏联解体到底是偶然的还是必然的？</a:t>
            </a:r>
            <a:r>
              <a:rPr lang="zh-CN" altLang="en-US" sz="3600" dirty="0">
                <a:latin typeface="Arial" panose="020B0604020202020204" pitchFamily="34" charset="0"/>
                <a:ea typeface="宋体" panose="02010600030101010101" pitchFamily="2" charset="-122"/>
              </a:rPr>
              <a:t> </a:t>
            </a:r>
            <a:endParaRPr lang="en-US" altLang="zh-CN" sz="3600" b="0" dirty="0">
              <a:latin typeface="Arial" panose="020B0604020202020204" pitchFamily="34" charset="0"/>
              <a:ea typeface="宋体" panose="02010600030101010101" pitchFamily="2" charset="-122"/>
            </a:endParaRPr>
          </a:p>
        </p:txBody>
      </p:sp>
      <p:sp>
        <p:nvSpPr>
          <p:cNvPr id="28674" name="Rectangle 3"/>
          <p:cNvSpPr>
            <a:spLocks noGrp="1"/>
          </p:cNvSpPr>
          <p:nvPr/>
        </p:nvSpPr>
        <p:spPr>
          <a:xfrm>
            <a:off x="2103120" y="5007610"/>
            <a:ext cx="9306560" cy="1367790"/>
          </a:xfrm>
          <a:prstGeom prst="rect">
            <a:avLst/>
          </a:prstGeom>
          <a:noFill/>
          <a:ln w="9525">
            <a:noFill/>
          </a:ln>
        </p:spPr>
        <p:txBody>
          <a:bodyPr wrap="square" lIns="91439" tIns="45719" rIns="91439" bIns="45719" anchor="t"/>
          <a:p>
            <a:pPr marL="257175" indent="-257175">
              <a:lnSpc>
                <a:spcPct val="100000"/>
              </a:lnSpc>
              <a:spcBef>
                <a:spcPct val="20000"/>
              </a:spcBef>
              <a:buChar char="•"/>
            </a:pPr>
            <a:r>
              <a:rPr lang="zh-CN" altLang="en-US" sz="2800" b="1" dirty="0">
                <a:latin typeface="方正苏新诗柳楷简体" panose="02000000000000000000" charset="-122"/>
                <a:ea typeface="方正苏新诗柳楷简体" panose="02000000000000000000" charset="-122"/>
                <a:cs typeface="方正苏新诗柳楷简体" panose="02000000000000000000" charset="-122"/>
              </a:rPr>
              <a:t>根本原因：斯大林模式的弊端长期得不到纠正；</a:t>
            </a:r>
            <a:endParaRPr lang="zh-CN" altLang="en-US" sz="2800" b="1" dirty="0">
              <a:latin typeface="方正苏新诗柳楷简体" panose="02000000000000000000" charset="-122"/>
              <a:ea typeface="方正苏新诗柳楷简体" panose="02000000000000000000" charset="-122"/>
              <a:cs typeface="方正苏新诗柳楷简体" panose="02000000000000000000" charset="-122"/>
            </a:endParaRPr>
          </a:p>
          <a:p>
            <a:pPr marL="257175" indent="-257175">
              <a:lnSpc>
                <a:spcPct val="100000"/>
              </a:lnSpc>
              <a:spcBef>
                <a:spcPct val="20000"/>
              </a:spcBef>
              <a:buChar char="•"/>
            </a:pPr>
            <a:r>
              <a:rPr lang="zh-CN" altLang="en-US" sz="2800" b="1" dirty="0">
                <a:latin typeface="方正苏新诗柳楷简体" panose="02000000000000000000" charset="-122"/>
                <a:ea typeface="方正苏新诗柳楷简体" panose="02000000000000000000" charset="-122"/>
                <a:cs typeface="方正苏新诗柳楷简体" panose="02000000000000000000" charset="-122"/>
              </a:rPr>
              <a:t>直接原因：</a:t>
            </a:r>
            <a:r>
              <a:rPr lang="zh-CN" altLang="en-US" sz="2800" b="1" dirty="0">
                <a:latin typeface="方正苏新诗柳楷简体" panose="02000000000000000000" charset="-122"/>
                <a:ea typeface="方正苏新诗柳楷简体" panose="02000000000000000000" charset="-122"/>
                <a:cs typeface="方正苏新诗柳楷简体" panose="02000000000000000000" charset="-122"/>
                <a:sym typeface="宋体" panose="02010600030101010101" pitchFamily="2" charset="-122"/>
              </a:rPr>
              <a:t>戈尔巴乔夫改革；</a:t>
            </a:r>
            <a:endParaRPr lang="zh-CN" altLang="en-US" sz="2800" b="1" dirty="0">
              <a:latin typeface="方正苏新诗柳楷简体" panose="02000000000000000000" charset="-122"/>
              <a:ea typeface="方正苏新诗柳楷简体" panose="02000000000000000000" charset="-122"/>
              <a:cs typeface="方正苏新诗柳楷简体" panose="02000000000000000000" charset="-122"/>
            </a:endParaRPr>
          </a:p>
          <a:p>
            <a:pPr marL="257175" indent="-257175">
              <a:lnSpc>
                <a:spcPct val="100000"/>
              </a:lnSpc>
              <a:spcBef>
                <a:spcPct val="20000"/>
              </a:spcBef>
              <a:buChar char="•"/>
            </a:pPr>
            <a:r>
              <a:rPr lang="zh-CN" altLang="en-US" sz="2800" b="1" dirty="0">
                <a:latin typeface="方正苏新诗柳楷简体" panose="02000000000000000000" charset="-122"/>
                <a:ea typeface="方正苏新诗柳楷简体" panose="02000000000000000000" charset="-122"/>
                <a:cs typeface="方正苏新诗柳楷简体" panose="02000000000000000000" charset="-122"/>
              </a:rPr>
              <a:t>外部原因：</a:t>
            </a:r>
            <a:r>
              <a:rPr lang="zh-CN" altLang="en-US" sz="2800" b="1" dirty="0">
                <a:latin typeface="方正苏新诗柳楷简体" panose="02000000000000000000" charset="-122"/>
                <a:ea typeface="方正苏新诗柳楷简体" panose="02000000000000000000" charset="-122"/>
                <a:cs typeface="方正苏新诗柳楷简体" panose="02000000000000000000" charset="-122"/>
                <a:sym typeface="宋体" panose="02010600030101010101" pitchFamily="2" charset="-122"/>
              </a:rPr>
              <a:t>西方世界的“和平演变”；</a:t>
            </a:r>
            <a:endParaRPr lang="zh-CN" altLang="en-US" sz="2800" b="1" dirty="0">
              <a:latin typeface="方正苏新诗柳楷简体" panose="02000000000000000000" charset="-122"/>
              <a:ea typeface="方正苏新诗柳楷简体" panose="02000000000000000000" charset="-122"/>
              <a:cs typeface="方正苏新诗柳楷简体" panose="02000000000000000000" charset="-122"/>
              <a:sym typeface="宋体" panose="02010600030101010101" pitchFamily="2" charset="-122"/>
            </a:endParaRPr>
          </a:p>
        </p:txBody>
      </p:sp>
      <p:sp>
        <p:nvSpPr>
          <p:cNvPr id="2" name="文本框 1"/>
          <p:cNvSpPr txBox="1"/>
          <p:nvPr/>
        </p:nvSpPr>
        <p:spPr>
          <a:xfrm>
            <a:off x="1676400" y="3176270"/>
            <a:ext cx="8839200" cy="953135"/>
          </a:xfrm>
          <a:prstGeom prst="rect">
            <a:avLst/>
          </a:prstGeom>
          <a:solidFill>
            <a:srgbClr val="FFFF00"/>
          </a:solidFill>
        </p:spPr>
        <p:txBody>
          <a:bodyPr wrap="square" rtlCol="0" anchor="t">
            <a:spAutoFit/>
          </a:bodyPr>
          <a:p>
            <a:pPr marL="342900" indent="-342900"/>
            <a:r>
              <a:rPr lang="zh-CN" altLang="en-US" sz="2800" b="1" dirty="0">
                <a:latin typeface="汉仪颜楷简" panose="00020600040101010101" charset="-122"/>
                <a:ea typeface="汉仪颜楷简" panose="00020600040101010101" charset="-122"/>
                <a:sym typeface="+mn-ea"/>
              </a:rPr>
              <a:t>苏联解体是斯大林模式的失败，而不是社会主义的失败。</a:t>
            </a:r>
            <a:endParaRPr lang="zh-CN" altLang="en-US" sz="2800" b="1" dirty="0">
              <a:solidFill>
                <a:schemeClr val="tx1"/>
              </a:solidFill>
              <a:latin typeface="汉仪颜楷简" panose="00020600040101010101" charset="-122"/>
              <a:ea typeface="汉仪颜楷简" panose="00020600040101010101" charset="-122"/>
            </a:endParaRPr>
          </a:p>
          <a:p>
            <a:pPr marL="342900" indent="-342900"/>
            <a:r>
              <a:rPr lang="zh-CN" altLang="en-US" sz="2800" b="1" dirty="0">
                <a:latin typeface="汉仪颜楷简" panose="00020600040101010101" charset="-122"/>
                <a:ea typeface="汉仪颜楷简" panose="00020600040101010101" charset="-122"/>
                <a:sym typeface="+mn-ea"/>
              </a:rPr>
              <a:t>社会主义道路是复杂的艰难的曲折的！</a:t>
            </a:r>
            <a:endParaRPr lang="zh-CN" altLang="en-US" sz="2800" b="1" dirty="0">
              <a:latin typeface="汉仪颜楷简" panose="00020600040101010101" charset="-122"/>
              <a:ea typeface="汉仪颜楷简" panose="000206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 grpId="0" animBg="1"/>
      <p:bldP spid="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675130" y="174625"/>
            <a:ext cx="8841740" cy="521970"/>
          </a:xfrm>
          <a:prstGeom prst="rect">
            <a:avLst/>
          </a:prstGeom>
          <a:noFill/>
        </p:spPr>
        <p:txBody>
          <a:bodyPr wrap="square" rtlCol="0">
            <a:spAutoFit/>
          </a:bodyPr>
          <a:lstStyle/>
          <a:p>
            <a:r>
              <a:rPr lang="zh-CN" sz="2800">
                <a:latin typeface="汉仪颜楷简" panose="00020600040101010101" charset="-122"/>
                <a:ea typeface="汉仪颜楷简" panose="00020600040101010101" charset="-122"/>
                <a:cs typeface="黑体" panose="02010609060101010101" pitchFamily="2" charset="-122"/>
              </a:rPr>
              <a:t>比较赫鲁晓夫改革、勃列日涅夫改革和戈尔巴乔夫改革</a:t>
            </a:r>
            <a:endParaRPr lang="zh-CN" sz="2800">
              <a:latin typeface="汉仪颜楷简" panose="00020600040101010101" charset="-122"/>
              <a:ea typeface="汉仪颜楷简" panose="00020600040101010101" charset="-122"/>
              <a:cs typeface="黑体" panose="02010609060101010101" pitchFamily="2" charset="-122"/>
            </a:endParaRPr>
          </a:p>
        </p:txBody>
      </p:sp>
      <p:graphicFrame>
        <p:nvGraphicFramePr>
          <p:cNvPr id="3" name="表格 2"/>
          <p:cNvGraphicFramePr>
            <a:graphicFrameLocks noGrp="1"/>
          </p:cNvGraphicFramePr>
          <p:nvPr>
            <p:custDataLst>
              <p:tags r:id="rId1"/>
            </p:custDataLst>
          </p:nvPr>
        </p:nvGraphicFramePr>
        <p:xfrm>
          <a:off x="223520" y="808990"/>
          <a:ext cx="11811000" cy="5240020"/>
        </p:xfrm>
        <a:graphic>
          <a:graphicData uri="http://schemas.openxmlformats.org/drawingml/2006/table">
            <a:tbl>
              <a:tblPr firstRow="1" bandRow="1">
                <a:tableStyleId>{073A0DAA-6AF3-43AB-8588-CEC1D06C72B9}</a:tableStyleId>
              </a:tblPr>
              <a:tblGrid>
                <a:gridCol w="495300"/>
                <a:gridCol w="859155"/>
                <a:gridCol w="3485515"/>
                <a:gridCol w="3485515"/>
                <a:gridCol w="3485515"/>
              </a:tblGrid>
              <a:tr h="787400">
                <a:tc gridSpan="2">
                  <a:txBody>
                    <a:bodyPr wrap="square"/>
                    <a:lstStyle/>
                    <a:p>
                      <a:pPr algn="ctr">
                        <a:buNone/>
                      </a:pPr>
                      <a:r>
                        <a:rPr lang="zh-CN" altLang="en-US" sz="2400">
                          <a:solidFill>
                            <a:schemeClr val="tx1"/>
                          </a:solidFill>
                          <a:latin typeface="黑体" panose="02010609060101010101" pitchFamily="2" charset="-122"/>
                          <a:ea typeface="黑体" panose="02010609060101010101" pitchFamily="2" charset="-122"/>
                        </a:rPr>
                        <a:t>比较项</a:t>
                      </a:r>
                      <a:endParaRPr lang="zh-CN" altLang="en-US" sz="2400">
                        <a:solidFill>
                          <a:schemeClr val="tx1"/>
                        </a:solidFill>
                        <a:latin typeface="黑体" panose="02010609060101010101" pitchFamily="2" charset="-122"/>
                        <a:ea typeface="黑体" panose="02010609060101010101" pitchFamily="2" charset="-122"/>
                      </a:endParaRPr>
                    </a:p>
                  </a:txBody>
                  <a:tcPr vert="horz" anchor="ctr">
                    <a:solidFill>
                      <a:schemeClr val="accent2">
                        <a:lumMod val="20000"/>
                        <a:lumOff val="80000"/>
                      </a:schemeClr>
                    </a:solidFill>
                  </a:tcPr>
                </a:tc>
                <a:tc hMerge="1">
                  <a:tcPr/>
                </a:tc>
                <a:tc>
                  <a:txBody>
                    <a:bodyPr wrap="square"/>
                    <a:lstStyle/>
                    <a:p>
                      <a:pPr algn="ctr">
                        <a:buNone/>
                      </a:pPr>
                      <a:r>
                        <a:rPr lang="zh-CN" altLang="en-US" sz="2400">
                          <a:solidFill>
                            <a:schemeClr val="tx1"/>
                          </a:solidFill>
                          <a:latin typeface="黑体" panose="02010609060101010101" pitchFamily="2" charset="-122"/>
                          <a:ea typeface="黑体" panose="02010609060101010101" pitchFamily="2" charset="-122"/>
                        </a:rPr>
                        <a:t>赫鲁晓夫改革</a:t>
                      </a:r>
                      <a:endParaRPr lang="zh-CN" altLang="en-US" sz="2400">
                        <a:solidFill>
                          <a:schemeClr val="tx1"/>
                        </a:solidFill>
                        <a:latin typeface="黑体" panose="02010609060101010101" pitchFamily="2" charset="-122"/>
                        <a:ea typeface="黑体" panose="02010609060101010101" pitchFamily="2" charset="-122"/>
                      </a:endParaRPr>
                    </a:p>
                  </a:txBody>
                  <a:tcPr vert="horz" anchor="ctr">
                    <a:solidFill>
                      <a:schemeClr val="accent2">
                        <a:lumMod val="20000"/>
                        <a:lumOff val="80000"/>
                      </a:schemeClr>
                    </a:solidFill>
                  </a:tcPr>
                </a:tc>
                <a:tc>
                  <a:txBody>
                    <a:bodyPr wrap="square"/>
                    <a:lstStyle/>
                    <a:p>
                      <a:pPr algn="ctr">
                        <a:buNone/>
                      </a:pPr>
                      <a:r>
                        <a:rPr lang="zh-CN" altLang="en-US" sz="2400">
                          <a:solidFill>
                            <a:schemeClr val="tx1"/>
                          </a:solidFill>
                          <a:latin typeface="黑体" panose="02010609060101010101" pitchFamily="2" charset="-122"/>
                          <a:ea typeface="黑体" panose="02010609060101010101" pitchFamily="2" charset="-122"/>
                        </a:rPr>
                        <a:t>勃列日涅夫改革</a:t>
                      </a:r>
                      <a:endParaRPr lang="zh-CN" altLang="en-US" sz="2400">
                        <a:solidFill>
                          <a:schemeClr val="tx1"/>
                        </a:solidFill>
                        <a:latin typeface="黑体" panose="02010609060101010101" pitchFamily="2" charset="-122"/>
                        <a:ea typeface="黑体" panose="02010609060101010101" pitchFamily="2" charset="-122"/>
                      </a:endParaRPr>
                    </a:p>
                  </a:txBody>
                  <a:tcPr vert="horz" anchor="ctr">
                    <a:solidFill>
                      <a:schemeClr val="accent2">
                        <a:lumMod val="20000"/>
                        <a:lumOff val="80000"/>
                      </a:schemeClr>
                    </a:solidFill>
                  </a:tcPr>
                </a:tc>
                <a:tc>
                  <a:txBody>
                    <a:bodyPr wrap="square"/>
                    <a:lstStyle/>
                    <a:p>
                      <a:pPr algn="ctr">
                        <a:buNone/>
                      </a:pPr>
                      <a:r>
                        <a:rPr lang="zh-CN" altLang="en-US" sz="2400">
                          <a:solidFill>
                            <a:schemeClr val="tx1"/>
                          </a:solidFill>
                          <a:latin typeface="黑体" panose="02010609060101010101" pitchFamily="2" charset="-122"/>
                          <a:ea typeface="黑体" panose="02010609060101010101" pitchFamily="2" charset="-122"/>
                        </a:rPr>
                        <a:t>戈尔巴乔夫改革</a:t>
                      </a:r>
                      <a:endParaRPr lang="zh-CN" altLang="en-US" sz="2400">
                        <a:solidFill>
                          <a:schemeClr val="tx1"/>
                        </a:solidFill>
                        <a:latin typeface="黑体" panose="02010609060101010101" pitchFamily="2" charset="-122"/>
                        <a:ea typeface="黑体" panose="02010609060101010101" pitchFamily="2" charset="-122"/>
                      </a:endParaRPr>
                    </a:p>
                  </a:txBody>
                  <a:tcPr vert="horz" anchor="ctr">
                    <a:solidFill>
                      <a:schemeClr val="accent2">
                        <a:lumMod val="20000"/>
                        <a:lumOff val="80000"/>
                      </a:schemeClr>
                    </a:solidFill>
                  </a:tcPr>
                </a:tc>
              </a:tr>
              <a:tr h="786765">
                <a:tc rowSpan="4">
                  <a:txBody>
                    <a:bodyPr wrap="square"/>
                    <a:lstStyle/>
                    <a:p>
                      <a:pPr algn="ctr">
                        <a:buNone/>
                      </a:pPr>
                      <a:r>
                        <a:rPr lang="zh-CN" altLang="en-US" sz="2400">
                          <a:latin typeface="黑体" panose="02010609060101010101" pitchFamily="2" charset="-122"/>
                          <a:ea typeface="黑体" panose="02010609060101010101" pitchFamily="2" charset="-122"/>
                        </a:rPr>
                        <a:t>不同点</a:t>
                      </a:r>
                      <a:endParaRPr lang="zh-CN" altLang="en-US" sz="2400">
                        <a:latin typeface="黑体" panose="02010609060101010101" pitchFamily="2" charset="-122"/>
                        <a:ea typeface="黑体" panose="02010609060101010101" pitchFamily="2" charset="-122"/>
                      </a:endParaRPr>
                    </a:p>
                  </a:txBody>
                  <a:tcPr vert="horz" anchor="ctr"/>
                </a:tc>
                <a:tc>
                  <a:txBody>
                    <a:bodyPr wrap="square"/>
                    <a:lstStyle/>
                    <a:p>
                      <a:pPr algn="ctr">
                        <a:buNone/>
                      </a:pPr>
                      <a:r>
                        <a:rPr lang="zh-CN" altLang="en-US" sz="2400">
                          <a:latin typeface="黑体" panose="02010609060101010101" pitchFamily="2" charset="-122"/>
                          <a:ea typeface="黑体" panose="02010609060101010101" pitchFamily="2" charset="-122"/>
                        </a:rPr>
                        <a:t>时间</a:t>
                      </a:r>
                      <a:endParaRPr lang="zh-CN" altLang="en-US" sz="2400">
                        <a:latin typeface="黑体" panose="02010609060101010101" pitchFamily="2" charset="-122"/>
                        <a:ea typeface="黑体" panose="02010609060101010101" pitchFamily="2" charset="-122"/>
                      </a:endParaRPr>
                    </a:p>
                  </a:txBody>
                  <a:tcPr vert="horz" anchor="ctr"/>
                </a:tc>
                <a:tc>
                  <a:txBody>
                    <a:bodyPr wrap="square"/>
                    <a:lstStyle/>
                    <a:p>
                      <a:pPr algn="ctr">
                        <a:buNone/>
                      </a:pPr>
                      <a:r>
                        <a:rPr lang="zh-CN" altLang="en-US" sz="2400">
                          <a:latin typeface="黑体" panose="02010609060101010101" pitchFamily="2" charset="-122"/>
                          <a:ea typeface="黑体" panose="02010609060101010101" pitchFamily="2" charset="-122"/>
                          <a:sym typeface="+mn-ea"/>
                        </a:rPr>
                        <a:t>1953-1964</a:t>
                      </a:r>
                      <a:endParaRPr lang="zh-CN" altLang="en-US" sz="2400">
                        <a:latin typeface="黑体" panose="02010609060101010101" pitchFamily="2" charset="-122"/>
                        <a:ea typeface="黑体" panose="02010609060101010101" pitchFamily="2" charset="-122"/>
                        <a:sym typeface="+mn-ea"/>
                      </a:endParaRPr>
                    </a:p>
                  </a:txBody>
                  <a:tcPr vert="horz" anchor="ctr"/>
                </a:tc>
                <a:tc>
                  <a:txBody>
                    <a:bodyPr wrap="square"/>
                    <a:lstStyle/>
                    <a:p>
                      <a:pPr algn="ctr">
                        <a:buNone/>
                      </a:pPr>
                      <a:r>
                        <a:rPr lang="zh-CN" altLang="en-US" sz="2400">
                          <a:latin typeface="黑体" panose="02010609060101010101" pitchFamily="2" charset="-122"/>
                          <a:ea typeface="黑体" panose="02010609060101010101" pitchFamily="2" charset="-122"/>
                        </a:rPr>
                        <a:t>1966-1977</a:t>
                      </a:r>
                      <a:endParaRPr lang="zh-CN" altLang="en-US" sz="2400">
                        <a:latin typeface="黑体" panose="02010609060101010101" pitchFamily="2" charset="-122"/>
                        <a:ea typeface="黑体" panose="02010609060101010101" pitchFamily="2" charset="-122"/>
                      </a:endParaRPr>
                    </a:p>
                  </a:txBody>
                  <a:tcPr vert="horz" anchor="ctr"/>
                </a:tc>
                <a:tc>
                  <a:txBody>
                    <a:bodyPr wrap="square"/>
                    <a:lstStyle/>
                    <a:p>
                      <a:pPr algn="ctr">
                        <a:buNone/>
                      </a:pPr>
                      <a:r>
                        <a:rPr lang="zh-CN" altLang="en-US" sz="2400">
                          <a:latin typeface="黑体" panose="02010609060101010101" pitchFamily="2" charset="-122"/>
                          <a:ea typeface="黑体" panose="02010609060101010101" pitchFamily="2" charset="-122"/>
                        </a:rPr>
                        <a:t>1985-1991</a:t>
                      </a:r>
                      <a:endParaRPr lang="zh-CN" altLang="en-US" sz="2400">
                        <a:latin typeface="黑体" panose="02010609060101010101" pitchFamily="2" charset="-122"/>
                        <a:ea typeface="黑体" panose="02010609060101010101" pitchFamily="2" charset="-122"/>
                      </a:endParaRPr>
                    </a:p>
                  </a:txBody>
                  <a:tcPr vert="horz" anchor="ctr"/>
                </a:tc>
              </a:tr>
              <a:tr h="809625">
                <a:tc vMerge="1">
                  <a:tcPr/>
                </a:tc>
                <a:tc>
                  <a:txBody>
                    <a:bodyPr wrap="square"/>
                    <a:lstStyle/>
                    <a:p>
                      <a:pPr algn="ctr">
                        <a:buNone/>
                      </a:pPr>
                      <a:r>
                        <a:rPr lang="zh-CN" altLang="en-US" sz="2400">
                          <a:latin typeface="黑体" panose="02010609060101010101" pitchFamily="2" charset="-122"/>
                          <a:ea typeface="黑体" panose="02010609060101010101" pitchFamily="2" charset="-122"/>
                        </a:rPr>
                        <a:t>侧重</a:t>
                      </a:r>
                      <a:endParaRPr lang="zh-CN" altLang="en-US" sz="2400">
                        <a:latin typeface="黑体" panose="02010609060101010101" pitchFamily="2" charset="-122"/>
                        <a:ea typeface="黑体" panose="02010609060101010101" pitchFamily="2" charset="-122"/>
                      </a:endParaRPr>
                    </a:p>
                  </a:txBody>
                  <a:tcPr vert="horz" anchor="ctr"/>
                </a:tc>
                <a:tc>
                  <a:txBody>
                    <a:bodyPr wrap="square"/>
                    <a:lstStyle/>
                    <a:p>
                      <a:pPr algn="ctr">
                        <a:buNone/>
                      </a:pPr>
                      <a:endParaRPr lang="zh-CN" altLang="en-US" sz="2400">
                        <a:latin typeface="黑体" panose="02010609060101010101" pitchFamily="2" charset="-122"/>
                        <a:ea typeface="黑体" panose="02010609060101010101" pitchFamily="2" charset="-122"/>
                      </a:endParaRPr>
                    </a:p>
                  </a:txBody>
                  <a:tcPr vert="horz" anchor="ctr"/>
                </a:tc>
                <a:tc>
                  <a:txBody>
                    <a:bodyPr wrap="square"/>
                    <a:lstStyle/>
                    <a:p>
                      <a:pPr algn="ctr">
                        <a:buNone/>
                      </a:pPr>
                      <a:endParaRPr lang="zh-CN" altLang="en-US" sz="2400">
                        <a:latin typeface="黑体" panose="02010609060101010101" pitchFamily="2" charset="-122"/>
                        <a:ea typeface="黑体" panose="02010609060101010101" pitchFamily="2" charset="-122"/>
                      </a:endParaRPr>
                    </a:p>
                  </a:txBody>
                  <a:tcPr vert="horz" anchor="ctr"/>
                </a:tc>
                <a:tc>
                  <a:txBody>
                    <a:bodyPr wrap="square"/>
                    <a:lstStyle/>
                    <a:p>
                      <a:pPr algn="ctr">
                        <a:buNone/>
                      </a:pPr>
                      <a:endParaRPr lang="zh-CN" altLang="en-US" sz="2400">
                        <a:latin typeface="黑体" panose="02010609060101010101" pitchFamily="2" charset="-122"/>
                        <a:ea typeface="黑体" panose="02010609060101010101" pitchFamily="2" charset="-122"/>
                      </a:endParaRPr>
                    </a:p>
                  </a:txBody>
                  <a:tcPr vert="horz" anchor="ctr"/>
                </a:tc>
              </a:tr>
              <a:tr h="786765">
                <a:tc vMerge="1">
                  <a:tcPr/>
                </a:tc>
                <a:tc>
                  <a:txBody>
                    <a:bodyPr wrap="square"/>
                    <a:lstStyle/>
                    <a:p>
                      <a:pPr algn="ctr">
                        <a:buNone/>
                      </a:pPr>
                      <a:r>
                        <a:rPr lang="zh-CN" altLang="en-US" sz="2400">
                          <a:latin typeface="黑体" panose="02010609060101010101" pitchFamily="2" charset="-122"/>
                          <a:ea typeface="黑体" panose="02010609060101010101" pitchFamily="2" charset="-122"/>
                        </a:rPr>
                        <a:t>结果</a:t>
                      </a:r>
                      <a:endParaRPr lang="zh-CN" altLang="en-US" sz="2400">
                        <a:latin typeface="黑体" panose="02010609060101010101" pitchFamily="2" charset="-122"/>
                        <a:ea typeface="黑体" panose="02010609060101010101" pitchFamily="2" charset="-122"/>
                      </a:endParaRPr>
                    </a:p>
                  </a:txBody>
                  <a:tcPr vert="horz" anchor="ctr"/>
                </a:tc>
                <a:tc gridSpan="2">
                  <a:txBody>
                    <a:bodyPr wrap="square"/>
                    <a:lstStyle/>
                    <a:p>
                      <a:pPr algn="ctr">
                        <a:buNone/>
                      </a:pPr>
                      <a:endParaRPr lang="zh-CN" altLang="en-US" sz="2400">
                        <a:latin typeface="黑体" panose="02010609060101010101" pitchFamily="2" charset="-122"/>
                        <a:ea typeface="黑体" panose="02010609060101010101" pitchFamily="2" charset="-122"/>
                      </a:endParaRPr>
                    </a:p>
                  </a:txBody>
                  <a:tcPr vert="horz" anchor="ctr"/>
                </a:tc>
                <a:tc hMerge="1">
                  <a:tcPr anchor="ctr"/>
                </a:tc>
                <a:tc>
                  <a:txBody>
                    <a:bodyPr wrap="square"/>
                    <a:lstStyle/>
                    <a:p>
                      <a:pPr algn="ctr">
                        <a:buNone/>
                      </a:pPr>
                      <a:endParaRPr lang="zh-CN" altLang="en-US" sz="2400">
                        <a:latin typeface="黑体" panose="02010609060101010101" pitchFamily="2" charset="-122"/>
                        <a:ea typeface="黑体" panose="02010609060101010101" pitchFamily="2" charset="-122"/>
                      </a:endParaRPr>
                    </a:p>
                  </a:txBody>
                  <a:tcPr vert="horz" anchor="ctr"/>
                </a:tc>
              </a:tr>
              <a:tr h="846455">
                <a:tc vMerge="1">
                  <a:tcPr/>
                </a:tc>
                <a:tc>
                  <a:txBody>
                    <a:bodyPr wrap="square"/>
                    <a:lstStyle/>
                    <a:p>
                      <a:pPr algn="ctr">
                        <a:buNone/>
                      </a:pPr>
                      <a:r>
                        <a:rPr lang="zh-CN" altLang="en-US" sz="2400">
                          <a:latin typeface="黑体" panose="02010609060101010101" pitchFamily="2" charset="-122"/>
                          <a:ea typeface="黑体" panose="02010609060101010101" pitchFamily="2" charset="-122"/>
                        </a:rPr>
                        <a:t>败因</a:t>
                      </a:r>
                      <a:endParaRPr lang="zh-CN" altLang="en-US" sz="2400">
                        <a:latin typeface="黑体" panose="02010609060101010101" pitchFamily="2" charset="-122"/>
                        <a:ea typeface="黑体" panose="02010609060101010101" pitchFamily="2" charset="-122"/>
                      </a:endParaRPr>
                    </a:p>
                  </a:txBody>
                  <a:tcPr vert="horz" anchor="ctr"/>
                </a:tc>
                <a:tc gridSpan="2">
                  <a:txBody>
                    <a:bodyPr wrap="square"/>
                    <a:lstStyle/>
                    <a:p>
                      <a:pPr algn="ctr">
                        <a:buNone/>
                      </a:pPr>
                      <a:endParaRPr lang="zh-CN" altLang="en-US" sz="2400">
                        <a:latin typeface="黑体" panose="02010609060101010101" pitchFamily="2" charset="-122"/>
                        <a:ea typeface="黑体" panose="02010609060101010101" pitchFamily="2" charset="-122"/>
                      </a:endParaRPr>
                    </a:p>
                  </a:txBody>
                  <a:tcPr vert="horz" anchor="ctr"/>
                </a:tc>
                <a:tc hMerge="1">
                  <a:tcPr anchor="ctr"/>
                </a:tc>
                <a:tc>
                  <a:txBody>
                    <a:bodyPr wrap="square"/>
                    <a:lstStyle/>
                    <a:p>
                      <a:pPr algn="ctr">
                        <a:buNone/>
                      </a:pPr>
                      <a:endParaRPr lang="zh-CN" altLang="en-US" sz="2400">
                        <a:latin typeface="黑体" panose="02010609060101010101" pitchFamily="2" charset="-122"/>
                        <a:ea typeface="黑体" panose="02010609060101010101" pitchFamily="2" charset="-122"/>
                      </a:endParaRPr>
                    </a:p>
                    <a:p>
                      <a:pPr algn="ctr">
                        <a:buNone/>
                      </a:pPr>
                      <a:endParaRPr lang="zh-CN" altLang="en-US" sz="2400">
                        <a:latin typeface="黑体" panose="02010609060101010101" pitchFamily="2" charset="-122"/>
                        <a:ea typeface="黑体" panose="02010609060101010101" pitchFamily="2" charset="-122"/>
                      </a:endParaRPr>
                    </a:p>
                  </a:txBody>
                  <a:tcPr vert="horz" anchor="ctr"/>
                </a:tc>
              </a:tr>
              <a:tr h="1223010">
                <a:tc gridSpan="2">
                  <a:txBody>
                    <a:bodyPr wrap="square"/>
                    <a:lstStyle/>
                    <a:p>
                      <a:pPr algn="ctr">
                        <a:buNone/>
                      </a:pPr>
                      <a:r>
                        <a:rPr lang="zh-CN" altLang="en-US" sz="2400">
                          <a:latin typeface="黑体" panose="02010609060101010101" pitchFamily="2" charset="-122"/>
                          <a:ea typeface="黑体" panose="02010609060101010101" pitchFamily="2" charset="-122"/>
                        </a:rPr>
                        <a:t>相同点</a:t>
                      </a:r>
                      <a:endParaRPr lang="zh-CN" altLang="en-US" sz="2400">
                        <a:latin typeface="黑体" panose="02010609060101010101" pitchFamily="2" charset="-122"/>
                        <a:ea typeface="黑体" panose="02010609060101010101" pitchFamily="2" charset="-122"/>
                      </a:endParaRPr>
                    </a:p>
                  </a:txBody>
                  <a:tcPr vert="horz" anchor="ctr"/>
                </a:tc>
                <a:tc hMerge="1">
                  <a:tcPr/>
                </a:tc>
                <a:tc gridSpan="3">
                  <a:txBody>
                    <a:bodyPr wrap="square"/>
                    <a:lstStyle/>
                    <a:p>
                      <a:pPr algn="ctr">
                        <a:buNone/>
                      </a:pPr>
                      <a:endParaRPr lang="zh-CN" altLang="en-US" sz="2400">
                        <a:latin typeface="黑体" panose="02010609060101010101" pitchFamily="2" charset="-122"/>
                        <a:ea typeface="黑体" panose="02010609060101010101" pitchFamily="2" charset="-122"/>
                      </a:endParaRPr>
                    </a:p>
                    <a:p>
                      <a:pPr algn="ctr">
                        <a:buNone/>
                      </a:pPr>
                      <a:endParaRPr lang="zh-CN" altLang="en-US" sz="2400">
                        <a:latin typeface="黑体" panose="02010609060101010101" pitchFamily="2" charset="-122"/>
                        <a:ea typeface="黑体" panose="02010609060101010101" pitchFamily="2" charset="-122"/>
                      </a:endParaRPr>
                    </a:p>
                    <a:p>
                      <a:pPr algn="ctr">
                        <a:buNone/>
                      </a:pPr>
                      <a:endParaRPr lang="zh-CN" altLang="en-US" sz="2400">
                        <a:latin typeface="黑体" panose="02010609060101010101" pitchFamily="2" charset="-122"/>
                        <a:ea typeface="黑体" panose="02010609060101010101" pitchFamily="2" charset="-122"/>
                      </a:endParaRPr>
                    </a:p>
                  </a:txBody>
                  <a:tcPr vert="horz" anchor="ctr"/>
                </a:tc>
                <a:tc hMerge="1">
                  <a:tcPr anchor="ctr"/>
                </a:tc>
                <a:tc hMerge="1">
                  <a:tcPr anchor="ctr"/>
                </a:tc>
              </a:tr>
            </a:tbl>
          </a:graphicData>
        </a:graphic>
      </p:graphicFrame>
      <p:sp>
        <p:nvSpPr>
          <p:cNvPr id="9" name="文本框 8"/>
          <p:cNvSpPr txBox="1"/>
          <p:nvPr/>
        </p:nvSpPr>
        <p:spPr>
          <a:xfrm>
            <a:off x="2388235" y="2591435"/>
            <a:ext cx="1775460" cy="460375"/>
          </a:xfrm>
          <a:prstGeom prst="rect">
            <a:avLst/>
          </a:prstGeom>
          <a:noFill/>
        </p:spPr>
        <p:txBody>
          <a:bodyPr wrap="square" rtlCol="0">
            <a:spAutoFit/>
          </a:bodyPr>
          <a:lstStyle/>
          <a:p>
            <a:pPr algn="ctr"/>
            <a:r>
              <a:rPr lang="zh-CN" altLang="en-US" sz="2400" b="1">
                <a:solidFill>
                  <a:srgbClr val="FF0000"/>
                </a:solidFill>
                <a:latin typeface="宋体" panose="02010600030101010101" pitchFamily="2" charset="-122"/>
                <a:ea typeface="宋体" panose="02010600030101010101" pitchFamily="2" charset="-122"/>
              </a:rPr>
              <a:t>农业</a:t>
            </a:r>
            <a:endParaRPr lang="zh-CN" altLang="en-US" sz="2400" b="1">
              <a:solidFill>
                <a:srgbClr val="FF0000"/>
              </a:solidFill>
              <a:latin typeface="宋体" panose="02010600030101010101" pitchFamily="2" charset="-122"/>
              <a:ea typeface="宋体" panose="02010600030101010101" pitchFamily="2" charset="-122"/>
            </a:endParaRPr>
          </a:p>
        </p:txBody>
      </p:sp>
      <p:sp>
        <p:nvSpPr>
          <p:cNvPr id="13" name="文本框 12"/>
          <p:cNvSpPr txBox="1"/>
          <p:nvPr/>
        </p:nvSpPr>
        <p:spPr>
          <a:xfrm>
            <a:off x="6005830" y="2591435"/>
            <a:ext cx="1775460" cy="460375"/>
          </a:xfrm>
          <a:prstGeom prst="rect">
            <a:avLst/>
          </a:prstGeom>
          <a:noFill/>
        </p:spPr>
        <p:txBody>
          <a:bodyPr wrap="square" rtlCol="0">
            <a:spAutoFit/>
          </a:bodyPr>
          <a:lstStyle/>
          <a:p>
            <a:pPr algn="ctr"/>
            <a:r>
              <a:rPr lang="zh-CN" altLang="en-US" sz="2400" b="1">
                <a:solidFill>
                  <a:srgbClr val="FF0000"/>
                </a:solidFill>
                <a:latin typeface="宋体" panose="02010600030101010101" pitchFamily="2" charset="-122"/>
                <a:ea typeface="宋体" panose="02010600030101010101" pitchFamily="2" charset="-122"/>
              </a:rPr>
              <a:t>工业</a:t>
            </a:r>
            <a:endParaRPr lang="zh-CN" altLang="en-US" sz="2400" b="1">
              <a:solidFill>
                <a:srgbClr val="FF0000"/>
              </a:solidFill>
              <a:latin typeface="宋体" panose="02010600030101010101" pitchFamily="2" charset="-122"/>
              <a:ea typeface="宋体" panose="02010600030101010101" pitchFamily="2" charset="-122"/>
            </a:endParaRPr>
          </a:p>
        </p:txBody>
      </p:sp>
      <p:sp>
        <p:nvSpPr>
          <p:cNvPr id="14" name="文本框 13"/>
          <p:cNvSpPr txBox="1"/>
          <p:nvPr/>
        </p:nvSpPr>
        <p:spPr>
          <a:xfrm>
            <a:off x="8704580" y="2591435"/>
            <a:ext cx="3083560" cy="460375"/>
          </a:xfrm>
          <a:prstGeom prst="rect">
            <a:avLst/>
          </a:prstGeom>
          <a:noFill/>
        </p:spPr>
        <p:txBody>
          <a:bodyPr wrap="square" rtlCol="0">
            <a:spAutoFit/>
          </a:bodyPr>
          <a:lstStyle/>
          <a:p>
            <a:pPr algn="ctr">
              <a:lnSpc>
                <a:spcPct val="100000"/>
              </a:lnSpc>
            </a:pPr>
            <a:r>
              <a:rPr lang="zh-CN" altLang="en-US" sz="2400" b="1">
                <a:solidFill>
                  <a:srgbClr val="FF0000"/>
                </a:solidFill>
                <a:latin typeface="宋体" panose="02010600030101010101" pitchFamily="2" charset="-122"/>
                <a:ea typeface="宋体" panose="02010600030101010101" pitchFamily="2" charset="-122"/>
              </a:rPr>
              <a:t>前期经济，后期政治</a:t>
            </a:r>
            <a:endParaRPr lang="zh-CN" altLang="en-US" sz="2400" b="1">
              <a:solidFill>
                <a:srgbClr val="FF0000"/>
              </a:solidFill>
              <a:latin typeface="宋体" panose="02010600030101010101" pitchFamily="2" charset="-122"/>
              <a:ea typeface="宋体" panose="02010600030101010101" pitchFamily="2" charset="-122"/>
            </a:endParaRPr>
          </a:p>
        </p:txBody>
      </p:sp>
      <p:sp>
        <p:nvSpPr>
          <p:cNvPr id="15" name="文本框 14"/>
          <p:cNvSpPr txBox="1"/>
          <p:nvPr/>
        </p:nvSpPr>
        <p:spPr>
          <a:xfrm>
            <a:off x="1876425" y="3402965"/>
            <a:ext cx="6483350" cy="460375"/>
          </a:xfrm>
          <a:prstGeom prst="rect">
            <a:avLst/>
          </a:prstGeom>
          <a:noFill/>
        </p:spPr>
        <p:txBody>
          <a:bodyPr wrap="square" rtlCol="0">
            <a:spAutoFit/>
          </a:bodyPr>
          <a:lstStyle/>
          <a:p>
            <a:pPr algn="ctr"/>
            <a:r>
              <a:rPr lang="zh-CN" altLang="en-US" sz="2400" b="1">
                <a:solidFill>
                  <a:srgbClr val="FF0000"/>
                </a:solidFill>
                <a:latin typeface="宋体" panose="02010600030101010101" pitchFamily="2" charset="-122"/>
                <a:ea typeface="宋体" panose="02010600030101010101" pitchFamily="2" charset="-122"/>
              </a:rPr>
              <a:t>取得一定的成就，最后失败</a:t>
            </a:r>
            <a:endParaRPr lang="zh-CN" altLang="en-US" sz="2400" b="1">
              <a:solidFill>
                <a:srgbClr val="FF0000"/>
              </a:solidFill>
              <a:latin typeface="宋体" panose="02010600030101010101" pitchFamily="2" charset="-122"/>
              <a:ea typeface="宋体" panose="02010600030101010101" pitchFamily="2" charset="-122"/>
            </a:endParaRPr>
          </a:p>
        </p:txBody>
      </p:sp>
      <p:sp>
        <p:nvSpPr>
          <p:cNvPr id="17" name="文本框 16"/>
          <p:cNvSpPr txBox="1"/>
          <p:nvPr/>
        </p:nvSpPr>
        <p:spPr>
          <a:xfrm>
            <a:off x="9432925" y="3402965"/>
            <a:ext cx="1775460" cy="460375"/>
          </a:xfrm>
          <a:prstGeom prst="rect">
            <a:avLst/>
          </a:prstGeom>
          <a:noFill/>
        </p:spPr>
        <p:txBody>
          <a:bodyPr wrap="square" rtlCol="0">
            <a:spAutoFit/>
          </a:bodyPr>
          <a:lstStyle/>
          <a:p>
            <a:pPr algn="ctr"/>
            <a:r>
              <a:rPr lang="zh-CN" altLang="en-US" sz="2400" b="1">
                <a:solidFill>
                  <a:srgbClr val="FF0000"/>
                </a:solidFill>
                <a:latin typeface="宋体" panose="02010600030101010101" pitchFamily="2" charset="-122"/>
                <a:ea typeface="宋体" panose="02010600030101010101" pitchFamily="2" charset="-122"/>
              </a:rPr>
              <a:t>失败</a:t>
            </a:r>
            <a:endParaRPr lang="zh-CN" altLang="en-US" sz="2400" b="1">
              <a:solidFill>
                <a:srgbClr val="FF0000"/>
              </a:solidFill>
              <a:latin typeface="宋体" panose="02010600030101010101" pitchFamily="2" charset="-122"/>
              <a:ea typeface="宋体" panose="02010600030101010101" pitchFamily="2" charset="-122"/>
            </a:endParaRPr>
          </a:p>
        </p:txBody>
      </p:sp>
      <p:sp>
        <p:nvSpPr>
          <p:cNvPr id="18" name="文本框 17"/>
          <p:cNvSpPr txBox="1"/>
          <p:nvPr/>
        </p:nvSpPr>
        <p:spPr>
          <a:xfrm>
            <a:off x="1784350" y="4214495"/>
            <a:ext cx="6575425" cy="460375"/>
          </a:xfrm>
          <a:prstGeom prst="rect">
            <a:avLst/>
          </a:prstGeom>
          <a:noFill/>
        </p:spPr>
        <p:txBody>
          <a:bodyPr wrap="square" rtlCol="0">
            <a:spAutoFit/>
          </a:bodyPr>
          <a:lstStyle/>
          <a:p>
            <a:pPr algn="ctr"/>
            <a:r>
              <a:rPr lang="zh-CN" altLang="en-US" sz="2400" b="1">
                <a:solidFill>
                  <a:srgbClr val="FF0000"/>
                </a:solidFill>
                <a:latin typeface="宋体" panose="02010600030101010101" pitchFamily="2" charset="-122"/>
                <a:ea typeface="宋体" panose="02010600030101010101" pitchFamily="2" charset="-122"/>
              </a:rPr>
              <a:t>未改变原有体制，对苏联模式进行修修补补</a:t>
            </a:r>
            <a:endParaRPr lang="zh-CN" altLang="en-US" sz="2400" b="1">
              <a:solidFill>
                <a:srgbClr val="FF0000"/>
              </a:solidFill>
              <a:latin typeface="宋体" panose="02010600030101010101" pitchFamily="2" charset="-122"/>
              <a:ea typeface="宋体" panose="02010600030101010101" pitchFamily="2" charset="-122"/>
            </a:endParaRPr>
          </a:p>
        </p:txBody>
      </p:sp>
      <p:sp>
        <p:nvSpPr>
          <p:cNvPr id="20" name="文本框 19"/>
          <p:cNvSpPr txBox="1"/>
          <p:nvPr/>
        </p:nvSpPr>
        <p:spPr>
          <a:xfrm>
            <a:off x="8703945" y="4020185"/>
            <a:ext cx="3409315" cy="829945"/>
          </a:xfrm>
          <a:prstGeom prst="rect">
            <a:avLst/>
          </a:prstGeom>
          <a:noFill/>
        </p:spPr>
        <p:txBody>
          <a:bodyPr wrap="square" rtlCol="0">
            <a:spAutoFit/>
          </a:bodyPr>
          <a:lstStyle/>
          <a:p>
            <a:pPr algn="just"/>
            <a:r>
              <a:rPr lang="zh-CN" altLang="en-US" sz="2400" b="1">
                <a:solidFill>
                  <a:srgbClr val="FF0000"/>
                </a:solidFill>
                <a:latin typeface="宋体" panose="02010600030101010101" pitchFamily="2" charset="-122"/>
                <a:ea typeface="宋体" panose="02010600030101010101" pitchFamily="2" charset="-122"/>
              </a:rPr>
              <a:t>进行根本性改革，但背离社会主义方向</a:t>
            </a:r>
            <a:endParaRPr lang="zh-CN" altLang="en-US" sz="2400" b="1">
              <a:solidFill>
                <a:srgbClr val="FF0000"/>
              </a:solidFill>
              <a:latin typeface="宋体" panose="02010600030101010101" pitchFamily="2" charset="-122"/>
              <a:ea typeface="宋体" panose="02010600030101010101" pitchFamily="2" charset="-122"/>
            </a:endParaRPr>
          </a:p>
        </p:txBody>
      </p:sp>
      <p:sp>
        <p:nvSpPr>
          <p:cNvPr id="21" name="文本框 20"/>
          <p:cNvSpPr txBox="1"/>
          <p:nvPr/>
        </p:nvSpPr>
        <p:spPr>
          <a:xfrm>
            <a:off x="1693545" y="4850130"/>
            <a:ext cx="9998710" cy="1198880"/>
          </a:xfrm>
          <a:prstGeom prst="rect">
            <a:avLst/>
          </a:prstGeom>
          <a:noFill/>
        </p:spPr>
        <p:txBody>
          <a:bodyPr wrap="square" rtlCol="0">
            <a:spAutoFit/>
          </a:bodyPr>
          <a:lstStyle/>
          <a:p>
            <a:pPr algn="just"/>
            <a:r>
              <a:rPr lang="zh-CN" altLang="en-US" sz="2400" b="1">
                <a:solidFill>
                  <a:srgbClr val="FF0000"/>
                </a:solidFill>
                <a:latin typeface="宋体" panose="02010600030101010101" pitchFamily="2" charset="-122"/>
                <a:ea typeface="宋体" panose="02010600030101010101" pitchFamily="2" charset="-122"/>
              </a:rPr>
              <a:t>①目的：解决苏联模式的弊端；</a:t>
            </a:r>
            <a:endParaRPr lang="zh-CN" altLang="en-US" sz="2400" b="1">
              <a:solidFill>
                <a:srgbClr val="FF0000"/>
              </a:solidFill>
              <a:latin typeface="宋体" panose="02010600030101010101" pitchFamily="2" charset="-122"/>
              <a:ea typeface="宋体" panose="02010600030101010101" pitchFamily="2" charset="-122"/>
            </a:endParaRPr>
          </a:p>
          <a:p>
            <a:pPr algn="just"/>
            <a:r>
              <a:rPr lang="zh-CN" altLang="en-US" sz="2400" b="1">
                <a:solidFill>
                  <a:srgbClr val="FF0000"/>
                </a:solidFill>
                <a:latin typeface="宋体" panose="02010600030101010101" pitchFamily="2" charset="-122"/>
                <a:ea typeface="宋体" panose="02010600030101010101" pitchFamily="2" charset="-122"/>
              </a:rPr>
              <a:t>②内容：在农业、工业方面进行调整；</a:t>
            </a:r>
            <a:endParaRPr lang="zh-CN" altLang="en-US" sz="2400" b="1">
              <a:solidFill>
                <a:srgbClr val="FF0000"/>
              </a:solidFill>
              <a:latin typeface="宋体" panose="02010600030101010101" pitchFamily="2" charset="-122"/>
              <a:ea typeface="宋体" panose="02010600030101010101" pitchFamily="2" charset="-122"/>
            </a:endParaRPr>
          </a:p>
          <a:p>
            <a:pPr algn="just"/>
            <a:r>
              <a:rPr lang="zh-CN" altLang="en-US" sz="2400" b="1">
                <a:solidFill>
                  <a:srgbClr val="FF0000"/>
                </a:solidFill>
                <a:latin typeface="宋体" panose="02010600030101010101" pitchFamily="2" charset="-122"/>
                <a:ea typeface="宋体" panose="02010600030101010101" pitchFamily="2" charset="-122"/>
              </a:rPr>
              <a:t>③结果：成效都不显著，可以说是失败的改革</a:t>
            </a:r>
            <a:endParaRPr lang="zh-CN" altLang="en-US" sz="2400" b="1">
              <a:solidFill>
                <a:srgbClr val="FF0000"/>
              </a:solidFill>
              <a:latin typeface="宋体" panose="02010600030101010101" pitchFamily="2" charset="-122"/>
              <a:ea typeface="宋体" panose="02010600030101010101" pitchFamily="2" charset="-122"/>
            </a:endParaRPr>
          </a:p>
        </p:txBody>
      </p:sp>
      <p:pic>
        <p:nvPicPr>
          <p:cNvPr id="2" name="Picture 3"/>
          <p:cNvPicPr>
            <a:picLocks noChangeAspect="1" noChangeArrowheads="1"/>
          </p:cNvPicPr>
          <p:nvPr/>
        </p:nvPicPr>
        <p:blipFill>
          <a:blip r:embed="rId2"/>
          <a:stretch>
            <a:fillRect/>
          </a:stretch>
        </p:blipFill>
        <p:spPr bwMode="auto">
          <a:xfrm>
            <a:off x="1019175" y="1471295"/>
            <a:ext cx="10153650" cy="3597910"/>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P spid="17" grpId="0"/>
      <p:bldP spid="18"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Rectangle 3"/>
          <p:cNvSpPr/>
          <p:nvPr/>
        </p:nvSpPr>
        <p:spPr>
          <a:xfrm>
            <a:off x="617220" y="744220"/>
            <a:ext cx="11273790" cy="3599815"/>
          </a:xfrm>
          <a:prstGeom prst="rect">
            <a:avLst/>
          </a:prstGeom>
          <a:noFill/>
          <a:ln w="9525">
            <a:noFill/>
          </a:ln>
        </p:spPr>
        <p:txBody>
          <a:bodyPr wrap="square" anchor="t">
            <a:spAutoFit/>
          </a:bodyPr>
          <a:p>
            <a:pPr algn="ctr">
              <a:lnSpc>
                <a:spcPct val="150000"/>
              </a:lnSpc>
            </a:pPr>
            <a:r>
              <a:rPr lang="zh-CN" altLang="en-US" sz="3200" b="1" dirty="0">
                <a:latin typeface="汉仪颜楷简" panose="00020600040101010101" charset="-122"/>
                <a:ea typeface="汉仪颜楷简" panose="00020600040101010101" charset="-122"/>
              </a:rPr>
              <a:t>苏联社会主义改革的启示</a:t>
            </a:r>
            <a:endParaRPr lang="zh-CN" altLang="en-US" sz="3200" b="1" dirty="0">
              <a:latin typeface="汉仪颜楷简" panose="00020600040101010101" charset="-122"/>
              <a:ea typeface="汉仪颜楷简" panose="00020600040101010101" charset="-122"/>
            </a:endParaRPr>
          </a:p>
          <a:p>
            <a:pPr algn="just">
              <a:lnSpc>
                <a:spcPct val="150000"/>
              </a:lnSpc>
            </a:pPr>
            <a:r>
              <a:rPr lang="en-US" altLang="zh-CN" sz="2400" b="1" dirty="0">
                <a:latin typeface="Times New Roman" panose="02020603050405020304" pitchFamily="18" charset="0"/>
                <a:ea typeface="宋体" panose="02010600030101010101" pitchFamily="2" charset="-122"/>
              </a:rPr>
              <a:t>(1)</a:t>
            </a:r>
            <a:r>
              <a:rPr lang="zh-CN" altLang="en-US" sz="2400" b="1" dirty="0">
                <a:latin typeface="Times New Roman" panose="02020603050405020304" pitchFamily="18" charset="0"/>
                <a:ea typeface="宋体" panose="02010600030101010101" pitchFamily="2" charset="-122"/>
              </a:rPr>
              <a:t>社会主义要遵循客观经济规律，走符合本国国情的道路；</a:t>
            </a:r>
            <a:endParaRPr lang="zh-CN" altLang="en-US" sz="2400" b="1" dirty="0">
              <a:latin typeface="Times New Roman" panose="02020603050405020304" pitchFamily="18" charset="0"/>
              <a:ea typeface="宋体" panose="02010600030101010101" pitchFamily="2" charset="-122"/>
            </a:endParaRPr>
          </a:p>
          <a:p>
            <a:pPr algn="just">
              <a:lnSpc>
                <a:spcPct val="150000"/>
              </a:lnSpc>
            </a:pPr>
            <a:r>
              <a:rPr lang="en-US" altLang="zh-CN" sz="2400" b="1" dirty="0">
                <a:latin typeface="Times New Roman" panose="02020603050405020304" pitchFamily="18" charset="0"/>
                <a:ea typeface="宋体" panose="02010600030101010101" pitchFamily="2" charset="-122"/>
                <a:sym typeface="+mn-ea"/>
              </a:rPr>
              <a:t>(2)</a:t>
            </a:r>
            <a:r>
              <a:rPr lang="zh-CN" altLang="en-US" sz="2400" b="1" dirty="0">
                <a:latin typeface="Times New Roman" panose="02020603050405020304" pitchFamily="18" charset="0"/>
                <a:ea typeface="宋体" panose="02010600030101010101" pitchFamily="2" charset="-122"/>
              </a:rPr>
              <a:t>社会主义改革不可能一帆风顺，社会主义制度要通过不断改革来完善；</a:t>
            </a:r>
            <a:endParaRPr lang="zh-CN" altLang="en-US" sz="2400" b="1" dirty="0">
              <a:latin typeface="Times New Roman" panose="02020603050405020304" pitchFamily="18" charset="0"/>
              <a:ea typeface="宋体" panose="02010600030101010101" pitchFamily="2" charset="-122"/>
            </a:endParaRPr>
          </a:p>
          <a:p>
            <a:pPr algn="just">
              <a:lnSpc>
                <a:spcPct val="150000"/>
              </a:lnSpc>
            </a:pPr>
            <a:r>
              <a:rPr lang="en-US" altLang="zh-CN" sz="2400" b="1" dirty="0">
                <a:latin typeface="Times New Roman" panose="02020603050405020304" pitchFamily="18" charset="0"/>
                <a:ea typeface="宋体" panose="02010600030101010101" pitchFamily="2" charset="-122"/>
                <a:sym typeface="+mn-ea"/>
              </a:rPr>
              <a:t>(3)</a:t>
            </a:r>
            <a:r>
              <a:rPr lang="zh-CN" altLang="en-US" sz="2400" b="1" dirty="0">
                <a:latin typeface="Times New Roman" panose="02020603050405020304" pitchFamily="18" charset="0"/>
                <a:ea typeface="宋体" panose="02010600030101010101" pitchFamily="2" charset="-122"/>
              </a:rPr>
              <a:t>生产关系的变革要适应生产力的发展要求；</a:t>
            </a:r>
            <a:endParaRPr lang="zh-CN" altLang="en-US" sz="2400" b="1" dirty="0">
              <a:latin typeface="Times New Roman" panose="02020603050405020304" pitchFamily="18" charset="0"/>
              <a:ea typeface="宋体" panose="02010600030101010101" pitchFamily="2" charset="-122"/>
            </a:endParaRPr>
          </a:p>
          <a:p>
            <a:pPr algn="just">
              <a:lnSpc>
                <a:spcPct val="150000"/>
              </a:lnSpc>
            </a:pPr>
            <a:r>
              <a:rPr lang="en-US" altLang="zh-CN" sz="2400" b="1" dirty="0">
                <a:latin typeface="Times New Roman" panose="02020603050405020304" pitchFamily="18" charset="0"/>
                <a:ea typeface="宋体" panose="02010600030101010101" pitchFamily="2" charset="-122"/>
              </a:rPr>
              <a:t>(4)</a:t>
            </a:r>
            <a:r>
              <a:rPr lang="zh-CN" altLang="en-US" sz="2400" b="1" dirty="0">
                <a:latin typeface="Times New Roman" panose="02020603050405020304" pitchFamily="18" charset="0"/>
                <a:ea typeface="宋体" panose="02010600030101010101" pitchFamily="2" charset="-122"/>
              </a:rPr>
              <a:t>要正确处理好农、轻、重的比例关系，促进各部门协调发展；</a:t>
            </a:r>
            <a:endParaRPr lang="zh-CN" altLang="en-US" sz="2400" b="1" dirty="0">
              <a:latin typeface="Times New Roman" panose="02020603050405020304" pitchFamily="18" charset="0"/>
              <a:ea typeface="宋体" panose="02010600030101010101" pitchFamily="2" charset="-122"/>
            </a:endParaRPr>
          </a:p>
          <a:p>
            <a:pPr algn="just">
              <a:lnSpc>
                <a:spcPct val="150000"/>
              </a:lnSpc>
            </a:pPr>
            <a:r>
              <a:rPr lang="en-US" altLang="zh-CN" sz="2400" b="1" dirty="0">
                <a:latin typeface="Times New Roman" panose="02020603050405020304" pitchFamily="18" charset="0"/>
                <a:ea typeface="宋体" panose="02010600030101010101" pitchFamily="2" charset="-122"/>
              </a:rPr>
              <a:t>(5)</a:t>
            </a:r>
            <a:r>
              <a:rPr lang="zh-CN" altLang="en-US" sz="2400" b="1" dirty="0">
                <a:latin typeface="Times New Roman" panose="02020603050405020304" pitchFamily="18" charset="0"/>
                <a:ea typeface="宋体" panose="02010600030101010101" pitchFamily="2" charset="-122"/>
              </a:rPr>
              <a:t>加强</a:t>
            </a:r>
            <a:r>
              <a:rPr lang="zh-CN" altLang="en-US" sz="2400" b="1" dirty="0">
                <a:latin typeface="Times New Roman" panose="02020603050405020304" pitchFamily="18" charset="0"/>
                <a:ea typeface="宋体" panose="02010600030101010101" pitchFamily="2" charset="-122"/>
              </a:rPr>
              <a:t>社会主义民主和法制建设，不断加强执政党的自身建设；</a:t>
            </a:r>
            <a:endParaRPr lang="zh-CN" altLang="en-US" sz="2400" b="1" dirty="0">
              <a:latin typeface="Times New Roman" panose="02020603050405020304" pitchFamily="18"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1">
                                            <p:txEl>
                                              <p:charRg st="19" end="9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1">
                                            <p:txEl>
                                              <p:char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21">
                                            <p:txEl>
                                              <p:charRg st="126" end="18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21">
                                            <p:txEl>
                                              <p:char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21">
                                            <p:txEl>
                                              <p:charRg st="215" end="25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2775" y="2402205"/>
            <a:ext cx="11452225" cy="922020"/>
          </a:xfrm>
          <a:prstGeom prst="rect">
            <a:avLst/>
          </a:prstGeom>
          <a:noFill/>
        </p:spPr>
        <p:txBody>
          <a:bodyPr wrap="square" rtlCol="0" anchor="t">
            <a:spAutoFit/>
          </a:bodyPr>
          <a:p>
            <a:r>
              <a:rPr lang="en-US" altLang="zh-CN" sz="5400">
                <a:latin typeface="汉仪颜楷简" panose="00020600040101010101" charset="-122"/>
                <a:ea typeface="汉仪颜楷简" panose="00020600040101010101" charset="-122"/>
              </a:rPr>
              <a:t>02</a:t>
            </a:r>
            <a:r>
              <a:rPr lang="zh-CN" altLang="en-US" sz="5400">
                <a:latin typeface="汉仪颜楷简" panose="00020600040101010101" charset="-122"/>
                <a:ea typeface="汉仪颜楷简" panose="00020600040101010101" charset="-122"/>
              </a:rPr>
              <a:t>东欧的社会主义建设、改革和剧变</a:t>
            </a:r>
            <a:endParaRPr lang="zh-CN" altLang="en-US" sz="5400">
              <a:latin typeface="汉仪颜楷简" panose="00020600040101010101" charset="-122"/>
              <a:ea typeface="汉仪颜楷简" panose="00020600040101010101" charset="-122"/>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57480" y="5034915"/>
            <a:ext cx="5367655" cy="1753235"/>
          </a:xfrm>
          <a:prstGeom prst="rect">
            <a:avLst/>
          </a:prstGeom>
          <a:noFill/>
        </p:spPr>
        <p:txBody>
          <a:bodyPr wrap="square" rtlCol="0">
            <a:spAutoFit/>
          </a:bodyPr>
          <a:lstStyle/>
          <a:p>
            <a:pPr fontAlgn="auto">
              <a:lnSpc>
                <a:spcPct val="150000"/>
              </a:lnSpc>
            </a:pPr>
            <a:r>
              <a:rPr lang="zh-CN" altLang="en-US" sz="2400" b="1">
                <a:latin typeface="宋体" panose="02010600030101010101" pitchFamily="2" charset="-122"/>
                <a:ea typeface="宋体" panose="02010600030101010101" pitchFamily="2" charset="-122"/>
              </a:rPr>
              <a:t>二战后期，苏联越出国境线作战，解放的东欧国家的同时，一并将斯大林模式植入</a:t>
            </a:r>
            <a:r>
              <a:rPr lang="zh-CN" altLang="en-US" sz="2400">
                <a:latin typeface="宋体" panose="02010600030101010101" pitchFamily="2" charset="-122"/>
                <a:ea typeface="宋体" panose="02010600030101010101" pitchFamily="2" charset="-122"/>
              </a:rPr>
              <a:t>。</a:t>
            </a:r>
            <a:endParaRPr lang="zh-CN" altLang="en-US" sz="2400">
              <a:latin typeface="宋体" panose="02010600030101010101" pitchFamily="2" charset="-122"/>
              <a:ea typeface="宋体" panose="02010600030101010101" pitchFamily="2" charset="-122"/>
            </a:endParaRPr>
          </a:p>
        </p:txBody>
      </p:sp>
      <p:sp>
        <p:nvSpPr>
          <p:cNvPr id="12" name="文本框 11"/>
          <p:cNvSpPr txBox="1"/>
          <p:nvPr/>
        </p:nvSpPr>
        <p:spPr>
          <a:xfrm>
            <a:off x="5847080" y="1132840"/>
            <a:ext cx="5989955" cy="2489200"/>
          </a:xfrm>
          <a:prstGeom prst="rect">
            <a:avLst/>
          </a:prstGeom>
          <a:noFill/>
        </p:spPr>
        <p:txBody>
          <a:bodyPr wrap="square" rtlCol="0" anchor="t">
            <a:spAutoFit/>
          </a:bodyPr>
          <a:lstStyle/>
          <a:p>
            <a:pPr fontAlgn="auto">
              <a:lnSpc>
                <a:spcPct val="130000"/>
              </a:lnSpc>
            </a:pPr>
            <a:r>
              <a:rPr lang="zh-CN" altLang="en-US" sz="2400" b="1">
                <a:latin typeface="Times New Roman" panose="02020603050405020304" pitchFamily="18" charset="0"/>
                <a:ea typeface="宋体" panose="02010600030101010101" pitchFamily="2" charset="-122"/>
                <a:cs typeface="Times New Roman" panose="02020603050405020304" pitchFamily="18" charset="0"/>
              </a:rPr>
              <a:t>东欧各社会主义国家在战后以“斯大林模式”为榜样，展开了对国民经济的社会主义改造。到</a:t>
            </a:r>
            <a:r>
              <a:rPr lang="en-US" altLang="zh-CN" sz="2400" b="1" smtClean="0">
                <a:latin typeface="Times New Roman" panose="02020603050405020304" pitchFamily="18" charset="0"/>
                <a:ea typeface="宋体" panose="02010600030101010101" pitchFamily="2" charset="-122"/>
                <a:cs typeface="Times New Roman" panose="02020603050405020304" pitchFamily="18" charset="0"/>
              </a:rPr>
              <a:t>50</a:t>
            </a:r>
            <a:r>
              <a:rPr lang="zh-CN" altLang="en-US" sz="2400" b="1">
                <a:latin typeface="Times New Roman" panose="02020603050405020304" pitchFamily="18" charset="0"/>
                <a:ea typeface="宋体" panose="02010600030101010101" pitchFamily="2" charset="-122"/>
                <a:cs typeface="Times New Roman" panose="02020603050405020304" pitchFamily="18" charset="0"/>
              </a:rPr>
              <a:t>年代初，东欧各国基本上都确立了苏联模式的政治经济体制和趋向于苏联的社会结构。</a:t>
            </a:r>
            <a:endParaRPr lang="zh-CN" altLang="en-US" sz="24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文本框 14"/>
          <p:cNvSpPr txBox="1"/>
          <p:nvPr/>
        </p:nvSpPr>
        <p:spPr>
          <a:xfrm>
            <a:off x="5847080" y="5337175"/>
            <a:ext cx="613410" cy="1117600"/>
          </a:xfrm>
          <a:prstGeom prst="rect">
            <a:avLst/>
          </a:prstGeom>
          <a:noFill/>
        </p:spPr>
        <p:txBody>
          <a:bodyPr vert="eaVert" wrap="square" rtlCol="0">
            <a:spAutoFit/>
          </a:bodyPr>
          <a:lstStyle/>
          <a:p>
            <a:pPr algn="ctr"/>
            <a:r>
              <a:rPr lang="zh-CN" altLang="en-US" sz="1400" b="1">
                <a:latin typeface="楷体" panose="02010609060101010101" charset="-122"/>
                <a:ea typeface="楷体" panose="02010609060101010101" charset="-122"/>
              </a:rPr>
              <a:t>斯大林神化为政治符号</a:t>
            </a:r>
            <a:endParaRPr lang="zh-CN" altLang="en-US" sz="1400" b="1">
              <a:latin typeface="楷体" panose="02010609060101010101" charset="-122"/>
              <a:ea typeface="楷体" panose="02010609060101010101" charset="-122"/>
            </a:endParaRPr>
          </a:p>
        </p:txBody>
      </p:sp>
      <p:sp>
        <p:nvSpPr>
          <p:cNvPr id="16" name="文本框 15"/>
          <p:cNvSpPr txBox="1"/>
          <p:nvPr/>
        </p:nvSpPr>
        <p:spPr>
          <a:xfrm>
            <a:off x="5930900" y="3549650"/>
            <a:ext cx="5989320" cy="1529715"/>
          </a:xfrm>
          <a:prstGeom prst="rect">
            <a:avLst/>
          </a:prstGeom>
          <a:noFill/>
        </p:spPr>
        <p:txBody>
          <a:bodyPr wrap="square" rtlCol="0">
            <a:spAutoFit/>
          </a:bodyPr>
          <a:lstStyle/>
          <a:p>
            <a:pPr fontAlgn="auto">
              <a:lnSpc>
                <a:spcPct val="130000"/>
              </a:lnSpc>
            </a:pPr>
            <a:r>
              <a:rPr lang="zh-CN" altLang="en-US" sz="2400" b="1">
                <a:solidFill>
                  <a:srgbClr val="1D41D5"/>
                </a:solidFill>
                <a:latin typeface="宋体" panose="02010600030101010101" pitchFamily="2" charset="-122"/>
                <a:ea typeface="宋体" panose="02010600030101010101" pitchFamily="2" charset="-122"/>
                <a:cs typeface="楷体" panose="02010609060101010101" charset="-122"/>
                <a:sym typeface="+mn-ea"/>
              </a:rPr>
              <a:t>但与此同时，这些国家也不可避免地接受了苏联模式消极面的影响，其现代化进程表现出与苏联同样的弊端。</a:t>
            </a:r>
            <a:endParaRPr lang="zh-CN" altLang="en-US" sz="2400" b="1">
              <a:solidFill>
                <a:srgbClr val="1D41D5"/>
              </a:solidFill>
              <a:latin typeface="宋体" panose="02010600030101010101" pitchFamily="2" charset="-122"/>
              <a:ea typeface="宋体" panose="02010600030101010101" pitchFamily="2" charset="-122"/>
              <a:cs typeface="楷体" panose="02010609060101010101" charset="-122"/>
              <a:sym typeface="+mn-ea"/>
            </a:endParaRPr>
          </a:p>
        </p:txBody>
      </p:sp>
      <p:grpSp>
        <p:nvGrpSpPr>
          <p:cNvPr id="10" name="组合 9"/>
          <p:cNvGrpSpPr/>
          <p:nvPr/>
        </p:nvGrpSpPr>
        <p:grpSpPr>
          <a:xfrm>
            <a:off x="6402070" y="5079365"/>
            <a:ext cx="5191125" cy="1633220"/>
            <a:chOff x="10082" y="7998"/>
            <a:chExt cx="8175" cy="2572"/>
          </a:xfrm>
        </p:grpSpPr>
        <p:pic>
          <p:nvPicPr>
            <p:cNvPr id="14" name="图片 13"/>
            <p:cNvPicPr>
              <a:picLocks noChangeAspect="1"/>
            </p:cNvPicPr>
            <p:nvPr/>
          </p:nvPicPr>
          <p:blipFill>
            <a:blip r:embed="rId1"/>
            <a:srcRect l="1074" r="2135"/>
            <a:stretch>
              <a:fillRect/>
            </a:stretch>
          </p:blipFill>
          <p:spPr>
            <a:xfrm>
              <a:off x="10082" y="8050"/>
              <a:ext cx="4145" cy="2468"/>
            </a:xfrm>
            <a:prstGeom prst="rect">
              <a:avLst/>
            </a:prstGeom>
            <a:ln>
              <a:solidFill>
                <a:schemeClr val="accent1"/>
              </a:solidFill>
            </a:ln>
            <a:effectLst>
              <a:softEdge rad="38100"/>
            </a:effectLst>
          </p:spPr>
        </p:pic>
        <p:pic>
          <p:nvPicPr>
            <p:cNvPr id="8" name="图片 7"/>
            <p:cNvPicPr>
              <a:picLocks noChangeAspect="1"/>
            </p:cNvPicPr>
            <p:nvPr/>
          </p:nvPicPr>
          <p:blipFill>
            <a:blip r:embed="rId2"/>
            <a:stretch>
              <a:fillRect/>
            </a:stretch>
          </p:blipFill>
          <p:spPr>
            <a:xfrm>
              <a:off x="14227" y="7998"/>
              <a:ext cx="4030" cy="2572"/>
            </a:xfrm>
            <a:prstGeom prst="rect">
              <a:avLst/>
            </a:prstGeom>
            <a:effectLst>
              <a:softEdge rad="50800"/>
            </a:effectLst>
          </p:spPr>
        </p:pic>
      </p:grpSp>
      <p:pic>
        <p:nvPicPr>
          <p:cNvPr id="17" name="图片 16"/>
          <p:cNvPicPr>
            <a:picLocks noChangeAspect="1"/>
          </p:cNvPicPr>
          <p:nvPr/>
        </p:nvPicPr>
        <p:blipFill>
          <a:blip r:embed="rId3"/>
          <a:stretch>
            <a:fillRect/>
          </a:stretch>
        </p:blipFill>
        <p:spPr>
          <a:xfrm>
            <a:off x="157480" y="920115"/>
            <a:ext cx="5367655" cy="4114800"/>
          </a:xfrm>
          <a:prstGeom prst="rect">
            <a:avLst/>
          </a:prstGeom>
        </p:spPr>
      </p:pic>
      <p:sp>
        <p:nvSpPr>
          <p:cNvPr id="7" name="文本框 6"/>
          <p:cNvSpPr txBox="1"/>
          <p:nvPr/>
        </p:nvSpPr>
        <p:spPr>
          <a:xfrm>
            <a:off x="0" y="0"/>
            <a:ext cx="12192000" cy="706755"/>
          </a:xfrm>
          <a:prstGeom prst="rect">
            <a:avLst/>
          </a:prstGeom>
          <a:solidFill>
            <a:srgbClr val="C00000"/>
          </a:solidFill>
        </p:spPr>
        <p:txBody>
          <a:bodyPr wrap="square" rtlCol="0" anchor="t">
            <a:spAutoFit/>
          </a:bodyPr>
          <a:p>
            <a:pPr algn="ctr"/>
            <a:r>
              <a:rPr lang="zh-CN" altLang="en-US" sz="4000">
                <a:latin typeface="汉仪颜楷简" panose="00020600040101010101" charset="-122"/>
                <a:ea typeface="汉仪颜楷简" panose="00020600040101010101" charset="-122"/>
              </a:rPr>
              <a:t>东欧的社会主义建设、改革和剧变</a:t>
            </a:r>
            <a:endParaRPr lang="zh-CN" altLang="en-US" sz="4000">
              <a:latin typeface="汉仪颜楷简" panose="00020600040101010101" charset="-122"/>
              <a:ea typeface="汉仪颜楷简" panose="000206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71475" y="891540"/>
            <a:ext cx="3767455" cy="521970"/>
          </a:xfrm>
          <a:prstGeom prst="rect">
            <a:avLst/>
          </a:prstGeom>
          <a:noFill/>
        </p:spPr>
        <p:txBody>
          <a:bodyPr wrap="square" rtlCol="0">
            <a:spAutoFit/>
          </a:bodyPr>
          <a:lstStyle/>
          <a:p>
            <a:pPr algn="ctr"/>
            <a:r>
              <a:rPr lang="en-US" altLang="zh-CN" sz="2800" b="1">
                <a:effectLst/>
                <a:latin typeface="汉仪颜楷简" panose="00020600040101010101" charset="-122"/>
                <a:ea typeface="汉仪颜楷简" panose="00020600040101010101" charset="-122"/>
                <a:cs typeface="汉仪颜楷简" panose="00020600040101010101" charset="-122"/>
              </a:rPr>
              <a:t>1</a:t>
            </a:r>
            <a:r>
              <a:rPr lang="zh-CN" altLang="en-US" sz="2800" b="1">
                <a:effectLst/>
                <a:latin typeface="汉仪颜楷简" panose="00020600040101010101" charset="-122"/>
                <a:ea typeface="汉仪颜楷简" panose="00020600040101010101" charset="-122"/>
                <a:cs typeface="汉仪颜楷简" panose="00020600040101010101" charset="-122"/>
              </a:rPr>
              <a:t>、东欧国家的改革</a:t>
            </a:r>
            <a:endParaRPr lang="zh-CN" altLang="en-US" sz="2800" b="1">
              <a:effectLst/>
              <a:latin typeface="汉仪颜楷简" panose="00020600040101010101" charset="-122"/>
              <a:ea typeface="汉仪颜楷简" panose="00020600040101010101" charset="-122"/>
              <a:cs typeface="汉仪颜楷简" panose="00020600040101010101" charset="-122"/>
            </a:endParaRPr>
          </a:p>
        </p:txBody>
      </p:sp>
      <p:graphicFrame>
        <p:nvGraphicFramePr>
          <p:cNvPr id="8" name="表格 7"/>
          <p:cNvGraphicFramePr>
            <a:graphicFrameLocks noGrp="1"/>
          </p:cNvGraphicFramePr>
          <p:nvPr>
            <p:custDataLst>
              <p:tags r:id="rId1"/>
            </p:custDataLst>
          </p:nvPr>
        </p:nvGraphicFramePr>
        <p:xfrm>
          <a:off x="772795" y="1798320"/>
          <a:ext cx="11060430" cy="4155440"/>
        </p:xfrm>
        <a:graphic>
          <a:graphicData uri="http://schemas.openxmlformats.org/drawingml/2006/table">
            <a:tbl>
              <a:tblPr firstRow="1" bandRow="1">
                <a:tableStyleId>{7DF18680-E054-41AD-8BC1-D1AEF772440D}</a:tableStyleId>
              </a:tblPr>
              <a:tblGrid>
                <a:gridCol w="1490345"/>
                <a:gridCol w="1650365"/>
                <a:gridCol w="1928495"/>
                <a:gridCol w="1797050"/>
                <a:gridCol w="2124075"/>
                <a:gridCol w="2070100"/>
              </a:tblGrid>
              <a:tr h="410845">
                <a:tc>
                  <a:txBody>
                    <a:bodyPr wrap="square"/>
                    <a:lstStyle/>
                    <a:p>
                      <a:pPr>
                        <a:buNone/>
                      </a:pPr>
                      <a:endParaRPr lang="zh-CN" altLang="en-US" sz="2400">
                        <a:solidFill>
                          <a:schemeClr val="tx1"/>
                        </a:solidFill>
                        <a:latin typeface="宋体" panose="02010600030101010101" pitchFamily="2" charset="-122"/>
                        <a:ea typeface="宋体" panose="02010600030101010101" pitchFamily="2" charset="-122"/>
                      </a:endParaRPr>
                    </a:p>
                  </a:txBody>
                  <a:tcPr vert="horz">
                    <a:lnL w="9525">
                      <a:solidFill>
                        <a:srgbClr val="4A626E"/>
                      </a:solidFill>
                      <a:prstDash val="sysDash"/>
                    </a:lnL>
                    <a:lnR w="9525">
                      <a:solidFill>
                        <a:srgbClr val="4A626E"/>
                      </a:solidFill>
                      <a:prstDash val="sysDash"/>
                    </a:lnR>
                    <a:lnT w="9525">
                      <a:solidFill>
                        <a:srgbClr val="4A626E"/>
                      </a:solidFill>
                      <a:prstDash val="sysDash"/>
                    </a:lnT>
                    <a:lnB w="9525">
                      <a:solidFill>
                        <a:srgbClr val="4A626E"/>
                      </a:solidFill>
                      <a:prstDash val="sysDash"/>
                    </a:lnB>
                    <a:solidFill>
                      <a:srgbClr val="FFFFFF"/>
                    </a:solidFill>
                  </a:tcPr>
                </a:tc>
                <a:tc>
                  <a:txBody>
                    <a:bodyPr wrap="square"/>
                    <a:lstStyle/>
                    <a:p>
                      <a:pPr algn="ctr">
                        <a:buNone/>
                      </a:pPr>
                      <a:r>
                        <a:rPr lang="zh-CN" altLang="en-US" sz="2400">
                          <a:solidFill>
                            <a:schemeClr val="tx1"/>
                          </a:solidFill>
                          <a:latin typeface="宋体" panose="02010600030101010101" pitchFamily="2" charset="-122"/>
                          <a:ea typeface="宋体" panose="02010600030101010101" pitchFamily="2" charset="-122"/>
                        </a:rPr>
                        <a:t>南斯拉夫</a:t>
                      </a:r>
                      <a:endParaRPr lang="zh-CN" altLang="en-US" sz="2400">
                        <a:solidFill>
                          <a:schemeClr val="tx1"/>
                        </a:solidFill>
                        <a:latin typeface="宋体" panose="02010600030101010101" pitchFamily="2" charset="-122"/>
                        <a:ea typeface="宋体" panose="02010600030101010101" pitchFamily="2" charset="-122"/>
                      </a:endParaRPr>
                    </a:p>
                  </a:txBody>
                  <a:tcPr vert="horz">
                    <a:lnL w="9525">
                      <a:solidFill>
                        <a:srgbClr val="4A626E"/>
                      </a:solidFill>
                      <a:prstDash val="sysDash"/>
                    </a:lnL>
                    <a:lnR w="9525">
                      <a:solidFill>
                        <a:srgbClr val="4A626E"/>
                      </a:solidFill>
                      <a:prstDash val="sysDash"/>
                    </a:lnR>
                    <a:lnT w="9525">
                      <a:solidFill>
                        <a:srgbClr val="4A626E"/>
                      </a:solidFill>
                      <a:prstDash val="sysDash"/>
                    </a:lnT>
                    <a:lnB w="9525">
                      <a:solidFill>
                        <a:srgbClr val="4A626E"/>
                      </a:solidFill>
                      <a:prstDash val="sysDash"/>
                    </a:lnB>
                    <a:solidFill>
                      <a:srgbClr val="FFFFFF"/>
                    </a:solidFill>
                  </a:tcPr>
                </a:tc>
                <a:tc>
                  <a:txBody>
                    <a:bodyPr wrap="square"/>
                    <a:lstStyle/>
                    <a:p>
                      <a:pPr algn="ctr">
                        <a:buNone/>
                      </a:pPr>
                      <a:r>
                        <a:rPr lang="zh-CN" altLang="en-US" sz="2400">
                          <a:solidFill>
                            <a:schemeClr val="tx1"/>
                          </a:solidFill>
                          <a:latin typeface="宋体" panose="02010600030101010101" pitchFamily="2" charset="-122"/>
                          <a:ea typeface="宋体" panose="02010600030101010101" pitchFamily="2" charset="-122"/>
                        </a:rPr>
                        <a:t>波兰</a:t>
                      </a:r>
                      <a:endParaRPr lang="zh-CN" altLang="en-US" sz="2400">
                        <a:solidFill>
                          <a:schemeClr val="tx1"/>
                        </a:solidFill>
                        <a:latin typeface="宋体" panose="02010600030101010101" pitchFamily="2" charset="-122"/>
                        <a:ea typeface="宋体" panose="02010600030101010101" pitchFamily="2" charset="-122"/>
                      </a:endParaRPr>
                    </a:p>
                  </a:txBody>
                  <a:tcPr vert="horz">
                    <a:lnL w="9525">
                      <a:solidFill>
                        <a:srgbClr val="4A626E"/>
                      </a:solidFill>
                      <a:prstDash val="sysDash"/>
                    </a:lnL>
                    <a:lnR w="9525">
                      <a:solidFill>
                        <a:srgbClr val="4A626E"/>
                      </a:solidFill>
                      <a:prstDash val="sysDash"/>
                    </a:lnR>
                    <a:lnT w="9525">
                      <a:solidFill>
                        <a:srgbClr val="4A626E"/>
                      </a:solidFill>
                      <a:prstDash val="sysDash"/>
                    </a:lnT>
                    <a:lnB w="9525">
                      <a:solidFill>
                        <a:srgbClr val="4A626E"/>
                      </a:solidFill>
                      <a:prstDash val="sysDash"/>
                    </a:lnB>
                    <a:solidFill>
                      <a:srgbClr val="FFFFFF"/>
                    </a:solidFill>
                  </a:tcPr>
                </a:tc>
                <a:tc>
                  <a:txBody>
                    <a:bodyPr wrap="square"/>
                    <a:lstStyle/>
                    <a:p>
                      <a:pPr algn="ctr">
                        <a:buNone/>
                      </a:pPr>
                      <a:r>
                        <a:rPr lang="zh-CN" altLang="en-US" sz="2400">
                          <a:solidFill>
                            <a:schemeClr val="tx1"/>
                          </a:solidFill>
                          <a:latin typeface="宋体" panose="02010600030101010101" pitchFamily="2" charset="-122"/>
                          <a:ea typeface="宋体" panose="02010600030101010101" pitchFamily="2" charset="-122"/>
                        </a:rPr>
                        <a:t>匈牙利</a:t>
                      </a:r>
                      <a:endParaRPr lang="zh-CN" altLang="en-US" sz="2400">
                        <a:solidFill>
                          <a:schemeClr val="tx1"/>
                        </a:solidFill>
                        <a:latin typeface="宋体" panose="02010600030101010101" pitchFamily="2" charset="-122"/>
                        <a:ea typeface="宋体" panose="02010600030101010101" pitchFamily="2" charset="-122"/>
                      </a:endParaRPr>
                    </a:p>
                  </a:txBody>
                  <a:tcPr vert="horz">
                    <a:lnL w="9525">
                      <a:solidFill>
                        <a:srgbClr val="4A626E"/>
                      </a:solidFill>
                      <a:prstDash val="sysDash"/>
                    </a:lnL>
                    <a:lnR w="9525">
                      <a:solidFill>
                        <a:srgbClr val="4A626E"/>
                      </a:solidFill>
                      <a:prstDash val="sysDash"/>
                    </a:lnR>
                    <a:lnT w="9525">
                      <a:solidFill>
                        <a:srgbClr val="4A626E"/>
                      </a:solidFill>
                      <a:prstDash val="sysDash"/>
                    </a:lnT>
                    <a:lnB w="9525">
                      <a:solidFill>
                        <a:srgbClr val="4A626E"/>
                      </a:solidFill>
                      <a:prstDash val="sysDash"/>
                    </a:lnB>
                    <a:solidFill>
                      <a:srgbClr val="FFFFFF"/>
                    </a:solidFill>
                  </a:tcPr>
                </a:tc>
                <a:tc>
                  <a:txBody>
                    <a:bodyPr wrap="square"/>
                    <a:lstStyle/>
                    <a:p>
                      <a:pPr algn="ctr">
                        <a:buNone/>
                      </a:pPr>
                      <a:r>
                        <a:rPr lang="zh-CN" altLang="en-US" sz="2400">
                          <a:solidFill>
                            <a:schemeClr val="tx1"/>
                          </a:solidFill>
                          <a:latin typeface="宋体" panose="02010600030101010101" pitchFamily="2" charset="-122"/>
                          <a:ea typeface="宋体" panose="02010600030101010101" pitchFamily="2" charset="-122"/>
                        </a:rPr>
                        <a:t>捷克斯洛伐克</a:t>
                      </a:r>
                      <a:endParaRPr lang="zh-CN" altLang="en-US" sz="2400">
                        <a:solidFill>
                          <a:schemeClr val="tx1"/>
                        </a:solidFill>
                        <a:latin typeface="宋体" panose="02010600030101010101" pitchFamily="2" charset="-122"/>
                        <a:ea typeface="宋体" panose="02010600030101010101" pitchFamily="2" charset="-122"/>
                      </a:endParaRPr>
                    </a:p>
                  </a:txBody>
                  <a:tcPr vert="horz">
                    <a:lnL w="9525">
                      <a:solidFill>
                        <a:srgbClr val="4A626E"/>
                      </a:solidFill>
                      <a:prstDash val="sysDash"/>
                    </a:lnL>
                    <a:lnR w="9525">
                      <a:solidFill>
                        <a:srgbClr val="4A626E"/>
                      </a:solidFill>
                      <a:prstDash val="sysDash"/>
                    </a:lnR>
                    <a:lnT w="9525">
                      <a:solidFill>
                        <a:srgbClr val="4A626E"/>
                      </a:solidFill>
                      <a:prstDash val="sysDash"/>
                    </a:lnT>
                    <a:lnB w="9525">
                      <a:solidFill>
                        <a:srgbClr val="4A626E"/>
                      </a:solidFill>
                      <a:prstDash val="sysDash"/>
                    </a:lnB>
                    <a:solidFill>
                      <a:srgbClr val="FFFFFF"/>
                    </a:solidFill>
                  </a:tcPr>
                </a:tc>
                <a:tc>
                  <a:txBody>
                    <a:bodyPr wrap="square"/>
                    <a:lstStyle/>
                    <a:p>
                      <a:pPr algn="ctr">
                        <a:buNone/>
                      </a:pPr>
                      <a:r>
                        <a:rPr lang="zh-CN" altLang="en-US" sz="2400">
                          <a:solidFill>
                            <a:schemeClr val="tx1"/>
                          </a:solidFill>
                          <a:latin typeface="宋体" panose="02010600030101010101" pitchFamily="2" charset="-122"/>
                          <a:ea typeface="宋体" panose="02010600030101010101" pitchFamily="2" charset="-122"/>
                        </a:rPr>
                        <a:t>民主德国</a:t>
                      </a:r>
                      <a:endParaRPr lang="zh-CN" altLang="en-US" sz="2400">
                        <a:solidFill>
                          <a:schemeClr val="tx1"/>
                        </a:solidFill>
                        <a:latin typeface="宋体" panose="02010600030101010101" pitchFamily="2" charset="-122"/>
                        <a:ea typeface="宋体" panose="02010600030101010101" pitchFamily="2" charset="-122"/>
                      </a:endParaRPr>
                    </a:p>
                  </a:txBody>
                  <a:tcPr vert="horz">
                    <a:lnL w="9525">
                      <a:solidFill>
                        <a:srgbClr val="4A626E"/>
                      </a:solidFill>
                      <a:prstDash val="sysDash"/>
                    </a:lnL>
                    <a:lnR w="9525">
                      <a:solidFill>
                        <a:srgbClr val="4A626E"/>
                      </a:solidFill>
                      <a:prstDash val="sysDash"/>
                    </a:lnR>
                    <a:lnT w="9525">
                      <a:solidFill>
                        <a:srgbClr val="4A626E"/>
                      </a:solidFill>
                      <a:prstDash val="sysDash"/>
                    </a:lnT>
                    <a:lnB w="9525">
                      <a:solidFill>
                        <a:srgbClr val="4A626E"/>
                      </a:solidFill>
                      <a:prstDash val="sysDash"/>
                    </a:lnB>
                    <a:solidFill>
                      <a:srgbClr val="FFFFFF"/>
                    </a:solidFill>
                  </a:tcPr>
                </a:tc>
              </a:tr>
              <a:tr h="3698240">
                <a:tc>
                  <a:txBody>
                    <a:bodyPr wrap="square"/>
                    <a:lstStyle/>
                    <a:p>
                      <a:pPr algn="ctr">
                        <a:buNone/>
                      </a:pPr>
                      <a:r>
                        <a:rPr lang="zh-CN" sz="2400" b="1">
                          <a:solidFill>
                            <a:schemeClr val="tx1"/>
                          </a:solidFill>
                          <a:latin typeface="宋体" panose="02010600030101010101" pitchFamily="2" charset="-122"/>
                          <a:ea typeface="宋体" panose="02010600030101010101" pitchFamily="2" charset="-122"/>
                          <a:cs typeface="楷体" panose="02010609060101010101" charset="-122"/>
                        </a:rPr>
                        <a:t>改革内容</a:t>
                      </a:r>
                      <a:endParaRPr lang="zh-CN" sz="2400" b="1">
                        <a:solidFill>
                          <a:schemeClr val="tx1"/>
                        </a:solidFill>
                        <a:latin typeface="宋体" panose="02010600030101010101" pitchFamily="2" charset="-122"/>
                        <a:ea typeface="宋体" panose="02010600030101010101" pitchFamily="2" charset="-122"/>
                        <a:cs typeface="楷体" panose="02010609060101010101" charset="-122"/>
                      </a:endParaRPr>
                    </a:p>
                  </a:txBody>
                  <a:tcPr vert="horz" anchor="ctr">
                    <a:lnL w="9525">
                      <a:solidFill>
                        <a:srgbClr val="4A626E"/>
                      </a:solidFill>
                      <a:prstDash val="sysDash"/>
                    </a:lnL>
                    <a:lnR w="9525">
                      <a:solidFill>
                        <a:srgbClr val="4A626E"/>
                      </a:solidFill>
                      <a:prstDash val="sysDash"/>
                    </a:lnR>
                    <a:lnT w="9525">
                      <a:solidFill>
                        <a:srgbClr val="4A626E"/>
                      </a:solidFill>
                      <a:prstDash val="sysDash"/>
                    </a:lnT>
                    <a:lnB w="9525">
                      <a:solidFill>
                        <a:srgbClr val="4A626E"/>
                      </a:solidFill>
                      <a:prstDash val="sysDash"/>
                    </a:lnB>
                    <a:solidFill>
                      <a:srgbClr val="FFFFFF"/>
                    </a:solidFill>
                  </a:tcPr>
                </a:tc>
                <a:tc>
                  <a:txBody>
                    <a:bodyPr wrap="square"/>
                    <a:lstStyle/>
                    <a:p>
                      <a:pPr algn="l">
                        <a:buNone/>
                      </a:pPr>
                      <a:endParaRPr lang="zh-CN" sz="2400" b="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vert="horz" anchor="ctr">
                    <a:lnL w="9525">
                      <a:solidFill>
                        <a:srgbClr val="4A626E"/>
                      </a:solidFill>
                      <a:prstDash val="sysDash"/>
                    </a:lnL>
                    <a:lnR w="9525">
                      <a:solidFill>
                        <a:srgbClr val="4A626E"/>
                      </a:solidFill>
                      <a:prstDash val="sysDash"/>
                    </a:lnR>
                    <a:lnT w="9525">
                      <a:solidFill>
                        <a:srgbClr val="4A626E"/>
                      </a:solidFill>
                      <a:prstDash val="sysDash"/>
                    </a:lnT>
                    <a:lnB w="9525">
                      <a:solidFill>
                        <a:srgbClr val="4A626E"/>
                      </a:solidFill>
                      <a:prstDash val="sysDash"/>
                    </a:lnB>
                    <a:solidFill>
                      <a:srgbClr val="FFFFFF"/>
                    </a:solidFill>
                  </a:tcPr>
                </a:tc>
                <a:tc>
                  <a:txBody>
                    <a:bodyPr wrap="square"/>
                    <a:lstStyle/>
                    <a:p>
                      <a:pPr algn="l">
                        <a:buNone/>
                      </a:pPr>
                      <a:endParaRPr lang="zh-CN" altLang="en-US" sz="2400" b="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vert="horz" anchor="ctr">
                    <a:lnL w="9525">
                      <a:solidFill>
                        <a:srgbClr val="4A626E"/>
                      </a:solidFill>
                      <a:prstDash val="sysDash"/>
                    </a:lnL>
                    <a:lnR w="9525">
                      <a:solidFill>
                        <a:srgbClr val="4A626E"/>
                      </a:solidFill>
                      <a:prstDash val="sysDash"/>
                    </a:lnR>
                    <a:lnT w="9525">
                      <a:solidFill>
                        <a:srgbClr val="4A626E"/>
                      </a:solidFill>
                      <a:prstDash val="sysDash"/>
                    </a:lnT>
                    <a:lnB w="9525">
                      <a:solidFill>
                        <a:srgbClr val="4A626E"/>
                      </a:solidFill>
                      <a:prstDash val="sysDash"/>
                    </a:lnB>
                    <a:solidFill>
                      <a:srgbClr val="FFFFFF"/>
                    </a:solidFill>
                  </a:tcPr>
                </a:tc>
                <a:tc>
                  <a:txBody>
                    <a:bodyPr wrap="square"/>
                    <a:lstStyle/>
                    <a:p>
                      <a:pPr algn="l">
                        <a:buNone/>
                      </a:pPr>
                      <a:endParaRPr lang="zh-CN" sz="24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vert="horz" anchor="ctr">
                    <a:lnL w="9525">
                      <a:solidFill>
                        <a:srgbClr val="4A626E"/>
                      </a:solidFill>
                      <a:prstDash val="sysDash"/>
                    </a:lnL>
                    <a:lnR w="9525">
                      <a:solidFill>
                        <a:srgbClr val="4A626E"/>
                      </a:solidFill>
                      <a:prstDash val="sysDash"/>
                    </a:lnR>
                    <a:lnT w="9525">
                      <a:solidFill>
                        <a:srgbClr val="4A626E"/>
                      </a:solidFill>
                      <a:prstDash val="sysDash"/>
                    </a:lnT>
                    <a:lnB w="9525">
                      <a:solidFill>
                        <a:srgbClr val="4A626E"/>
                      </a:solidFill>
                      <a:prstDash val="sysDash"/>
                    </a:lnB>
                    <a:solidFill>
                      <a:srgbClr val="FFFFFF"/>
                    </a:solidFill>
                  </a:tcPr>
                </a:tc>
                <a:tc>
                  <a:txBody>
                    <a:bodyPr wrap="square"/>
                    <a:lstStyle/>
                    <a:p>
                      <a:pPr algn="l">
                        <a:buNone/>
                      </a:pPr>
                      <a:endParaRPr lang="zh-CN" altLang="en-US" sz="2400" b="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vert="horz" anchor="ctr">
                    <a:lnL w="9525">
                      <a:solidFill>
                        <a:srgbClr val="4A626E"/>
                      </a:solidFill>
                      <a:prstDash val="sysDash"/>
                    </a:lnL>
                    <a:lnR w="9525">
                      <a:solidFill>
                        <a:srgbClr val="4A626E"/>
                      </a:solidFill>
                      <a:prstDash val="sysDash"/>
                    </a:lnR>
                    <a:lnT w="9525">
                      <a:solidFill>
                        <a:srgbClr val="4A626E"/>
                      </a:solidFill>
                      <a:prstDash val="sysDash"/>
                    </a:lnT>
                    <a:lnB w="9525">
                      <a:solidFill>
                        <a:srgbClr val="4A626E"/>
                      </a:solidFill>
                      <a:prstDash val="sysDash"/>
                    </a:lnB>
                    <a:solidFill>
                      <a:srgbClr val="FFFFFF"/>
                    </a:solidFill>
                  </a:tcPr>
                </a:tc>
                <a:tc>
                  <a:txBody>
                    <a:bodyPr wrap="square"/>
                    <a:lstStyle/>
                    <a:p>
                      <a:pPr algn="l">
                        <a:buNone/>
                      </a:pPr>
                      <a:endParaRPr lang="zh-CN" sz="2400" b="1">
                        <a:solidFill>
                          <a:schemeClr val="tx1"/>
                        </a:solidFill>
                        <a:latin typeface="宋体" panose="02010600030101010101" pitchFamily="2" charset="-122"/>
                        <a:ea typeface="宋体" panose="02010600030101010101" pitchFamily="2" charset="-122"/>
                        <a:cs typeface="楷体" panose="02010609060101010101" charset="-122"/>
                        <a:sym typeface="+mn-ea"/>
                      </a:endParaRPr>
                    </a:p>
                  </a:txBody>
                  <a:tcPr vert="horz" anchor="ctr">
                    <a:lnL w="9525">
                      <a:solidFill>
                        <a:srgbClr val="4A626E"/>
                      </a:solidFill>
                      <a:prstDash val="sysDash"/>
                    </a:lnL>
                    <a:lnR w="9525">
                      <a:solidFill>
                        <a:srgbClr val="4A626E"/>
                      </a:solidFill>
                      <a:prstDash val="sysDash"/>
                    </a:lnR>
                    <a:lnT w="9525">
                      <a:solidFill>
                        <a:srgbClr val="4A626E"/>
                      </a:solidFill>
                      <a:prstDash val="sysDash"/>
                    </a:lnT>
                    <a:lnB w="9525">
                      <a:solidFill>
                        <a:srgbClr val="4A626E"/>
                      </a:solidFill>
                      <a:prstDash val="sysDash"/>
                    </a:lnB>
                    <a:solidFill>
                      <a:srgbClr val="FFFFFF"/>
                    </a:solidFill>
                  </a:tcPr>
                </a:tc>
              </a:tr>
            </a:tbl>
          </a:graphicData>
        </a:graphic>
      </p:graphicFrame>
      <p:sp>
        <p:nvSpPr>
          <p:cNvPr id="7" name="文本框 6"/>
          <p:cNvSpPr txBox="1"/>
          <p:nvPr/>
        </p:nvSpPr>
        <p:spPr>
          <a:xfrm>
            <a:off x="0" y="0"/>
            <a:ext cx="12192000" cy="706755"/>
          </a:xfrm>
          <a:prstGeom prst="rect">
            <a:avLst/>
          </a:prstGeom>
          <a:solidFill>
            <a:srgbClr val="C00000"/>
          </a:solidFill>
        </p:spPr>
        <p:txBody>
          <a:bodyPr wrap="square" rtlCol="0" anchor="t">
            <a:spAutoFit/>
          </a:bodyPr>
          <a:p>
            <a:pPr algn="ctr"/>
            <a:r>
              <a:rPr lang="zh-CN" altLang="en-US" sz="4000">
                <a:latin typeface="汉仪颜楷简" panose="00020600040101010101" charset="-122"/>
                <a:ea typeface="汉仪颜楷简" panose="00020600040101010101" charset="-122"/>
              </a:rPr>
              <a:t>东欧的社会主义建设、改革和剧变</a:t>
            </a:r>
            <a:endParaRPr lang="zh-CN" altLang="en-US" sz="4000">
              <a:latin typeface="汉仪颜楷简" panose="00020600040101010101" charset="-122"/>
              <a:ea typeface="汉仪颜楷简" panose="00020600040101010101" charset="-122"/>
            </a:endParaRPr>
          </a:p>
        </p:txBody>
      </p:sp>
      <p:sp>
        <p:nvSpPr>
          <p:cNvPr id="2" name="文本框 1"/>
          <p:cNvSpPr txBox="1"/>
          <p:nvPr/>
        </p:nvSpPr>
        <p:spPr>
          <a:xfrm>
            <a:off x="2433955" y="2372995"/>
            <a:ext cx="1398905" cy="3415030"/>
          </a:xfrm>
          <a:prstGeom prst="rect">
            <a:avLst/>
          </a:prstGeom>
          <a:noFill/>
        </p:spPr>
        <p:txBody>
          <a:bodyPr wrap="square" rtlCol="0" anchor="t">
            <a:spAutoFit/>
          </a:bodyPr>
          <a:p>
            <a:r>
              <a:rPr lang="zh-CN" altLang="en-US" sz="2400" b="1">
                <a:latin typeface="宋体" panose="02010600030101010101" pitchFamily="2" charset="-122"/>
                <a:ea typeface="宋体" panose="02010600030101010101" pitchFamily="2" charset="-122"/>
                <a:cs typeface="宋体" panose="02010600030101010101" pitchFamily="2" charset="-122"/>
              </a:rPr>
              <a:t>社会主义自治，通过权力下放，调动地方、企业和群众的 积极性。</a:t>
            </a:r>
            <a:endParaRPr lang="zh-CN" altLang="en-US" sz="2400" b="1">
              <a:latin typeface="宋体" panose="02010600030101010101" pitchFamily="2" charset="-122"/>
              <a:ea typeface="宋体" panose="02010600030101010101" pitchFamily="2" charset="-122"/>
              <a:cs typeface="宋体" panose="02010600030101010101" pitchFamily="2" charset="-122"/>
            </a:endParaRPr>
          </a:p>
        </p:txBody>
      </p:sp>
      <p:sp>
        <p:nvSpPr>
          <p:cNvPr id="3" name="文本框 2"/>
          <p:cNvSpPr txBox="1"/>
          <p:nvPr/>
        </p:nvSpPr>
        <p:spPr>
          <a:xfrm>
            <a:off x="3952875" y="2557145"/>
            <a:ext cx="1784985" cy="3046095"/>
          </a:xfrm>
          <a:prstGeom prst="rect">
            <a:avLst/>
          </a:prstGeom>
          <a:noFill/>
        </p:spPr>
        <p:txBody>
          <a:bodyPr wrap="square" rtlCol="0" anchor="t">
            <a:spAutoFit/>
          </a:bodyPr>
          <a:p>
            <a:r>
              <a:rPr lang="zh-CN" altLang="en-US" sz="2400" b="1">
                <a:latin typeface="宋体" panose="02010600030101010101" pitchFamily="2" charset="-122"/>
                <a:ea typeface="宋体" panose="02010600030101010101" pitchFamily="2" charset="-122"/>
                <a:cs typeface="宋体" panose="02010600030101010101" pitchFamily="2" charset="-122"/>
              </a:rPr>
              <a:t>实施国民经济“五年计划”，把发展消费品生产和农业，提高人民生活水平作为主要任务。</a:t>
            </a:r>
            <a:endParaRPr lang="zh-CN" altLang="en-US" sz="2400" b="1">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5857875" y="2537460"/>
            <a:ext cx="1724660" cy="2676525"/>
          </a:xfrm>
          <a:prstGeom prst="rect">
            <a:avLst/>
          </a:prstGeom>
          <a:noFill/>
        </p:spPr>
        <p:txBody>
          <a:bodyPr wrap="square" rtlCol="0" anchor="t">
            <a:spAutoFit/>
          </a:bodyPr>
          <a:p>
            <a:r>
              <a:rPr lang="zh-CN" altLang="en-US" sz="2400" b="1">
                <a:latin typeface="宋体" panose="02010600030101010101" pitchFamily="2" charset="-122"/>
                <a:ea typeface="宋体" panose="02010600030101010101" pitchFamily="2" charset="-122"/>
                <a:cs typeface="宋体" panose="02010600030101010101" pitchFamily="2" charset="-122"/>
              </a:rPr>
              <a:t>实施“新经济体制”，降低积累率，放慢重工业的发展速度，优先发展农业和轻工业。</a:t>
            </a:r>
            <a:endParaRPr lang="zh-CN" altLang="en-US" sz="2400" b="1">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7702550" y="2557145"/>
            <a:ext cx="2042160" cy="2676525"/>
          </a:xfrm>
          <a:prstGeom prst="rect">
            <a:avLst/>
          </a:prstGeom>
          <a:noFill/>
        </p:spPr>
        <p:txBody>
          <a:bodyPr wrap="square" rtlCol="0" anchor="t">
            <a:spAutoFit/>
          </a:bodyPr>
          <a:p>
            <a:r>
              <a:rPr lang="zh-CN" altLang="en-US" sz="2400" b="1">
                <a:latin typeface="宋体" panose="02010600030101010101" pitchFamily="2" charset="-122"/>
                <a:ea typeface="宋体" panose="02010600030101010101" pitchFamily="2" charset="-122"/>
                <a:cs typeface="宋体" panose="02010600030101010101" pitchFamily="2" charset="-122"/>
              </a:rPr>
              <a:t>改革党的领导体制，建设有计划的市场经济体制，独立制定对外政策等，“布拉格之春”。</a:t>
            </a:r>
            <a:endParaRPr lang="zh-CN" altLang="en-US" sz="2400" b="1">
              <a:latin typeface="宋体" panose="02010600030101010101" pitchFamily="2" charset="-122"/>
              <a:ea typeface="宋体" panose="02010600030101010101" pitchFamily="2" charset="-122"/>
              <a:cs typeface="宋体" panose="02010600030101010101" pitchFamily="2" charset="-122"/>
            </a:endParaRPr>
          </a:p>
        </p:txBody>
      </p:sp>
      <p:sp>
        <p:nvSpPr>
          <p:cNvPr id="9" name="文本框 8"/>
          <p:cNvSpPr txBox="1"/>
          <p:nvPr/>
        </p:nvSpPr>
        <p:spPr>
          <a:xfrm>
            <a:off x="9998075" y="2797810"/>
            <a:ext cx="1727200" cy="1938020"/>
          </a:xfrm>
          <a:prstGeom prst="rect">
            <a:avLst/>
          </a:prstGeom>
          <a:noFill/>
        </p:spPr>
        <p:txBody>
          <a:bodyPr wrap="square" rtlCol="0" anchor="t">
            <a:spAutoFit/>
          </a:bodyPr>
          <a:p>
            <a:r>
              <a:rPr lang="zh-CN" altLang="en-US" sz="2400" b="1">
                <a:latin typeface="宋体" panose="02010600030101010101" pitchFamily="2" charset="-122"/>
                <a:ea typeface="宋体" panose="02010600030101010101" pitchFamily="2" charset="-122"/>
              </a:rPr>
              <a:t>扩大地方和企业经营自主权，国家只下达利润指标。</a:t>
            </a:r>
            <a:endParaRPr lang="zh-CN" altLang="en-US" sz="2400" b="1">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442.jpeg"/>
          <p:cNvPicPr/>
          <p:nvPr/>
        </p:nvPicPr>
        <p:blipFill>
          <a:blip r:embed="rId1"/>
          <a:stretch>
            <a:fillRect/>
          </a:stretch>
        </p:blipFill>
        <p:spPr>
          <a:xfrm>
            <a:off x="6862594" y="1781458"/>
            <a:ext cx="4608512" cy="2880320"/>
          </a:xfrm>
          <a:prstGeom prst="rect">
            <a:avLst/>
          </a:prstGeom>
          <a:ln>
            <a:noFill/>
          </a:ln>
          <a:effectLst>
            <a:outerShdw blurRad="292100" dist="139700" dir="2700000" algn="tl" rotWithShape="0">
              <a:srgbClr val="333333">
                <a:alpha val="65000"/>
              </a:srgbClr>
            </a:outerShdw>
          </a:effectLst>
        </p:spPr>
      </p:pic>
      <p:sp>
        <p:nvSpPr>
          <p:cNvPr id="3" name="文本框 2"/>
          <p:cNvSpPr txBox="1"/>
          <p:nvPr/>
        </p:nvSpPr>
        <p:spPr>
          <a:xfrm>
            <a:off x="7887468" y="5021947"/>
            <a:ext cx="2558121" cy="368300"/>
          </a:xfrm>
          <a:prstGeom prst="rect">
            <a:avLst/>
          </a:prstGeom>
          <a:noFill/>
        </p:spPr>
        <p:txBody>
          <a:bodyPr wrap="square" rtlCol="0">
            <a:spAutoFit/>
          </a:bodyPr>
          <a:lstStyle/>
          <a:p>
            <a:r>
              <a:rPr lang="en-US" altLang="zh-CN" b="1" smtClean="0">
                <a:latin typeface="+mn-ea"/>
              </a:rPr>
              <a:t>1968</a:t>
            </a:r>
            <a:r>
              <a:rPr lang="zh-CN" altLang="en-US" b="1" smtClean="0">
                <a:latin typeface="+mn-ea"/>
              </a:rPr>
              <a:t>年，“布拉格之春”</a:t>
            </a:r>
            <a:endParaRPr lang="zh-CN" altLang="en-US" b="1">
              <a:latin typeface="+mn-ea"/>
            </a:endParaRPr>
          </a:p>
        </p:txBody>
      </p:sp>
      <p:sp>
        <p:nvSpPr>
          <p:cNvPr id="9" name="文本框 99"/>
          <p:cNvSpPr txBox="1"/>
          <p:nvPr/>
        </p:nvSpPr>
        <p:spPr>
          <a:xfrm>
            <a:off x="1876425" y="632460"/>
            <a:ext cx="8439150" cy="491490"/>
          </a:xfrm>
          <a:prstGeom prst="rect">
            <a:avLst/>
          </a:prstGeom>
          <a:noFill/>
          <a:ln w="9525">
            <a:noFill/>
          </a:ln>
          <a:extLst>
            <a:ext uri="{909E8E84-426E-40DD-AFC4-6F175D3DCCD1}">
              <a14:hiddenFill xmlns:a14="http://schemas.microsoft.com/office/drawing/2010/main">
                <a:solidFill>
                  <a:srgbClr val="FFFF00"/>
                </a:solidFill>
              </a14:hiddenFill>
            </a:ext>
          </a:extLst>
        </p:spPr>
        <p:txBody>
          <a:bodyPr wrap="square">
            <a:spAutoFit/>
          </a:bodyPr>
          <a:lstStyle/>
          <a:p>
            <a:pPr indent="0"/>
            <a:r>
              <a:rPr lang="zh-CN" sz="2600" b="0" smtClean="0">
                <a:solidFill>
                  <a:srgbClr val="000000"/>
                </a:solidFill>
                <a:latin typeface="汉仪颜楷简" panose="00020600040101010101" charset="-122"/>
                <a:ea typeface="汉仪颜楷简" panose="00020600040101010101" charset="-122"/>
                <a:cs typeface="汉仪颜楷简" panose="00020600040101010101" charset="-122"/>
              </a:rPr>
              <a:t>捷克斯洛伐克：</a:t>
            </a:r>
            <a:r>
              <a:rPr lang="en-US" altLang="zh-CN" sz="2600" b="0" smtClean="0">
                <a:solidFill>
                  <a:srgbClr val="000000"/>
                </a:solidFill>
                <a:latin typeface="汉仪颜楷简" panose="00020600040101010101" charset="-122"/>
                <a:ea typeface="汉仪颜楷简" panose="00020600040101010101" charset="-122"/>
                <a:cs typeface="汉仪颜楷简" panose="00020600040101010101" charset="-122"/>
              </a:rPr>
              <a:t>1968</a:t>
            </a:r>
            <a:r>
              <a:rPr lang="zh-CN" sz="2600" smtClean="0">
                <a:solidFill>
                  <a:srgbClr val="000000"/>
                </a:solidFill>
                <a:latin typeface="汉仪颜楷简" panose="00020600040101010101" charset="-122"/>
                <a:ea typeface="汉仪颜楷简" panose="00020600040101010101" charset="-122"/>
                <a:cs typeface="汉仪颜楷简" panose="00020600040101010101" charset="-122"/>
                <a:sym typeface="+mn-ea"/>
              </a:rPr>
              <a:t>布拉格</a:t>
            </a:r>
            <a:r>
              <a:rPr lang="zh-CN" sz="2600">
                <a:solidFill>
                  <a:srgbClr val="000000"/>
                </a:solidFill>
                <a:latin typeface="汉仪颜楷简" panose="00020600040101010101" charset="-122"/>
                <a:ea typeface="汉仪颜楷简" panose="00020600040101010101" charset="-122"/>
                <a:cs typeface="汉仪颜楷简" panose="00020600040101010101" charset="-122"/>
                <a:sym typeface="+mn-ea"/>
              </a:rPr>
              <a:t>之</a:t>
            </a:r>
            <a:r>
              <a:rPr lang="zh-CN" sz="2600" smtClean="0">
                <a:solidFill>
                  <a:srgbClr val="000000"/>
                </a:solidFill>
                <a:latin typeface="汉仪颜楷简" panose="00020600040101010101" charset="-122"/>
                <a:ea typeface="汉仪颜楷简" panose="00020600040101010101" charset="-122"/>
                <a:cs typeface="汉仪颜楷简" panose="00020600040101010101" charset="-122"/>
                <a:sym typeface="+mn-ea"/>
              </a:rPr>
              <a:t>春</a:t>
            </a:r>
            <a:r>
              <a:rPr lang="zh-CN" altLang="en-US" sz="2600" smtClean="0">
                <a:solidFill>
                  <a:srgbClr val="000000"/>
                </a:solidFill>
                <a:latin typeface="汉仪颜楷简" panose="00020600040101010101" charset="-122"/>
                <a:ea typeface="汉仪颜楷简" panose="00020600040101010101" charset="-122"/>
                <a:cs typeface="汉仪颜楷简" panose="00020600040101010101" charset="-122"/>
                <a:sym typeface="+mn-ea"/>
              </a:rPr>
              <a:t>反映了捷克怎样的意愿？</a:t>
            </a:r>
            <a:endParaRPr lang="zh-CN" altLang="en-US" sz="2600">
              <a:latin typeface="汉仪颜楷简" panose="00020600040101010101" charset="-122"/>
              <a:ea typeface="汉仪颜楷简" panose="00020600040101010101" charset="-122"/>
              <a:cs typeface="汉仪颜楷简" panose="00020600040101010101" charset="-122"/>
            </a:endParaRPr>
          </a:p>
        </p:txBody>
      </p:sp>
      <p:sp>
        <p:nvSpPr>
          <p:cNvPr id="10" name="文本框 1"/>
          <p:cNvSpPr txBox="1"/>
          <p:nvPr/>
        </p:nvSpPr>
        <p:spPr>
          <a:xfrm>
            <a:off x="-5281105" y="1628800"/>
            <a:ext cx="5038725" cy="2799715"/>
          </a:xfrm>
          <a:prstGeom prst="rect">
            <a:avLst/>
          </a:prstGeom>
          <a:noFill/>
          <a:ln w="9525">
            <a:noFill/>
          </a:ln>
        </p:spPr>
        <p:txBody>
          <a:bodyPr wrap="square">
            <a:spAutoFit/>
          </a:bodyPr>
          <a:lstStyle/>
          <a:p>
            <a:pPr indent="0" fontAlgn="auto"/>
            <a:r>
              <a:rPr lang="zh-CN" altLang="en-US" sz="2200" b="1">
                <a:solidFill>
                  <a:srgbClr val="0000FF"/>
                </a:solidFill>
                <a:latin typeface="楷体" panose="02010609060101010101" charset="-122"/>
                <a:ea typeface="楷体" panose="02010609060101010101" charset="-122"/>
                <a:cs typeface="楷体" panose="02010609060101010101" charset="-122"/>
              </a:rPr>
              <a:t>概况</a:t>
            </a:r>
            <a:r>
              <a:rPr lang="zh-CN" altLang="en-US" sz="2200" b="1">
                <a:solidFill>
                  <a:srgbClr val="000000"/>
                </a:solidFill>
                <a:latin typeface="楷体" panose="02010609060101010101" charset="-122"/>
                <a:ea typeface="楷体" panose="02010609060101010101" charset="-122"/>
                <a:cs typeface="楷体" panose="02010609060101010101" charset="-122"/>
              </a:rPr>
              <a:t>：</a:t>
            </a:r>
            <a:r>
              <a:rPr lang="en-US" sz="2200" b="1">
                <a:solidFill>
                  <a:srgbClr val="000000"/>
                </a:solidFill>
                <a:latin typeface="楷体" panose="02010609060101010101" charset="-122"/>
                <a:ea typeface="楷体" panose="02010609060101010101" charset="-122"/>
                <a:cs typeface="楷体" panose="02010609060101010101" charset="-122"/>
              </a:rPr>
              <a:t>1968</a:t>
            </a:r>
            <a:r>
              <a:rPr lang="zh-CN" sz="2200" b="1">
                <a:solidFill>
                  <a:srgbClr val="000000"/>
                </a:solidFill>
                <a:latin typeface="楷体" panose="02010609060101010101" charset="-122"/>
                <a:ea typeface="楷体" panose="02010609060101010101" charset="-122"/>
                <a:cs typeface="楷体" panose="02010609060101010101" charset="-122"/>
              </a:rPr>
              <a:t>年，捷克斯洛伐克共产党提出改革的《行动纲领》，主张发扬社会主义民主，改革党的领导体制，建设有计划的市场经济体制，独立制定对外政策等。这场改革运动被称为“布拉格之春”。</a:t>
            </a:r>
            <a:endParaRPr lang="zh-CN" sz="2200" b="1">
              <a:solidFill>
                <a:srgbClr val="000000"/>
              </a:solidFill>
              <a:latin typeface="楷体" panose="02010609060101010101" charset="-122"/>
              <a:ea typeface="楷体" panose="02010609060101010101" charset="-122"/>
              <a:cs typeface="楷体" panose="02010609060101010101" charset="-122"/>
            </a:endParaRPr>
          </a:p>
          <a:p>
            <a:pPr indent="0" fontAlgn="auto"/>
            <a:r>
              <a:rPr lang="zh-CN" sz="2200" b="1">
                <a:solidFill>
                  <a:srgbClr val="0000FF"/>
                </a:solidFill>
                <a:latin typeface="楷体" panose="02010609060101010101" charset="-122"/>
                <a:ea typeface="楷体" panose="02010609060101010101" charset="-122"/>
                <a:cs typeface="楷体" panose="02010609060101010101" charset="-122"/>
              </a:rPr>
              <a:t>结果</a:t>
            </a:r>
            <a:r>
              <a:rPr lang="zh-CN" sz="2200" b="1">
                <a:solidFill>
                  <a:srgbClr val="000000"/>
                </a:solidFill>
                <a:latin typeface="楷体" panose="02010609060101010101" charset="-122"/>
                <a:ea typeface="楷体" panose="02010609060101010101" charset="-122"/>
                <a:cs typeface="楷体" panose="02010609060101010101" charset="-122"/>
              </a:rPr>
              <a:t>：苏联对此不能容忍，出兵占领了捷克斯洛伐克，</a:t>
            </a:r>
            <a:r>
              <a:rPr lang="zh-CN" sz="2200" b="1">
                <a:solidFill>
                  <a:srgbClr val="0000FF"/>
                </a:solidFill>
                <a:latin typeface="楷体" panose="02010609060101010101" charset="-122"/>
                <a:ea typeface="楷体" panose="02010609060101010101" charset="-122"/>
                <a:cs typeface="楷体" panose="02010609060101010101" charset="-122"/>
              </a:rPr>
              <a:t>扼杀</a:t>
            </a:r>
            <a:r>
              <a:rPr lang="zh-CN" sz="2200" b="1">
                <a:solidFill>
                  <a:srgbClr val="000000"/>
                </a:solidFill>
                <a:latin typeface="楷体" panose="02010609060101010101" charset="-122"/>
                <a:ea typeface="楷体" panose="02010609060101010101" charset="-122"/>
                <a:cs typeface="楷体" panose="02010609060101010101" charset="-122"/>
              </a:rPr>
              <a:t>了改革。</a:t>
            </a:r>
            <a:endParaRPr lang="zh-CN" altLang="en-US" sz="2200" b="1">
              <a:latin typeface="楷体" panose="02010609060101010101" charset="-122"/>
              <a:ea typeface="楷体" panose="02010609060101010101" charset="-122"/>
              <a:cs typeface="楷体" panose="02010609060101010101" charset="-122"/>
            </a:endParaRPr>
          </a:p>
        </p:txBody>
      </p:sp>
      <p:graphicFrame>
        <p:nvGraphicFramePr>
          <p:cNvPr id="11" name="PA-Table 3"/>
          <p:cNvGraphicFramePr>
            <a:graphicFrameLocks noGrp="1"/>
          </p:cNvGraphicFramePr>
          <p:nvPr>
            <p:custDataLst>
              <p:tags r:id="rId2"/>
            </p:custDataLst>
          </p:nvPr>
        </p:nvGraphicFramePr>
        <p:xfrm>
          <a:off x="407670" y="1484630"/>
          <a:ext cx="6289675" cy="3905885"/>
        </p:xfrm>
        <a:graphic>
          <a:graphicData uri="http://schemas.openxmlformats.org/drawingml/2006/table">
            <a:tbl>
              <a:tblPr firstRow="1" firstCol="1" lastRow="1" lastCol="1" bandRow="1" bandCol="1">
                <a:tableStyleId>{5C22544A-7EE6-4342-B048-85BDC9FD1C3A}</a:tableStyleId>
              </a:tblPr>
              <a:tblGrid>
                <a:gridCol w="814705"/>
                <a:gridCol w="5474970"/>
              </a:tblGrid>
              <a:tr h="476250">
                <a:tc>
                  <a:txBody>
                    <a:bodyPr wrap="square"/>
                    <a:lstStyle/>
                    <a:p>
                      <a:pPr algn="l">
                        <a:lnSpc>
                          <a:spcPct val="100000"/>
                        </a:lnSpc>
                        <a:spcAft>
                          <a:spcPct val="0"/>
                        </a:spcAft>
                      </a:pPr>
                      <a:r>
                        <a:rPr lang="zh-CN" sz="2000" b="1" kern="100">
                          <a:ln>
                            <a:noFill/>
                          </a:ln>
                          <a:solidFill>
                            <a:schemeClr val="tx1"/>
                          </a:solidFill>
                          <a:effectLst/>
                          <a:latin typeface="方正苏新诗柳楷简体" panose="02000000000000000000" charset="-122"/>
                          <a:ea typeface="方正苏新诗柳楷简体" panose="02000000000000000000" charset="-122"/>
                        </a:rPr>
                        <a:t>领域</a:t>
                      </a:r>
                      <a:endParaRPr lang="zh-CN" sz="2000" b="1" kern="100">
                        <a:ln>
                          <a:noFill/>
                        </a:ln>
                        <a:solidFill>
                          <a:schemeClr val="tx1"/>
                        </a:solidFill>
                        <a:effectLst/>
                        <a:latin typeface="方正苏新诗柳楷简体" panose="02000000000000000000" charset="-122"/>
                        <a:ea typeface="方正苏新诗柳楷简体" panose="02000000000000000000" charset="-122"/>
                      </a:endParaRPr>
                    </a:p>
                  </a:txBody>
                  <a:tcPr marL="51435" marR="51435"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wrap="square"/>
                    <a:lstStyle/>
                    <a:p>
                      <a:pPr marL="0" indent="304800" algn="ctr" defTabSz="914400" rtl="0" eaLnBrk="1" latinLnBrk="0" hangingPunct="1">
                        <a:lnSpc>
                          <a:spcPct val="100000"/>
                        </a:lnSpc>
                        <a:spcAft>
                          <a:spcPct val="0"/>
                        </a:spcAft>
                      </a:pPr>
                      <a:r>
                        <a:rPr lang="zh-CN" sz="2000" b="1" kern="100">
                          <a:ln>
                            <a:noFill/>
                          </a:ln>
                          <a:solidFill>
                            <a:schemeClr val="tx1"/>
                          </a:solidFill>
                          <a:effectLst/>
                          <a:latin typeface="方正苏新诗柳楷简体" panose="02000000000000000000" charset="-122"/>
                          <a:ea typeface="方正苏新诗柳楷简体" panose="02000000000000000000" charset="-122"/>
                          <a:cs typeface="方正苏新诗柳楷简体" panose="02000000000000000000" charset="-122"/>
                        </a:rPr>
                        <a:t>内     容</a:t>
                      </a:r>
                      <a:endParaRPr lang="zh-CN" sz="2000" b="1" kern="100">
                        <a:ln>
                          <a:noFill/>
                        </a:ln>
                        <a:solidFill>
                          <a:schemeClr val="tx1"/>
                        </a:solidFill>
                        <a:effectLst/>
                        <a:latin typeface="方正苏新诗柳楷简体" panose="02000000000000000000" charset="-122"/>
                        <a:ea typeface="方正苏新诗柳楷简体" panose="02000000000000000000" charset="-122"/>
                        <a:cs typeface="方正苏新诗柳楷简体" panose="02000000000000000000" charset="-122"/>
                      </a:endParaRPr>
                    </a:p>
                  </a:txBody>
                  <a:tcPr marL="51435" marR="51435"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44500">
                <a:tc rowSpan="3">
                  <a:txBody>
                    <a:bodyPr wrap="square"/>
                    <a:lstStyle/>
                    <a:p>
                      <a:pPr algn="l">
                        <a:lnSpc>
                          <a:spcPts val="2000"/>
                        </a:lnSpc>
                        <a:spcAft>
                          <a:spcPct val="0"/>
                        </a:spcAft>
                      </a:pPr>
                      <a:r>
                        <a:rPr lang="zh-CN" sz="2000" b="1" kern="100" smtClean="0">
                          <a:ln>
                            <a:noFill/>
                          </a:ln>
                          <a:solidFill>
                            <a:schemeClr val="tx1"/>
                          </a:solidFill>
                          <a:effectLst/>
                          <a:latin typeface="方正苏新诗柳楷简体" panose="02000000000000000000" charset="-122"/>
                          <a:ea typeface="方正苏新诗柳楷简体" panose="02000000000000000000" charset="-122"/>
                        </a:rPr>
                        <a:t>政治</a:t>
                      </a:r>
                      <a:endParaRPr lang="en-US" altLang="zh-CN" sz="2000" b="1" kern="100" smtClean="0">
                        <a:ln>
                          <a:noFill/>
                        </a:ln>
                        <a:solidFill>
                          <a:schemeClr val="tx1"/>
                        </a:solidFill>
                        <a:effectLst/>
                        <a:latin typeface="方正苏新诗柳楷简体" panose="02000000000000000000" charset="-122"/>
                        <a:ea typeface="方正苏新诗柳楷简体" panose="02000000000000000000" charset="-122"/>
                      </a:endParaRPr>
                    </a:p>
                    <a:p>
                      <a:pPr algn="l">
                        <a:lnSpc>
                          <a:spcPts val="2000"/>
                        </a:lnSpc>
                        <a:spcAft>
                          <a:spcPct val="0"/>
                        </a:spcAft>
                      </a:pPr>
                      <a:endParaRPr lang="zh-CN" sz="2000" b="1" kern="100">
                        <a:ln>
                          <a:noFill/>
                        </a:ln>
                        <a:solidFill>
                          <a:schemeClr val="tx1"/>
                        </a:solidFill>
                        <a:effectLst/>
                        <a:latin typeface="方正苏新诗柳楷简体" panose="02000000000000000000" charset="-122"/>
                        <a:ea typeface="方正苏新诗柳楷简体" panose="02000000000000000000" charset="-122"/>
                      </a:endParaRPr>
                    </a:p>
                    <a:p>
                      <a:pPr algn="l">
                        <a:lnSpc>
                          <a:spcPts val="2000"/>
                        </a:lnSpc>
                        <a:spcAft>
                          <a:spcPct val="0"/>
                        </a:spcAft>
                      </a:pPr>
                      <a:r>
                        <a:rPr lang="zh-CN" sz="2000" b="1" kern="100">
                          <a:ln>
                            <a:noFill/>
                          </a:ln>
                          <a:solidFill>
                            <a:schemeClr val="tx1"/>
                          </a:solidFill>
                          <a:effectLst/>
                          <a:latin typeface="方正苏新诗柳楷简体" panose="02000000000000000000" charset="-122"/>
                          <a:ea typeface="方正苏新诗柳楷简体" panose="02000000000000000000" charset="-122"/>
                        </a:rPr>
                        <a:t>领域</a:t>
                      </a:r>
                      <a:endParaRPr lang="zh-CN" sz="2000" b="1" kern="100">
                        <a:ln>
                          <a:noFill/>
                        </a:ln>
                        <a:solidFill>
                          <a:schemeClr val="tx1"/>
                        </a:solidFill>
                        <a:effectLst/>
                        <a:latin typeface="方正苏新诗柳楷简体" panose="02000000000000000000" charset="-122"/>
                        <a:ea typeface="方正苏新诗柳楷简体" panose="02000000000000000000" charset="-122"/>
                      </a:endParaRPr>
                    </a:p>
                  </a:txBody>
                  <a:tcPr marL="51435" marR="51435"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wrap="square"/>
                    <a:lstStyle/>
                    <a:p>
                      <a:pPr indent="0" algn="l" fontAlgn="auto">
                        <a:lnSpc>
                          <a:spcPct val="100000"/>
                        </a:lnSpc>
                        <a:spcAft>
                          <a:spcPct val="0"/>
                        </a:spcAft>
                      </a:pPr>
                      <a:r>
                        <a:rPr lang="zh-CN" sz="2400" b="1" kern="100">
                          <a:ln>
                            <a:noFill/>
                          </a:ln>
                          <a:solidFill>
                            <a:schemeClr val="tx1"/>
                          </a:solidFill>
                          <a:effectLst/>
                          <a:latin typeface="方正苏新诗柳楷简体" panose="02000000000000000000" charset="-122"/>
                          <a:ea typeface="方正苏新诗柳楷简体" panose="02000000000000000000" charset="-122"/>
                        </a:rPr>
                        <a:t>改革党的领导体制，实行党政分离</a:t>
                      </a:r>
                      <a:endParaRPr lang="zh-CN" sz="2400" b="1" kern="100">
                        <a:ln>
                          <a:noFill/>
                        </a:ln>
                        <a:solidFill>
                          <a:schemeClr val="tx1"/>
                        </a:solidFill>
                        <a:effectLst/>
                        <a:latin typeface="方正苏新诗柳楷简体" panose="02000000000000000000" charset="-122"/>
                        <a:ea typeface="方正苏新诗柳楷简体" panose="02000000000000000000" charset="-122"/>
                      </a:endParaRPr>
                    </a:p>
                  </a:txBody>
                  <a:tcPr marL="51435" marR="51435"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895985">
                <a:tc vMerge="1">
                  <a:tcPr/>
                </a:tc>
                <a:tc>
                  <a:txBody>
                    <a:bodyPr wrap="square"/>
                    <a:lstStyle/>
                    <a:p>
                      <a:pPr indent="0" algn="l" fontAlgn="auto">
                        <a:lnSpc>
                          <a:spcPct val="100000"/>
                        </a:lnSpc>
                        <a:spcAft>
                          <a:spcPct val="0"/>
                        </a:spcAft>
                      </a:pPr>
                      <a:r>
                        <a:rPr lang="zh-CN" sz="2400" b="1" kern="100">
                          <a:ln>
                            <a:noFill/>
                          </a:ln>
                          <a:solidFill>
                            <a:schemeClr val="tx1"/>
                          </a:solidFill>
                          <a:effectLst/>
                          <a:latin typeface="方正苏新诗柳楷简体" panose="02000000000000000000" charset="-122"/>
                          <a:ea typeface="方正苏新诗柳楷简体" panose="02000000000000000000" charset="-122"/>
                        </a:rPr>
                        <a:t>加强民族阵线作用，广泛发扬民主；以法律保障公民言论</a:t>
                      </a:r>
                      <a:r>
                        <a:rPr lang="zh-CN" sz="2400" b="1" kern="100" smtClean="0">
                          <a:ln>
                            <a:noFill/>
                          </a:ln>
                          <a:solidFill>
                            <a:schemeClr val="tx1"/>
                          </a:solidFill>
                          <a:effectLst/>
                          <a:latin typeface="方正苏新诗柳楷简体" panose="02000000000000000000" charset="-122"/>
                          <a:ea typeface="方正苏新诗柳楷简体" panose="02000000000000000000" charset="-122"/>
                        </a:rPr>
                        <a:t>、出版</a:t>
                      </a:r>
                      <a:r>
                        <a:rPr lang="zh-CN" sz="2400" b="1" kern="100">
                          <a:ln>
                            <a:noFill/>
                          </a:ln>
                          <a:solidFill>
                            <a:schemeClr val="tx1"/>
                          </a:solidFill>
                          <a:effectLst/>
                          <a:latin typeface="方正苏新诗柳楷简体" panose="02000000000000000000" charset="-122"/>
                          <a:ea typeface="方正苏新诗柳楷简体" panose="02000000000000000000" charset="-122"/>
                        </a:rPr>
                        <a:t>、集会、结社、迁徙和出国的自由</a:t>
                      </a:r>
                      <a:endParaRPr lang="zh-CN" sz="2400" b="1" kern="100">
                        <a:ln>
                          <a:noFill/>
                        </a:ln>
                        <a:solidFill>
                          <a:schemeClr val="tx1"/>
                        </a:solidFill>
                        <a:effectLst/>
                        <a:latin typeface="方正苏新诗柳楷简体" panose="02000000000000000000" charset="-122"/>
                        <a:ea typeface="方正苏新诗柳楷简体" panose="02000000000000000000" charset="-122"/>
                      </a:endParaRPr>
                    </a:p>
                  </a:txBody>
                  <a:tcPr marL="51435" marR="51435"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43535">
                <a:tc vMerge="1">
                  <a:tcPr/>
                </a:tc>
                <a:tc>
                  <a:txBody>
                    <a:bodyPr wrap="square"/>
                    <a:lstStyle/>
                    <a:p>
                      <a:pPr indent="0" algn="l" fontAlgn="auto">
                        <a:lnSpc>
                          <a:spcPct val="100000"/>
                        </a:lnSpc>
                        <a:spcAft>
                          <a:spcPct val="0"/>
                        </a:spcAft>
                      </a:pPr>
                      <a:r>
                        <a:rPr lang="zh-CN" sz="2400" b="1" kern="100">
                          <a:ln>
                            <a:noFill/>
                          </a:ln>
                          <a:solidFill>
                            <a:srgbClr val="FF0000"/>
                          </a:solidFill>
                          <a:effectLst/>
                          <a:latin typeface="方正苏新诗柳楷简体" panose="02000000000000000000" charset="-122"/>
                          <a:ea typeface="方正苏新诗柳楷简体" panose="02000000000000000000" charset="-122"/>
                        </a:rPr>
                        <a:t>执行独立的对外政策</a:t>
                      </a:r>
                      <a:endParaRPr lang="zh-CN" sz="2400" b="1" kern="100">
                        <a:ln>
                          <a:noFill/>
                        </a:ln>
                        <a:solidFill>
                          <a:srgbClr val="FF0000"/>
                        </a:solidFill>
                        <a:effectLst/>
                        <a:latin typeface="方正苏新诗柳楷简体" panose="02000000000000000000" charset="-122"/>
                        <a:ea typeface="方正苏新诗柳楷简体" panose="02000000000000000000" charset="-122"/>
                      </a:endParaRPr>
                    </a:p>
                  </a:txBody>
                  <a:tcPr marL="51435" marR="51435"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46710">
                <a:tc rowSpan="3">
                  <a:txBody>
                    <a:bodyPr wrap="square"/>
                    <a:lstStyle/>
                    <a:p>
                      <a:pPr algn="l">
                        <a:lnSpc>
                          <a:spcPts val="2000"/>
                        </a:lnSpc>
                        <a:spcAft>
                          <a:spcPct val="0"/>
                        </a:spcAft>
                      </a:pPr>
                      <a:r>
                        <a:rPr lang="zh-CN" sz="2000" b="1" kern="100" smtClean="0">
                          <a:ln>
                            <a:noFill/>
                          </a:ln>
                          <a:solidFill>
                            <a:schemeClr val="tx1"/>
                          </a:solidFill>
                          <a:effectLst/>
                          <a:latin typeface="方正苏新诗柳楷简体" panose="02000000000000000000" charset="-122"/>
                          <a:ea typeface="方正苏新诗柳楷简体" panose="02000000000000000000" charset="-122"/>
                        </a:rPr>
                        <a:t>经济</a:t>
                      </a:r>
                      <a:endParaRPr lang="en-US" altLang="zh-CN" sz="2000" b="1" kern="100" smtClean="0">
                        <a:ln>
                          <a:noFill/>
                        </a:ln>
                        <a:solidFill>
                          <a:schemeClr val="tx1"/>
                        </a:solidFill>
                        <a:effectLst/>
                        <a:latin typeface="方正苏新诗柳楷简体" panose="02000000000000000000" charset="-122"/>
                        <a:ea typeface="方正苏新诗柳楷简体" panose="02000000000000000000" charset="-122"/>
                      </a:endParaRPr>
                    </a:p>
                    <a:p>
                      <a:pPr algn="l">
                        <a:lnSpc>
                          <a:spcPts val="2000"/>
                        </a:lnSpc>
                        <a:spcAft>
                          <a:spcPct val="0"/>
                        </a:spcAft>
                      </a:pPr>
                      <a:endParaRPr lang="zh-CN" sz="2000" b="1" kern="100">
                        <a:ln>
                          <a:noFill/>
                        </a:ln>
                        <a:solidFill>
                          <a:schemeClr val="tx1"/>
                        </a:solidFill>
                        <a:effectLst/>
                        <a:latin typeface="方正苏新诗柳楷简体" panose="02000000000000000000" charset="-122"/>
                        <a:ea typeface="方正苏新诗柳楷简体" panose="02000000000000000000" charset="-122"/>
                      </a:endParaRPr>
                    </a:p>
                    <a:p>
                      <a:pPr algn="l">
                        <a:lnSpc>
                          <a:spcPts val="2000"/>
                        </a:lnSpc>
                        <a:spcAft>
                          <a:spcPct val="0"/>
                        </a:spcAft>
                      </a:pPr>
                      <a:r>
                        <a:rPr lang="zh-CN" sz="2000" b="1" kern="100">
                          <a:ln>
                            <a:noFill/>
                          </a:ln>
                          <a:solidFill>
                            <a:schemeClr val="tx1"/>
                          </a:solidFill>
                          <a:effectLst/>
                          <a:latin typeface="方正苏新诗柳楷简体" panose="02000000000000000000" charset="-122"/>
                          <a:ea typeface="方正苏新诗柳楷简体" panose="02000000000000000000" charset="-122"/>
                        </a:rPr>
                        <a:t>领域</a:t>
                      </a:r>
                      <a:endParaRPr lang="zh-CN" sz="2000" b="1" kern="100">
                        <a:ln>
                          <a:noFill/>
                        </a:ln>
                        <a:solidFill>
                          <a:schemeClr val="tx1"/>
                        </a:solidFill>
                        <a:effectLst/>
                        <a:latin typeface="方正苏新诗柳楷简体" panose="02000000000000000000" charset="-122"/>
                        <a:ea typeface="方正苏新诗柳楷简体" panose="02000000000000000000" charset="-122"/>
                      </a:endParaRPr>
                    </a:p>
                  </a:txBody>
                  <a:tcPr marL="51435" marR="51435"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wrap="square"/>
                    <a:lstStyle/>
                    <a:p>
                      <a:pPr indent="0" algn="l" fontAlgn="auto">
                        <a:lnSpc>
                          <a:spcPct val="100000"/>
                        </a:lnSpc>
                        <a:spcAft>
                          <a:spcPct val="0"/>
                        </a:spcAft>
                      </a:pPr>
                      <a:r>
                        <a:rPr lang="zh-CN" sz="2400" b="1" kern="100">
                          <a:ln>
                            <a:noFill/>
                          </a:ln>
                          <a:solidFill>
                            <a:schemeClr val="tx1"/>
                          </a:solidFill>
                          <a:effectLst/>
                          <a:latin typeface="方正苏新诗柳楷简体" panose="02000000000000000000" charset="-122"/>
                          <a:ea typeface="方正苏新诗柳楷简体" panose="02000000000000000000" charset="-122"/>
                        </a:rPr>
                        <a:t>改革国家计划体制，</a:t>
                      </a:r>
                      <a:r>
                        <a:rPr lang="zh-CN" sz="2400" b="1" kern="100">
                          <a:ln>
                            <a:noFill/>
                          </a:ln>
                          <a:solidFill>
                            <a:srgbClr val="FF0000"/>
                          </a:solidFill>
                          <a:effectLst/>
                          <a:latin typeface="方正苏新诗柳楷简体" panose="02000000000000000000" charset="-122"/>
                          <a:ea typeface="方正苏新诗柳楷简体" panose="02000000000000000000" charset="-122"/>
                        </a:rPr>
                        <a:t>实行有计划的市场经济</a:t>
                      </a:r>
                      <a:endParaRPr lang="zh-CN" sz="2400" b="1" kern="100">
                        <a:ln>
                          <a:noFill/>
                        </a:ln>
                        <a:solidFill>
                          <a:srgbClr val="FF0000"/>
                        </a:solidFill>
                        <a:effectLst/>
                        <a:latin typeface="方正苏新诗柳楷简体" panose="02000000000000000000" charset="-122"/>
                        <a:ea typeface="方正苏新诗柳楷简体" panose="02000000000000000000" charset="-122"/>
                      </a:endParaRPr>
                    </a:p>
                  </a:txBody>
                  <a:tcPr marL="51435" marR="51435"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24815">
                <a:tc vMerge="1">
                  <a:tcPr/>
                </a:tc>
                <a:tc>
                  <a:txBody>
                    <a:bodyPr wrap="square"/>
                    <a:lstStyle/>
                    <a:p>
                      <a:pPr indent="0" algn="l" fontAlgn="auto">
                        <a:lnSpc>
                          <a:spcPct val="100000"/>
                        </a:lnSpc>
                        <a:spcAft>
                          <a:spcPct val="0"/>
                        </a:spcAft>
                      </a:pPr>
                      <a:r>
                        <a:rPr lang="zh-CN" sz="2400" b="1" kern="100">
                          <a:ln>
                            <a:noFill/>
                          </a:ln>
                          <a:solidFill>
                            <a:schemeClr val="tx1"/>
                          </a:solidFill>
                          <a:effectLst/>
                          <a:latin typeface="方正苏新诗柳楷简体" panose="02000000000000000000" charset="-122"/>
                          <a:ea typeface="方正苏新诗柳楷简体" panose="02000000000000000000" charset="-122"/>
                        </a:rPr>
                        <a:t>工商企业和农业合作社完全独立经营</a:t>
                      </a:r>
                      <a:endParaRPr lang="zh-CN" sz="2400" b="1" kern="100">
                        <a:ln>
                          <a:noFill/>
                        </a:ln>
                        <a:solidFill>
                          <a:schemeClr val="tx1"/>
                        </a:solidFill>
                        <a:effectLst/>
                        <a:latin typeface="方正苏新诗柳楷简体" panose="02000000000000000000" charset="-122"/>
                        <a:ea typeface="方正苏新诗柳楷简体" panose="02000000000000000000" charset="-122"/>
                      </a:endParaRPr>
                    </a:p>
                  </a:txBody>
                  <a:tcPr marL="51435" marR="51435"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43535">
                <a:tc vMerge="1">
                  <a:tcPr/>
                </a:tc>
                <a:tc>
                  <a:txBody>
                    <a:bodyPr wrap="square"/>
                    <a:lstStyle/>
                    <a:p>
                      <a:pPr indent="0" algn="l" fontAlgn="auto">
                        <a:lnSpc>
                          <a:spcPct val="100000"/>
                        </a:lnSpc>
                        <a:spcAft>
                          <a:spcPct val="0"/>
                        </a:spcAft>
                      </a:pPr>
                      <a:r>
                        <a:rPr lang="zh-CN" sz="2400" b="1" kern="100">
                          <a:solidFill>
                            <a:schemeClr val="tx1"/>
                          </a:solidFill>
                          <a:effectLst/>
                          <a:latin typeface="方正苏新诗柳楷简体" panose="02000000000000000000" charset="-122"/>
                          <a:ea typeface="方正苏新诗柳楷简体" panose="02000000000000000000" charset="-122"/>
                          <a:cs typeface="+mn-cs"/>
                        </a:rPr>
                        <a:t>取消外贸国家垄断</a:t>
                      </a:r>
                      <a:endParaRPr lang="zh-CN" sz="2400" b="1" kern="100">
                        <a:solidFill>
                          <a:schemeClr val="tx1"/>
                        </a:solidFill>
                        <a:effectLst/>
                        <a:latin typeface="方正苏新诗柳楷简体" panose="02000000000000000000" charset="-122"/>
                        <a:ea typeface="方正苏新诗柳楷简体" panose="02000000000000000000" charset="-122"/>
                        <a:cs typeface="+mn-cs"/>
                      </a:endParaRPr>
                    </a:p>
                  </a:txBody>
                  <a:tcPr marL="51435" marR="51435"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1025" name="Picture 1" descr="C:\Documents and Settings\Administrator\Application Data\Tencent\Users\1392136368\QQ\WinTemp\RichOle\OD~@FF5%{WQ_2~0ZFR~LBH9.png"/>
          <p:cNvPicPr>
            <a:picLocks noChangeAspect="1" noChangeArrowheads="1"/>
          </p:cNvPicPr>
          <p:nvPr/>
        </p:nvPicPr>
        <p:blipFill>
          <a:blip r:embed="rId3"/>
          <a:stretch>
            <a:fillRect/>
          </a:stretch>
        </p:blipFill>
        <p:spPr bwMode="auto">
          <a:xfrm>
            <a:off x="12191366" y="1484784"/>
            <a:ext cx="6591300" cy="2686050"/>
          </a:xfrm>
          <a:prstGeom prst="rect">
            <a:avLst/>
          </a:prstGeom>
          <a:noFill/>
        </p:spPr>
      </p:pic>
      <p:pic>
        <p:nvPicPr>
          <p:cNvPr id="2050" name="Picture 2"/>
          <p:cNvPicPr>
            <a:picLocks noChangeAspect="1" noChangeArrowheads="1"/>
          </p:cNvPicPr>
          <p:nvPr/>
        </p:nvPicPr>
        <p:blipFill>
          <a:blip r:embed="rId4"/>
          <a:stretch>
            <a:fillRect/>
          </a:stretch>
        </p:blipFill>
        <p:spPr bwMode="auto">
          <a:xfrm>
            <a:off x="-7873393" y="4941168"/>
            <a:ext cx="7641930" cy="1368152"/>
          </a:xfrm>
          <a:prstGeom prst="rect">
            <a:avLst/>
          </a:prstGeom>
          <a:noFill/>
          <a:ln w="9525">
            <a:noFill/>
            <a:miter lim="800000"/>
            <a:headEnd/>
            <a:tailEnd/>
          </a:ln>
        </p:spPr>
      </p:pic>
      <p:sp>
        <p:nvSpPr>
          <p:cNvPr id="12" name="文本框 99"/>
          <p:cNvSpPr txBox="1"/>
          <p:nvPr/>
        </p:nvSpPr>
        <p:spPr>
          <a:xfrm>
            <a:off x="1876534" y="5751175"/>
            <a:ext cx="8568952" cy="491490"/>
          </a:xfrm>
          <a:prstGeom prst="rect">
            <a:avLst/>
          </a:prstGeom>
          <a:noFill/>
          <a:ln w="9525">
            <a:noFill/>
          </a:ln>
          <a:extLst>
            <a:ext uri="{909E8E84-426E-40DD-AFC4-6F175D3DCCD1}">
              <a14:hiddenFill xmlns:a14="http://schemas.microsoft.com/office/drawing/2010/main">
                <a:solidFill>
                  <a:srgbClr val="FFFF00"/>
                </a:solidFill>
              </a14:hiddenFill>
            </a:ext>
          </a:extLst>
        </p:spPr>
        <p:txBody>
          <a:bodyPr wrap="square">
            <a:spAutoFit/>
          </a:bodyPr>
          <a:lstStyle/>
          <a:p>
            <a:pPr indent="0"/>
            <a:r>
              <a:rPr lang="en-US" altLang="zh-CN" sz="2600" smtClean="0">
                <a:solidFill>
                  <a:srgbClr val="000000"/>
                </a:solidFill>
                <a:latin typeface="汉仪颜楷简" panose="00020600040101010101" charset="-122"/>
                <a:ea typeface="汉仪颜楷简" panose="00020600040101010101" charset="-122"/>
                <a:cs typeface="汉仪颜楷简" panose="00020600040101010101" charset="-122"/>
              </a:rPr>
              <a:t>---</a:t>
            </a:r>
            <a:r>
              <a:rPr lang="zh-CN" altLang="en-US" sz="2600" smtClean="0">
                <a:solidFill>
                  <a:srgbClr val="000000"/>
                </a:solidFill>
                <a:latin typeface="汉仪颜楷简" panose="00020600040101010101" charset="-122"/>
                <a:ea typeface="汉仪颜楷简" panose="00020600040101010101" charset="-122"/>
                <a:cs typeface="汉仪颜楷简" panose="00020600040101010101" charset="-122"/>
              </a:rPr>
              <a:t>希望摆脱苏联控制和苏联模式，独立建设社会主义。</a:t>
            </a:r>
            <a:endParaRPr lang="zh-CN" altLang="en-US" sz="2600">
              <a:latin typeface="汉仪颜楷简" panose="00020600040101010101" charset="-122"/>
              <a:ea typeface="汉仪颜楷简" panose="00020600040101010101" charset="-122"/>
              <a:cs typeface="汉仪颜楷简" panose="00020600040101010101"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71475" y="891540"/>
            <a:ext cx="3767455" cy="521970"/>
          </a:xfrm>
          <a:prstGeom prst="rect">
            <a:avLst/>
          </a:prstGeom>
          <a:noFill/>
        </p:spPr>
        <p:txBody>
          <a:bodyPr wrap="square" rtlCol="0">
            <a:spAutoFit/>
          </a:bodyPr>
          <a:lstStyle/>
          <a:p>
            <a:pPr algn="ctr"/>
            <a:r>
              <a:rPr lang="en-US" altLang="zh-CN" sz="2800" b="1">
                <a:effectLst/>
                <a:latin typeface="汉仪颜楷简" panose="00020600040101010101" charset="-122"/>
                <a:ea typeface="汉仪颜楷简" panose="00020600040101010101" charset="-122"/>
                <a:cs typeface="汉仪颜楷简" panose="00020600040101010101" charset="-122"/>
              </a:rPr>
              <a:t>1</a:t>
            </a:r>
            <a:r>
              <a:rPr lang="zh-CN" altLang="en-US" sz="2800" b="1">
                <a:effectLst/>
                <a:latin typeface="汉仪颜楷简" panose="00020600040101010101" charset="-122"/>
                <a:ea typeface="汉仪颜楷简" panose="00020600040101010101" charset="-122"/>
                <a:cs typeface="汉仪颜楷简" panose="00020600040101010101" charset="-122"/>
              </a:rPr>
              <a:t>、东欧国家的改革</a:t>
            </a:r>
            <a:endParaRPr lang="zh-CN" altLang="en-US" sz="2800" b="1">
              <a:effectLst/>
              <a:latin typeface="汉仪颜楷简" panose="00020600040101010101" charset="-122"/>
              <a:ea typeface="汉仪颜楷简" panose="00020600040101010101" charset="-122"/>
              <a:cs typeface="汉仪颜楷简" panose="00020600040101010101" charset="-122"/>
            </a:endParaRPr>
          </a:p>
        </p:txBody>
      </p:sp>
      <p:sp>
        <p:nvSpPr>
          <p:cNvPr id="9" name="文本框 8"/>
          <p:cNvSpPr txBox="1"/>
          <p:nvPr/>
        </p:nvSpPr>
        <p:spPr>
          <a:xfrm>
            <a:off x="3159125" y="4681220"/>
            <a:ext cx="5831205" cy="953135"/>
          </a:xfrm>
          <a:prstGeom prst="rect">
            <a:avLst/>
          </a:prstGeom>
          <a:noFill/>
        </p:spPr>
        <p:txBody>
          <a:bodyPr wrap="square" rtlCol="0">
            <a:spAutoFit/>
          </a:bodyPr>
          <a:lstStyle/>
          <a:p>
            <a:pPr algn="ctr"/>
            <a:r>
              <a:rPr lang="zh-CN" altLang="en-US" sz="2800" b="1">
                <a:latin typeface="方正小标宋_GBK" panose="03000509000000000000" charset="-122"/>
                <a:ea typeface="方正小标宋_GBK" panose="03000509000000000000" charset="-122"/>
              </a:rPr>
              <a:t>东欧各国的改革都没有真正突破斯大林模式的束缚</a:t>
            </a:r>
            <a:endParaRPr lang="zh-CN" altLang="en-US" sz="2800" b="1">
              <a:latin typeface="方正小标宋_GBK" panose="03000509000000000000" charset="-122"/>
              <a:ea typeface="方正小标宋_GBK" panose="03000509000000000000" charset="-122"/>
            </a:endParaRPr>
          </a:p>
        </p:txBody>
      </p:sp>
      <p:sp>
        <p:nvSpPr>
          <p:cNvPr id="10" name="Rectangle 9"/>
          <p:cNvSpPr>
            <a:spLocks noChangeArrowheads="1"/>
          </p:cNvSpPr>
          <p:nvPr/>
        </p:nvSpPr>
        <p:spPr bwMode="auto">
          <a:xfrm>
            <a:off x="850265" y="1962150"/>
            <a:ext cx="10492105" cy="2169795"/>
          </a:xfrm>
          <a:prstGeom prst="rect">
            <a:avLst/>
          </a:prstGeom>
          <a:noFill/>
          <a:ln w="31750" cmpd="sng">
            <a:solidFill>
              <a:srgbClr val="C00000"/>
            </a:solidFill>
            <a:prstDash val="sysDash"/>
            <a:miter lim="800000"/>
          </a:ln>
          <a:effectLst/>
          <a:extLst>
            <a:ext uri="{909E8E84-426E-40DD-AFC4-6F175D3DCCD1}">
              <a14:hiddenFill xmlns:a14="http://schemas.microsoft.com/office/drawing/2010/main">
                <a:solidFill>
                  <a:srgbClr val="FFFFFF"/>
                </a:solidFill>
              </a14:hiddenFill>
            </a:ext>
          </a:extLst>
        </p:spPr>
        <p:txBody>
          <a:bodyPr wrap="square">
            <a:spAutoFit/>
          </a:bodyPr>
          <a:lstStyle>
            <a:lvl1pPr marL="365125" indent="-365125">
              <a:defRPr>
                <a:solidFill>
                  <a:schemeClr val="tx1"/>
                </a:solidFill>
                <a:latin typeface="Calibri" panose="020F0502020204030204"/>
                <a:ea typeface="宋体" panose="02010600030101010101" pitchFamily="2" charset="-122"/>
              </a:defRPr>
            </a:lvl1pPr>
            <a:lvl2pPr>
              <a:defRPr>
                <a:solidFill>
                  <a:schemeClr val="tx1"/>
                </a:solidFill>
                <a:latin typeface="Calibri" panose="020F0502020204030204"/>
                <a:ea typeface="宋体" panose="02010600030101010101" pitchFamily="2" charset="-122"/>
              </a:defRPr>
            </a:lvl2pPr>
            <a:lvl3pPr>
              <a:defRPr>
                <a:solidFill>
                  <a:schemeClr val="tx1"/>
                </a:solidFill>
                <a:latin typeface="Calibri" panose="020F0502020204030204"/>
                <a:ea typeface="宋体" panose="02010600030101010101" pitchFamily="2" charset="-122"/>
              </a:defRPr>
            </a:lvl3pPr>
            <a:lvl4pPr>
              <a:defRPr>
                <a:solidFill>
                  <a:schemeClr val="tx1"/>
                </a:solidFill>
                <a:latin typeface="Calibri" panose="020F0502020204030204"/>
                <a:ea typeface="宋体" panose="02010600030101010101" pitchFamily="2" charset="-122"/>
              </a:defRPr>
            </a:lvl4pPr>
            <a:lvl5pPr>
              <a:defRPr>
                <a:solidFill>
                  <a:schemeClr val="tx1"/>
                </a:solidFill>
                <a:latin typeface="Calibri" panose="020F0502020204030204"/>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9pPr>
          </a:lstStyle>
          <a:p>
            <a:pPr marL="0" indent="0" fontAlgn="auto">
              <a:lnSpc>
                <a:spcPct val="130000"/>
              </a:lnSpc>
            </a:pPr>
            <a:r>
              <a:rPr lang="zh-CN" altLang="en-US" sz="2400" b="1" smtClean="0">
                <a:latin typeface="Times New Roman" panose="02020603050405020304" pitchFamily="18" charset="0"/>
                <a:cs typeface="Times New Roman" panose="02020603050405020304" pitchFamily="18" charset="0"/>
              </a:rPr>
              <a:t>材料：进入</a:t>
            </a:r>
            <a:r>
              <a:rPr lang="en-US" altLang="zh-CN" sz="2400" b="1" smtClean="0">
                <a:latin typeface="Times New Roman" panose="02020603050405020304" pitchFamily="18" charset="0"/>
                <a:cs typeface="Times New Roman" panose="02020603050405020304" pitchFamily="18" charset="0"/>
              </a:rPr>
              <a:t>80</a:t>
            </a:r>
            <a:r>
              <a:rPr lang="zh-CN" altLang="en-US" sz="2400" b="1">
                <a:latin typeface="Times New Roman" panose="02020603050405020304" pitchFamily="18" charset="0"/>
                <a:cs typeface="Times New Roman" panose="02020603050405020304" pitchFamily="18" charset="0"/>
              </a:rPr>
              <a:t>年代，东欧国家的经济形势每况愈下。为了</a:t>
            </a:r>
            <a:r>
              <a:rPr lang="zh-CN" altLang="en-US" sz="2400" b="1" smtClean="0">
                <a:latin typeface="Times New Roman" panose="02020603050405020304" pitchFamily="18" charset="0"/>
                <a:cs typeface="Times New Roman" panose="02020603050405020304" pitchFamily="18" charset="0"/>
              </a:rPr>
              <a:t>迅速发展</a:t>
            </a:r>
            <a:r>
              <a:rPr lang="zh-CN" altLang="en-US" sz="2400" b="1">
                <a:latin typeface="Times New Roman" panose="02020603050405020304" pitchFamily="18" charset="0"/>
                <a:cs typeface="Times New Roman" panose="02020603050405020304" pitchFamily="18" charset="0"/>
              </a:rPr>
              <a:t>经济</a:t>
            </a:r>
            <a:r>
              <a:rPr lang="zh-CN" altLang="en-US" sz="2400" b="1" smtClean="0">
                <a:latin typeface="Times New Roman" panose="02020603050405020304" pitchFamily="18" charset="0"/>
                <a:cs typeface="Times New Roman" panose="02020603050405020304" pitchFamily="18" charset="0"/>
              </a:rPr>
              <a:t>，东欧</a:t>
            </a:r>
            <a:r>
              <a:rPr lang="zh-CN" altLang="en-US" sz="2400" b="1">
                <a:latin typeface="Times New Roman" panose="02020603050405020304" pitchFamily="18" charset="0"/>
                <a:cs typeface="Times New Roman" panose="02020603050405020304" pitchFamily="18" charset="0"/>
              </a:rPr>
              <a:t>国家大举借债，导致财政赤字剧增，通货膨胀严重，物价不断上涨，人民生活水平下降，造成严重的社会危机</a:t>
            </a:r>
            <a:r>
              <a:rPr lang="zh-CN" altLang="en-US" sz="2400" b="1" smtClean="0">
                <a:latin typeface="Times New Roman" panose="02020603050405020304" pitchFamily="18" charset="0"/>
                <a:cs typeface="Times New Roman" panose="02020603050405020304" pitchFamily="18" charset="0"/>
              </a:rPr>
              <a:t>。</a:t>
            </a:r>
            <a:r>
              <a:rPr lang="en-US" altLang="zh-CN" sz="2400" b="1">
                <a:latin typeface="Times New Roman" panose="02020603050405020304" pitchFamily="18" charset="0"/>
                <a:cs typeface="Times New Roman" panose="02020603050405020304" pitchFamily="18" charset="0"/>
              </a:rPr>
              <a:t> </a:t>
            </a:r>
            <a:r>
              <a:rPr lang="en-US" altLang="zh-CN" sz="2800" b="1" smtClean="0">
                <a:latin typeface="Times New Roman" panose="02020603050405020304" pitchFamily="18" charset="0"/>
                <a:cs typeface="Times New Roman" panose="02020603050405020304" pitchFamily="18" charset="0"/>
              </a:rPr>
              <a:t>  </a:t>
            </a:r>
            <a:endParaRPr lang="en-US" altLang="zh-CN" sz="2800" b="1" smtClean="0">
              <a:latin typeface="Times New Roman" panose="02020603050405020304" pitchFamily="18" charset="0"/>
              <a:cs typeface="Times New Roman" panose="02020603050405020304" pitchFamily="18" charset="0"/>
            </a:endParaRPr>
          </a:p>
          <a:p>
            <a:pPr marL="0" indent="0" algn="r" fontAlgn="auto">
              <a:lnSpc>
                <a:spcPct val="130000"/>
              </a:lnSpc>
            </a:pPr>
            <a:r>
              <a:rPr lang="en-US" altLang="zh-CN" sz="2800" b="1" smtClean="0">
                <a:latin typeface="Times New Roman" panose="02020603050405020304" pitchFamily="18" charset="0"/>
                <a:cs typeface="Times New Roman" panose="02020603050405020304" pitchFamily="18" charset="0"/>
              </a:rPr>
              <a:t>   </a:t>
            </a:r>
            <a:r>
              <a:rPr lang="en-US" altLang="zh-CN" sz="2400" b="1" smtClean="0">
                <a:latin typeface="Times New Roman" panose="02020603050405020304" pitchFamily="18" charset="0"/>
                <a:cs typeface="Times New Roman" panose="02020603050405020304" pitchFamily="18" charset="0"/>
              </a:rPr>
              <a:t>——</a:t>
            </a:r>
            <a:r>
              <a:rPr lang="zh-CN" altLang="en-US" sz="2400" b="1" smtClean="0">
                <a:latin typeface="Times New Roman" panose="02020603050405020304" pitchFamily="18" charset="0"/>
                <a:cs typeface="Times New Roman" panose="02020603050405020304" pitchFamily="18" charset="0"/>
              </a:rPr>
              <a:t>陆南泉</a:t>
            </a:r>
            <a:r>
              <a:rPr lang="en-US" altLang="zh-CN" sz="2400" b="1" smtClean="0">
                <a:latin typeface="Times New Roman" panose="02020603050405020304" pitchFamily="18" charset="0"/>
                <a:cs typeface="Times New Roman" panose="02020603050405020304" pitchFamily="18" charset="0"/>
              </a:rPr>
              <a:t>·《</a:t>
            </a:r>
            <a:r>
              <a:rPr lang="zh-CN" altLang="en-US" sz="2400" b="1" smtClean="0">
                <a:latin typeface="Times New Roman" panose="02020603050405020304" pitchFamily="18" charset="0"/>
                <a:cs typeface="Times New Roman" panose="02020603050405020304" pitchFamily="18" charset="0"/>
              </a:rPr>
              <a:t>苏联真相：对</a:t>
            </a:r>
            <a:r>
              <a:rPr lang="en-US" altLang="zh-CN" sz="2400" b="1" smtClean="0">
                <a:latin typeface="Times New Roman" panose="02020603050405020304" pitchFamily="18" charset="0"/>
                <a:cs typeface="Times New Roman" panose="02020603050405020304" pitchFamily="18" charset="0"/>
              </a:rPr>
              <a:t>101</a:t>
            </a:r>
            <a:r>
              <a:rPr lang="zh-CN" altLang="en-US" sz="2400" b="1" smtClean="0">
                <a:latin typeface="Times New Roman" panose="02020603050405020304" pitchFamily="18" charset="0"/>
                <a:cs typeface="Times New Roman" panose="02020603050405020304" pitchFamily="18" charset="0"/>
              </a:rPr>
              <a:t>个重要问题的思考</a:t>
            </a:r>
            <a:r>
              <a:rPr lang="en-US" altLang="zh-CN" sz="2400" b="1" smtClean="0">
                <a:latin typeface="Times New Roman" panose="02020603050405020304" pitchFamily="18" charset="0"/>
                <a:cs typeface="Times New Roman" panose="02020603050405020304" pitchFamily="18" charset="0"/>
              </a:rPr>
              <a:t>》</a:t>
            </a:r>
            <a:endParaRPr lang="en-US" altLang="zh-CN" sz="2400" b="1" smtClean="0">
              <a:latin typeface="Times New Roman" panose="02020603050405020304" pitchFamily="18" charset="0"/>
              <a:cs typeface="Times New Roman" panose="02020603050405020304" pitchFamily="18" charset="0"/>
            </a:endParaRPr>
          </a:p>
        </p:txBody>
      </p:sp>
      <p:sp>
        <p:nvSpPr>
          <p:cNvPr id="7" name="文本框 6"/>
          <p:cNvSpPr txBox="1"/>
          <p:nvPr/>
        </p:nvSpPr>
        <p:spPr>
          <a:xfrm>
            <a:off x="0" y="0"/>
            <a:ext cx="12192000" cy="706755"/>
          </a:xfrm>
          <a:prstGeom prst="rect">
            <a:avLst/>
          </a:prstGeom>
          <a:solidFill>
            <a:srgbClr val="C00000"/>
          </a:solidFill>
        </p:spPr>
        <p:txBody>
          <a:bodyPr wrap="square" rtlCol="0" anchor="t">
            <a:spAutoFit/>
          </a:bodyPr>
          <a:p>
            <a:pPr algn="ctr"/>
            <a:r>
              <a:rPr lang="zh-CN" altLang="en-US" sz="4000">
                <a:latin typeface="汉仪颜楷简" panose="00020600040101010101" charset="-122"/>
                <a:ea typeface="汉仪颜楷简" panose="00020600040101010101" charset="-122"/>
              </a:rPr>
              <a:t>东欧的社会主义建设、改革和剧变</a:t>
            </a:r>
            <a:endParaRPr lang="zh-CN" altLang="en-US" sz="4000">
              <a:latin typeface="汉仪颜楷简" panose="00020600040101010101" charset="-122"/>
              <a:ea typeface="汉仪颜楷简" panose="000206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212590" y="977900"/>
            <a:ext cx="3767455" cy="398780"/>
          </a:xfrm>
          <a:prstGeom prst="rect">
            <a:avLst/>
          </a:prstGeom>
          <a:noFill/>
        </p:spPr>
        <p:txBody>
          <a:bodyPr wrap="square" rtlCol="0">
            <a:spAutoFit/>
          </a:bodyPr>
          <a:lstStyle/>
          <a:p>
            <a:pPr algn="ctr"/>
            <a:r>
              <a:rPr lang="zh-CN" altLang="en-US" sz="2000" b="1">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东欧剧变</a:t>
            </a:r>
            <a:endParaRPr lang="zh-CN" altLang="en-US" sz="2000" b="1">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3" name="文本框 12"/>
          <p:cNvSpPr txBox="1"/>
          <p:nvPr/>
        </p:nvSpPr>
        <p:spPr>
          <a:xfrm>
            <a:off x="0" y="0"/>
            <a:ext cx="12192000" cy="706755"/>
          </a:xfrm>
          <a:prstGeom prst="rect">
            <a:avLst/>
          </a:prstGeom>
          <a:solidFill>
            <a:srgbClr val="C00000"/>
          </a:solidFill>
        </p:spPr>
        <p:txBody>
          <a:bodyPr wrap="square" rtlCol="0" anchor="t">
            <a:spAutoFit/>
          </a:bodyPr>
          <a:p>
            <a:pPr algn="ctr"/>
            <a:r>
              <a:rPr lang="zh-CN" altLang="en-US" sz="4000">
                <a:latin typeface="汉仪颜楷简" panose="00020600040101010101" charset="-122"/>
                <a:ea typeface="汉仪颜楷简" panose="00020600040101010101" charset="-122"/>
              </a:rPr>
              <a:t>东欧的社会主义建设、改革和剧变</a:t>
            </a:r>
            <a:endParaRPr lang="zh-CN" altLang="en-US" sz="4000">
              <a:latin typeface="汉仪颜楷简" panose="00020600040101010101" charset="-122"/>
              <a:ea typeface="汉仪颜楷简" panose="00020600040101010101" charset="-122"/>
            </a:endParaRPr>
          </a:p>
        </p:txBody>
      </p:sp>
      <p:pic>
        <p:nvPicPr>
          <p:cNvPr id="14" name="图片 13" descr="C:/Users/ADMINI~1/AppData/Local/Temp/kaimatting/20200410205230/output_aiMatting_20200410205242.pngoutput_aiMatting_20200410205242"/>
          <p:cNvPicPr>
            <a:picLocks noChangeAspect="1"/>
          </p:cNvPicPr>
          <p:nvPr/>
        </p:nvPicPr>
        <p:blipFill>
          <a:blip r:embed="rId1"/>
          <a:stretch>
            <a:fillRect/>
          </a:stretch>
        </p:blipFill>
        <p:spPr>
          <a:xfrm>
            <a:off x="1145540" y="1489075"/>
            <a:ext cx="9823450" cy="5052695"/>
          </a:xfrm>
          <a:prstGeom prst="rect">
            <a:avLst/>
          </a:prstGeom>
        </p:spPr>
      </p:pic>
      <p:sp>
        <p:nvSpPr>
          <p:cNvPr id="15" name="文本框 14"/>
          <p:cNvSpPr txBox="1"/>
          <p:nvPr/>
        </p:nvSpPr>
        <p:spPr>
          <a:xfrm>
            <a:off x="240030" y="864870"/>
            <a:ext cx="2967990" cy="583565"/>
          </a:xfrm>
          <a:prstGeom prst="rect">
            <a:avLst/>
          </a:prstGeom>
          <a:noFill/>
        </p:spPr>
        <p:txBody>
          <a:bodyPr wrap="square" rtlCol="0">
            <a:spAutoFit/>
          </a:bodyPr>
          <a:p>
            <a:pPr algn="ctr"/>
            <a:r>
              <a:rPr lang="en-US" altLang="zh-CN" sz="3200" b="1">
                <a:effectLst/>
                <a:latin typeface="汉仪颜楷简" panose="00020600040101010101" charset="-122"/>
                <a:ea typeface="汉仪颜楷简" panose="00020600040101010101" charset="-122"/>
              </a:rPr>
              <a:t>2</a:t>
            </a:r>
            <a:r>
              <a:rPr lang="zh-CN" altLang="en-US" sz="3200" b="1">
                <a:effectLst/>
                <a:latin typeface="汉仪颜楷简" panose="00020600040101010101" charset="-122"/>
                <a:ea typeface="汉仪颜楷简" panose="00020600040101010101" charset="-122"/>
              </a:rPr>
              <a:t>、东欧剧变</a:t>
            </a:r>
            <a:endParaRPr lang="zh-CN" altLang="en-US" sz="3200" b="1">
              <a:effectLst/>
              <a:latin typeface="汉仪颜楷简" panose="00020600040101010101" charset="-122"/>
              <a:ea typeface="汉仪颜楷简" panose="00020600040101010101" charset="-122"/>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44650" y="2402205"/>
            <a:ext cx="8902700" cy="922020"/>
          </a:xfrm>
          <a:prstGeom prst="rect">
            <a:avLst/>
          </a:prstGeom>
          <a:noFill/>
        </p:spPr>
        <p:txBody>
          <a:bodyPr wrap="square" rtlCol="0" anchor="t">
            <a:spAutoFit/>
          </a:bodyPr>
          <a:p>
            <a:r>
              <a:rPr lang="en-US" altLang="zh-CN" sz="5400">
                <a:latin typeface="汉仪颜楷简" panose="00020600040101010101" charset="-122"/>
                <a:ea typeface="汉仪颜楷简" panose="00020600040101010101" charset="-122"/>
              </a:rPr>
              <a:t>01 </a:t>
            </a:r>
            <a:r>
              <a:rPr lang="zh-CN" altLang="en-US" sz="5400">
                <a:latin typeface="汉仪颜楷简" panose="00020600040101010101" charset="-122"/>
                <a:ea typeface="汉仪颜楷简" panose="00020600040101010101" charset="-122"/>
              </a:rPr>
              <a:t>苏联的发展、改革与解体</a:t>
            </a:r>
            <a:endParaRPr lang="zh-CN" altLang="en-US" sz="5400">
              <a:latin typeface="汉仪颜楷简" panose="00020600040101010101" charset="-122"/>
              <a:ea typeface="汉仪颜楷简" panose="00020600040101010101" charset="-122"/>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697" name="图片 2530305" descr="波兰地图"/>
          <p:cNvPicPr>
            <a:picLocks noChangeAspect="1"/>
          </p:cNvPicPr>
          <p:nvPr/>
        </p:nvPicPr>
        <p:blipFill>
          <a:blip r:embed="rId1"/>
          <a:stretch>
            <a:fillRect/>
          </a:stretch>
        </p:blipFill>
        <p:spPr>
          <a:xfrm>
            <a:off x="614859" y="0"/>
            <a:ext cx="10961902" cy="6857620"/>
          </a:xfrm>
          <a:prstGeom prst="rect">
            <a:avLst/>
          </a:prstGeom>
          <a:noFill/>
          <a:ln w="9525">
            <a:noFill/>
          </a:ln>
        </p:spPr>
      </p:pic>
      <p:pic>
        <p:nvPicPr>
          <p:cNvPr id="29698" name="图片 2530306" descr="波兰国徽"/>
          <p:cNvPicPr>
            <a:picLocks noChangeAspect="1"/>
          </p:cNvPicPr>
          <p:nvPr/>
        </p:nvPicPr>
        <p:blipFill>
          <a:blip r:embed="rId2"/>
          <a:stretch>
            <a:fillRect/>
          </a:stretch>
        </p:blipFill>
        <p:spPr>
          <a:xfrm>
            <a:off x="1975331" y="1126106"/>
            <a:ext cx="2175994" cy="2589470"/>
          </a:xfrm>
          <a:prstGeom prst="rect">
            <a:avLst/>
          </a:prstGeom>
          <a:noFill/>
          <a:ln w="9525">
            <a:noFill/>
          </a:ln>
        </p:spPr>
      </p:pic>
      <p:pic>
        <p:nvPicPr>
          <p:cNvPr id="29699" name="图片 2530307" descr="瓦文萨"/>
          <p:cNvPicPr>
            <a:picLocks noChangeAspect="1"/>
          </p:cNvPicPr>
          <p:nvPr/>
        </p:nvPicPr>
        <p:blipFill>
          <a:blip r:embed="rId3"/>
          <a:stretch>
            <a:fillRect/>
          </a:stretch>
        </p:blipFill>
        <p:spPr>
          <a:xfrm>
            <a:off x="4501923" y="1126106"/>
            <a:ext cx="1737746" cy="2589470"/>
          </a:xfrm>
          <a:prstGeom prst="rect">
            <a:avLst/>
          </a:prstGeom>
          <a:noFill/>
          <a:ln w="9525">
            <a:noFill/>
          </a:ln>
        </p:spPr>
      </p:pic>
      <p:sp>
        <p:nvSpPr>
          <p:cNvPr id="29700" name="文本框 2530308"/>
          <p:cNvSpPr txBox="1"/>
          <p:nvPr/>
        </p:nvSpPr>
        <p:spPr>
          <a:xfrm>
            <a:off x="1523747" y="261044"/>
            <a:ext cx="9144126" cy="534035"/>
          </a:xfrm>
          <a:prstGeom prst="rect">
            <a:avLst/>
          </a:prstGeom>
          <a:solidFill>
            <a:srgbClr val="003399">
              <a:alpha val="79999"/>
            </a:srgbClr>
          </a:solidFill>
          <a:ln w="28575" cap="sq" cmpd="sng">
            <a:solidFill>
              <a:schemeClr val="bg1"/>
            </a:solidFill>
            <a:prstDash val="solid"/>
            <a:miter/>
            <a:headEnd type="none" w="med" len="med"/>
            <a:tailEnd type="none" w="med" len="med"/>
          </a:ln>
        </p:spPr>
        <p:txBody>
          <a:bodyPr anchor="t">
            <a:spAutoFit/>
          </a:bodyPr>
          <a:p>
            <a:pPr algn="ctr">
              <a:spcBef>
                <a:spcPct val="50000"/>
              </a:spcBef>
              <a:buFont typeface="Arial" panose="020B0604020202020204" pitchFamily="34" charset="0"/>
            </a:pPr>
            <a:r>
              <a:rPr lang="zh-CN" altLang="en-US" sz="2880" dirty="0">
                <a:solidFill>
                  <a:schemeClr val="bg1"/>
                </a:solidFill>
                <a:latin typeface="汉仪颜楷简" panose="00020600040101010101" charset="-122"/>
                <a:ea typeface="汉仪颜楷简" panose="00020600040101010101" charset="-122"/>
              </a:rPr>
              <a:t>东欧巨变：几家欢乐几家愁</a:t>
            </a:r>
            <a:endParaRPr lang="zh-CN" altLang="en-US" sz="2880" dirty="0">
              <a:solidFill>
                <a:schemeClr val="bg1"/>
              </a:solidFill>
              <a:latin typeface="汉仪颜楷简" panose="00020600040101010101" charset="-122"/>
              <a:ea typeface="汉仪颜楷简" panose="00020600040101010101" charset="-122"/>
            </a:endParaRPr>
          </a:p>
        </p:txBody>
      </p:sp>
      <p:sp>
        <p:nvSpPr>
          <p:cNvPr id="24581" name="矩形 2530309"/>
          <p:cNvSpPr/>
          <p:nvPr/>
        </p:nvSpPr>
        <p:spPr>
          <a:xfrm>
            <a:off x="7247639" y="3284950"/>
            <a:ext cx="577344" cy="523240"/>
          </a:xfrm>
          <a:prstGeom prst="rect">
            <a:avLst/>
          </a:prstGeom>
          <a:noFill/>
          <a:ln w="9525">
            <a:noFill/>
          </a:ln>
        </p:spPr>
        <p:txBody>
          <a:bodyPr anchor="t">
            <a:spAutoFit/>
          </a:bodyPr>
          <a:p>
            <a:pPr fontAlgn="base">
              <a:buFont typeface="Arial" panose="020B0604020202020204" pitchFamily="34" charset="0"/>
            </a:pPr>
            <a:r>
              <a:rPr lang="en-US" altLang="zh-CN" sz="2805" strike="noStrike" noProof="1" dirty="0">
                <a:solidFill>
                  <a:srgbClr val="FF0000"/>
                </a:solidFill>
                <a:latin typeface="Arial" panose="020B0604020202020204" pitchFamily="34" charset="0"/>
                <a:ea typeface="金桥简隶书" pitchFamily="2" charset="-122"/>
                <a:cs typeface="+mn-cs"/>
              </a:rPr>
              <a:t>★</a:t>
            </a:r>
            <a:endParaRPr lang="en-US" altLang="zh-CN" sz="2805" strike="noStrike" noProof="1" dirty="0">
              <a:solidFill>
                <a:srgbClr val="FF0000"/>
              </a:solidFill>
              <a:latin typeface="Arial" panose="020B0604020202020204" pitchFamily="34" charset="0"/>
              <a:ea typeface="金桥简隶书" pitchFamily="2" charset="-122"/>
            </a:endParaRPr>
          </a:p>
        </p:txBody>
      </p:sp>
      <p:sp>
        <p:nvSpPr>
          <p:cNvPr id="29702" name="文本框 2530310"/>
          <p:cNvSpPr txBox="1"/>
          <p:nvPr/>
        </p:nvSpPr>
        <p:spPr>
          <a:xfrm>
            <a:off x="1523747" y="5773433"/>
            <a:ext cx="9144126" cy="521970"/>
          </a:xfrm>
          <a:prstGeom prst="rect">
            <a:avLst/>
          </a:prstGeom>
          <a:solidFill>
            <a:srgbClr val="003399">
              <a:alpha val="79999"/>
            </a:srgbClr>
          </a:solidFill>
          <a:ln w="28575" cap="sq" cmpd="sng">
            <a:solidFill>
              <a:schemeClr val="bg1"/>
            </a:solidFill>
            <a:prstDash val="solid"/>
            <a:miter/>
            <a:headEnd type="none" w="med" len="med"/>
            <a:tailEnd type="none" w="med" len="med"/>
          </a:ln>
        </p:spPr>
        <p:txBody>
          <a:bodyPr anchor="t">
            <a:spAutoFit/>
          </a:bodyPr>
          <a:p>
            <a:pPr algn="ctr">
              <a:spcBef>
                <a:spcPct val="50000"/>
              </a:spcBef>
              <a:buFont typeface="Arial" panose="020B0604020202020204" pitchFamily="34" charset="0"/>
            </a:pPr>
            <a:r>
              <a:rPr lang="en-US" altLang="zh-CN" sz="28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1989</a:t>
            </a:r>
            <a:r>
              <a:rPr lang="zh-CN" altLang="en-US" sz="28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年，波兰成为第一个发生剧变的东欧国家。</a:t>
            </a:r>
            <a:endParaRPr lang="zh-CN" altLang="en-US" sz="28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9703" name="图片 2530311" descr="图片1"/>
          <p:cNvPicPr>
            <a:picLocks noChangeAspect="1"/>
          </p:cNvPicPr>
          <p:nvPr/>
        </p:nvPicPr>
        <p:blipFill>
          <a:blip r:embed="rId4"/>
          <a:stretch>
            <a:fillRect/>
          </a:stretch>
        </p:blipFill>
        <p:spPr>
          <a:xfrm>
            <a:off x="6744607" y="1196606"/>
            <a:ext cx="3166814" cy="2099777"/>
          </a:xfrm>
          <a:prstGeom prst="rect">
            <a:avLst/>
          </a:prstGeom>
          <a:noFill/>
          <a:ln w="9525">
            <a:noFill/>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1" name="图片 2531329" descr="柏林(Berlin)"/>
          <p:cNvPicPr>
            <a:picLocks noChangeAspect="1"/>
          </p:cNvPicPr>
          <p:nvPr/>
        </p:nvPicPr>
        <p:blipFill>
          <a:blip r:embed="rId1"/>
          <a:stretch>
            <a:fillRect/>
          </a:stretch>
        </p:blipFill>
        <p:spPr>
          <a:xfrm>
            <a:off x="591994" y="0"/>
            <a:ext cx="10996199" cy="6857620"/>
          </a:xfrm>
          <a:prstGeom prst="rect">
            <a:avLst/>
          </a:prstGeom>
          <a:noFill/>
          <a:ln w="9525">
            <a:noFill/>
          </a:ln>
        </p:spPr>
      </p:pic>
      <p:sp>
        <p:nvSpPr>
          <p:cNvPr id="30722" name="文本框 2531330"/>
          <p:cNvSpPr txBox="1"/>
          <p:nvPr/>
        </p:nvSpPr>
        <p:spPr>
          <a:xfrm>
            <a:off x="1523747" y="403950"/>
            <a:ext cx="9144126" cy="534035"/>
          </a:xfrm>
          <a:prstGeom prst="rect">
            <a:avLst/>
          </a:prstGeom>
          <a:solidFill>
            <a:srgbClr val="993300">
              <a:alpha val="84998"/>
            </a:srgbClr>
          </a:solidFill>
          <a:ln w="38100" cap="sq" cmpd="sng">
            <a:solidFill>
              <a:srgbClr val="FFFF00"/>
            </a:solidFill>
            <a:prstDash val="solid"/>
            <a:miter/>
            <a:headEnd type="none" w="med" len="med"/>
            <a:tailEnd type="none" w="med" len="med"/>
          </a:ln>
        </p:spPr>
        <p:txBody>
          <a:bodyPr anchor="t">
            <a:spAutoFit/>
          </a:bodyPr>
          <a:p>
            <a:pPr algn="ctr">
              <a:spcBef>
                <a:spcPct val="50000"/>
              </a:spcBef>
              <a:buFont typeface="Arial" panose="020B0604020202020204" pitchFamily="34" charset="0"/>
            </a:pPr>
            <a:r>
              <a:rPr lang="zh-CN" altLang="en-US" sz="2880" dirty="0">
                <a:solidFill>
                  <a:schemeClr val="bg1"/>
                </a:solidFill>
                <a:latin typeface="汉仪颜楷简" panose="00020600040101010101" charset="-122"/>
                <a:ea typeface="汉仪颜楷简" panose="00020600040101010101" charset="-122"/>
              </a:rPr>
              <a:t>东欧巨变：几家欢乐几家愁</a:t>
            </a:r>
            <a:endParaRPr lang="zh-CN" altLang="en-US" sz="2880" dirty="0">
              <a:solidFill>
                <a:schemeClr val="bg1"/>
              </a:solidFill>
              <a:latin typeface="汉仪颜楷简" panose="00020600040101010101" charset="-122"/>
              <a:ea typeface="汉仪颜楷简" panose="00020600040101010101" charset="-122"/>
            </a:endParaRPr>
          </a:p>
        </p:txBody>
      </p:sp>
      <p:sp>
        <p:nvSpPr>
          <p:cNvPr id="30723" name="文本框 2531331"/>
          <p:cNvSpPr txBox="1"/>
          <p:nvPr/>
        </p:nvSpPr>
        <p:spPr>
          <a:xfrm>
            <a:off x="1525651" y="5491430"/>
            <a:ext cx="9256547" cy="829945"/>
          </a:xfrm>
          <a:prstGeom prst="rect">
            <a:avLst/>
          </a:prstGeom>
          <a:gradFill rotWithShape="1">
            <a:gsLst>
              <a:gs pos="0">
                <a:srgbClr val="FBFB11"/>
              </a:gs>
              <a:gs pos="100000">
                <a:srgbClr val="838309"/>
              </a:gs>
            </a:gsLst>
            <a:lin ang="0"/>
            <a:tileRect/>
          </a:gradFill>
          <a:ln w="9525" cap="flat" cmpd="sng">
            <a:solidFill>
              <a:schemeClr val="tx1"/>
            </a:solidFill>
            <a:prstDash val="solid"/>
            <a:miter/>
            <a:headEnd type="none" w="med" len="med"/>
            <a:tailEnd type="none" w="med" len="med"/>
          </a:ln>
        </p:spPr>
        <p:txBody>
          <a:bodyPr wrap="square" anchor="t">
            <a:spAutoFit/>
          </a:bodyPr>
          <a:p>
            <a:pPr>
              <a:spcBef>
                <a:spcPct val="50000"/>
              </a:spcBef>
              <a:buFont typeface="Arial" panose="020B0604020202020204" pitchFamily="34" charset="0"/>
            </a:pPr>
            <a:r>
              <a:rPr lang="en-US" altLang="zh-CN" sz="2400" b="1">
                <a:latin typeface="Times New Roman" panose="02020603050405020304" pitchFamily="18" charset="0"/>
                <a:ea typeface="宋体" panose="02010600030101010101" pitchFamily="2" charset="-122"/>
                <a:cs typeface="Times New Roman" panose="02020603050405020304" pitchFamily="18" charset="0"/>
              </a:rPr>
              <a:t>1990</a:t>
            </a: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年</a:t>
            </a:r>
            <a:r>
              <a:rPr lang="en-US" altLang="zh-CN" sz="2400" b="1">
                <a:latin typeface="Times New Roman" panose="02020603050405020304" pitchFamily="18" charset="0"/>
                <a:ea typeface="宋体" panose="02010600030101010101" pitchFamily="2" charset="-122"/>
                <a:cs typeface="Times New Roman" panose="02020603050405020304" pitchFamily="18" charset="0"/>
              </a:rPr>
              <a:t>10</a:t>
            </a: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月</a:t>
            </a:r>
            <a:r>
              <a:rPr lang="en-US" altLang="zh-CN" sz="2400" b="1">
                <a:latin typeface="Times New Roman" panose="02020603050405020304" pitchFamily="18" charset="0"/>
                <a:ea typeface="宋体" panose="02010600030101010101" pitchFamily="2" charset="-122"/>
                <a:cs typeface="Times New Roman" panose="02020603050405020304" pitchFamily="18" charset="0"/>
              </a:rPr>
              <a:t>3</a:t>
            </a: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日，民主德国并入联邦德国，德国正式宣布统一。勃兰登堡门因此成为德国统一的象征。</a:t>
            </a:r>
            <a:endParaRPr lang="zh-CN" altLang="en-US" sz="2400" b="1" dirty="0">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745" name="图片 2532353" descr="xinsimple_39212021615517211541367"/>
          <p:cNvPicPr>
            <a:picLocks noChangeAspect="1"/>
          </p:cNvPicPr>
          <p:nvPr/>
        </p:nvPicPr>
        <p:blipFill>
          <a:blip r:embed="rId1"/>
          <a:stretch>
            <a:fillRect/>
          </a:stretch>
        </p:blipFill>
        <p:spPr>
          <a:xfrm>
            <a:off x="6098668" y="0"/>
            <a:ext cx="5478093" cy="6855713"/>
          </a:xfrm>
          <a:prstGeom prst="rect">
            <a:avLst/>
          </a:prstGeom>
          <a:noFill/>
          <a:ln w="9525">
            <a:noFill/>
          </a:ln>
        </p:spPr>
      </p:pic>
      <p:pic>
        <p:nvPicPr>
          <p:cNvPr id="31746" name="图片 2532354" descr="xinsimple_3021202161551458380158"/>
          <p:cNvPicPr>
            <a:picLocks noChangeAspect="1"/>
          </p:cNvPicPr>
          <p:nvPr/>
        </p:nvPicPr>
        <p:blipFill>
          <a:blip r:embed="rId2"/>
          <a:stretch>
            <a:fillRect/>
          </a:stretch>
        </p:blipFill>
        <p:spPr>
          <a:xfrm>
            <a:off x="591994" y="0"/>
            <a:ext cx="5529539" cy="6855713"/>
          </a:xfrm>
          <a:prstGeom prst="rect">
            <a:avLst/>
          </a:prstGeom>
          <a:noFill/>
          <a:ln w="9525">
            <a:noFill/>
          </a:ln>
        </p:spPr>
      </p:pic>
      <p:sp>
        <p:nvSpPr>
          <p:cNvPr id="31747" name="文本框 2532355"/>
          <p:cNvSpPr txBox="1"/>
          <p:nvPr/>
        </p:nvSpPr>
        <p:spPr>
          <a:xfrm>
            <a:off x="992133" y="5283740"/>
            <a:ext cx="10209259" cy="1198880"/>
          </a:xfrm>
          <a:prstGeom prst="rect">
            <a:avLst/>
          </a:prstGeom>
          <a:gradFill rotWithShape="1">
            <a:gsLst>
              <a:gs pos="0">
                <a:srgbClr val="FBFB11"/>
              </a:gs>
              <a:gs pos="100000">
                <a:srgbClr val="838309"/>
              </a:gs>
            </a:gsLst>
            <a:lin ang="0"/>
            <a:tileRect/>
          </a:gradFill>
          <a:ln w="9525" cap="flat" cmpd="sng">
            <a:solidFill>
              <a:schemeClr val="tx1"/>
            </a:solidFill>
            <a:prstDash val="solid"/>
            <a:miter/>
            <a:headEnd type="none" w="med" len="med"/>
            <a:tailEnd type="none" w="med" len="med"/>
          </a:ln>
        </p:spPr>
        <p:txBody>
          <a:bodyPr wrap="square" anchor="t">
            <a:spAutoFit/>
          </a:bodyPr>
          <a:p>
            <a:pPr>
              <a:lnSpc>
                <a:spcPct val="150000"/>
              </a:lnSpc>
              <a:buFont typeface="Arial" panose="020B0604020202020204" pitchFamily="34" charset="0"/>
            </a:pP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自</a:t>
            </a:r>
            <a:r>
              <a:rPr lang="en-US" altLang="zh-CN" sz="2400" b="1">
                <a:latin typeface="Times New Roman" panose="02020603050405020304" pitchFamily="18" charset="0"/>
                <a:ea typeface="宋体" panose="02010600030101010101" pitchFamily="2" charset="-122"/>
                <a:cs typeface="Times New Roman" panose="02020603050405020304" pitchFamily="18" charset="0"/>
              </a:rPr>
              <a:t>1991</a:t>
            </a: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年南斯拉夫各共和国掀起“独立”狂潮以来，南斯拉夫屡次爆发武装冲突，其规模之大，蔓延之迅速，伤亡之惨重，是战后欧洲前所未有的。</a:t>
            </a:r>
            <a:endParaRPr lang="zh-CN" altLang="en-US" sz="2400"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1748" name="文本框 2532356"/>
          <p:cNvSpPr txBox="1"/>
          <p:nvPr/>
        </p:nvSpPr>
        <p:spPr>
          <a:xfrm>
            <a:off x="1523747" y="188638"/>
            <a:ext cx="9144126" cy="534035"/>
          </a:xfrm>
          <a:prstGeom prst="rect">
            <a:avLst/>
          </a:prstGeom>
          <a:solidFill>
            <a:srgbClr val="003399">
              <a:alpha val="79999"/>
            </a:srgbClr>
          </a:solidFill>
          <a:ln w="28575" cap="sq" cmpd="sng">
            <a:solidFill>
              <a:schemeClr val="bg1"/>
            </a:solidFill>
            <a:prstDash val="solid"/>
            <a:miter/>
            <a:headEnd type="none" w="med" len="med"/>
            <a:tailEnd type="none" w="med" len="med"/>
          </a:ln>
        </p:spPr>
        <p:txBody>
          <a:bodyPr anchor="t">
            <a:spAutoFit/>
          </a:bodyPr>
          <a:p>
            <a:pPr algn="ctr">
              <a:spcBef>
                <a:spcPct val="50000"/>
              </a:spcBef>
              <a:buFont typeface="Arial" panose="020B0604020202020204" pitchFamily="34" charset="0"/>
            </a:pPr>
            <a:r>
              <a:rPr lang="zh-CN" altLang="en-US" sz="2880" dirty="0">
                <a:solidFill>
                  <a:schemeClr val="bg1"/>
                </a:solidFill>
                <a:latin typeface="汉仪颜楷简" panose="00020600040101010101" charset="-122"/>
                <a:ea typeface="汉仪颜楷简" panose="00020600040101010101" charset="-122"/>
              </a:rPr>
              <a:t>东欧巨变：几家欢乐几家愁</a:t>
            </a:r>
            <a:endParaRPr lang="zh-CN" altLang="en-US" sz="2880" dirty="0">
              <a:solidFill>
                <a:schemeClr val="bg1"/>
              </a:solidFill>
              <a:latin typeface="汉仪颜楷简" panose="00020600040101010101" charset="-122"/>
              <a:ea typeface="汉仪颜楷简" panose="00020600040101010101" charset="-122"/>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793" name="图片 2507778" descr="SC20040323124947515"/>
          <p:cNvPicPr>
            <a:picLocks noChangeAspect="1"/>
          </p:cNvPicPr>
          <p:nvPr/>
        </p:nvPicPr>
        <p:blipFill>
          <a:blip r:embed="rId1"/>
          <a:stretch>
            <a:fillRect/>
          </a:stretch>
        </p:blipFill>
        <p:spPr>
          <a:xfrm>
            <a:off x="605332" y="0"/>
            <a:ext cx="10971428" cy="6857620"/>
          </a:xfrm>
          <a:prstGeom prst="rect">
            <a:avLst/>
          </a:prstGeom>
          <a:noFill/>
          <a:ln w="9525">
            <a:noFill/>
          </a:ln>
        </p:spPr>
      </p:pic>
      <p:sp>
        <p:nvSpPr>
          <p:cNvPr id="33794" name="文本框 1"/>
          <p:cNvSpPr txBox="1"/>
          <p:nvPr/>
        </p:nvSpPr>
        <p:spPr>
          <a:xfrm>
            <a:off x="1550803" y="5502863"/>
            <a:ext cx="9138411" cy="829945"/>
          </a:xfrm>
          <a:prstGeom prst="rect">
            <a:avLst/>
          </a:prstGeom>
          <a:solidFill>
            <a:srgbClr val="FFFF00"/>
          </a:solidFill>
          <a:ln w="9525">
            <a:noFill/>
          </a:ln>
        </p:spPr>
        <p:txBody>
          <a:bodyPr wrap="square" anchor="t">
            <a:spAutoFit/>
          </a:bodyPr>
          <a:p>
            <a:r>
              <a:rPr lang="zh-CN" altLang="en-US" sz="2400" b="1">
                <a:latin typeface="宋体" panose="02010600030101010101" pitchFamily="2" charset="-122"/>
                <a:ea typeface="宋体" panose="02010600030101010101" pitchFamily="2" charset="-122"/>
              </a:rPr>
              <a:t>波兰、南斯拉夫、阿尔巴尼亚、捷克 斯洛伐克、保加利亚、罗马尼亚、匈牙利和德意志民主共和国等国发生剧变。</a:t>
            </a:r>
            <a:endParaRPr lang="zh-CN" altLang="en-US" sz="2400" b="1">
              <a:latin typeface="宋体" panose="02010600030101010101" pitchFamily="2" charset="-122"/>
              <a:ea typeface="宋体" panose="02010600030101010101" pitchFamily="2" charset="-122"/>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lum bright="42000"/>
          </a:blip>
          <a:stretch>
            <a:fillRect/>
          </a:stretch>
        </p:blipFill>
        <p:spPr>
          <a:xfrm>
            <a:off x="7954645" y="1656715"/>
            <a:ext cx="2828925" cy="2377440"/>
          </a:xfrm>
          <a:prstGeom prst="ellipse">
            <a:avLst/>
          </a:prstGeom>
        </p:spPr>
      </p:pic>
      <p:pic>
        <p:nvPicPr>
          <p:cNvPr id="8" name="图片 7"/>
          <p:cNvPicPr>
            <a:picLocks noChangeAspect="1"/>
          </p:cNvPicPr>
          <p:nvPr/>
        </p:nvPicPr>
        <p:blipFill>
          <a:blip r:embed="rId2">
            <a:grayscl/>
            <a:lum bright="18000"/>
          </a:blip>
          <a:stretch>
            <a:fillRect/>
          </a:stretch>
        </p:blipFill>
        <p:spPr>
          <a:xfrm>
            <a:off x="5521325" y="4034155"/>
            <a:ext cx="3143250" cy="2476500"/>
          </a:xfrm>
          <a:prstGeom prst="rect">
            <a:avLst/>
          </a:prstGeom>
          <a:effectLst>
            <a:softEdge rad="317500"/>
          </a:effectLst>
        </p:spPr>
      </p:pic>
      <p:sp>
        <p:nvSpPr>
          <p:cNvPr id="9" name="文本框 8"/>
          <p:cNvSpPr txBox="1"/>
          <p:nvPr/>
        </p:nvSpPr>
        <p:spPr>
          <a:xfrm>
            <a:off x="777240" y="1448435"/>
            <a:ext cx="11261090" cy="5303520"/>
          </a:xfrm>
          <a:prstGeom prst="rect">
            <a:avLst/>
          </a:prstGeom>
          <a:solidFill>
            <a:schemeClr val="bg1">
              <a:alpha val="50000"/>
            </a:schemeClr>
          </a:solidFill>
        </p:spPr>
        <p:txBody>
          <a:bodyPr wrap="square" rtlCol="0" anchor="t">
            <a:spAutoFit/>
          </a:bodyPr>
          <a:lstStyle/>
          <a:p>
            <a:pPr marL="285750" indent="-285750" algn="l" fontAlgn="auto">
              <a:lnSpc>
                <a:spcPct val="110000"/>
              </a:lnSpc>
              <a:buClr>
                <a:srgbClr val="C00000"/>
              </a:buClr>
              <a:buSzPct val="85000"/>
              <a:buFont typeface="Wingdings" panose="05000000000000000000" charset="0"/>
              <a:buChar char="n"/>
            </a:pPr>
            <a:r>
              <a:rPr lang="zh-CN" altLang="en-US" sz="2800" b="1" smtClean="0">
                <a:solidFill>
                  <a:schemeClr val="tx1"/>
                </a:solidFill>
                <a:effectLst>
                  <a:outerShdw blurRad="38100" dist="38100" dir="2700000" algn="tl">
                    <a:srgbClr val="000000">
                      <a:alpha val="43137"/>
                    </a:srgbClr>
                  </a:outerShdw>
                </a:effectLst>
                <a:latin typeface="方正苏新诗柳楷简体" panose="02000000000000000000" charset="-122"/>
                <a:ea typeface="方正苏新诗柳楷简体" panose="02000000000000000000" charset="-122"/>
                <a:cs typeface="方正苏新诗柳楷简体" panose="02000000000000000000" charset="-122"/>
                <a:sym typeface="+mn-ea"/>
              </a:rPr>
              <a:t>（</a:t>
            </a:r>
            <a:r>
              <a:rPr lang="en-US" altLang="zh-CN" sz="2800" b="1" smtClean="0">
                <a:solidFill>
                  <a:schemeClr val="tx1"/>
                </a:solidFill>
                <a:effectLst>
                  <a:outerShdw blurRad="38100" dist="38100" dir="2700000" algn="tl">
                    <a:srgbClr val="000000">
                      <a:alpha val="43137"/>
                    </a:srgbClr>
                  </a:outerShdw>
                </a:effectLst>
                <a:latin typeface="方正苏新诗柳楷简体" panose="02000000000000000000" charset="-122"/>
                <a:ea typeface="方正苏新诗柳楷简体" panose="02000000000000000000" charset="-122"/>
                <a:cs typeface="方正苏新诗柳楷简体" panose="02000000000000000000" charset="-122"/>
                <a:sym typeface="+mn-ea"/>
              </a:rPr>
              <a:t>1</a:t>
            </a:r>
            <a:r>
              <a:rPr lang="zh-CN" altLang="en-US" sz="2800" b="1" smtClean="0">
                <a:solidFill>
                  <a:schemeClr val="tx1"/>
                </a:solidFill>
                <a:effectLst>
                  <a:outerShdw blurRad="38100" dist="38100" dir="2700000" algn="tl">
                    <a:srgbClr val="000000">
                      <a:alpha val="43137"/>
                    </a:srgbClr>
                  </a:outerShdw>
                </a:effectLst>
                <a:latin typeface="方正苏新诗柳楷简体" panose="02000000000000000000" charset="-122"/>
                <a:ea typeface="方正苏新诗柳楷简体" panose="02000000000000000000" charset="-122"/>
                <a:cs typeface="方正苏新诗柳楷简体" panose="02000000000000000000" charset="-122"/>
                <a:sym typeface="+mn-ea"/>
              </a:rPr>
              <a:t>）原因</a:t>
            </a:r>
            <a:endParaRPr lang="zh-CN" altLang="en-US" sz="2800" b="1" smtClean="0">
              <a:solidFill>
                <a:schemeClr val="tx1"/>
              </a:solidFill>
              <a:effectLst>
                <a:outerShdw blurRad="38100" dist="38100" dir="2700000" algn="tl">
                  <a:srgbClr val="000000">
                    <a:alpha val="43137"/>
                  </a:srgbClr>
                </a:outerShdw>
              </a:effectLst>
              <a:latin typeface="方正苏新诗柳楷简体" panose="02000000000000000000" charset="-122"/>
              <a:ea typeface="方正苏新诗柳楷简体" panose="02000000000000000000" charset="-122"/>
              <a:cs typeface="方正苏新诗柳楷简体" panose="02000000000000000000" charset="-122"/>
              <a:sym typeface="+mn-ea"/>
            </a:endParaRPr>
          </a:p>
          <a:p>
            <a:pPr indent="0" fontAlgn="auto">
              <a:lnSpc>
                <a:spcPct val="110000"/>
              </a:lnSpc>
              <a:buClr>
                <a:srgbClr val="C00000"/>
              </a:buClr>
              <a:buSzPct val="85000"/>
              <a:buFont typeface="Wingdings" panose="05000000000000000000" charset="0"/>
              <a:buNone/>
            </a:pPr>
            <a:r>
              <a:rPr lang="zh-CN" altLang="en-US" sz="28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现实原因：改革没有突破斯大林模式的框架，到</a:t>
            </a:r>
            <a:r>
              <a:rPr lang="en-US" altLang="zh-CN" sz="28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20</a:t>
            </a:r>
            <a:r>
              <a:rPr lang="zh-CN" altLang="en-US" sz="28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世纪</a:t>
            </a:r>
            <a:r>
              <a:rPr lang="en-US" altLang="zh-CN" sz="28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80</a:t>
            </a:r>
            <a:r>
              <a:rPr lang="zh-CN" altLang="en-US" sz="28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年代，东欧国家经济陷入困境，政局剧烈动荡。</a:t>
            </a:r>
            <a:endParaRPr lang="zh-CN" altLang="en-US" sz="28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endParaRPr>
          </a:p>
          <a:p>
            <a:pPr indent="0" fontAlgn="auto">
              <a:lnSpc>
                <a:spcPct val="110000"/>
              </a:lnSpc>
              <a:buClr>
                <a:srgbClr val="C00000"/>
              </a:buClr>
              <a:buSzPct val="85000"/>
              <a:buFont typeface="Wingdings" panose="05000000000000000000" charset="0"/>
              <a:buNone/>
            </a:pPr>
            <a:r>
              <a:rPr lang="zh-CN" altLang="en-US" sz="28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外部原因：戈尔巴乔夫的改革思想推动了东欧各国执政党的改组、蜕变；西方推行“和平演变”战略。</a:t>
            </a:r>
            <a:endParaRPr lang="en-US" altLang="zh-CN" sz="28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endParaRPr>
          </a:p>
          <a:p>
            <a:pPr marL="285750" indent="-285750" algn="l" fontAlgn="auto">
              <a:lnSpc>
                <a:spcPct val="110000"/>
              </a:lnSpc>
              <a:buClr>
                <a:srgbClr val="C00000"/>
              </a:buClr>
              <a:buSzPct val="85000"/>
              <a:buFont typeface="Wingdings" panose="05000000000000000000" charset="0"/>
              <a:buChar char="n"/>
            </a:pPr>
            <a:r>
              <a:rPr lang="zh-CN" altLang="en-US" sz="28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a:t>
            </a:r>
            <a:r>
              <a:rPr lang="en-US" altLang="zh-CN" sz="28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2</a:t>
            </a:r>
            <a:r>
              <a:rPr lang="zh-CN" altLang="en-US" sz="28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）表现：</a:t>
            </a:r>
            <a:endParaRPr lang="zh-CN" altLang="en-US" sz="28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endParaRPr>
          </a:p>
          <a:p>
            <a:pPr indent="0" algn="l" fontAlgn="auto">
              <a:lnSpc>
                <a:spcPct val="110000"/>
              </a:lnSpc>
              <a:buClr>
                <a:srgbClr val="C00000"/>
              </a:buClr>
              <a:buSzPct val="85000"/>
              <a:buFont typeface="Wingdings" panose="05000000000000000000" charset="0"/>
              <a:buNone/>
            </a:pPr>
            <a:r>
              <a:rPr lang="zh-CN" altLang="en-US" sz="28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东欧执政的共产党或工人党领导人迷失了改革的社会主义方向，否定马克思主义指导，否定社会主义制度，抛弃共产党领导地位，实行政治多元化。</a:t>
            </a:r>
            <a:endParaRPr lang="zh-CN" altLang="en-US" sz="28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endParaRPr>
          </a:p>
          <a:p>
            <a:pPr marL="285750" indent="-285750" algn="l" fontAlgn="auto">
              <a:lnSpc>
                <a:spcPct val="110000"/>
              </a:lnSpc>
              <a:buClr>
                <a:srgbClr val="C00000"/>
              </a:buClr>
              <a:buSzPct val="85000"/>
              <a:buFont typeface="Wingdings" panose="05000000000000000000" charset="0"/>
              <a:buChar char="n"/>
            </a:pPr>
            <a:r>
              <a:rPr lang="zh-CN" altLang="en-US" sz="28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a:t>
            </a:r>
            <a:r>
              <a:rPr lang="en-US" altLang="zh-CN" sz="28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3</a:t>
            </a:r>
            <a:r>
              <a:rPr lang="zh-CN" altLang="en-US" sz="28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）结果：东欧各国社会主义制度最终演变为资本主义制度。</a:t>
            </a:r>
            <a:endParaRPr lang="zh-CN" altLang="en-US" sz="28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endParaRPr>
          </a:p>
          <a:p>
            <a:pPr marL="285750" indent="-285750" algn="l" fontAlgn="auto">
              <a:lnSpc>
                <a:spcPct val="110000"/>
              </a:lnSpc>
              <a:buClr>
                <a:srgbClr val="C00000"/>
              </a:buClr>
              <a:buSzPct val="85000"/>
              <a:buFont typeface="Wingdings" panose="05000000000000000000" charset="0"/>
              <a:buChar char="n"/>
            </a:pPr>
            <a:r>
              <a:rPr lang="zh-CN" altLang="en-US" sz="28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a:t>
            </a:r>
            <a:r>
              <a:rPr lang="en-US" altLang="zh-CN" sz="28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4</a:t>
            </a:r>
            <a:r>
              <a:rPr lang="zh-CN" altLang="en-US" sz="28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rPr>
              <a:t>）本质：都是社会制度、社会性质发生了根本性变化。</a:t>
            </a:r>
            <a:endParaRPr lang="zh-CN" altLang="en-US" sz="2800" b="1" smtClean="0">
              <a:solidFill>
                <a:schemeClr val="tx1"/>
              </a:solidFill>
              <a:latin typeface="方正苏新诗柳楷简体" panose="02000000000000000000" charset="-122"/>
              <a:ea typeface="方正苏新诗柳楷简体" panose="02000000000000000000" charset="-122"/>
              <a:cs typeface="方正苏新诗柳楷简体" panose="02000000000000000000" charset="-122"/>
              <a:sym typeface="+mn-ea"/>
            </a:endParaRPr>
          </a:p>
        </p:txBody>
      </p:sp>
      <p:sp>
        <p:nvSpPr>
          <p:cNvPr id="13" name="文本框 12"/>
          <p:cNvSpPr txBox="1"/>
          <p:nvPr/>
        </p:nvSpPr>
        <p:spPr>
          <a:xfrm>
            <a:off x="0" y="0"/>
            <a:ext cx="12192000" cy="706755"/>
          </a:xfrm>
          <a:prstGeom prst="rect">
            <a:avLst/>
          </a:prstGeom>
          <a:solidFill>
            <a:srgbClr val="C00000"/>
          </a:solidFill>
        </p:spPr>
        <p:txBody>
          <a:bodyPr wrap="square" rtlCol="0" anchor="t">
            <a:spAutoFit/>
          </a:bodyPr>
          <a:p>
            <a:pPr algn="ctr"/>
            <a:r>
              <a:rPr lang="zh-CN" altLang="en-US" sz="4000">
                <a:latin typeface="汉仪颜楷简" panose="00020600040101010101" charset="-122"/>
                <a:ea typeface="汉仪颜楷简" panose="00020600040101010101" charset="-122"/>
              </a:rPr>
              <a:t>东欧的社会主义建设、改革和剧变</a:t>
            </a:r>
            <a:endParaRPr lang="zh-CN" altLang="en-US" sz="4000">
              <a:latin typeface="汉仪颜楷简" panose="00020600040101010101" charset="-122"/>
              <a:ea typeface="汉仪颜楷简" panose="00020600040101010101" charset="-122"/>
            </a:endParaRPr>
          </a:p>
        </p:txBody>
      </p:sp>
      <p:sp>
        <p:nvSpPr>
          <p:cNvPr id="2" name="文本框 1"/>
          <p:cNvSpPr txBox="1"/>
          <p:nvPr/>
        </p:nvSpPr>
        <p:spPr>
          <a:xfrm>
            <a:off x="240030" y="864870"/>
            <a:ext cx="2967990" cy="583565"/>
          </a:xfrm>
          <a:prstGeom prst="rect">
            <a:avLst/>
          </a:prstGeom>
          <a:noFill/>
        </p:spPr>
        <p:txBody>
          <a:bodyPr wrap="square" rtlCol="0">
            <a:spAutoFit/>
          </a:bodyPr>
          <a:p>
            <a:pPr algn="ctr"/>
            <a:r>
              <a:rPr lang="en-US" altLang="zh-CN" sz="3200" b="1">
                <a:effectLst/>
                <a:latin typeface="汉仪颜楷简" panose="00020600040101010101" charset="-122"/>
                <a:ea typeface="汉仪颜楷简" panose="00020600040101010101" charset="-122"/>
              </a:rPr>
              <a:t>2</a:t>
            </a:r>
            <a:r>
              <a:rPr lang="zh-CN" altLang="en-US" sz="3200" b="1">
                <a:effectLst/>
                <a:latin typeface="汉仪颜楷简" panose="00020600040101010101" charset="-122"/>
                <a:ea typeface="汉仪颜楷简" panose="00020600040101010101" charset="-122"/>
              </a:rPr>
              <a:t>、东欧剧变</a:t>
            </a:r>
            <a:endParaRPr lang="zh-CN" altLang="en-US" sz="3200" b="1">
              <a:effectLst/>
              <a:latin typeface="汉仪颜楷简" panose="00020600040101010101" charset="-122"/>
              <a:ea typeface="汉仪颜楷简" panose="000206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00580" y="2414905"/>
            <a:ext cx="7991475" cy="922020"/>
          </a:xfrm>
          <a:prstGeom prst="rect">
            <a:avLst/>
          </a:prstGeom>
          <a:noFill/>
        </p:spPr>
        <p:txBody>
          <a:bodyPr wrap="square" rtlCol="0" anchor="t">
            <a:spAutoFit/>
          </a:bodyPr>
          <a:p>
            <a:r>
              <a:rPr lang="en-US" altLang="zh-CN" sz="5400">
                <a:latin typeface="汉仪颜楷简" panose="00020600040101010101" charset="-122"/>
                <a:ea typeface="汉仪颜楷简" panose="00020600040101010101" charset="-122"/>
              </a:rPr>
              <a:t>03 </a:t>
            </a:r>
            <a:r>
              <a:rPr lang="zh-CN" altLang="en-US" sz="5400">
                <a:latin typeface="汉仪颜楷简" panose="00020600040101010101" charset="-122"/>
                <a:ea typeface="汉仪颜楷简" panose="00020600040101010101" charset="-122"/>
              </a:rPr>
              <a:t>中国社会主义的发展</a:t>
            </a:r>
            <a:endParaRPr lang="zh-CN" altLang="en-US" sz="5400">
              <a:latin typeface="汉仪颜楷简" panose="00020600040101010101" charset="-122"/>
              <a:ea typeface="汉仪颜楷简" panose="00020600040101010101" charset="-122"/>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0282" y="1286903"/>
            <a:ext cx="11949196" cy="2810500"/>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730" y="4352341"/>
            <a:ext cx="11528535" cy="2060627"/>
          </a:xfrm>
          <a:prstGeom prst="rect">
            <a:avLst/>
          </a:prstGeom>
        </p:spPr>
      </p:pic>
      <p:sp>
        <p:nvSpPr>
          <p:cNvPr id="2" name="文本框 1"/>
          <p:cNvSpPr txBox="1"/>
          <p:nvPr/>
        </p:nvSpPr>
        <p:spPr>
          <a:xfrm>
            <a:off x="0" y="0"/>
            <a:ext cx="12192635" cy="706755"/>
          </a:xfrm>
          <a:prstGeom prst="rect">
            <a:avLst/>
          </a:prstGeom>
          <a:solidFill>
            <a:srgbClr val="C00000"/>
          </a:solidFill>
        </p:spPr>
        <p:txBody>
          <a:bodyPr wrap="square" rtlCol="0" anchor="t">
            <a:spAutoFit/>
          </a:bodyPr>
          <a:p>
            <a:pPr algn="ctr"/>
            <a:r>
              <a:rPr lang="zh-CN" altLang="en-US" sz="4000">
                <a:latin typeface="汉仪颜楷简" panose="00020600040101010101" charset="-122"/>
                <a:ea typeface="汉仪颜楷简" panose="00020600040101010101" charset="-122"/>
                <a:sym typeface="+mn-ea"/>
              </a:rPr>
              <a:t>中国社会主义的发展</a:t>
            </a:r>
            <a:endParaRPr lang="zh-CN" altLang="en-US" sz="4000">
              <a:latin typeface="汉仪颜楷简" panose="00020600040101010101" charset="-122"/>
              <a:ea typeface="汉仪颜楷简" panose="00020600040101010101" charset="-122"/>
              <a:sym typeface="+mn-ea"/>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BEBA8EAE-BF5A-486C-A8C5-ECC9F3942E4B}">
                <a14:imgProps xmlns:a14="http://schemas.microsoft.com/office/drawing/2010/main">
                  <a14:imgLayer r:embed="rId2">
                    <a14:imgEffect>
                      <a14:backgroundRemoval t="2750" b="100000" l="0" r="97004">
                        <a14:backgroundMark x1="10112" y1="30250" x2="10112" y2="82500"/>
                        <a14:backgroundMark x1="20599" y1="28750" x2="25094" y2="27750"/>
                        <a14:backgroundMark x1="44195" y1="56750" x2="37453" y2="67500"/>
                      </a14:backgroundRemoval>
                    </a14:imgEffect>
                  </a14:imgLayer>
                </a14:imgProps>
              </a:ext>
              <a:ext uri="{28A0092B-C50C-407E-A947-70E740481C1C}">
                <a14:useLocalDpi xmlns:a14="http://schemas.microsoft.com/office/drawing/2010/main" val="0"/>
              </a:ext>
            </a:extLst>
          </a:blip>
          <a:stretch>
            <a:fillRect/>
          </a:stretch>
        </p:blipFill>
        <p:spPr>
          <a:xfrm>
            <a:off x="8285731" y="4198417"/>
            <a:ext cx="1788666" cy="2679649"/>
          </a:xfrm>
          <a:prstGeom prst="rect">
            <a:avLst/>
          </a:prstGeom>
        </p:spPr>
      </p:pic>
      <p:pic>
        <p:nvPicPr>
          <p:cNvPr id="24" name="图片 23"/>
          <p:cNvPicPr>
            <a:picLocks noChangeAspect="1"/>
          </p:cNvPicPr>
          <p:nvPr/>
        </p:nvPicPr>
        <p:blipFill>
          <a:blip r:embed="rId3">
            <a:extLst>
              <a:ext uri="{BEBA8EAE-BF5A-486C-A8C5-ECC9F3942E4B}">
                <a14:imgProps xmlns:a14="http://schemas.microsoft.com/office/drawing/2010/main">
                  <a14:imgLayer r:embed="rId4">
                    <a14:imgEffect>
                      <a14:backgroundRemoval t="683" b="100000" l="1200" r="95000">
                        <a14:foregroundMark x1="37800" y1="57679" x2="42800" y2="96246"/>
                        <a14:foregroundMark x1="48400" y1="86689" x2="45000" y2="99317"/>
                        <a14:foregroundMark x1="33400" y1="57338" x2="33400" y2="63140"/>
                        <a14:foregroundMark x1="35400" y1="53584" x2="32200" y2="60751"/>
                        <a14:foregroundMark x1="42600" y1="95051" x2="40600" y2="99829"/>
                        <a14:foregroundMark x1="40400" y1="90102" x2="37800" y2="99659"/>
                      </a14:backgroundRemoval>
                    </a14:imgEffect>
                  </a14:imgLayer>
                </a14:imgProps>
              </a:ext>
              <a:ext uri="{28A0092B-C50C-407E-A947-70E740481C1C}">
                <a14:useLocalDpi xmlns:a14="http://schemas.microsoft.com/office/drawing/2010/main" val="0"/>
              </a:ext>
            </a:extLst>
          </a:blip>
          <a:stretch>
            <a:fillRect/>
          </a:stretch>
        </p:blipFill>
        <p:spPr>
          <a:xfrm>
            <a:off x="10074397" y="4226253"/>
            <a:ext cx="2274317" cy="266550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18" y="1345012"/>
            <a:ext cx="8029128" cy="2109399"/>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673" y="2659583"/>
            <a:ext cx="11894327" cy="2584928"/>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8872" y="6452912"/>
            <a:ext cx="1853345" cy="487722"/>
          </a:xfrm>
          <a:prstGeom prst="rect">
            <a:avLst/>
          </a:prstGeom>
        </p:spPr>
      </p:pic>
      <p:pic>
        <p:nvPicPr>
          <p:cNvPr id="28" name="图片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6452912"/>
            <a:ext cx="1853345" cy="487722"/>
          </a:xfrm>
          <a:prstGeom prst="rect">
            <a:avLst/>
          </a:prstGeom>
        </p:spPr>
      </p:pic>
      <p:sp>
        <p:nvSpPr>
          <p:cNvPr id="2" name="文本框 1"/>
          <p:cNvSpPr txBox="1"/>
          <p:nvPr/>
        </p:nvSpPr>
        <p:spPr>
          <a:xfrm>
            <a:off x="0" y="0"/>
            <a:ext cx="12192635" cy="706755"/>
          </a:xfrm>
          <a:prstGeom prst="rect">
            <a:avLst/>
          </a:prstGeom>
          <a:solidFill>
            <a:srgbClr val="C00000"/>
          </a:solidFill>
        </p:spPr>
        <p:txBody>
          <a:bodyPr wrap="square" rtlCol="0" anchor="t">
            <a:spAutoFit/>
          </a:bodyPr>
          <a:p>
            <a:pPr algn="ctr"/>
            <a:r>
              <a:rPr lang="zh-CN" altLang="en-US" sz="4000">
                <a:latin typeface="汉仪颜楷简" panose="00020600040101010101" charset="-122"/>
                <a:ea typeface="汉仪颜楷简" panose="00020600040101010101" charset="-122"/>
                <a:sym typeface="+mn-ea"/>
              </a:rPr>
              <a:t>中国社会主义的发展</a:t>
            </a:r>
            <a:endParaRPr lang="zh-CN" altLang="en-US" sz="4000">
              <a:latin typeface="汉仪颜楷简" panose="00020600040101010101" charset="-122"/>
              <a:ea typeface="汉仪颜楷简" panose="00020600040101010101" charset="-122"/>
              <a:sym typeface="+mn-ea"/>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p:nvPr/>
        </p:nvPicPr>
        <p:blipFill>
          <a:blip r:embed="rId1"/>
          <a:stretch>
            <a:fillRect/>
          </a:stretch>
        </p:blipFill>
        <p:spPr>
          <a:xfrm>
            <a:off x="462915" y="1031875"/>
            <a:ext cx="2480400" cy="1685290"/>
          </a:xfrm>
          <a:prstGeom prst="rect">
            <a:avLst/>
          </a:prstGeom>
          <a:ln>
            <a:solidFill>
              <a:schemeClr val="accent1"/>
            </a:solidFill>
          </a:ln>
        </p:spPr>
      </p:pic>
      <p:sp>
        <p:nvSpPr>
          <p:cNvPr id="10" name="文本框 9"/>
          <p:cNvSpPr txBox="1"/>
          <p:nvPr/>
        </p:nvSpPr>
        <p:spPr>
          <a:xfrm>
            <a:off x="403860" y="2797175"/>
            <a:ext cx="2604135" cy="706755"/>
          </a:xfrm>
          <a:prstGeom prst="rect">
            <a:avLst/>
          </a:prstGeom>
          <a:noFill/>
        </p:spPr>
        <p:txBody>
          <a:bodyPr wrap="square" rtlCol="0" anchor="t">
            <a:spAutoFit/>
          </a:bodyPr>
          <a:lstStyle/>
          <a:p>
            <a:r>
              <a:rPr lang="zh-CN" altLang="en-US" sz="2000" b="1">
                <a:latin typeface="Times New Roman" panose="02020603050405020304" pitchFamily="18" charset="0"/>
                <a:ea typeface="宋体" panose="02010600030101010101" pitchFamily="2" charset="-122"/>
                <a:cs typeface="Times New Roman" panose="02020603050405020304" pitchFamily="18" charset="0"/>
              </a:rPr>
              <a:t>5G毫米波芯片研发成功，打破缺芯少魂。</a:t>
            </a:r>
            <a:endParaRPr lang="zh-CN" altLang="en-US" sz="20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1"/>
          <p:cNvSpPr txBox="1"/>
          <p:nvPr/>
        </p:nvSpPr>
        <p:spPr>
          <a:xfrm>
            <a:off x="248285" y="5535930"/>
            <a:ext cx="2879090" cy="1014730"/>
          </a:xfrm>
          <a:prstGeom prst="rect">
            <a:avLst/>
          </a:prstGeom>
          <a:noFill/>
        </p:spPr>
        <p:txBody>
          <a:bodyPr wrap="square" rtlCol="0" anchor="t">
            <a:spAutoFit/>
          </a:bodyPr>
          <a:lstStyle/>
          <a:p>
            <a:r>
              <a:rPr lang="zh-CN" altLang="en-US" sz="2000" b="1">
                <a:latin typeface="宋体" panose="02010600030101010101" pitchFamily="2" charset="-122"/>
                <a:ea typeface="宋体" panose="02010600030101010101" pitchFamily="2" charset="-122"/>
                <a:cs typeface="宋体" panose="02010600030101010101" pitchFamily="2" charset="-122"/>
              </a:rPr>
              <a:t>世界最大单口径射电望远镜——500米口径球面射电望远镜，中国天眼</a:t>
            </a:r>
            <a:r>
              <a:rPr lang="zh-CN" altLang="en-US">
                <a:latin typeface="楷体" panose="02010609060101010101" charset="-122"/>
                <a:ea typeface="楷体" panose="02010609060101010101" charset="-122"/>
                <a:cs typeface="楷体" panose="02010609060101010101" charset="-122"/>
              </a:rPr>
              <a:t>。</a:t>
            </a:r>
            <a:endParaRPr lang="zh-CN" altLang="en-US">
              <a:latin typeface="楷体" panose="02010609060101010101" charset="-122"/>
              <a:ea typeface="楷体" panose="02010609060101010101" charset="-122"/>
              <a:cs typeface="楷体" panose="02010609060101010101" charset="-122"/>
            </a:endParaRPr>
          </a:p>
        </p:txBody>
      </p:sp>
      <p:pic>
        <p:nvPicPr>
          <p:cNvPr id="13" name="图片 12"/>
          <p:cNvPicPr>
            <a:picLocks noChangeAspect="1"/>
          </p:cNvPicPr>
          <p:nvPr/>
        </p:nvPicPr>
        <p:blipFill>
          <a:blip r:embed="rId2"/>
          <a:stretch>
            <a:fillRect/>
          </a:stretch>
        </p:blipFill>
        <p:spPr>
          <a:xfrm>
            <a:off x="3325495" y="1032510"/>
            <a:ext cx="2426335" cy="1684655"/>
          </a:xfrm>
          <a:prstGeom prst="rect">
            <a:avLst/>
          </a:prstGeom>
          <a:ln>
            <a:solidFill>
              <a:schemeClr val="accent1"/>
            </a:solidFill>
          </a:ln>
        </p:spPr>
      </p:pic>
      <p:sp>
        <p:nvSpPr>
          <p:cNvPr id="14" name="文本框 13"/>
          <p:cNvSpPr txBox="1"/>
          <p:nvPr/>
        </p:nvSpPr>
        <p:spPr>
          <a:xfrm>
            <a:off x="3128010" y="2797175"/>
            <a:ext cx="2757170" cy="706755"/>
          </a:xfrm>
          <a:prstGeom prst="rect">
            <a:avLst/>
          </a:prstGeom>
          <a:noFill/>
        </p:spPr>
        <p:txBody>
          <a:bodyPr wrap="square" rtlCol="0" anchor="t">
            <a:spAutoFit/>
          </a:bodyPr>
          <a:lstStyle/>
          <a:p>
            <a:r>
              <a:rPr lang="zh-CN" altLang="en-US" sz="2000" b="1">
                <a:latin typeface="宋体" panose="02010600030101010101" pitchFamily="2" charset="-122"/>
                <a:ea typeface="宋体" panose="02010600030101010101" pitchFamily="2" charset="-122"/>
                <a:cs typeface="楷体" panose="02010609060101010101" charset="-122"/>
              </a:rPr>
              <a:t>建设中的雄安新区，培育创新驱动发展新引擎。</a:t>
            </a:r>
            <a:endParaRPr lang="zh-CN" altLang="en-US" sz="2000" b="1">
              <a:latin typeface="宋体" panose="02010600030101010101" pitchFamily="2" charset="-122"/>
              <a:ea typeface="宋体" panose="02010600030101010101" pitchFamily="2" charset="-122"/>
              <a:cs typeface="楷体" panose="02010609060101010101" charset="-122"/>
            </a:endParaRPr>
          </a:p>
        </p:txBody>
      </p:sp>
      <p:pic>
        <p:nvPicPr>
          <p:cNvPr id="15" name="图片 14"/>
          <p:cNvPicPr>
            <a:picLocks noChangeAspect="1"/>
          </p:cNvPicPr>
          <p:nvPr/>
        </p:nvPicPr>
        <p:blipFill>
          <a:blip r:embed="rId3"/>
          <a:stretch>
            <a:fillRect/>
          </a:stretch>
        </p:blipFill>
        <p:spPr>
          <a:xfrm>
            <a:off x="6137910" y="1033145"/>
            <a:ext cx="2496820" cy="1694180"/>
          </a:xfrm>
          <a:prstGeom prst="rect">
            <a:avLst/>
          </a:prstGeom>
          <a:ln>
            <a:solidFill>
              <a:schemeClr val="accent1"/>
            </a:solidFill>
          </a:ln>
        </p:spPr>
      </p:pic>
      <p:sp>
        <p:nvSpPr>
          <p:cNvPr id="18" name="文本框 17"/>
          <p:cNvSpPr txBox="1"/>
          <p:nvPr/>
        </p:nvSpPr>
        <p:spPr>
          <a:xfrm>
            <a:off x="6072505" y="2797175"/>
            <a:ext cx="2743200" cy="706755"/>
          </a:xfrm>
          <a:prstGeom prst="rect">
            <a:avLst/>
          </a:prstGeom>
          <a:noFill/>
        </p:spPr>
        <p:txBody>
          <a:bodyPr wrap="square" rtlCol="0" anchor="t">
            <a:spAutoFit/>
          </a:bodyPr>
          <a:lstStyle/>
          <a:p>
            <a:r>
              <a:rPr lang="zh-CN" altLang="en-US" sz="2000" b="1">
                <a:latin typeface="宋体" panose="02010600030101010101" pitchFamily="2" charset="-122"/>
                <a:ea typeface="宋体" panose="02010600030101010101" pitchFamily="2" charset="-122"/>
                <a:cs typeface="楷体" panose="02010609060101010101" charset="-122"/>
              </a:rPr>
              <a:t>港珠澳大桥通车，</a:t>
            </a:r>
            <a:r>
              <a:rPr lang="zh-CN" altLang="en-US" sz="2000" b="1">
                <a:latin typeface="宋体" panose="02010600030101010101" pitchFamily="2" charset="-122"/>
                <a:ea typeface="宋体" panose="02010600030101010101" pitchFamily="2" charset="-122"/>
                <a:cs typeface="楷体" panose="02010609060101010101" charset="-122"/>
                <a:sym typeface="+mn-ea"/>
              </a:rPr>
              <a:t>粤港澳</a:t>
            </a:r>
            <a:r>
              <a:rPr lang="zh-CN" altLang="en-US" sz="2000" b="1">
                <a:latin typeface="宋体" panose="02010600030101010101" pitchFamily="2" charset="-122"/>
                <a:ea typeface="宋体" panose="02010600030101010101" pitchFamily="2" charset="-122"/>
                <a:cs typeface="楷体" panose="02010609060101010101" charset="-122"/>
              </a:rPr>
              <a:t>三地紧密连接在一起。</a:t>
            </a:r>
            <a:endParaRPr lang="zh-CN" altLang="en-US" sz="2000" b="1">
              <a:latin typeface="宋体" panose="02010600030101010101" pitchFamily="2" charset="-122"/>
              <a:ea typeface="宋体" panose="02010600030101010101" pitchFamily="2" charset="-122"/>
              <a:cs typeface="楷体" panose="02010609060101010101" charset="-122"/>
            </a:endParaRPr>
          </a:p>
        </p:txBody>
      </p:sp>
      <p:pic>
        <p:nvPicPr>
          <p:cNvPr id="19" name="图片 18"/>
          <p:cNvPicPr>
            <a:picLocks noChangeAspect="1"/>
          </p:cNvPicPr>
          <p:nvPr/>
        </p:nvPicPr>
        <p:blipFill>
          <a:blip r:embed="rId4"/>
          <a:stretch>
            <a:fillRect/>
          </a:stretch>
        </p:blipFill>
        <p:spPr>
          <a:xfrm>
            <a:off x="8987790" y="1032510"/>
            <a:ext cx="2517775" cy="1684655"/>
          </a:xfrm>
          <a:prstGeom prst="rect">
            <a:avLst/>
          </a:prstGeom>
          <a:ln>
            <a:solidFill>
              <a:schemeClr val="accent1"/>
            </a:solidFill>
          </a:ln>
        </p:spPr>
      </p:pic>
      <p:sp>
        <p:nvSpPr>
          <p:cNvPr id="27" name="文本框 26"/>
          <p:cNvSpPr txBox="1"/>
          <p:nvPr/>
        </p:nvSpPr>
        <p:spPr>
          <a:xfrm>
            <a:off x="9009380" y="2727325"/>
            <a:ext cx="2744470" cy="1014730"/>
          </a:xfrm>
          <a:prstGeom prst="rect">
            <a:avLst/>
          </a:prstGeom>
          <a:noFill/>
        </p:spPr>
        <p:txBody>
          <a:bodyPr wrap="square" rtlCol="0" anchor="t">
            <a:spAutoFit/>
          </a:bodyPr>
          <a:lstStyle/>
          <a:p>
            <a:r>
              <a:rPr lang="zh-CN" altLang="en-US" sz="2000" b="1">
                <a:latin typeface="宋体" panose="02010600030101010101" pitchFamily="2" charset="-122"/>
                <a:ea typeface="宋体" panose="02010600030101010101" pitchFamily="2" charset="-122"/>
                <a:cs typeface="楷体" panose="02010609060101010101" charset="-122"/>
              </a:rPr>
              <a:t>大兴机场投入运营，综合交通枢纽集成度、便捷性达世界领先水平。</a:t>
            </a:r>
            <a:endParaRPr lang="zh-CN" altLang="en-US" sz="2000" b="1">
              <a:latin typeface="宋体" panose="02010600030101010101" pitchFamily="2" charset="-122"/>
              <a:ea typeface="宋体" panose="02010600030101010101" pitchFamily="2" charset="-122"/>
              <a:cs typeface="楷体" panose="02010609060101010101" charset="-122"/>
            </a:endParaRPr>
          </a:p>
        </p:txBody>
      </p:sp>
      <p:pic>
        <p:nvPicPr>
          <p:cNvPr id="28" name="图片 27"/>
          <p:cNvPicPr>
            <a:picLocks noChangeAspect="1"/>
          </p:cNvPicPr>
          <p:nvPr/>
        </p:nvPicPr>
        <p:blipFill>
          <a:blip r:embed="rId5"/>
          <a:stretch>
            <a:fillRect/>
          </a:stretch>
        </p:blipFill>
        <p:spPr>
          <a:xfrm>
            <a:off x="3308985" y="3742055"/>
            <a:ext cx="2442845" cy="1724660"/>
          </a:xfrm>
          <a:prstGeom prst="rect">
            <a:avLst/>
          </a:prstGeom>
          <a:ln>
            <a:solidFill>
              <a:schemeClr val="accent1"/>
            </a:solidFill>
          </a:ln>
        </p:spPr>
      </p:pic>
      <p:sp>
        <p:nvSpPr>
          <p:cNvPr id="29" name="文本框 28"/>
          <p:cNvSpPr txBox="1"/>
          <p:nvPr/>
        </p:nvSpPr>
        <p:spPr>
          <a:xfrm>
            <a:off x="3261995" y="5535930"/>
            <a:ext cx="2489835" cy="1014730"/>
          </a:xfrm>
          <a:prstGeom prst="rect">
            <a:avLst/>
          </a:prstGeom>
          <a:noFill/>
        </p:spPr>
        <p:txBody>
          <a:bodyPr wrap="square" rtlCol="0" anchor="t">
            <a:spAutoFit/>
          </a:bodyPr>
          <a:lstStyle/>
          <a:p>
            <a:r>
              <a:rPr lang="zh-CN" altLang="en-US" sz="2000" b="1">
                <a:latin typeface="宋体" panose="02010600030101010101" pitchFamily="2" charset="-122"/>
                <a:ea typeface="宋体" panose="02010600030101010101" pitchFamily="2" charset="-122"/>
                <a:cs typeface="宋体" panose="02010600030101010101" pitchFamily="2" charset="-122"/>
              </a:rPr>
              <a:t>首艘国产航母</a:t>
            </a:r>
            <a:r>
              <a:rPr lang="en-US" altLang="zh-CN" sz="2000" b="1">
                <a:latin typeface="宋体" panose="02010600030101010101" pitchFamily="2" charset="-122"/>
                <a:ea typeface="宋体" panose="02010600030101010101" pitchFamily="2" charset="-122"/>
                <a:cs typeface="宋体" panose="02010600030101010101" pitchFamily="2" charset="-122"/>
              </a:rPr>
              <a:t>“</a:t>
            </a:r>
            <a:r>
              <a:rPr lang="zh-CN" altLang="en-US" sz="2000" b="1">
                <a:latin typeface="宋体" panose="02010600030101010101" pitchFamily="2" charset="-122"/>
                <a:ea typeface="宋体" panose="02010600030101010101" pitchFamily="2" charset="-122"/>
                <a:cs typeface="宋体" panose="02010600030101010101" pitchFamily="2" charset="-122"/>
              </a:rPr>
              <a:t>山东舰</a:t>
            </a:r>
            <a:r>
              <a:rPr lang="en-US" altLang="zh-CN" sz="2000" b="1">
                <a:latin typeface="宋体" panose="02010600030101010101" pitchFamily="2" charset="-122"/>
                <a:ea typeface="宋体" panose="02010600030101010101" pitchFamily="2" charset="-122"/>
                <a:cs typeface="宋体" panose="02010600030101010101" pitchFamily="2" charset="-122"/>
              </a:rPr>
              <a:t>”</a:t>
            </a:r>
            <a:r>
              <a:rPr lang="zh-CN" altLang="en-US" sz="2000" b="1">
                <a:latin typeface="宋体" panose="02010600030101010101" pitchFamily="2" charset="-122"/>
                <a:ea typeface="宋体" panose="02010600030101010101" pitchFamily="2" charset="-122"/>
                <a:cs typeface="宋体" panose="02010600030101010101" pitchFamily="2" charset="-122"/>
              </a:rPr>
              <a:t>入列服役，是国力强盛的标志之一。</a:t>
            </a:r>
            <a:endParaRPr lang="zh-CN" altLang="en-US" sz="2000" b="1">
              <a:latin typeface="宋体" panose="02010600030101010101" pitchFamily="2" charset="-122"/>
              <a:ea typeface="宋体" panose="02010600030101010101" pitchFamily="2" charset="-122"/>
              <a:cs typeface="宋体" panose="02010600030101010101" pitchFamily="2" charset="-122"/>
            </a:endParaRPr>
          </a:p>
        </p:txBody>
      </p:sp>
      <p:sp>
        <p:nvSpPr>
          <p:cNvPr id="31" name="文本框 30"/>
          <p:cNvSpPr txBox="1"/>
          <p:nvPr/>
        </p:nvSpPr>
        <p:spPr>
          <a:xfrm>
            <a:off x="6094095" y="5535930"/>
            <a:ext cx="2793365" cy="1014730"/>
          </a:xfrm>
          <a:prstGeom prst="rect">
            <a:avLst/>
          </a:prstGeom>
          <a:noFill/>
        </p:spPr>
        <p:txBody>
          <a:bodyPr wrap="square" rtlCol="0" anchor="t">
            <a:spAutoFit/>
          </a:bodyPr>
          <a:lstStyle/>
          <a:p>
            <a:pPr algn="l">
              <a:buClrTx/>
              <a:buSzTx/>
              <a:buFontTx/>
            </a:pPr>
            <a:r>
              <a:rPr lang="zh-CN" altLang="en-US" sz="2000" b="1">
                <a:latin typeface="宋体" panose="02010600030101010101" pitchFamily="2" charset="-122"/>
                <a:ea typeface="宋体" panose="02010600030101010101" pitchFamily="2" charset="-122"/>
                <a:cs typeface="楷体" panose="02010609060101010101" charset="-122"/>
              </a:rPr>
              <a:t>中国的卫星导航来了，开启了北斗卫星导航系统全球组网的新时代。</a:t>
            </a:r>
            <a:endParaRPr lang="zh-CN" altLang="en-US" sz="2000" b="1">
              <a:latin typeface="宋体" panose="02010600030101010101" pitchFamily="2" charset="-122"/>
              <a:ea typeface="宋体" panose="02010600030101010101" pitchFamily="2" charset="-122"/>
              <a:cs typeface="楷体" panose="02010609060101010101" charset="-122"/>
            </a:endParaRPr>
          </a:p>
        </p:txBody>
      </p:sp>
      <p:pic>
        <p:nvPicPr>
          <p:cNvPr id="32" name="图片 31"/>
          <p:cNvPicPr>
            <a:picLocks noChangeAspect="1"/>
          </p:cNvPicPr>
          <p:nvPr/>
        </p:nvPicPr>
        <p:blipFill>
          <a:blip r:embed="rId6"/>
          <a:stretch>
            <a:fillRect/>
          </a:stretch>
        </p:blipFill>
        <p:spPr>
          <a:xfrm>
            <a:off x="9009380" y="3743325"/>
            <a:ext cx="2495550" cy="1724660"/>
          </a:xfrm>
          <a:prstGeom prst="rect">
            <a:avLst/>
          </a:prstGeom>
          <a:ln>
            <a:solidFill>
              <a:schemeClr val="accent1"/>
            </a:solidFill>
          </a:ln>
        </p:spPr>
      </p:pic>
      <p:sp>
        <p:nvSpPr>
          <p:cNvPr id="33" name="文本框 32"/>
          <p:cNvSpPr txBox="1"/>
          <p:nvPr/>
        </p:nvSpPr>
        <p:spPr>
          <a:xfrm>
            <a:off x="8888095" y="5535930"/>
            <a:ext cx="3060065" cy="1014730"/>
          </a:xfrm>
          <a:prstGeom prst="rect">
            <a:avLst/>
          </a:prstGeom>
          <a:noFill/>
        </p:spPr>
        <p:txBody>
          <a:bodyPr wrap="square" rtlCol="0" anchor="t">
            <a:spAutoFit/>
          </a:bodyPr>
          <a:lstStyle/>
          <a:p>
            <a:r>
              <a:rPr lang="zh-CN" altLang="en-US" sz="2000" b="1">
                <a:latin typeface="宋体" panose="02010600030101010101" pitchFamily="2" charset="-122"/>
                <a:ea typeface="宋体" panose="02010600030101010101" pitchFamily="2" charset="-122"/>
                <a:cs typeface="宋体" panose="02010600030101010101" pitchFamily="2" charset="-122"/>
              </a:rPr>
              <a:t>C919成功首飞，标志着中国成为世界上能够制造大飞机的少数国家之一。</a:t>
            </a:r>
            <a:endParaRPr lang="zh-CN" altLang="en-US" sz="2000" b="1">
              <a:latin typeface="宋体" panose="02010600030101010101" pitchFamily="2" charset="-122"/>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7"/>
          <a:srcRect b="89462"/>
          <a:stretch>
            <a:fillRect/>
          </a:stretch>
        </p:blipFill>
        <p:spPr>
          <a:xfrm>
            <a:off x="6137910" y="3743325"/>
            <a:ext cx="2586355" cy="1723390"/>
          </a:xfrm>
          <a:prstGeom prst="rect">
            <a:avLst/>
          </a:prstGeom>
          <a:ln w="12700" cmpd="sng">
            <a:solidFill>
              <a:schemeClr val="accent1">
                <a:shade val="50000"/>
              </a:schemeClr>
            </a:solidFill>
            <a:prstDash val="solid"/>
          </a:ln>
        </p:spPr>
      </p:pic>
      <p:pic>
        <p:nvPicPr>
          <p:cNvPr id="5" name="图片 4"/>
          <p:cNvPicPr>
            <a:picLocks noChangeAspect="1"/>
          </p:cNvPicPr>
          <p:nvPr/>
        </p:nvPicPr>
        <p:blipFill>
          <a:blip r:embed="rId8"/>
          <a:stretch>
            <a:fillRect/>
          </a:stretch>
        </p:blipFill>
        <p:spPr>
          <a:xfrm>
            <a:off x="393700" y="3742055"/>
            <a:ext cx="2553335" cy="1724025"/>
          </a:xfrm>
          <a:prstGeom prst="rect">
            <a:avLst/>
          </a:prstGeom>
          <a:ln w="12700" cmpd="sng">
            <a:solidFill>
              <a:schemeClr val="accent1">
                <a:shade val="50000"/>
              </a:schemeClr>
            </a:solidFill>
            <a:prstDash val="solid"/>
          </a:ln>
        </p:spPr>
      </p:pic>
      <p:sp>
        <p:nvSpPr>
          <p:cNvPr id="23" name="文本框 22"/>
          <p:cNvSpPr txBox="1"/>
          <p:nvPr/>
        </p:nvSpPr>
        <p:spPr>
          <a:xfrm>
            <a:off x="4501515" y="243205"/>
            <a:ext cx="3188970" cy="583565"/>
          </a:xfrm>
          <a:prstGeom prst="rect">
            <a:avLst/>
          </a:prstGeom>
          <a:noFill/>
          <a:ln>
            <a:noFill/>
          </a:ln>
          <a:extLst>
            <a:ext uri="{909E8E84-426E-40DD-AFC4-6F175D3DCCD1}">
              <a14:hiddenFill xmlns:a14="http://schemas.microsoft.com/office/drawing/2010/main">
                <a:solidFill>
                  <a:schemeClr val="tx2">
                    <a:lumMod val="75000"/>
                  </a:schemeClr>
                </a:solidFill>
              </a14:hiddenFill>
            </a:ext>
          </a:extLst>
        </p:spPr>
        <p:txBody>
          <a:bodyPr wrap="square" rtlCol="0">
            <a:spAutoFit/>
          </a:bodyPr>
          <a:lstStyle/>
          <a:p>
            <a:pPr algn="ctr"/>
            <a:r>
              <a:rPr lang="zh-CN" altLang="en-US" sz="3200">
                <a:solidFill>
                  <a:schemeClr val="tx1"/>
                </a:solidFill>
                <a:latin typeface="汉仪颜楷简" panose="00020600040101010101" charset="-122"/>
                <a:ea typeface="汉仪颜楷简" panose="00020600040101010101" charset="-122"/>
                <a:sym typeface="+mn-ea"/>
              </a:rPr>
              <a:t>举世瞩目的成绩</a:t>
            </a:r>
            <a:endParaRPr lang="zh-CN" altLang="en-US" sz="3200" b="1">
              <a:solidFill>
                <a:schemeClr val="tx1"/>
              </a:solidFill>
              <a:latin typeface="汉仪颜楷简" panose="00020600040101010101" charset="-122"/>
              <a:ea typeface="汉仪颜楷简" panose="000206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strips(downLeft)">
                                      <p:cBhvr>
                                        <p:cTn id="10" dur="500"/>
                                        <p:tgtEl>
                                          <p:spTgt spid="10"/>
                                        </p:tgtEl>
                                      </p:cBhvr>
                                    </p:animEffect>
                                  </p:childTnLst>
                                </p:cTn>
                              </p:par>
                              <p:par>
                                <p:cTn id="11" presetID="18" presetClass="entr" presetSubtype="12"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downLeft)">
                                      <p:cBhvr>
                                        <p:cTn id="13" dur="500"/>
                                        <p:tgtEl>
                                          <p:spTgt spid="13"/>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strips(downLeft)">
                                      <p:cBhvr>
                                        <p:cTn id="16" dur="500"/>
                                        <p:tgtEl>
                                          <p:spTgt spid="14"/>
                                        </p:tgtEl>
                                      </p:cBhvr>
                                    </p:animEffect>
                                  </p:childTnLst>
                                </p:cTn>
                              </p:par>
                              <p:par>
                                <p:cTn id="17" presetID="18" presetClass="entr" presetSubtype="1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strips(downLeft)">
                                      <p:cBhvr>
                                        <p:cTn id="19" dur="500"/>
                                        <p:tgtEl>
                                          <p:spTgt spid="15"/>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strips(downLeft)">
                                      <p:cBhvr>
                                        <p:cTn id="22" dur="500"/>
                                        <p:tgtEl>
                                          <p:spTgt spid="18"/>
                                        </p:tgtEl>
                                      </p:cBhvr>
                                    </p:animEffect>
                                  </p:childTnLst>
                                </p:cTn>
                              </p:par>
                              <p:par>
                                <p:cTn id="23" presetID="18" presetClass="entr" presetSubtype="12"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strips(downLeft)">
                                      <p:cBhvr>
                                        <p:cTn id="25" dur="500"/>
                                        <p:tgtEl>
                                          <p:spTgt spid="19"/>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strips(downLeft)">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strips(downRight)">
                                      <p:cBhvr>
                                        <p:cTn id="33" dur="500"/>
                                        <p:tgtEl>
                                          <p:spTgt spid="12"/>
                                        </p:tgtEl>
                                      </p:cBhvr>
                                    </p:animEffect>
                                  </p:childTnLst>
                                </p:cTn>
                              </p:par>
                              <p:par>
                                <p:cTn id="34" presetID="18" presetClass="entr" presetSubtype="6"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strips(downRight)">
                                      <p:cBhvr>
                                        <p:cTn id="36" dur="500"/>
                                        <p:tgtEl>
                                          <p:spTgt spid="5"/>
                                        </p:tgtEl>
                                      </p:cBhvr>
                                    </p:animEffect>
                                  </p:childTnLst>
                                </p:cTn>
                              </p:par>
                              <p:par>
                                <p:cTn id="37" presetID="18" presetClass="entr" presetSubtype="6"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strips(downRight)">
                                      <p:cBhvr>
                                        <p:cTn id="39" dur="500"/>
                                        <p:tgtEl>
                                          <p:spTgt spid="28"/>
                                        </p:tgtEl>
                                      </p:cBhvr>
                                    </p:animEffect>
                                  </p:childTnLst>
                                </p:cTn>
                              </p:par>
                              <p:par>
                                <p:cTn id="40" presetID="18" presetClass="entr" presetSubtype="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strips(downRight)">
                                      <p:cBhvr>
                                        <p:cTn id="42" dur="500"/>
                                        <p:tgtEl>
                                          <p:spTgt spid="29"/>
                                        </p:tgtEl>
                                      </p:cBhvr>
                                    </p:animEffect>
                                  </p:childTnLst>
                                </p:cTn>
                              </p:par>
                              <p:par>
                                <p:cTn id="43" presetID="18" presetClass="entr" presetSubtype="6"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strips(downRight)">
                                      <p:cBhvr>
                                        <p:cTn id="45" dur="500"/>
                                        <p:tgtEl>
                                          <p:spTgt spid="2"/>
                                        </p:tgtEl>
                                      </p:cBhvr>
                                    </p:animEffect>
                                  </p:childTnLst>
                                </p:cTn>
                              </p:par>
                              <p:par>
                                <p:cTn id="46" presetID="18" presetClass="entr" presetSubtype="6"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strips(downRight)">
                                      <p:cBhvr>
                                        <p:cTn id="48" dur="500"/>
                                        <p:tgtEl>
                                          <p:spTgt spid="31"/>
                                        </p:tgtEl>
                                      </p:cBhvr>
                                    </p:animEffect>
                                  </p:childTnLst>
                                </p:cTn>
                              </p:par>
                              <p:par>
                                <p:cTn id="49" presetID="18" presetClass="entr" presetSubtype="6"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strips(downRight)">
                                      <p:cBhvr>
                                        <p:cTn id="51" dur="500"/>
                                        <p:tgtEl>
                                          <p:spTgt spid="32"/>
                                        </p:tgtEl>
                                      </p:cBhvr>
                                    </p:animEffect>
                                  </p:childTnLst>
                                </p:cTn>
                              </p:par>
                              <p:par>
                                <p:cTn id="52" presetID="18" presetClass="entr" presetSubtype="6"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strips(downRight)">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27" grpId="0"/>
      <p:bldP spid="12" grpId="0"/>
      <p:bldP spid="29" grpId="0"/>
      <p:bldP spid="31" grpId="0"/>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BEBA8EAE-BF5A-486C-A8C5-ECC9F3942E4B}">
                <a14:imgProps xmlns:a14="http://schemas.microsoft.com/office/drawing/2010/main">
                  <a14:imgLayer r:embed="rId2">
                    <a14:imgEffect>
                      <a14:backgroundRemoval t="462" b="100000" l="0" r="100000">
                        <a14:foregroundMark x1="37400" y1="98614" x2="85200" y2="99307"/>
                        <a14:foregroundMark x1="90000" y1="97921" x2="96000" y2="96998"/>
                        <a14:foregroundMark x1="89600" y1="95150" x2="99800" y2="94919"/>
                      </a14:backgroundRemoval>
                    </a14:imgEffect>
                  </a14:imgLayer>
                </a14:imgProps>
              </a:ext>
              <a:ext uri="{28A0092B-C50C-407E-A947-70E740481C1C}">
                <a14:useLocalDpi xmlns:a14="http://schemas.microsoft.com/office/drawing/2010/main" val="0"/>
              </a:ext>
            </a:extLst>
          </a:blip>
          <a:stretch>
            <a:fillRect/>
          </a:stretch>
        </p:blipFill>
        <p:spPr>
          <a:xfrm>
            <a:off x="7553263" y="2840854"/>
            <a:ext cx="4638737" cy="4017146"/>
          </a:xfrm>
          <a:prstGeom prst="rect">
            <a:avLst/>
          </a:prstGeom>
          <a:ln>
            <a:noFill/>
          </a:ln>
          <a:effectLst>
            <a:outerShdw blurRad="190500" algn="tl" rotWithShape="0">
              <a:srgbClr val="000000">
                <a:alpha val="70000"/>
              </a:srgbClr>
            </a:outerShdw>
          </a:effectLst>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90" y="1299944"/>
            <a:ext cx="11912616" cy="2322777"/>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910" y="3688038"/>
            <a:ext cx="7303641" cy="2322777"/>
          </a:xfrm>
          <a:prstGeom prst="rect">
            <a:avLst/>
          </a:prstGeom>
        </p:spPr>
      </p:pic>
      <p:sp>
        <p:nvSpPr>
          <p:cNvPr id="2" name="文本框 1"/>
          <p:cNvSpPr txBox="1"/>
          <p:nvPr/>
        </p:nvSpPr>
        <p:spPr>
          <a:xfrm>
            <a:off x="0" y="0"/>
            <a:ext cx="12192635" cy="706755"/>
          </a:xfrm>
          <a:prstGeom prst="rect">
            <a:avLst/>
          </a:prstGeom>
          <a:solidFill>
            <a:srgbClr val="C00000"/>
          </a:solidFill>
        </p:spPr>
        <p:txBody>
          <a:bodyPr wrap="square" rtlCol="0" anchor="t">
            <a:spAutoFit/>
          </a:bodyPr>
          <a:p>
            <a:pPr algn="ctr"/>
            <a:r>
              <a:rPr lang="zh-CN" altLang="en-US" sz="4000">
                <a:latin typeface="汉仪颜楷简" panose="00020600040101010101" charset="-122"/>
                <a:ea typeface="汉仪颜楷简" panose="00020600040101010101" charset="-122"/>
                <a:sym typeface="+mn-ea"/>
              </a:rPr>
              <a:t>中国社会主义的发展</a:t>
            </a:r>
            <a:endParaRPr lang="zh-CN" altLang="en-US" sz="4000">
              <a:latin typeface="汉仪颜楷简" panose="00020600040101010101" charset="-122"/>
              <a:ea typeface="汉仪颜楷简" panose="00020600040101010101" charset="-122"/>
              <a:sym typeface="+mn-ea"/>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959225" y="372745"/>
            <a:ext cx="4273550" cy="583565"/>
          </a:xfrm>
          <a:prstGeom prst="rect">
            <a:avLst/>
          </a:prstGeom>
          <a:noFill/>
        </p:spPr>
        <p:txBody>
          <a:bodyPr wrap="square" rtlCol="0">
            <a:spAutoFit/>
          </a:bodyPr>
          <a:lstStyle/>
          <a:p>
            <a:pPr algn="ctr"/>
            <a:r>
              <a:rPr lang="zh-CN" altLang="en-US" sz="3200" b="1">
                <a:latin typeface="汉仪颜楷简" panose="00020600040101010101" charset="-122"/>
                <a:ea typeface="汉仪颜楷简" panose="00020600040101010101" charset="-122"/>
              </a:rPr>
              <a:t>社会主义阵营的形成</a:t>
            </a:r>
            <a:endParaRPr lang="zh-CN" altLang="en-US" sz="3200" b="1">
              <a:latin typeface="汉仪颜楷简" panose="00020600040101010101" charset="-122"/>
              <a:ea typeface="汉仪颜楷简" panose="00020600040101010101" charset="-122"/>
            </a:endParaRPr>
          </a:p>
        </p:txBody>
      </p:sp>
      <p:sp>
        <p:nvSpPr>
          <p:cNvPr id="7" name="文本框 6"/>
          <p:cNvSpPr txBox="1"/>
          <p:nvPr/>
        </p:nvSpPr>
        <p:spPr>
          <a:xfrm>
            <a:off x="1342390" y="6010275"/>
            <a:ext cx="4251960" cy="398780"/>
          </a:xfrm>
          <a:prstGeom prst="rect">
            <a:avLst/>
          </a:prstGeom>
          <a:noFill/>
        </p:spPr>
        <p:txBody>
          <a:bodyPr wrap="square" rtlCol="0">
            <a:spAutoFit/>
          </a:bodyPr>
          <a:lstStyle/>
          <a:p>
            <a:pPr algn="ctr"/>
            <a:r>
              <a:rPr lang="zh-CN" altLang="en-US" sz="2000" b="1">
                <a:latin typeface="宋体" panose="02010600030101010101" pitchFamily="2" charset="-122"/>
                <a:ea typeface="宋体" panose="02010600030101010101" pitchFamily="2" charset="-122"/>
              </a:rPr>
              <a:t>二战后，社会主义国家一览</a:t>
            </a:r>
            <a:endParaRPr lang="zh-CN" altLang="en-US" sz="2000" b="1">
              <a:latin typeface="宋体" panose="02010600030101010101" pitchFamily="2" charset="-122"/>
              <a:ea typeface="宋体" panose="02010600030101010101" pitchFamily="2" charset="-122"/>
            </a:endParaRPr>
          </a:p>
        </p:txBody>
      </p:sp>
      <p:pic>
        <p:nvPicPr>
          <p:cNvPr id="9" name="图片 8"/>
          <p:cNvPicPr>
            <a:picLocks noChangeAspect="1"/>
          </p:cNvPicPr>
          <p:nvPr/>
        </p:nvPicPr>
        <p:blipFill>
          <a:blip r:embed="rId1"/>
          <a:stretch>
            <a:fillRect/>
          </a:stretch>
        </p:blipFill>
        <p:spPr>
          <a:xfrm>
            <a:off x="157480" y="1235710"/>
            <a:ext cx="7425690" cy="4669790"/>
          </a:xfrm>
          <a:prstGeom prst="rect">
            <a:avLst/>
          </a:prstGeom>
          <a:ln>
            <a:solidFill>
              <a:schemeClr val="accent1"/>
            </a:solidFill>
          </a:ln>
        </p:spPr>
      </p:pic>
      <p:sp>
        <p:nvSpPr>
          <p:cNvPr id="10" name="文本框 9"/>
          <p:cNvSpPr txBox="1"/>
          <p:nvPr/>
        </p:nvSpPr>
        <p:spPr>
          <a:xfrm>
            <a:off x="7814310" y="1178560"/>
            <a:ext cx="4232910" cy="3448685"/>
          </a:xfrm>
          <a:prstGeom prst="rect">
            <a:avLst/>
          </a:prstGeom>
          <a:noFill/>
        </p:spPr>
        <p:txBody>
          <a:bodyPr wrap="square" rtlCol="0">
            <a:spAutoFit/>
          </a:bodyPr>
          <a:lstStyle/>
          <a:p>
            <a:pPr fontAlgn="auto">
              <a:lnSpc>
                <a:spcPct val="130000"/>
              </a:lnSpc>
            </a:pPr>
            <a:r>
              <a:rPr lang="zh-CN" altLang="en-US" sz="2400" b="1">
                <a:latin typeface="宋体" panose="02010600030101010101" pitchFamily="2" charset="-122"/>
                <a:ea typeface="宋体" panose="02010600030101010101" pitchFamily="2" charset="-122"/>
              </a:rPr>
              <a:t>以苏联为核心，二战后，波兰、民主德国、捷克斯洛伐克、南斯拉夫等东欧国家，中国、越南等亚洲国家以及后来加入的古巴、安哥拉等共同构成了社会主义阵营，与美国为首的西方资本主义阵营冷战对峙。</a:t>
            </a:r>
            <a:endParaRPr lang="zh-CN" altLang="en-US" sz="2400" b="1">
              <a:latin typeface="宋体" panose="02010600030101010101" pitchFamily="2" charset="-122"/>
              <a:ea typeface="宋体" panose="02010600030101010101" pitchFamily="2" charset="-122"/>
            </a:endParaRPr>
          </a:p>
        </p:txBody>
      </p:sp>
      <p:pic>
        <p:nvPicPr>
          <p:cNvPr id="12" name="图片 11"/>
          <p:cNvPicPr>
            <a:picLocks noChangeAspect="1"/>
          </p:cNvPicPr>
          <p:nvPr/>
        </p:nvPicPr>
        <p:blipFill>
          <a:blip r:embed="rId2">
            <a:lum bright="6000"/>
          </a:blip>
          <a:srcRect l="3120" t="50667" r="5600" b="9689"/>
          <a:stretch>
            <a:fillRect/>
          </a:stretch>
        </p:blipFill>
        <p:spPr>
          <a:xfrm>
            <a:off x="7757160" y="4627245"/>
            <a:ext cx="4347210" cy="2127250"/>
          </a:xfrm>
          <a:prstGeom prst="rect">
            <a:avLst/>
          </a:prstGeom>
          <a:effectLst>
            <a:softEdge rad="101600"/>
          </a:effec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clrChange>
              <a:clrFrom>
                <a:srgbClr val="FFFFFF">
                  <a:alpha val="100000"/>
                </a:srgbClr>
              </a:clrFrom>
              <a:clrTo>
                <a:srgbClr val="FFFFFF">
                  <a:alpha val="100000"/>
                  <a:alpha val="0"/>
                </a:srgbClr>
              </a:clrTo>
            </a:clrChange>
            <a:lum bright="30000"/>
          </a:blip>
          <a:stretch>
            <a:fillRect/>
          </a:stretch>
        </p:blipFill>
        <p:spPr>
          <a:xfrm>
            <a:off x="7299960" y="1702435"/>
            <a:ext cx="3271520" cy="4292600"/>
          </a:xfrm>
          <a:prstGeom prst="rect">
            <a:avLst/>
          </a:prstGeom>
          <a:effectLst>
            <a:softEdge rad="12700"/>
          </a:effectLst>
        </p:spPr>
      </p:pic>
      <p:sp>
        <p:nvSpPr>
          <p:cNvPr id="16" name="文本框 15"/>
          <p:cNvSpPr txBox="1"/>
          <p:nvPr/>
        </p:nvSpPr>
        <p:spPr>
          <a:xfrm>
            <a:off x="4063365" y="852170"/>
            <a:ext cx="3430905" cy="706755"/>
          </a:xfrm>
          <a:prstGeom prst="rect">
            <a:avLst/>
          </a:prstGeom>
          <a:solidFill>
            <a:schemeClr val="accent5">
              <a:lumMod val="50000"/>
            </a:schemeClr>
          </a:solidFill>
          <a:ln>
            <a:noFill/>
          </a:ln>
          <a:effectLst>
            <a:softEdge rad="152400"/>
          </a:effectLst>
        </p:spPr>
        <p:txBody>
          <a:bodyPr wrap="square" rtlCol="0">
            <a:spAutoFit/>
          </a:bodyPr>
          <a:lstStyle/>
          <a:p>
            <a:pPr algn="ctr"/>
            <a:r>
              <a:rPr lang="zh-CN" sz="4000" b="1">
                <a:solidFill>
                  <a:schemeClr val="bg1"/>
                </a:solidFill>
                <a:latin typeface="汉仪颜楷简" panose="00020600040101010101" charset="-122"/>
                <a:ea typeface="汉仪颜楷简" panose="00020600040101010101" charset="-122"/>
                <a:cs typeface="方正小标宋_GBK" panose="03000509000000000000" charset="-122"/>
                <a:sym typeface="+mn-ea"/>
              </a:rPr>
              <a:t>回应时代之问</a:t>
            </a:r>
            <a:endParaRPr lang="zh-CN" altLang="en-US" sz="4000" b="1">
              <a:solidFill>
                <a:schemeClr val="bg1"/>
              </a:solidFill>
              <a:latin typeface="汉仪颜楷简" panose="00020600040101010101" charset="-122"/>
              <a:ea typeface="汉仪颜楷简" panose="00020600040101010101" charset="-122"/>
              <a:cs typeface="方正小标宋_GBK" panose="03000509000000000000" charset="-122"/>
              <a:sym typeface="+mn-ea"/>
            </a:endParaRPr>
          </a:p>
        </p:txBody>
      </p:sp>
      <p:sp>
        <p:nvSpPr>
          <p:cNvPr id="37" name="文本框 36"/>
          <p:cNvSpPr txBox="1"/>
          <p:nvPr/>
        </p:nvSpPr>
        <p:spPr>
          <a:xfrm>
            <a:off x="1179830" y="1702435"/>
            <a:ext cx="3284855" cy="3969385"/>
          </a:xfrm>
          <a:prstGeom prst="rect">
            <a:avLst/>
          </a:prstGeom>
          <a:solidFill>
            <a:schemeClr val="bg1">
              <a:lumMod val="95000"/>
              <a:alpha val="62000"/>
            </a:schemeClr>
          </a:solidFill>
          <a:effectLst>
            <a:softEdge rad="381000"/>
          </a:effectLst>
        </p:spPr>
        <p:txBody>
          <a:bodyPr wrap="square" rtlCol="0" anchor="t">
            <a:spAutoFit/>
          </a:bodyPr>
          <a:lstStyle/>
          <a:p>
            <a:pPr indent="0" algn="l" fontAlgn="auto">
              <a:lnSpc>
                <a:spcPct val="150000"/>
              </a:lnSpc>
              <a:buClr>
                <a:srgbClr val="C00000"/>
              </a:buClr>
              <a:buFont typeface="Arial" panose="020B0604020202020204" pitchFamily="34" charset="0"/>
              <a:buNone/>
            </a:pPr>
            <a:r>
              <a:rPr lang="zh-CN" altLang="en-US" sz="2400" b="1">
                <a:effectLst/>
                <a:latin typeface="宋体" panose="02010600030101010101" pitchFamily="2" charset="-122"/>
                <a:ea typeface="宋体" panose="02010600030101010101" pitchFamily="2" charset="-122"/>
                <a:cs typeface="宋体" panose="02010600030101010101" pitchFamily="2" charset="-122"/>
                <a:sym typeface="+mn-ea"/>
              </a:rPr>
              <a:t>唯有</a:t>
            </a:r>
            <a:r>
              <a:rPr lang="en-US" altLang="zh-CN" sz="2400" b="1">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a:effectLst/>
                <a:latin typeface="宋体" panose="02010600030101010101" pitchFamily="2" charset="-122"/>
                <a:ea typeface="宋体" panose="02010600030101010101" pitchFamily="2" charset="-122"/>
                <a:cs typeface="宋体" panose="02010600030101010101" pitchFamily="2" charset="-122"/>
                <a:sym typeface="+mn-ea"/>
              </a:rPr>
              <a:t>变</a:t>
            </a:r>
            <a:r>
              <a:rPr lang="en-US" altLang="zh-CN" sz="2400" b="1">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a:effectLst/>
                <a:latin typeface="宋体" panose="02010600030101010101" pitchFamily="2" charset="-122"/>
                <a:ea typeface="宋体" panose="02010600030101010101" pitchFamily="2" charset="-122"/>
                <a:cs typeface="宋体" panose="02010600030101010101" pitchFamily="2" charset="-122"/>
                <a:sym typeface="+mn-ea"/>
              </a:rPr>
              <a:t>是</a:t>
            </a:r>
            <a:r>
              <a:rPr lang="en-US" altLang="zh-CN" sz="2400" b="1">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a:effectLst/>
                <a:latin typeface="宋体" panose="02010600030101010101" pitchFamily="2" charset="-122"/>
                <a:ea typeface="宋体" panose="02010600030101010101" pitchFamily="2" charset="-122"/>
                <a:cs typeface="宋体" panose="02010600030101010101" pitchFamily="2" charset="-122"/>
                <a:sym typeface="+mn-ea"/>
              </a:rPr>
              <a:t>不变</a:t>
            </a:r>
            <a:r>
              <a:rPr lang="en-US" altLang="zh-CN" sz="2400" b="1">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社会主义没有放之四海皆准的发展模式，也没有永远神圣至上的铁律；发展模式应量体裁衣，从国情出发，而不是从理论出发。</a:t>
            </a:r>
            <a:endParaRPr lang="zh-CN" altLang="en-US" sz="2400" b="1">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249680" y="3016250"/>
            <a:ext cx="6868160" cy="2719705"/>
            <a:chOff x="2927" y="5118"/>
            <a:chExt cx="9282" cy="3753"/>
          </a:xfrm>
        </p:grpSpPr>
        <p:sp>
          <p:nvSpPr>
            <p:cNvPr id="23" name="矩形 22"/>
            <p:cNvSpPr/>
            <p:nvPr/>
          </p:nvSpPr>
          <p:spPr>
            <a:xfrm>
              <a:off x="2927" y="5118"/>
              <a:ext cx="9282" cy="3753"/>
            </a:xfrm>
            <a:prstGeom prst="rect">
              <a:avLst/>
            </a:prstGeom>
            <a:solidFill>
              <a:schemeClr val="accent4"/>
            </a:solidFill>
            <a:ln w="28575" cmpd="thickThin">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3134" y="7879"/>
              <a:ext cx="2938" cy="720"/>
            </a:xfrm>
            <a:prstGeom prst="rect">
              <a:avLst/>
            </a:prstGeom>
            <a:noFill/>
          </p:spPr>
          <p:txBody>
            <a:bodyPr wrap="square" rtlCol="0">
              <a:spAutoFit/>
            </a:bodyPr>
            <a:lstStyle/>
            <a:p>
              <a:pPr algn="ctr"/>
              <a:r>
                <a:rPr lang="zh-CN" altLang="en-US" sz="2400" b="1">
                  <a:latin typeface="宋体" panose="02010600030101010101" pitchFamily="2" charset="-122"/>
                  <a:ea typeface="宋体" panose="02010600030101010101" pitchFamily="2" charset="-122"/>
                </a:rPr>
                <a:t>苏联方案</a:t>
              </a:r>
              <a:r>
                <a:rPr lang="zh-CN" altLang="en-US" sz="2800"/>
                <a:t> </a:t>
              </a:r>
              <a:r>
                <a:rPr lang="zh-CN" altLang="en-US"/>
                <a:t>              </a:t>
              </a:r>
              <a:endParaRPr lang="zh-CN" altLang="en-US"/>
            </a:p>
          </p:txBody>
        </p:sp>
        <p:sp>
          <p:nvSpPr>
            <p:cNvPr id="8" name="文本框 7"/>
            <p:cNvSpPr txBox="1"/>
            <p:nvPr/>
          </p:nvSpPr>
          <p:spPr>
            <a:xfrm>
              <a:off x="6073" y="7922"/>
              <a:ext cx="2990" cy="635"/>
            </a:xfrm>
            <a:prstGeom prst="rect">
              <a:avLst/>
            </a:prstGeom>
            <a:noFill/>
          </p:spPr>
          <p:txBody>
            <a:bodyPr wrap="square" rtlCol="0">
              <a:spAutoFit/>
            </a:bodyPr>
            <a:lstStyle/>
            <a:p>
              <a:pPr algn="ctr"/>
              <a:r>
                <a:rPr lang="zh-CN" altLang="en-US" sz="2400" b="1">
                  <a:latin typeface="宋体" panose="02010600030101010101" pitchFamily="2" charset="-122"/>
                  <a:ea typeface="宋体" panose="02010600030101010101" pitchFamily="2" charset="-122"/>
                </a:rPr>
                <a:t>东欧国家方案</a:t>
              </a:r>
              <a:r>
                <a:rPr lang="zh-CN" altLang="en-US" sz="2000"/>
                <a:t> </a:t>
              </a:r>
              <a:r>
                <a:rPr lang="zh-CN" altLang="en-US"/>
                <a:t>              </a:t>
              </a:r>
              <a:endParaRPr lang="zh-CN" altLang="en-US"/>
            </a:p>
          </p:txBody>
        </p:sp>
        <p:sp>
          <p:nvSpPr>
            <p:cNvPr id="12" name="文本框 11"/>
            <p:cNvSpPr txBox="1"/>
            <p:nvPr/>
          </p:nvSpPr>
          <p:spPr>
            <a:xfrm>
              <a:off x="9497" y="7922"/>
              <a:ext cx="2019" cy="635"/>
            </a:xfrm>
            <a:prstGeom prst="rect">
              <a:avLst/>
            </a:prstGeom>
            <a:noFill/>
          </p:spPr>
          <p:txBody>
            <a:bodyPr wrap="square" rtlCol="0">
              <a:spAutoFit/>
            </a:bodyPr>
            <a:lstStyle/>
            <a:p>
              <a:r>
                <a:rPr lang="zh-CN" altLang="en-US" sz="2400" b="1">
                  <a:latin typeface="宋体" panose="02010600030101010101" pitchFamily="2" charset="-122"/>
                  <a:ea typeface="宋体" panose="02010600030101010101" pitchFamily="2" charset="-122"/>
                </a:rPr>
                <a:t>中国方案</a:t>
              </a:r>
              <a:r>
                <a:rPr lang="zh-CN" altLang="en-US" sz="2000"/>
                <a:t> </a:t>
              </a:r>
              <a:r>
                <a:rPr lang="zh-CN" altLang="en-US"/>
                <a:t>              </a:t>
              </a:r>
              <a:endParaRPr lang="zh-CN" altLang="en-US"/>
            </a:p>
          </p:txBody>
        </p:sp>
        <p:pic>
          <p:nvPicPr>
            <p:cNvPr id="9" name="图片 8"/>
            <p:cNvPicPr>
              <a:picLocks noChangeAspect="1"/>
            </p:cNvPicPr>
            <p:nvPr/>
          </p:nvPicPr>
          <p:blipFill>
            <a:blip r:embed="rId1"/>
            <a:stretch>
              <a:fillRect/>
            </a:stretch>
          </p:blipFill>
          <p:spPr>
            <a:xfrm>
              <a:off x="6566" y="5523"/>
              <a:ext cx="2004" cy="1796"/>
            </a:xfrm>
            <a:prstGeom prst="rect">
              <a:avLst/>
            </a:prstGeom>
            <a:ln w="12700" cmpd="sng">
              <a:solidFill>
                <a:schemeClr val="accent1">
                  <a:shade val="50000"/>
                </a:schemeClr>
              </a:solidFill>
              <a:prstDash val="solid"/>
            </a:ln>
          </p:spPr>
        </p:pic>
        <p:pic>
          <p:nvPicPr>
            <p:cNvPr id="13" name="图片 12"/>
            <p:cNvPicPr>
              <a:picLocks noChangeAspect="1"/>
            </p:cNvPicPr>
            <p:nvPr/>
          </p:nvPicPr>
          <p:blipFill>
            <a:blip r:embed="rId2"/>
            <a:stretch>
              <a:fillRect/>
            </a:stretch>
          </p:blipFill>
          <p:spPr>
            <a:xfrm>
              <a:off x="3669" y="5524"/>
              <a:ext cx="1984" cy="1796"/>
            </a:xfrm>
            <a:prstGeom prst="rect">
              <a:avLst/>
            </a:prstGeom>
            <a:ln w="12700" cmpd="sng">
              <a:solidFill>
                <a:schemeClr val="accent1">
                  <a:shade val="50000"/>
                </a:schemeClr>
              </a:solidFill>
              <a:prstDash val="solid"/>
            </a:ln>
          </p:spPr>
        </p:pic>
        <p:pic>
          <p:nvPicPr>
            <p:cNvPr id="15" name="图片 14"/>
            <p:cNvPicPr>
              <a:picLocks noChangeAspect="1"/>
            </p:cNvPicPr>
            <p:nvPr/>
          </p:nvPicPr>
          <p:blipFill>
            <a:blip r:embed="rId3"/>
            <a:stretch>
              <a:fillRect/>
            </a:stretch>
          </p:blipFill>
          <p:spPr>
            <a:xfrm>
              <a:off x="9497" y="5523"/>
              <a:ext cx="1996" cy="1797"/>
            </a:xfrm>
            <a:prstGeom prst="rect">
              <a:avLst/>
            </a:prstGeom>
            <a:ln>
              <a:solidFill>
                <a:schemeClr val="accent1"/>
              </a:solidFill>
            </a:ln>
          </p:spPr>
        </p:pic>
      </p:grpSp>
      <p:sp>
        <p:nvSpPr>
          <p:cNvPr id="22" name="文本框 21"/>
          <p:cNvSpPr txBox="1"/>
          <p:nvPr/>
        </p:nvSpPr>
        <p:spPr>
          <a:xfrm>
            <a:off x="1004570" y="1841500"/>
            <a:ext cx="7113905" cy="829945"/>
          </a:xfrm>
          <a:prstGeom prst="rect">
            <a:avLst/>
          </a:prstGeom>
          <a:noFill/>
        </p:spPr>
        <p:txBody>
          <a:bodyPr wrap="square" rtlCol="0">
            <a:spAutoFit/>
          </a:bodyPr>
          <a:lstStyle/>
          <a:p>
            <a:pPr algn="l" fontAlgn="auto">
              <a:lnSpc>
                <a:spcPct val="150000"/>
              </a:lnSpc>
            </a:pPr>
            <a:r>
              <a:rPr lang="zh-CN" altLang="en-US" sz="3200" b="1">
                <a:solidFill>
                  <a:srgbClr val="002060"/>
                </a:solidFill>
                <a:effectLst/>
                <a:latin typeface="汉仪颜楷简" panose="00020600040101010101" charset="-122"/>
                <a:ea typeface="汉仪颜楷简" panose="00020600040101010101" charset="-122"/>
              </a:rPr>
              <a:t>什么是社会主义？怎样建设社会主义？</a:t>
            </a:r>
            <a:endParaRPr lang="zh-CN" altLang="en-US" sz="3200" b="1">
              <a:solidFill>
                <a:srgbClr val="002060"/>
              </a:solidFill>
              <a:effectLst/>
              <a:latin typeface="汉仪颜楷简" panose="00020600040101010101" charset="-122"/>
              <a:ea typeface="汉仪颜楷简" panose="00020600040101010101" charset="-122"/>
            </a:endParaRPr>
          </a:p>
        </p:txBody>
      </p:sp>
      <p:pic>
        <p:nvPicPr>
          <p:cNvPr id="10" name="图片 9"/>
          <p:cNvPicPr>
            <a:picLocks noChangeAspect="1"/>
          </p:cNvPicPr>
          <p:nvPr/>
        </p:nvPicPr>
        <p:blipFill>
          <a:blip r:embed="rId4">
            <a:clrChange>
              <a:clrFrom>
                <a:srgbClr val="FFFFFF">
                  <a:alpha val="100000"/>
                </a:srgbClr>
              </a:clrFrom>
              <a:clrTo>
                <a:srgbClr val="FFFFFF">
                  <a:alpha val="100000"/>
                  <a:alpha val="0"/>
                </a:srgbClr>
              </a:clrTo>
            </a:clrChange>
            <a:lum bright="30000"/>
          </a:blip>
          <a:stretch>
            <a:fillRect/>
          </a:stretch>
        </p:blipFill>
        <p:spPr>
          <a:xfrm>
            <a:off x="8117840" y="1134745"/>
            <a:ext cx="3945255" cy="4880610"/>
          </a:xfrm>
          <a:prstGeom prst="rect">
            <a:avLst/>
          </a:prstGeom>
          <a:effectLst>
            <a:softEdge rad="12700"/>
          </a:effectLst>
        </p:spPr>
      </p:pic>
      <p:sp>
        <p:nvSpPr>
          <p:cNvPr id="2" name="文本框 1"/>
          <p:cNvSpPr txBox="1"/>
          <p:nvPr/>
        </p:nvSpPr>
        <p:spPr>
          <a:xfrm>
            <a:off x="3411220" y="1134745"/>
            <a:ext cx="2621280" cy="583565"/>
          </a:xfrm>
          <a:prstGeom prst="rect">
            <a:avLst/>
          </a:prstGeom>
          <a:noFill/>
        </p:spPr>
        <p:txBody>
          <a:bodyPr wrap="none" rtlCol="0">
            <a:spAutoFit/>
          </a:bodyPr>
          <a:p>
            <a:r>
              <a:rPr lang="zh-CN" altLang="en-US" sz="3200">
                <a:latin typeface="汉仪颜楷简" panose="00020600040101010101" charset="-122"/>
                <a:ea typeface="汉仪颜楷简" panose="00020600040101010101" charset="-122"/>
              </a:rPr>
              <a:t>提出时代之问</a:t>
            </a:r>
            <a:endParaRPr lang="zh-CN" altLang="en-US" sz="3200">
              <a:latin typeface="汉仪颜楷简" panose="00020600040101010101" charset="-122"/>
              <a:ea typeface="汉仪颜楷简" panose="000206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ox(out)">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linds(horizont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rcRect l="14970" r="14998"/>
          <a:stretch>
            <a:fillRect/>
          </a:stretch>
        </p:blipFill>
        <p:spPr>
          <a:xfrm>
            <a:off x="545465" y="1593850"/>
            <a:ext cx="2385060" cy="3224530"/>
          </a:xfrm>
          <a:prstGeom prst="rect">
            <a:avLst/>
          </a:prstGeom>
          <a:ln w="28575" cmpd="sng">
            <a:solidFill>
              <a:schemeClr val="accent1">
                <a:shade val="50000"/>
              </a:schemeClr>
            </a:solidFill>
            <a:prstDash val="solid"/>
          </a:ln>
        </p:spPr>
      </p:pic>
      <p:sp>
        <p:nvSpPr>
          <p:cNvPr id="10" name="文本框 9"/>
          <p:cNvSpPr txBox="1"/>
          <p:nvPr/>
        </p:nvSpPr>
        <p:spPr>
          <a:xfrm>
            <a:off x="753110" y="4983480"/>
            <a:ext cx="1969770" cy="398780"/>
          </a:xfrm>
          <a:prstGeom prst="rect">
            <a:avLst/>
          </a:prstGeom>
          <a:noFill/>
        </p:spPr>
        <p:txBody>
          <a:bodyPr wrap="none" rtlCol="0" anchor="t">
            <a:spAutoFit/>
          </a:bodyPr>
          <a:lstStyle/>
          <a:p>
            <a:pPr algn="ctr"/>
            <a:r>
              <a:rPr lang="zh-CN" altLang="en-US" sz="2000" b="1">
                <a:effectLst/>
                <a:latin typeface="楷体" panose="02010609060101010101" charset="-122"/>
                <a:ea typeface="楷体" panose="02010609060101010101" charset="-122"/>
                <a:sym typeface="+mn-ea"/>
              </a:rPr>
              <a:t>再看斯大林模式</a:t>
            </a:r>
            <a:endParaRPr lang="zh-CN" altLang="en-US" sz="2000" b="1">
              <a:effectLst/>
              <a:latin typeface="楷体" panose="02010609060101010101" charset="-122"/>
              <a:ea typeface="楷体" panose="02010609060101010101" charset="-122"/>
              <a:sym typeface="+mn-ea"/>
            </a:endParaRPr>
          </a:p>
        </p:txBody>
      </p:sp>
      <p:sp>
        <p:nvSpPr>
          <p:cNvPr id="13" name="文本框 12"/>
          <p:cNvSpPr txBox="1"/>
          <p:nvPr/>
        </p:nvSpPr>
        <p:spPr>
          <a:xfrm>
            <a:off x="5368925" y="6054090"/>
            <a:ext cx="4824730" cy="460375"/>
          </a:xfrm>
          <a:prstGeom prst="rect">
            <a:avLst/>
          </a:prstGeom>
          <a:noFill/>
        </p:spPr>
        <p:txBody>
          <a:bodyPr wrap="square" rtlCol="0">
            <a:spAutoFit/>
          </a:bodyPr>
          <a:lstStyle/>
          <a:p>
            <a:pPr marL="342900" indent="-342900" algn="ctr">
              <a:buClr>
                <a:srgbClr val="C00000"/>
              </a:buClr>
              <a:buFont typeface="Arial" panose="020B0604020202020204" pitchFamily="34" charset="0"/>
              <a:buChar char="•"/>
            </a:pPr>
            <a:r>
              <a:rPr lang="zh-CN" altLang="en-US" sz="2400" b="1">
                <a:solidFill>
                  <a:schemeClr val="tx1"/>
                </a:solidFill>
                <a:latin typeface="方正小标宋_GBK" panose="03000509000000000000" charset="-122"/>
                <a:ea typeface="方正小标宋_GBK" panose="03000509000000000000" charset="-122"/>
              </a:rPr>
              <a:t>斯大林模式具有一定的优越性</a:t>
            </a:r>
            <a:endParaRPr lang="zh-CN" altLang="en-US" sz="2400" b="1">
              <a:solidFill>
                <a:schemeClr val="tx1"/>
              </a:solidFill>
              <a:latin typeface="方正小标宋_GBK" panose="03000509000000000000" charset="-122"/>
              <a:ea typeface="方正小标宋_GBK" panose="03000509000000000000" charset="-122"/>
            </a:endParaRPr>
          </a:p>
        </p:txBody>
      </p:sp>
      <p:sp>
        <p:nvSpPr>
          <p:cNvPr id="15" name="虚尾箭头 14"/>
          <p:cNvSpPr/>
          <p:nvPr/>
        </p:nvSpPr>
        <p:spPr>
          <a:xfrm rot="5400000">
            <a:off x="7172325" y="3239135"/>
            <a:ext cx="454025" cy="485775"/>
          </a:xfrm>
          <a:prstGeom prst="striped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3783330" y="3709035"/>
            <a:ext cx="7940040" cy="2009775"/>
          </a:xfrm>
          <a:prstGeom prst="rect">
            <a:avLst/>
          </a:prstGeom>
          <a:noFill/>
          <a:ln w="31750" cmpd="sng">
            <a:solidFill>
              <a:srgbClr val="C00000"/>
            </a:solidFill>
            <a:prstDash val="sysDash"/>
          </a:ln>
        </p:spPr>
        <p:txBody>
          <a:bodyPr wrap="square" rtlCol="0" anchor="t">
            <a:spAutoFit/>
          </a:bodyPr>
          <a:lstStyle/>
          <a:p>
            <a:pPr fontAlgn="auto">
              <a:lnSpc>
                <a:spcPct val="130000"/>
              </a:lnSpc>
            </a:pPr>
            <a:r>
              <a:rPr lang="zh-CN" altLang="en-US" sz="2400" b="1">
                <a:latin typeface="宋体" panose="02010600030101010101" pitchFamily="2" charset="-122"/>
                <a:ea typeface="宋体" panose="02010600030101010101" pitchFamily="2" charset="-122"/>
                <a:cs typeface="楷体" panose="02010609060101010101" charset="-122"/>
                <a:sym typeface="+mn-ea"/>
              </a:rPr>
              <a:t>仅经过两个五年计划，苏联形成了齐全的工业体系，工业总产值跃居欧洲第一，世界第二；二战期间，为击溃纳粹德国作出巨大贡献。二战后苏联相继爆炸了原子弹、氢弹，人民的教育和生活水平有了很大的提高。</a:t>
            </a:r>
            <a:endParaRPr lang="zh-CN" altLang="en-US" sz="2400" b="1">
              <a:latin typeface="宋体" panose="02010600030101010101" pitchFamily="2" charset="-122"/>
              <a:ea typeface="宋体" panose="02010600030101010101" pitchFamily="2" charset="-122"/>
              <a:cs typeface="楷体" panose="02010609060101010101" charset="-122"/>
              <a:sym typeface="+mn-ea"/>
            </a:endParaRPr>
          </a:p>
        </p:txBody>
      </p:sp>
      <p:sp>
        <p:nvSpPr>
          <p:cNvPr id="8" name="矩形 7"/>
          <p:cNvSpPr/>
          <p:nvPr/>
        </p:nvSpPr>
        <p:spPr>
          <a:xfrm>
            <a:off x="6704330" y="821690"/>
            <a:ext cx="1409700" cy="51435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latin typeface="汉仪颜楷简" panose="00020600040101010101" charset="-122"/>
                <a:ea typeface="汉仪颜楷简" panose="00020600040101010101" charset="-122"/>
              </a:rPr>
              <a:t>党中央</a:t>
            </a:r>
            <a:endParaRPr lang="zh-CN" altLang="en-US" sz="2800" b="1">
              <a:latin typeface="汉仪颜楷简" panose="00020600040101010101" charset="-122"/>
              <a:ea typeface="汉仪颜楷简" panose="00020600040101010101" charset="-122"/>
            </a:endParaRPr>
          </a:p>
        </p:txBody>
      </p:sp>
      <p:grpSp>
        <p:nvGrpSpPr>
          <p:cNvPr id="30" name="组合 29"/>
          <p:cNvGrpSpPr/>
          <p:nvPr/>
        </p:nvGrpSpPr>
        <p:grpSpPr>
          <a:xfrm>
            <a:off x="4870450" y="2293620"/>
            <a:ext cx="5358130" cy="1272540"/>
            <a:chOff x="7654" y="4172"/>
            <a:chExt cx="8438" cy="2004"/>
          </a:xfrm>
        </p:grpSpPr>
        <p:sp>
          <p:nvSpPr>
            <p:cNvPr id="18" name="文本框 17"/>
            <p:cNvSpPr txBox="1"/>
            <p:nvPr/>
          </p:nvSpPr>
          <p:spPr>
            <a:xfrm>
              <a:off x="7654" y="4270"/>
              <a:ext cx="1835" cy="1307"/>
            </a:xfrm>
            <a:prstGeom prst="rect">
              <a:avLst/>
            </a:prstGeom>
            <a:noFill/>
          </p:spPr>
          <p:txBody>
            <a:bodyPr wrap="square" rtlCol="0">
              <a:spAutoFit/>
            </a:bodyPr>
            <a:lstStyle/>
            <a:p>
              <a:r>
                <a:rPr lang="zh-CN" altLang="en-US" sz="2400">
                  <a:latin typeface="方正苏新诗柳楷简体" panose="02000000000000000000" charset="-122"/>
                  <a:ea typeface="方正苏新诗柳楷简体" panose="02000000000000000000" charset="-122"/>
                </a:rPr>
                <a:t>单一公有制</a:t>
              </a:r>
              <a:endParaRPr lang="zh-CN" altLang="en-US" sz="2400">
                <a:latin typeface="方正苏新诗柳楷简体" panose="02000000000000000000" charset="-122"/>
                <a:ea typeface="方正苏新诗柳楷简体" panose="02000000000000000000" charset="-122"/>
              </a:endParaRPr>
            </a:p>
          </p:txBody>
        </p:sp>
        <p:sp>
          <p:nvSpPr>
            <p:cNvPr id="21" name="文本框 20"/>
            <p:cNvSpPr txBox="1"/>
            <p:nvPr/>
          </p:nvSpPr>
          <p:spPr>
            <a:xfrm>
              <a:off x="9565" y="4172"/>
              <a:ext cx="2088" cy="1888"/>
            </a:xfrm>
            <a:prstGeom prst="rect">
              <a:avLst/>
            </a:prstGeom>
            <a:noFill/>
          </p:spPr>
          <p:txBody>
            <a:bodyPr wrap="square" rtlCol="0">
              <a:spAutoFit/>
            </a:bodyPr>
            <a:lstStyle/>
            <a:p>
              <a:pPr algn="ctr">
                <a:buClrTx/>
                <a:buSzTx/>
                <a:buFontTx/>
              </a:pPr>
              <a:r>
                <a:rPr lang="zh-CN" altLang="en-US" sz="2400">
                  <a:latin typeface="方正苏新诗柳楷简体" panose="02000000000000000000" charset="-122"/>
                  <a:ea typeface="方正苏新诗柳楷简体" panose="02000000000000000000" charset="-122"/>
                </a:rPr>
                <a:t>以行政命令管理经济</a:t>
              </a:r>
              <a:endParaRPr lang="zh-CN" altLang="en-US" sz="2400">
                <a:latin typeface="方正苏新诗柳楷简体" panose="02000000000000000000" charset="-122"/>
                <a:ea typeface="方正苏新诗柳楷简体" panose="02000000000000000000" charset="-122"/>
              </a:endParaRPr>
            </a:p>
          </p:txBody>
        </p:sp>
        <p:sp>
          <p:nvSpPr>
            <p:cNvPr id="23" name="文本框 22"/>
            <p:cNvSpPr txBox="1"/>
            <p:nvPr/>
          </p:nvSpPr>
          <p:spPr>
            <a:xfrm>
              <a:off x="11641" y="4288"/>
              <a:ext cx="2226" cy="1888"/>
            </a:xfrm>
            <a:prstGeom prst="rect">
              <a:avLst/>
            </a:prstGeom>
            <a:noFill/>
          </p:spPr>
          <p:txBody>
            <a:bodyPr wrap="square" rtlCol="0">
              <a:spAutoFit/>
            </a:bodyPr>
            <a:lstStyle/>
            <a:p>
              <a:pPr algn="ctr">
                <a:buClrTx/>
                <a:buSzTx/>
                <a:buFontTx/>
              </a:pPr>
              <a:r>
                <a:rPr lang="zh-CN" altLang="en-US" sz="2400">
                  <a:latin typeface="方正苏新诗柳楷简体" panose="02000000000000000000" charset="-122"/>
                  <a:ea typeface="方正苏新诗柳楷简体" panose="02000000000000000000" charset="-122"/>
                </a:rPr>
                <a:t>高度集中的管理体制</a:t>
              </a:r>
              <a:endParaRPr lang="zh-CN" altLang="en-US" sz="2400">
                <a:latin typeface="方正苏新诗柳楷简体" panose="02000000000000000000" charset="-122"/>
                <a:ea typeface="方正苏新诗柳楷简体" panose="02000000000000000000" charset="-122"/>
              </a:endParaRPr>
            </a:p>
          </p:txBody>
        </p:sp>
        <p:sp>
          <p:nvSpPr>
            <p:cNvPr id="24" name="文本框 23"/>
            <p:cNvSpPr txBox="1"/>
            <p:nvPr/>
          </p:nvSpPr>
          <p:spPr>
            <a:xfrm>
              <a:off x="13847" y="4288"/>
              <a:ext cx="2245" cy="1888"/>
            </a:xfrm>
            <a:prstGeom prst="rect">
              <a:avLst/>
            </a:prstGeom>
            <a:noFill/>
          </p:spPr>
          <p:txBody>
            <a:bodyPr wrap="square" rtlCol="0">
              <a:spAutoFit/>
            </a:bodyPr>
            <a:lstStyle/>
            <a:p>
              <a:pPr algn="l">
                <a:buClrTx/>
                <a:buSzTx/>
                <a:buFontTx/>
              </a:pPr>
              <a:r>
                <a:rPr lang="zh-CN" altLang="en-US" sz="2400">
                  <a:latin typeface="方正苏新诗柳楷简体" panose="02000000000000000000" charset="-122"/>
                  <a:ea typeface="方正苏新诗柳楷简体" panose="02000000000000000000" charset="-122"/>
                </a:rPr>
                <a:t>排斥市场，指令性计划</a:t>
              </a:r>
              <a:endParaRPr lang="zh-CN" altLang="en-US" sz="2400">
                <a:latin typeface="方正苏新诗柳楷简体" panose="02000000000000000000" charset="-122"/>
                <a:ea typeface="方正苏新诗柳楷简体" panose="02000000000000000000" charset="-122"/>
              </a:endParaRPr>
            </a:p>
          </p:txBody>
        </p:sp>
      </p:grpSp>
      <p:grpSp>
        <p:nvGrpSpPr>
          <p:cNvPr id="29" name="组合 28"/>
          <p:cNvGrpSpPr/>
          <p:nvPr/>
        </p:nvGrpSpPr>
        <p:grpSpPr>
          <a:xfrm>
            <a:off x="5368925" y="1323340"/>
            <a:ext cx="3964940" cy="753110"/>
            <a:chOff x="8439" y="2644"/>
            <a:chExt cx="6244" cy="1186"/>
          </a:xfrm>
        </p:grpSpPr>
        <p:grpSp>
          <p:nvGrpSpPr>
            <p:cNvPr id="16" name="组合 15"/>
            <p:cNvGrpSpPr/>
            <p:nvPr/>
          </p:nvGrpSpPr>
          <p:grpSpPr>
            <a:xfrm>
              <a:off x="8439" y="2644"/>
              <a:ext cx="6244" cy="606"/>
              <a:chOff x="8439" y="2644"/>
              <a:chExt cx="6244" cy="606"/>
            </a:xfrm>
          </p:grpSpPr>
          <p:cxnSp>
            <p:nvCxnSpPr>
              <p:cNvPr id="12" name="直接连接符 11"/>
              <p:cNvCxnSpPr/>
              <p:nvPr/>
            </p:nvCxnSpPr>
            <p:spPr>
              <a:xfrm flipH="1">
                <a:off x="11652" y="2644"/>
                <a:ext cx="0" cy="561"/>
              </a:xfrm>
              <a:prstGeom prst="line">
                <a:avLst/>
              </a:prstGeom>
              <a:ln w="28575" cmpd="sng">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8439" y="3235"/>
                <a:ext cx="6244" cy="15"/>
              </a:xfrm>
              <a:prstGeom prst="line">
                <a:avLst/>
              </a:prstGeom>
              <a:ln w="28575" cmpd="sng">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25" name="直接连接符 24"/>
            <p:cNvCxnSpPr/>
            <p:nvPr/>
          </p:nvCxnSpPr>
          <p:spPr>
            <a:xfrm flipH="1">
              <a:off x="14683" y="3250"/>
              <a:ext cx="0" cy="561"/>
            </a:xfrm>
            <a:prstGeom prst="line">
              <a:avLst/>
            </a:prstGeom>
            <a:ln w="28575" cmpd="sng">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8455" y="3270"/>
              <a:ext cx="0" cy="561"/>
            </a:xfrm>
            <a:prstGeom prst="line">
              <a:avLst/>
            </a:prstGeom>
            <a:ln w="28575" cmpd="sng">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10611" y="3270"/>
              <a:ext cx="0" cy="561"/>
            </a:xfrm>
            <a:prstGeom prst="line">
              <a:avLst/>
            </a:prstGeom>
            <a:ln w="28575" cmpd="sng">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12556" y="3235"/>
              <a:ext cx="0" cy="561"/>
            </a:xfrm>
            <a:prstGeom prst="line">
              <a:avLst/>
            </a:prstGeom>
            <a:ln w="28575" cmpd="sng">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上箭头 30"/>
          <p:cNvSpPr/>
          <p:nvPr/>
        </p:nvSpPr>
        <p:spPr>
          <a:xfrm>
            <a:off x="10134600" y="1501775"/>
            <a:ext cx="227965" cy="1097915"/>
          </a:xfrm>
          <a:prstGeom prst="upArrow">
            <a:avLst/>
          </a:prstGeom>
          <a:gradFill>
            <a:gsLst>
              <a:gs pos="0">
                <a:srgbClr val="012D86"/>
              </a:gs>
              <a:gs pos="100000">
                <a:srgbClr val="0E2557"/>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上箭头 31"/>
          <p:cNvSpPr/>
          <p:nvPr/>
        </p:nvSpPr>
        <p:spPr>
          <a:xfrm rot="10800000">
            <a:off x="4512945" y="1501775"/>
            <a:ext cx="227965" cy="1097915"/>
          </a:xfrm>
          <a:prstGeom prst="upArrow">
            <a:avLst/>
          </a:prstGeom>
          <a:gradFill>
            <a:gsLst>
              <a:gs pos="0">
                <a:srgbClr val="012D86"/>
              </a:gs>
              <a:gs pos="100000">
                <a:srgbClr val="0E2557"/>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451485" y="450850"/>
            <a:ext cx="3767455" cy="583565"/>
          </a:xfrm>
          <a:prstGeom prst="rect">
            <a:avLst/>
          </a:prstGeom>
          <a:noFill/>
        </p:spPr>
        <p:txBody>
          <a:bodyPr wrap="square" rtlCol="0">
            <a:spAutoFit/>
          </a:bodyPr>
          <a:p>
            <a:pPr algn="ctr"/>
            <a:r>
              <a:rPr lang="zh-CN" altLang="en-US" sz="3200" b="1">
                <a:effectLst/>
                <a:latin typeface="汉仪颜楷简" panose="00020600040101010101" charset="-122"/>
                <a:ea typeface="汉仪颜楷简" panose="00020600040101010101" charset="-122"/>
              </a:rPr>
              <a:t>斯大林模式</a:t>
            </a:r>
            <a:endParaRPr lang="zh-CN" altLang="en-US" sz="3200" b="1">
              <a:effectLst/>
              <a:latin typeface="汉仪颜楷简" panose="00020600040101010101" charset="-122"/>
              <a:ea typeface="汉仪颜楷简" panose="000206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linds(horizont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1" grpId="0" bldLvl="0" animBg="1"/>
      <p:bldP spid="15" grpId="0" bldLvl="0" animBg="1"/>
      <p:bldP spid="7" grpId="0" bldLvl="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rcRect l="14970" r="14998"/>
          <a:stretch>
            <a:fillRect/>
          </a:stretch>
        </p:blipFill>
        <p:spPr>
          <a:xfrm>
            <a:off x="545465" y="1593850"/>
            <a:ext cx="2385060" cy="3224530"/>
          </a:xfrm>
          <a:prstGeom prst="rect">
            <a:avLst/>
          </a:prstGeom>
          <a:ln w="28575" cmpd="sng">
            <a:solidFill>
              <a:schemeClr val="accent1">
                <a:shade val="50000"/>
              </a:schemeClr>
            </a:solidFill>
            <a:prstDash val="solid"/>
          </a:ln>
        </p:spPr>
      </p:pic>
      <p:sp>
        <p:nvSpPr>
          <p:cNvPr id="10" name="文本框 9"/>
          <p:cNvSpPr txBox="1"/>
          <p:nvPr/>
        </p:nvSpPr>
        <p:spPr>
          <a:xfrm>
            <a:off x="753110" y="4983480"/>
            <a:ext cx="1969770" cy="398780"/>
          </a:xfrm>
          <a:prstGeom prst="rect">
            <a:avLst/>
          </a:prstGeom>
          <a:noFill/>
        </p:spPr>
        <p:txBody>
          <a:bodyPr wrap="none" rtlCol="0" anchor="t">
            <a:spAutoFit/>
          </a:bodyPr>
          <a:lstStyle/>
          <a:p>
            <a:pPr algn="ctr"/>
            <a:r>
              <a:rPr lang="zh-CN" altLang="en-US" sz="2000" b="1">
                <a:effectLst/>
                <a:latin typeface="楷体" panose="02010609060101010101" charset="-122"/>
                <a:ea typeface="楷体" panose="02010609060101010101" charset="-122"/>
                <a:sym typeface="+mn-ea"/>
              </a:rPr>
              <a:t>再看斯大林模式</a:t>
            </a:r>
            <a:endParaRPr lang="zh-CN" altLang="en-US" sz="2000" b="1">
              <a:effectLst/>
              <a:latin typeface="楷体" panose="02010609060101010101" charset="-122"/>
              <a:ea typeface="楷体" panose="02010609060101010101" charset="-122"/>
              <a:sym typeface="+mn-ea"/>
            </a:endParaRPr>
          </a:p>
        </p:txBody>
      </p:sp>
      <p:sp>
        <p:nvSpPr>
          <p:cNvPr id="15" name="虚尾箭头 14"/>
          <p:cNvSpPr/>
          <p:nvPr/>
        </p:nvSpPr>
        <p:spPr>
          <a:xfrm rot="5400000">
            <a:off x="7172325" y="3239135"/>
            <a:ext cx="454025" cy="485775"/>
          </a:xfrm>
          <a:prstGeom prst="striped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704330" y="821690"/>
            <a:ext cx="1409700" cy="51435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latin typeface="汉仪颜楷简" panose="00020600040101010101" charset="-122"/>
                <a:ea typeface="汉仪颜楷简" panose="00020600040101010101" charset="-122"/>
              </a:rPr>
              <a:t>党中央</a:t>
            </a:r>
            <a:endParaRPr lang="zh-CN" altLang="en-US" sz="2800" b="1">
              <a:latin typeface="汉仪颜楷简" panose="00020600040101010101" charset="-122"/>
              <a:ea typeface="汉仪颜楷简" panose="00020600040101010101" charset="-122"/>
            </a:endParaRPr>
          </a:p>
        </p:txBody>
      </p:sp>
      <p:grpSp>
        <p:nvGrpSpPr>
          <p:cNvPr id="30" name="组合 29"/>
          <p:cNvGrpSpPr/>
          <p:nvPr/>
        </p:nvGrpSpPr>
        <p:grpSpPr>
          <a:xfrm>
            <a:off x="4877435" y="2293620"/>
            <a:ext cx="5358130" cy="1272540"/>
            <a:chOff x="7654" y="4172"/>
            <a:chExt cx="8438" cy="2004"/>
          </a:xfrm>
        </p:grpSpPr>
        <p:sp>
          <p:nvSpPr>
            <p:cNvPr id="18" name="文本框 17"/>
            <p:cNvSpPr txBox="1"/>
            <p:nvPr/>
          </p:nvSpPr>
          <p:spPr>
            <a:xfrm>
              <a:off x="7654" y="4270"/>
              <a:ext cx="1835" cy="1307"/>
            </a:xfrm>
            <a:prstGeom prst="rect">
              <a:avLst/>
            </a:prstGeom>
            <a:noFill/>
          </p:spPr>
          <p:txBody>
            <a:bodyPr wrap="square" rtlCol="0">
              <a:spAutoFit/>
            </a:bodyPr>
            <a:lstStyle/>
            <a:p>
              <a:r>
                <a:rPr lang="zh-CN" altLang="en-US" sz="2400" b="1">
                  <a:latin typeface="方正苏新诗柳楷简体" panose="02000000000000000000" charset="-122"/>
                  <a:ea typeface="方正苏新诗柳楷简体" panose="02000000000000000000" charset="-122"/>
                </a:rPr>
                <a:t>单一公有制</a:t>
              </a:r>
              <a:endParaRPr lang="zh-CN" altLang="en-US" sz="2400" b="1">
                <a:latin typeface="方正苏新诗柳楷简体" panose="02000000000000000000" charset="-122"/>
                <a:ea typeface="方正苏新诗柳楷简体" panose="02000000000000000000" charset="-122"/>
              </a:endParaRPr>
            </a:p>
          </p:txBody>
        </p:sp>
        <p:sp>
          <p:nvSpPr>
            <p:cNvPr id="21" name="文本框 20"/>
            <p:cNvSpPr txBox="1"/>
            <p:nvPr/>
          </p:nvSpPr>
          <p:spPr>
            <a:xfrm>
              <a:off x="9565" y="4172"/>
              <a:ext cx="2088" cy="1888"/>
            </a:xfrm>
            <a:prstGeom prst="rect">
              <a:avLst/>
            </a:prstGeom>
            <a:noFill/>
          </p:spPr>
          <p:txBody>
            <a:bodyPr wrap="square" rtlCol="0">
              <a:spAutoFit/>
            </a:bodyPr>
            <a:lstStyle/>
            <a:p>
              <a:pPr algn="ctr">
                <a:buClrTx/>
                <a:buSzTx/>
                <a:buFontTx/>
              </a:pPr>
              <a:r>
                <a:rPr lang="zh-CN" altLang="en-US" sz="2400" b="1">
                  <a:latin typeface="方正苏新诗柳楷简体" panose="02000000000000000000" charset="-122"/>
                  <a:ea typeface="方正苏新诗柳楷简体" panose="02000000000000000000" charset="-122"/>
                </a:rPr>
                <a:t>以行政命令管理经济</a:t>
              </a:r>
              <a:endParaRPr lang="zh-CN" altLang="en-US" sz="2400" b="1">
                <a:latin typeface="方正苏新诗柳楷简体" panose="02000000000000000000" charset="-122"/>
                <a:ea typeface="方正苏新诗柳楷简体" panose="02000000000000000000" charset="-122"/>
              </a:endParaRPr>
            </a:p>
          </p:txBody>
        </p:sp>
        <p:sp>
          <p:nvSpPr>
            <p:cNvPr id="23" name="文本框 22"/>
            <p:cNvSpPr txBox="1"/>
            <p:nvPr/>
          </p:nvSpPr>
          <p:spPr>
            <a:xfrm>
              <a:off x="11641" y="4288"/>
              <a:ext cx="2226" cy="1888"/>
            </a:xfrm>
            <a:prstGeom prst="rect">
              <a:avLst/>
            </a:prstGeom>
            <a:noFill/>
          </p:spPr>
          <p:txBody>
            <a:bodyPr wrap="square" rtlCol="0">
              <a:spAutoFit/>
            </a:bodyPr>
            <a:lstStyle/>
            <a:p>
              <a:pPr algn="ctr">
                <a:buClrTx/>
                <a:buSzTx/>
                <a:buFontTx/>
              </a:pPr>
              <a:r>
                <a:rPr lang="zh-CN" altLang="en-US" sz="2400" b="1">
                  <a:latin typeface="方正苏新诗柳楷简体" panose="02000000000000000000" charset="-122"/>
                  <a:ea typeface="方正苏新诗柳楷简体" panose="02000000000000000000" charset="-122"/>
                </a:rPr>
                <a:t>高度集中的管理体制</a:t>
              </a:r>
              <a:endParaRPr lang="zh-CN" altLang="en-US" sz="2400" b="1">
                <a:latin typeface="方正苏新诗柳楷简体" panose="02000000000000000000" charset="-122"/>
                <a:ea typeface="方正苏新诗柳楷简体" panose="02000000000000000000" charset="-122"/>
              </a:endParaRPr>
            </a:p>
          </p:txBody>
        </p:sp>
        <p:sp>
          <p:nvSpPr>
            <p:cNvPr id="24" name="文本框 23"/>
            <p:cNvSpPr txBox="1"/>
            <p:nvPr/>
          </p:nvSpPr>
          <p:spPr>
            <a:xfrm>
              <a:off x="13847" y="4288"/>
              <a:ext cx="2245" cy="1888"/>
            </a:xfrm>
            <a:prstGeom prst="rect">
              <a:avLst/>
            </a:prstGeom>
            <a:noFill/>
          </p:spPr>
          <p:txBody>
            <a:bodyPr wrap="square" rtlCol="0">
              <a:spAutoFit/>
            </a:bodyPr>
            <a:lstStyle/>
            <a:p>
              <a:pPr algn="l">
                <a:buClrTx/>
                <a:buSzTx/>
                <a:buFontTx/>
              </a:pPr>
              <a:r>
                <a:rPr lang="zh-CN" altLang="en-US" sz="2400" b="1">
                  <a:latin typeface="方正苏新诗柳楷简体" panose="02000000000000000000" charset="-122"/>
                  <a:ea typeface="方正苏新诗柳楷简体" panose="02000000000000000000" charset="-122"/>
                </a:rPr>
                <a:t>排斥市场，指令性计划</a:t>
              </a:r>
              <a:endParaRPr lang="zh-CN" altLang="en-US" sz="2400" b="1">
                <a:latin typeface="方正苏新诗柳楷简体" panose="02000000000000000000" charset="-122"/>
                <a:ea typeface="方正苏新诗柳楷简体" panose="02000000000000000000" charset="-122"/>
              </a:endParaRPr>
            </a:p>
          </p:txBody>
        </p:sp>
      </p:grpSp>
      <p:grpSp>
        <p:nvGrpSpPr>
          <p:cNvPr id="29" name="组合 28"/>
          <p:cNvGrpSpPr/>
          <p:nvPr/>
        </p:nvGrpSpPr>
        <p:grpSpPr>
          <a:xfrm>
            <a:off x="5368925" y="1323340"/>
            <a:ext cx="3964940" cy="753110"/>
            <a:chOff x="8439" y="2644"/>
            <a:chExt cx="6244" cy="1186"/>
          </a:xfrm>
        </p:grpSpPr>
        <p:grpSp>
          <p:nvGrpSpPr>
            <p:cNvPr id="16" name="组合 15"/>
            <p:cNvGrpSpPr/>
            <p:nvPr/>
          </p:nvGrpSpPr>
          <p:grpSpPr>
            <a:xfrm>
              <a:off x="8439" y="2644"/>
              <a:ext cx="6244" cy="606"/>
              <a:chOff x="8439" y="2644"/>
              <a:chExt cx="6244" cy="606"/>
            </a:xfrm>
          </p:grpSpPr>
          <p:cxnSp>
            <p:nvCxnSpPr>
              <p:cNvPr id="12" name="直接连接符 11"/>
              <p:cNvCxnSpPr/>
              <p:nvPr/>
            </p:nvCxnSpPr>
            <p:spPr>
              <a:xfrm flipH="1">
                <a:off x="11652" y="2644"/>
                <a:ext cx="0" cy="561"/>
              </a:xfrm>
              <a:prstGeom prst="line">
                <a:avLst/>
              </a:prstGeom>
              <a:ln w="28575" cmpd="sng">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8439" y="3235"/>
                <a:ext cx="6244" cy="15"/>
              </a:xfrm>
              <a:prstGeom prst="line">
                <a:avLst/>
              </a:prstGeom>
              <a:ln w="28575" cmpd="sng">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25" name="直接连接符 24"/>
            <p:cNvCxnSpPr/>
            <p:nvPr/>
          </p:nvCxnSpPr>
          <p:spPr>
            <a:xfrm flipH="1">
              <a:off x="14683" y="3250"/>
              <a:ext cx="0" cy="561"/>
            </a:xfrm>
            <a:prstGeom prst="line">
              <a:avLst/>
            </a:prstGeom>
            <a:ln w="28575" cmpd="sng">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8455" y="3270"/>
              <a:ext cx="0" cy="561"/>
            </a:xfrm>
            <a:prstGeom prst="line">
              <a:avLst/>
            </a:prstGeom>
            <a:ln w="28575" cmpd="sng">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10611" y="3270"/>
              <a:ext cx="0" cy="561"/>
            </a:xfrm>
            <a:prstGeom prst="line">
              <a:avLst/>
            </a:prstGeom>
            <a:ln w="28575" cmpd="sng">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12556" y="3235"/>
              <a:ext cx="0" cy="561"/>
            </a:xfrm>
            <a:prstGeom prst="line">
              <a:avLst/>
            </a:prstGeom>
            <a:ln w="28575" cmpd="sng">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上箭头 30"/>
          <p:cNvSpPr/>
          <p:nvPr/>
        </p:nvSpPr>
        <p:spPr>
          <a:xfrm>
            <a:off x="10134600" y="1501775"/>
            <a:ext cx="227965" cy="1097915"/>
          </a:xfrm>
          <a:prstGeom prst="upArrow">
            <a:avLst/>
          </a:prstGeom>
          <a:gradFill>
            <a:gsLst>
              <a:gs pos="0">
                <a:srgbClr val="012D86"/>
              </a:gs>
              <a:gs pos="100000">
                <a:srgbClr val="0E2557"/>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上箭头 31"/>
          <p:cNvSpPr/>
          <p:nvPr/>
        </p:nvSpPr>
        <p:spPr>
          <a:xfrm rot="10800000">
            <a:off x="4512945" y="1501775"/>
            <a:ext cx="227965" cy="1097915"/>
          </a:xfrm>
          <a:prstGeom prst="upArrow">
            <a:avLst/>
          </a:prstGeom>
          <a:gradFill>
            <a:gsLst>
              <a:gs pos="0">
                <a:srgbClr val="012D86"/>
              </a:gs>
              <a:gs pos="100000">
                <a:srgbClr val="0E2557"/>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451485" y="450850"/>
            <a:ext cx="3767455" cy="583565"/>
          </a:xfrm>
          <a:prstGeom prst="rect">
            <a:avLst/>
          </a:prstGeom>
          <a:noFill/>
        </p:spPr>
        <p:txBody>
          <a:bodyPr wrap="square" rtlCol="0">
            <a:spAutoFit/>
          </a:bodyPr>
          <a:p>
            <a:pPr algn="ctr"/>
            <a:r>
              <a:rPr lang="zh-CN" altLang="en-US" sz="3200" b="1">
                <a:effectLst/>
                <a:latin typeface="汉仪颜楷简" panose="00020600040101010101" charset="-122"/>
                <a:ea typeface="汉仪颜楷简" panose="00020600040101010101" charset="-122"/>
              </a:rPr>
              <a:t>斯大林模式</a:t>
            </a:r>
            <a:endParaRPr lang="zh-CN" altLang="en-US" sz="3200" b="1">
              <a:effectLst/>
              <a:latin typeface="汉仪颜楷简" panose="00020600040101010101" charset="-122"/>
              <a:ea typeface="汉仪颜楷简" panose="00020600040101010101" charset="-122"/>
            </a:endParaRPr>
          </a:p>
        </p:txBody>
      </p:sp>
      <p:sp>
        <p:nvSpPr>
          <p:cNvPr id="11" name="文本框 10"/>
          <p:cNvSpPr txBox="1"/>
          <p:nvPr/>
        </p:nvSpPr>
        <p:spPr>
          <a:xfrm>
            <a:off x="3270885" y="3709035"/>
            <a:ext cx="8669655" cy="2290445"/>
          </a:xfrm>
          <a:prstGeom prst="rect">
            <a:avLst/>
          </a:prstGeom>
          <a:noFill/>
          <a:ln w="28575" cmpd="sng">
            <a:solidFill>
              <a:schemeClr val="accent1">
                <a:shade val="50000"/>
              </a:schemeClr>
            </a:solidFill>
            <a:prstDash val="solid"/>
          </a:ln>
        </p:spPr>
        <p:txBody>
          <a:bodyPr wrap="square" rtlCol="0" anchor="t">
            <a:spAutoFit/>
          </a:bodyPr>
          <a:p>
            <a:pPr fontAlgn="auto">
              <a:lnSpc>
                <a:spcPct val="130000"/>
              </a:lnSpc>
            </a:pPr>
            <a:r>
              <a:rPr lang="zh-CN" altLang="en-US" sz="2200" b="1">
                <a:latin typeface="Times New Roman" panose="02020603050405020304" pitchFamily="18" charset="0"/>
                <a:ea typeface="宋体" panose="02010600030101010101" pitchFamily="2" charset="-122"/>
                <a:cs typeface="Times New Roman" panose="02020603050405020304" pitchFamily="18" charset="0"/>
              </a:rPr>
              <a:t>到50年代，问题暴露了出来。虽然工业发展很快，从</a:t>
            </a:r>
            <a:r>
              <a:rPr lang="zh-CN" altLang="en-US" sz="2200" b="1">
                <a:latin typeface="Times New Roman" panose="02020603050405020304" pitchFamily="18" charset="0"/>
                <a:ea typeface="宋体" panose="02010600030101010101" pitchFamily="2" charset="-122"/>
                <a:cs typeface="Times New Roman" panose="02020603050405020304" pitchFamily="18" charset="0"/>
              </a:rPr>
              <a:t>1913年到 1950年增加了</a:t>
            </a:r>
            <a:r>
              <a:rPr lang="zh-CN" altLang="en-US" sz="2200" b="1">
                <a:latin typeface="Times New Roman" panose="02020603050405020304" pitchFamily="18" charset="0"/>
                <a:ea typeface="宋体" panose="02010600030101010101" pitchFamily="2" charset="-122"/>
                <a:cs typeface="Times New Roman" panose="02020603050405020304" pitchFamily="18" charset="0"/>
              </a:rPr>
              <a:t>12倍，但是农业却徘徊不前，只提高了40%。人民生活水平提高不快，某些方面还有所降低。</a:t>
            </a:r>
            <a:r>
              <a:rPr lang="en-US" altLang="zh-CN" sz="2200" b="1">
                <a:latin typeface="Times New Roman" panose="02020603050405020304" pitchFamily="18" charset="0"/>
                <a:ea typeface="宋体" panose="02010600030101010101" pitchFamily="2" charset="-122"/>
                <a:cs typeface="Times New Roman" panose="02020603050405020304" pitchFamily="18" charset="0"/>
              </a:rPr>
              <a:t>……</a:t>
            </a:r>
            <a:r>
              <a:rPr lang="zh-CN" altLang="en-US" sz="2200" b="1">
                <a:latin typeface="Times New Roman" panose="02020603050405020304" pitchFamily="18" charset="0"/>
                <a:ea typeface="宋体" panose="02010600030101010101" pitchFamily="2" charset="-122"/>
                <a:cs typeface="Times New Roman" panose="02020603050405020304" pitchFamily="18" charset="0"/>
              </a:rPr>
              <a:t>1953年全苏人均粮食产量仅为432公斤，低于</a:t>
            </a:r>
            <a:r>
              <a:rPr lang="zh-CN" altLang="en-US" sz="2200" b="1">
                <a:latin typeface="Times New Roman" panose="02020603050405020304" pitchFamily="18" charset="0"/>
                <a:ea typeface="宋体" panose="02010600030101010101" pitchFamily="2" charset="-122"/>
                <a:cs typeface="Times New Roman" panose="02020603050405020304" pitchFamily="18" charset="0"/>
              </a:rPr>
              <a:t>1913年的540公斤。城市中，副食供应不足，多数消费品质量低劣。农村情况更差，有的农庄的工分只有几戈比。</a:t>
            </a:r>
            <a:endParaRPr lang="zh-CN" altLang="en-US" sz="22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文本框 32"/>
          <p:cNvSpPr txBox="1"/>
          <p:nvPr/>
        </p:nvSpPr>
        <p:spPr>
          <a:xfrm>
            <a:off x="3395980" y="5943600"/>
            <a:ext cx="8439785" cy="829945"/>
          </a:xfrm>
          <a:prstGeom prst="rect">
            <a:avLst/>
          </a:prstGeom>
          <a:noFill/>
        </p:spPr>
        <p:txBody>
          <a:bodyPr wrap="square" rtlCol="0">
            <a:spAutoFit/>
          </a:bodyPr>
          <a:p>
            <a:pPr marL="342900" indent="-342900" fontAlgn="auto">
              <a:lnSpc>
                <a:spcPct val="120000"/>
              </a:lnSpc>
              <a:buClr>
                <a:srgbClr val="C00000"/>
              </a:buClr>
              <a:buFont typeface="Arial" panose="020B0604020202020204" pitchFamily="34" charset="0"/>
              <a:buChar char="•"/>
            </a:pPr>
            <a:r>
              <a:rPr lang="zh-CN" altLang="en-US" sz="2000" b="1">
                <a:solidFill>
                  <a:schemeClr val="tx1"/>
                </a:solidFill>
                <a:latin typeface="方正小标宋_GBK" panose="03000509000000000000" charset="-122"/>
                <a:ea typeface="方正小标宋_GBK" panose="03000509000000000000" charset="-122"/>
                <a:sym typeface="+mn-ea"/>
              </a:rPr>
              <a:t>国民经济比例严重失调；人民生活质量长期得不到改善</a:t>
            </a:r>
            <a:r>
              <a:rPr lang="zh-CN" altLang="en-US" sz="2000" b="1">
                <a:solidFill>
                  <a:schemeClr val="tx1"/>
                </a:solidFill>
                <a:latin typeface="方正小标宋_GBK" panose="03000509000000000000" charset="-122"/>
                <a:ea typeface="方正小标宋_GBK" panose="03000509000000000000" charset="-122"/>
              </a:rPr>
              <a:t>；重工业畸形发展，轻工业、农业长期落后。</a:t>
            </a:r>
            <a:endParaRPr lang="zh-CN" altLang="en-US" sz="2000" b="1">
              <a:solidFill>
                <a:schemeClr val="tx1"/>
              </a:solidFill>
              <a:latin typeface="方正小标宋_GBK" panose="03000509000000000000" charset="-122"/>
              <a:ea typeface="方正小标宋_GBK" panose="03000509000000000000"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linds(horizont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up)">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1" grpId="0" bldLvl="0" animBg="1"/>
      <p:bldP spid="15" grpId="0" bldLvl="0" animBg="1"/>
      <p:bldP spid="11" grpId="0" bldLvl="0" animBg="1"/>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 name="图片 3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02817" y="937827"/>
            <a:ext cx="5663675" cy="5919729"/>
          </a:xfrm>
          <a:prstGeom prst="rect">
            <a:avLst/>
          </a:prstGeom>
        </p:spPr>
      </p:pic>
      <p:sp>
        <p:nvSpPr>
          <p:cNvPr id="4" name="文本框 3"/>
          <p:cNvSpPr txBox="1"/>
          <p:nvPr/>
        </p:nvSpPr>
        <p:spPr>
          <a:xfrm>
            <a:off x="0" y="0"/>
            <a:ext cx="12192635" cy="706755"/>
          </a:xfrm>
          <a:prstGeom prst="rect">
            <a:avLst/>
          </a:prstGeom>
          <a:solidFill>
            <a:srgbClr val="C00000"/>
          </a:solidFill>
        </p:spPr>
        <p:txBody>
          <a:bodyPr wrap="square" rtlCol="0" anchor="t">
            <a:spAutoFit/>
          </a:bodyPr>
          <a:p>
            <a:pPr algn="ctr"/>
            <a:r>
              <a:rPr lang="zh-CN" altLang="en-US" sz="4000" b="1">
                <a:latin typeface="汉仪颜楷简" panose="00020600040101010101" charset="-122"/>
                <a:ea typeface="汉仪颜楷简" panose="00020600040101010101" charset="-122"/>
                <a:sym typeface="+mn-ea"/>
              </a:rPr>
              <a:t>苏联的发展、改革与解体</a:t>
            </a:r>
            <a:endParaRPr lang="zh-CN" altLang="en-US" sz="4000" b="1">
              <a:latin typeface="汉仪颜楷简" panose="00020600040101010101" charset="-122"/>
              <a:ea typeface="汉仪颜楷简" panose="00020600040101010101" charset="-122"/>
              <a:sym typeface="+mn-ea"/>
            </a:endParaRPr>
          </a:p>
        </p:txBody>
      </p:sp>
      <p:sp>
        <p:nvSpPr>
          <p:cNvPr id="6" name="文本框 5"/>
          <p:cNvSpPr txBox="1"/>
          <p:nvPr/>
        </p:nvSpPr>
        <p:spPr>
          <a:xfrm>
            <a:off x="287655" y="837565"/>
            <a:ext cx="3559810" cy="645160"/>
          </a:xfrm>
          <a:prstGeom prst="rect">
            <a:avLst/>
          </a:prstGeom>
          <a:noFill/>
        </p:spPr>
        <p:txBody>
          <a:bodyPr wrap="none" rtlCol="0">
            <a:spAutoFit/>
          </a:bodyPr>
          <a:p>
            <a:r>
              <a:rPr lang="en-US" altLang="zh-CN" sz="3600" b="1">
                <a:effectLst/>
                <a:latin typeface="汉仪颜楷简" panose="00020600040101010101" charset="-122"/>
                <a:ea typeface="汉仪颜楷简" panose="00020600040101010101" charset="-122"/>
                <a:cs typeface="汉仪颜楷简" panose="00020600040101010101" charset="-122"/>
              </a:rPr>
              <a:t>1</a:t>
            </a:r>
            <a:r>
              <a:rPr lang="zh-CN" altLang="en-US" sz="3600" b="1">
                <a:effectLst/>
                <a:latin typeface="汉仪颜楷简" panose="00020600040101010101" charset="-122"/>
                <a:ea typeface="汉仪颜楷简" panose="00020600040101010101" charset="-122"/>
                <a:cs typeface="汉仪颜楷简" panose="00020600040101010101" charset="-122"/>
              </a:rPr>
              <a:t>、赫鲁晓夫改革</a:t>
            </a:r>
            <a:endParaRPr lang="zh-CN" altLang="en-US" sz="3600" b="1">
              <a:effectLst/>
              <a:latin typeface="汉仪颜楷简" panose="00020600040101010101" charset="-122"/>
              <a:ea typeface="汉仪颜楷简" panose="00020600040101010101" charset="-122"/>
              <a:cs typeface="汉仪颜楷简" panose="00020600040101010101" charset="-122"/>
            </a:endParaRPr>
          </a:p>
        </p:txBody>
      </p:sp>
      <p:sp>
        <p:nvSpPr>
          <p:cNvPr id="7" name="文本框 6"/>
          <p:cNvSpPr txBox="1"/>
          <p:nvPr/>
        </p:nvSpPr>
        <p:spPr>
          <a:xfrm>
            <a:off x="680720" y="1741805"/>
            <a:ext cx="7747635" cy="4569460"/>
          </a:xfrm>
          <a:prstGeom prst="rect">
            <a:avLst/>
          </a:prstGeom>
          <a:noFill/>
        </p:spPr>
        <p:txBody>
          <a:bodyPr wrap="square" rtlCol="0" anchor="t">
            <a:spAutoFit/>
          </a:bodyPr>
          <a:p>
            <a:pPr indent="0" fontAlgn="auto">
              <a:lnSpc>
                <a:spcPct val="130000"/>
              </a:lnSpc>
              <a:buClr>
                <a:srgbClr val="F85208"/>
              </a:buClr>
              <a:buFont typeface="Wingdings" panose="05000000000000000000" charset="0"/>
              <a:buNone/>
            </a:pPr>
            <a:r>
              <a:rPr lang="zh-CN" altLang="en-US" sz="2800" b="1">
                <a:solidFill>
                  <a:srgbClr val="FF0000"/>
                </a:solidFill>
                <a:latin typeface="方正苏新诗柳楷简体" panose="02000000000000000000" charset="-122"/>
                <a:ea typeface="方正苏新诗柳楷简体" panose="02000000000000000000" charset="-122"/>
                <a:cs typeface="楷体" panose="02010609060101010101" charset="-122"/>
              </a:rPr>
              <a:t>（</a:t>
            </a:r>
            <a:r>
              <a:rPr lang="en-US" altLang="zh-CN" sz="2800" b="1">
                <a:solidFill>
                  <a:srgbClr val="FF0000"/>
                </a:solidFill>
                <a:latin typeface="方正苏新诗柳楷简体" panose="02000000000000000000" charset="-122"/>
                <a:ea typeface="方正苏新诗柳楷简体" panose="02000000000000000000" charset="-122"/>
                <a:cs typeface="楷体" panose="02010609060101010101" charset="-122"/>
              </a:rPr>
              <a:t>1</a:t>
            </a:r>
            <a:r>
              <a:rPr lang="zh-CN" altLang="en-US" sz="2800" b="1">
                <a:solidFill>
                  <a:srgbClr val="FF0000"/>
                </a:solidFill>
                <a:latin typeface="方正苏新诗柳楷简体" panose="02000000000000000000" charset="-122"/>
                <a:ea typeface="方正苏新诗柳楷简体" panose="02000000000000000000" charset="-122"/>
                <a:cs typeface="楷体" panose="02010609060101010101" charset="-122"/>
              </a:rPr>
              <a:t>）</a:t>
            </a:r>
            <a:r>
              <a:rPr lang="zh-CN" altLang="en-US" sz="2800" b="1">
                <a:latin typeface="方正苏新诗柳楷简体" panose="02000000000000000000" charset="-122"/>
                <a:ea typeface="方正苏新诗柳楷简体" panose="02000000000000000000" charset="-122"/>
                <a:cs typeface="楷体" panose="02010609060101010101" charset="-122"/>
              </a:rPr>
              <a:t>内容</a:t>
            </a:r>
            <a:endParaRPr lang="zh-CN" altLang="en-US" sz="2800" b="1">
              <a:latin typeface="方正苏新诗柳楷简体" panose="02000000000000000000" charset="-122"/>
              <a:ea typeface="方正苏新诗柳楷简体" panose="02000000000000000000" charset="-122"/>
              <a:cs typeface="楷体" panose="02010609060101010101" charset="-122"/>
            </a:endParaRPr>
          </a:p>
          <a:p>
            <a:pPr indent="0" fontAlgn="auto">
              <a:lnSpc>
                <a:spcPct val="130000"/>
              </a:lnSpc>
              <a:buClr>
                <a:srgbClr val="F85208"/>
              </a:buClr>
              <a:buFont typeface="Wingdings" panose="05000000000000000000" charset="0"/>
              <a:buNone/>
            </a:pPr>
            <a:r>
              <a:rPr lang="zh-CN" altLang="en-US" sz="2800" b="1">
                <a:latin typeface="方正苏新诗柳楷简体" panose="02000000000000000000" charset="-122"/>
                <a:ea typeface="方正苏新诗柳楷简体" panose="02000000000000000000" charset="-122"/>
                <a:cs typeface="楷体" panose="02010609060101010101" charset="-122"/>
              </a:rPr>
              <a:t>政治上：平反冤假错案，强调集体领导，改革干部制度；</a:t>
            </a:r>
            <a:endParaRPr lang="zh-CN" altLang="en-US" sz="2800" b="1">
              <a:latin typeface="方正苏新诗柳楷简体" panose="02000000000000000000" charset="-122"/>
              <a:ea typeface="方正苏新诗柳楷简体" panose="02000000000000000000" charset="-122"/>
              <a:cs typeface="楷体" panose="02010609060101010101" charset="-122"/>
            </a:endParaRPr>
          </a:p>
          <a:p>
            <a:pPr indent="0" fontAlgn="auto">
              <a:lnSpc>
                <a:spcPct val="130000"/>
              </a:lnSpc>
              <a:buNone/>
            </a:pPr>
            <a:r>
              <a:rPr lang="zh-CN" altLang="en-US" sz="2800" b="1">
                <a:latin typeface="方正苏新诗柳楷简体" panose="02000000000000000000" charset="-122"/>
                <a:ea typeface="方正苏新诗柳楷简体" panose="02000000000000000000" charset="-122"/>
                <a:cs typeface="楷体" panose="02010609060101010101" charset="-122"/>
              </a:rPr>
              <a:t>经济上：加大农业投入、将农产品义务交售制改为收购制；</a:t>
            </a:r>
            <a:endParaRPr lang="zh-CN" altLang="en-US" sz="2800" b="1">
              <a:latin typeface="方正苏新诗柳楷简体" panose="02000000000000000000" charset="-122"/>
              <a:ea typeface="方正苏新诗柳楷简体" panose="02000000000000000000" charset="-122"/>
              <a:cs typeface="楷体" panose="02010609060101010101" charset="-122"/>
            </a:endParaRPr>
          </a:p>
          <a:p>
            <a:pPr indent="0" fontAlgn="auto">
              <a:lnSpc>
                <a:spcPct val="130000"/>
              </a:lnSpc>
              <a:buNone/>
            </a:pPr>
            <a:r>
              <a:rPr lang="zh-CN" altLang="en-US" sz="2800" b="1">
                <a:latin typeface="方正苏新诗柳楷简体" panose="02000000000000000000" charset="-122"/>
                <a:ea typeface="方正苏新诗柳楷简体" panose="02000000000000000000" charset="-122"/>
                <a:cs typeface="楷体" panose="02010609060101010101" charset="-122"/>
              </a:rPr>
              <a:t>工业上：改革工业管理体制；</a:t>
            </a:r>
            <a:endParaRPr lang="zh-CN" altLang="en-US" sz="2800" b="1">
              <a:latin typeface="方正苏新诗柳楷简体" panose="02000000000000000000" charset="-122"/>
              <a:ea typeface="方正苏新诗柳楷简体" panose="02000000000000000000" charset="-122"/>
              <a:cs typeface="楷体" panose="02010609060101010101" charset="-122"/>
            </a:endParaRPr>
          </a:p>
          <a:p>
            <a:pPr indent="0" fontAlgn="auto">
              <a:lnSpc>
                <a:spcPct val="130000"/>
              </a:lnSpc>
              <a:buNone/>
            </a:pPr>
            <a:r>
              <a:rPr lang="zh-CN" altLang="en-US" sz="2800" b="1">
                <a:latin typeface="方正苏新诗柳楷简体" panose="02000000000000000000" charset="-122"/>
                <a:ea typeface="方正苏新诗柳楷简体" panose="02000000000000000000" charset="-122"/>
                <a:cs typeface="楷体" panose="02010609060101010101" charset="-122"/>
              </a:rPr>
              <a:t>对外关系上：提出缓和国际紧张局势。</a:t>
            </a:r>
            <a:endParaRPr lang="zh-CN" altLang="en-US" sz="2800" b="1">
              <a:latin typeface="方正苏新诗柳楷简体" panose="02000000000000000000" charset="-122"/>
              <a:ea typeface="方正苏新诗柳楷简体" panose="02000000000000000000" charset="-122"/>
              <a:cs typeface="楷体" panose="02010609060101010101" charset="-122"/>
            </a:endParaRPr>
          </a:p>
          <a:p>
            <a:pPr indent="0" fontAlgn="auto">
              <a:lnSpc>
                <a:spcPct val="130000"/>
              </a:lnSpc>
              <a:buClr>
                <a:srgbClr val="F85208"/>
              </a:buClr>
              <a:buFont typeface="Wingdings" panose="05000000000000000000" charset="0"/>
              <a:buNone/>
            </a:pPr>
            <a:endParaRPr lang="zh-CN" altLang="en-US" sz="2800" b="1">
              <a:latin typeface="方正苏新诗柳楷简体" panose="02000000000000000000" charset="-122"/>
              <a:ea typeface="方正苏新诗柳楷简体" panose="02000000000000000000" charset="-122"/>
              <a:cs typeface="兰米粗楷简体" panose="02000503000000000000"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blinds(horizontal)">
                                      <p:cBhvr>
                                        <p:cTn id="10" dur="500"/>
                                        <p:tgtEl>
                                          <p:spTgt spid="7">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blinds(horizontal)">
                                      <p:cBhvr>
                                        <p:cTn id="13" dur="500"/>
                                        <p:tgtEl>
                                          <p:spTgt spid="7">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blinds(horizontal)">
                                      <p:cBhvr>
                                        <p:cTn id="16"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
          <p:cNvSpPr txBox="1"/>
          <p:nvPr/>
        </p:nvSpPr>
        <p:spPr>
          <a:xfrm>
            <a:off x="0" y="0"/>
            <a:ext cx="12192635" cy="706755"/>
          </a:xfrm>
          <a:prstGeom prst="rect">
            <a:avLst/>
          </a:prstGeom>
          <a:solidFill>
            <a:srgbClr val="C00000"/>
          </a:solidFill>
        </p:spPr>
        <p:txBody>
          <a:bodyPr wrap="square" rtlCol="0" anchor="t">
            <a:spAutoFit/>
          </a:bodyPr>
          <a:p>
            <a:pPr algn="ctr"/>
            <a:r>
              <a:rPr lang="zh-CN" altLang="en-US" sz="4000" b="1">
                <a:latin typeface="汉仪颜楷简" panose="00020600040101010101" charset="-122"/>
                <a:ea typeface="汉仪颜楷简" panose="00020600040101010101" charset="-122"/>
                <a:sym typeface="+mn-ea"/>
              </a:rPr>
              <a:t>苏联的发展、改革与解体</a:t>
            </a:r>
            <a:endParaRPr lang="zh-CN" altLang="en-US" sz="4000" b="1">
              <a:latin typeface="汉仪颜楷简" panose="00020600040101010101" charset="-122"/>
              <a:ea typeface="汉仪颜楷简" panose="00020600040101010101" charset="-122"/>
              <a:sym typeface="+mn-ea"/>
            </a:endParaRPr>
          </a:p>
        </p:txBody>
      </p:sp>
      <p:sp>
        <p:nvSpPr>
          <p:cNvPr id="6" name="文本框 5"/>
          <p:cNvSpPr txBox="1"/>
          <p:nvPr/>
        </p:nvSpPr>
        <p:spPr>
          <a:xfrm>
            <a:off x="287655" y="837565"/>
            <a:ext cx="3559810" cy="645160"/>
          </a:xfrm>
          <a:prstGeom prst="rect">
            <a:avLst/>
          </a:prstGeom>
          <a:noFill/>
        </p:spPr>
        <p:txBody>
          <a:bodyPr wrap="none" rtlCol="0">
            <a:spAutoFit/>
          </a:bodyPr>
          <a:p>
            <a:r>
              <a:rPr lang="en-US" altLang="zh-CN" sz="3600" b="1">
                <a:effectLst/>
                <a:latin typeface="汉仪颜楷简" panose="00020600040101010101" charset="-122"/>
                <a:ea typeface="汉仪颜楷简" panose="00020600040101010101" charset="-122"/>
                <a:cs typeface="汉仪颜楷简" panose="00020600040101010101" charset="-122"/>
              </a:rPr>
              <a:t>1</a:t>
            </a:r>
            <a:r>
              <a:rPr lang="zh-CN" altLang="en-US" sz="3600" b="1">
                <a:effectLst/>
                <a:latin typeface="汉仪颜楷简" panose="00020600040101010101" charset="-122"/>
                <a:ea typeface="汉仪颜楷简" panose="00020600040101010101" charset="-122"/>
                <a:cs typeface="汉仪颜楷简" panose="00020600040101010101" charset="-122"/>
              </a:rPr>
              <a:t>、赫鲁晓夫改革</a:t>
            </a:r>
            <a:endParaRPr lang="zh-CN" altLang="en-US" sz="3600" b="1">
              <a:effectLst/>
              <a:latin typeface="汉仪颜楷简" panose="00020600040101010101" charset="-122"/>
              <a:ea typeface="汉仪颜楷简" panose="00020600040101010101" charset="-122"/>
              <a:cs typeface="汉仪颜楷简" panose="00020600040101010101" charset="-122"/>
            </a:endParaRPr>
          </a:p>
        </p:txBody>
      </p:sp>
      <p:sp>
        <p:nvSpPr>
          <p:cNvPr id="7" name="文本框 6"/>
          <p:cNvSpPr txBox="1"/>
          <p:nvPr/>
        </p:nvSpPr>
        <p:spPr>
          <a:xfrm>
            <a:off x="481330" y="1482725"/>
            <a:ext cx="7747635" cy="1210945"/>
          </a:xfrm>
          <a:prstGeom prst="rect">
            <a:avLst/>
          </a:prstGeom>
          <a:noFill/>
        </p:spPr>
        <p:txBody>
          <a:bodyPr wrap="square" rtlCol="0" anchor="t">
            <a:spAutoFit/>
          </a:bodyPr>
          <a:p>
            <a:pPr indent="0" fontAlgn="auto">
              <a:lnSpc>
                <a:spcPct val="130000"/>
              </a:lnSpc>
              <a:buClr>
                <a:srgbClr val="F85208"/>
              </a:buClr>
              <a:buFont typeface="Wingdings" panose="05000000000000000000" charset="0"/>
              <a:buNone/>
            </a:pPr>
            <a:r>
              <a:rPr lang="zh-CN" altLang="en-US" sz="2800" b="1">
                <a:solidFill>
                  <a:srgbClr val="FF0000"/>
                </a:solidFill>
                <a:latin typeface="方正苏新诗柳楷简体" panose="02000000000000000000" charset="-122"/>
                <a:ea typeface="方正苏新诗柳楷简体" panose="02000000000000000000" charset="-122"/>
                <a:cs typeface="方正苏新诗柳楷简体" panose="02000000000000000000" charset="-122"/>
                <a:sym typeface="+mn-ea"/>
              </a:rPr>
              <a:t>（</a:t>
            </a:r>
            <a:r>
              <a:rPr lang="en-US" altLang="zh-CN" sz="2800" b="1">
                <a:solidFill>
                  <a:srgbClr val="FF0000"/>
                </a:solidFill>
                <a:latin typeface="方正苏新诗柳楷简体" panose="02000000000000000000" charset="-122"/>
                <a:ea typeface="方正苏新诗柳楷简体" panose="02000000000000000000" charset="-122"/>
                <a:cs typeface="方正苏新诗柳楷简体" panose="02000000000000000000" charset="-122"/>
                <a:sym typeface="+mn-ea"/>
              </a:rPr>
              <a:t>2</a:t>
            </a:r>
            <a:r>
              <a:rPr lang="zh-CN" altLang="en-US" sz="2800" b="1">
                <a:solidFill>
                  <a:srgbClr val="FF0000"/>
                </a:solidFill>
                <a:latin typeface="方正苏新诗柳楷简体" panose="02000000000000000000" charset="-122"/>
                <a:ea typeface="方正苏新诗柳楷简体" panose="02000000000000000000" charset="-122"/>
                <a:cs typeface="方正苏新诗柳楷简体" panose="02000000000000000000" charset="-122"/>
                <a:sym typeface="+mn-ea"/>
              </a:rPr>
              <a:t>）</a:t>
            </a:r>
            <a:r>
              <a:rPr lang="zh-CN" altLang="en-US" sz="2800" b="1">
                <a:latin typeface="方正苏新诗柳楷简体" panose="02000000000000000000" charset="-122"/>
                <a:ea typeface="方正苏新诗柳楷简体" panose="02000000000000000000" charset="-122"/>
                <a:cs typeface="方正苏新诗柳楷简体" panose="02000000000000000000" charset="-122"/>
              </a:rPr>
              <a:t>评价</a:t>
            </a:r>
            <a:endParaRPr lang="zh-CN" altLang="en-US" sz="2800" b="1">
              <a:latin typeface="方正苏新诗柳楷简体" panose="02000000000000000000" charset="-122"/>
              <a:ea typeface="方正苏新诗柳楷简体" panose="02000000000000000000" charset="-122"/>
              <a:cs typeface="方正苏新诗柳楷简体" panose="02000000000000000000" charset="-122"/>
            </a:endParaRPr>
          </a:p>
          <a:p>
            <a:pPr indent="0" fontAlgn="auto">
              <a:lnSpc>
                <a:spcPct val="130000"/>
              </a:lnSpc>
              <a:buClr>
                <a:srgbClr val="F85208"/>
              </a:buClr>
              <a:buFont typeface="Wingdings" panose="05000000000000000000" charset="0"/>
              <a:buNone/>
            </a:pPr>
            <a:r>
              <a:rPr lang="zh-CN" altLang="en-US" sz="2800" b="1">
                <a:latin typeface="方正苏新诗柳楷简体" panose="02000000000000000000" charset="-122"/>
                <a:ea typeface="方正苏新诗柳楷简体" panose="02000000000000000000" charset="-122"/>
                <a:cs typeface="兰米粗楷简体" panose="02000503000000000000" charset="-122"/>
                <a:sym typeface="+mn-ea"/>
              </a:rPr>
              <a:t>积极：改革注入市场经济成分，取得一定的成效。</a:t>
            </a:r>
            <a:endParaRPr lang="zh-CN" altLang="en-US" sz="2800" b="1">
              <a:latin typeface="方正苏新诗柳楷简体" panose="02000000000000000000" charset="-122"/>
              <a:ea typeface="方正苏新诗柳楷简体" panose="02000000000000000000" charset="-122"/>
              <a:cs typeface="兰米粗楷简体" panose="02000503000000000000" charset="-122"/>
              <a:sym typeface="+mn-ea"/>
            </a:endParaRPr>
          </a:p>
        </p:txBody>
      </p:sp>
      <p:grpSp>
        <p:nvGrpSpPr>
          <p:cNvPr id="18" name="组合 17"/>
          <p:cNvGrpSpPr/>
          <p:nvPr/>
        </p:nvGrpSpPr>
        <p:grpSpPr>
          <a:xfrm>
            <a:off x="361950" y="2996565"/>
            <a:ext cx="2014855" cy="3595183"/>
            <a:chOff x="14226" y="1927"/>
            <a:chExt cx="5329" cy="10254"/>
          </a:xfrm>
        </p:grpSpPr>
        <p:pic>
          <p:nvPicPr>
            <p:cNvPr id="19" name="图片 18" descr="dc25dd50e0a2f4e1cdb2f1b24b84bdae"/>
            <p:cNvPicPr>
              <a:picLocks noChangeAspect="1"/>
            </p:cNvPicPr>
            <p:nvPr>
              <p:custDataLst>
                <p:tags r:id="rId1"/>
              </p:custDataLst>
            </p:nvPr>
          </p:nvPicPr>
          <p:blipFill>
            <a:blip r:embed="rId2"/>
            <a:stretch>
              <a:fillRect/>
            </a:stretch>
          </p:blipFill>
          <p:spPr>
            <a:xfrm>
              <a:off x="14428" y="1927"/>
              <a:ext cx="4924" cy="7202"/>
            </a:xfrm>
            <a:prstGeom prst="rect">
              <a:avLst/>
            </a:prstGeom>
          </p:spPr>
        </p:pic>
        <p:sp>
          <p:nvSpPr>
            <p:cNvPr id="11" name="文本框 10"/>
            <p:cNvSpPr txBox="1"/>
            <p:nvPr/>
          </p:nvSpPr>
          <p:spPr>
            <a:xfrm>
              <a:off x="14226" y="9551"/>
              <a:ext cx="5329" cy="2630"/>
            </a:xfrm>
            <a:prstGeom prst="rect">
              <a:avLst/>
            </a:prstGeom>
            <a:noFill/>
          </p:spPr>
          <p:txBody>
            <a:bodyPr wrap="square" rtlCol="0" anchor="t">
              <a:spAutoFit/>
            </a:bodyPr>
            <a:p>
              <a:pPr lvl="0" algn="l">
                <a:buClrTx/>
                <a:buSzTx/>
                <a:buFontTx/>
              </a:pPr>
              <a:r>
                <a:rPr lang="en-US" altLang="zh-CN" b="1">
                  <a:latin typeface="Times New Roman" panose="02020603050405020304" pitchFamily="18" charset="0"/>
                  <a:ea typeface="楷体" panose="02010609060101010101" charset="-122"/>
                  <a:cs typeface="Times New Roman" panose="02020603050405020304" pitchFamily="18" charset="0"/>
                  <a:sym typeface="+mn-ea"/>
                </a:rPr>
                <a:t>1957</a:t>
              </a:r>
              <a:r>
                <a:rPr lang="zh-CN" altLang="en-US" b="1">
                  <a:latin typeface="楷体" panose="02010609060101010101" charset="-122"/>
                  <a:ea typeface="楷体" panose="02010609060101010101" charset="-122"/>
                  <a:cs typeface="楷体" panose="02010609060101010101" charset="-122"/>
                  <a:sym typeface="+mn-ea"/>
                </a:rPr>
                <a:t>年成功发射了世界上第一颗人造地球卫星</a:t>
              </a:r>
              <a:endParaRPr lang="zh-CN" altLang="en-US" b="1">
                <a:latin typeface="楷体" panose="02010609060101010101" charset="-122"/>
                <a:ea typeface="楷体" panose="02010609060101010101" charset="-122"/>
                <a:cs typeface="楷体" panose="02010609060101010101" charset="-122"/>
                <a:sym typeface="+mn-ea"/>
              </a:endParaRPr>
            </a:p>
          </p:txBody>
        </p:sp>
      </p:grpSp>
      <p:grpSp>
        <p:nvGrpSpPr>
          <p:cNvPr id="9" name="组合 8"/>
          <p:cNvGrpSpPr/>
          <p:nvPr/>
        </p:nvGrpSpPr>
        <p:grpSpPr>
          <a:xfrm>
            <a:off x="2332990" y="3084195"/>
            <a:ext cx="2438400" cy="3436975"/>
            <a:chOff x="3674" y="6272"/>
            <a:chExt cx="3411" cy="4051"/>
          </a:xfrm>
        </p:grpSpPr>
        <p:pic>
          <p:nvPicPr>
            <p:cNvPr id="1028" name="Picture 4" descr="http://img.kongzhong.com/mil/news/2014/03/10/f816f3cb101394417248.jpg"/>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bwMode="auto">
            <a:xfrm>
              <a:off x="3674" y="6272"/>
              <a:ext cx="3294" cy="2868"/>
            </a:xfrm>
            <a:prstGeom prst="rect">
              <a:avLst/>
            </a:prstGeom>
            <a:ln>
              <a:solidFill>
                <a:schemeClr val="accent1"/>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3790" y="9563"/>
              <a:ext cx="3295" cy="760"/>
            </a:xfrm>
            <a:prstGeom prst="rect">
              <a:avLst/>
            </a:prstGeom>
            <a:noFill/>
          </p:spPr>
          <p:txBody>
            <a:bodyPr wrap="square" rtlCol="0" anchor="t">
              <a:spAutoFit/>
            </a:bodyPr>
            <a:p>
              <a:r>
                <a:rPr lang="en-US" altLang="zh-CN" b="1">
                  <a:latin typeface="Times New Roman" panose="02020603050405020304" pitchFamily="18" charset="0"/>
                  <a:ea typeface="楷体" panose="02010609060101010101" charset="-122"/>
                  <a:cs typeface="Times New Roman" panose="02020603050405020304" pitchFamily="18" charset="0"/>
                  <a:sym typeface="+mn-ea"/>
                </a:rPr>
                <a:t>1961</a:t>
              </a:r>
              <a:r>
                <a:rPr lang="zh-CN" altLang="en-US" b="1">
                  <a:latin typeface="楷体" panose="02010609060101010101" charset="-122"/>
                  <a:ea typeface="楷体" panose="02010609060101010101" charset="-122"/>
                  <a:cs typeface="楷体" panose="02010609060101010101" charset="-122"/>
                  <a:sym typeface="+mn-ea"/>
                </a:rPr>
                <a:t>年加加林实现了人类进入太空的愿望。</a:t>
              </a:r>
              <a:endParaRPr lang="zh-CN" altLang="en-US" b="1">
                <a:latin typeface="楷体" panose="02010609060101010101" charset="-122"/>
                <a:ea typeface="楷体" panose="02010609060101010101" charset="-122"/>
                <a:cs typeface="楷体" panose="02010609060101010101" charset="-122"/>
                <a:sym typeface="+mn-ea"/>
              </a:endParaRPr>
            </a:p>
          </p:txBody>
        </p:sp>
      </p:grpSp>
      <p:grpSp>
        <p:nvGrpSpPr>
          <p:cNvPr id="17" name="组合 16"/>
          <p:cNvGrpSpPr/>
          <p:nvPr/>
        </p:nvGrpSpPr>
        <p:grpSpPr>
          <a:xfrm>
            <a:off x="4697095" y="3083560"/>
            <a:ext cx="3682365" cy="3437728"/>
            <a:chOff x="1100" y="2189"/>
            <a:chExt cx="7502" cy="5971"/>
          </a:xfrm>
        </p:grpSpPr>
        <p:grpSp>
          <p:nvGrpSpPr>
            <p:cNvPr id="21" name="组合 20"/>
            <p:cNvGrpSpPr/>
            <p:nvPr/>
          </p:nvGrpSpPr>
          <p:grpSpPr>
            <a:xfrm>
              <a:off x="1100" y="2189"/>
              <a:ext cx="7502" cy="4851"/>
              <a:chOff x="1100" y="2189"/>
              <a:chExt cx="7502" cy="4851"/>
            </a:xfrm>
          </p:grpSpPr>
          <p:pic>
            <p:nvPicPr>
              <p:cNvPr id="22" name="图片 21" descr="52fcb9c7ef694"/>
              <p:cNvPicPr>
                <a:picLocks noChangeAspect="1"/>
              </p:cNvPicPr>
              <p:nvPr>
                <p:custDataLst>
                  <p:tags r:id="rId5"/>
                </p:custDataLst>
              </p:nvPr>
            </p:nvPicPr>
            <p:blipFill>
              <a:blip r:embed="rId6"/>
              <a:srcRect r="68906" b="9991"/>
              <a:stretch>
                <a:fillRect/>
              </a:stretch>
            </p:blipFill>
            <p:spPr>
              <a:xfrm>
                <a:off x="1100" y="2189"/>
                <a:ext cx="4979" cy="4712"/>
              </a:xfrm>
              <a:prstGeom prst="rect">
                <a:avLst/>
              </a:prstGeom>
            </p:spPr>
          </p:pic>
          <p:pic>
            <p:nvPicPr>
              <p:cNvPr id="23" name="图片 22" descr="52fcb9c7ef694"/>
              <p:cNvPicPr>
                <a:picLocks noChangeAspect="1"/>
              </p:cNvPicPr>
              <p:nvPr>
                <p:custDataLst>
                  <p:tags r:id="rId7"/>
                </p:custDataLst>
              </p:nvPr>
            </p:nvPicPr>
            <p:blipFill>
              <a:blip r:embed="rId6"/>
              <a:srcRect l="80712" b="12276"/>
              <a:stretch>
                <a:fillRect/>
              </a:stretch>
            </p:blipFill>
            <p:spPr>
              <a:xfrm>
                <a:off x="6080" y="2189"/>
                <a:ext cx="2522" cy="4851"/>
              </a:xfrm>
              <a:prstGeom prst="rect">
                <a:avLst/>
              </a:prstGeom>
            </p:spPr>
          </p:pic>
        </p:grpSp>
        <p:sp>
          <p:nvSpPr>
            <p:cNvPr id="24" name="文本框 23"/>
            <p:cNvSpPr txBox="1"/>
            <p:nvPr/>
          </p:nvSpPr>
          <p:spPr>
            <a:xfrm>
              <a:off x="1697" y="7039"/>
              <a:ext cx="6905" cy="1121"/>
            </a:xfrm>
            <a:prstGeom prst="rect">
              <a:avLst/>
            </a:prstGeom>
            <a:noFill/>
          </p:spPr>
          <p:txBody>
            <a:bodyPr wrap="square" rtlCol="0" anchor="t">
              <a:spAutoFit/>
            </a:bodyPr>
            <a:p>
              <a:r>
                <a:rPr lang="en-US" altLang="zh-CN" b="1">
                  <a:latin typeface="Times New Roman" panose="02020603050405020304" pitchFamily="18" charset="0"/>
                  <a:ea typeface="楷体" panose="02010609060101010101" charset="-122"/>
                  <a:cs typeface="Times New Roman" panose="02020603050405020304" pitchFamily="18" charset="0"/>
                </a:rPr>
                <a:t>1953</a:t>
              </a:r>
              <a:r>
                <a:rPr lang="en-US" altLang="zh-CN" sz="1600" b="1">
                  <a:latin typeface="楷体" panose="02010609060101010101" charset="-122"/>
                  <a:ea typeface="楷体" panose="02010609060101010101" charset="-122"/>
                  <a:cs typeface="楷体" panose="02010609060101010101" charset="-122"/>
                </a:rPr>
                <a:t>—</a:t>
              </a:r>
              <a:r>
                <a:rPr lang="en-US" altLang="zh-CN" b="1">
                  <a:latin typeface="Times New Roman" panose="02020603050405020304" pitchFamily="18" charset="0"/>
                  <a:ea typeface="楷体" panose="02010609060101010101" charset="-122"/>
                  <a:cs typeface="Times New Roman" panose="02020603050405020304" pitchFamily="18" charset="0"/>
                </a:rPr>
                <a:t>1958</a:t>
              </a:r>
              <a:r>
                <a:rPr lang="zh-CN" altLang="en-US" b="1">
                  <a:latin typeface="楷体" panose="02010609060101010101" charset="-122"/>
                  <a:ea typeface="楷体" panose="02010609060101010101" charset="-122"/>
                  <a:cs typeface="楷体" panose="02010609060101010101" charset="-122"/>
                </a:rPr>
                <a:t>年苏联与世界实际GDP平均增长率对比示意图。</a:t>
              </a:r>
              <a:endParaRPr lang="zh-CN" altLang="en-US" b="1">
                <a:latin typeface="楷体" panose="02010609060101010101" charset="-122"/>
                <a:ea typeface="楷体" panose="02010609060101010101" charset="-122"/>
                <a:cs typeface="楷体" panose="02010609060101010101" charset="-122"/>
              </a:endParaRPr>
            </a:p>
          </p:txBody>
        </p:sp>
      </p:grpSp>
      <p:pic>
        <p:nvPicPr>
          <p:cNvPr id="2" name="图片 1"/>
          <p:cNvPicPr>
            <a:picLocks noChangeAspect="1"/>
          </p:cNvPicPr>
          <p:nvPr>
            <p:custDataLst>
              <p:tags r:id="rId8"/>
            </p:custDataLst>
          </p:nvPr>
        </p:nvPicPr>
        <p:blipFill>
          <a:blip r:embed="rId9"/>
          <a:stretch>
            <a:fillRect/>
          </a:stretch>
        </p:blipFill>
        <p:spPr>
          <a:xfrm>
            <a:off x="8758555" y="4386580"/>
            <a:ext cx="2894330" cy="2052955"/>
          </a:xfrm>
          <a:prstGeom prst="rect">
            <a:avLst/>
          </a:prstGeom>
          <a:ln w="19050" cmpd="sng">
            <a:solidFill>
              <a:schemeClr val="accent1">
                <a:shade val="50000"/>
              </a:schemeClr>
            </a:solidFill>
            <a:prstDash val="solid"/>
          </a:ln>
        </p:spPr>
      </p:pic>
      <p:sp>
        <p:nvSpPr>
          <p:cNvPr id="10" name="文本框 9"/>
          <p:cNvSpPr txBox="1"/>
          <p:nvPr/>
        </p:nvSpPr>
        <p:spPr>
          <a:xfrm>
            <a:off x="8380095" y="1063625"/>
            <a:ext cx="3669665" cy="3322955"/>
          </a:xfrm>
          <a:prstGeom prst="rect">
            <a:avLst/>
          </a:prstGeom>
          <a:noFill/>
        </p:spPr>
        <p:txBody>
          <a:bodyPr wrap="square" rtlCol="0">
            <a:spAutoFit/>
          </a:bodyPr>
          <a:p>
            <a:pPr fontAlgn="auto">
              <a:lnSpc>
                <a:spcPct val="150000"/>
              </a:lnSpc>
            </a:pPr>
            <a:r>
              <a:rPr lang="en-US" altLang="zh-CN" sz="2000" b="1">
                <a:latin typeface="Times New Roman" panose="02020603050405020304" pitchFamily="18" charset="0"/>
                <a:ea typeface="楷体" panose="02010609060101010101" charset="-122"/>
                <a:cs typeface="Times New Roman" panose="02020603050405020304" pitchFamily="18" charset="0"/>
              </a:rPr>
              <a:t>1961</a:t>
            </a:r>
            <a:r>
              <a:rPr lang="en-US" altLang="zh-CN" sz="2000" b="1">
                <a:latin typeface="楷体" panose="02010609060101010101" charset="-122"/>
                <a:ea typeface="楷体" panose="02010609060101010101" charset="-122"/>
                <a:cs typeface="楷体" panose="02010609060101010101" charset="-122"/>
              </a:rPr>
              <a:t>年,赫鲁晓夫在苏共</a:t>
            </a:r>
            <a:r>
              <a:rPr lang="en-US" altLang="zh-CN" sz="2000" b="1">
                <a:latin typeface="Times New Roman" panose="02020603050405020304" pitchFamily="18" charset="0"/>
                <a:ea typeface="楷体" panose="02010609060101010101" charset="-122"/>
                <a:cs typeface="Times New Roman" panose="02020603050405020304" pitchFamily="18" charset="0"/>
              </a:rPr>
              <a:t>22</a:t>
            </a:r>
            <a:r>
              <a:rPr lang="en-US" altLang="zh-CN" sz="2000" b="1">
                <a:latin typeface="楷体" panose="02010609060101010101" charset="-122"/>
                <a:ea typeface="楷体" panose="02010609060101010101" charset="-122"/>
                <a:cs typeface="楷体" panose="02010609060101010101" charset="-122"/>
              </a:rPr>
              <a:t>大上提出,到</a:t>
            </a:r>
            <a:r>
              <a:rPr lang="en-US" altLang="zh-CN" sz="2000" b="1">
                <a:latin typeface="Times New Roman" panose="02020603050405020304" pitchFamily="18" charset="0"/>
                <a:ea typeface="楷体" panose="02010609060101010101" charset="-122"/>
                <a:cs typeface="Times New Roman" panose="02020603050405020304" pitchFamily="18" charset="0"/>
              </a:rPr>
              <a:t>1980</a:t>
            </a:r>
            <a:r>
              <a:rPr lang="en-US" altLang="zh-CN" sz="2000" b="1">
                <a:latin typeface="楷体" panose="02010609060101010101" charset="-122"/>
                <a:ea typeface="楷体" panose="02010609060101010101" charset="-122"/>
                <a:cs typeface="楷体" panose="02010609060101010101" charset="-122"/>
              </a:rPr>
              <a:t>年左右"在苏联基本上建成共产主义社会"</a:t>
            </a:r>
            <a:r>
              <a:rPr lang="zh-CN" altLang="en-US" sz="2000" b="1">
                <a:latin typeface="楷体" panose="02010609060101010101" charset="-122"/>
                <a:ea typeface="楷体" panose="02010609060101010101" charset="-122"/>
                <a:cs typeface="楷体" panose="02010609060101010101" charset="-122"/>
              </a:rPr>
              <a:t>。</a:t>
            </a:r>
            <a:endParaRPr lang="zh-CN" altLang="en-US" sz="2000" b="1">
              <a:latin typeface="楷体" panose="02010609060101010101" charset="-122"/>
              <a:ea typeface="楷体" panose="02010609060101010101" charset="-122"/>
              <a:cs typeface="楷体" panose="02010609060101010101" charset="-122"/>
            </a:endParaRPr>
          </a:p>
          <a:p>
            <a:pPr fontAlgn="auto">
              <a:lnSpc>
                <a:spcPct val="150000"/>
              </a:lnSpc>
            </a:pPr>
            <a:r>
              <a:rPr lang="en-US" altLang="zh-CN" sz="2000" b="1">
                <a:latin typeface="Times New Roman" panose="02020603050405020304" pitchFamily="18" charset="0"/>
                <a:ea typeface="楷体" panose="02010609060101010101" charset="-122"/>
                <a:cs typeface="Times New Roman" panose="02020603050405020304" pitchFamily="18" charset="0"/>
              </a:rPr>
              <a:t>1964</a:t>
            </a:r>
            <a:r>
              <a:rPr lang="zh-CN" altLang="en-US" sz="2000" b="1">
                <a:latin typeface="楷体" panose="02010609060101010101" charset="-122"/>
                <a:ea typeface="楷体" panose="02010609060101010101" charset="-122"/>
                <a:cs typeface="楷体" panose="02010609060101010101" charset="-122"/>
              </a:rPr>
              <a:t>年</a:t>
            </a:r>
            <a:r>
              <a:rPr lang="en-US" altLang="zh-CN" sz="2000" b="1">
                <a:latin typeface="Times New Roman" panose="02020603050405020304" pitchFamily="18" charset="0"/>
                <a:ea typeface="楷体" panose="02010609060101010101" charset="-122"/>
                <a:cs typeface="Times New Roman" panose="02020603050405020304" pitchFamily="18" charset="0"/>
              </a:rPr>
              <a:t>4</a:t>
            </a:r>
            <a:r>
              <a:rPr lang="zh-CN" altLang="en-US" sz="2000" b="1">
                <a:latin typeface="楷体" panose="02010609060101010101" charset="-122"/>
                <a:ea typeface="楷体" panose="02010609060101010101" charset="-122"/>
                <a:cs typeface="楷体" panose="02010609060101010101" charset="-122"/>
              </a:rPr>
              <a:t>月</a:t>
            </a:r>
            <a:r>
              <a:rPr lang="en-US" altLang="zh-CN" sz="2000" b="1">
                <a:latin typeface="Times New Roman" panose="02020603050405020304" pitchFamily="18" charset="0"/>
                <a:ea typeface="楷体" panose="02010609060101010101" charset="-122"/>
                <a:cs typeface="Times New Roman" panose="02020603050405020304" pitchFamily="18" charset="0"/>
              </a:rPr>
              <a:t>1日</a:t>
            </a:r>
            <a:r>
              <a:rPr lang="zh-CN" altLang="en-US" sz="2000" b="1">
                <a:latin typeface="楷体" panose="02010609060101010101" charset="-122"/>
                <a:ea typeface="楷体" panose="02010609060101010101" charset="-122"/>
                <a:cs typeface="楷体" panose="02010609060101010101" charset="-122"/>
              </a:rPr>
              <a:t>,赫鲁晓夫在匈牙利发表讲话时,把他的“共产主义”概括为“一盘土豆烧牛肉的好菜”。</a:t>
            </a:r>
            <a:endParaRPr lang="zh-CN" altLang="en-US" sz="2000" b="1">
              <a:latin typeface="楷体" panose="02010609060101010101" charset="-122"/>
              <a:ea typeface="楷体" panose="02010609060101010101" charset="-122"/>
              <a:cs typeface="楷体" panose="02010609060101010101" charset="-122"/>
            </a:endParaRPr>
          </a:p>
        </p:txBody>
      </p:sp>
      <p:cxnSp>
        <p:nvCxnSpPr>
          <p:cNvPr id="13" name="直接连接符 12"/>
          <p:cNvCxnSpPr/>
          <p:nvPr/>
        </p:nvCxnSpPr>
        <p:spPr>
          <a:xfrm>
            <a:off x="8380095" y="1063625"/>
            <a:ext cx="10160" cy="5240655"/>
          </a:xfrm>
          <a:prstGeom prst="line">
            <a:avLst/>
          </a:prstGeom>
          <a:ln w="22225"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22" presetClass="entr" presetSubtype="2"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right)">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p="http://schemas.openxmlformats.org/presentationml/2006/main">
  <p:tag name="KSO_WM_UNIT_PLACING_PICTURE_USER_VIEWPORT" val="{&quot;height&quot;:3976.556225085751,&quot;width&quot;:2931.8543816851193}"/>
</p:tagLst>
</file>

<file path=ppt/tags/tag10.xml><?xml version="1.0" encoding="utf-8"?>
<p:tagLst xmlns:p="http://schemas.openxmlformats.org/presentationml/2006/main">
  <p:tag name="KSO_WM_UNIT_TABLE_BEAUTIFY" val="smartTable{e2b722aa-afe2-456b-a787-83bcff68826e}"/>
  <p:tag name="PA" val="v5.1.2"/>
  <p:tag name="TABLE_ENDDRAG_ORIGIN_RECT" val="482*259"/>
  <p:tag name="TABLE_ENDDRAG_RECT" val="32*116*495*307"/>
</p:tagLst>
</file>

<file path=ppt/tags/tag2.xml><?xml version="1.0" encoding="utf-8"?>
<p:tagLst xmlns:p="http://schemas.openxmlformats.org/presentationml/2006/main">
  <p:tag name="KSO_WM_UNIT_PLACING_PICTURE_USER_VIEWPORT" val="{&quot;height&quot;:3831.947743467934,&quot;width&quot;:3708.2849604221637}"/>
</p:tagLst>
</file>

<file path=ppt/tags/tag3.xml><?xml version="1.0" encoding="utf-8"?>
<p:tagLst xmlns:p="http://schemas.openxmlformats.org/presentationml/2006/main">
  <p:tag name="KSO_WM_UNIT_PLACING_PICTURE_USER_VIEWPORT" val="{&quot;height&quot;:4272.243713733074,&quot;width&quot;:3848.7364702745936}"/>
</p:tagLst>
</file>

<file path=ppt/tags/tag4.xml><?xml version="1.0" encoding="utf-8"?>
<p:tagLst xmlns:p="http://schemas.openxmlformats.org/presentationml/2006/main">
  <p:tag name="KSO_WM_UNIT_PLACING_PICTURE_USER_VIEWPORT" val="{&quot;height&quot;:4398.271276595744,&quot;width&quot;:1949.4905358571048}"/>
</p:tagLst>
</file>

<file path=ppt/tags/tag5.xml><?xml version="1.0" encoding="utf-8"?>
<p:tagLst xmlns:p="http://schemas.openxmlformats.org/presentationml/2006/main">
  <p:tag name="KSO_WM_UNIT_PLACING_PICTURE_USER_VIEWPORT" val="{&quot;height&quot;:3233,&quot;width&quot;:4558}"/>
</p:tagLst>
</file>

<file path=ppt/tags/tag6.xml><?xml version="1.0" encoding="utf-8"?>
<p:tagLst xmlns:p="http://schemas.openxmlformats.org/presentationml/2006/main">
  <p:tag name="KSO_WM_UNIT_TABLE_BEAUTIFY" val="smartTable{8e785e78-99f3-48ba-b2d5-8e9c99f8dbc3}"/>
</p:tagLst>
</file>

<file path=ppt/tags/tag7.xml><?xml version="1.0" encoding="utf-8"?>
<p:tagLst xmlns:p="http://schemas.openxmlformats.org/presentationml/2006/main">
  <p:tag name="KSO_WM_UNIT_PLACING_PICTURE_USER_VIEWPORT" val="{&quot;height&quot;:6793,&quot;width&quot;:7793}"/>
</p:tagLst>
</file>

<file path=ppt/tags/tag8.xml><?xml version="1.0" encoding="utf-8"?>
<p:tagLst xmlns:p="http://schemas.openxmlformats.org/presentationml/2006/main">
  <p:tag name="KSO_WM_UNIT_TABLE_BEAUTIFY" val="smartTable{3157bf79-8b83-4d9c-8d1e-7ff892cd03b2}"/>
  <p:tag name="TABLE_COLORIDX" val="l"/>
  <p:tag name="TABLE_EMPHASIZE_COLOR" val="8684935"/>
  <p:tag name="TABLE_SKINIDX" val="-1"/>
</p:tagLst>
</file>

<file path=ppt/tags/tag9.xml><?xml version="1.0" encoding="utf-8"?>
<p:tagLst xmlns:p="http://schemas.openxmlformats.org/presentationml/2006/main">
  <p:tag name="KSO_WM_UNIT_TABLE_BEAUTIFY" val="smartTable{f03c66d8-470a-47da-bed6-b67eba0150e2}"/>
  <p:tag name="TABLE_ENDDRAG_ORIGIN_RECT" val="870*202"/>
  <p:tag name="TABLE_ENDDRAG_RECT" val="60*141*870*265"/>
  <p:tag name="TABLE_EMPHASIZE_COLOR" val="4874862"/>
  <p:tag name="TABLE_SKINIDX" val="2"/>
  <p:tag name="TABLE_COLORIDX" val="9"/>
  <p:tag name="TABLE_COLOR_RGB" val="0x000000*0xFFFFFF*0x212121*0xFFFFFF*0x4A626E*0xA4B9B0*0xD6E6E6*0xF8E8CF*0xEEB991*0xB26C5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5397</Words>
  <Application>WPS 演示</Application>
  <PresentationFormat>宽屏</PresentationFormat>
  <Paragraphs>505</Paragraphs>
  <Slides>40</Slides>
  <Notes>22</Notes>
  <HiddenSlides>0</HiddenSlides>
  <MMClips>0</MMClips>
  <ScaleCrop>false</ScaleCrop>
  <HeadingPairs>
    <vt:vector size="8" baseType="variant">
      <vt:variant>
        <vt:lpstr>已用的字体</vt:lpstr>
      </vt:variant>
      <vt:variant>
        <vt:i4>21</vt:i4>
      </vt:variant>
      <vt:variant>
        <vt:lpstr>主题</vt:lpstr>
      </vt:variant>
      <vt:variant>
        <vt:i4>1</vt:i4>
      </vt:variant>
      <vt:variant>
        <vt:lpstr>嵌入 OLE 服务器</vt:lpstr>
      </vt:variant>
      <vt:variant>
        <vt:i4>2</vt:i4>
      </vt:variant>
      <vt:variant>
        <vt:lpstr>幻灯片标题</vt:lpstr>
      </vt:variant>
      <vt:variant>
        <vt:i4>40</vt:i4>
      </vt:variant>
    </vt:vector>
  </HeadingPairs>
  <TitlesOfParts>
    <vt:vector size="64" baseType="lpstr">
      <vt:lpstr>Arial</vt:lpstr>
      <vt:lpstr>宋体</vt:lpstr>
      <vt:lpstr>Wingdings</vt:lpstr>
      <vt:lpstr>汉仪书魂体简</vt:lpstr>
      <vt:lpstr>方正苏新诗柳楷简体</vt:lpstr>
      <vt:lpstr>微软雅黑</vt:lpstr>
      <vt:lpstr>汉仪颜楷简</vt:lpstr>
      <vt:lpstr>Calibri</vt:lpstr>
      <vt:lpstr>楷体</vt:lpstr>
      <vt:lpstr>方正小标宋_GBK</vt:lpstr>
      <vt:lpstr>Times New Roman</vt:lpstr>
      <vt:lpstr>Wingdings</vt:lpstr>
      <vt:lpstr>兰米粗楷简体</vt:lpstr>
      <vt:lpstr>Wingdings 2</vt:lpstr>
      <vt:lpstr>楷体_GB2312</vt:lpstr>
      <vt:lpstr>Arial Unicode MS</vt:lpstr>
      <vt:lpstr>等线 Light</vt:lpstr>
      <vt:lpstr>等线</vt:lpstr>
      <vt:lpstr>黑体</vt:lpstr>
      <vt:lpstr>金桥简隶书</vt:lpstr>
      <vt:lpstr>新宋体</vt:lpstr>
      <vt:lpstr>Office 主题​​</vt:lpstr>
      <vt:lpstr>Paint.Picture</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祁 渢闳</dc:creator>
  <cp:lastModifiedBy>春雨</cp:lastModifiedBy>
  <cp:revision>118</cp:revision>
  <dcterms:created xsi:type="dcterms:W3CDTF">2020-05-13T11:31:00Z</dcterms:created>
  <dcterms:modified xsi:type="dcterms:W3CDTF">2021-04-22T01:33:39Z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KSOSaveFontToCloudKey">
    <vt:lpwstr>251866436_embed</vt:lpwstr>
  </property>
  <property fmtid="{D5CDD505-2E9C-101B-9397-08002B2CF9AE}" pid="4" name="ICV">
    <vt:lpwstr>78D7CD6EF69D40CA9AA745DD80DFBD99</vt:lpwstr>
  </property>
</Properties>
</file>