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257" r:id="rId4"/>
    <p:sldId id="258" r:id="rId5"/>
    <p:sldId id="259" r:id="rId6"/>
    <p:sldId id="261" r:id="rId7"/>
    <p:sldId id="264" r:id="rId8"/>
    <p:sldId id="265" r:id="rId9"/>
    <p:sldId id="267" r:id="rId10"/>
    <p:sldId id="271" r:id="rId11"/>
    <p:sldId id="270" r:id="rId12"/>
    <p:sldId id="275" r:id="rId13"/>
    <p:sldId id="371" r:id="rId15"/>
    <p:sldId id="278" r:id="rId16"/>
    <p:sldId id="372" r:id="rId17"/>
    <p:sldId id="373" r:id="rId18"/>
    <p:sldId id="374" r:id="rId19"/>
    <p:sldId id="279" r:id="rId20"/>
    <p:sldId id="375" r:id="rId21"/>
    <p:sldId id="280" r:id="rId22"/>
    <p:sldId id="376" r:id="rId23"/>
    <p:sldId id="408" r:id="rId24"/>
    <p:sldId id="281" r:id="rId25"/>
    <p:sldId id="377" r:id="rId26"/>
    <p:sldId id="288" r:id="rId27"/>
    <p:sldId id="289" r:id="rId28"/>
    <p:sldId id="290" r:id="rId29"/>
    <p:sldId id="291" r:id="rId30"/>
    <p:sldId id="292" r:id="rId31"/>
    <p:sldId id="348" r:id="rId32"/>
    <p:sldId id="307" r:id="rId33"/>
    <p:sldId id="308" r:id="rId34"/>
    <p:sldId id="315" r:id="rId35"/>
    <p:sldId id="306"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p:cNvSpPr>
          <p:nvPr>
            <p:ph type="sldImg"/>
          </p:nvPr>
        </p:nvSpPr>
        <p:spPr/>
      </p:sp>
      <p:sp>
        <p:nvSpPr>
          <p:cNvPr id="40962" name="文本占位符 2"/>
          <p:cNvSpPr>
            <a:spLocks noGrp="1"/>
          </p:cNvSpPr>
          <p:nvPr>
            <p:ph type="body"/>
          </p:nvPr>
        </p:nvSpPr>
        <p:spPr/>
        <p:txBody>
          <a:bodyPr lIns="91440" tIns="45720" rIns="91440" bIns="45720" anchor="t"/>
          <a:p>
            <a:pPr lvl="0"/>
            <a:r>
              <a:rPr lang="zh-CN" altLang="en-US">
                <a:solidFill>
                  <a:srgbClr val="000099"/>
                </a:solidFill>
                <a:latin typeface="Arial" panose="020B0604020202020204" pitchFamily="34" charset="0"/>
              </a:rPr>
              <a:t>皇帝制度评价：（积极</a:t>
            </a:r>
            <a:r>
              <a:rPr lang="en-US" altLang="zh-CN">
                <a:solidFill>
                  <a:srgbClr val="000099"/>
                </a:solidFill>
                <a:latin typeface="Arial" panose="020B0604020202020204" pitchFamily="34" charset="0"/>
              </a:rPr>
              <a:t>+</a:t>
            </a:r>
            <a:r>
              <a:rPr lang="zh-CN" altLang="en-US">
                <a:solidFill>
                  <a:srgbClr val="000099"/>
                </a:solidFill>
                <a:latin typeface="Arial" panose="020B0604020202020204" pitchFamily="34" charset="0"/>
              </a:rPr>
              <a:t>消极）</a:t>
            </a:r>
            <a:endParaRPr lang="zh-CN" altLang="en-US">
              <a:solidFill>
                <a:srgbClr val="000099"/>
              </a:solidFill>
              <a:latin typeface="Arial" panose="020B0604020202020204" pitchFamily="34" charset="0"/>
            </a:endParaRPr>
          </a:p>
          <a:p>
            <a:pPr lvl="0"/>
            <a:r>
              <a:rPr lang="zh-CN" altLang="en-US">
                <a:latin typeface="Arial" panose="020B0604020202020204" pitchFamily="34" charset="0"/>
              </a:rPr>
              <a:t>皇帝制度在我国多民族国家的形成和统一、封建经济和文化的发展、反抗外来侵略等方面起过积极作用。</a:t>
            </a:r>
            <a:endParaRPr lang="zh-CN" altLang="en-US">
              <a:latin typeface="Arial" panose="020B0604020202020204" pitchFamily="34" charset="0"/>
            </a:endParaRPr>
          </a:p>
          <a:p>
            <a:pPr lvl="0"/>
            <a:r>
              <a:rPr lang="zh-CN" altLang="en-US">
                <a:latin typeface="Arial" panose="020B0604020202020204" pitchFamily="34" charset="0"/>
              </a:rPr>
              <a:t>但是，随着皇帝制度的发展，也造成了极端腐败的封建专制，加强了对农民的残酷剥削和对人民精神束缚，桎梏了封建经济的进一步发展，在中国历史上又起到极大的反动作用。</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8F361146-D5B8-FA4C-8C3E-C685B101840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F1F8B8-02AC-C747-82EC-FF933ED8E332}" type="slidenum">
              <a:rPr kumimoji="1" lang="zh-CN" altLang="en-US" smtClean="0"/>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F361146-D5B8-FA4C-8C3E-C685B101840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F1F8B8-02AC-C747-82EC-FF933ED8E332}"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endParaRPr kumimoji="1" lang="zh-CN" altLang="en-US" smtClean="0"/>
          </a:p>
        </p:txBody>
      </p:sp>
      <p:sp>
        <p:nvSpPr>
          <p:cNvPr id="4" name="日期占位符 3"/>
          <p:cNvSpPr>
            <a:spLocks noGrp="1"/>
          </p:cNvSpPr>
          <p:nvPr>
            <p:ph type="dt" sz="half" idx="10"/>
          </p:nvPr>
        </p:nvSpPr>
        <p:spPr/>
        <p:txBody>
          <a:bodyPr/>
          <a:lstStyle/>
          <a:p>
            <a:fld id="{8F361146-D5B8-FA4C-8C3E-C685B101840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F1F8B8-02AC-C747-82EC-FF933ED8E332}" type="slidenum">
              <a:rPr kumimoji="1" lang="zh-CN" altLang="en-US" smtClean="0"/>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8F361146-D5B8-FA4C-8C3E-C685B1018407}"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F1F8B8-02AC-C747-82EC-FF933ED8E332}" type="slidenum">
              <a:rPr kumimoji="1" lang="zh-CN" altLang="en-US" smtClean="0"/>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8F361146-D5B8-FA4C-8C3E-C685B1018407}"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FF1F8B8-02AC-C747-82EC-FF933ED8E332}" type="slidenum">
              <a:rPr kumimoji="1" lang="zh-CN" altLang="en-US" smtClean="0"/>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EF3E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alphaModFix amt="35000"/>
          </a:blip>
          <a:srcRect/>
          <a:stretch>
            <a:fillRect/>
          </a:stretch>
        </p:blipFill>
        <p:spPr>
          <a:xfrm>
            <a:off x="0" y="1828800"/>
            <a:ext cx="12192000" cy="50292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EF3E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EF3E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alphaModFix amt="35000"/>
          </a:blip>
          <a:srcRect/>
          <a:stretch>
            <a:fillRect/>
          </a:stretch>
        </p:blipFill>
        <p:spPr>
          <a:xfrm>
            <a:off x="3164311" y="4060556"/>
            <a:ext cx="9699713" cy="41767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8F361146-D5B8-FA4C-8C3E-C685B1018407}"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F1F8B8-02AC-C747-82EC-FF933ED8E332}" type="slidenum">
              <a:rPr kumimoji="1" lang="zh-CN" altLang="en-US" smtClean="0"/>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8F361146-D5B8-FA4C-8C3E-C685B1018407}"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F1F8B8-02AC-C747-82EC-FF933ED8E332}" type="slidenum">
              <a:rPr kumimoji="1" lang="zh-CN" altLang="en-US" smtClean="0"/>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F361146-D5B8-FA4C-8C3E-C685B101840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F1F8B8-02AC-C747-82EC-FF933ED8E332}" type="slidenum">
              <a:rPr kumimoji="1" lang="zh-CN" altLang="en-US" smtClean="0"/>
            </a:fld>
            <a:endParaRPr kumimoji="1"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F361146-D5B8-FA4C-8C3E-C685B101840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F1F8B8-02AC-C747-82EC-FF933ED8E332}"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61146-D5B8-FA4C-8C3E-C685B1018407}"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1F8B8-02AC-C747-82EC-FF933ED8E332}"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6.png"/><Relationship Id="rId1"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5.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slide" Target="slide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9.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7.xml"/><Relationship Id="rId2" Type="http://schemas.openxmlformats.org/officeDocument/2006/relationships/image" Target="../media/image11.pn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7.xml"/><Relationship Id="rId2" Type="http://schemas.openxmlformats.org/officeDocument/2006/relationships/image" Target="../media/image11.pn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形状 8"/>
          <p:cNvSpPr/>
          <p:nvPr/>
        </p:nvSpPr>
        <p:spPr>
          <a:xfrm rot="18900000">
            <a:off x="646222" y="3975339"/>
            <a:ext cx="3191755" cy="3074946"/>
          </a:xfrm>
          <a:custGeom>
            <a:avLst/>
            <a:gdLst>
              <a:gd name="connsiteX0" fmla="*/ 1393359 w 8386734"/>
              <a:gd name="connsiteY0" fmla="*/ 2836146 h 8079804"/>
              <a:gd name="connsiteX1" fmla="*/ 272785 w 8386734"/>
              <a:gd name="connsiteY1" fmla="*/ 2836146 h 8079804"/>
              <a:gd name="connsiteX2" fmla="*/ 274843 w 8386734"/>
              <a:gd name="connsiteY2" fmla="*/ 2888963 h 8079804"/>
              <a:gd name="connsiteX3" fmla="*/ 597708 w 8386734"/>
              <a:gd name="connsiteY3" fmla="*/ 3692450 h 8079804"/>
              <a:gd name="connsiteX4" fmla="*/ 652049 w 8386734"/>
              <a:gd name="connsiteY4" fmla="*/ 3752571 h 8079804"/>
              <a:gd name="connsiteX5" fmla="*/ 1445172 w 8386734"/>
              <a:gd name="connsiteY5" fmla="*/ 2959449 h 8079804"/>
              <a:gd name="connsiteX6" fmla="*/ 1438672 w 8386734"/>
              <a:gd name="connsiteY6" fmla="*/ 2951492 h 8079804"/>
              <a:gd name="connsiteX7" fmla="*/ 1400989 w 8386734"/>
              <a:gd name="connsiteY7" fmla="*/ 2874238 h 8079804"/>
              <a:gd name="connsiteX8" fmla="*/ 1665295 w 8386734"/>
              <a:gd name="connsiteY8" fmla="*/ 3096916 h 8079804"/>
              <a:gd name="connsiteX9" fmla="*/ 1654235 w 8386734"/>
              <a:gd name="connsiteY9" fmla="*/ 3095855 h 8079804"/>
              <a:gd name="connsiteX10" fmla="*/ 1562539 w 8386734"/>
              <a:gd name="connsiteY10" fmla="*/ 3063699 h 8079804"/>
              <a:gd name="connsiteX11" fmla="*/ 1547520 w 8386734"/>
              <a:gd name="connsiteY11" fmla="*/ 3054306 h 8079804"/>
              <a:gd name="connsiteX12" fmla="*/ 750427 w 8386734"/>
              <a:gd name="connsiteY12" fmla="*/ 3851400 h 8079804"/>
              <a:gd name="connsiteX13" fmla="*/ 794700 w 8386734"/>
              <a:gd name="connsiteY13" fmla="*/ 3891926 h 8079804"/>
              <a:gd name="connsiteX14" fmla="*/ 1591181 w 8386734"/>
              <a:gd name="connsiteY14" fmla="*/ 4224715 h 8079804"/>
              <a:gd name="connsiteX15" fmla="*/ 1665294 w 8386734"/>
              <a:gd name="connsiteY15" fmla="*/ 4228253 h 8079804"/>
              <a:gd name="connsiteX16" fmla="*/ 1910281 w 8386734"/>
              <a:gd name="connsiteY16" fmla="*/ 3040292 h 8079804"/>
              <a:gd name="connsiteX17" fmla="*/ 1902246 w 8386734"/>
              <a:gd name="connsiteY17" fmla="*/ 3046855 h 8079804"/>
              <a:gd name="connsiteX18" fmla="*/ 1844049 w 8386734"/>
              <a:gd name="connsiteY18" fmla="*/ 3077480 h 8079804"/>
              <a:gd name="connsiteX19" fmla="*/ 1804741 w 8386734"/>
              <a:gd name="connsiteY19" fmla="*/ 3089129 h 8079804"/>
              <a:gd name="connsiteX20" fmla="*/ 1804741 w 8386734"/>
              <a:gd name="connsiteY20" fmla="*/ 4227893 h 8079804"/>
              <a:gd name="connsiteX21" fmla="*/ 1871300 w 8386734"/>
              <a:gd name="connsiteY21" fmla="*/ 4224715 h 8079804"/>
              <a:gd name="connsiteX22" fmla="*/ 2653490 w 8386734"/>
              <a:gd name="connsiteY22" fmla="*/ 3903732 h 8079804"/>
              <a:gd name="connsiteX23" fmla="*/ 2716642 w 8386734"/>
              <a:gd name="connsiteY23" fmla="*/ 3846652 h 8079804"/>
              <a:gd name="connsiteX24" fmla="*/ 2670837 w 8386734"/>
              <a:gd name="connsiteY24" fmla="*/ 3800847 h 8079804"/>
              <a:gd name="connsiteX25" fmla="*/ 2665693 w 8386734"/>
              <a:gd name="connsiteY25" fmla="*/ 3798372 h 8079804"/>
              <a:gd name="connsiteX26" fmla="*/ 2636859 w 8386734"/>
              <a:gd name="connsiteY26" fmla="*/ 3772642 h 8079804"/>
              <a:gd name="connsiteX27" fmla="*/ 2633693 w 8386734"/>
              <a:gd name="connsiteY27" fmla="*/ 3763703 h 8079804"/>
              <a:gd name="connsiteX28" fmla="*/ 2449063 w 8386734"/>
              <a:gd name="connsiteY28" fmla="*/ 3579073 h 8079804"/>
              <a:gd name="connsiteX29" fmla="*/ 2434803 w 8386734"/>
              <a:gd name="connsiteY29" fmla="*/ 3577321 h 8079804"/>
              <a:gd name="connsiteX30" fmla="*/ 2269790 w 8386734"/>
              <a:gd name="connsiteY30" fmla="*/ 3419044 h 8079804"/>
              <a:gd name="connsiteX31" fmla="*/ 2226895 w 8386734"/>
              <a:gd name="connsiteY31" fmla="*/ 3356905 h 8079804"/>
              <a:gd name="connsiteX32" fmla="*/ 654644 w 8386734"/>
              <a:gd name="connsiteY32" fmla="*/ 1784655 h 8079804"/>
              <a:gd name="connsiteX33" fmla="*/ 603585 w 8386734"/>
              <a:gd name="connsiteY33" fmla="*/ 1840790 h 8079804"/>
              <a:gd name="connsiteX34" fmla="*/ 291442 w 8386734"/>
              <a:gd name="connsiteY34" fmla="*/ 2520306 h 8079804"/>
              <a:gd name="connsiteX35" fmla="*/ 276069 w 8386734"/>
              <a:gd name="connsiteY35" fmla="*/ 2696700 h 8079804"/>
              <a:gd name="connsiteX36" fmla="*/ 1392329 w 8386734"/>
              <a:gd name="connsiteY36" fmla="*/ 2696700 h 8079804"/>
              <a:gd name="connsiteX37" fmla="*/ 1414554 w 8386734"/>
              <a:gd name="connsiteY37" fmla="*/ 2626498 h 8079804"/>
              <a:gd name="connsiteX38" fmla="*/ 1448291 w 8386734"/>
              <a:gd name="connsiteY38" fmla="*/ 2578301 h 8079804"/>
              <a:gd name="connsiteX39" fmla="*/ 2756329 w 8386734"/>
              <a:gd name="connsiteY39" fmla="*/ 3571190 h 8079804"/>
              <a:gd name="connsiteX40" fmla="*/ 2710946 w 8386734"/>
              <a:gd name="connsiteY40" fmla="*/ 3543644 h 8079804"/>
              <a:gd name="connsiteX41" fmla="*/ 2649487 w 8386734"/>
              <a:gd name="connsiteY41" fmla="*/ 3543539 h 8079804"/>
              <a:gd name="connsiteX42" fmla="*/ 2618060 w 8386734"/>
              <a:gd name="connsiteY42" fmla="*/ 3550864 h 8079804"/>
              <a:gd name="connsiteX43" fmla="*/ 2814864 w 8386734"/>
              <a:gd name="connsiteY43" fmla="*/ 3747667 h 8079804"/>
              <a:gd name="connsiteX44" fmla="*/ 2853049 w 8386734"/>
              <a:gd name="connsiteY44" fmla="*/ 3705420 h 8079804"/>
              <a:gd name="connsiteX45" fmla="*/ 2842281 w 8386734"/>
              <a:gd name="connsiteY45" fmla="*/ 3695186 h 8079804"/>
              <a:gd name="connsiteX46" fmla="*/ 2756329 w 8386734"/>
              <a:gd name="connsiteY46" fmla="*/ 3571190 h 8079804"/>
              <a:gd name="connsiteX47" fmla="*/ 2084979 w 8386734"/>
              <a:gd name="connsiteY47" fmla="*/ 2836146 h 8079804"/>
              <a:gd name="connsiteX48" fmla="*/ 2045171 w 8386734"/>
              <a:gd name="connsiteY48" fmla="*/ 2836146 h 8079804"/>
              <a:gd name="connsiteX49" fmla="*/ 2028600 w 8386734"/>
              <a:gd name="connsiteY49" fmla="*/ 2892062 h 8079804"/>
              <a:gd name="connsiteX50" fmla="*/ 2045004 w 8386734"/>
              <a:gd name="connsiteY50" fmla="*/ 2874335 h 8079804"/>
              <a:gd name="connsiteX51" fmla="*/ 3522536 w 8386734"/>
              <a:gd name="connsiteY51" fmla="*/ 3991534 h 8079804"/>
              <a:gd name="connsiteX52" fmla="*/ 3293539 w 8386734"/>
              <a:gd name="connsiteY52" fmla="*/ 3917447 h 8079804"/>
              <a:gd name="connsiteX53" fmla="*/ 3077168 w 8386734"/>
              <a:gd name="connsiteY53" fmla="*/ 3861162 h 8079804"/>
              <a:gd name="connsiteX54" fmla="*/ 3076189 w 8386734"/>
              <a:gd name="connsiteY54" fmla="*/ 3860262 h 8079804"/>
              <a:gd name="connsiteX55" fmla="*/ 3074258 w 8386734"/>
              <a:gd name="connsiteY55" fmla="*/ 3862888 h 8079804"/>
              <a:gd name="connsiteX56" fmla="*/ 3001706 w 8386734"/>
              <a:gd name="connsiteY56" fmla="*/ 3943157 h 8079804"/>
              <a:gd name="connsiteX57" fmla="*/ 3067068 w 8386734"/>
              <a:gd name="connsiteY57" fmla="*/ 3990114 h 8079804"/>
              <a:gd name="connsiteX58" fmla="*/ 3141997 w 8386734"/>
              <a:gd name="connsiteY58" fmla="*/ 4035314 h 8079804"/>
              <a:gd name="connsiteX59" fmla="*/ 3424875 w 8386734"/>
              <a:gd name="connsiteY59" fmla="*/ 4129606 h 8079804"/>
              <a:gd name="connsiteX60" fmla="*/ 3465287 w 8386734"/>
              <a:gd name="connsiteY60" fmla="*/ 4109400 h 8079804"/>
              <a:gd name="connsiteX61" fmla="*/ 3522536 w 8386734"/>
              <a:gd name="connsiteY61" fmla="*/ 3991534 h 8079804"/>
              <a:gd name="connsiteX62" fmla="*/ 2223247 w 8386734"/>
              <a:gd name="connsiteY62" fmla="*/ 2378580 h 8079804"/>
              <a:gd name="connsiteX63" fmla="*/ 2005559 w 8386734"/>
              <a:gd name="connsiteY63" fmla="*/ 2596268 h 8079804"/>
              <a:gd name="connsiteX64" fmla="*/ 2006414 w 8386734"/>
              <a:gd name="connsiteY64" fmla="*/ 2597370 h 8079804"/>
              <a:gd name="connsiteX65" fmla="*/ 2032613 w 8386734"/>
              <a:gd name="connsiteY65" fmla="*/ 2652872 h 8079804"/>
              <a:gd name="connsiteX66" fmla="*/ 2044168 w 8386734"/>
              <a:gd name="connsiteY66" fmla="*/ 2696700 h 8079804"/>
              <a:gd name="connsiteX67" fmla="*/ 2307021 w 8386734"/>
              <a:gd name="connsiteY67" fmla="*/ 2696700 h 8079804"/>
              <a:gd name="connsiteX68" fmla="*/ 2300753 w 8386734"/>
              <a:gd name="connsiteY68" fmla="*/ 2672530 h 8079804"/>
              <a:gd name="connsiteX69" fmla="*/ 2237798 w 8386734"/>
              <a:gd name="connsiteY69" fmla="*/ 2462909 h 8079804"/>
              <a:gd name="connsiteX70" fmla="*/ 3680813 w 8386734"/>
              <a:gd name="connsiteY70" fmla="*/ 3712024 h 8079804"/>
              <a:gd name="connsiteX71" fmla="*/ 3438346 w 8386734"/>
              <a:gd name="connsiteY71" fmla="*/ 3597525 h 8079804"/>
              <a:gd name="connsiteX72" fmla="*/ 3362081 w 8386734"/>
              <a:gd name="connsiteY72" fmla="*/ 3512974 h 8079804"/>
              <a:gd name="connsiteX73" fmla="*/ 3321786 w 8386734"/>
              <a:gd name="connsiteY73" fmla="*/ 3451681 h 8079804"/>
              <a:gd name="connsiteX74" fmla="*/ 3264409 w 8386734"/>
              <a:gd name="connsiteY74" fmla="*/ 3575305 h 8079804"/>
              <a:gd name="connsiteX75" fmla="*/ 3227705 w 8386734"/>
              <a:gd name="connsiteY75" fmla="*/ 3637418 h 8079804"/>
              <a:gd name="connsiteX76" fmla="*/ 3286804 w 8386734"/>
              <a:gd name="connsiteY76" fmla="*/ 3661510 h 8079804"/>
              <a:gd name="connsiteX77" fmla="*/ 3546109 w 8386734"/>
              <a:gd name="connsiteY77" fmla="*/ 3779376 h 8079804"/>
              <a:gd name="connsiteX78" fmla="*/ 3674078 w 8386734"/>
              <a:gd name="connsiteY78" fmla="*/ 3792846 h 8079804"/>
              <a:gd name="connsiteX79" fmla="*/ 3680813 w 8386734"/>
              <a:gd name="connsiteY79" fmla="*/ 3712024 h 8079804"/>
              <a:gd name="connsiteX80" fmla="*/ 3189148 w 8386734"/>
              <a:gd name="connsiteY80" fmla="*/ 2836146 h 8079804"/>
              <a:gd name="connsiteX81" fmla="*/ 3146498 w 8386734"/>
              <a:gd name="connsiteY81" fmla="*/ 2836146 h 8079804"/>
              <a:gd name="connsiteX82" fmla="*/ 3146445 w 8386734"/>
              <a:gd name="connsiteY82" fmla="*/ 2837423 h 8079804"/>
              <a:gd name="connsiteX83" fmla="*/ 3118425 w 8386734"/>
              <a:gd name="connsiteY83" fmla="*/ 2994727 h 8079804"/>
              <a:gd name="connsiteX84" fmla="*/ 3113052 w 8386734"/>
              <a:gd name="connsiteY84" fmla="*/ 3033178 h 8079804"/>
              <a:gd name="connsiteX85" fmla="*/ 3110670 w 8386734"/>
              <a:gd name="connsiteY85" fmla="*/ 3057694 h 8079804"/>
              <a:gd name="connsiteX86" fmla="*/ 3112380 w 8386734"/>
              <a:gd name="connsiteY86" fmla="*/ 3061237 h 8079804"/>
              <a:gd name="connsiteX87" fmla="*/ 3128528 w 8386734"/>
              <a:gd name="connsiteY87" fmla="*/ 3078917 h 8079804"/>
              <a:gd name="connsiteX88" fmla="*/ 3149312 w 8386734"/>
              <a:gd name="connsiteY88" fmla="*/ 3081285 h 8079804"/>
              <a:gd name="connsiteX89" fmla="*/ 3159217 w 8386734"/>
              <a:gd name="connsiteY89" fmla="*/ 3075809 h 8079804"/>
              <a:gd name="connsiteX90" fmla="*/ 3165694 w 8386734"/>
              <a:gd name="connsiteY90" fmla="*/ 3049280 h 8079804"/>
              <a:gd name="connsiteX91" fmla="*/ 3188681 w 8386734"/>
              <a:gd name="connsiteY91" fmla="*/ 2875301 h 8079804"/>
              <a:gd name="connsiteX92" fmla="*/ 1665295 w 8386734"/>
              <a:gd name="connsiteY92" fmla="*/ 1312146 h 8079804"/>
              <a:gd name="connsiteX93" fmla="*/ 1591181 w 8386734"/>
              <a:gd name="connsiteY93" fmla="*/ 1315684 h 8079804"/>
              <a:gd name="connsiteX94" fmla="*/ 794699 w 8386734"/>
              <a:gd name="connsiteY94" fmla="*/ 1648473 h 8079804"/>
              <a:gd name="connsiteX95" fmla="*/ 753438 w 8386734"/>
              <a:gd name="connsiteY95" fmla="*/ 1686242 h 8079804"/>
              <a:gd name="connsiteX96" fmla="*/ 1548570 w 8386734"/>
              <a:gd name="connsiteY96" fmla="*/ 2481374 h 8079804"/>
              <a:gd name="connsiteX97" fmla="*/ 1562539 w 8386734"/>
              <a:gd name="connsiteY97" fmla="*/ 2471074 h 8079804"/>
              <a:gd name="connsiteX98" fmla="*/ 1654235 w 8386734"/>
              <a:gd name="connsiteY98" fmla="*/ 2438918 h 8079804"/>
              <a:gd name="connsiteX99" fmla="*/ 1665295 w 8386734"/>
              <a:gd name="connsiteY99" fmla="*/ 2437858 h 8079804"/>
              <a:gd name="connsiteX100" fmla="*/ 3102481 w 8386734"/>
              <a:gd name="connsiteY100" fmla="*/ 2269043 h 8079804"/>
              <a:gd name="connsiteX101" fmla="*/ 3085591 w 8386734"/>
              <a:gd name="connsiteY101" fmla="*/ 2283743 h 8079804"/>
              <a:gd name="connsiteX102" fmla="*/ 3074646 w 8386734"/>
              <a:gd name="connsiteY102" fmla="*/ 2331310 h 8079804"/>
              <a:gd name="connsiteX103" fmla="*/ 3115057 w 8386734"/>
              <a:gd name="connsiteY103" fmla="*/ 2519895 h 8079804"/>
              <a:gd name="connsiteX104" fmla="*/ 3136316 w 8386734"/>
              <a:gd name="connsiteY104" fmla="*/ 2649759 h 8079804"/>
              <a:gd name="connsiteX105" fmla="*/ 3142208 w 8386734"/>
              <a:gd name="connsiteY105" fmla="*/ 2696700 h 8079804"/>
              <a:gd name="connsiteX106" fmla="*/ 3190404 w 8386734"/>
              <a:gd name="connsiteY106" fmla="*/ 2696700 h 8079804"/>
              <a:gd name="connsiteX107" fmla="*/ 3171964 w 8386734"/>
              <a:gd name="connsiteY107" fmla="*/ 2525720 h 8079804"/>
              <a:gd name="connsiteX108" fmla="*/ 3132259 w 8386734"/>
              <a:gd name="connsiteY108" fmla="*/ 2354176 h 8079804"/>
              <a:gd name="connsiteX109" fmla="*/ 2908020 w 8386734"/>
              <a:gd name="connsiteY109" fmla="*/ 2043465 h 8079804"/>
              <a:gd name="connsiteX110" fmla="*/ 2818709 w 8386734"/>
              <a:gd name="connsiteY110" fmla="*/ 1954982 h 8079804"/>
              <a:gd name="connsiteX111" fmla="*/ 2741254 w 8386734"/>
              <a:gd name="connsiteY111" fmla="*/ 1883420 h 8079804"/>
              <a:gd name="connsiteX112" fmla="*/ 2726210 w 8386734"/>
              <a:gd name="connsiteY112" fmla="*/ 1875616 h 8079804"/>
              <a:gd name="connsiteX113" fmla="*/ 2662899 w 8386734"/>
              <a:gd name="connsiteY113" fmla="*/ 1938928 h 8079804"/>
              <a:gd name="connsiteX114" fmla="*/ 2687058 w 8386734"/>
              <a:gd name="connsiteY114" fmla="*/ 1946615 h 8079804"/>
              <a:gd name="connsiteX115" fmla="*/ 2727784 w 8386734"/>
              <a:gd name="connsiteY115" fmla="*/ 1970978 h 8079804"/>
              <a:gd name="connsiteX116" fmla="*/ 2833232 w 8386734"/>
              <a:gd name="connsiteY116" fmla="*/ 2048222 h 8079804"/>
              <a:gd name="connsiteX117" fmla="*/ 2858444 w 8386734"/>
              <a:gd name="connsiteY117" fmla="*/ 2075611 h 8079804"/>
              <a:gd name="connsiteX118" fmla="*/ 2878273 w 8386734"/>
              <a:gd name="connsiteY118" fmla="*/ 2058745 h 8079804"/>
              <a:gd name="connsiteX119" fmla="*/ 2631475 w 8386734"/>
              <a:gd name="connsiteY119" fmla="*/ 1620482 h 8079804"/>
              <a:gd name="connsiteX120" fmla="*/ 2535244 w 8386734"/>
              <a:gd name="connsiteY120" fmla="*/ 1549734 h 8079804"/>
              <a:gd name="connsiteX121" fmla="*/ 1871300 w 8386734"/>
              <a:gd name="connsiteY121" fmla="*/ 1315684 h 8079804"/>
              <a:gd name="connsiteX122" fmla="*/ 1804741 w 8386734"/>
              <a:gd name="connsiteY122" fmla="*/ 1312507 h 8079804"/>
              <a:gd name="connsiteX123" fmla="*/ 1804741 w 8386734"/>
              <a:gd name="connsiteY123" fmla="*/ 2445644 h 8079804"/>
              <a:gd name="connsiteX124" fmla="*/ 1844049 w 8386734"/>
              <a:gd name="connsiteY124" fmla="*/ 2457293 h 8079804"/>
              <a:gd name="connsiteX125" fmla="*/ 1902246 w 8386734"/>
              <a:gd name="connsiteY125" fmla="*/ 2487918 h 8079804"/>
              <a:gd name="connsiteX126" fmla="*/ 1910203 w 8386734"/>
              <a:gd name="connsiteY126" fmla="*/ 2494418 h 8079804"/>
              <a:gd name="connsiteX127" fmla="*/ 2260546 w 8386734"/>
              <a:gd name="connsiteY127" fmla="*/ 2144074 h 8079804"/>
              <a:gd name="connsiteX128" fmla="*/ 2273158 w 8386734"/>
              <a:gd name="connsiteY128" fmla="*/ 2102314 h 8079804"/>
              <a:gd name="connsiteX129" fmla="*/ 2384289 w 8386734"/>
              <a:gd name="connsiteY129" fmla="*/ 1930566 h 8079804"/>
              <a:gd name="connsiteX130" fmla="*/ 2477739 w 8386734"/>
              <a:gd name="connsiteY130" fmla="*/ 1915412 h 8079804"/>
              <a:gd name="connsiteX131" fmla="*/ 2487982 w 8386734"/>
              <a:gd name="connsiteY131" fmla="*/ 1916638 h 8079804"/>
              <a:gd name="connsiteX132" fmla="*/ 2593222 w 8386734"/>
              <a:gd name="connsiteY132" fmla="*/ 1811398 h 8079804"/>
              <a:gd name="connsiteX133" fmla="*/ 2585371 w 8386734"/>
              <a:gd name="connsiteY133" fmla="*/ 1791838 h 8079804"/>
              <a:gd name="connsiteX134" fmla="*/ 2599815 w 8386734"/>
              <a:gd name="connsiteY134" fmla="*/ 1694835 h 8079804"/>
              <a:gd name="connsiteX135" fmla="*/ 2617074 w 8386734"/>
              <a:gd name="connsiteY135" fmla="*/ 1639270 h 8079804"/>
              <a:gd name="connsiteX136" fmla="*/ 8039114 w 8386734"/>
              <a:gd name="connsiteY136" fmla="*/ 6196678 h 8079804"/>
              <a:gd name="connsiteX137" fmla="*/ 8152980 w 8386734"/>
              <a:gd name="connsiteY137" fmla="*/ 6318543 h 8079804"/>
              <a:gd name="connsiteX138" fmla="*/ 8264111 w 8386734"/>
              <a:gd name="connsiteY138" fmla="*/ 6517232 h 8079804"/>
              <a:gd name="connsiteX139" fmla="*/ 8378609 w 8386734"/>
              <a:gd name="connsiteY139" fmla="*/ 6645200 h 8079804"/>
              <a:gd name="connsiteX140" fmla="*/ 8355036 w 8386734"/>
              <a:gd name="connsiteY140" fmla="*/ 6857359 h 8079804"/>
              <a:gd name="connsiteX141" fmla="*/ 8176553 w 8386734"/>
              <a:gd name="connsiteY141" fmla="*/ 6941549 h 8079804"/>
              <a:gd name="connsiteX142" fmla="*/ 8068790 w 8386734"/>
              <a:gd name="connsiteY142" fmla="*/ 6645200 h 8079804"/>
              <a:gd name="connsiteX143" fmla="*/ 7994703 w 8386734"/>
              <a:gd name="connsiteY143" fmla="*/ 6436410 h 8079804"/>
              <a:gd name="connsiteX144" fmla="*/ 7789280 w 8386734"/>
              <a:gd name="connsiteY144" fmla="*/ 6271398 h 8079804"/>
              <a:gd name="connsiteX145" fmla="*/ 7634371 w 8386734"/>
              <a:gd name="connsiteY145" fmla="*/ 6177104 h 8079804"/>
              <a:gd name="connsiteX146" fmla="*/ 7391904 w 8386734"/>
              <a:gd name="connsiteY146" fmla="*/ 6271397 h 8079804"/>
              <a:gd name="connsiteX147" fmla="*/ 7115761 w 8386734"/>
              <a:gd name="connsiteY147" fmla="*/ 6439777 h 8079804"/>
              <a:gd name="connsiteX148" fmla="*/ 6883396 w 8386734"/>
              <a:gd name="connsiteY148" fmla="*/ 6510496 h 8079804"/>
              <a:gd name="connsiteX149" fmla="*/ 6741957 w 8386734"/>
              <a:gd name="connsiteY149" fmla="*/ 6476820 h 8079804"/>
              <a:gd name="connsiteX150" fmla="*/ 6664503 w 8386734"/>
              <a:gd name="connsiteY150" fmla="*/ 6399366 h 8079804"/>
              <a:gd name="connsiteX151" fmla="*/ 6701547 w 8386734"/>
              <a:gd name="connsiteY151" fmla="*/ 6335381 h 8079804"/>
              <a:gd name="connsiteX152" fmla="*/ 6799207 w 8386734"/>
              <a:gd name="connsiteY152" fmla="*/ 6291603 h 8079804"/>
              <a:gd name="connsiteX153" fmla="*/ 6957484 w 8386734"/>
              <a:gd name="connsiteY153" fmla="*/ 6146796 h 8079804"/>
              <a:gd name="connsiteX154" fmla="*/ 7045041 w 8386734"/>
              <a:gd name="connsiteY154" fmla="*/ 6039033 h 8079804"/>
              <a:gd name="connsiteX155" fmla="*/ 7146069 w 8386734"/>
              <a:gd name="connsiteY155" fmla="*/ 5843713 h 8079804"/>
              <a:gd name="connsiteX156" fmla="*/ 7226892 w 8386734"/>
              <a:gd name="connsiteY156" fmla="*/ 5756155 h 8079804"/>
              <a:gd name="connsiteX157" fmla="*/ 7233627 w 8386734"/>
              <a:gd name="connsiteY157" fmla="*/ 5911064 h 8079804"/>
              <a:gd name="connsiteX158" fmla="*/ 7196583 w 8386734"/>
              <a:gd name="connsiteY158" fmla="*/ 6069342 h 8079804"/>
              <a:gd name="connsiteX159" fmla="*/ 7284141 w 8386734"/>
              <a:gd name="connsiteY159" fmla="*/ 6103018 h 8079804"/>
              <a:gd name="connsiteX160" fmla="*/ 7533343 w 8386734"/>
              <a:gd name="connsiteY160" fmla="*/ 5948108 h 8079804"/>
              <a:gd name="connsiteX161" fmla="*/ 7711826 w 8386734"/>
              <a:gd name="connsiteY161" fmla="*/ 5917800 h 8079804"/>
              <a:gd name="connsiteX162" fmla="*/ 7913881 w 8386734"/>
              <a:gd name="connsiteY162" fmla="*/ 6079444 h 8079804"/>
              <a:gd name="connsiteX163" fmla="*/ 8039114 w 8386734"/>
              <a:gd name="connsiteY163" fmla="*/ 6196678 h 8079804"/>
              <a:gd name="connsiteX164" fmla="*/ 4644788 w 8386734"/>
              <a:gd name="connsiteY164" fmla="*/ 1586231 h 8079804"/>
              <a:gd name="connsiteX165" fmla="*/ 4644277 w 8386734"/>
              <a:gd name="connsiteY165" fmla="*/ 1586782 h 8079804"/>
              <a:gd name="connsiteX166" fmla="*/ 4643472 w 8386734"/>
              <a:gd name="connsiteY166" fmla="*/ 1586705 h 8079804"/>
              <a:gd name="connsiteX167" fmla="*/ 4644788 w 8386734"/>
              <a:gd name="connsiteY167" fmla="*/ 1586231 h 8079804"/>
              <a:gd name="connsiteX168" fmla="*/ 7237826 w 8386734"/>
              <a:gd name="connsiteY168" fmla="*/ 4138878 h 8079804"/>
              <a:gd name="connsiteX169" fmla="*/ 7175336 w 8386734"/>
              <a:gd name="connsiteY169" fmla="*/ 4137383 h 8079804"/>
              <a:gd name="connsiteX170" fmla="*/ 7176831 w 8386734"/>
              <a:gd name="connsiteY170" fmla="*/ 4199873 h 8079804"/>
              <a:gd name="connsiteX171" fmla="*/ 7239321 w 8386734"/>
              <a:gd name="connsiteY171" fmla="*/ 4201368 h 8079804"/>
              <a:gd name="connsiteX172" fmla="*/ 7237826 w 8386734"/>
              <a:gd name="connsiteY172" fmla="*/ 4138878 h 8079804"/>
              <a:gd name="connsiteX173" fmla="*/ 7355913 w 8386734"/>
              <a:gd name="connsiteY173" fmla="*/ 3990483 h 8079804"/>
              <a:gd name="connsiteX174" fmla="*/ 7405373 w 8386734"/>
              <a:gd name="connsiteY174" fmla="*/ 4048784 h 8079804"/>
              <a:gd name="connsiteX175" fmla="*/ 7462623 w 8386734"/>
              <a:gd name="connsiteY175" fmla="*/ 4200326 h 8079804"/>
              <a:gd name="connsiteX176" fmla="*/ 7583856 w 8386734"/>
              <a:gd name="connsiteY176" fmla="*/ 4294619 h 8079804"/>
              <a:gd name="connsiteX177" fmla="*/ 7705090 w 8386734"/>
              <a:gd name="connsiteY177" fmla="*/ 4442793 h 8079804"/>
              <a:gd name="connsiteX178" fmla="*/ 7688251 w 8386734"/>
              <a:gd name="connsiteY178" fmla="*/ 4634747 h 8079804"/>
              <a:gd name="connsiteX179" fmla="*/ 7529974 w 8386734"/>
              <a:gd name="connsiteY179" fmla="*/ 4516880 h 8079804"/>
              <a:gd name="connsiteX180" fmla="*/ 7422211 w 8386734"/>
              <a:gd name="connsiteY180" fmla="*/ 4476469 h 8079804"/>
              <a:gd name="connsiteX181" fmla="*/ 7364962 w 8386734"/>
              <a:gd name="connsiteY181" fmla="*/ 4547188 h 8079804"/>
              <a:gd name="connsiteX182" fmla="*/ 7439049 w 8386734"/>
              <a:gd name="connsiteY182" fmla="*/ 4668423 h 8079804"/>
              <a:gd name="connsiteX183" fmla="*/ 7519871 w 8386734"/>
              <a:gd name="connsiteY183" fmla="*/ 4762715 h 8079804"/>
              <a:gd name="connsiteX184" fmla="*/ 7476093 w 8386734"/>
              <a:gd name="connsiteY184" fmla="*/ 4806494 h 8079804"/>
              <a:gd name="connsiteX185" fmla="*/ 7375065 w 8386734"/>
              <a:gd name="connsiteY185" fmla="*/ 4799759 h 8079804"/>
              <a:gd name="connsiteX186" fmla="*/ 7277404 w 8386734"/>
              <a:gd name="connsiteY186" fmla="*/ 4560660 h 8079804"/>
              <a:gd name="connsiteX187" fmla="*/ 7085452 w 8386734"/>
              <a:gd name="connsiteY187" fmla="*/ 4402382 h 8079804"/>
              <a:gd name="connsiteX188" fmla="*/ 6903602 w 8386734"/>
              <a:gd name="connsiteY188" fmla="*/ 4436057 h 8079804"/>
              <a:gd name="connsiteX189" fmla="*/ 6725120 w 8386734"/>
              <a:gd name="connsiteY189" fmla="*/ 4405749 h 8079804"/>
              <a:gd name="connsiteX190" fmla="*/ 6573578 w 8386734"/>
              <a:gd name="connsiteY190" fmla="*/ 4227266 h 8079804"/>
              <a:gd name="connsiteX191" fmla="*/ 6684708 w 8386734"/>
              <a:gd name="connsiteY191" fmla="*/ 4035314 h 8079804"/>
              <a:gd name="connsiteX192" fmla="*/ 6738589 w 8386734"/>
              <a:gd name="connsiteY192" fmla="*/ 3900610 h 8079804"/>
              <a:gd name="connsiteX193" fmla="*/ 6694811 w 8386734"/>
              <a:gd name="connsiteY193" fmla="*/ 3755804 h 8079804"/>
              <a:gd name="connsiteX194" fmla="*/ 6745324 w 8386734"/>
              <a:gd name="connsiteY194" fmla="*/ 3691820 h 8079804"/>
              <a:gd name="connsiteX195" fmla="*/ 6987791 w 8386734"/>
              <a:gd name="connsiteY195" fmla="*/ 3738965 h 8079804"/>
              <a:gd name="connsiteX196" fmla="*/ 7277404 w 8386734"/>
              <a:gd name="connsiteY196" fmla="*/ 3927551 h 8079804"/>
              <a:gd name="connsiteX197" fmla="*/ 7355913 w 8386734"/>
              <a:gd name="connsiteY197" fmla="*/ 3990483 h 8079804"/>
              <a:gd name="connsiteX198" fmla="*/ 4053986 w 8386734"/>
              <a:gd name="connsiteY198" fmla="*/ 670035 h 8079804"/>
              <a:gd name="connsiteX199" fmla="*/ 4105131 w 8386734"/>
              <a:gd name="connsiteY199" fmla="*/ 735071 h 8079804"/>
              <a:gd name="connsiteX200" fmla="*/ 4128704 w 8386734"/>
              <a:gd name="connsiteY200" fmla="*/ 812526 h 8079804"/>
              <a:gd name="connsiteX201" fmla="*/ 4044514 w 8386734"/>
              <a:gd name="connsiteY201" fmla="*/ 863040 h 8079804"/>
              <a:gd name="connsiteX202" fmla="*/ 3849194 w 8386734"/>
              <a:gd name="connsiteY202" fmla="*/ 822630 h 8079804"/>
              <a:gd name="connsiteX203" fmla="*/ 3822253 w 8386734"/>
              <a:gd name="connsiteY203" fmla="*/ 728337 h 8079804"/>
              <a:gd name="connsiteX204" fmla="*/ 3899707 w 8386734"/>
              <a:gd name="connsiteY204" fmla="*/ 698028 h 8079804"/>
              <a:gd name="connsiteX205" fmla="*/ 3994001 w 8386734"/>
              <a:gd name="connsiteY205" fmla="*/ 623941 h 8079804"/>
              <a:gd name="connsiteX206" fmla="*/ 4053986 w 8386734"/>
              <a:gd name="connsiteY206" fmla="*/ 670035 h 8079804"/>
              <a:gd name="connsiteX207" fmla="*/ 5246746 w 8386734"/>
              <a:gd name="connsiteY207" fmla="*/ 1122345 h 8079804"/>
              <a:gd name="connsiteX208" fmla="*/ 5327567 w 8386734"/>
              <a:gd name="connsiteY208" fmla="*/ 1257047 h 8079804"/>
              <a:gd name="connsiteX209" fmla="*/ 5310728 w 8386734"/>
              <a:gd name="connsiteY209" fmla="*/ 1475941 h 8079804"/>
              <a:gd name="connsiteX210" fmla="*/ 5297258 w 8386734"/>
              <a:gd name="connsiteY210" fmla="*/ 1671261 h 8079804"/>
              <a:gd name="connsiteX211" fmla="*/ 5223171 w 8386734"/>
              <a:gd name="connsiteY211" fmla="*/ 1805966 h 8079804"/>
              <a:gd name="connsiteX212" fmla="*/ 5068261 w 8386734"/>
              <a:gd name="connsiteY212" fmla="*/ 1906994 h 8079804"/>
              <a:gd name="connsiteX213" fmla="*/ 4973969 w 8386734"/>
              <a:gd name="connsiteY213" fmla="*/ 1832906 h 8079804"/>
              <a:gd name="connsiteX214" fmla="*/ 4926822 w 8386734"/>
              <a:gd name="connsiteY214" fmla="*/ 1826171 h 8079804"/>
              <a:gd name="connsiteX215" fmla="*/ 4957131 w 8386734"/>
              <a:gd name="connsiteY215" fmla="*/ 1977713 h 8079804"/>
              <a:gd name="connsiteX216" fmla="*/ 4909985 w 8386734"/>
              <a:gd name="connsiteY216" fmla="*/ 2199974 h 8079804"/>
              <a:gd name="connsiteX217" fmla="*/ 4879677 w 8386734"/>
              <a:gd name="connsiteY217" fmla="*/ 2418868 h 8079804"/>
              <a:gd name="connsiteX218" fmla="*/ 4990807 w 8386734"/>
              <a:gd name="connsiteY218" fmla="*/ 2543468 h 8079804"/>
              <a:gd name="connsiteX219" fmla="*/ 5115409 w 8386734"/>
              <a:gd name="connsiteY219" fmla="*/ 2708481 h 8079804"/>
              <a:gd name="connsiteX220" fmla="*/ 5172658 w 8386734"/>
              <a:gd name="connsiteY220" fmla="*/ 2745524 h 8079804"/>
              <a:gd name="connsiteX221" fmla="*/ 5270317 w 8386734"/>
              <a:gd name="connsiteY221" fmla="*/ 2695011 h 8079804"/>
              <a:gd name="connsiteX222" fmla="*/ 5435329 w 8386734"/>
              <a:gd name="connsiteY222" fmla="*/ 2711849 h 8079804"/>
              <a:gd name="connsiteX223" fmla="*/ 5532989 w 8386734"/>
              <a:gd name="connsiteY223" fmla="*/ 2836450 h 8079804"/>
              <a:gd name="connsiteX224" fmla="*/ 5506048 w 8386734"/>
              <a:gd name="connsiteY224" fmla="*/ 2930743 h 8079804"/>
              <a:gd name="connsiteX225" fmla="*/ 5347772 w 8386734"/>
              <a:gd name="connsiteY225" fmla="*/ 2913904 h 8079804"/>
              <a:gd name="connsiteX226" fmla="*/ 5192863 w 8386734"/>
              <a:gd name="connsiteY226" fmla="*/ 2920639 h 8079804"/>
              <a:gd name="connsiteX227" fmla="*/ 5125512 w 8386734"/>
              <a:gd name="connsiteY227" fmla="*/ 2981256 h 8079804"/>
              <a:gd name="connsiteX228" fmla="*/ 5085100 w 8386734"/>
              <a:gd name="connsiteY228" fmla="*/ 3102489 h 8079804"/>
              <a:gd name="connsiteX229" fmla="*/ 5165923 w 8386734"/>
              <a:gd name="connsiteY229" fmla="*/ 3196782 h 8079804"/>
              <a:gd name="connsiteX230" fmla="*/ 5155820 w 8386734"/>
              <a:gd name="connsiteY230" fmla="*/ 3382000 h 8079804"/>
              <a:gd name="connsiteX231" fmla="*/ 5085100 w 8386734"/>
              <a:gd name="connsiteY231" fmla="*/ 3553747 h 8079804"/>
              <a:gd name="connsiteX232" fmla="*/ 5061527 w 8386734"/>
              <a:gd name="connsiteY232" fmla="*/ 3732230 h 8079804"/>
              <a:gd name="connsiteX233" fmla="*/ 4920088 w 8386734"/>
              <a:gd name="connsiteY233" fmla="*/ 3880403 h 8079804"/>
              <a:gd name="connsiteX234" fmla="*/ 4901567 w 8386734"/>
              <a:gd name="connsiteY234" fmla="*/ 3869884 h 8079804"/>
              <a:gd name="connsiteX235" fmla="*/ 4896515 w 8386734"/>
              <a:gd name="connsiteY235" fmla="*/ 3870301 h 8079804"/>
              <a:gd name="connsiteX236" fmla="*/ 4647313 w 8386734"/>
              <a:gd name="connsiteY236" fmla="*/ 3674980 h 8079804"/>
              <a:gd name="connsiteX237" fmla="*/ 4550494 w 8386734"/>
              <a:gd name="connsiteY237" fmla="*/ 3490183 h 8079804"/>
              <a:gd name="connsiteX238" fmla="*/ 4535319 w 8386734"/>
              <a:gd name="connsiteY238" fmla="*/ 3445348 h 8079804"/>
              <a:gd name="connsiteX239" fmla="*/ 4504032 w 8386734"/>
              <a:gd name="connsiteY239" fmla="*/ 3414676 h 8079804"/>
              <a:gd name="connsiteX240" fmla="*/ 4421684 w 8386734"/>
              <a:gd name="connsiteY240" fmla="*/ 3334854 h 8079804"/>
              <a:gd name="connsiteX241" fmla="*/ 4310553 w 8386734"/>
              <a:gd name="connsiteY241" fmla="*/ 3243928 h 8079804"/>
              <a:gd name="connsiteX242" fmla="*/ 4293971 w 8386734"/>
              <a:gd name="connsiteY242" fmla="*/ 3228223 h 8079804"/>
              <a:gd name="connsiteX243" fmla="*/ 4287717 w 8386734"/>
              <a:gd name="connsiteY243" fmla="*/ 3228405 h 8079804"/>
              <a:gd name="connsiteX244" fmla="*/ 4246569 w 8386734"/>
              <a:gd name="connsiteY244" fmla="*/ 3220355 h 8079804"/>
              <a:gd name="connsiteX245" fmla="*/ 4111865 w 8386734"/>
              <a:gd name="connsiteY245" fmla="*/ 3099121 h 8079804"/>
              <a:gd name="connsiteX246" fmla="*/ 4010837 w 8386734"/>
              <a:gd name="connsiteY246" fmla="*/ 3173208 h 8079804"/>
              <a:gd name="connsiteX247" fmla="*/ 4007469 w 8386734"/>
              <a:gd name="connsiteY247" fmla="*/ 3297810 h 8079804"/>
              <a:gd name="connsiteX248" fmla="*/ 3906442 w 8386734"/>
              <a:gd name="connsiteY248" fmla="*/ 3392102 h 8079804"/>
              <a:gd name="connsiteX249" fmla="*/ 3977161 w 8386734"/>
              <a:gd name="connsiteY249" fmla="*/ 3408940 h 8079804"/>
              <a:gd name="connsiteX250" fmla="*/ 4014205 w 8386734"/>
              <a:gd name="connsiteY250" fmla="*/ 3459454 h 8079804"/>
              <a:gd name="connsiteX251" fmla="*/ 3932435 w 8386734"/>
              <a:gd name="connsiteY251" fmla="*/ 3550063 h 8079804"/>
              <a:gd name="connsiteX252" fmla="*/ 3905232 w 8386734"/>
              <a:gd name="connsiteY252" fmla="*/ 3575316 h 8079804"/>
              <a:gd name="connsiteX253" fmla="*/ 3913812 w 8386734"/>
              <a:gd name="connsiteY253" fmla="*/ 3587158 h 8079804"/>
              <a:gd name="connsiteX254" fmla="*/ 3963694 w 8386734"/>
              <a:gd name="connsiteY254" fmla="*/ 3631199 h 8079804"/>
              <a:gd name="connsiteX255" fmla="*/ 4158728 w 8386734"/>
              <a:gd name="connsiteY255" fmla="*/ 3628421 h 8079804"/>
              <a:gd name="connsiteX256" fmla="*/ 4162629 w 8386734"/>
              <a:gd name="connsiteY256" fmla="*/ 3628483 h 8079804"/>
              <a:gd name="connsiteX257" fmla="*/ 4183532 w 8386734"/>
              <a:gd name="connsiteY257" fmla="*/ 3626098 h 8079804"/>
              <a:gd name="connsiteX258" fmla="*/ 4324023 w 8386734"/>
              <a:gd name="connsiteY258" fmla="*/ 3627834 h 8079804"/>
              <a:gd name="connsiteX259" fmla="*/ 4364435 w 8386734"/>
              <a:gd name="connsiteY259" fmla="*/ 3553747 h 8079804"/>
              <a:gd name="connsiteX260" fmla="*/ 4246569 w 8386734"/>
              <a:gd name="connsiteY260" fmla="*/ 3381999 h 8079804"/>
              <a:gd name="connsiteX261" fmla="*/ 4172482 w 8386734"/>
              <a:gd name="connsiteY261" fmla="*/ 3402205 h 8079804"/>
              <a:gd name="connsiteX262" fmla="*/ 4064719 w 8386734"/>
              <a:gd name="connsiteY262" fmla="*/ 3341589 h 8079804"/>
              <a:gd name="connsiteX263" fmla="*/ 4135439 w 8386734"/>
              <a:gd name="connsiteY263" fmla="*/ 3230458 h 8079804"/>
              <a:gd name="connsiteX264" fmla="*/ 4209526 w 8386734"/>
              <a:gd name="connsiteY264" fmla="*/ 3291074 h 8079804"/>
              <a:gd name="connsiteX265" fmla="*/ 4300450 w 8386734"/>
              <a:gd name="connsiteY265" fmla="*/ 3307913 h 8079804"/>
              <a:gd name="connsiteX266" fmla="*/ 4431786 w 8386734"/>
              <a:gd name="connsiteY266" fmla="*/ 3412308 h 8079804"/>
              <a:gd name="connsiteX267" fmla="*/ 4519344 w 8386734"/>
              <a:gd name="connsiteY267" fmla="*/ 3540277 h 8079804"/>
              <a:gd name="connsiteX268" fmla="*/ 4600167 w 8386734"/>
              <a:gd name="connsiteY268" fmla="*/ 3722127 h 8079804"/>
              <a:gd name="connsiteX269" fmla="*/ 5014381 w 8386734"/>
              <a:gd name="connsiteY269" fmla="*/ 4109400 h 8079804"/>
              <a:gd name="connsiteX270" fmla="*/ 5155820 w 8386734"/>
              <a:gd name="connsiteY270" fmla="*/ 4250839 h 8079804"/>
              <a:gd name="connsiteX271" fmla="*/ 5125512 w 8386734"/>
              <a:gd name="connsiteY271" fmla="*/ 4301353 h 8079804"/>
              <a:gd name="connsiteX272" fmla="*/ 5098571 w 8386734"/>
              <a:gd name="connsiteY272" fmla="*/ 4462998 h 8079804"/>
              <a:gd name="connsiteX273" fmla="*/ 5196231 w 8386734"/>
              <a:gd name="connsiteY273" fmla="*/ 4681891 h 8079804"/>
              <a:gd name="connsiteX274" fmla="*/ 5273686 w 8386734"/>
              <a:gd name="connsiteY274" fmla="*/ 4799757 h 8079804"/>
              <a:gd name="connsiteX275" fmla="*/ 5216437 w 8386734"/>
              <a:gd name="connsiteY275" fmla="*/ 4796390 h 8079804"/>
              <a:gd name="connsiteX276" fmla="*/ 5101938 w 8386734"/>
              <a:gd name="connsiteY276" fmla="*/ 4614539 h 8079804"/>
              <a:gd name="connsiteX277" fmla="*/ 5037954 w 8386734"/>
              <a:gd name="connsiteY277" fmla="*/ 4429322 h 8079804"/>
              <a:gd name="connsiteX278" fmla="*/ 5054792 w 8386734"/>
              <a:gd name="connsiteY278" fmla="*/ 4291251 h 8079804"/>
              <a:gd name="connsiteX279" fmla="*/ 5037954 w 8386734"/>
              <a:gd name="connsiteY279" fmla="*/ 4274412 h 8079804"/>
              <a:gd name="connsiteX280" fmla="*/ 4987440 w 8386734"/>
              <a:gd name="connsiteY280" fmla="*/ 4345132 h 8079804"/>
              <a:gd name="connsiteX281" fmla="*/ 4947029 w 8386734"/>
              <a:gd name="connsiteY281" fmla="*/ 4432689 h 8079804"/>
              <a:gd name="connsiteX282" fmla="*/ 4970602 w 8386734"/>
              <a:gd name="connsiteY282" fmla="*/ 4638113 h 8079804"/>
              <a:gd name="connsiteX283" fmla="*/ 5011014 w 8386734"/>
              <a:gd name="connsiteY283" fmla="*/ 4779552 h 8079804"/>
              <a:gd name="connsiteX284" fmla="*/ 5226539 w 8386734"/>
              <a:gd name="connsiteY284" fmla="*/ 5042224 h 8079804"/>
              <a:gd name="connsiteX285" fmla="*/ 5122144 w 8386734"/>
              <a:gd name="connsiteY285" fmla="*/ 5011916 h 8079804"/>
              <a:gd name="connsiteX286" fmla="*/ 4943662 w 8386734"/>
              <a:gd name="connsiteY286" fmla="*/ 4766082 h 8079804"/>
              <a:gd name="connsiteX287" fmla="*/ 4893147 w 8386734"/>
              <a:gd name="connsiteY287" fmla="*/ 4513511 h 8079804"/>
              <a:gd name="connsiteX288" fmla="*/ 4856103 w 8386734"/>
              <a:gd name="connsiteY288" fmla="*/ 4537085 h 8079804"/>
              <a:gd name="connsiteX289" fmla="*/ 4859471 w 8386734"/>
              <a:gd name="connsiteY289" fmla="*/ 4755979 h 8079804"/>
              <a:gd name="connsiteX290" fmla="*/ 4940294 w 8386734"/>
              <a:gd name="connsiteY290" fmla="*/ 5018651 h 8079804"/>
              <a:gd name="connsiteX291" fmla="*/ 5199599 w 8386734"/>
              <a:gd name="connsiteY291" fmla="*/ 5345308 h 8079804"/>
              <a:gd name="connsiteX292" fmla="*/ 5318254 w 8386734"/>
              <a:gd name="connsiteY292" fmla="*/ 5439390 h 8079804"/>
              <a:gd name="connsiteX293" fmla="*/ 5408824 w 8386734"/>
              <a:gd name="connsiteY293" fmla="*/ 5501179 h 8079804"/>
              <a:gd name="connsiteX294" fmla="*/ 5458903 w 8386734"/>
              <a:gd name="connsiteY294" fmla="*/ 5517056 h 8079804"/>
              <a:gd name="connsiteX295" fmla="*/ 5637386 w 8386734"/>
              <a:gd name="connsiteY295" fmla="*/ 5466542 h 8079804"/>
              <a:gd name="connsiteX296" fmla="*/ 5738414 w 8386734"/>
              <a:gd name="connsiteY296" fmla="*/ 5291426 h 8079804"/>
              <a:gd name="connsiteX297" fmla="*/ 5684532 w 8386734"/>
              <a:gd name="connsiteY297" fmla="*/ 5136517 h 8079804"/>
              <a:gd name="connsiteX298" fmla="*/ 5600343 w 8386734"/>
              <a:gd name="connsiteY298" fmla="*/ 5079268 h 8079804"/>
              <a:gd name="connsiteX299" fmla="*/ 5526255 w 8386734"/>
              <a:gd name="connsiteY299" fmla="*/ 5126415 h 8079804"/>
              <a:gd name="connsiteX300" fmla="*/ 5590239 w 8386734"/>
              <a:gd name="connsiteY300" fmla="*/ 5203869 h 8079804"/>
              <a:gd name="connsiteX301" fmla="*/ 5593607 w 8386734"/>
              <a:gd name="connsiteY301" fmla="*/ 5321734 h 8079804"/>
              <a:gd name="connsiteX302" fmla="*/ 5509417 w 8386734"/>
              <a:gd name="connsiteY302" fmla="*/ 5352043 h 8079804"/>
              <a:gd name="connsiteX303" fmla="*/ 5405022 w 8386734"/>
              <a:gd name="connsiteY303" fmla="*/ 5274589 h 8079804"/>
              <a:gd name="connsiteX304" fmla="*/ 5388184 w 8386734"/>
              <a:gd name="connsiteY304" fmla="*/ 5156723 h 8079804"/>
              <a:gd name="connsiteX305" fmla="*/ 5431963 w 8386734"/>
              <a:gd name="connsiteY305" fmla="*/ 4998445 h 8079804"/>
              <a:gd name="connsiteX306" fmla="*/ 5543093 w 8386734"/>
              <a:gd name="connsiteY306" fmla="*/ 4968137 h 8079804"/>
              <a:gd name="connsiteX307" fmla="*/ 5694635 w 8386734"/>
              <a:gd name="connsiteY307" fmla="*/ 4964769 h 8079804"/>
              <a:gd name="connsiteX308" fmla="*/ 5829339 w 8386734"/>
              <a:gd name="connsiteY308" fmla="*/ 5032121 h 8079804"/>
              <a:gd name="connsiteX309" fmla="*/ 5916897 w 8386734"/>
              <a:gd name="connsiteY309" fmla="*/ 5139885 h 8079804"/>
              <a:gd name="connsiteX310" fmla="*/ 5933735 w 8386734"/>
              <a:gd name="connsiteY310" fmla="*/ 5311632 h 8079804"/>
              <a:gd name="connsiteX311" fmla="*/ 5856280 w 8386734"/>
              <a:gd name="connsiteY311" fmla="*/ 5429498 h 8079804"/>
              <a:gd name="connsiteX312" fmla="*/ 5900058 w 8386734"/>
              <a:gd name="connsiteY312" fmla="*/ 5459806 h 8079804"/>
              <a:gd name="connsiteX313" fmla="*/ 5998140 w 8386734"/>
              <a:gd name="connsiteY313" fmla="*/ 5351622 h 8079804"/>
              <a:gd name="connsiteX314" fmla="*/ 6028347 w 8386734"/>
              <a:gd name="connsiteY314" fmla="*/ 5319816 h 8079804"/>
              <a:gd name="connsiteX315" fmla="*/ 6037052 w 8386734"/>
              <a:gd name="connsiteY315" fmla="*/ 5308133 h 8079804"/>
              <a:gd name="connsiteX316" fmla="*/ 6054968 w 8386734"/>
              <a:gd name="connsiteY316" fmla="*/ 5271221 h 8079804"/>
              <a:gd name="connsiteX317" fmla="*/ 6048233 w 8386734"/>
              <a:gd name="connsiteY317" fmla="*/ 5116312 h 8079804"/>
              <a:gd name="connsiteX318" fmla="*/ 5967410 w 8386734"/>
              <a:gd name="connsiteY318" fmla="*/ 5001814 h 8079804"/>
              <a:gd name="connsiteX319" fmla="*/ 5829339 w 8386734"/>
              <a:gd name="connsiteY319" fmla="*/ 4789654 h 8079804"/>
              <a:gd name="connsiteX320" fmla="*/ 5785561 w 8386734"/>
              <a:gd name="connsiteY320" fmla="*/ 4543820 h 8079804"/>
              <a:gd name="connsiteX321" fmla="*/ 5825971 w 8386734"/>
              <a:gd name="connsiteY321" fmla="*/ 4254207 h 8079804"/>
              <a:gd name="connsiteX322" fmla="*/ 5883221 w 8386734"/>
              <a:gd name="connsiteY322" fmla="*/ 4163282 h 8079804"/>
              <a:gd name="connsiteX323" fmla="*/ 6095379 w 8386734"/>
              <a:gd name="connsiteY323" fmla="*/ 3890507 h 8079804"/>
              <a:gd name="connsiteX324" fmla="*/ 6270493 w 8386734"/>
              <a:gd name="connsiteY324" fmla="*/ 3755804 h 8079804"/>
              <a:gd name="connsiteX325" fmla="*/ 6553371 w 8386734"/>
              <a:gd name="connsiteY325" fmla="*/ 3728863 h 8079804"/>
              <a:gd name="connsiteX326" fmla="*/ 6625143 w 8386734"/>
              <a:gd name="connsiteY326" fmla="*/ 3766959 h 8079804"/>
              <a:gd name="connsiteX327" fmla="*/ 6664502 w 8386734"/>
              <a:gd name="connsiteY327" fmla="*/ 3819788 h 8079804"/>
              <a:gd name="connsiteX328" fmla="*/ 6688076 w 8386734"/>
              <a:gd name="connsiteY328" fmla="*/ 3910713 h 8079804"/>
              <a:gd name="connsiteX329" fmla="*/ 6560108 w 8386734"/>
              <a:gd name="connsiteY329" fmla="*/ 4106033 h 8079804"/>
              <a:gd name="connsiteX330" fmla="*/ 6539902 w 8386734"/>
              <a:gd name="connsiteY330" fmla="*/ 4308088 h 8079804"/>
              <a:gd name="connsiteX331" fmla="*/ 6661136 w 8386734"/>
              <a:gd name="connsiteY331" fmla="*/ 4530350 h 8079804"/>
              <a:gd name="connsiteX332" fmla="*/ 6920440 w 8386734"/>
              <a:gd name="connsiteY332" fmla="*/ 4776184 h 8079804"/>
              <a:gd name="connsiteX333" fmla="*/ 7122496 w 8386734"/>
              <a:gd name="connsiteY333" fmla="*/ 5139885 h 8079804"/>
              <a:gd name="connsiteX334" fmla="*/ 7149437 w 8386734"/>
              <a:gd name="connsiteY334" fmla="*/ 5483380 h 8079804"/>
              <a:gd name="connsiteX335" fmla="*/ 7122496 w 8386734"/>
              <a:gd name="connsiteY335" fmla="*/ 5739317 h 8079804"/>
              <a:gd name="connsiteX336" fmla="*/ 6997894 w 8386734"/>
              <a:gd name="connsiteY336" fmla="*/ 5991887 h 8079804"/>
              <a:gd name="connsiteX337" fmla="*/ 6795839 w 8386734"/>
              <a:gd name="connsiteY337" fmla="*/ 6207413 h 8079804"/>
              <a:gd name="connsiteX338" fmla="*/ 6574288 w 8386734"/>
              <a:gd name="connsiteY338" fmla="*/ 6328726 h 8079804"/>
              <a:gd name="connsiteX339" fmla="*/ 6563855 w 8386734"/>
              <a:gd name="connsiteY339" fmla="*/ 6331810 h 8079804"/>
              <a:gd name="connsiteX340" fmla="*/ 6549373 w 8386734"/>
              <a:gd name="connsiteY340" fmla="*/ 6339380 h 8079804"/>
              <a:gd name="connsiteX341" fmla="*/ 6425403 w 8386734"/>
              <a:gd name="connsiteY341" fmla="*/ 6375793 h 8079804"/>
              <a:gd name="connsiteX342" fmla="*/ 6223348 w 8386734"/>
              <a:gd name="connsiteY342" fmla="*/ 6422939 h 8079804"/>
              <a:gd name="connsiteX343" fmla="*/ 5990984 w 8386734"/>
              <a:gd name="connsiteY343" fmla="*/ 6426307 h 8079804"/>
              <a:gd name="connsiteX344" fmla="*/ 5755252 w 8386734"/>
              <a:gd name="connsiteY344" fmla="*/ 6365690 h 8079804"/>
              <a:gd name="connsiteX345" fmla="*/ 5677798 w 8386734"/>
              <a:gd name="connsiteY345" fmla="*/ 6389263 h 8079804"/>
              <a:gd name="connsiteX346" fmla="*/ 5701370 w 8386734"/>
              <a:gd name="connsiteY346" fmla="*/ 6480188 h 8079804"/>
              <a:gd name="connsiteX347" fmla="*/ 5859647 w 8386734"/>
              <a:gd name="connsiteY347" fmla="*/ 6995430 h 8079804"/>
              <a:gd name="connsiteX348" fmla="*/ 5937102 w 8386734"/>
              <a:gd name="connsiteY348" fmla="*/ 7551083 h 8079804"/>
              <a:gd name="connsiteX349" fmla="*/ 5896691 w 8386734"/>
              <a:gd name="connsiteY349" fmla="*/ 7732934 h 8079804"/>
              <a:gd name="connsiteX350" fmla="*/ 5829339 w 8386734"/>
              <a:gd name="connsiteY350" fmla="*/ 8029283 h 8079804"/>
              <a:gd name="connsiteX351" fmla="*/ 5765354 w 8386734"/>
              <a:gd name="connsiteY351" fmla="*/ 8073061 h 8079804"/>
              <a:gd name="connsiteX352" fmla="*/ 5640754 w 8386734"/>
              <a:gd name="connsiteY352" fmla="*/ 7955195 h 8079804"/>
              <a:gd name="connsiteX353" fmla="*/ 5600343 w 8386734"/>
              <a:gd name="connsiteY353" fmla="*/ 7854168 h 8079804"/>
              <a:gd name="connsiteX354" fmla="*/ 5576770 w 8386734"/>
              <a:gd name="connsiteY354" fmla="*/ 7743037 h 8079804"/>
              <a:gd name="connsiteX355" fmla="*/ 5650856 w 8386734"/>
              <a:gd name="connsiteY355" fmla="*/ 7702625 h 8079804"/>
              <a:gd name="connsiteX356" fmla="*/ 5708106 w 8386734"/>
              <a:gd name="connsiteY356" fmla="*/ 7611701 h 8079804"/>
              <a:gd name="connsiteX357" fmla="*/ 5724944 w 8386734"/>
              <a:gd name="connsiteY357" fmla="*/ 7433218 h 8079804"/>
              <a:gd name="connsiteX358" fmla="*/ 5677798 w 8386734"/>
              <a:gd name="connsiteY358" fmla="*/ 6995430 h 8079804"/>
              <a:gd name="connsiteX359" fmla="*/ 5516152 w 8386734"/>
              <a:gd name="connsiteY359" fmla="*/ 6544172 h 8079804"/>
              <a:gd name="connsiteX360" fmla="*/ 5344405 w 8386734"/>
              <a:gd name="connsiteY360" fmla="*/ 6298337 h 8079804"/>
              <a:gd name="connsiteX361" fmla="*/ 5341037 w 8386734"/>
              <a:gd name="connsiteY361" fmla="*/ 6140061 h 8079804"/>
              <a:gd name="connsiteX362" fmla="*/ 5222119 w 8386734"/>
              <a:gd name="connsiteY362" fmla="*/ 6067868 h 8079804"/>
              <a:gd name="connsiteX363" fmla="*/ 5150110 w 8386734"/>
              <a:gd name="connsiteY363" fmla="*/ 6030946 h 8079804"/>
              <a:gd name="connsiteX364" fmla="*/ 5123617 w 8386734"/>
              <a:gd name="connsiteY364" fmla="*/ 6019196 h 8079804"/>
              <a:gd name="connsiteX365" fmla="*/ 5064894 w 8386734"/>
              <a:gd name="connsiteY365" fmla="*/ 5985151 h 8079804"/>
              <a:gd name="connsiteX366" fmla="*/ 4718032 w 8386734"/>
              <a:gd name="connsiteY366" fmla="*/ 5705641 h 8079804"/>
              <a:gd name="connsiteX367" fmla="*/ 4490166 w 8386734"/>
              <a:gd name="connsiteY367" fmla="*/ 5481722 h 8079804"/>
              <a:gd name="connsiteX368" fmla="*/ 4431104 w 8386734"/>
              <a:gd name="connsiteY368" fmla="*/ 5419080 h 8079804"/>
              <a:gd name="connsiteX369" fmla="*/ 4338336 w 8386734"/>
              <a:gd name="connsiteY369" fmla="*/ 5408398 h 8079804"/>
              <a:gd name="connsiteX370" fmla="*/ 4243202 w 8386734"/>
              <a:gd name="connsiteY370" fmla="*/ 5399190 h 8079804"/>
              <a:gd name="connsiteX371" fmla="*/ 4041146 w 8386734"/>
              <a:gd name="connsiteY371" fmla="*/ 5385719 h 8079804"/>
              <a:gd name="connsiteX372" fmla="*/ 4172482 w 8386734"/>
              <a:gd name="connsiteY372" fmla="*/ 5577673 h 8079804"/>
              <a:gd name="connsiteX373" fmla="*/ 4485669 w 8386734"/>
              <a:gd name="connsiteY373" fmla="*/ 5924535 h 8079804"/>
              <a:gd name="connsiteX374" fmla="*/ 4499139 w 8386734"/>
              <a:gd name="connsiteY374" fmla="*/ 6180472 h 8079804"/>
              <a:gd name="connsiteX375" fmla="*/ 4462095 w 8386734"/>
              <a:gd name="connsiteY375" fmla="*/ 6493658 h 8079804"/>
              <a:gd name="connsiteX376" fmla="*/ 4340862 w 8386734"/>
              <a:gd name="connsiteY376" fmla="*/ 6480188 h 8079804"/>
              <a:gd name="connsiteX377" fmla="*/ 4300450 w 8386734"/>
              <a:gd name="connsiteY377" fmla="*/ 6392631 h 8079804"/>
              <a:gd name="connsiteX378" fmla="*/ 4155643 w 8386734"/>
              <a:gd name="connsiteY378" fmla="*/ 6234354 h 8079804"/>
              <a:gd name="connsiteX379" fmla="*/ 4310553 w 8386734"/>
              <a:gd name="connsiteY379" fmla="*/ 6119855 h 8079804"/>
              <a:gd name="connsiteX380" fmla="*/ 4330759 w 8386734"/>
              <a:gd name="connsiteY380" fmla="*/ 6025563 h 8079804"/>
              <a:gd name="connsiteX381" fmla="*/ 4041146 w 8386734"/>
              <a:gd name="connsiteY381" fmla="*/ 5722479 h 8079804"/>
              <a:gd name="connsiteX382" fmla="*/ 3973794 w 8386734"/>
              <a:gd name="connsiteY382" fmla="*/ 5574305 h 8079804"/>
              <a:gd name="connsiteX383" fmla="*/ 3748165 w 8386734"/>
              <a:gd name="connsiteY383" fmla="*/ 5355411 h 8079804"/>
              <a:gd name="connsiteX384" fmla="*/ 3721224 w 8386734"/>
              <a:gd name="connsiteY384" fmla="*/ 5247648 h 8079804"/>
              <a:gd name="connsiteX385" fmla="*/ 3845825 w 8386734"/>
              <a:gd name="connsiteY385" fmla="*/ 5210604 h 8079804"/>
              <a:gd name="connsiteX386" fmla="*/ 4155644 w 8386734"/>
              <a:gd name="connsiteY386" fmla="*/ 5217339 h 8079804"/>
              <a:gd name="connsiteX387" fmla="*/ 4255605 w 8386734"/>
              <a:gd name="connsiteY387" fmla="*/ 5212298 h 8079804"/>
              <a:gd name="connsiteX388" fmla="*/ 4229731 w 8386734"/>
              <a:gd name="connsiteY388" fmla="*/ 5183663 h 8079804"/>
              <a:gd name="connsiteX389" fmla="*/ 4103235 w 8386734"/>
              <a:gd name="connsiteY389" fmla="*/ 5078216 h 8079804"/>
              <a:gd name="connsiteX390" fmla="*/ 4099934 w 8386734"/>
              <a:gd name="connsiteY390" fmla="*/ 5075358 h 8079804"/>
              <a:gd name="connsiteX391" fmla="*/ 4094649 w 8386734"/>
              <a:gd name="connsiteY391" fmla="*/ 5073411 h 8079804"/>
              <a:gd name="connsiteX392" fmla="*/ 3775105 w 8386734"/>
              <a:gd name="connsiteY392" fmla="*/ 4931093 h 8079804"/>
              <a:gd name="connsiteX393" fmla="*/ 3626931 w 8386734"/>
              <a:gd name="connsiteY393" fmla="*/ 4944564 h 8079804"/>
              <a:gd name="connsiteX394" fmla="*/ 3364259 w 8386734"/>
              <a:gd name="connsiteY394" fmla="*/ 4910888 h 8079804"/>
              <a:gd name="connsiteX395" fmla="*/ 3138630 w 8386734"/>
              <a:gd name="connsiteY395" fmla="*/ 4873845 h 8079804"/>
              <a:gd name="connsiteX396" fmla="*/ 3249760 w 8386734"/>
              <a:gd name="connsiteY396" fmla="*/ 5005181 h 8079804"/>
              <a:gd name="connsiteX397" fmla="*/ 3273333 w 8386734"/>
              <a:gd name="connsiteY397" fmla="*/ 5082636 h 8079804"/>
              <a:gd name="connsiteX398" fmla="*/ 3421507 w 8386734"/>
              <a:gd name="connsiteY398" fmla="*/ 5284691 h 8079804"/>
              <a:gd name="connsiteX399" fmla="*/ 3556211 w 8386734"/>
              <a:gd name="connsiteY399" fmla="*/ 5500218 h 8079804"/>
              <a:gd name="connsiteX400" fmla="*/ 3559579 w 8386734"/>
              <a:gd name="connsiteY400" fmla="*/ 5746052 h 8079804"/>
              <a:gd name="connsiteX401" fmla="*/ 3485492 w 8386734"/>
              <a:gd name="connsiteY401" fmla="*/ 5900962 h 8079804"/>
              <a:gd name="connsiteX402" fmla="*/ 3414772 w 8386734"/>
              <a:gd name="connsiteY402" fmla="*/ 6113120 h 8079804"/>
              <a:gd name="connsiteX403" fmla="*/ 3323848 w 8386734"/>
              <a:gd name="connsiteY403" fmla="*/ 6156899 h 8079804"/>
              <a:gd name="connsiteX404" fmla="*/ 3243025 w 8386734"/>
              <a:gd name="connsiteY404" fmla="*/ 6055871 h 8079804"/>
              <a:gd name="connsiteX405" fmla="*/ 3212717 w 8386734"/>
              <a:gd name="connsiteY405" fmla="*/ 5810036 h 8079804"/>
              <a:gd name="connsiteX406" fmla="*/ 3269966 w 8386734"/>
              <a:gd name="connsiteY406" fmla="*/ 5746052 h 8079804"/>
              <a:gd name="connsiteX407" fmla="*/ 3323848 w 8386734"/>
              <a:gd name="connsiteY407" fmla="*/ 5712376 h 8079804"/>
              <a:gd name="connsiteX408" fmla="*/ 3327215 w 8386734"/>
              <a:gd name="connsiteY408" fmla="*/ 5513688 h 8079804"/>
              <a:gd name="connsiteX409" fmla="*/ 3192511 w 8386734"/>
              <a:gd name="connsiteY409" fmla="*/ 5284691 h 8079804"/>
              <a:gd name="connsiteX410" fmla="*/ 3010661 w 8386734"/>
              <a:gd name="connsiteY410" fmla="*/ 5055695 h 8079804"/>
              <a:gd name="connsiteX411" fmla="*/ 2906266 w 8386734"/>
              <a:gd name="connsiteY411" fmla="*/ 4904153 h 8079804"/>
              <a:gd name="connsiteX412" fmla="*/ 2791767 w 8386734"/>
              <a:gd name="connsiteY412" fmla="*/ 4870477 h 8079804"/>
              <a:gd name="connsiteX413" fmla="*/ 2727783 w 8386734"/>
              <a:gd name="connsiteY413" fmla="*/ 4772817 h 8079804"/>
              <a:gd name="connsiteX414" fmla="*/ 2774930 w 8386734"/>
              <a:gd name="connsiteY414" fmla="*/ 4685259 h 8079804"/>
              <a:gd name="connsiteX415" fmla="*/ 2933206 w 8386734"/>
              <a:gd name="connsiteY415" fmla="*/ 4675157 h 8079804"/>
              <a:gd name="connsiteX416" fmla="*/ 3182408 w 8386734"/>
              <a:gd name="connsiteY416" fmla="*/ 4702097 h 8079804"/>
              <a:gd name="connsiteX417" fmla="*/ 3445081 w 8386734"/>
              <a:gd name="connsiteY417" fmla="*/ 4695362 h 8079804"/>
              <a:gd name="connsiteX418" fmla="*/ 3539374 w 8386734"/>
              <a:gd name="connsiteY418" fmla="*/ 4452895 h 8079804"/>
              <a:gd name="connsiteX419" fmla="*/ 3512433 w 8386734"/>
              <a:gd name="connsiteY419" fmla="*/ 4385543 h 8079804"/>
              <a:gd name="connsiteX420" fmla="*/ 3300274 w 8386734"/>
              <a:gd name="connsiteY420" fmla="*/ 4287883 h 8079804"/>
              <a:gd name="connsiteX421" fmla="*/ 3081381 w 8386734"/>
              <a:gd name="connsiteY421" fmla="*/ 4156546 h 8079804"/>
              <a:gd name="connsiteX422" fmla="*/ 2921551 w 8386734"/>
              <a:gd name="connsiteY422" fmla="*/ 4028288 h 8079804"/>
              <a:gd name="connsiteX423" fmla="*/ 2919925 w 8386734"/>
              <a:gd name="connsiteY423" fmla="*/ 4026450 h 8079804"/>
              <a:gd name="connsiteX424" fmla="*/ 2823929 w 8386734"/>
              <a:gd name="connsiteY424" fmla="*/ 4113217 h 8079804"/>
              <a:gd name="connsiteX425" fmla="*/ 507069 w 8386734"/>
              <a:gd name="connsiteY425" fmla="*/ 3994374 h 8079804"/>
              <a:gd name="connsiteX426" fmla="*/ 507068 w 8386734"/>
              <a:gd name="connsiteY426" fmla="*/ 1546027 h 8079804"/>
              <a:gd name="connsiteX427" fmla="*/ 2955414 w 8386734"/>
              <a:gd name="connsiteY427" fmla="*/ 1546028 h 8079804"/>
              <a:gd name="connsiteX428" fmla="*/ 3391177 w 8386734"/>
              <a:gd name="connsiteY428" fmla="*/ 3263108 h 8079804"/>
              <a:gd name="connsiteX429" fmla="*/ 3368415 w 8386734"/>
              <a:gd name="connsiteY429" fmla="*/ 3328182 h 8079804"/>
              <a:gd name="connsiteX430" fmla="*/ 3406775 w 8386734"/>
              <a:gd name="connsiteY430" fmla="*/ 3369371 h 8079804"/>
              <a:gd name="connsiteX431" fmla="*/ 3455184 w 8386734"/>
              <a:gd name="connsiteY431" fmla="*/ 3412308 h 8079804"/>
              <a:gd name="connsiteX432" fmla="*/ 3630298 w 8386734"/>
              <a:gd name="connsiteY432" fmla="*/ 3486395 h 8079804"/>
              <a:gd name="connsiteX433" fmla="*/ 3697978 w 8386734"/>
              <a:gd name="connsiteY433" fmla="*/ 3540413 h 8079804"/>
              <a:gd name="connsiteX434" fmla="*/ 3698581 w 8386734"/>
              <a:gd name="connsiteY434" fmla="*/ 3533287 h 8079804"/>
              <a:gd name="connsiteX435" fmla="*/ 3656293 w 8386734"/>
              <a:gd name="connsiteY435" fmla="*/ 3488027 h 8079804"/>
              <a:gd name="connsiteX436" fmla="*/ 3633666 w 8386734"/>
              <a:gd name="connsiteY436" fmla="*/ 3462822 h 8079804"/>
              <a:gd name="connsiteX437" fmla="*/ 3509066 w 8386734"/>
              <a:gd name="connsiteY437" fmla="*/ 3344956 h 8079804"/>
              <a:gd name="connsiteX438" fmla="*/ 3522536 w 8386734"/>
              <a:gd name="connsiteY438" fmla="*/ 3250663 h 8079804"/>
              <a:gd name="connsiteX439" fmla="*/ 3549476 w 8386734"/>
              <a:gd name="connsiteY439" fmla="*/ 3055343 h 8079804"/>
              <a:gd name="connsiteX440" fmla="*/ 3546111 w 8386734"/>
              <a:gd name="connsiteY440" fmla="*/ 2822981 h 8079804"/>
              <a:gd name="connsiteX441" fmla="*/ 3546111 w 8386734"/>
              <a:gd name="connsiteY441" fmla="*/ 2600719 h 8079804"/>
              <a:gd name="connsiteX442" fmla="*/ 3515801 w 8386734"/>
              <a:gd name="connsiteY442" fmla="*/ 2442442 h 8079804"/>
              <a:gd name="connsiteX443" fmla="*/ 3515802 w 8386734"/>
              <a:gd name="connsiteY443" fmla="*/ 2381825 h 8079804"/>
              <a:gd name="connsiteX444" fmla="*/ 3583154 w 8386734"/>
              <a:gd name="connsiteY444" fmla="*/ 2368355 h 8079804"/>
              <a:gd name="connsiteX445" fmla="*/ 3613462 w 8386734"/>
              <a:gd name="connsiteY445" fmla="*/ 2351517 h 8079804"/>
              <a:gd name="connsiteX446" fmla="*/ 3495597 w 8386734"/>
              <a:gd name="connsiteY446" fmla="*/ 2213446 h 8079804"/>
              <a:gd name="connsiteX447" fmla="*/ 3370996 w 8386734"/>
              <a:gd name="connsiteY447" fmla="*/ 2075374 h 8079804"/>
              <a:gd name="connsiteX448" fmla="*/ 3239660 w 8386734"/>
              <a:gd name="connsiteY448" fmla="*/ 1782393 h 8079804"/>
              <a:gd name="connsiteX449" fmla="*/ 3064545 w 8386734"/>
              <a:gd name="connsiteY449" fmla="*/ 1580338 h 8079804"/>
              <a:gd name="connsiteX450" fmla="*/ 2889428 w 8386734"/>
              <a:gd name="connsiteY450" fmla="*/ 1385016 h 8079804"/>
              <a:gd name="connsiteX451" fmla="*/ 3000560 w 8386734"/>
              <a:gd name="connsiteY451" fmla="*/ 1253681 h 8079804"/>
              <a:gd name="connsiteX452" fmla="*/ 3189145 w 8386734"/>
              <a:gd name="connsiteY452" fmla="*/ 1125711 h 8079804"/>
              <a:gd name="connsiteX453" fmla="*/ 3344054 w 8386734"/>
              <a:gd name="connsiteY453" fmla="*/ 1044890 h 8079804"/>
              <a:gd name="connsiteX454" fmla="*/ 3569682 w 8386734"/>
              <a:gd name="connsiteY454" fmla="*/ 1014582 h 8079804"/>
              <a:gd name="connsiteX455" fmla="*/ 3727959 w 8386734"/>
              <a:gd name="connsiteY455" fmla="*/ 1139183 h 8079804"/>
              <a:gd name="connsiteX456" fmla="*/ 3734695 w 8386734"/>
              <a:gd name="connsiteY456" fmla="*/ 991010 h 8079804"/>
              <a:gd name="connsiteX457" fmla="*/ 3785208 w 8386734"/>
              <a:gd name="connsiteY457" fmla="*/ 893349 h 8079804"/>
              <a:gd name="connsiteX458" fmla="*/ 3913178 w 8386734"/>
              <a:gd name="connsiteY458" fmla="*/ 906820 h 8079804"/>
              <a:gd name="connsiteX459" fmla="*/ 4014206 w 8386734"/>
              <a:gd name="connsiteY459" fmla="*/ 940495 h 8079804"/>
              <a:gd name="connsiteX460" fmla="*/ 4061352 w 8386734"/>
              <a:gd name="connsiteY460" fmla="*/ 1028052 h 8079804"/>
              <a:gd name="connsiteX461" fmla="*/ 4027676 w 8386734"/>
              <a:gd name="connsiteY461" fmla="*/ 1129081 h 8079804"/>
              <a:gd name="connsiteX462" fmla="*/ 4017573 w 8386734"/>
              <a:gd name="connsiteY462" fmla="*/ 1307563 h 8079804"/>
              <a:gd name="connsiteX463" fmla="*/ 3923280 w 8386734"/>
              <a:gd name="connsiteY463" fmla="*/ 1314299 h 8079804"/>
              <a:gd name="connsiteX464" fmla="*/ 3839091 w 8386734"/>
              <a:gd name="connsiteY464" fmla="*/ 1317666 h 8079804"/>
              <a:gd name="connsiteX465" fmla="*/ 3765002 w 8386734"/>
              <a:gd name="connsiteY465" fmla="*/ 1236843 h 8079804"/>
              <a:gd name="connsiteX466" fmla="*/ 3714490 w 8386734"/>
              <a:gd name="connsiteY466" fmla="*/ 1388385 h 8079804"/>
              <a:gd name="connsiteX467" fmla="*/ 3640403 w 8386734"/>
              <a:gd name="connsiteY467" fmla="*/ 1475942 h 8079804"/>
              <a:gd name="connsiteX468" fmla="*/ 3677447 w 8386734"/>
              <a:gd name="connsiteY468" fmla="*/ 1674630 h 8079804"/>
              <a:gd name="connsiteX469" fmla="*/ 3741431 w 8386734"/>
              <a:gd name="connsiteY469" fmla="*/ 1913730 h 8079804"/>
              <a:gd name="connsiteX470" fmla="*/ 3842459 w 8386734"/>
              <a:gd name="connsiteY470" fmla="*/ 2115785 h 8079804"/>
              <a:gd name="connsiteX471" fmla="*/ 3962511 w 8386734"/>
              <a:gd name="connsiteY471" fmla="*/ 2254715 h 8079804"/>
              <a:gd name="connsiteX472" fmla="*/ 3967649 w 8386734"/>
              <a:gd name="connsiteY472" fmla="*/ 2260031 h 8079804"/>
              <a:gd name="connsiteX473" fmla="*/ 3990634 w 8386734"/>
              <a:gd name="connsiteY473" fmla="*/ 2237018 h 8079804"/>
              <a:gd name="connsiteX474" fmla="*/ 4159013 w 8386734"/>
              <a:gd name="connsiteY474" fmla="*/ 2008023 h 8079804"/>
              <a:gd name="connsiteX475" fmla="*/ 4593432 w 8386734"/>
              <a:gd name="connsiteY475" fmla="*/ 1634220 h 8079804"/>
              <a:gd name="connsiteX476" fmla="*/ 4633895 w 8386734"/>
              <a:gd name="connsiteY476" fmla="*/ 1597966 h 8079804"/>
              <a:gd name="connsiteX477" fmla="*/ 4644277 w 8386734"/>
              <a:gd name="connsiteY477" fmla="*/ 1586782 h 8079804"/>
              <a:gd name="connsiteX478" fmla="*/ 4647313 w 8386734"/>
              <a:gd name="connsiteY478" fmla="*/ 1587074 h 8079804"/>
              <a:gd name="connsiteX479" fmla="*/ 4691092 w 8386734"/>
              <a:gd name="connsiteY479" fmla="*/ 1603911 h 8079804"/>
              <a:gd name="connsiteX480" fmla="*/ 4785383 w 8386734"/>
              <a:gd name="connsiteY480" fmla="*/ 1725143 h 8079804"/>
              <a:gd name="connsiteX481" fmla="*/ 4866205 w 8386734"/>
              <a:gd name="connsiteY481" fmla="*/ 1657791 h 8079804"/>
              <a:gd name="connsiteX482" fmla="*/ 4883045 w 8386734"/>
              <a:gd name="connsiteY482" fmla="*/ 1553398 h 8079804"/>
              <a:gd name="connsiteX483" fmla="*/ 4940294 w 8386734"/>
              <a:gd name="connsiteY483" fmla="*/ 1462472 h 8079804"/>
              <a:gd name="connsiteX484" fmla="*/ 4923456 w 8386734"/>
              <a:gd name="connsiteY484" fmla="*/ 1331136 h 8079804"/>
              <a:gd name="connsiteX485" fmla="*/ 4886412 w 8386734"/>
              <a:gd name="connsiteY485" fmla="*/ 1193065 h 8079804"/>
              <a:gd name="connsiteX486" fmla="*/ 5064896 w 8386734"/>
              <a:gd name="connsiteY486" fmla="*/ 1061728 h 8079804"/>
              <a:gd name="connsiteX487" fmla="*/ 5149086 w 8386734"/>
              <a:gd name="connsiteY487" fmla="*/ 1071832 h 8079804"/>
              <a:gd name="connsiteX488" fmla="*/ 5246746 w 8386734"/>
              <a:gd name="connsiteY488" fmla="*/ 1122345 h 8079804"/>
              <a:gd name="connsiteX489" fmla="*/ 5337040 w 8386734"/>
              <a:gd name="connsiteY489" fmla="*/ 194435 h 8079804"/>
              <a:gd name="connsiteX490" fmla="*/ 5399477 w 8386734"/>
              <a:gd name="connsiteY490" fmla="*/ 259250 h 8079804"/>
              <a:gd name="connsiteX491" fmla="*/ 5827358 w 8386734"/>
              <a:gd name="connsiteY491" fmla="*/ 744182 h 8079804"/>
              <a:gd name="connsiteX492" fmla="*/ 6221960 w 8386734"/>
              <a:gd name="connsiteY492" fmla="*/ 1290921 h 8079804"/>
              <a:gd name="connsiteX493" fmla="*/ 6516724 w 8386734"/>
              <a:gd name="connsiteY493" fmla="*/ 1861431 h 8079804"/>
              <a:gd name="connsiteX494" fmla="*/ 6616564 w 8386734"/>
              <a:gd name="connsiteY494" fmla="*/ 2018322 h 8079804"/>
              <a:gd name="connsiteX495" fmla="*/ 6583284 w 8386734"/>
              <a:gd name="connsiteY495" fmla="*/ 2099143 h 8079804"/>
              <a:gd name="connsiteX496" fmla="*/ 6583718 w 8386734"/>
              <a:gd name="connsiteY496" fmla="*/ 2101784 h 8079804"/>
              <a:gd name="connsiteX497" fmla="*/ 6549687 w 8386734"/>
              <a:gd name="connsiteY497" fmla="*/ 2111869 h 8079804"/>
              <a:gd name="connsiteX498" fmla="*/ 6521479 w 8386734"/>
              <a:gd name="connsiteY498" fmla="*/ 2084881 h 8079804"/>
              <a:gd name="connsiteX499" fmla="*/ 5732272 w 8386734"/>
              <a:gd name="connsiteY499" fmla="*/ 1267149 h 8079804"/>
              <a:gd name="connsiteX500" fmla="*/ 5317638 w 8386734"/>
              <a:gd name="connsiteY500" fmla="*/ 819225 h 8079804"/>
              <a:gd name="connsiteX501" fmla="*/ 5220713 w 8386734"/>
              <a:gd name="connsiteY501" fmla="*/ 713523 h 8079804"/>
              <a:gd name="connsiteX502" fmla="*/ 5156996 w 8386734"/>
              <a:gd name="connsiteY502" fmla="*/ 781516 h 8079804"/>
              <a:gd name="connsiteX503" fmla="*/ 4069680 w 8386734"/>
              <a:gd name="connsiteY503" fmla="*/ 1877089 h 8079804"/>
              <a:gd name="connsiteX504" fmla="*/ 4109797 w 8386734"/>
              <a:gd name="connsiteY504" fmla="*/ 1660476 h 8079804"/>
              <a:gd name="connsiteX505" fmla="*/ 5133698 w 8386734"/>
              <a:gd name="connsiteY505" fmla="*/ 635788 h 8079804"/>
              <a:gd name="connsiteX506" fmla="*/ 5142264 w 8386734"/>
              <a:gd name="connsiteY506" fmla="*/ 627866 h 8079804"/>
              <a:gd name="connsiteX507" fmla="*/ 5021899 w 8386734"/>
              <a:gd name="connsiteY507" fmla="*/ 496094 h 8079804"/>
              <a:gd name="connsiteX508" fmla="*/ 4695847 w 8386734"/>
              <a:gd name="connsiteY508" fmla="*/ 135639 h 8079804"/>
              <a:gd name="connsiteX509" fmla="*/ 4659743 w 8386734"/>
              <a:gd name="connsiteY509" fmla="*/ 95183 h 8079804"/>
              <a:gd name="connsiteX510" fmla="*/ 4670566 w 8386734"/>
              <a:gd name="connsiteY510" fmla="*/ 58667 h 8079804"/>
              <a:gd name="connsiteX511" fmla="*/ 4682624 w 8386734"/>
              <a:gd name="connsiteY511" fmla="*/ 50137 h 8079804"/>
              <a:gd name="connsiteX512" fmla="*/ 4790932 w 8386734"/>
              <a:gd name="connsiteY512" fmla="*/ 12028 h 8079804"/>
              <a:gd name="connsiteX513" fmla="*/ 5033399 w 8386734"/>
              <a:gd name="connsiteY513" fmla="*/ 7273 h 8079804"/>
              <a:gd name="connsiteX514" fmla="*/ 5218815 w 8386734"/>
              <a:gd name="connsiteY514" fmla="*/ 97605 h 8079804"/>
              <a:gd name="connsiteX515" fmla="*/ 5337040 w 8386734"/>
              <a:gd name="connsiteY515" fmla="*/ 194435 h 807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8386734" h="8079804">
                <a:moveTo>
                  <a:pt x="1393359" y="2836146"/>
                </a:moveTo>
                <a:lnTo>
                  <a:pt x="272785" y="2836146"/>
                </a:lnTo>
                <a:lnTo>
                  <a:pt x="274843" y="2888963"/>
                </a:lnTo>
                <a:cubicBezTo>
                  <a:pt x="298092" y="3175785"/>
                  <a:pt x="405714" y="3457052"/>
                  <a:pt x="597708" y="3692450"/>
                </a:cubicBezTo>
                <a:lnTo>
                  <a:pt x="652049" y="3752571"/>
                </a:lnTo>
                <a:lnTo>
                  <a:pt x="1445172" y="2959449"/>
                </a:lnTo>
                <a:lnTo>
                  <a:pt x="1438672" y="2951492"/>
                </a:lnTo>
                <a:cubicBezTo>
                  <a:pt x="1422594" y="2927140"/>
                  <a:pt x="1410033" y="2901150"/>
                  <a:pt x="1400989" y="2874238"/>
                </a:cubicBezTo>
                <a:close/>
                <a:moveTo>
                  <a:pt x="1665295" y="3096916"/>
                </a:moveTo>
                <a:lnTo>
                  <a:pt x="1654235" y="3095855"/>
                </a:lnTo>
                <a:cubicBezTo>
                  <a:pt x="1622599" y="3089731"/>
                  <a:pt x="1591678" y="3079012"/>
                  <a:pt x="1562539" y="3063699"/>
                </a:cubicBezTo>
                <a:lnTo>
                  <a:pt x="1547520" y="3054306"/>
                </a:lnTo>
                <a:lnTo>
                  <a:pt x="750427" y="3851400"/>
                </a:lnTo>
                <a:lnTo>
                  <a:pt x="794700" y="3891926"/>
                </a:lnTo>
                <a:cubicBezTo>
                  <a:pt x="1027179" y="4086479"/>
                  <a:pt x="1305933" y="4197409"/>
                  <a:pt x="1591181" y="4224715"/>
                </a:cubicBezTo>
                <a:lnTo>
                  <a:pt x="1665294" y="4228253"/>
                </a:lnTo>
                <a:close/>
                <a:moveTo>
                  <a:pt x="1910281" y="3040292"/>
                </a:moveTo>
                <a:lnTo>
                  <a:pt x="1902246" y="3046855"/>
                </a:lnTo>
                <a:cubicBezTo>
                  <a:pt x="1883693" y="3059106"/>
                  <a:pt x="1864188" y="3069314"/>
                  <a:pt x="1844049" y="3077480"/>
                </a:cubicBezTo>
                <a:lnTo>
                  <a:pt x="1804741" y="3089129"/>
                </a:lnTo>
                <a:lnTo>
                  <a:pt x="1804741" y="4227893"/>
                </a:lnTo>
                <a:lnTo>
                  <a:pt x="1871300" y="4224715"/>
                </a:lnTo>
                <a:cubicBezTo>
                  <a:pt x="2150727" y="4197966"/>
                  <a:pt x="2423922" y="4090972"/>
                  <a:pt x="2653490" y="3903732"/>
                </a:cubicBezTo>
                <a:lnTo>
                  <a:pt x="2716642" y="3846652"/>
                </a:lnTo>
                <a:lnTo>
                  <a:pt x="2670837" y="3800847"/>
                </a:lnTo>
                <a:lnTo>
                  <a:pt x="2665693" y="3798372"/>
                </a:lnTo>
                <a:cubicBezTo>
                  <a:pt x="2653416" y="3791023"/>
                  <a:pt x="2643313" y="3782745"/>
                  <a:pt x="2636859" y="3772642"/>
                </a:cubicBezTo>
                <a:lnTo>
                  <a:pt x="2633693" y="3763703"/>
                </a:lnTo>
                <a:lnTo>
                  <a:pt x="2449063" y="3579073"/>
                </a:lnTo>
                <a:lnTo>
                  <a:pt x="2434803" y="3577321"/>
                </a:lnTo>
                <a:cubicBezTo>
                  <a:pt x="2361277" y="3556554"/>
                  <a:pt x="2316937" y="3477415"/>
                  <a:pt x="2269790" y="3419044"/>
                </a:cubicBezTo>
                <a:lnTo>
                  <a:pt x="2226895" y="3356905"/>
                </a:lnTo>
                <a:close/>
                <a:moveTo>
                  <a:pt x="654644" y="1784655"/>
                </a:moveTo>
                <a:lnTo>
                  <a:pt x="603585" y="1840790"/>
                </a:lnTo>
                <a:cubicBezTo>
                  <a:pt x="437549" y="2041757"/>
                  <a:pt x="333502" y="2276725"/>
                  <a:pt x="291442" y="2520306"/>
                </a:cubicBezTo>
                <a:lnTo>
                  <a:pt x="276069" y="2696700"/>
                </a:lnTo>
                <a:lnTo>
                  <a:pt x="1392329" y="2696700"/>
                </a:lnTo>
                <a:lnTo>
                  <a:pt x="1414554" y="2626498"/>
                </a:lnTo>
                <a:lnTo>
                  <a:pt x="1448291" y="2578301"/>
                </a:lnTo>
                <a:close/>
                <a:moveTo>
                  <a:pt x="2756329" y="3571190"/>
                </a:moveTo>
                <a:cubicBezTo>
                  <a:pt x="2742938" y="3558518"/>
                  <a:pt x="2727924" y="3548556"/>
                  <a:pt x="2710946" y="3543644"/>
                </a:cubicBezTo>
                <a:cubicBezTo>
                  <a:pt x="2693968" y="3538733"/>
                  <a:pt x="2672815" y="3539681"/>
                  <a:pt x="2649487" y="3543539"/>
                </a:cubicBezTo>
                <a:lnTo>
                  <a:pt x="2618060" y="3550864"/>
                </a:lnTo>
                <a:lnTo>
                  <a:pt x="2814864" y="3747667"/>
                </a:lnTo>
                <a:lnTo>
                  <a:pt x="2853049" y="3705420"/>
                </a:lnTo>
                <a:lnTo>
                  <a:pt x="2842281" y="3695186"/>
                </a:lnTo>
                <a:cubicBezTo>
                  <a:pt x="2822075" y="3671613"/>
                  <a:pt x="2796503" y="3609207"/>
                  <a:pt x="2756329" y="3571190"/>
                </a:cubicBezTo>
                <a:close/>
                <a:moveTo>
                  <a:pt x="2084979" y="2836146"/>
                </a:moveTo>
                <a:lnTo>
                  <a:pt x="2045171" y="2836146"/>
                </a:lnTo>
                <a:lnTo>
                  <a:pt x="2028600" y="2892062"/>
                </a:lnTo>
                <a:lnTo>
                  <a:pt x="2045004" y="2874335"/>
                </a:lnTo>
                <a:close/>
                <a:moveTo>
                  <a:pt x="3522536" y="3991534"/>
                </a:moveTo>
                <a:cubicBezTo>
                  <a:pt x="3493911" y="3959542"/>
                  <a:pt x="3293539" y="3917447"/>
                  <a:pt x="3293539" y="3917447"/>
                </a:cubicBezTo>
                <a:cubicBezTo>
                  <a:pt x="3225766" y="3895839"/>
                  <a:pt x="3129202" y="3897005"/>
                  <a:pt x="3077168" y="3861162"/>
                </a:cubicBezTo>
                <a:lnTo>
                  <a:pt x="3076189" y="3860262"/>
                </a:lnTo>
                <a:lnTo>
                  <a:pt x="3074258" y="3862888"/>
                </a:lnTo>
                <a:lnTo>
                  <a:pt x="3001706" y="3943157"/>
                </a:lnTo>
                <a:lnTo>
                  <a:pt x="3067068" y="3990114"/>
                </a:lnTo>
                <a:cubicBezTo>
                  <a:pt x="3093307" y="4008022"/>
                  <a:pt x="3118985" y="4024088"/>
                  <a:pt x="3141997" y="4035314"/>
                </a:cubicBezTo>
                <a:cubicBezTo>
                  <a:pt x="3234044" y="4080215"/>
                  <a:pt x="3370994" y="4117259"/>
                  <a:pt x="3424875" y="4129606"/>
                </a:cubicBezTo>
                <a:cubicBezTo>
                  <a:pt x="3478757" y="4141954"/>
                  <a:pt x="3449010" y="4132411"/>
                  <a:pt x="3465287" y="4109400"/>
                </a:cubicBezTo>
                <a:cubicBezTo>
                  <a:pt x="3481563" y="4086388"/>
                  <a:pt x="3551160" y="4023526"/>
                  <a:pt x="3522536" y="3991534"/>
                </a:cubicBezTo>
                <a:close/>
                <a:moveTo>
                  <a:pt x="2223247" y="2378580"/>
                </a:moveTo>
                <a:lnTo>
                  <a:pt x="2005559" y="2596268"/>
                </a:lnTo>
                <a:lnTo>
                  <a:pt x="2006414" y="2597370"/>
                </a:lnTo>
                <a:cubicBezTo>
                  <a:pt x="2016941" y="2615191"/>
                  <a:pt x="2025674" y="2633779"/>
                  <a:pt x="2032613" y="2652872"/>
                </a:cubicBezTo>
                <a:lnTo>
                  <a:pt x="2044168" y="2696700"/>
                </a:lnTo>
                <a:lnTo>
                  <a:pt x="2307021" y="2696700"/>
                </a:lnTo>
                <a:lnTo>
                  <a:pt x="2300753" y="2672530"/>
                </a:lnTo>
                <a:cubicBezTo>
                  <a:pt x="2283498" y="2614600"/>
                  <a:pt x="2255320" y="2534536"/>
                  <a:pt x="2237798" y="2462909"/>
                </a:cubicBezTo>
                <a:close/>
                <a:moveTo>
                  <a:pt x="3680813" y="3712024"/>
                </a:moveTo>
                <a:cubicBezTo>
                  <a:pt x="3641524" y="3679471"/>
                  <a:pt x="3506821" y="3655897"/>
                  <a:pt x="3438346" y="3597525"/>
                </a:cubicBezTo>
                <a:cubicBezTo>
                  <a:pt x="3412668" y="3575636"/>
                  <a:pt x="3386359" y="3545380"/>
                  <a:pt x="3362081" y="3512974"/>
                </a:cubicBezTo>
                <a:lnTo>
                  <a:pt x="3321786" y="3451681"/>
                </a:lnTo>
                <a:lnTo>
                  <a:pt x="3264409" y="3575305"/>
                </a:lnTo>
                <a:lnTo>
                  <a:pt x="3227705" y="3637418"/>
                </a:lnTo>
                <a:lnTo>
                  <a:pt x="3286804" y="3661510"/>
                </a:lnTo>
                <a:cubicBezTo>
                  <a:pt x="3372117" y="3692941"/>
                  <a:pt x="3481563" y="3757486"/>
                  <a:pt x="3546109" y="3779376"/>
                </a:cubicBezTo>
                <a:cubicBezTo>
                  <a:pt x="3610655" y="3801265"/>
                  <a:pt x="3651627" y="3804071"/>
                  <a:pt x="3674078" y="3792846"/>
                </a:cubicBezTo>
                <a:cubicBezTo>
                  <a:pt x="3696528" y="3781620"/>
                  <a:pt x="3720101" y="3744578"/>
                  <a:pt x="3680813" y="3712024"/>
                </a:cubicBezTo>
                <a:close/>
                <a:moveTo>
                  <a:pt x="3189148" y="2836146"/>
                </a:moveTo>
                <a:lnTo>
                  <a:pt x="3146498" y="2836146"/>
                </a:lnTo>
                <a:lnTo>
                  <a:pt x="3146445" y="2837423"/>
                </a:lnTo>
                <a:cubicBezTo>
                  <a:pt x="3141683" y="2888752"/>
                  <a:pt x="3130212" y="2932426"/>
                  <a:pt x="3118425" y="2994727"/>
                </a:cubicBezTo>
                <a:cubicBezTo>
                  <a:pt x="3116461" y="3005110"/>
                  <a:pt x="3114707" y="3018247"/>
                  <a:pt x="3113052" y="3033178"/>
                </a:cubicBezTo>
                <a:lnTo>
                  <a:pt x="3110670" y="3057694"/>
                </a:lnTo>
                <a:lnTo>
                  <a:pt x="3112380" y="3061237"/>
                </a:lnTo>
                <a:cubicBezTo>
                  <a:pt x="3117223" y="3068806"/>
                  <a:pt x="3122564" y="3074778"/>
                  <a:pt x="3128528" y="3078917"/>
                </a:cubicBezTo>
                <a:cubicBezTo>
                  <a:pt x="3134491" y="3083056"/>
                  <a:pt x="3141516" y="3083539"/>
                  <a:pt x="3149312" y="3081285"/>
                </a:cubicBezTo>
                <a:lnTo>
                  <a:pt x="3159217" y="3075809"/>
                </a:lnTo>
                <a:lnTo>
                  <a:pt x="3165694" y="3049280"/>
                </a:lnTo>
                <a:cubicBezTo>
                  <a:pt x="3176839" y="2991716"/>
                  <a:pt x="3184502" y="2933610"/>
                  <a:pt x="3188681" y="2875301"/>
                </a:cubicBezTo>
                <a:close/>
                <a:moveTo>
                  <a:pt x="1665295" y="1312146"/>
                </a:moveTo>
                <a:lnTo>
                  <a:pt x="1591181" y="1315684"/>
                </a:lnTo>
                <a:cubicBezTo>
                  <a:pt x="1305933" y="1342990"/>
                  <a:pt x="1027179" y="1453920"/>
                  <a:pt x="794699" y="1648473"/>
                </a:cubicBezTo>
                <a:lnTo>
                  <a:pt x="753438" y="1686242"/>
                </a:lnTo>
                <a:lnTo>
                  <a:pt x="1548570" y="2481374"/>
                </a:lnTo>
                <a:lnTo>
                  <a:pt x="1562539" y="2471074"/>
                </a:lnTo>
                <a:cubicBezTo>
                  <a:pt x="1591678" y="2455761"/>
                  <a:pt x="1622600" y="2445043"/>
                  <a:pt x="1654235" y="2438918"/>
                </a:cubicBezTo>
                <a:lnTo>
                  <a:pt x="1665295" y="2437858"/>
                </a:lnTo>
                <a:close/>
                <a:moveTo>
                  <a:pt x="3102481" y="2269043"/>
                </a:moveTo>
                <a:lnTo>
                  <a:pt x="3085591" y="2283743"/>
                </a:lnTo>
                <a:cubicBezTo>
                  <a:pt x="3078856" y="2294547"/>
                  <a:pt x="3074085" y="2309982"/>
                  <a:pt x="3074646" y="2331310"/>
                </a:cubicBezTo>
                <a:cubicBezTo>
                  <a:pt x="3075768" y="2373966"/>
                  <a:pt x="3102709" y="2444685"/>
                  <a:pt x="3115057" y="2519895"/>
                </a:cubicBezTo>
                <a:cubicBezTo>
                  <a:pt x="3121232" y="2557500"/>
                  <a:pt x="3129510" y="2603384"/>
                  <a:pt x="3136316" y="2649759"/>
                </a:cubicBezTo>
                <a:lnTo>
                  <a:pt x="3142208" y="2696700"/>
                </a:lnTo>
                <a:lnTo>
                  <a:pt x="3190404" y="2696700"/>
                </a:lnTo>
                <a:lnTo>
                  <a:pt x="3171964" y="2525720"/>
                </a:lnTo>
                <a:cubicBezTo>
                  <a:pt x="3162212" y="2467952"/>
                  <a:pt x="3148977" y="2410658"/>
                  <a:pt x="3132259" y="2354176"/>
                </a:cubicBezTo>
                <a:close/>
                <a:moveTo>
                  <a:pt x="2908020" y="2043465"/>
                </a:moveTo>
                <a:lnTo>
                  <a:pt x="2818709" y="1954982"/>
                </a:lnTo>
                <a:cubicBezTo>
                  <a:pt x="2791909" y="1927059"/>
                  <a:pt x="2767353" y="1902223"/>
                  <a:pt x="2741254" y="1883420"/>
                </a:cubicBezTo>
                <a:lnTo>
                  <a:pt x="2726210" y="1875616"/>
                </a:lnTo>
                <a:lnTo>
                  <a:pt x="2662899" y="1938928"/>
                </a:lnTo>
                <a:lnTo>
                  <a:pt x="2687058" y="1946615"/>
                </a:lnTo>
                <a:cubicBezTo>
                  <a:pt x="2699581" y="1952245"/>
                  <a:pt x="2712911" y="1960033"/>
                  <a:pt x="2727784" y="1970978"/>
                </a:cubicBezTo>
                <a:cubicBezTo>
                  <a:pt x="2757531" y="1992867"/>
                  <a:pt x="2795837" y="2015177"/>
                  <a:pt x="2833232" y="2048222"/>
                </a:cubicBezTo>
                <a:lnTo>
                  <a:pt x="2858444" y="2075611"/>
                </a:lnTo>
                <a:lnTo>
                  <a:pt x="2878273" y="2058745"/>
                </a:lnTo>
                <a:close/>
                <a:moveTo>
                  <a:pt x="2631475" y="1620482"/>
                </a:moveTo>
                <a:lnTo>
                  <a:pt x="2535244" y="1549734"/>
                </a:lnTo>
                <a:cubicBezTo>
                  <a:pt x="2332684" y="1415992"/>
                  <a:pt x="2104156" y="1337975"/>
                  <a:pt x="1871300" y="1315684"/>
                </a:cubicBezTo>
                <a:lnTo>
                  <a:pt x="1804741" y="1312507"/>
                </a:lnTo>
                <a:lnTo>
                  <a:pt x="1804741" y="2445644"/>
                </a:lnTo>
                <a:lnTo>
                  <a:pt x="1844049" y="2457293"/>
                </a:lnTo>
                <a:cubicBezTo>
                  <a:pt x="1864188" y="2465459"/>
                  <a:pt x="1883692" y="2475668"/>
                  <a:pt x="1902246" y="2487918"/>
                </a:cubicBezTo>
                <a:lnTo>
                  <a:pt x="1910203" y="2494418"/>
                </a:lnTo>
                <a:lnTo>
                  <a:pt x="2260546" y="2144074"/>
                </a:lnTo>
                <a:lnTo>
                  <a:pt x="2273158" y="2102314"/>
                </a:lnTo>
                <a:cubicBezTo>
                  <a:pt x="2300099" y="2028228"/>
                  <a:pt x="2333775" y="1959752"/>
                  <a:pt x="2384289" y="1930566"/>
                </a:cubicBezTo>
                <a:cubicBezTo>
                  <a:pt x="2409546" y="1915974"/>
                  <a:pt x="2443221" y="1913448"/>
                  <a:pt x="2477739" y="1915412"/>
                </a:cubicBezTo>
                <a:lnTo>
                  <a:pt x="2487982" y="1916638"/>
                </a:lnTo>
                <a:lnTo>
                  <a:pt x="2593222" y="1811398"/>
                </a:lnTo>
                <a:lnTo>
                  <a:pt x="2585371" y="1791838"/>
                </a:lnTo>
                <a:cubicBezTo>
                  <a:pt x="2580241" y="1760924"/>
                  <a:pt x="2590976" y="1722196"/>
                  <a:pt x="2599815" y="1694835"/>
                </a:cubicBezTo>
                <a:cubicBezTo>
                  <a:pt x="2605709" y="1676594"/>
                  <a:pt x="2608656" y="1656529"/>
                  <a:pt x="2617074" y="1639270"/>
                </a:cubicBezTo>
                <a:close/>
                <a:moveTo>
                  <a:pt x="8039114" y="6196678"/>
                </a:moveTo>
                <a:cubicBezTo>
                  <a:pt x="8082401" y="6238983"/>
                  <a:pt x="8123795" y="6282061"/>
                  <a:pt x="8152980" y="6318543"/>
                </a:cubicBezTo>
                <a:cubicBezTo>
                  <a:pt x="8211352" y="6391508"/>
                  <a:pt x="8226506" y="6462789"/>
                  <a:pt x="8264111" y="6517232"/>
                </a:cubicBezTo>
                <a:cubicBezTo>
                  <a:pt x="8301715" y="6571674"/>
                  <a:pt x="8363455" y="6588512"/>
                  <a:pt x="8378609" y="6645200"/>
                </a:cubicBezTo>
                <a:cubicBezTo>
                  <a:pt x="8393763" y="6701888"/>
                  <a:pt x="8388712" y="6807968"/>
                  <a:pt x="8355036" y="6857359"/>
                </a:cubicBezTo>
                <a:cubicBezTo>
                  <a:pt x="8321360" y="6906749"/>
                  <a:pt x="8224261" y="6976909"/>
                  <a:pt x="8176553" y="6941549"/>
                </a:cubicBezTo>
                <a:cubicBezTo>
                  <a:pt x="8128846" y="6906189"/>
                  <a:pt x="8068790" y="6645200"/>
                  <a:pt x="8068790" y="6645200"/>
                </a:cubicBezTo>
                <a:cubicBezTo>
                  <a:pt x="8038482" y="6561011"/>
                  <a:pt x="8041289" y="6498710"/>
                  <a:pt x="7994703" y="6436410"/>
                </a:cubicBezTo>
                <a:cubicBezTo>
                  <a:pt x="7948117" y="6374109"/>
                  <a:pt x="7849335" y="6314615"/>
                  <a:pt x="7789280" y="6271398"/>
                </a:cubicBezTo>
                <a:cubicBezTo>
                  <a:pt x="7729224" y="6228180"/>
                  <a:pt x="7700600" y="6177104"/>
                  <a:pt x="7634371" y="6177104"/>
                </a:cubicBezTo>
                <a:cubicBezTo>
                  <a:pt x="7568142" y="6177104"/>
                  <a:pt x="7478338" y="6227618"/>
                  <a:pt x="7391904" y="6271397"/>
                </a:cubicBezTo>
                <a:cubicBezTo>
                  <a:pt x="7305469" y="6315176"/>
                  <a:pt x="7200512" y="6399927"/>
                  <a:pt x="7115761" y="6439777"/>
                </a:cubicBezTo>
                <a:cubicBezTo>
                  <a:pt x="7031010" y="6479626"/>
                  <a:pt x="6945697" y="6504323"/>
                  <a:pt x="6883396" y="6510496"/>
                </a:cubicBezTo>
                <a:cubicBezTo>
                  <a:pt x="6821095" y="6516670"/>
                  <a:pt x="6778440" y="6495342"/>
                  <a:pt x="6741957" y="6476820"/>
                </a:cubicBezTo>
                <a:cubicBezTo>
                  <a:pt x="6705475" y="6458298"/>
                  <a:pt x="6671238" y="6422939"/>
                  <a:pt x="6664503" y="6399366"/>
                </a:cubicBezTo>
                <a:cubicBezTo>
                  <a:pt x="6657768" y="6375793"/>
                  <a:pt x="6679096" y="6353342"/>
                  <a:pt x="6701547" y="6335381"/>
                </a:cubicBezTo>
                <a:cubicBezTo>
                  <a:pt x="6723998" y="6317421"/>
                  <a:pt x="6756551" y="6323034"/>
                  <a:pt x="6799207" y="6291603"/>
                </a:cubicBezTo>
                <a:cubicBezTo>
                  <a:pt x="6841862" y="6260172"/>
                  <a:pt x="6916512" y="6188891"/>
                  <a:pt x="6957484" y="6146796"/>
                </a:cubicBezTo>
                <a:cubicBezTo>
                  <a:pt x="6998456" y="6104701"/>
                  <a:pt x="7013610" y="6089547"/>
                  <a:pt x="7045041" y="6039033"/>
                </a:cubicBezTo>
                <a:cubicBezTo>
                  <a:pt x="7076472" y="5988519"/>
                  <a:pt x="7123057" y="5889175"/>
                  <a:pt x="7146069" y="5843713"/>
                </a:cubicBezTo>
                <a:cubicBezTo>
                  <a:pt x="7169081" y="5798250"/>
                  <a:pt x="7212299" y="5744930"/>
                  <a:pt x="7226892" y="5756155"/>
                </a:cubicBezTo>
                <a:cubicBezTo>
                  <a:pt x="7241484" y="5767380"/>
                  <a:pt x="7238678" y="5858867"/>
                  <a:pt x="7233627" y="5911064"/>
                </a:cubicBezTo>
                <a:cubicBezTo>
                  <a:pt x="7228576" y="5963262"/>
                  <a:pt x="7188164" y="6037349"/>
                  <a:pt x="7196583" y="6069342"/>
                </a:cubicBezTo>
                <a:cubicBezTo>
                  <a:pt x="7205002" y="6101334"/>
                  <a:pt x="7228014" y="6123223"/>
                  <a:pt x="7284141" y="6103018"/>
                </a:cubicBezTo>
                <a:cubicBezTo>
                  <a:pt x="7340267" y="6082812"/>
                  <a:pt x="7462062" y="5978978"/>
                  <a:pt x="7533343" y="5948108"/>
                </a:cubicBezTo>
                <a:cubicBezTo>
                  <a:pt x="7604623" y="5917239"/>
                  <a:pt x="7648402" y="5895910"/>
                  <a:pt x="7711826" y="5917800"/>
                </a:cubicBezTo>
                <a:cubicBezTo>
                  <a:pt x="7775249" y="5939689"/>
                  <a:pt x="7840356" y="6012653"/>
                  <a:pt x="7913881" y="6079444"/>
                </a:cubicBezTo>
                <a:cubicBezTo>
                  <a:pt x="7950645" y="6112840"/>
                  <a:pt x="7995826" y="6154374"/>
                  <a:pt x="8039114" y="6196678"/>
                </a:cubicBezTo>
                <a:close/>
                <a:moveTo>
                  <a:pt x="4644788" y="1586231"/>
                </a:moveTo>
                <a:lnTo>
                  <a:pt x="4644277" y="1586782"/>
                </a:lnTo>
                <a:lnTo>
                  <a:pt x="4643472" y="1586705"/>
                </a:lnTo>
                <a:cubicBezTo>
                  <a:pt x="4644016" y="1585881"/>
                  <a:pt x="4645419" y="1585039"/>
                  <a:pt x="4644788" y="1586231"/>
                </a:cubicBezTo>
                <a:close/>
                <a:moveTo>
                  <a:pt x="7237826" y="4138878"/>
                </a:moveTo>
                <a:cubicBezTo>
                  <a:pt x="7220156" y="4121209"/>
                  <a:pt x="7192179" y="4120540"/>
                  <a:pt x="7175336" y="4137383"/>
                </a:cubicBezTo>
                <a:cubicBezTo>
                  <a:pt x="7158492" y="4154227"/>
                  <a:pt x="7159161" y="4182204"/>
                  <a:pt x="7176831" y="4199873"/>
                </a:cubicBezTo>
                <a:cubicBezTo>
                  <a:pt x="7194500" y="4217542"/>
                  <a:pt x="7222477" y="4218211"/>
                  <a:pt x="7239321" y="4201368"/>
                </a:cubicBezTo>
                <a:cubicBezTo>
                  <a:pt x="7256164" y="4184524"/>
                  <a:pt x="7255495" y="4156547"/>
                  <a:pt x="7237826" y="4138878"/>
                </a:cubicBezTo>
                <a:close/>
                <a:moveTo>
                  <a:pt x="7355913" y="3990483"/>
                </a:moveTo>
                <a:cubicBezTo>
                  <a:pt x="7375346" y="4008654"/>
                  <a:pt x="7389938" y="4026054"/>
                  <a:pt x="7405373" y="4048784"/>
                </a:cubicBezTo>
                <a:cubicBezTo>
                  <a:pt x="7436243" y="4094247"/>
                  <a:pt x="7432876" y="4159354"/>
                  <a:pt x="7462623" y="4200326"/>
                </a:cubicBezTo>
                <a:cubicBezTo>
                  <a:pt x="7492370" y="4241298"/>
                  <a:pt x="7543445" y="4254208"/>
                  <a:pt x="7583856" y="4294619"/>
                </a:cubicBezTo>
                <a:cubicBezTo>
                  <a:pt x="7624267" y="4335030"/>
                  <a:pt x="7687690" y="4386106"/>
                  <a:pt x="7705090" y="4442793"/>
                </a:cubicBezTo>
                <a:cubicBezTo>
                  <a:pt x="7722489" y="4499481"/>
                  <a:pt x="7717437" y="4622398"/>
                  <a:pt x="7688251" y="4634747"/>
                </a:cubicBezTo>
                <a:cubicBezTo>
                  <a:pt x="7659065" y="4647095"/>
                  <a:pt x="7574314" y="4543260"/>
                  <a:pt x="7529974" y="4516880"/>
                </a:cubicBezTo>
                <a:cubicBezTo>
                  <a:pt x="7485634" y="4490501"/>
                  <a:pt x="7449712" y="4471418"/>
                  <a:pt x="7422211" y="4476469"/>
                </a:cubicBezTo>
                <a:cubicBezTo>
                  <a:pt x="7394709" y="4481520"/>
                  <a:pt x="7362155" y="4515197"/>
                  <a:pt x="7364962" y="4547188"/>
                </a:cubicBezTo>
                <a:cubicBezTo>
                  <a:pt x="7367768" y="4579181"/>
                  <a:pt x="7413231" y="4632502"/>
                  <a:pt x="7439049" y="4668423"/>
                </a:cubicBezTo>
                <a:cubicBezTo>
                  <a:pt x="7464867" y="4704344"/>
                  <a:pt x="7513697" y="4739703"/>
                  <a:pt x="7519871" y="4762715"/>
                </a:cubicBezTo>
                <a:cubicBezTo>
                  <a:pt x="7526046" y="4785727"/>
                  <a:pt x="7500227" y="4800320"/>
                  <a:pt x="7476093" y="4806494"/>
                </a:cubicBezTo>
                <a:cubicBezTo>
                  <a:pt x="7451959" y="4812667"/>
                  <a:pt x="7408180" y="4840731"/>
                  <a:pt x="7375065" y="4799759"/>
                </a:cubicBezTo>
                <a:cubicBezTo>
                  <a:pt x="7341950" y="4758786"/>
                  <a:pt x="7325674" y="4626889"/>
                  <a:pt x="7277404" y="4560660"/>
                </a:cubicBezTo>
                <a:cubicBezTo>
                  <a:pt x="7229135" y="4494430"/>
                  <a:pt x="7147752" y="4423149"/>
                  <a:pt x="7085452" y="4402382"/>
                </a:cubicBezTo>
                <a:cubicBezTo>
                  <a:pt x="7023151" y="4381616"/>
                  <a:pt x="6963657" y="4435498"/>
                  <a:pt x="6903602" y="4436057"/>
                </a:cubicBezTo>
                <a:cubicBezTo>
                  <a:pt x="6843547" y="4436618"/>
                  <a:pt x="6780123" y="4440548"/>
                  <a:pt x="6725120" y="4405749"/>
                </a:cubicBezTo>
                <a:cubicBezTo>
                  <a:pt x="6670115" y="4370950"/>
                  <a:pt x="6580313" y="4289006"/>
                  <a:pt x="6573578" y="4227266"/>
                </a:cubicBezTo>
                <a:cubicBezTo>
                  <a:pt x="6566843" y="4165527"/>
                  <a:pt x="6657205" y="4089758"/>
                  <a:pt x="6684708" y="4035314"/>
                </a:cubicBezTo>
                <a:cubicBezTo>
                  <a:pt x="6712210" y="3980872"/>
                  <a:pt x="6736905" y="3947196"/>
                  <a:pt x="6738589" y="3900610"/>
                </a:cubicBezTo>
                <a:cubicBezTo>
                  <a:pt x="6740273" y="3854026"/>
                  <a:pt x="6694810" y="3789479"/>
                  <a:pt x="6694811" y="3755804"/>
                </a:cubicBezTo>
                <a:cubicBezTo>
                  <a:pt x="6694811" y="3722128"/>
                  <a:pt x="6696494" y="3694625"/>
                  <a:pt x="6745324" y="3691820"/>
                </a:cubicBezTo>
                <a:cubicBezTo>
                  <a:pt x="6794154" y="3689014"/>
                  <a:pt x="6899111" y="3699677"/>
                  <a:pt x="6987791" y="3738965"/>
                </a:cubicBezTo>
                <a:cubicBezTo>
                  <a:pt x="7076471" y="3778253"/>
                  <a:pt x="7207807" y="3875915"/>
                  <a:pt x="7277404" y="3927551"/>
                </a:cubicBezTo>
                <a:cubicBezTo>
                  <a:pt x="7312203" y="3953370"/>
                  <a:pt x="7336478" y="3972313"/>
                  <a:pt x="7355913" y="3990483"/>
                </a:cubicBezTo>
                <a:close/>
                <a:moveTo>
                  <a:pt x="4053986" y="670035"/>
                </a:moveTo>
                <a:cubicBezTo>
                  <a:pt x="4074682" y="693117"/>
                  <a:pt x="4093906" y="719356"/>
                  <a:pt x="4105131" y="735071"/>
                </a:cubicBezTo>
                <a:cubicBezTo>
                  <a:pt x="4127581" y="766502"/>
                  <a:pt x="4138808" y="791199"/>
                  <a:pt x="4128704" y="812526"/>
                </a:cubicBezTo>
                <a:cubicBezTo>
                  <a:pt x="4118602" y="833855"/>
                  <a:pt x="4091099" y="861356"/>
                  <a:pt x="4044514" y="863040"/>
                </a:cubicBezTo>
                <a:cubicBezTo>
                  <a:pt x="3997929" y="864723"/>
                  <a:pt x="3886237" y="845080"/>
                  <a:pt x="3849194" y="822630"/>
                </a:cubicBezTo>
                <a:cubicBezTo>
                  <a:pt x="3812149" y="800179"/>
                  <a:pt x="3817201" y="751349"/>
                  <a:pt x="3822253" y="728337"/>
                </a:cubicBezTo>
                <a:cubicBezTo>
                  <a:pt x="3827304" y="705325"/>
                  <a:pt x="3871082" y="715427"/>
                  <a:pt x="3899707" y="698028"/>
                </a:cubicBezTo>
                <a:cubicBezTo>
                  <a:pt x="3928332" y="680629"/>
                  <a:pt x="3959763" y="617767"/>
                  <a:pt x="3994001" y="623941"/>
                </a:cubicBezTo>
                <a:cubicBezTo>
                  <a:pt x="4011119" y="627028"/>
                  <a:pt x="4033289" y="646953"/>
                  <a:pt x="4053986" y="670035"/>
                </a:cubicBezTo>
                <a:close/>
                <a:moveTo>
                  <a:pt x="5246746" y="1122345"/>
                </a:moveTo>
                <a:cubicBezTo>
                  <a:pt x="5276492" y="1153214"/>
                  <a:pt x="5316903" y="1198115"/>
                  <a:pt x="5327567" y="1257047"/>
                </a:cubicBezTo>
                <a:cubicBezTo>
                  <a:pt x="5338230" y="1315980"/>
                  <a:pt x="5310728" y="1475941"/>
                  <a:pt x="5310728" y="1475941"/>
                </a:cubicBezTo>
                <a:cubicBezTo>
                  <a:pt x="5305677" y="1544978"/>
                  <a:pt x="5311850" y="1616258"/>
                  <a:pt x="5297258" y="1671261"/>
                </a:cubicBezTo>
                <a:cubicBezTo>
                  <a:pt x="5282665" y="1726266"/>
                  <a:pt x="5261337" y="1766677"/>
                  <a:pt x="5223171" y="1805966"/>
                </a:cubicBezTo>
                <a:cubicBezTo>
                  <a:pt x="5185004" y="1845255"/>
                  <a:pt x="5109795" y="1902503"/>
                  <a:pt x="5068261" y="1906994"/>
                </a:cubicBezTo>
                <a:cubicBezTo>
                  <a:pt x="5026727" y="1911484"/>
                  <a:pt x="4997542" y="1846377"/>
                  <a:pt x="4973969" y="1832906"/>
                </a:cubicBezTo>
                <a:cubicBezTo>
                  <a:pt x="4950395" y="1819436"/>
                  <a:pt x="4929629" y="1802037"/>
                  <a:pt x="4926822" y="1826171"/>
                </a:cubicBezTo>
                <a:cubicBezTo>
                  <a:pt x="4924016" y="1850305"/>
                  <a:pt x="4959937" y="1915413"/>
                  <a:pt x="4957131" y="1977713"/>
                </a:cubicBezTo>
                <a:cubicBezTo>
                  <a:pt x="4954324" y="2040014"/>
                  <a:pt x="4922894" y="2126449"/>
                  <a:pt x="4909985" y="2199974"/>
                </a:cubicBezTo>
                <a:cubicBezTo>
                  <a:pt x="4897075" y="2273500"/>
                  <a:pt x="4866205" y="2361620"/>
                  <a:pt x="4879677" y="2418868"/>
                </a:cubicBezTo>
                <a:cubicBezTo>
                  <a:pt x="4893147" y="2476116"/>
                  <a:pt x="4951519" y="2495200"/>
                  <a:pt x="4990807" y="2543468"/>
                </a:cubicBezTo>
                <a:cubicBezTo>
                  <a:pt x="5030096" y="2591737"/>
                  <a:pt x="5085100" y="2674805"/>
                  <a:pt x="5115409" y="2708481"/>
                </a:cubicBezTo>
                <a:cubicBezTo>
                  <a:pt x="5145717" y="2742157"/>
                  <a:pt x="5146839" y="2747769"/>
                  <a:pt x="5172658" y="2745524"/>
                </a:cubicBezTo>
                <a:cubicBezTo>
                  <a:pt x="5198477" y="2743279"/>
                  <a:pt x="5226538" y="2700624"/>
                  <a:pt x="5270317" y="2695011"/>
                </a:cubicBezTo>
                <a:cubicBezTo>
                  <a:pt x="5314096" y="2689399"/>
                  <a:pt x="5391551" y="2688276"/>
                  <a:pt x="5435329" y="2711849"/>
                </a:cubicBezTo>
                <a:cubicBezTo>
                  <a:pt x="5479108" y="2735423"/>
                  <a:pt x="5521203" y="2799968"/>
                  <a:pt x="5532989" y="2836450"/>
                </a:cubicBezTo>
                <a:cubicBezTo>
                  <a:pt x="5544776" y="2872932"/>
                  <a:pt x="5536918" y="2917833"/>
                  <a:pt x="5506048" y="2930743"/>
                </a:cubicBezTo>
                <a:cubicBezTo>
                  <a:pt x="5475179" y="2943652"/>
                  <a:pt x="5399969" y="2915588"/>
                  <a:pt x="5347772" y="2913904"/>
                </a:cubicBezTo>
                <a:cubicBezTo>
                  <a:pt x="5295575" y="2912220"/>
                  <a:pt x="5229906" y="2909414"/>
                  <a:pt x="5192863" y="2920639"/>
                </a:cubicBezTo>
                <a:cubicBezTo>
                  <a:pt x="5155820" y="2931864"/>
                  <a:pt x="5143472" y="2950948"/>
                  <a:pt x="5125512" y="2981256"/>
                </a:cubicBezTo>
                <a:cubicBezTo>
                  <a:pt x="5107551" y="3011564"/>
                  <a:pt x="5078365" y="3066569"/>
                  <a:pt x="5085100" y="3102489"/>
                </a:cubicBezTo>
                <a:cubicBezTo>
                  <a:pt x="5091836" y="3138409"/>
                  <a:pt x="5154136" y="3150197"/>
                  <a:pt x="5165923" y="3196782"/>
                </a:cubicBezTo>
                <a:cubicBezTo>
                  <a:pt x="5177710" y="3243367"/>
                  <a:pt x="5169290" y="3322506"/>
                  <a:pt x="5155820" y="3382000"/>
                </a:cubicBezTo>
                <a:cubicBezTo>
                  <a:pt x="5142349" y="3441495"/>
                  <a:pt x="5100815" y="3495376"/>
                  <a:pt x="5085100" y="3553747"/>
                </a:cubicBezTo>
                <a:cubicBezTo>
                  <a:pt x="5069385" y="3612118"/>
                  <a:pt x="5089029" y="3677787"/>
                  <a:pt x="5061527" y="3732230"/>
                </a:cubicBezTo>
                <a:cubicBezTo>
                  <a:pt x="5034025" y="3786673"/>
                  <a:pt x="4963306" y="3883210"/>
                  <a:pt x="4920088" y="3880403"/>
                </a:cubicBezTo>
                <a:lnTo>
                  <a:pt x="4901567" y="3869884"/>
                </a:lnTo>
                <a:lnTo>
                  <a:pt x="4896515" y="3870301"/>
                </a:lnTo>
                <a:cubicBezTo>
                  <a:pt x="4842634" y="3862444"/>
                  <a:pt x="4712420" y="3768151"/>
                  <a:pt x="4647313" y="3674980"/>
                </a:cubicBezTo>
                <a:cubicBezTo>
                  <a:pt x="4614760" y="3628395"/>
                  <a:pt x="4578277" y="3558798"/>
                  <a:pt x="4550494" y="3490183"/>
                </a:cubicBezTo>
                <a:lnTo>
                  <a:pt x="4535319" y="3445348"/>
                </a:lnTo>
                <a:lnTo>
                  <a:pt x="4504032" y="3414676"/>
                </a:lnTo>
                <a:cubicBezTo>
                  <a:pt x="4471005" y="3382421"/>
                  <a:pt x="4442170" y="3354498"/>
                  <a:pt x="4421684" y="3334854"/>
                </a:cubicBezTo>
                <a:cubicBezTo>
                  <a:pt x="4339739" y="3256276"/>
                  <a:pt x="4379589" y="3312964"/>
                  <a:pt x="4310553" y="3243928"/>
                </a:cubicBezTo>
                <a:lnTo>
                  <a:pt x="4293971" y="3228223"/>
                </a:lnTo>
                <a:lnTo>
                  <a:pt x="4287717" y="3228405"/>
                </a:lnTo>
                <a:cubicBezTo>
                  <a:pt x="4272913" y="3227476"/>
                  <a:pt x="4258776" y="3224985"/>
                  <a:pt x="4246569" y="3220355"/>
                </a:cubicBezTo>
                <a:cubicBezTo>
                  <a:pt x="4197739" y="3201833"/>
                  <a:pt x="4151153" y="3106978"/>
                  <a:pt x="4111865" y="3099121"/>
                </a:cubicBezTo>
                <a:cubicBezTo>
                  <a:pt x="4072577" y="3091264"/>
                  <a:pt x="4028236" y="3140093"/>
                  <a:pt x="4010837" y="3173208"/>
                </a:cubicBezTo>
                <a:cubicBezTo>
                  <a:pt x="3993437" y="3206323"/>
                  <a:pt x="4024868" y="3261327"/>
                  <a:pt x="4007469" y="3297810"/>
                </a:cubicBezTo>
                <a:cubicBezTo>
                  <a:pt x="3990070" y="3334292"/>
                  <a:pt x="3911494" y="3373580"/>
                  <a:pt x="3906442" y="3392102"/>
                </a:cubicBezTo>
                <a:cubicBezTo>
                  <a:pt x="3901390" y="3410624"/>
                  <a:pt x="3959201" y="3397715"/>
                  <a:pt x="3977161" y="3408940"/>
                </a:cubicBezTo>
                <a:cubicBezTo>
                  <a:pt x="3995121" y="3420165"/>
                  <a:pt x="4026553" y="3431391"/>
                  <a:pt x="4014205" y="3459454"/>
                </a:cubicBezTo>
                <a:cubicBezTo>
                  <a:pt x="4004944" y="3480501"/>
                  <a:pt x="3965375" y="3519229"/>
                  <a:pt x="3932435" y="3550063"/>
                </a:cubicBezTo>
                <a:lnTo>
                  <a:pt x="3905232" y="3575316"/>
                </a:lnTo>
                <a:lnTo>
                  <a:pt x="3913812" y="3587158"/>
                </a:lnTo>
                <a:cubicBezTo>
                  <a:pt x="3929667" y="3606223"/>
                  <a:pt x="3946295" y="3622219"/>
                  <a:pt x="3963694" y="3631199"/>
                </a:cubicBezTo>
                <a:cubicBezTo>
                  <a:pt x="4007191" y="3653650"/>
                  <a:pt x="4100019" y="3632032"/>
                  <a:pt x="4158728" y="3628421"/>
                </a:cubicBezTo>
                <a:lnTo>
                  <a:pt x="4162629" y="3628483"/>
                </a:lnTo>
                <a:lnTo>
                  <a:pt x="4183532" y="3626098"/>
                </a:lnTo>
                <a:cubicBezTo>
                  <a:pt x="4233835" y="3626046"/>
                  <a:pt x="4295820" y="3637516"/>
                  <a:pt x="4324023" y="3627834"/>
                </a:cubicBezTo>
                <a:cubicBezTo>
                  <a:pt x="4361629" y="3614925"/>
                  <a:pt x="4377344" y="3594720"/>
                  <a:pt x="4364435" y="3553747"/>
                </a:cubicBezTo>
                <a:cubicBezTo>
                  <a:pt x="4351526" y="3512775"/>
                  <a:pt x="4278560" y="3407256"/>
                  <a:pt x="4246569" y="3381999"/>
                </a:cubicBezTo>
                <a:cubicBezTo>
                  <a:pt x="4214577" y="3356742"/>
                  <a:pt x="4202791" y="3408940"/>
                  <a:pt x="4172482" y="3402205"/>
                </a:cubicBezTo>
                <a:cubicBezTo>
                  <a:pt x="4142173" y="3395470"/>
                  <a:pt x="4078189" y="3366284"/>
                  <a:pt x="4064719" y="3341589"/>
                </a:cubicBezTo>
                <a:cubicBezTo>
                  <a:pt x="4051248" y="3316894"/>
                  <a:pt x="4111304" y="3238877"/>
                  <a:pt x="4135439" y="3230458"/>
                </a:cubicBezTo>
                <a:cubicBezTo>
                  <a:pt x="4159573" y="3222038"/>
                  <a:pt x="4182023" y="3278166"/>
                  <a:pt x="4209526" y="3291074"/>
                </a:cubicBezTo>
                <a:cubicBezTo>
                  <a:pt x="4237028" y="3303983"/>
                  <a:pt x="4263407" y="3287707"/>
                  <a:pt x="4300450" y="3307913"/>
                </a:cubicBezTo>
                <a:cubicBezTo>
                  <a:pt x="4337494" y="3328118"/>
                  <a:pt x="4395304" y="3373581"/>
                  <a:pt x="4431786" y="3412308"/>
                </a:cubicBezTo>
                <a:cubicBezTo>
                  <a:pt x="4468269" y="3451035"/>
                  <a:pt x="4491281" y="3488640"/>
                  <a:pt x="4519344" y="3540277"/>
                </a:cubicBezTo>
                <a:cubicBezTo>
                  <a:pt x="4547407" y="3591913"/>
                  <a:pt x="4517661" y="3627273"/>
                  <a:pt x="4600167" y="3722127"/>
                </a:cubicBezTo>
                <a:cubicBezTo>
                  <a:pt x="4682673" y="3816980"/>
                  <a:pt x="4921772" y="4021281"/>
                  <a:pt x="5014381" y="4109400"/>
                </a:cubicBezTo>
                <a:cubicBezTo>
                  <a:pt x="5106990" y="4197519"/>
                  <a:pt x="5155820" y="4250839"/>
                  <a:pt x="5155820" y="4250839"/>
                </a:cubicBezTo>
                <a:cubicBezTo>
                  <a:pt x="5174341" y="4282832"/>
                  <a:pt x="5135054" y="4265994"/>
                  <a:pt x="5125512" y="4301353"/>
                </a:cubicBezTo>
                <a:cubicBezTo>
                  <a:pt x="5115970" y="4336713"/>
                  <a:pt x="5086784" y="4399575"/>
                  <a:pt x="5098571" y="4462998"/>
                </a:cubicBezTo>
                <a:cubicBezTo>
                  <a:pt x="5110358" y="4526420"/>
                  <a:pt x="5167045" y="4625765"/>
                  <a:pt x="5196231" y="4681891"/>
                </a:cubicBezTo>
                <a:cubicBezTo>
                  <a:pt x="5225417" y="4738018"/>
                  <a:pt x="5270318" y="4780675"/>
                  <a:pt x="5273686" y="4799757"/>
                </a:cubicBezTo>
                <a:cubicBezTo>
                  <a:pt x="5277053" y="4818841"/>
                  <a:pt x="5245062" y="4827259"/>
                  <a:pt x="5216437" y="4796390"/>
                </a:cubicBezTo>
                <a:cubicBezTo>
                  <a:pt x="5187811" y="4765520"/>
                  <a:pt x="5131686" y="4675718"/>
                  <a:pt x="5101938" y="4614539"/>
                </a:cubicBezTo>
                <a:cubicBezTo>
                  <a:pt x="5072191" y="4553361"/>
                  <a:pt x="5045812" y="4483203"/>
                  <a:pt x="5037954" y="4429322"/>
                </a:cubicBezTo>
                <a:cubicBezTo>
                  <a:pt x="5030097" y="4375440"/>
                  <a:pt x="5054792" y="4317069"/>
                  <a:pt x="5054792" y="4291251"/>
                </a:cubicBezTo>
                <a:cubicBezTo>
                  <a:pt x="5054792" y="4265433"/>
                  <a:pt x="5049178" y="4265432"/>
                  <a:pt x="5037954" y="4274412"/>
                </a:cubicBezTo>
                <a:cubicBezTo>
                  <a:pt x="5026729" y="4283393"/>
                  <a:pt x="5002595" y="4318753"/>
                  <a:pt x="4987440" y="4345132"/>
                </a:cubicBezTo>
                <a:cubicBezTo>
                  <a:pt x="4972286" y="4371512"/>
                  <a:pt x="4949835" y="4383859"/>
                  <a:pt x="4947029" y="4432689"/>
                </a:cubicBezTo>
                <a:cubicBezTo>
                  <a:pt x="4944223" y="4481519"/>
                  <a:pt x="4959937" y="4580303"/>
                  <a:pt x="4970602" y="4638113"/>
                </a:cubicBezTo>
                <a:cubicBezTo>
                  <a:pt x="4981266" y="4695923"/>
                  <a:pt x="4968357" y="4712201"/>
                  <a:pt x="5011014" y="4779552"/>
                </a:cubicBezTo>
                <a:cubicBezTo>
                  <a:pt x="5053670" y="4846903"/>
                  <a:pt x="5208017" y="5003498"/>
                  <a:pt x="5226539" y="5042224"/>
                </a:cubicBezTo>
                <a:cubicBezTo>
                  <a:pt x="5245061" y="5080951"/>
                  <a:pt x="5169290" y="5057939"/>
                  <a:pt x="5122144" y="5011916"/>
                </a:cubicBezTo>
                <a:cubicBezTo>
                  <a:pt x="5074998" y="4965892"/>
                  <a:pt x="4981828" y="4849149"/>
                  <a:pt x="4943662" y="4766082"/>
                </a:cubicBezTo>
                <a:cubicBezTo>
                  <a:pt x="4905496" y="4683014"/>
                  <a:pt x="4907740" y="4551678"/>
                  <a:pt x="4893147" y="4513511"/>
                </a:cubicBezTo>
                <a:cubicBezTo>
                  <a:pt x="4878555" y="4475345"/>
                  <a:pt x="4861716" y="4496674"/>
                  <a:pt x="4856103" y="4537085"/>
                </a:cubicBezTo>
                <a:cubicBezTo>
                  <a:pt x="4850490" y="4577496"/>
                  <a:pt x="4845440" y="4675718"/>
                  <a:pt x="4859471" y="4755979"/>
                </a:cubicBezTo>
                <a:cubicBezTo>
                  <a:pt x="4873503" y="4836240"/>
                  <a:pt x="4883606" y="4920429"/>
                  <a:pt x="4940294" y="5018651"/>
                </a:cubicBezTo>
                <a:cubicBezTo>
                  <a:pt x="4996981" y="5116872"/>
                  <a:pt x="5081172" y="5226881"/>
                  <a:pt x="5199599" y="5345308"/>
                </a:cubicBezTo>
                <a:cubicBezTo>
                  <a:pt x="5229206" y="5374915"/>
                  <a:pt x="5271406" y="5406662"/>
                  <a:pt x="5318254" y="5439390"/>
                </a:cubicBezTo>
                <a:lnTo>
                  <a:pt x="5408824" y="5501179"/>
                </a:lnTo>
                <a:lnTo>
                  <a:pt x="5458903" y="5517056"/>
                </a:lnTo>
                <a:cubicBezTo>
                  <a:pt x="5533552" y="5528843"/>
                  <a:pt x="5590801" y="5504146"/>
                  <a:pt x="5637386" y="5466542"/>
                </a:cubicBezTo>
                <a:cubicBezTo>
                  <a:pt x="5683971" y="5428937"/>
                  <a:pt x="5730556" y="5346430"/>
                  <a:pt x="5738414" y="5291426"/>
                </a:cubicBezTo>
                <a:cubicBezTo>
                  <a:pt x="5746272" y="5236423"/>
                  <a:pt x="5707544" y="5171877"/>
                  <a:pt x="5684532" y="5136517"/>
                </a:cubicBezTo>
                <a:cubicBezTo>
                  <a:pt x="5661520" y="5101157"/>
                  <a:pt x="5626722" y="5080953"/>
                  <a:pt x="5600343" y="5079268"/>
                </a:cubicBezTo>
                <a:cubicBezTo>
                  <a:pt x="5573963" y="5077584"/>
                  <a:pt x="5527939" y="5105648"/>
                  <a:pt x="5526255" y="5126415"/>
                </a:cubicBezTo>
                <a:cubicBezTo>
                  <a:pt x="5524572" y="5147182"/>
                  <a:pt x="5579014" y="5171316"/>
                  <a:pt x="5590239" y="5203869"/>
                </a:cubicBezTo>
                <a:cubicBezTo>
                  <a:pt x="5601465" y="5236422"/>
                  <a:pt x="5607078" y="5297040"/>
                  <a:pt x="5593607" y="5321734"/>
                </a:cubicBezTo>
                <a:cubicBezTo>
                  <a:pt x="5580137" y="5346429"/>
                  <a:pt x="5540848" y="5359901"/>
                  <a:pt x="5509417" y="5352043"/>
                </a:cubicBezTo>
                <a:cubicBezTo>
                  <a:pt x="5477986" y="5344186"/>
                  <a:pt x="5425228" y="5307142"/>
                  <a:pt x="5405022" y="5274589"/>
                </a:cubicBezTo>
                <a:cubicBezTo>
                  <a:pt x="5384816" y="5242036"/>
                  <a:pt x="5383694" y="5202747"/>
                  <a:pt x="5388184" y="5156723"/>
                </a:cubicBezTo>
                <a:cubicBezTo>
                  <a:pt x="5392674" y="5110698"/>
                  <a:pt x="5406145" y="5029876"/>
                  <a:pt x="5431963" y="4998445"/>
                </a:cubicBezTo>
                <a:cubicBezTo>
                  <a:pt x="5457781" y="4967014"/>
                  <a:pt x="5499314" y="4973750"/>
                  <a:pt x="5543093" y="4968137"/>
                </a:cubicBezTo>
                <a:cubicBezTo>
                  <a:pt x="5586871" y="4962524"/>
                  <a:pt x="5646927" y="4954105"/>
                  <a:pt x="5694635" y="4964769"/>
                </a:cubicBezTo>
                <a:cubicBezTo>
                  <a:pt x="5742343" y="4975433"/>
                  <a:pt x="5792296" y="5002935"/>
                  <a:pt x="5829339" y="5032121"/>
                </a:cubicBezTo>
                <a:cubicBezTo>
                  <a:pt x="5866382" y="5061307"/>
                  <a:pt x="5899498" y="5093299"/>
                  <a:pt x="5916897" y="5139885"/>
                </a:cubicBezTo>
                <a:cubicBezTo>
                  <a:pt x="5934296" y="5186471"/>
                  <a:pt x="5943838" y="5263364"/>
                  <a:pt x="5933735" y="5311632"/>
                </a:cubicBezTo>
                <a:cubicBezTo>
                  <a:pt x="5923632" y="5359901"/>
                  <a:pt x="5861892" y="5404803"/>
                  <a:pt x="5856280" y="5429498"/>
                </a:cubicBezTo>
                <a:cubicBezTo>
                  <a:pt x="5850668" y="5454194"/>
                  <a:pt x="5856841" y="5485064"/>
                  <a:pt x="5900058" y="5459806"/>
                </a:cubicBezTo>
                <a:cubicBezTo>
                  <a:pt x="5921667" y="5447178"/>
                  <a:pt x="5958290" y="5396524"/>
                  <a:pt x="5998140" y="5351622"/>
                </a:cubicBezTo>
                <a:lnTo>
                  <a:pt x="6028347" y="5319816"/>
                </a:lnTo>
                <a:lnTo>
                  <a:pt x="6037052" y="5308133"/>
                </a:lnTo>
                <a:cubicBezTo>
                  <a:pt x="6045006" y="5295987"/>
                  <a:pt x="6051461" y="5283709"/>
                  <a:pt x="6054968" y="5271221"/>
                </a:cubicBezTo>
                <a:cubicBezTo>
                  <a:pt x="6069000" y="5221268"/>
                  <a:pt x="6062826" y="5161213"/>
                  <a:pt x="6048233" y="5116312"/>
                </a:cubicBezTo>
                <a:cubicBezTo>
                  <a:pt x="6033640" y="5071410"/>
                  <a:pt x="6003893" y="5056256"/>
                  <a:pt x="5967410" y="5001814"/>
                </a:cubicBezTo>
                <a:cubicBezTo>
                  <a:pt x="5930928" y="4947370"/>
                  <a:pt x="5859647" y="4865987"/>
                  <a:pt x="5829339" y="4789654"/>
                </a:cubicBezTo>
                <a:cubicBezTo>
                  <a:pt x="5799031" y="4713322"/>
                  <a:pt x="5786122" y="4633061"/>
                  <a:pt x="5785561" y="4543820"/>
                </a:cubicBezTo>
                <a:cubicBezTo>
                  <a:pt x="5784999" y="4454579"/>
                  <a:pt x="5809694" y="4318752"/>
                  <a:pt x="5825971" y="4254207"/>
                </a:cubicBezTo>
                <a:cubicBezTo>
                  <a:pt x="5842248" y="4189662"/>
                  <a:pt x="5838319" y="4223898"/>
                  <a:pt x="5883221" y="4163282"/>
                </a:cubicBezTo>
                <a:cubicBezTo>
                  <a:pt x="5928122" y="4102666"/>
                  <a:pt x="6030833" y="3958419"/>
                  <a:pt x="6095379" y="3890507"/>
                </a:cubicBezTo>
                <a:cubicBezTo>
                  <a:pt x="6159924" y="3822594"/>
                  <a:pt x="6194162" y="3782744"/>
                  <a:pt x="6270493" y="3755804"/>
                </a:cubicBezTo>
                <a:cubicBezTo>
                  <a:pt x="6346825" y="3728863"/>
                  <a:pt x="6487703" y="3718199"/>
                  <a:pt x="6553371" y="3728863"/>
                </a:cubicBezTo>
                <a:cubicBezTo>
                  <a:pt x="6586205" y="3734195"/>
                  <a:pt x="6608375" y="3749349"/>
                  <a:pt x="6625143" y="3766959"/>
                </a:cubicBezTo>
                <a:cubicBezTo>
                  <a:pt x="6641911" y="3784568"/>
                  <a:pt x="6653277" y="3804634"/>
                  <a:pt x="6664502" y="3819788"/>
                </a:cubicBezTo>
                <a:cubicBezTo>
                  <a:pt x="6686953" y="3850096"/>
                  <a:pt x="6705475" y="3863005"/>
                  <a:pt x="6688076" y="3910713"/>
                </a:cubicBezTo>
                <a:cubicBezTo>
                  <a:pt x="6670676" y="3958420"/>
                  <a:pt x="6584803" y="4039804"/>
                  <a:pt x="6560108" y="4106033"/>
                </a:cubicBezTo>
                <a:cubicBezTo>
                  <a:pt x="6535412" y="4172263"/>
                  <a:pt x="6523063" y="4237369"/>
                  <a:pt x="6539902" y="4308088"/>
                </a:cubicBezTo>
                <a:cubicBezTo>
                  <a:pt x="6556740" y="4378808"/>
                  <a:pt x="6597713" y="4452334"/>
                  <a:pt x="6661136" y="4530350"/>
                </a:cubicBezTo>
                <a:cubicBezTo>
                  <a:pt x="6724559" y="4608366"/>
                  <a:pt x="6843547" y="4674595"/>
                  <a:pt x="6920440" y="4776184"/>
                </a:cubicBezTo>
                <a:cubicBezTo>
                  <a:pt x="6997333" y="4877773"/>
                  <a:pt x="7084330" y="5022019"/>
                  <a:pt x="7122496" y="5139885"/>
                </a:cubicBezTo>
                <a:cubicBezTo>
                  <a:pt x="7160662" y="5257750"/>
                  <a:pt x="7149437" y="5383474"/>
                  <a:pt x="7149437" y="5483380"/>
                </a:cubicBezTo>
                <a:cubicBezTo>
                  <a:pt x="7149437" y="5583286"/>
                  <a:pt x="7147752" y="5654566"/>
                  <a:pt x="7122496" y="5739317"/>
                </a:cubicBezTo>
                <a:cubicBezTo>
                  <a:pt x="7097239" y="5824069"/>
                  <a:pt x="7052337" y="5913871"/>
                  <a:pt x="6997894" y="5991887"/>
                </a:cubicBezTo>
                <a:cubicBezTo>
                  <a:pt x="6943452" y="6069902"/>
                  <a:pt x="6877783" y="6147919"/>
                  <a:pt x="6795839" y="6207413"/>
                </a:cubicBezTo>
                <a:cubicBezTo>
                  <a:pt x="6734381" y="6252033"/>
                  <a:pt x="6647980" y="6300758"/>
                  <a:pt x="6574288" y="6328726"/>
                </a:cubicBezTo>
                <a:lnTo>
                  <a:pt x="6563855" y="6331810"/>
                </a:lnTo>
                <a:lnTo>
                  <a:pt x="6549373" y="6339380"/>
                </a:lnTo>
                <a:cubicBezTo>
                  <a:pt x="6507348" y="6354464"/>
                  <a:pt x="6460482" y="6362041"/>
                  <a:pt x="6425403" y="6375793"/>
                </a:cubicBezTo>
                <a:cubicBezTo>
                  <a:pt x="6355246" y="6403295"/>
                  <a:pt x="6295752" y="6414520"/>
                  <a:pt x="6223348" y="6422939"/>
                </a:cubicBezTo>
                <a:cubicBezTo>
                  <a:pt x="6150945" y="6431358"/>
                  <a:pt x="6069000" y="6435848"/>
                  <a:pt x="5990984" y="6426307"/>
                </a:cubicBezTo>
                <a:cubicBezTo>
                  <a:pt x="5912968" y="6416766"/>
                  <a:pt x="5807450" y="6371864"/>
                  <a:pt x="5755252" y="6365690"/>
                </a:cubicBezTo>
                <a:cubicBezTo>
                  <a:pt x="5703054" y="6359516"/>
                  <a:pt x="5686778" y="6370180"/>
                  <a:pt x="5677798" y="6389263"/>
                </a:cubicBezTo>
                <a:cubicBezTo>
                  <a:pt x="5668817" y="6408346"/>
                  <a:pt x="5671062" y="6379160"/>
                  <a:pt x="5701370" y="6480188"/>
                </a:cubicBezTo>
                <a:cubicBezTo>
                  <a:pt x="5731679" y="6581216"/>
                  <a:pt x="5820359" y="6816948"/>
                  <a:pt x="5859647" y="6995430"/>
                </a:cubicBezTo>
                <a:cubicBezTo>
                  <a:pt x="5898935" y="7173912"/>
                  <a:pt x="5930928" y="7428166"/>
                  <a:pt x="5937102" y="7551083"/>
                </a:cubicBezTo>
                <a:cubicBezTo>
                  <a:pt x="5943276" y="7674000"/>
                  <a:pt x="5914652" y="7653235"/>
                  <a:pt x="5896691" y="7732934"/>
                </a:cubicBezTo>
                <a:cubicBezTo>
                  <a:pt x="5878731" y="7812634"/>
                  <a:pt x="5851228" y="7972595"/>
                  <a:pt x="5829339" y="8029283"/>
                </a:cubicBezTo>
                <a:cubicBezTo>
                  <a:pt x="5807450" y="8085970"/>
                  <a:pt x="5796785" y="8085408"/>
                  <a:pt x="5765354" y="8073061"/>
                </a:cubicBezTo>
                <a:cubicBezTo>
                  <a:pt x="5733923" y="8060713"/>
                  <a:pt x="5668256" y="7991677"/>
                  <a:pt x="5640754" y="7955195"/>
                </a:cubicBezTo>
                <a:cubicBezTo>
                  <a:pt x="5613251" y="7918712"/>
                  <a:pt x="5611006" y="7889528"/>
                  <a:pt x="5600343" y="7854168"/>
                </a:cubicBezTo>
                <a:cubicBezTo>
                  <a:pt x="5589678" y="7818808"/>
                  <a:pt x="5568351" y="7768293"/>
                  <a:pt x="5576770" y="7743037"/>
                </a:cubicBezTo>
                <a:cubicBezTo>
                  <a:pt x="5585189" y="7717780"/>
                  <a:pt x="5628967" y="7724515"/>
                  <a:pt x="5650856" y="7702625"/>
                </a:cubicBezTo>
                <a:cubicBezTo>
                  <a:pt x="5672745" y="7680736"/>
                  <a:pt x="5695758" y="7656602"/>
                  <a:pt x="5708106" y="7611701"/>
                </a:cubicBezTo>
                <a:cubicBezTo>
                  <a:pt x="5720453" y="7566799"/>
                  <a:pt x="5729995" y="7535929"/>
                  <a:pt x="5724944" y="7433218"/>
                </a:cubicBezTo>
                <a:cubicBezTo>
                  <a:pt x="5719892" y="7330506"/>
                  <a:pt x="5712596" y="7143604"/>
                  <a:pt x="5677798" y="6995430"/>
                </a:cubicBezTo>
                <a:cubicBezTo>
                  <a:pt x="5642999" y="6847256"/>
                  <a:pt x="5571717" y="6660355"/>
                  <a:pt x="5516152" y="6544172"/>
                </a:cubicBezTo>
                <a:cubicBezTo>
                  <a:pt x="5460587" y="6427990"/>
                  <a:pt x="5373591" y="6365690"/>
                  <a:pt x="5344405" y="6298337"/>
                </a:cubicBezTo>
                <a:cubicBezTo>
                  <a:pt x="5315219" y="6230985"/>
                  <a:pt x="5384816" y="6192820"/>
                  <a:pt x="5341037" y="6140061"/>
                </a:cubicBezTo>
                <a:cubicBezTo>
                  <a:pt x="5319148" y="6113681"/>
                  <a:pt x="5272422" y="6091932"/>
                  <a:pt x="5222119" y="6067868"/>
                </a:cubicBezTo>
                <a:lnTo>
                  <a:pt x="5150110" y="6030946"/>
                </a:lnTo>
                <a:lnTo>
                  <a:pt x="5123617" y="6019196"/>
                </a:lnTo>
                <a:cubicBezTo>
                  <a:pt x="5106989" y="6009917"/>
                  <a:pt x="5088187" y="5998341"/>
                  <a:pt x="5064894" y="5985151"/>
                </a:cubicBezTo>
                <a:cubicBezTo>
                  <a:pt x="4971725" y="5932393"/>
                  <a:pt x="4824673" y="5801057"/>
                  <a:pt x="4718032" y="5705641"/>
                </a:cubicBezTo>
                <a:cubicBezTo>
                  <a:pt x="4638053" y="5634080"/>
                  <a:pt x="4559018" y="5553994"/>
                  <a:pt x="4490166" y="5481722"/>
                </a:cubicBezTo>
                <a:lnTo>
                  <a:pt x="4431104" y="5419080"/>
                </a:lnTo>
                <a:lnTo>
                  <a:pt x="4338336" y="5408398"/>
                </a:lnTo>
                <a:cubicBezTo>
                  <a:pt x="4301047" y="5403785"/>
                  <a:pt x="4267476" y="5399891"/>
                  <a:pt x="4243202" y="5399190"/>
                </a:cubicBezTo>
                <a:cubicBezTo>
                  <a:pt x="4146102" y="5396383"/>
                  <a:pt x="4052933" y="5355972"/>
                  <a:pt x="4041146" y="5385719"/>
                </a:cubicBezTo>
                <a:cubicBezTo>
                  <a:pt x="4029359" y="5415467"/>
                  <a:pt x="4098395" y="5487871"/>
                  <a:pt x="4172482" y="5577673"/>
                </a:cubicBezTo>
                <a:cubicBezTo>
                  <a:pt x="4246569" y="5667476"/>
                  <a:pt x="4431226" y="5824068"/>
                  <a:pt x="4485669" y="5924535"/>
                </a:cubicBezTo>
                <a:cubicBezTo>
                  <a:pt x="4540112" y="6025002"/>
                  <a:pt x="4503068" y="6085618"/>
                  <a:pt x="4499139" y="6180472"/>
                </a:cubicBezTo>
                <a:cubicBezTo>
                  <a:pt x="4495210" y="6275326"/>
                  <a:pt x="4488474" y="6443705"/>
                  <a:pt x="4462095" y="6493658"/>
                </a:cubicBezTo>
                <a:cubicBezTo>
                  <a:pt x="4435716" y="6543611"/>
                  <a:pt x="4367802" y="6497025"/>
                  <a:pt x="4340862" y="6480188"/>
                </a:cubicBezTo>
                <a:cubicBezTo>
                  <a:pt x="4313921" y="6463350"/>
                  <a:pt x="4331320" y="6433603"/>
                  <a:pt x="4300450" y="6392631"/>
                </a:cubicBezTo>
                <a:cubicBezTo>
                  <a:pt x="4269581" y="6351658"/>
                  <a:pt x="4153960" y="6279816"/>
                  <a:pt x="4155643" y="6234354"/>
                </a:cubicBezTo>
                <a:cubicBezTo>
                  <a:pt x="4157327" y="6188891"/>
                  <a:pt x="4281367" y="6154654"/>
                  <a:pt x="4310553" y="6119855"/>
                </a:cubicBezTo>
                <a:cubicBezTo>
                  <a:pt x="4339739" y="6085056"/>
                  <a:pt x="4375660" y="6091792"/>
                  <a:pt x="4330759" y="6025563"/>
                </a:cubicBezTo>
                <a:cubicBezTo>
                  <a:pt x="4285858" y="5959334"/>
                  <a:pt x="4100640" y="5797688"/>
                  <a:pt x="4041146" y="5722479"/>
                </a:cubicBezTo>
                <a:cubicBezTo>
                  <a:pt x="3981651" y="5647270"/>
                  <a:pt x="4022624" y="5635482"/>
                  <a:pt x="3973794" y="5574305"/>
                </a:cubicBezTo>
                <a:cubicBezTo>
                  <a:pt x="3924964" y="5513127"/>
                  <a:pt x="3790259" y="5409854"/>
                  <a:pt x="3748165" y="5355411"/>
                </a:cubicBezTo>
                <a:cubicBezTo>
                  <a:pt x="3706070" y="5300969"/>
                  <a:pt x="3704947" y="5271782"/>
                  <a:pt x="3721224" y="5247648"/>
                </a:cubicBezTo>
                <a:cubicBezTo>
                  <a:pt x="3737501" y="5223514"/>
                  <a:pt x="3773421" y="5215656"/>
                  <a:pt x="3845825" y="5210604"/>
                </a:cubicBezTo>
                <a:cubicBezTo>
                  <a:pt x="3918228" y="5205553"/>
                  <a:pt x="4068087" y="5220707"/>
                  <a:pt x="4155644" y="5217339"/>
                </a:cubicBezTo>
                <a:lnTo>
                  <a:pt x="4255605" y="5212298"/>
                </a:lnTo>
                <a:lnTo>
                  <a:pt x="4229731" y="5183663"/>
                </a:lnTo>
                <a:cubicBezTo>
                  <a:pt x="4192126" y="5144936"/>
                  <a:pt x="4147926" y="5113646"/>
                  <a:pt x="4103235" y="5078216"/>
                </a:cubicBezTo>
                <a:lnTo>
                  <a:pt x="4099934" y="5075358"/>
                </a:lnTo>
                <a:lnTo>
                  <a:pt x="4094649" y="5073411"/>
                </a:lnTo>
                <a:cubicBezTo>
                  <a:pt x="3976241" y="5024711"/>
                  <a:pt x="3842457" y="4948633"/>
                  <a:pt x="3775105" y="4931093"/>
                </a:cubicBezTo>
                <a:cubicBezTo>
                  <a:pt x="3667342" y="4903030"/>
                  <a:pt x="3695405" y="4947932"/>
                  <a:pt x="3626931" y="4944564"/>
                </a:cubicBezTo>
                <a:cubicBezTo>
                  <a:pt x="3558456" y="4941196"/>
                  <a:pt x="3445642" y="4922675"/>
                  <a:pt x="3364259" y="4910888"/>
                </a:cubicBezTo>
                <a:cubicBezTo>
                  <a:pt x="3282876" y="4899101"/>
                  <a:pt x="3157713" y="4858129"/>
                  <a:pt x="3138630" y="4873845"/>
                </a:cubicBezTo>
                <a:cubicBezTo>
                  <a:pt x="3119547" y="4889560"/>
                  <a:pt x="3227310" y="4970383"/>
                  <a:pt x="3249760" y="5005181"/>
                </a:cubicBezTo>
                <a:cubicBezTo>
                  <a:pt x="3272211" y="5039979"/>
                  <a:pt x="3244709" y="5036051"/>
                  <a:pt x="3273333" y="5082636"/>
                </a:cubicBezTo>
                <a:cubicBezTo>
                  <a:pt x="3301958" y="5129220"/>
                  <a:pt x="3374361" y="5215094"/>
                  <a:pt x="3421507" y="5284691"/>
                </a:cubicBezTo>
                <a:cubicBezTo>
                  <a:pt x="3468654" y="5354288"/>
                  <a:pt x="3533199" y="5423324"/>
                  <a:pt x="3556211" y="5500218"/>
                </a:cubicBezTo>
                <a:cubicBezTo>
                  <a:pt x="3579223" y="5577111"/>
                  <a:pt x="3571365" y="5679262"/>
                  <a:pt x="3559579" y="5746052"/>
                </a:cubicBezTo>
                <a:cubicBezTo>
                  <a:pt x="3547793" y="5812843"/>
                  <a:pt x="3509626" y="5839784"/>
                  <a:pt x="3485492" y="5900962"/>
                </a:cubicBezTo>
                <a:cubicBezTo>
                  <a:pt x="3461358" y="5962140"/>
                  <a:pt x="3441713" y="6070465"/>
                  <a:pt x="3414772" y="6113120"/>
                </a:cubicBezTo>
                <a:cubicBezTo>
                  <a:pt x="3387831" y="6155776"/>
                  <a:pt x="3352472" y="6166440"/>
                  <a:pt x="3323848" y="6156899"/>
                </a:cubicBezTo>
                <a:cubicBezTo>
                  <a:pt x="3295223" y="6147358"/>
                  <a:pt x="3261547" y="6113681"/>
                  <a:pt x="3243025" y="6055871"/>
                </a:cubicBezTo>
                <a:cubicBezTo>
                  <a:pt x="3224503" y="5998060"/>
                  <a:pt x="3208227" y="5861672"/>
                  <a:pt x="3212717" y="5810036"/>
                </a:cubicBezTo>
                <a:cubicBezTo>
                  <a:pt x="3217207" y="5758401"/>
                  <a:pt x="3251445" y="5762329"/>
                  <a:pt x="3269966" y="5746052"/>
                </a:cubicBezTo>
                <a:cubicBezTo>
                  <a:pt x="3288487" y="5729775"/>
                  <a:pt x="3314306" y="5751103"/>
                  <a:pt x="3323848" y="5712376"/>
                </a:cubicBezTo>
                <a:cubicBezTo>
                  <a:pt x="3333389" y="5673650"/>
                  <a:pt x="3349104" y="5584969"/>
                  <a:pt x="3327215" y="5513688"/>
                </a:cubicBezTo>
                <a:cubicBezTo>
                  <a:pt x="3305326" y="5442407"/>
                  <a:pt x="3245270" y="5361023"/>
                  <a:pt x="3192511" y="5284691"/>
                </a:cubicBezTo>
                <a:cubicBezTo>
                  <a:pt x="3139752" y="5208359"/>
                  <a:pt x="3058369" y="5119117"/>
                  <a:pt x="3010661" y="5055695"/>
                </a:cubicBezTo>
                <a:cubicBezTo>
                  <a:pt x="2962954" y="4992272"/>
                  <a:pt x="2942748" y="4935023"/>
                  <a:pt x="2906266" y="4904153"/>
                </a:cubicBezTo>
                <a:cubicBezTo>
                  <a:pt x="2869783" y="4873284"/>
                  <a:pt x="2821514" y="4892367"/>
                  <a:pt x="2791767" y="4870477"/>
                </a:cubicBezTo>
                <a:cubicBezTo>
                  <a:pt x="2762021" y="4848588"/>
                  <a:pt x="2730590" y="4803687"/>
                  <a:pt x="2727783" y="4772817"/>
                </a:cubicBezTo>
                <a:cubicBezTo>
                  <a:pt x="2724977" y="4741947"/>
                  <a:pt x="2740692" y="4701536"/>
                  <a:pt x="2774930" y="4685259"/>
                </a:cubicBezTo>
                <a:cubicBezTo>
                  <a:pt x="2809167" y="4668982"/>
                  <a:pt x="2865294" y="4672350"/>
                  <a:pt x="2933206" y="4675157"/>
                </a:cubicBezTo>
                <a:cubicBezTo>
                  <a:pt x="3001119" y="4677963"/>
                  <a:pt x="3097096" y="4698730"/>
                  <a:pt x="3182408" y="4702097"/>
                </a:cubicBezTo>
                <a:cubicBezTo>
                  <a:pt x="3267721" y="4705464"/>
                  <a:pt x="3385587" y="4736895"/>
                  <a:pt x="3445081" y="4695362"/>
                </a:cubicBezTo>
                <a:cubicBezTo>
                  <a:pt x="3504575" y="4653828"/>
                  <a:pt x="3528148" y="4504531"/>
                  <a:pt x="3539374" y="4452895"/>
                </a:cubicBezTo>
                <a:cubicBezTo>
                  <a:pt x="3550599" y="4401258"/>
                  <a:pt x="3552283" y="4413045"/>
                  <a:pt x="3512433" y="4385543"/>
                </a:cubicBezTo>
                <a:cubicBezTo>
                  <a:pt x="3472583" y="4358041"/>
                  <a:pt x="3372117" y="4326049"/>
                  <a:pt x="3300274" y="4287883"/>
                </a:cubicBezTo>
                <a:cubicBezTo>
                  <a:pt x="3228431" y="4249717"/>
                  <a:pt x="3150417" y="4206499"/>
                  <a:pt x="3081381" y="4156546"/>
                </a:cubicBezTo>
                <a:cubicBezTo>
                  <a:pt x="3029603" y="4119082"/>
                  <a:pt x="2965198" y="4070883"/>
                  <a:pt x="2921551" y="4028288"/>
                </a:cubicBezTo>
                <a:lnTo>
                  <a:pt x="2919925" y="4026450"/>
                </a:lnTo>
                <a:lnTo>
                  <a:pt x="2823929" y="4113217"/>
                </a:lnTo>
                <a:cubicBezTo>
                  <a:pt x="2143942" y="4667824"/>
                  <a:pt x="1140905" y="4628210"/>
                  <a:pt x="507069" y="3994374"/>
                </a:cubicBezTo>
                <a:cubicBezTo>
                  <a:pt x="-169024" y="3318281"/>
                  <a:pt x="-169024" y="2222120"/>
                  <a:pt x="507068" y="1546027"/>
                </a:cubicBezTo>
                <a:cubicBezTo>
                  <a:pt x="1183161" y="869935"/>
                  <a:pt x="2279322" y="869935"/>
                  <a:pt x="2955414" y="1546028"/>
                </a:cubicBezTo>
                <a:cubicBezTo>
                  <a:pt x="3420228" y="2010841"/>
                  <a:pt x="3565482" y="2674203"/>
                  <a:pt x="3391177" y="3263108"/>
                </a:cubicBezTo>
                <a:lnTo>
                  <a:pt x="3368415" y="3328182"/>
                </a:lnTo>
                <a:lnTo>
                  <a:pt x="3406775" y="3369371"/>
                </a:lnTo>
                <a:cubicBezTo>
                  <a:pt x="3423859" y="3386735"/>
                  <a:pt x="3440451" y="3402065"/>
                  <a:pt x="3455184" y="3412308"/>
                </a:cubicBezTo>
                <a:cubicBezTo>
                  <a:pt x="3514117" y="3453280"/>
                  <a:pt x="3529271" y="3402205"/>
                  <a:pt x="3630298" y="3486395"/>
                </a:cubicBezTo>
                <a:lnTo>
                  <a:pt x="3697978" y="3540413"/>
                </a:lnTo>
                <a:lnTo>
                  <a:pt x="3698581" y="3533287"/>
                </a:lnTo>
                <a:lnTo>
                  <a:pt x="3656293" y="3488027"/>
                </a:lnTo>
                <a:cubicBezTo>
                  <a:pt x="3642436" y="3472785"/>
                  <a:pt x="3633666" y="3462822"/>
                  <a:pt x="3633666" y="3462822"/>
                </a:cubicBezTo>
                <a:cubicBezTo>
                  <a:pt x="3582029" y="3413431"/>
                  <a:pt x="3527588" y="3380316"/>
                  <a:pt x="3509066" y="3344956"/>
                </a:cubicBezTo>
                <a:cubicBezTo>
                  <a:pt x="3490544" y="3309596"/>
                  <a:pt x="3522536" y="3250663"/>
                  <a:pt x="3522536" y="3250663"/>
                </a:cubicBezTo>
                <a:cubicBezTo>
                  <a:pt x="3529271" y="3202394"/>
                  <a:pt x="3545547" y="3126623"/>
                  <a:pt x="3549476" y="3055343"/>
                </a:cubicBezTo>
                <a:cubicBezTo>
                  <a:pt x="3553405" y="2984062"/>
                  <a:pt x="3546672" y="2898751"/>
                  <a:pt x="3546111" y="2822981"/>
                </a:cubicBezTo>
                <a:cubicBezTo>
                  <a:pt x="3545549" y="2747210"/>
                  <a:pt x="3551162" y="2664142"/>
                  <a:pt x="3546111" y="2600719"/>
                </a:cubicBezTo>
                <a:cubicBezTo>
                  <a:pt x="3541059" y="2537295"/>
                  <a:pt x="3520853" y="2478925"/>
                  <a:pt x="3515801" y="2442442"/>
                </a:cubicBezTo>
                <a:cubicBezTo>
                  <a:pt x="3510750" y="2405960"/>
                  <a:pt x="3504577" y="2394173"/>
                  <a:pt x="3515802" y="2381825"/>
                </a:cubicBezTo>
                <a:cubicBezTo>
                  <a:pt x="3527028" y="2369477"/>
                  <a:pt x="3566878" y="2373406"/>
                  <a:pt x="3583154" y="2368355"/>
                </a:cubicBezTo>
                <a:cubicBezTo>
                  <a:pt x="3599431" y="2363303"/>
                  <a:pt x="3628055" y="2377336"/>
                  <a:pt x="3613462" y="2351517"/>
                </a:cubicBezTo>
                <a:cubicBezTo>
                  <a:pt x="3598870" y="2325699"/>
                  <a:pt x="3536008" y="2259470"/>
                  <a:pt x="3495597" y="2213446"/>
                </a:cubicBezTo>
                <a:cubicBezTo>
                  <a:pt x="3455186" y="2167421"/>
                  <a:pt x="3413652" y="2147215"/>
                  <a:pt x="3370996" y="2075374"/>
                </a:cubicBezTo>
                <a:cubicBezTo>
                  <a:pt x="3328339" y="2003532"/>
                  <a:pt x="3290734" y="1864899"/>
                  <a:pt x="3239660" y="1782393"/>
                </a:cubicBezTo>
                <a:cubicBezTo>
                  <a:pt x="3188585" y="1699887"/>
                  <a:pt x="3064545" y="1580338"/>
                  <a:pt x="3064545" y="1580338"/>
                </a:cubicBezTo>
                <a:lnTo>
                  <a:pt x="2889428" y="1385016"/>
                </a:lnTo>
                <a:cubicBezTo>
                  <a:pt x="2878764" y="1330574"/>
                  <a:pt x="2950607" y="1296898"/>
                  <a:pt x="3000560" y="1253681"/>
                </a:cubicBezTo>
                <a:cubicBezTo>
                  <a:pt x="3050512" y="1210463"/>
                  <a:pt x="3131896" y="1160509"/>
                  <a:pt x="3189145" y="1125711"/>
                </a:cubicBezTo>
                <a:cubicBezTo>
                  <a:pt x="3246394" y="1090913"/>
                  <a:pt x="3280631" y="1063412"/>
                  <a:pt x="3344054" y="1044890"/>
                </a:cubicBezTo>
                <a:cubicBezTo>
                  <a:pt x="3407478" y="1026368"/>
                  <a:pt x="3505698" y="998867"/>
                  <a:pt x="3569682" y="1014582"/>
                </a:cubicBezTo>
                <a:cubicBezTo>
                  <a:pt x="3633666" y="1030298"/>
                  <a:pt x="3700457" y="1143112"/>
                  <a:pt x="3727959" y="1139183"/>
                </a:cubicBezTo>
                <a:cubicBezTo>
                  <a:pt x="3755462" y="1135254"/>
                  <a:pt x="3725153" y="1031982"/>
                  <a:pt x="3734695" y="991010"/>
                </a:cubicBezTo>
                <a:cubicBezTo>
                  <a:pt x="3744236" y="950037"/>
                  <a:pt x="3755462" y="907381"/>
                  <a:pt x="3785208" y="893349"/>
                </a:cubicBezTo>
                <a:cubicBezTo>
                  <a:pt x="3814956" y="879317"/>
                  <a:pt x="3875012" y="898961"/>
                  <a:pt x="3913178" y="906820"/>
                </a:cubicBezTo>
                <a:cubicBezTo>
                  <a:pt x="3951344" y="914677"/>
                  <a:pt x="3989510" y="920290"/>
                  <a:pt x="4014206" y="940495"/>
                </a:cubicBezTo>
                <a:cubicBezTo>
                  <a:pt x="4038901" y="960700"/>
                  <a:pt x="4059107" y="996622"/>
                  <a:pt x="4061352" y="1028052"/>
                </a:cubicBezTo>
                <a:cubicBezTo>
                  <a:pt x="4063597" y="1059483"/>
                  <a:pt x="4034973" y="1082496"/>
                  <a:pt x="4027676" y="1129081"/>
                </a:cubicBezTo>
                <a:cubicBezTo>
                  <a:pt x="4020379" y="1175665"/>
                  <a:pt x="4034972" y="1276693"/>
                  <a:pt x="4017573" y="1307563"/>
                </a:cubicBezTo>
                <a:cubicBezTo>
                  <a:pt x="4000173" y="1338431"/>
                  <a:pt x="3953027" y="1312615"/>
                  <a:pt x="3923280" y="1314299"/>
                </a:cubicBezTo>
                <a:cubicBezTo>
                  <a:pt x="3893533" y="1315982"/>
                  <a:pt x="3865470" y="1330575"/>
                  <a:pt x="3839091" y="1317666"/>
                </a:cubicBezTo>
                <a:cubicBezTo>
                  <a:pt x="3812712" y="1304757"/>
                  <a:pt x="3785770" y="1225057"/>
                  <a:pt x="3765002" y="1236843"/>
                </a:cubicBezTo>
                <a:cubicBezTo>
                  <a:pt x="3744235" y="1248630"/>
                  <a:pt x="3735257" y="1348534"/>
                  <a:pt x="3714490" y="1388385"/>
                </a:cubicBezTo>
                <a:cubicBezTo>
                  <a:pt x="3693724" y="1428235"/>
                  <a:pt x="3646577" y="1428234"/>
                  <a:pt x="3640403" y="1475942"/>
                </a:cubicBezTo>
                <a:cubicBezTo>
                  <a:pt x="3634229" y="1523650"/>
                  <a:pt x="3660608" y="1601666"/>
                  <a:pt x="3677447" y="1674630"/>
                </a:cubicBezTo>
                <a:cubicBezTo>
                  <a:pt x="3694285" y="1747595"/>
                  <a:pt x="3713930" y="1840204"/>
                  <a:pt x="3741431" y="1913730"/>
                </a:cubicBezTo>
                <a:cubicBezTo>
                  <a:pt x="3768932" y="1987255"/>
                  <a:pt x="3799241" y="2052362"/>
                  <a:pt x="3842459" y="2115785"/>
                </a:cubicBezTo>
                <a:cubicBezTo>
                  <a:pt x="3880274" y="2171280"/>
                  <a:pt x="3884572" y="2174350"/>
                  <a:pt x="3962511" y="2254715"/>
                </a:cubicBezTo>
                <a:lnTo>
                  <a:pt x="3967649" y="2260031"/>
                </a:lnTo>
                <a:lnTo>
                  <a:pt x="3990634" y="2237018"/>
                </a:lnTo>
                <a:cubicBezTo>
                  <a:pt x="4041708" y="2166860"/>
                  <a:pt x="4058547" y="2108489"/>
                  <a:pt x="4159013" y="2008023"/>
                </a:cubicBezTo>
                <a:cubicBezTo>
                  <a:pt x="4259479" y="1907556"/>
                  <a:pt x="4512048" y="1704378"/>
                  <a:pt x="4593432" y="1634220"/>
                </a:cubicBezTo>
                <a:cubicBezTo>
                  <a:pt x="4613777" y="1616680"/>
                  <a:pt x="4626301" y="1605280"/>
                  <a:pt x="4633895" y="1597966"/>
                </a:cubicBezTo>
                <a:lnTo>
                  <a:pt x="4644277" y="1586782"/>
                </a:lnTo>
                <a:lnTo>
                  <a:pt x="4647313" y="1587074"/>
                </a:lnTo>
                <a:cubicBezTo>
                  <a:pt x="4663591" y="1582023"/>
                  <a:pt x="4668080" y="1580899"/>
                  <a:pt x="4691092" y="1603911"/>
                </a:cubicBezTo>
                <a:cubicBezTo>
                  <a:pt x="4714104" y="1626923"/>
                  <a:pt x="4756199" y="1716165"/>
                  <a:pt x="4785383" y="1725143"/>
                </a:cubicBezTo>
                <a:cubicBezTo>
                  <a:pt x="4814569" y="1734124"/>
                  <a:pt x="4849928" y="1686416"/>
                  <a:pt x="4866205" y="1657791"/>
                </a:cubicBezTo>
                <a:cubicBezTo>
                  <a:pt x="4882482" y="1629167"/>
                  <a:pt x="4870698" y="1585951"/>
                  <a:pt x="4883045" y="1553398"/>
                </a:cubicBezTo>
                <a:cubicBezTo>
                  <a:pt x="4895394" y="1520844"/>
                  <a:pt x="4933559" y="1499515"/>
                  <a:pt x="4940294" y="1462472"/>
                </a:cubicBezTo>
                <a:cubicBezTo>
                  <a:pt x="4947029" y="1425429"/>
                  <a:pt x="4932436" y="1376038"/>
                  <a:pt x="4923456" y="1331136"/>
                </a:cubicBezTo>
                <a:cubicBezTo>
                  <a:pt x="4914475" y="1286235"/>
                  <a:pt x="4866769" y="1239649"/>
                  <a:pt x="4886412" y="1193065"/>
                </a:cubicBezTo>
                <a:cubicBezTo>
                  <a:pt x="4906057" y="1146480"/>
                  <a:pt x="5021116" y="1081934"/>
                  <a:pt x="5064896" y="1061728"/>
                </a:cubicBezTo>
                <a:cubicBezTo>
                  <a:pt x="5108675" y="1041523"/>
                  <a:pt x="5118777" y="1061729"/>
                  <a:pt x="5149086" y="1071832"/>
                </a:cubicBezTo>
                <a:cubicBezTo>
                  <a:pt x="5179393" y="1081935"/>
                  <a:pt x="5217000" y="1091476"/>
                  <a:pt x="5246746" y="1122345"/>
                </a:cubicBezTo>
                <a:close/>
                <a:moveTo>
                  <a:pt x="5337040" y="194435"/>
                </a:moveTo>
                <a:cubicBezTo>
                  <a:pt x="5353965" y="211360"/>
                  <a:pt x="5374120" y="232309"/>
                  <a:pt x="5399477" y="259250"/>
                </a:cubicBezTo>
                <a:cubicBezTo>
                  <a:pt x="5500901" y="367013"/>
                  <a:pt x="5690278" y="572238"/>
                  <a:pt x="5827358" y="744182"/>
                </a:cubicBezTo>
                <a:cubicBezTo>
                  <a:pt x="5964439" y="916127"/>
                  <a:pt x="6107065" y="1104713"/>
                  <a:pt x="6221960" y="1290921"/>
                </a:cubicBezTo>
                <a:cubicBezTo>
                  <a:pt x="6336855" y="1477129"/>
                  <a:pt x="6450957" y="1740198"/>
                  <a:pt x="6516724" y="1861431"/>
                </a:cubicBezTo>
                <a:cubicBezTo>
                  <a:pt x="6582492" y="1982664"/>
                  <a:pt x="6605470" y="1978703"/>
                  <a:pt x="6616564" y="2018322"/>
                </a:cubicBezTo>
                <a:cubicBezTo>
                  <a:pt x="6627658" y="2057940"/>
                  <a:pt x="6599132" y="2088050"/>
                  <a:pt x="6583284" y="2099143"/>
                </a:cubicBezTo>
                <a:lnTo>
                  <a:pt x="6583718" y="2101784"/>
                </a:lnTo>
                <a:lnTo>
                  <a:pt x="6549687" y="2111869"/>
                </a:lnTo>
                <a:lnTo>
                  <a:pt x="6521479" y="2084881"/>
                </a:lnTo>
                <a:cubicBezTo>
                  <a:pt x="6521479" y="2084881"/>
                  <a:pt x="6036544" y="1592023"/>
                  <a:pt x="5732272" y="1267149"/>
                </a:cubicBezTo>
                <a:cubicBezTo>
                  <a:pt x="5618170" y="1145321"/>
                  <a:pt x="5468970" y="983939"/>
                  <a:pt x="5317638" y="819225"/>
                </a:cubicBezTo>
                <a:lnTo>
                  <a:pt x="5220713" y="713523"/>
                </a:lnTo>
                <a:lnTo>
                  <a:pt x="5156996" y="781516"/>
                </a:lnTo>
                <a:cubicBezTo>
                  <a:pt x="4834150" y="1123790"/>
                  <a:pt x="4234583" y="1732969"/>
                  <a:pt x="4069680" y="1877089"/>
                </a:cubicBezTo>
                <a:cubicBezTo>
                  <a:pt x="3866720" y="2054469"/>
                  <a:pt x="3916263" y="1882148"/>
                  <a:pt x="4109797" y="1660476"/>
                </a:cubicBezTo>
                <a:cubicBezTo>
                  <a:pt x="4279138" y="1466516"/>
                  <a:pt x="4858595" y="892793"/>
                  <a:pt x="5133698" y="635788"/>
                </a:cubicBezTo>
                <a:lnTo>
                  <a:pt x="5142264" y="627866"/>
                </a:lnTo>
                <a:lnTo>
                  <a:pt x="5021899" y="496094"/>
                </a:lnTo>
                <a:cubicBezTo>
                  <a:pt x="4882378" y="343043"/>
                  <a:pt x="4762704" y="210815"/>
                  <a:pt x="4695847" y="135639"/>
                </a:cubicBezTo>
                <a:lnTo>
                  <a:pt x="4659743" y="95183"/>
                </a:lnTo>
                <a:lnTo>
                  <a:pt x="4670566" y="58667"/>
                </a:lnTo>
                <a:lnTo>
                  <a:pt x="4682624" y="50137"/>
                </a:lnTo>
                <a:cubicBezTo>
                  <a:pt x="4707139" y="35206"/>
                  <a:pt x="4744578" y="19160"/>
                  <a:pt x="4790932" y="12028"/>
                </a:cubicBezTo>
                <a:cubicBezTo>
                  <a:pt x="4852738" y="2519"/>
                  <a:pt x="4962085" y="-6990"/>
                  <a:pt x="5033399" y="7273"/>
                </a:cubicBezTo>
                <a:cubicBezTo>
                  <a:pt x="5104713" y="21536"/>
                  <a:pt x="5157802" y="55609"/>
                  <a:pt x="5218815" y="97605"/>
                </a:cubicBezTo>
                <a:cubicBezTo>
                  <a:pt x="5264575" y="129103"/>
                  <a:pt x="5286266" y="143662"/>
                  <a:pt x="5337040" y="19443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97" name="Text Box 6"/>
          <p:cNvSpPr txBox="1"/>
          <p:nvPr/>
        </p:nvSpPr>
        <p:spPr>
          <a:xfrm>
            <a:off x="6986" y="1661994"/>
            <a:ext cx="12177605" cy="3199765"/>
          </a:xfrm>
          <a:prstGeom prst="rect">
            <a:avLst/>
          </a:prstGeom>
          <a:noFill/>
          <a:ln w="9525">
            <a:noFill/>
          </a:ln>
        </p:spPr>
        <p:txBody>
          <a:bodyPr wrap="square" anchor="t">
            <a:spAutoFit/>
          </a:bodyPr>
          <a:p>
            <a:pPr algn="l">
              <a:spcBef>
                <a:spcPct val="50000"/>
              </a:spcBef>
              <a:buNone/>
            </a:pPr>
            <a:r>
              <a:rPr lang="zh-CN" altLang="en-US" sz="6400" b="1" dirty="0" smtClean="0">
                <a:solidFill>
                  <a:srgbClr val="000000"/>
                </a:solidFill>
                <a:latin typeface="华文行楷" panose="02010800040101010101" pitchFamily="2" charset="-122"/>
                <a:ea typeface="华文行楷" panose="02010800040101010101" pitchFamily="2" charset="-122"/>
                <a:sym typeface="+mn-ea"/>
              </a:rPr>
              <a:t>       </a:t>
            </a:r>
            <a:r>
              <a:rPr lang="zh-CN" altLang="en-US" sz="6400" b="1" dirty="0" smtClean="0">
                <a:solidFill>
                  <a:srgbClr val="000000"/>
                </a:solidFill>
                <a:latin typeface="+mj-ea"/>
                <a:ea typeface="+mj-ea"/>
                <a:cs typeface="+mj-ea"/>
                <a:sym typeface="+mn-ea"/>
              </a:rPr>
              <a:t> </a:t>
            </a:r>
            <a:r>
              <a:rPr lang="zh-CN" altLang="en-US" sz="44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单元二 中华文明形成与发展</a:t>
            </a:r>
            <a:endParaRPr lang="zh-CN" altLang="en-US" sz="44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l">
              <a:spcBef>
                <a:spcPct val="50000"/>
              </a:spcBef>
              <a:buNone/>
            </a:pPr>
            <a:r>
              <a:rPr lang="zh-CN" altLang="en-US" sz="44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——秦汉时期       </a:t>
            </a:r>
            <a:r>
              <a:rPr lang="zh-CN" altLang="en-US" sz="4400" b="1" kern="100" dirty="0" smtClean="0">
                <a:solidFill>
                  <a:schemeClr val="bg2">
                    <a:lumMod val="25000"/>
                  </a:schemeClr>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4400" b="1" kern="100" dirty="0" smtClean="0">
              <a:solidFill>
                <a:schemeClr val="bg2">
                  <a:lumMod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a:spcBef>
                <a:spcPct val="50000"/>
              </a:spcBef>
            </a:pPr>
            <a:r>
              <a:rPr lang="zh-CN" altLang="en-US" sz="2400" b="1" dirty="0" smtClean="0">
                <a:solidFill>
                  <a:srgbClr val="000000"/>
                </a:solidFill>
                <a:latin typeface="华文行楷" panose="02010800040101010101" pitchFamily="2" charset="-122"/>
                <a:ea typeface="华文行楷" panose="02010800040101010101" pitchFamily="2" charset="-122"/>
                <a:sym typeface="+mn-ea"/>
              </a:rPr>
              <a:t>                                                  </a:t>
            </a:r>
            <a:endParaRPr lang="zh-CN" altLang="en-US" sz="2400" b="1" dirty="0" smtClean="0">
              <a:solidFill>
                <a:srgbClr val="000000"/>
              </a:solidFill>
              <a:latin typeface="华文行楷" panose="02010800040101010101" pitchFamily="2" charset="-122"/>
              <a:ea typeface="华文行楷" panose="02010800040101010101" pitchFamily="2" charset="-122"/>
              <a:sym typeface="+mn-ea"/>
            </a:endParaRPr>
          </a:p>
          <a:p>
            <a:pPr>
              <a:spcBef>
                <a:spcPct val="50000"/>
              </a:spcBef>
            </a:pPr>
            <a:r>
              <a:rPr lang="zh-CN" altLang="en-US" sz="2400" b="1" dirty="0" smtClean="0">
                <a:solidFill>
                  <a:srgbClr val="000000"/>
                </a:solidFill>
                <a:latin typeface="华文行楷" panose="02010800040101010101" pitchFamily="2" charset="-122"/>
                <a:ea typeface="华文行楷" panose="02010800040101010101" pitchFamily="2" charset="-122"/>
                <a:sym typeface="+mn-ea"/>
              </a:rPr>
              <a:t>                                                            </a:t>
            </a:r>
            <a:r>
              <a:rPr lang="zh-CN" altLang="en-US" sz="2400" b="1" dirty="0" smtClean="0">
                <a:solidFill>
                  <a:srgbClr val="000000"/>
                </a:solidFill>
                <a:latin typeface="义启小魏楷" panose="02010601030101010101" charset="-128"/>
                <a:ea typeface="义启小魏楷" panose="02010601030101010101" charset="-128"/>
                <a:cs typeface="义启小魏楷" panose="02010601030101010101" charset="-128"/>
                <a:sym typeface="+mn-ea"/>
              </a:rPr>
              <a:t> </a:t>
            </a:r>
            <a:endParaRPr lang="zh-CN" altLang="en-US" sz="2400" b="1" dirty="0" smtClean="0">
              <a:solidFill>
                <a:srgbClr val="000000"/>
              </a:solidFill>
              <a:latin typeface="华文行楷" panose="02010800040101010101" pitchFamily="2" charset="-122"/>
              <a:ea typeface="华文行楷" panose="02010800040101010101" pitchFamily="2" charset="-122"/>
              <a:cs typeface="华文行楷" panose="02010800040101010101" pitchFamily="2" charset="-122"/>
              <a:sym typeface="+mn-ea"/>
            </a:endParaRPr>
          </a:p>
        </p:txBody>
      </p:sp>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 y="36830"/>
            <a:ext cx="1858010" cy="9594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329565" y="1143000"/>
            <a:ext cx="11854815" cy="4292600"/>
          </a:xfrm>
          <a:prstGeom prst="rect">
            <a:avLst/>
          </a:prstGeom>
          <a:noFill/>
          <a:ln w="9525">
            <a:noFill/>
          </a:ln>
        </p:spPr>
        <p:txBody>
          <a:bodyPr wrap="square">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二、</a:t>
            </a:r>
            <a:r>
              <a:rPr lang="en-US" sz="2600" b="1">
                <a:latin typeface="宋体" panose="02010600030101010101" pitchFamily="2" charset="-122"/>
                <a:ea typeface="宋体" panose="02010600030101010101" pitchFamily="2" charset="-122"/>
                <a:cs typeface="宋体" panose="02010600030101010101" pitchFamily="2" charset="-122"/>
                <a:sym typeface="+mn-ea"/>
              </a:rPr>
              <a:t>秦朝</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专制主义</a:t>
            </a:r>
            <a:r>
              <a:rPr lang="en-US" sz="2600" b="1">
                <a:latin typeface="宋体" panose="02010600030101010101" pitchFamily="2" charset="-122"/>
                <a:ea typeface="宋体" panose="02010600030101010101" pitchFamily="2" charset="-122"/>
                <a:cs typeface="宋体" panose="02010600030101010101" pitchFamily="2" charset="-122"/>
                <a:sym typeface="+mn-ea"/>
              </a:rPr>
              <a:t>中央集权制度的形成</a:t>
            </a:r>
            <a:endParaRPr 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rPr>
              <a:t>  1.</a:t>
            </a:r>
            <a:r>
              <a:rPr lang="zh-CN" altLang="en-US" sz="2600" b="1">
                <a:latin typeface="宋体" panose="02010600030101010101" pitchFamily="2" charset="-122"/>
                <a:ea typeface="宋体" panose="02010600030101010101" pitchFamily="2" charset="-122"/>
                <a:cs typeface="宋体" panose="02010600030101010101" pitchFamily="2" charset="-122"/>
              </a:rPr>
              <a:t>——建立皇帝制度：</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r>
              <a:rPr lang="en-US" altLang="zh-CN" sz="2600" b="1">
                <a:latin typeface="宋体" panose="02010600030101010101" pitchFamily="2" charset="-122"/>
                <a:ea typeface="宋体" panose="02010600030101010101" pitchFamily="2" charset="-122"/>
                <a:cs typeface="宋体" panose="02010600030101010101" pitchFamily="2" charset="-122"/>
              </a:rPr>
              <a:t>1</a:t>
            </a:r>
            <a:r>
              <a:rPr lang="zh-CN" altLang="en-US" sz="2600" b="1">
                <a:latin typeface="宋体" panose="02010600030101010101" pitchFamily="2" charset="-122"/>
                <a:ea typeface="宋体" panose="02010600030101010101" pitchFamily="2" charset="-122"/>
                <a:cs typeface="宋体" panose="02010600030101010101" pitchFamily="2" charset="-122"/>
              </a:rPr>
              <a:t>）内容：</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solidFill>
                  <a:srgbClr val="FF0000"/>
                </a:solidFill>
                <a:latin typeface="楷体" panose="02010609060101010101" charset="-122"/>
                <a:ea typeface="楷体" panose="02010609060101010101" charset="-122"/>
                <a:cs typeface="宋体" panose="02010600030101010101" pitchFamily="2" charset="-122"/>
              </a:rPr>
              <a:t>主要职权</a:t>
            </a:r>
            <a:r>
              <a:rPr lang="zh-CN" altLang="en-US" sz="2600" b="1">
                <a:latin typeface="楷体" panose="02010609060101010101" charset="-122"/>
                <a:ea typeface="楷体" panose="02010609060101010101" charset="-122"/>
                <a:cs typeface="宋体" panose="02010600030101010101" pitchFamily="2" charset="-122"/>
              </a:rPr>
              <a:t>：总揽全国政治、经济、军事等一切大权；中央、地方主要官员由皇帝任免；军队调动由皇帝控制。</a:t>
            </a:r>
            <a:r>
              <a:rPr lang="zh-CN" altLang="en-US" sz="2600" b="1">
                <a:solidFill>
                  <a:srgbClr val="FF0000"/>
                </a:solidFill>
                <a:latin typeface="楷体" panose="02010609060101010101" charset="-122"/>
                <a:ea typeface="楷体" panose="02010609060101010101" charset="-122"/>
                <a:cs typeface="宋体" panose="02010600030101010101" pitchFamily="2" charset="-122"/>
              </a:rPr>
              <a:t>产生方式</a:t>
            </a:r>
            <a:r>
              <a:rPr lang="zh-CN" altLang="en-US" sz="2600" b="1">
                <a:latin typeface="楷体" panose="02010609060101010101" charset="-122"/>
                <a:ea typeface="楷体" panose="02010609060101010101" charset="-122"/>
                <a:cs typeface="宋体" panose="02010600030101010101" pitchFamily="2" charset="-122"/>
              </a:rPr>
              <a:t>：世袭。</a:t>
            </a:r>
            <a:endParaRPr lang="zh-CN" altLang="en-US" sz="2600" b="1">
              <a:latin typeface="楷体" panose="02010609060101010101" charset="-122"/>
              <a:ea typeface="楷体" panose="02010609060101010101"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endParaRPr lang="zh-CN" altLang="en-US" sz="3600" b="1">
              <a:latin typeface="楷体" panose="02010609060101010101" charset="-122"/>
              <a:ea typeface="楷体" panose="0201060906010101010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ox(in)">
                                      <p:cBhvr>
                                        <p:cTn id="13" dur="2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ox(in)">
                                      <p:cBhvr>
                                        <p:cTn id="18"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框 1"/>
          <p:cNvSpPr txBox="1"/>
          <p:nvPr/>
        </p:nvSpPr>
        <p:spPr>
          <a:xfrm>
            <a:off x="1792288" y="150813"/>
            <a:ext cx="3042920" cy="521970"/>
          </a:xfrm>
          <a:prstGeom prst="rect">
            <a:avLst/>
          </a:prstGeom>
          <a:noFill/>
          <a:ln w="9525">
            <a:noFill/>
          </a:ln>
        </p:spPr>
        <p:txBody>
          <a:bodyPr wrap="none" anchor="t">
            <a:spAutoFit/>
          </a:bodyPr>
          <a:p>
            <a:r>
              <a:rPr lang="zh-CN" altLang="en-US" sz="2800" b="1" dirty="0">
                <a:solidFill>
                  <a:srgbClr val="0033CC"/>
                </a:solidFill>
                <a:latin typeface="黑体" panose="02010609060101010101" pitchFamily="49" charset="-122"/>
                <a:ea typeface="黑体" panose="02010609060101010101" pitchFamily="49" charset="-122"/>
              </a:rPr>
              <a:t>皇帝制度的特点：</a:t>
            </a:r>
            <a:endParaRPr lang="zh-CN" altLang="en-US" sz="2800" b="1" dirty="0">
              <a:solidFill>
                <a:srgbClr val="0033CC"/>
              </a:solidFill>
              <a:latin typeface="黑体" panose="02010609060101010101" pitchFamily="49" charset="-122"/>
              <a:ea typeface="黑体" panose="02010609060101010101" pitchFamily="49" charset="-122"/>
            </a:endParaRPr>
          </a:p>
        </p:txBody>
      </p:sp>
      <p:sp>
        <p:nvSpPr>
          <p:cNvPr id="3" name="文本框 2"/>
          <p:cNvSpPr txBox="1"/>
          <p:nvPr/>
        </p:nvSpPr>
        <p:spPr>
          <a:xfrm>
            <a:off x="1792288" y="857250"/>
            <a:ext cx="8607425" cy="4613910"/>
          </a:xfrm>
          <a:prstGeom prst="rect">
            <a:avLst/>
          </a:prstGeom>
          <a:noFill/>
        </p:spPr>
        <p:txBody>
          <a:bodyPr wrap="square" rtlCol="0" anchor="t">
            <a:spAutoFit/>
          </a:bodyPr>
          <a:p>
            <a:pPr marR="0" defTabSz="914400">
              <a:spcBef>
                <a:spcPct val="30000"/>
              </a:spcBef>
              <a:buClr>
                <a:schemeClr val="tx2"/>
              </a:buClr>
              <a:buSzTx/>
              <a:buFont typeface="Wingdings" panose="05000000000000000000" pitchFamily="2" charset="2"/>
              <a:buNone/>
              <a:defRPr/>
            </a:pPr>
            <a:r>
              <a:rPr lang="zh-CN" altLang="en-US" sz="2800" b="1" u="sng" noProof="0" smtClean="0">
                <a:solidFill>
                  <a:srgbClr val="FF0000"/>
                </a:solidFill>
                <a:latin typeface="黑体" panose="02010609060101010101" pitchFamily="49" charset="-122"/>
                <a:ea typeface="黑体" panose="02010609060101010101" pitchFamily="49" charset="-122"/>
                <a:cs typeface="+mn-cs"/>
                <a:sym typeface="+mn-ea"/>
              </a:rPr>
              <a:t>①皇帝独尊：</a:t>
            </a:r>
            <a:r>
              <a:rPr lang="zh-CN" altLang="en-US" sz="2800" b="1" noProof="0" smtClean="0">
                <a:solidFill>
                  <a:schemeClr val="accent2"/>
                </a:solidFill>
                <a:latin typeface="黑体" panose="02010609060101010101" pitchFamily="49" charset="-122"/>
                <a:ea typeface="黑体" panose="02010609060101010101" pitchFamily="49" charset="-122"/>
                <a:cs typeface="+mn-cs"/>
                <a:sym typeface="+mn-ea"/>
              </a:rPr>
              <a:t>成为秦王朝政治制度的基本特征。</a:t>
            </a:r>
            <a:endParaRPr kumimoji="0" lang="zh-CN" altLang="en-US" sz="2800" b="1" kern="1200" cap="none" spc="0" normalizeH="0" baseline="0" noProof="0" smtClean="0">
              <a:solidFill>
                <a:schemeClr val="accent2"/>
              </a:solidFill>
              <a:latin typeface="黑体" panose="02010609060101010101" pitchFamily="49" charset="-122"/>
              <a:ea typeface="黑体" panose="02010609060101010101" pitchFamily="49" charset="-122"/>
              <a:cs typeface="+mn-cs"/>
            </a:endParaRPr>
          </a:p>
          <a:p>
            <a:pPr marR="0" defTabSz="914400">
              <a:spcBef>
                <a:spcPct val="30000"/>
              </a:spcBef>
              <a:buClrTx/>
              <a:buSzTx/>
              <a:buFontTx/>
              <a:buNone/>
              <a:defRPr/>
            </a:pPr>
            <a:r>
              <a:rPr lang="zh-CN" altLang="en-US" sz="2800" b="1" noProof="0" smtClean="0">
                <a:latin typeface="华文楷体" pitchFamily="2" charset="-122"/>
                <a:ea typeface="华文楷体" pitchFamily="2" charset="-122"/>
                <a:cs typeface="+mn-cs"/>
                <a:sym typeface="+mn-ea"/>
              </a:rPr>
              <a:t>材料一：确立“皇帝”称号；皇帝自称“朕”；命令称“制”或“诏”，印称“玺”。 </a:t>
            </a:r>
            <a:endParaRPr kumimoji="0" lang="zh-CN" altLang="en-US" sz="2800" b="1" kern="1200" cap="none" spc="0" normalizeH="0" baseline="0" noProof="0" smtClean="0">
              <a:latin typeface="华文楷体" pitchFamily="2" charset="-122"/>
              <a:ea typeface="华文楷体" pitchFamily="2" charset="-122"/>
              <a:cs typeface="+mn-cs"/>
            </a:endParaRPr>
          </a:p>
          <a:p>
            <a:pPr marR="0" defTabSz="914400">
              <a:spcBef>
                <a:spcPct val="30000"/>
              </a:spcBef>
              <a:buClrTx/>
              <a:buSzTx/>
              <a:buFontTx/>
              <a:buNone/>
              <a:defRPr/>
            </a:pPr>
            <a:r>
              <a:rPr lang="zh-CN" altLang="en-US" sz="2800" b="1" u="sng" noProof="0" smtClean="0">
                <a:solidFill>
                  <a:srgbClr val="FF0000"/>
                </a:solidFill>
                <a:latin typeface="黑体" panose="02010609060101010101" pitchFamily="49" charset="-122"/>
                <a:ea typeface="黑体" panose="02010609060101010101" pitchFamily="49" charset="-122"/>
                <a:cs typeface="+mn-cs"/>
                <a:sym typeface="+mn-ea"/>
              </a:rPr>
              <a:t>②皇权至上：</a:t>
            </a:r>
            <a:r>
              <a:rPr lang="zh-CN" altLang="en-US" sz="2800" b="1" noProof="0" smtClean="0">
                <a:solidFill>
                  <a:schemeClr val="accent2"/>
                </a:solidFill>
                <a:latin typeface="黑体" panose="02010609060101010101" pitchFamily="49" charset="-122"/>
                <a:ea typeface="黑体" panose="02010609060101010101" pitchFamily="49" charset="-122"/>
                <a:cs typeface="+mn-cs"/>
                <a:sym typeface="+mn-ea"/>
              </a:rPr>
              <a:t>地位不可僭越——权力高度集中的标志。</a:t>
            </a:r>
            <a:r>
              <a:rPr lang="zh-CN" altLang="en-US" sz="2800" b="1" noProof="0" smtClean="0">
                <a:latin typeface="黑体" panose="02010609060101010101" pitchFamily="49" charset="-122"/>
                <a:ea typeface="黑体" panose="02010609060101010101" pitchFamily="49" charset="-122"/>
                <a:cs typeface="+mn-cs"/>
                <a:sym typeface="+mn-ea"/>
              </a:rPr>
              <a:t> </a:t>
            </a:r>
            <a:endParaRPr kumimoji="0" lang="zh-CN" altLang="en-US" sz="2800" b="1" kern="1200" cap="none" spc="0" normalizeH="0" baseline="0" noProof="0" smtClean="0">
              <a:latin typeface="黑体" panose="02010609060101010101" pitchFamily="49" charset="-122"/>
              <a:ea typeface="黑体" panose="02010609060101010101" pitchFamily="49" charset="-122"/>
              <a:cs typeface="+mn-cs"/>
            </a:endParaRPr>
          </a:p>
          <a:p>
            <a:pPr marR="0" defTabSz="914400">
              <a:spcBef>
                <a:spcPct val="30000"/>
              </a:spcBef>
              <a:buClrTx/>
              <a:buSzTx/>
              <a:buFontTx/>
              <a:buNone/>
              <a:defRPr/>
            </a:pPr>
            <a:r>
              <a:rPr lang="zh-CN" altLang="en-US" sz="2800" b="1" noProof="0" smtClean="0">
                <a:latin typeface="华文楷体" pitchFamily="2" charset="-122"/>
                <a:ea typeface="华文楷体" pitchFamily="2" charset="-122"/>
                <a:cs typeface="+mn-cs"/>
                <a:sym typeface="+mn-ea"/>
              </a:rPr>
              <a:t>材料二：“天下之事无小大皆决于上”，主要官员由皇帝任免</a:t>
            </a:r>
            <a:r>
              <a:rPr lang="zh-CN" altLang="en-US" sz="2800" b="1"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a:t>
            </a:r>
            <a:endParaRPr kumimoji="0" lang="zh-CN" altLang="en-US" sz="2800" b="1" kern="1200" cap="none" spc="0" normalizeH="0" baseline="0" noProof="0" smtClean="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a:spcBef>
                <a:spcPct val="30000"/>
              </a:spcBef>
              <a:buClrTx/>
              <a:buSzTx/>
              <a:buFontTx/>
              <a:buNone/>
              <a:defRPr/>
            </a:pPr>
            <a:r>
              <a:rPr lang="zh-CN" altLang="en-US" sz="2800" b="1" u="sng" noProof="0" smtClean="0">
                <a:solidFill>
                  <a:srgbClr val="FF3300"/>
                </a:solidFill>
                <a:latin typeface="黑体" panose="02010609060101010101" pitchFamily="49" charset="-122"/>
                <a:ea typeface="黑体" panose="02010609060101010101" pitchFamily="49" charset="-122"/>
                <a:cs typeface="+mn-cs"/>
                <a:sym typeface="+mn-ea"/>
              </a:rPr>
              <a:t>③皇位世袭：</a:t>
            </a:r>
            <a:r>
              <a:rPr lang="zh-CN" altLang="en-US" sz="2800" b="1" noProof="0" smtClean="0">
                <a:solidFill>
                  <a:schemeClr val="accent2"/>
                </a:solidFill>
                <a:latin typeface="黑体" panose="02010609060101010101" pitchFamily="49" charset="-122"/>
                <a:ea typeface="黑体" panose="02010609060101010101" pitchFamily="49" charset="-122"/>
                <a:cs typeface="+mn-cs"/>
                <a:sym typeface="+mn-ea"/>
              </a:rPr>
              <a:t>权力不可转移。</a:t>
            </a:r>
            <a:endParaRPr kumimoji="0" lang="zh-CN" altLang="en-US" sz="2800" b="1" kern="1200" cap="none" spc="0" normalizeH="0" baseline="0" noProof="0" smtClean="0">
              <a:solidFill>
                <a:schemeClr val="accent2"/>
              </a:solidFill>
              <a:latin typeface="黑体" panose="02010609060101010101" pitchFamily="49" charset="-122"/>
              <a:ea typeface="黑体" panose="02010609060101010101" pitchFamily="49" charset="-122"/>
              <a:cs typeface="+mn-cs"/>
            </a:endParaRPr>
          </a:p>
          <a:p>
            <a:pPr marR="0" defTabSz="914400">
              <a:spcBef>
                <a:spcPct val="30000"/>
              </a:spcBef>
              <a:buClrTx/>
              <a:buSzTx/>
              <a:buFontTx/>
              <a:buNone/>
              <a:defRPr/>
            </a:pPr>
            <a:r>
              <a:rPr lang="zh-CN" altLang="en-US" sz="2800" b="1" noProof="0" smtClean="0">
                <a:latin typeface="华文楷体" pitchFamily="2" charset="-122"/>
                <a:ea typeface="华文楷体" pitchFamily="2" charset="-122"/>
                <a:cs typeface="+mn-cs"/>
                <a:sym typeface="+mn-ea"/>
              </a:rPr>
              <a:t>材料三：“朕为始皇帝。后世以计数，二世三世至于万世，传之无穷。”──《史记卷六·秦始皇本纪》</a:t>
            </a:r>
            <a:endParaRPr lang="zh-CN" altLang="en-US" sz="2800" b="1" noProof="0" smtClean="0">
              <a:latin typeface="华文楷体" pitchFamily="2" charset="-122"/>
              <a:ea typeface="华文楷体" pitchFamily="2" charset="-122"/>
            </a:endParaRPr>
          </a:p>
        </p:txBody>
      </p:sp>
      <p:sp>
        <p:nvSpPr>
          <p:cNvPr id="39939" name="文本框 3"/>
          <p:cNvSpPr txBox="1"/>
          <p:nvPr/>
        </p:nvSpPr>
        <p:spPr>
          <a:xfrm>
            <a:off x="1792288" y="5362575"/>
            <a:ext cx="3042920" cy="521970"/>
          </a:xfrm>
          <a:prstGeom prst="rect">
            <a:avLst/>
          </a:prstGeom>
          <a:noFill/>
          <a:ln w="9525">
            <a:noFill/>
          </a:ln>
        </p:spPr>
        <p:txBody>
          <a:bodyPr wrap="none" anchor="t">
            <a:spAutoFit/>
          </a:bodyPr>
          <a:p>
            <a:r>
              <a:rPr lang="zh-CN" altLang="en-US" sz="2800" b="1" dirty="0">
                <a:solidFill>
                  <a:srgbClr val="0033CC"/>
                </a:solidFill>
                <a:latin typeface="黑体" panose="02010609060101010101" pitchFamily="49" charset="-122"/>
                <a:ea typeface="黑体" panose="02010609060101010101" pitchFamily="49" charset="-122"/>
                <a:sym typeface="宋体" panose="02010600030101010101" pitchFamily="2" charset="-122"/>
              </a:rPr>
              <a:t>皇帝制度的本质：</a:t>
            </a:r>
            <a:endParaRPr lang="zh-CN" altLang="en-US" sz="2800" b="1" dirty="0">
              <a:solidFill>
                <a:srgbClr val="0033CC"/>
              </a:solidFill>
              <a:latin typeface="黑体" panose="02010609060101010101" pitchFamily="49" charset="-122"/>
              <a:ea typeface="黑体" panose="02010609060101010101" pitchFamily="49" charset="-122"/>
            </a:endParaRPr>
          </a:p>
        </p:txBody>
      </p:sp>
      <p:sp>
        <p:nvSpPr>
          <p:cNvPr id="5" name="文本框 4"/>
          <p:cNvSpPr txBox="1"/>
          <p:nvPr/>
        </p:nvSpPr>
        <p:spPr>
          <a:xfrm>
            <a:off x="1536700" y="5884863"/>
            <a:ext cx="10193020" cy="1082040"/>
          </a:xfrm>
          <a:prstGeom prst="rect">
            <a:avLst/>
          </a:prstGeom>
          <a:noFill/>
          <a:ln w="9525">
            <a:noFill/>
          </a:ln>
        </p:spPr>
        <p:txBody>
          <a:bodyPr wrap="none" anchor="t">
            <a:spAutoFit/>
          </a:bodyPr>
          <a:p>
            <a:pPr defTabSz="914400">
              <a:spcBef>
                <a:spcPct val="30000"/>
              </a:spcBef>
            </a:pPr>
            <a:r>
              <a:rPr lang="zh-CN" altLang="en-US" sz="2800" b="1" dirty="0">
                <a:latin typeface="楷体" panose="02010609060101010101" charset="-122"/>
                <a:ea typeface="楷体" panose="02010609060101010101" charset="-122"/>
                <a:sym typeface="宋体" panose="02010600030101010101" pitchFamily="2" charset="-122"/>
              </a:rPr>
              <a:t>是君主专制，即皇帝是封建国家政权的主宰和权力中心。（结束</a:t>
            </a:r>
            <a:endParaRPr lang="zh-CN" altLang="en-US" sz="2800" b="1" dirty="0">
              <a:latin typeface="楷体" panose="02010609060101010101" charset="-122"/>
              <a:ea typeface="楷体" panose="02010609060101010101" charset="-122"/>
              <a:sym typeface="宋体" panose="02010600030101010101" pitchFamily="2" charset="-122"/>
            </a:endParaRPr>
          </a:p>
          <a:p>
            <a:pPr defTabSz="914400">
              <a:spcBef>
                <a:spcPct val="30000"/>
              </a:spcBef>
            </a:pPr>
            <a:r>
              <a:rPr lang="zh-CN" altLang="en-US" sz="2800" b="1" dirty="0">
                <a:latin typeface="楷体" panose="02010609060101010101" charset="-122"/>
                <a:ea typeface="楷体" panose="02010609060101010101" charset="-122"/>
                <a:sym typeface="宋体" panose="02010600030101010101" pitchFamily="2" charset="-122"/>
              </a:rPr>
              <a:t>于辛亥革命</a:t>
            </a:r>
            <a:endParaRPr lang="zh-CN" altLang="en-US" sz="2800" b="1" dirty="0">
              <a:latin typeface="楷体" panose="02010609060101010101" charset="-122"/>
              <a:ea typeface="楷体" panose="02010609060101010101" charset="-122"/>
            </a:endParaRPr>
          </a:p>
        </p:txBody>
      </p:sp>
      <p:sp>
        <p:nvSpPr>
          <p:cNvPr id="6" name="文本框 5"/>
          <p:cNvSpPr txBox="1"/>
          <p:nvPr/>
        </p:nvSpPr>
        <p:spPr>
          <a:xfrm>
            <a:off x="4979988" y="3284538"/>
            <a:ext cx="901700" cy="52197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p>
            <a:pPr fontAlgn="base"/>
            <a:r>
              <a:rPr lang="zh-CN" altLang="en-US" sz="2800" strike="noStrike" noProof="1">
                <a:latin typeface="黑体" panose="02010609060101010101" pitchFamily="49" charset="-122"/>
                <a:ea typeface="黑体" panose="02010609060101010101" pitchFamily="49" charset="-122"/>
              </a:rPr>
              <a:t>核心</a:t>
            </a:r>
            <a:endParaRPr lang="zh-CN" altLang="en-US" sz="2800" strike="noStrike" noProof="1">
              <a:latin typeface="黑体" panose="02010609060101010101" pitchFamily="49" charset="-122"/>
              <a:ea typeface="黑体" panose="02010609060101010101" pitchFamily="49" charset="-122"/>
            </a:endParaRPr>
          </a:p>
        </p:txBody>
      </p:sp>
      <p:pic>
        <p:nvPicPr>
          <p:cNvPr id="39942" name="Picture 4" descr="秦始皇"/>
          <p:cNvPicPr>
            <a:picLocks noChangeAspect="1"/>
          </p:cNvPicPr>
          <p:nvPr/>
        </p:nvPicPr>
        <p:blipFill>
          <a:blip r:embed="rId1">
            <a:clrChange>
              <a:clrFrom>
                <a:srgbClr val="F0F0F0"/>
              </a:clrFrom>
              <a:clrTo>
                <a:srgbClr val="F0F0F0">
                  <a:alpha val="0"/>
                </a:srgbClr>
              </a:clrTo>
            </a:clrChange>
            <a:lum bright="15997"/>
          </a:blip>
          <a:stretch>
            <a:fillRect/>
          </a:stretch>
        </p:blipFill>
        <p:spPr>
          <a:xfrm>
            <a:off x="9118600" y="7938"/>
            <a:ext cx="1538288" cy="1406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22" end="62"/>
                                            </p:txEl>
                                          </p:spTgt>
                                        </p:tgtEl>
                                        <p:attrNameLst>
                                          <p:attrName>style.visibility</p:attrName>
                                        </p:attrNameLst>
                                      </p:cBhvr>
                                      <p:to>
                                        <p:strVal val="visible"/>
                                      </p:to>
                                    </p:set>
                                    <p:anim calcmode="lin" valueType="num">
                                      <p:cBhvr additive="base">
                                        <p:cTn id="7" dur="500" fill="hold"/>
                                        <p:tgtEl>
                                          <p:spTgt spid="3">
                                            <p:txEl>
                                              <p:charRg st="22" end="6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22" end="6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88" end="117"/>
                                            </p:txEl>
                                          </p:spTgt>
                                        </p:tgtEl>
                                        <p:attrNameLst>
                                          <p:attrName>style.visibility</p:attrName>
                                        </p:attrNameLst>
                                      </p:cBhvr>
                                      <p:to>
                                        <p:strVal val="visible"/>
                                      </p:to>
                                    </p:set>
                                    <p:anim calcmode="lin" valueType="num">
                                      <p:cBhvr additive="base">
                                        <p:cTn id="13" dur="500" fill="hold"/>
                                        <p:tgtEl>
                                          <p:spTgt spid="3">
                                            <p:txEl>
                                              <p:charRg st="88" end="11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88" end="11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charRg st="131" end="178"/>
                                            </p:txEl>
                                          </p:spTgt>
                                        </p:tgtEl>
                                        <p:attrNameLst>
                                          <p:attrName>style.visibility</p:attrName>
                                        </p:attrNameLst>
                                      </p:cBhvr>
                                      <p:to>
                                        <p:strVal val="visible"/>
                                      </p:to>
                                    </p:set>
                                    <p:anim calcmode="lin" valueType="num">
                                      <p:cBhvr additive="base">
                                        <p:cTn id="19" dur="500" fill="hold"/>
                                        <p:tgtEl>
                                          <p:spTgt spid="3">
                                            <p:txEl>
                                              <p:charRg st="131" end="17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charRg st="131" end="17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charRg st="0" end="22"/>
                                            </p:txEl>
                                          </p:spTgt>
                                        </p:tgtEl>
                                        <p:attrNameLst>
                                          <p:attrName>style.visibility</p:attrName>
                                        </p:attrNameLst>
                                      </p:cBhvr>
                                      <p:to>
                                        <p:strVal val="visible"/>
                                      </p:to>
                                    </p:set>
                                    <p:anim calcmode="lin" valueType="num">
                                      <p:cBhvr additive="base">
                                        <p:cTn id="25" dur="500" fill="hold"/>
                                        <p:tgtEl>
                                          <p:spTgt spid="3">
                                            <p:txEl>
                                              <p:charRg st="0" end="2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charRg st="0" end="2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charRg st="62" end="88"/>
                                            </p:txEl>
                                          </p:spTgt>
                                        </p:tgtEl>
                                        <p:attrNameLst>
                                          <p:attrName>style.visibility</p:attrName>
                                        </p:attrNameLst>
                                      </p:cBhvr>
                                      <p:to>
                                        <p:strVal val="visible"/>
                                      </p:to>
                                    </p:set>
                                    <p:anim calcmode="lin" valueType="num">
                                      <p:cBhvr additive="base">
                                        <p:cTn id="31" dur="500" fill="hold"/>
                                        <p:tgtEl>
                                          <p:spTgt spid="3">
                                            <p:txEl>
                                              <p:charRg st="62" end="8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charRg st="62" end="8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charRg st="117" end="131"/>
                                            </p:txEl>
                                          </p:spTgt>
                                        </p:tgtEl>
                                        <p:attrNameLst>
                                          <p:attrName>style.visibility</p:attrName>
                                        </p:attrNameLst>
                                      </p:cBhvr>
                                      <p:to>
                                        <p:strVal val="visible"/>
                                      </p:to>
                                    </p:set>
                                    <p:anim calcmode="lin" valueType="num">
                                      <p:cBhvr additive="base">
                                        <p:cTn id="37" dur="500" fill="hold"/>
                                        <p:tgtEl>
                                          <p:spTgt spid="3">
                                            <p:txEl>
                                              <p:charRg st="117" end="13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charRg st="117" end="13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329565" y="1143000"/>
            <a:ext cx="11854815" cy="4892675"/>
          </a:xfrm>
          <a:prstGeom prst="rect">
            <a:avLst/>
          </a:prstGeom>
          <a:noFill/>
          <a:ln w="9525">
            <a:noFill/>
          </a:ln>
        </p:spPr>
        <p:txBody>
          <a:bodyPr wrap="square">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二、</a:t>
            </a:r>
            <a:r>
              <a:rPr lang="en-US" sz="2600" b="1">
                <a:latin typeface="宋体" panose="02010600030101010101" pitchFamily="2" charset="-122"/>
                <a:ea typeface="宋体" panose="02010600030101010101" pitchFamily="2" charset="-122"/>
                <a:cs typeface="宋体" panose="02010600030101010101" pitchFamily="2" charset="-122"/>
                <a:sym typeface="+mn-ea"/>
              </a:rPr>
              <a:t>秦朝</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专制主义</a:t>
            </a:r>
            <a:r>
              <a:rPr lang="en-US" sz="2600" b="1">
                <a:latin typeface="宋体" panose="02010600030101010101" pitchFamily="2" charset="-122"/>
                <a:ea typeface="宋体" panose="02010600030101010101" pitchFamily="2" charset="-122"/>
                <a:cs typeface="宋体" panose="02010600030101010101" pitchFamily="2" charset="-122"/>
                <a:sym typeface="+mn-ea"/>
              </a:rPr>
              <a:t>中央集权制度的形成</a:t>
            </a:r>
            <a:endParaRPr 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rPr>
              <a:t>  2.</a:t>
            </a:r>
            <a:r>
              <a:rPr sz="2600" b="1">
                <a:latin typeface="宋体" panose="02010600030101010101" pitchFamily="2" charset="-122"/>
                <a:ea typeface="宋体" panose="02010600030101010101" pitchFamily="2" charset="-122"/>
                <a:cs typeface="宋体" panose="02010600030101010101" pitchFamily="2" charset="-122"/>
              </a:rPr>
              <a:t>中央行政管理制度——建立三公九卿制</a:t>
            </a:r>
            <a:endParaRPr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（1）内容：</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endParaRPr lang="zh-CN" altLang="en-US" sz="2600" b="1">
              <a:latin typeface="楷体" panose="02010609060101010101" charset="-122"/>
              <a:ea typeface="楷体" panose="02010609060101010101" charset="-122"/>
              <a:cs typeface="宋体" panose="02010600030101010101" pitchFamily="2" charset="-122"/>
            </a:endParaRPr>
          </a:p>
        </p:txBody>
      </p:sp>
      <p:sp>
        <p:nvSpPr>
          <p:cNvPr id="3" name="文本框 2"/>
          <p:cNvSpPr txBox="1"/>
          <p:nvPr/>
        </p:nvSpPr>
        <p:spPr>
          <a:xfrm>
            <a:off x="80010" y="2990215"/>
            <a:ext cx="12207240" cy="2091690"/>
          </a:xfrm>
          <a:prstGeom prst="rect">
            <a:avLst/>
          </a:prstGeom>
          <a:noFill/>
        </p:spPr>
        <p:txBody>
          <a:bodyPr wrap="square" rtlCol="0" anchor="t">
            <a:spAutoFit/>
          </a:bodyPr>
          <a:p>
            <a:pPr fontAlgn="auto">
              <a:lnSpc>
                <a:spcPct val="125000"/>
              </a:lnSpc>
            </a:pPr>
            <a:r>
              <a:rPr lang="zh-CN" altLang="en-US" sz="2600" b="1">
                <a:latin typeface="楷体" panose="02010609060101010101" charset="-122"/>
                <a:ea typeface="楷体" panose="02010609060101010101" charset="-122"/>
                <a:cs typeface="楷体" panose="02010609060101010101" charset="-122"/>
              </a:rPr>
              <a:t>  ①</a:t>
            </a:r>
            <a:r>
              <a:rPr lang="zh-CN" altLang="en-US" sz="2600" b="1">
                <a:solidFill>
                  <a:srgbClr val="FF0000"/>
                </a:solidFill>
                <a:latin typeface="楷体" panose="02010609060101010101" charset="-122"/>
                <a:ea typeface="楷体" panose="02010609060101010101" charset="-122"/>
                <a:cs typeface="楷体" panose="02010609060101010101" charset="-122"/>
              </a:rPr>
              <a:t>职权范围：</a:t>
            </a:r>
            <a:r>
              <a:rPr lang="zh-CN" altLang="en-US" sz="2600" b="1">
                <a:latin typeface="楷体" panose="02010609060101010101" charset="-122"/>
                <a:ea typeface="楷体" panose="02010609060101010101" charset="-122"/>
                <a:cs typeface="楷体" panose="02010609060101010101" charset="-122"/>
              </a:rPr>
              <a:t>三公：丞相协助皇帝处理政务，太尉主管军事，御史大夫监察百官；九卿：三公之下，分管着国家和皇家的各种事务。</a:t>
            </a:r>
            <a:endParaRPr lang="zh-CN" altLang="en-US" sz="2600" b="1">
              <a:latin typeface="楷体" panose="02010609060101010101" charset="-122"/>
              <a:ea typeface="楷体" panose="02010609060101010101" charset="-122"/>
              <a:cs typeface="楷体" panose="02010609060101010101" charset="-122"/>
            </a:endParaRPr>
          </a:p>
          <a:p>
            <a:pPr fontAlgn="auto">
              <a:lnSpc>
                <a:spcPct val="125000"/>
              </a:lnSpc>
            </a:pPr>
            <a:r>
              <a:rPr lang="zh-CN" altLang="en-US" sz="2600" b="1">
                <a:latin typeface="楷体" panose="02010609060101010101" charset="-122"/>
                <a:ea typeface="楷体" panose="02010609060101010101" charset="-122"/>
                <a:cs typeface="楷体" panose="02010609060101010101" charset="-122"/>
              </a:rPr>
              <a:t>  ②</a:t>
            </a:r>
            <a:r>
              <a:rPr lang="zh-CN" altLang="en-US" sz="2600" b="1">
                <a:solidFill>
                  <a:srgbClr val="FF0000"/>
                </a:solidFill>
                <a:latin typeface="楷体" panose="02010609060101010101" charset="-122"/>
                <a:ea typeface="楷体" panose="02010609060101010101" charset="-122"/>
                <a:cs typeface="楷体" panose="02010609060101010101" charset="-122"/>
              </a:rPr>
              <a:t>任命与管理：</a:t>
            </a:r>
            <a:r>
              <a:rPr lang="zh-CN" altLang="en-US" sz="2600" b="1">
                <a:latin typeface="楷体" panose="02010609060101010101" charset="-122"/>
                <a:ea typeface="楷体" panose="02010609060101010101" charset="-122"/>
                <a:cs typeface="楷体" panose="02010609060101010101" charset="-122"/>
              </a:rPr>
              <a:t>他们由皇帝任命，概不世袭，组织考核，进行奖罚。</a:t>
            </a:r>
            <a:endParaRPr lang="zh-CN" altLang="en-US" sz="2600" b="1">
              <a:latin typeface="楷体" panose="02010609060101010101" charset="-122"/>
              <a:ea typeface="楷体" panose="02010609060101010101" charset="-122"/>
              <a:cs typeface="楷体" panose="02010609060101010101" charset="-122"/>
            </a:endParaRPr>
          </a:p>
          <a:p>
            <a:pPr fontAlgn="auto">
              <a:lnSpc>
                <a:spcPct val="125000"/>
              </a:lnSpc>
            </a:pPr>
            <a:r>
              <a:rPr lang="zh-CN" altLang="en-US" sz="2600" b="1">
                <a:latin typeface="楷体" panose="02010609060101010101" charset="-122"/>
                <a:ea typeface="楷体" panose="02010609060101010101" charset="-122"/>
                <a:cs typeface="楷体" panose="02010609060101010101" charset="-122"/>
              </a:rPr>
              <a:t>  ③</a:t>
            </a:r>
            <a:r>
              <a:rPr lang="zh-CN" altLang="en-US" sz="2600" b="1">
                <a:solidFill>
                  <a:srgbClr val="FF0000"/>
                </a:solidFill>
                <a:latin typeface="楷体" panose="02010609060101010101" charset="-122"/>
                <a:ea typeface="楷体" panose="02010609060101010101" charset="-122"/>
                <a:cs typeface="楷体" panose="02010609060101010101" charset="-122"/>
              </a:rPr>
              <a:t>参政方式：</a:t>
            </a:r>
            <a:r>
              <a:rPr lang="zh-CN" altLang="en-US" sz="2600" b="1">
                <a:latin typeface="楷体" panose="02010609060101010101" charset="-122"/>
                <a:ea typeface="楷体" panose="02010609060101010101" charset="-122"/>
                <a:cs typeface="楷体" panose="02010609060101010101" charset="-122"/>
              </a:rPr>
              <a:t>朝议制度——大臣讨论，皇帝裁决。</a:t>
            </a:r>
            <a:endParaRPr lang="zh-CN" altLang="en-US" sz="26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2"/>
          <p:cNvSpPr txBox="1">
            <a:spLocks noChangeArrowheads="1"/>
          </p:cNvSpPr>
          <p:nvPr/>
        </p:nvSpPr>
        <p:spPr bwMode="auto">
          <a:xfrm>
            <a:off x="5951538" y="476250"/>
            <a:ext cx="1300480" cy="768350"/>
          </a:xfrm>
          <a:prstGeom prst="rect">
            <a:avLst/>
          </a:prstGeom>
          <a:solidFill>
            <a:srgbClr val="CCFFFF"/>
          </a:solidFill>
          <a:ln w="50800">
            <a:solidFill>
              <a:schemeClr val="bg2"/>
            </a:solidFill>
            <a:miter lim="800000"/>
          </a:ln>
          <a:effectLst/>
        </p:spPr>
        <p:txBody>
          <a:bodyPr wrap="none">
            <a:spAutoFit/>
          </a:bodyPr>
          <a:lstStyle/>
          <a:p>
            <a:pPr marR="0" defTabSz="914400" fontAlgn="auto">
              <a:spcBef>
                <a:spcPts val="0"/>
              </a:spcBef>
              <a:spcAft>
                <a:spcPts val="0"/>
              </a:spcAft>
              <a:buClrTx/>
              <a:buSzTx/>
              <a:buFontTx/>
              <a:buNone/>
              <a:defRPr/>
            </a:pPr>
            <a:r>
              <a:rPr kumimoji="0" lang="zh-CN" altLang="en-US" sz="4400" kern="1200" cap="none" spc="0" normalizeH="0" baseline="0" noProof="0">
                <a:solidFill>
                  <a:srgbClr val="003300"/>
                </a:solidFill>
                <a:effectLst>
                  <a:outerShdw blurRad="38100" dist="38100" dir="2700000" algn="tl">
                    <a:srgbClr val="000000"/>
                  </a:outerShdw>
                </a:effectLst>
                <a:latin typeface="+mn-lt"/>
                <a:ea typeface="华文新魏" pitchFamily="2" charset="-122"/>
                <a:cs typeface="+mn-cs"/>
              </a:rPr>
              <a:t>皇帝</a:t>
            </a:r>
            <a:endParaRPr kumimoji="0" lang="zh-CN" altLang="en-US" sz="4400" kern="1200" cap="none" spc="0" normalizeH="0" baseline="0" noProof="0">
              <a:solidFill>
                <a:srgbClr val="003300"/>
              </a:solidFill>
              <a:effectLst>
                <a:outerShdw blurRad="38100" dist="38100" dir="2700000" algn="tl">
                  <a:srgbClr val="000000"/>
                </a:outerShdw>
              </a:effectLst>
              <a:latin typeface="+mn-lt"/>
              <a:ea typeface="华文新魏" pitchFamily="2" charset="-122"/>
              <a:cs typeface="+mn-cs"/>
            </a:endParaRPr>
          </a:p>
        </p:txBody>
      </p:sp>
      <p:sp>
        <p:nvSpPr>
          <p:cNvPr id="47108" name="Text Box 4"/>
          <p:cNvSpPr txBox="1">
            <a:spLocks noChangeArrowheads="1"/>
          </p:cNvSpPr>
          <p:nvPr/>
        </p:nvSpPr>
        <p:spPr bwMode="auto">
          <a:xfrm>
            <a:off x="3324225" y="2346325"/>
            <a:ext cx="1368425" cy="1445260"/>
          </a:xfrm>
          <a:prstGeom prst="rect">
            <a:avLst/>
          </a:prstGeom>
          <a:solidFill>
            <a:srgbClr val="DDDDDD"/>
          </a:solidFill>
          <a:ln w="63500">
            <a:solidFill>
              <a:srgbClr val="FF3300"/>
            </a:solidFill>
            <a:miter lim="800000"/>
          </a:ln>
          <a:effectLst/>
        </p:spPr>
        <p:txBody>
          <a:bodyPr>
            <a:spAutoFit/>
          </a:bodyPr>
          <a:lstStyle/>
          <a:p>
            <a:pPr marR="0" algn="ctr" defTabSz="914400" fontAlgn="auto">
              <a:spcBef>
                <a:spcPts val="0"/>
              </a:spcBef>
              <a:spcAft>
                <a:spcPts val="0"/>
              </a:spcAft>
              <a:buClrTx/>
              <a:buSzTx/>
              <a:buFontTx/>
              <a:buNone/>
              <a:defRPr/>
            </a:pPr>
            <a:r>
              <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rPr>
              <a:t>御史</a:t>
            </a:r>
            <a:endPar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endParaRPr>
          </a:p>
          <a:p>
            <a:pPr marR="0" defTabSz="914400" fontAlgn="auto">
              <a:spcBef>
                <a:spcPts val="0"/>
              </a:spcBef>
              <a:spcAft>
                <a:spcPts val="0"/>
              </a:spcAft>
              <a:buClrTx/>
              <a:buSzTx/>
              <a:buFontTx/>
              <a:buNone/>
              <a:defRPr/>
            </a:pPr>
            <a:r>
              <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rPr>
              <a:t>大夫</a:t>
            </a:r>
            <a:endPar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endParaRPr>
          </a:p>
        </p:txBody>
      </p:sp>
      <p:sp>
        <p:nvSpPr>
          <p:cNvPr id="47109" name="Text Box 5"/>
          <p:cNvSpPr txBox="1">
            <a:spLocks noChangeArrowheads="1"/>
          </p:cNvSpPr>
          <p:nvPr/>
        </p:nvSpPr>
        <p:spPr bwMode="auto">
          <a:xfrm>
            <a:off x="5877560" y="2346325"/>
            <a:ext cx="741680" cy="1445260"/>
          </a:xfrm>
          <a:prstGeom prst="rect">
            <a:avLst/>
          </a:prstGeom>
          <a:solidFill>
            <a:srgbClr val="DDDDDD"/>
          </a:solidFill>
          <a:ln w="63500">
            <a:solidFill>
              <a:srgbClr val="FF0000"/>
            </a:solidFill>
            <a:miter lim="800000"/>
          </a:ln>
          <a:effectLst/>
        </p:spPr>
        <p:txBody>
          <a:bodyPr wrap="none">
            <a:spAutoFit/>
          </a:bodyPr>
          <a:lstStyle/>
          <a:p>
            <a:pPr marR="0" algn="ctr" defTabSz="914400" fontAlgn="auto">
              <a:spcBef>
                <a:spcPts val="0"/>
              </a:spcBef>
              <a:spcAft>
                <a:spcPts val="0"/>
              </a:spcAft>
              <a:buClrTx/>
              <a:buSzTx/>
              <a:buFontTx/>
              <a:buNone/>
              <a:defRPr/>
            </a:pPr>
            <a:r>
              <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rPr>
              <a:t>丞</a:t>
            </a:r>
            <a:endPar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endParaRPr>
          </a:p>
          <a:p>
            <a:pPr marR="0" algn="ctr" defTabSz="914400" fontAlgn="auto">
              <a:spcBef>
                <a:spcPts val="0"/>
              </a:spcBef>
              <a:spcAft>
                <a:spcPts val="0"/>
              </a:spcAft>
              <a:buClrTx/>
              <a:buSzTx/>
              <a:buFontTx/>
              <a:buNone/>
              <a:defRPr/>
            </a:pPr>
            <a:r>
              <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rPr>
              <a:t>相</a:t>
            </a:r>
            <a:endPar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endParaRPr>
          </a:p>
        </p:txBody>
      </p:sp>
      <p:sp>
        <p:nvSpPr>
          <p:cNvPr id="47110" name="Text Box 6"/>
          <p:cNvSpPr txBox="1">
            <a:spLocks noChangeArrowheads="1"/>
          </p:cNvSpPr>
          <p:nvPr/>
        </p:nvSpPr>
        <p:spPr bwMode="auto">
          <a:xfrm>
            <a:off x="8614410" y="2346325"/>
            <a:ext cx="741680" cy="1445260"/>
          </a:xfrm>
          <a:prstGeom prst="rect">
            <a:avLst/>
          </a:prstGeom>
          <a:solidFill>
            <a:srgbClr val="DDDDDD"/>
          </a:solidFill>
          <a:ln w="63500">
            <a:solidFill>
              <a:srgbClr val="FF3300"/>
            </a:solidFill>
            <a:miter lim="800000"/>
          </a:ln>
          <a:effectLst/>
        </p:spPr>
        <p:txBody>
          <a:bodyPr wrap="none">
            <a:spAutoFit/>
          </a:bodyPr>
          <a:lstStyle/>
          <a:p>
            <a:pPr marR="0" algn="ctr" defTabSz="914400" fontAlgn="auto">
              <a:spcBef>
                <a:spcPts val="0"/>
              </a:spcBef>
              <a:spcAft>
                <a:spcPts val="0"/>
              </a:spcAft>
              <a:buClrTx/>
              <a:buSzTx/>
              <a:buFontTx/>
              <a:buNone/>
              <a:defRPr/>
            </a:pPr>
            <a:r>
              <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rPr>
              <a:t>太</a:t>
            </a:r>
            <a:endPar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endParaRPr>
          </a:p>
          <a:p>
            <a:pPr marR="0" algn="ctr" defTabSz="914400" fontAlgn="auto">
              <a:spcBef>
                <a:spcPts val="0"/>
              </a:spcBef>
              <a:spcAft>
                <a:spcPts val="0"/>
              </a:spcAft>
              <a:buClrTx/>
              <a:buSzTx/>
              <a:buFontTx/>
              <a:buNone/>
              <a:defRPr/>
            </a:pPr>
            <a:r>
              <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rPr>
              <a:t>尉</a:t>
            </a:r>
            <a:endParaRPr kumimoji="0" lang="zh-CN" altLang="en-US" sz="4400" kern="1200" cap="none" spc="0" normalizeH="0" baseline="0" noProof="0">
              <a:solidFill>
                <a:srgbClr val="FF3300"/>
              </a:solidFill>
              <a:effectLst>
                <a:outerShdw blurRad="38100" dist="38100" dir="2700000" algn="tl">
                  <a:srgbClr val="000000"/>
                </a:outerShdw>
              </a:effectLst>
              <a:latin typeface="+mn-lt"/>
              <a:ea typeface="华文新魏" pitchFamily="2" charset="-122"/>
              <a:cs typeface="+mn-cs"/>
            </a:endParaRPr>
          </a:p>
        </p:txBody>
      </p:sp>
      <p:sp>
        <p:nvSpPr>
          <p:cNvPr id="47111" name="Text Box 7"/>
          <p:cNvSpPr txBox="1">
            <a:spLocks noChangeArrowheads="1"/>
          </p:cNvSpPr>
          <p:nvPr/>
        </p:nvSpPr>
        <p:spPr bwMode="auto">
          <a:xfrm>
            <a:off x="5773738" y="4383088"/>
            <a:ext cx="1797050" cy="768350"/>
          </a:xfrm>
          <a:prstGeom prst="rect">
            <a:avLst/>
          </a:prstGeom>
          <a:solidFill>
            <a:srgbClr val="DDDDDD"/>
          </a:solidFill>
          <a:ln w="63500">
            <a:solidFill>
              <a:srgbClr val="4E8604"/>
            </a:solidFill>
            <a:miter lim="800000"/>
          </a:ln>
          <a:effectLst/>
        </p:spPr>
        <p:txBody>
          <a:bodyPr>
            <a:spAutoFit/>
          </a:bodyPr>
          <a:lstStyle/>
          <a:p>
            <a:pPr marR="0" algn="ctr" defTabSz="914400" fontAlgn="auto">
              <a:spcBef>
                <a:spcPts val="0"/>
              </a:spcBef>
              <a:spcAft>
                <a:spcPts val="0"/>
              </a:spcAft>
              <a:buClrTx/>
              <a:buSzTx/>
              <a:buFontTx/>
              <a:buNone/>
              <a:defRPr/>
            </a:pPr>
            <a:r>
              <a:rPr kumimoji="0" lang="zh-CN" altLang="en-US" sz="4400" kern="1200" cap="none" spc="0" normalizeH="0" baseline="0" noProof="0">
                <a:solidFill>
                  <a:srgbClr val="4E8604"/>
                </a:solidFill>
                <a:effectLst>
                  <a:outerShdw blurRad="38100" dist="38100" dir="2700000" algn="tl">
                    <a:srgbClr val="000000"/>
                  </a:outerShdw>
                </a:effectLst>
                <a:latin typeface="+mn-lt"/>
                <a:ea typeface="华文新魏" pitchFamily="2" charset="-122"/>
                <a:cs typeface="+mn-cs"/>
              </a:rPr>
              <a:t>诸卿</a:t>
            </a:r>
            <a:endParaRPr kumimoji="0" lang="zh-CN" altLang="en-US" sz="4400" kern="1200" cap="none" spc="0" normalizeH="0" baseline="0" noProof="0">
              <a:solidFill>
                <a:srgbClr val="4E8604"/>
              </a:solidFill>
              <a:effectLst>
                <a:outerShdw blurRad="38100" dist="38100" dir="2700000" algn="tl">
                  <a:srgbClr val="000000"/>
                </a:outerShdw>
              </a:effectLst>
              <a:latin typeface="+mn-lt"/>
              <a:ea typeface="华文新魏" pitchFamily="2" charset="-122"/>
              <a:cs typeface="+mn-cs"/>
            </a:endParaRPr>
          </a:p>
        </p:txBody>
      </p:sp>
      <p:sp>
        <p:nvSpPr>
          <p:cNvPr id="47112" name="Line 8"/>
          <p:cNvSpPr/>
          <p:nvPr/>
        </p:nvSpPr>
        <p:spPr>
          <a:xfrm>
            <a:off x="6350000" y="3789363"/>
            <a:ext cx="0" cy="633412"/>
          </a:xfrm>
          <a:prstGeom prst="line">
            <a:avLst/>
          </a:prstGeom>
          <a:ln w="63500" cap="flat" cmpd="sng">
            <a:solidFill>
              <a:srgbClr val="333399"/>
            </a:solidFill>
            <a:prstDash val="solid"/>
            <a:round/>
            <a:headEnd type="none" w="med" len="med"/>
            <a:tailEnd type="triangle" w="med" len="med"/>
          </a:ln>
        </p:spPr>
      </p:sp>
      <p:sp>
        <p:nvSpPr>
          <p:cNvPr id="43016" name="Line 9"/>
          <p:cNvSpPr/>
          <p:nvPr/>
        </p:nvSpPr>
        <p:spPr>
          <a:xfrm rot="-5400000">
            <a:off x="5268913" y="2130425"/>
            <a:ext cx="0" cy="1152525"/>
          </a:xfrm>
          <a:prstGeom prst="line">
            <a:avLst/>
          </a:prstGeom>
          <a:ln w="63500" cap="flat" cmpd="sng">
            <a:solidFill>
              <a:srgbClr val="CC6600"/>
            </a:solidFill>
            <a:prstDash val="solid"/>
            <a:round/>
            <a:headEnd type="none" w="med" len="med"/>
            <a:tailEnd type="triangle" w="med" len="med"/>
          </a:ln>
        </p:spPr>
      </p:sp>
      <p:sp>
        <p:nvSpPr>
          <p:cNvPr id="43017" name="Line 10"/>
          <p:cNvSpPr/>
          <p:nvPr/>
        </p:nvSpPr>
        <p:spPr>
          <a:xfrm rot="5400000">
            <a:off x="5232400" y="3101975"/>
            <a:ext cx="0" cy="1082675"/>
          </a:xfrm>
          <a:prstGeom prst="line">
            <a:avLst/>
          </a:prstGeom>
          <a:ln w="63500" cap="flat" cmpd="sng">
            <a:solidFill>
              <a:srgbClr val="CC6600"/>
            </a:solidFill>
            <a:prstDash val="solid"/>
            <a:round/>
            <a:headEnd type="none" w="med" len="med"/>
            <a:tailEnd type="triangle" w="med" len="med"/>
          </a:ln>
        </p:spPr>
      </p:sp>
      <p:sp>
        <p:nvSpPr>
          <p:cNvPr id="43018" name="Text Box 11"/>
          <p:cNvSpPr txBox="1"/>
          <p:nvPr/>
        </p:nvSpPr>
        <p:spPr>
          <a:xfrm>
            <a:off x="4476750" y="2201863"/>
            <a:ext cx="1512888" cy="521970"/>
          </a:xfrm>
          <a:prstGeom prst="rect">
            <a:avLst/>
          </a:prstGeom>
          <a:noFill/>
          <a:ln w="9525">
            <a:noFill/>
          </a:ln>
        </p:spPr>
        <p:txBody>
          <a:bodyPr anchor="t">
            <a:spAutoFit/>
          </a:bodyPr>
          <a:p>
            <a:pPr algn="ctr">
              <a:spcBef>
                <a:spcPct val="50000"/>
              </a:spcBef>
            </a:pPr>
            <a:r>
              <a:rPr lang="zh-CN" altLang="en-US" sz="2800" b="1" dirty="0">
                <a:latin typeface="Arial" panose="020B0604020202020204" pitchFamily="34" charset="0"/>
                <a:ea typeface="幼圆" pitchFamily="49" charset="-122"/>
              </a:rPr>
              <a:t>（牵制）</a:t>
            </a:r>
            <a:endParaRPr lang="zh-CN" altLang="en-US" sz="2800" b="1" dirty="0">
              <a:latin typeface="Arial" panose="020B0604020202020204" pitchFamily="34" charset="0"/>
              <a:ea typeface="幼圆" pitchFamily="49" charset="-122"/>
            </a:endParaRPr>
          </a:p>
        </p:txBody>
      </p:sp>
      <p:sp>
        <p:nvSpPr>
          <p:cNvPr id="43019" name="Text Box 12"/>
          <p:cNvSpPr txBox="1"/>
          <p:nvPr/>
        </p:nvSpPr>
        <p:spPr>
          <a:xfrm>
            <a:off x="4476750" y="3138488"/>
            <a:ext cx="1511300" cy="521970"/>
          </a:xfrm>
          <a:prstGeom prst="rect">
            <a:avLst/>
          </a:prstGeom>
          <a:noFill/>
          <a:ln w="9525">
            <a:noFill/>
          </a:ln>
        </p:spPr>
        <p:txBody>
          <a:bodyPr anchor="t">
            <a:spAutoFit/>
          </a:bodyPr>
          <a:p>
            <a:pPr algn="ctr">
              <a:spcBef>
                <a:spcPct val="50000"/>
              </a:spcBef>
            </a:pPr>
            <a:r>
              <a:rPr lang="zh-CN" altLang="en-US" sz="2800" b="1" dirty="0">
                <a:latin typeface="Arial" panose="020B0604020202020204" pitchFamily="34" charset="0"/>
                <a:ea typeface="幼圆" pitchFamily="49" charset="-122"/>
              </a:rPr>
              <a:t>（统率）</a:t>
            </a:r>
            <a:endParaRPr lang="zh-CN" altLang="en-US" sz="2800" b="1" dirty="0">
              <a:latin typeface="Arial" panose="020B0604020202020204" pitchFamily="34" charset="0"/>
              <a:ea typeface="幼圆" pitchFamily="49" charset="-122"/>
            </a:endParaRPr>
          </a:p>
        </p:txBody>
      </p:sp>
      <p:sp>
        <p:nvSpPr>
          <p:cNvPr id="47117" name="Text Box 13"/>
          <p:cNvSpPr txBox="1"/>
          <p:nvPr/>
        </p:nvSpPr>
        <p:spPr>
          <a:xfrm>
            <a:off x="5067300" y="3859213"/>
            <a:ext cx="1584325" cy="521970"/>
          </a:xfrm>
          <a:prstGeom prst="rect">
            <a:avLst/>
          </a:prstGeom>
          <a:noFill/>
          <a:ln w="9525">
            <a:noFill/>
          </a:ln>
        </p:spPr>
        <p:txBody>
          <a:bodyPr anchor="t">
            <a:spAutoFit/>
          </a:bodyPr>
          <a:p>
            <a:pPr algn="ctr">
              <a:spcBef>
                <a:spcPct val="50000"/>
              </a:spcBef>
            </a:pPr>
            <a:r>
              <a:rPr lang="zh-CN" altLang="en-US" sz="2800" b="1" dirty="0">
                <a:latin typeface="Arial" panose="020B0604020202020204" pitchFamily="34" charset="0"/>
                <a:ea typeface="幼圆" pitchFamily="49" charset="-122"/>
              </a:rPr>
              <a:t>（统率）</a:t>
            </a:r>
            <a:endParaRPr lang="zh-CN" altLang="en-US" sz="2800" b="1" dirty="0">
              <a:latin typeface="Arial" panose="020B0604020202020204" pitchFamily="34" charset="0"/>
              <a:ea typeface="幼圆" pitchFamily="49" charset="-122"/>
            </a:endParaRPr>
          </a:p>
        </p:txBody>
      </p:sp>
      <p:sp>
        <p:nvSpPr>
          <p:cNvPr id="47118" name="Line 14"/>
          <p:cNvSpPr/>
          <p:nvPr/>
        </p:nvSpPr>
        <p:spPr>
          <a:xfrm>
            <a:off x="6924675" y="1338263"/>
            <a:ext cx="73025" cy="2916237"/>
          </a:xfrm>
          <a:prstGeom prst="line">
            <a:avLst/>
          </a:prstGeom>
          <a:ln w="63500" cap="flat" cmpd="sng">
            <a:solidFill>
              <a:srgbClr val="333399"/>
            </a:solidFill>
            <a:prstDash val="solid"/>
            <a:round/>
            <a:headEnd type="none" w="med" len="med"/>
            <a:tailEnd type="triangle" w="med" len="med"/>
          </a:ln>
        </p:spPr>
      </p:sp>
      <p:sp>
        <p:nvSpPr>
          <p:cNvPr id="47119" name="Text Box 15"/>
          <p:cNvSpPr txBox="1"/>
          <p:nvPr/>
        </p:nvSpPr>
        <p:spPr>
          <a:xfrm>
            <a:off x="6924675" y="2562225"/>
            <a:ext cx="576263" cy="1568450"/>
          </a:xfrm>
          <a:prstGeom prst="rect">
            <a:avLst/>
          </a:prstGeom>
          <a:noFill/>
          <a:ln w="9525">
            <a:noFill/>
          </a:ln>
        </p:spPr>
        <p:txBody>
          <a:bodyPr anchor="t">
            <a:spAutoFit/>
          </a:bodyPr>
          <a:p>
            <a:pPr algn="ctr">
              <a:spcBef>
                <a:spcPct val="50000"/>
              </a:spcBef>
            </a:pPr>
            <a:r>
              <a:rPr lang="zh-CN" altLang="en-US" sz="2400" b="1" dirty="0">
                <a:latin typeface="Arial" panose="020B0604020202020204" pitchFamily="34" charset="0"/>
                <a:ea typeface="幼圆" pitchFamily="49" charset="-122"/>
              </a:rPr>
              <a:t>直接控制</a:t>
            </a:r>
            <a:endParaRPr lang="zh-CN" altLang="en-US" sz="2400" b="1" dirty="0">
              <a:latin typeface="Arial" panose="020B0604020202020204" pitchFamily="34" charset="0"/>
              <a:ea typeface="幼圆" pitchFamily="49" charset="-122"/>
            </a:endParaRPr>
          </a:p>
        </p:txBody>
      </p:sp>
      <p:sp>
        <p:nvSpPr>
          <p:cNvPr id="43023" name="Line 16"/>
          <p:cNvSpPr/>
          <p:nvPr/>
        </p:nvSpPr>
        <p:spPr>
          <a:xfrm>
            <a:off x="6492875" y="1338263"/>
            <a:ext cx="0" cy="431800"/>
          </a:xfrm>
          <a:prstGeom prst="line">
            <a:avLst/>
          </a:prstGeom>
          <a:ln w="63500" cap="flat" cmpd="sng">
            <a:solidFill>
              <a:schemeClr val="accent2"/>
            </a:solidFill>
            <a:prstDash val="solid"/>
            <a:round/>
            <a:headEnd type="none" w="med" len="med"/>
            <a:tailEnd type="none" w="med" len="med"/>
          </a:ln>
        </p:spPr>
      </p:sp>
      <p:sp>
        <p:nvSpPr>
          <p:cNvPr id="43024" name="Line 17"/>
          <p:cNvSpPr/>
          <p:nvPr/>
        </p:nvSpPr>
        <p:spPr>
          <a:xfrm>
            <a:off x="4044950" y="1770063"/>
            <a:ext cx="4968875" cy="0"/>
          </a:xfrm>
          <a:prstGeom prst="line">
            <a:avLst/>
          </a:prstGeom>
          <a:ln w="63500" cap="flat" cmpd="sng">
            <a:solidFill>
              <a:schemeClr val="accent2"/>
            </a:solidFill>
            <a:prstDash val="solid"/>
            <a:round/>
            <a:headEnd type="none" w="med" len="med"/>
            <a:tailEnd type="none" w="med" len="med"/>
          </a:ln>
        </p:spPr>
      </p:sp>
      <p:sp>
        <p:nvSpPr>
          <p:cNvPr id="43025" name="Line 18"/>
          <p:cNvSpPr/>
          <p:nvPr/>
        </p:nvSpPr>
        <p:spPr>
          <a:xfrm>
            <a:off x="4044950" y="1770063"/>
            <a:ext cx="0" cy="504825"/>
          </a:xfrm>
          <a:prstGeom prst="line">
            <a:avLst/>
          </a:prstGeom>
          <a:ln w="63500" cap="flat" cmpd="sng">
            <a:solidFill>
              <a:schemeClr val="accent2"/>
            </a:solidFill>
            <a:prstDash val="solid"/>
            <a:round/>
            <a:headEnd type="none" w="med" len="med"/>
            <a:tailEnd type="triangle" w="med" len="med"/>
          </a:ln>
        </p:spPr>
      </p:sp>
      <p:sp>
        <p:nvSpPr>
          <p:cNvPr id="43026" name="Line 19"/>
          <p:cNvSpPr/>
          <p:nvPr/>
        </p:nvSpPr>
        <p:spPr>
          <a:xfrm>
            <a:off x="6492875" y="1770063"/>
            <a:ext cx="0" cy="504825"/>
          </a:xfrm>
          <a:prstGeom prst="line">
            <a:avLst/>
          </a:prstGeom>
          <a:ln w="63500" cap="flat" cmpd="sng">
            <a:solidFill>
              <a:schemeClr val="accent2"/>
            </a:solidFill>
            <a:prstDash val="solid"/>
            <a:round/>
            <a:headEnd type="none" w="med" len="med"/>
            <a:tailEnd type="triangle" w="med" len="med"/>
          </a:ln>
        </p:spPr>
      </p:sp>
      <p:sp>
        <p:nvSpPr>
          <p:cNvPr id="43027" name="Line 20"/>
          <p:cNvSpPr/>
          <p:nvPr/>
        </p:nvSpPr>
        <p:spPr>
          <a:xfrm>
            <a:off x="9013825" y="1770063"/>
            <a:ext cx="0" cy="577850"/>
          </a:xfrm>
          <a:prstGeom prst="line">
            <a:avLst/>
          </a:prstGeom>
          <a:ln w="63500" cap="flat" cmpd="sng">
            <a:solidFill>
              <a:schemeClr val="accent2"/>
            </a:solidFill>
            <a:prstDash val="solid"/>
            <a:round/>
            <a:headEnd type="none" w="med" len="med"/>
            <a:tailEnd type="triangle" w="med" len="med"/>
          </a:ln>
        </p:spPr>
      </p:sp>
      <p:sp>
        <p:nvSpPr>
          <p:cNvPr id="47125" name="Rectangle 21"/>
          <p:cNvSpPr>
            <a:spLocks noChangeArrowheads="1"/>
          </p:cNvSpPr>
          <p:nvPr/>
        </p:nvSpPr>
        <p:spPr bwMode="auto">
          <a:xfrm>
            <a:off x="1524000" y="69850"/>
            <a:ext cx="4211638" cy="769620"/>
          </a:xfrm>
          <a:prstGeom prst="rect">
            <a:avLst/>
          </a:prstGeom>
        </p:spPr>
        <p:style>
          <a:lnRef idx="3">
            <a:schemeClr val="lt1"/>
          </a:lnRef>
          <a:fillRef idx="1">
            <a:schemeClr val="accent6"/>
          </a:fillRef>
          <a:effectRef idx="1">
            <a:schemeClr val="accent6"/>
          </a:effectRef>
          <a:fontRef idx="minor">
            <a:schemeClr val="lt1"/>
          </a:fontRef>
        </p:style>
        <p:txBody>
          <a:bodyPr lIns="90000" tIns="46800" rIns="90000" bIns="4680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宋体" panose="02010600030101010101" pitchFamily="2" charset="-122"/>
                <a:ea typeface="+mn-ea"/>
                <a:cs typeface="+mn-cs"/>
              </a:rPr>
              <a:t>三公九卿制</a:t>
            </a:r>
            <a:endParaRPr kumimoji="0" lang="zh-CN" altLang="en-US" sz="44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宋体" panose="02010600030101010101" pitchFamily="2" charset="-122"/>
              <a:ea typeface="+mn-ea"/>
              <a:cs typeface="+mn-cs"/>
            </a:endParaRPr>
          </a:p>
        </p:txBody>
      </p:sp>
      <p:pic>
        <p:nvPicPr>
          <p:cNvPr id="43030" name="图片 22" descr="sfwey">
            <a:hlinkClick r:id="rId1" action="ppaction://hlinksldjump"/>
          </p:cNvPr>
          <p:cNvPicPr>
            <a:picLocks noChangeAspect="1"/>
          </p:cNvPicPr>
          <p:nvPr/>
        </p:nvPicPr>
        <p:blipFill>
          <a:blip r:embed="rId2"/>
          <a:stretch>
            <a:fillRect/>
          </a:stretch>
        </p:blipFill>
        <p:spPr>
          <a:xfrm>
            <a:off x="9667875" y="214313"/>
            <a:ext cx="785813" cy="785812"/>
          </a:xfrm>
          <a:prstGeom prst="rect">
            <a:avLst/>
          </a:prstGeom>
          <a:noFill/>
          <a:ln w="9525">
            <a:noFill/>
          </a:ln>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wipe(up)">
                                      <p:cBhvr>
                                        <p:cTn id="7" dur="500"/>
                                        <p:tgtEl>
                                          <p:spTgt spid="471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117"/>
                                        </p:tgtEl>
                                        <p:attrNameLst>
                                          <p:attrName>style.visibility</p:attrName>
                                        </p:attrNameLst>
                                      </p:cBhvr>
                                      <p:to>
                                        <p:strVal val="visible"/>
                                      </p:to>
                                    </p:set>
                                    <p:animEffect transition="in" filter="wipe(up)">
                                      <p:cBhvr>
                                        <p:cTn id="11" dur="500"/>
                                        <p:tgtEl>
                                          <p:spTgt spid="471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71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7118"/>
                                        </p:tgtEl>
                                        <p:attrNameLst>
                                          <p:attrName>style.visibility</p:attrName>
                                        </p:attrNameLst>
                                      </p:cBhvr>
                                      <p:to>
                                        <p:strVal val="visible"/>
                                      </p:to>
                                    </p:set>
                                    <p:animEffect transition="in" filter="wipe(up)">
                                      <p:cBhvr>
                                        <p:cTn id="20" dur="500"/>
                                        <p:tgtEl>
                                          <p:spTgt spid="47118"/>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47119"/>
                                        </p:tgtEl>
                                        <p:attrNameLst>
                                          <p:attrName>style.visibility</p:attrName>
                                        </p:attrNameLst>
                                      </p:cBhvr>
                                      <p:to>
                                        <p:strVal val="visible"/>
                                      </p:to>
                                    </p:set>
                                    <p:animEffect transition="in" filter="wipe(up)">
                                      <p:cBhvr>
                                        <p:cTn id="24" dur="500"/>
                                        <p:tgtEl>
                                          <p:spTgt spid="47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bldLvl="0" animBg="1"/>
      <p:bldP spid="47117" grpId="0"/>
      <p:bldP spid="47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https://wkretype.bdimg.com/retype/zoom/6650d7ec9e31433239689339?pn=9&amp;o=jpg_6&amp;md5sum=eb2e983a40210050c1749d3ca74b4175&amp;sign=17a79499ae&amp;png=203274-207834&amp;jpg=1234734-1398062"/>
          <p:cNvPicPr>
            <a:picLocks noChangeAspect="1"/>
          </p:cNvPicPr>
          <p:nvPr/>
        </p:nvPicPr>
        <p:blipFill>
          <a:blip r:embed="rId1"/>
          <a:srcRect r="24783" b="5264"/>
          <a:stretch>
            <a:fillRect/>
          </a:stretch>
        </p:blipFill>
        <p:spPr>
          <a:xfrm>
            <a:off x="1985963" y="520700"/>
            <a:ext cx="5910262" cy="5211763"/>
          </a:xfrm>
          <a:prstGeom prst="rect">
            <a:avLst/>
          </a:prstGeom>
          <a:noFill/>
          <a:ln w="9525">
            <a:noFill/>
          </a:ln>
        </p:spPr>
      </p:pic>
      <p:sp>
        <p:nvSpPr>
          <p:cNvPr id="2" name="Rectangle 36"/>
          <p:cNvSpPr>
            <a:spLocks noChangeArrowheads="1"/>
          </p:cNvSpPr>
          <p:nvPr/>
        </p:nvSpPr>
        <p:spPr bwMode="auto">
          <a:xfrm>
            <a:off x="1524000" y="428625"/>
            <a:ext cx="1792605"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fontAlgn="base"/>
            <a:r>
              <a:rPr lang="en-US" altLang="zh-CN" sz="2800" b="1" strike="noStrike" noProof="1" dirty="0">
                <a:solidFill>
                  <a:srgbClr val="FF0000"/>
                </a:solidFill>
                <a:latin typeface="黑体" panose="02010609060101010101" pitchFamily="49" charset="-122"/>
                <a:ea typeface="黑体" panose="02010609060101010101" pitchFamily="49" charset="-122"/>
              </a:rPr>
              <a:t>2</a:t>
            </a:r>
            <a:r>
              <a:rPr lang="zh-CN" altLang="en-US" sz="2800" b="1" strike="noStrike" noProof="1" dirty="0">
                <a:solidFill>
                  <a:srgbClr val="FF0000"/>
                </a:solidFill>
                <a:latin typeface="黑体" panose="02010609060101010101" pitchFamily="49" charset="-122"/>
                <a:ea typeface="黑体" panose="02010609060101010101" pitchFamily="49" charset="-122"/>
              </a:rPr>
              <a:t>）九卿：</a:t>
            </a:r>
            <a:endParaRPr lang="zh-CN" altLang="en-US" sz="2800" b="1" strike="noStrike" noProof="1" dirty="0">
              <a:solidFill>
                <a:srgbClr val="FF0000"/>
              </a:solidFill>
              <a:latin typeface="黑体" panose="02010609060101010101" pitchFamily="49" charset="-122"/>
              <a:ea typeface="黑体" panose="02010609060101010101" pitchFamily="49" charset="-122"/>
            </a:endParaRPr>
          </a:p>
        </p:txBody>
      </p:sp>
      <p:sp>
        <p:nvSpPr>
          <p:cNvPr id="3" name="Rectangle 9"/>
          <p:cNvSpPr>
            <a:spLocks noChangeArrowheads="1"/>
          </p:cNvSpPr>
          <p:nvPr/>
        </p:nvSpPr>
        <p:spPr bwMode="auto">
          <a:xfrm>
            <a:off x="3024188" y="428625"/>
            <a:ext cx="7345363" cy="86550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lnSpc>
                <a:spcPct val="90000"/>
              </a:lnSpc>
            </a:pPr>
            <a:r>
              <a:rPr lang="zh-CN" altLang="en-US" sz="2800" b="1" strike="noStrike" noProof="1" dirty="0">
                <a:latin typeface="黑体" panose="02010609060101010101" pitchFamily="49" charset="-122"/>
                <a:ea typeface="黑体" panose="02010609060101010101" pitchFamily="49" charset="-122"/>
              </a:rPr>
              <a:t>丞相之下设九卿，分别掌管国家各项具体事务，是中央政府的职能部门</a:t>
            </a:r>
            <a:endParaRPr lang="zh-CN" altLang="en-US" sz="2800" b="1" strike="noStrike" noProof="1" dirty="0">
              <a:latin typeface="黑体" panose="02010609060101010101" pitchFamily="49" charset="-122"/>
              <a:ea typeface="黑体" panose="02010609060101010101" pitchFamily="49" charset="-122"/>
            </a:endParaRPr>
          </a:p>
        </p:txBody>
      </p:sp>
      <p:sp>
        <p:nvSpPr>
          <p:cNvPr id="44036" name="TextBox 4"/>
          <p:cNvSpPr txBox="1"/>
          <p:nvPr/>
        </p:nvSpPr>
        <p:spPr>
          <a:xfrm>
            <a:off x="8098473" y="1143000"/>
            <a:ext cx="459740" cy="218440"/>
          </a:xfrm>
          <a:prstGeom prst="rect">
            <a:avLst/>
          </a:prstGeom>
          <a:noFill/>
          <a:ln w="9525">
            <a:noFill/>
          </a:ln>
        </p:spPr>
        <p:txBody>
          <a:bodyPr vert="eaVert" wrap="none" anchor="t">
            <a:spAutoFit/>
          </a:bodyPr>
          <a:p>
            <a:endParaRPr lang="zh-CN" altLang="en-US" dirty="0">
              <a:latin typeface="Arial" panose="020B0604020202020204" pitchFamily="34" charset="0"/>
              <a:ea typeface="宋体" panose="02010600030101010101" pitchFamily="2" charset="-122"/>
            </a:endParaRPr>
          </a:p>
        </p:txBody>
      </p:sp>
      <p:sp>
        <p:nvSpPr>
          <p:cNvPr id="6" name="矩形 5"/>
          <p:cNvSpPr/>
          <p:nvPr/>
        </p:nvSpPr>
        <p:spPr>
          <a:xfrm>
            <a:off x="8096250" y="1800225"/>
            <a:ext cx="1811338" cy="2676525"/>
          </a:xfrm>
          <a:prstGeom prst="rect">
            <a:avLst/>
          </a:prstGeom>
          <a:noFill/>
          <a:ln w="9525">
            <a:noFill/>
          </a:ln>
        </p:spPr>
        <p:txBody>
          <a:bodyPr wrap="square" anchor="t">
            <a:spAutoFit/>
          </a:bodyPr>
          <a:p>
            <a:endParaRPr lang="en-US" altLang="zh-CN" sz="2800" b="1" dirty="0">
              <a:solidFill>
                <a:srgbClr val="FF0000"/>
              </a:solidFill>
              <a:latin typeface="黑体" panose="02010609060101010101" pitchFamily="49" charset="-122"/>
              <a:ea typeface="黑体" panose="02010609060101010101" pitchFamily="49" charset="-122"/>
            </a:endParaRPr>
          </a:p>
          <a:p>
            <a:r>
              <a:rPr lang="zh-CN" altLang="en-US" sz="2800" b="1" dirty="0">
                <a:solidFill>
                  <a:srgbClr val="0000FF"/>
                </a:solidFill>
                <a:latin typeface="黑体" panose="02010609060101010101" pitchFamily="49" charset="-122"/>
                <a:ea typeface="黑体" panose="02010609060101010101" pitchFamily="49" charset="-122"/>
              </a:rPr>
              <a:t>直接为皇室服务，体现出</a:t>
            </a:r>
            <a:r>
              <a:rPr lang="en-US" altLang="zh-CN" sz="2800" b="1" dirty="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家天下</a:t>
            </a:r>
            <a:r>
              <a:rPr lang="en-US" altLang="zh-CN" sz="2800" b="1" dirty="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的特点</a:t>
            </a:r>
            <a:endParaRPr lang="zh-CN" altLang="en-US" sz="2800" b="1" dirty="0">
              <a:solidFill>
                <a:srgbClr val="0000FF"/>
              </a:solidFill>
              <a:latin typeface="黑体" panose="02010609060101010101" pitchFamily="49" charset="-122"/>
              <a:ea typeface="黑体" panose="02010609060101010101" pitchFamily="49" charset="-122"/>
            </a:endParaRPr>
          </a:p>
        </p:txBody>
      </p:sp>
      <p:pic>
        <p:nvPicPr>
          <p:cNvPr id="44038" name="Picture 4" descr="秦始皇"/>
          <p:cNvPicPr>
            <a:picLocks noChangeAspect="1"/>
          </p:cNvPicPr>
          <p:nvPr/>
        </p:nvPicPr>
        <p:blipFill>
          <a:blip r:embed="rId2">
            <a:clrChange>
              <a:clrFrom>
                <a:srgbClr val="F0F0F0"/>
              </a:clrFrom>
              <a:clrTo>
                <a:srgbClr val="F0F0F0">
                  <a:alpha val="0"/>
                </a:srgbClr>
              </a:clrTo>
            </a:clrChange>
            <a:lum bright="15997"/>
          </a:blip>
          <a:stretch>
            <a:fillRect/>
          </a:stretch>
        </p:blipFill>
        <p:spPr>
          <a:xfrm>
            <a:off x="8983663" y="5022850"/>
            <a:ext cx="1538287" cy="17224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Box 2"/>
          <p:cNvSpPr txBox="1"/>
          <p:nvPr/>
        </p:nvSpPr>
        <p:spPr>
          <a:xfrm>
            <a:off x="1492250" y="44450"/>
            <a:ext cx="9104313" cy="6416040"/>
          </a:xfrm>
          <a:prstGeom prst="rect">
            <a:avLst/>
          </a:prstGeom>
          <a:noFill/>
          <a:ln w="9525">
            <a:noFill/>
          </a:ln>
        </p:spPr>
        <p:txBody>
          <a:bodyPr anchor="t">
            <a:spAutoFit/>
          </a:bodyPr>
          <a:p>
            <a:pPr algn="ctr">
              <a:spcBef>
                <a:spcPct val="50000"/>
              </a:spcBef>
            </a:pPr>
            <a:endParaRPr lang="zh-CN" altLang="en-US" sz="3600" b="1" dirty="0">
              <a:solidFill>
                <a:schemeClr val="tx2"/>
              </a:solidFill>
              <a:latin typeface="华文中宋" panose="02010600040101010101" charset="-122"/>
              <a:ea typeface="华文中宋" panose="02010600040101010101" charset="-122"/>
            </a:endParaRPr>
          </a:p>
          <a:p>
            <a:pPr>
              <a:spcBef>
                <a:spcPct val="50000"/>
              </a:spcBef>
            </a:pPr>
            <a:endParaRPr lang="zh-CN" altLang="en-US" sz="2800" b="1" dirty="0">
              <a:latin typeface="华文中宋" panose="02010600040101010101" charset="-122"/>
              <a:ea typeface="华文中宋" panose="02010600040101010101" charset="-122"/>
            </a:endParaRPr>
          </a:p>
          <a:p>
            <a:pPr>
              <a:spcBef>
                <a:spcPct val="50000"/>
              </a:spcBef>
            </a:pPr>
            <a:r>
              <a:rPr lang="zh-CN" altLang="en-US" sz="2800" b="1" dirty="0">
                <a:solidFill>
                  <a:srgbClr val="FF0000"/>
                </a:solidFill>
                <a:latin typeface="黑体" panose="02010609060101010101" pitchFamily="49" charset="-122"/>
                <a:ea typeface="黑体" panose="02010609060101010101" pitchFamily="49" charset="-122"/>
              </a:rPr>
              <a:t>   3）特点：</a:t>
            </a:r>
            <a:endParaRPr lang="zh-CN" altLang="en-US" sz="2800" b="1" dirty="0">
              <a:latin typeface="华文中宋" panose="02010600040101010101" charset="-122"/>
              <a:ea typeface="华文中宋" panose="02010600040101010101" charset="-122"/>
            </a:endParaRPr>
          </a:p>
          <a:p>
            <a:pPr>
              <a:spcBef>
                <a:spcPct val="50000"/>
              </a:spcBef>
            </a:pPr>
            <a:r>
              <a:rPr lang="zh-CN" altLang="en-US" sz="2800" b="1" dirty="0">
                <a:latin typeface="华文中宋" panose="02010600040101010101" charset="-122"/>
                <a:ea typeface="华文中宋" panose="02010600040101010101" charset="-122"/>
              </a:rPr>
              <a:t> </a:t>
            </a:r>
            <a:r>
              <a:rPr lang="en-US" altLang="zh-CN" sz="2800" b="1" dirty="0">
                <a:latin typeface="宋体" panose="02010600030101010101" pitchFamily="2" charset="-122"/>
                <a:ea typeface="宋体" panose="02010600030101010101" pitchFamily="2" charset="-122"/>
              </a:rPr>
              <a:t>a</a:t>
            </a:r>
            <a:r>
              <a:rPr lang="zh-CN" altLang="en-US" sz="2800" b="1" dirty="0">
                <a:latin typeface="宋体" panose="02010600030101010101" pitchFamily="2" charset="-122"/>
                <a:ea typeface="宋体" panose="02010600030101010101" pitchFamily="2" charset="-122"/>
              </a:rPr>
              <a:t>、 它是以皇权为中心的中央行政体制；</a:t>
            </a:r>
            <a:endParaRPr lang="zh-CN" altLang="en-US" sz="2800" b="1" dirty="0">
              <a:latin typeface="宋体" panose="02010600030101010101" pitchFamily="2" charset="-122"/>
              <a:ea typeface="宋体" panose="02010600030101010101" pitchFamily="2" charset="-122"/>
            </a:endParaRPr>
          </a:p>
          <a:p>
            <a:pPr>
              <a:spcBef>
                <a:spcPct val="50000"/>
              </a:spcBef>
            </a:pPr>
            <a:r>
              <a:rPr lang="zh-CN" altLang="en-US"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b</a:t>
            </a:r>
            <a:r>
              <a:rPr lang="zh-CN" altLang="en-US" sz="2800" b="1" dirty="0">
                <a:latin typeface="宋体" panose="02010600030101010101" pitchFamily="2" charset="-122"/>
                <a:ea typeface="宋体" panose="02010600030101010101" pitchFamily="2" charset="-122"/>
              </a:rPr>
              <a:t>、</a:t>
            </a:r>
            <a:r>
              <a:rPr lang="zh-CN" altLang="en-US" sz="2800" b="1" u="sng" dirty="0">
                <a:latin typeface="宋体" panose="02010600030101010101" pitchFamily="2" charset="-122"/>
                <a:ea typeface="宋体" panose="02010600030101010101" pitchFamily="2" charset="-122"/>
              </a:rPr>
              <a:t>在地位、职责、权利方面相互配合，彼此牵制；</a:t>
            </a:r>
            <a:endParaRPr lang="zh-CN" altLang="en-US" sz="2800" b="1" u="sng" dirty="0">
              <a:latin typeface="宋体" panose="02010600030101010101" pitchFamily="2" charset="-122"/>
              <a:ea typeface="宋体" panose="02010600030101010101" pitchFamily="2" charset="-122"/>
            </a:endParaRPr>
          </a:p>
          <a:p>
            <a:pPr>
              <a:spcBef>
                <a:spcPct val="50000"/>
              </a:spcBef>
            </a:pPr>
            <a:r>
              <a:rPr lang="zh-CN" altLang="en-US"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c</a:t>
            </a:r>
            <a:r>
              <a:rPr lang="zh-CN" altLang="en-US" sz="2800" b="1" dirty="0">
                <a:latin typeface="宋体" panose="02010600030101010101" pitchFamily="2" charset="-122"/>
                <a:ea typeface="宋体" panose="02010600030101010101" pitchFamily="2" charset="-122"/>
              </a:rPr>
              <a:t>、臣议君决，采取朝议制度；</a:t>
            </a:r>
            <a:endParaRPr lang="zh-CN" altLang="en-US" sz="2800" b="1" dirty="0">
              <a:latin typeface="宋体" panose="02010600030101010101" pitchFamily="2" charset="-122"/>
              <a:ea typeface="宋体" panose="02010600030101010101" pitchFamily="2" charset="-122"/>
            </a:endParaRPr>
          </a:p>
          <a:p>
            <a:pPr>
              <a:spcBef>
                <a:spcPct val="50000"/>
              </a:spcBef>
            </a:pPr>
            <a:r>
              <a:rPr lang="zh-CN" altLang="en-US"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d</a:t>
            </a:r>
            <a:r>
              <a:rPr lang="zh-CN" altLang="en-US" sz="2800" b="1" dirty="0">
                <a:latin typeface="宋体" panose="02010600030101010101" pitchFamily="2" charset="-122"/>
                <a:ea typeface="宋体" panose="02010600030101010101" pitchFamily="2" charset="-122"/>
              </a:rPr>
              <a:t>、充分体现出“家天下”（即国与家同治）的特点；</a:t>
            </a:r>
            <a:endParaRPr lang="zh-CN" altLang="en-US" sz="2800" b="1" dirty="0">
              <a:latin typeface="宋体" panose="02010600030101010101" pitchFamily="2" charset="-122"/>
              <a:ea typeface="宋体" panose="02010600030101010101" pitchFamily="2" charset="-122"/>
            </a:endParaRPr>
          </a:p>
          <a:p>
            <a:pPr>
              <a:spcBef>
                <a:spcPct val="50000"/>
              </a:spcBef>
            </a:pPr>
            <a:r>
              <a:rPr lang="zh-CN" altLang="en-US" sz="2800" b="1" dirty="0">
                <a:solidFill>
                  <a:srgbClr val="FF0000"/>
                </a:solidFill>
                <a:latin typeface="宋体" panose="02010600030101010101" pitchFamily="2" charset="-122"/>
                <a:ea typeface="宋体" panose="02010600030101010101" pitchFamily="2" charset="-122"/>
              </a:rPr>
              <a:t>4）作用：</a:t>
            </a:r>
            <a:endParaRPr lang="zh-CN" altLang="en-US" sz="2800" b="1" dirty="0">
              <a:solidFill>
                <a:srgbClr val="FF0000"/>
              </a:solidFill>
              <a:latin typeface="宋体" panose="02010600030101010101" pitchFamily="2" charset="-122"/>
              <a:ea typeface="宋体" panose="02010600030101010101" pitchFamily="2" charset="-122"/>
            </a:endParaRPr>
          </a:p>
          <a:p>
            <a:pPr>
              <a:lnSpc>
                <a:spcPct val="95000"/>
              </a:lnSpc>
              <a:spcBef>
                <a:spcPts val="50"/>
              </a:spcBef>
            </a:pPr>
            <a:r>
              <a:rPr lang="zh-CN" altLang="en-US" sz="2800" b="1" dirty="0">
                <a:latin typeface="华文楷体" pitchFamily="2" charset="-122"/>
                <a:ea typeface="华文楷体" pitchFamily="2" charset="-122"/>
              </a:rPr>
              <a:t>a、提高了办事效率；</a:t>
            </a:r>
            <a:endParaRPr lang="zh-CN" altLang="en-US" sz="2800" b="1" dirty="0">
              <a:latin typeface="华文楷体" pitchFamily="2" charset="-122"/>
              <a:ea typeface="华文楷体" pitchFamily="2" charset="-122"/>
            </a:endParaRPr>
          </a:p>
          <a:p>
            <a:pPr>
              <a:lnSpc>
                <a:spcPct val="95000"/>
              </a:lnSpc>
              <a:spcBef>
                <a:spcPts val="50"/>
              </a:spcBef>
            </a:pPr>
            <a:r>
              <a:rPr lang="zh-CN" altLang="en-US" sz="2800" b="1" dirty="0">
                <a:latin typeface="华文楷体" pitchFamily="2" charset="-122"/>
                <a:ea typeface="华文楷体" pitchFamily="2" charset="-122"/>
              </a:rPr>
              <a:t>b、军政大权操纵在皇帝手中，保证皇帝专制；</a:t>
            </a:r>
            <a:endParaRPr lang="zh-CN" altLang="en-US" sz="2800" b="1" dirty="0">
              <a:latin typeface="华文楷体" pitchFamily="2" charset="-122"/>
              <a:ea typeface="华文楷体" pitchFamily="2" charset="-122"/>
            </a:endParaRPr>
          </a:p>
          <a:p>
            <a:pPr>
              <a:lnSpc>
                <a:spcPct val="95000"/>
              </a:lnSpc>
              <a:spcBef>
                <a:spcPts val="50"/>
              </a:spcBef>
            </a:pPr>
            <a:r>
              <a:rPr lang="zh-CN" altLang="en-US" sz="2800" b="1" dirty="0">
                <a:latin typeface="华文楷体" pitchFamily="2" charset="-122"/>
                <a:ea typeface="华文楷体" pitchFamily="2" charset="-122"/>
              </a:rPr>
              <a:t>c、在一定程度上减少了君主专制下重大事情的决策失误。</a:t>
            </a:r>
            <a:endParaRPr lang="zh-CN" altLang="en-US" sz="2800" b="1" dirty="0">
              <a:latin typeface="华文楷体" pitchFamily="2" charset="-122"/>
              <a:ea typeface="华文楷体" pitchFamily="2" charset="-122"/>
            </a:endParaRPr>
          </a:p>
        </p:txBody>
      </p:sp>
      <p:sp>
        <p:nvSpPr>
          <p:cNvPr id="45058" name="文本框 1"/>
          <p:cNvSpPr txBox="1"/>
          <p:nvPr/>
        </p:nvSpPr>
        <p:spPr>
          <a:xfrm>
            <a:off x="1492250" y="138113"/>
            <a:ext cx="6260465" cy="521970"/>
          </a:xfrm>
          <a:prstGeom prst="rect">
            <a:avLst/>
          </a:prstGeom>
          <a:noFill/>
          <a:ln w="9525">
            <a:noFill/>
          </a:ln>
        </p:spPr>
        <p:txBody>
          <a:bodyPr wrap="none" anchor="t">
            <a:spAutoFit/>
          </a:bodyPr>
          <a:p>
            <a:pPr>
              <a:spcBef>
                <a:spcPct val="50000"/>
              </a:spcBef>
            </a:pPr>
            <a:r>
              <a:rPr lang="zh-CN" altLang="en-US" sz="2800" b="1" dirty="0">
                <a:latin typeface="Arial" panose="020B0604020202020204" pitchFamily="34" charset="0"/>
                <a:ea typeface="黑体" panose="02010609060101010101" pitchFamily="49" charset="-122"/>
                <a:sym typeface="宋体" panose="02010600030101010101" pitchFamily="2" charset="-122"/>
              </a:rPr>
              <a:t>（二）秦朝中央集权制度形成</a:t>
            </a:r>
            <a:r>
              <a:rPr lang="zh-CN" altLang="en-US" sz="2800" b="1" dirty="0">
                <a:solidFill>
                  <a:srgbClr val="0000FF"/>
                </a:solidFill>
                <a:latin typeface="Arial" panose="020B0604020202020204" pitchFamily="34" charset="0"/>
                <a:ea typeface="黑体" panose="02010609060101010101" pitchFamily="49" charset="-122"/>
                <a:sym typeface="宋体" panose="02010600030101010101" pitchFamily="2" charset="-122"/>
              </a:rPr>
              <a:t>（内容）</a:t>
            </a:r>
            <a:endParaRPr lang="zh-CN" altLang="en-US" sz="2800" b="1" dirty="0">
              <a:solidFill>
                <a:srgbClr val="0000FF"/>
              </a:solidFill>
              <a:latin typeface="Arial" panose="020B0604020202020204" pitchFamily="34" charset="0"/>
              <a:ea typeface="黑体" panose="02010609060101010101" pitchFamily="49" charset="-122"/>
              <a:sym typeface="宋体" panose="02010600030101010101" pitchFamily="2" charset="-122"/>
            </a:endParaRPr>
          </a:p>
        </p:txBody>
      </p:sp>
      <p:sp>
        <p:nvSpPr>
          <p:cNvPr id="45059" name="Rectangle 6"/>
          <p:cNvSpPr/>
          <p:nvPr/>
        </p:nvSpPr>
        <p:spPr>
          <a:xfrm>
            <a:off x="1660525" y="530225"/>
            <a:ext cx="7551738" cy="1814830"/>
          </a:xfrm>
          <a:prstGeom prst="rect">
            <a:avLst/>
          </a:prstGeom>
          <a:noFill/>
          <a:ln w="9525">
            <a:noFill/>
          </a:ln>
        </p:spPr>
        <p:txBody>
          <a:bodyPr wrap="square" anchor="t">
            <a:spAutoFit/>
          </a:bodyPr>
          <a:p>
            <a:r>
              <a:rPr lang="en-US" altLang="zh-CN" sz="2800" b="1" dirty="0">
                <a:solidFill>
                  <a:srgbClr val="0033CC"/>
                </a:solidFill>
                <a:latin typeface="黑体" panose="02010609060101010101" pitchFamily="49" charset="-122"/>
                <a:ea typeface="黑体" panose="02010609060101010101" pitchFamily="49" charset="-122"/>
              </a:rPr>
              <a:t>2</a:t>
            </a:r>
            <a:r>
              <a:rPr lang="zh-CN" altLang="en-US" sz="2800" b="1" dirty="0">
                <a:solidFill>
                  <a:srgbClr val="0033CC"/>
                </a:solidFill>
                <a:latin typeface="黑体" panose="02010609060101010101" pitchFamily="49" charset="-122"/>
                <a:ea typeface="黑体" panose="02010609060101010101" pitchFamily="49" charset="-122"/>
              </a:rPr>
              <a:t>、中央官制：</a:t>
            </a:r>
            <a:endParaRPr lang="zh-CN" altLang="en-US" sz="2800" b="1" dirty="0">
              <a:solidFill>
                <a:srgbClr val="0033CC"/>
              </a:solidFill>
              <a:latin typeface="黑体" panose="02010609060101010101" pitchFamily="49" charset="-122"/>
              <a:ea typeface="黑体" panose="02010609060101010101" pitchFamily="49" charset="-122"/>
            </a:endParaRPr>
          </a:p>
          <a:p>
            <a:r>
              <a:rPr lang="en-US" altLang="zh-CN" sz="2800" b="1" dirty="0">
                <a:solidFill>
                  <a:srgbClr val="0033CC"/>
                </a:solidFill>
                <a:latin typeface="黑体" panose="02010609060101010101" pitchFamily="49" charset="-122"/>
                <a:ea typeface="黑体" panose="02010609060101010101" pitchFamily="49" charset="-122"/>
              </a:rPr>
              <a:t> </a:t>
            </a:r>
            <a:r>
              <a:rPr lang="en-US" altLang="zh-CN" sz="2800" b="1" dirty="0">
                <a:solidFill>
                  <a:srgbClr val="FF0000"/>
                </a:solidFill>
                <a:latin typeface="黑体" panose="02010609060101010101" pitchFamily="49" charset="-122"/>
                <a:ea typeface="黑体" panose="02010609060101010101" pitchFamily="49" charset="-122"/>
              </a:rPr>
              <a:t> </a:t>
            </a:r>
            <a:r>
              <a:rPr lang="en-US" altLang="zh-CN" sz="2800" b="1" dirty="0">
                <a:solidFill>
                  <a:srgbClr val="FF0000"/>
                </a:solidFill>
                <a:latin typeface="宋体" panose="02010600030101010101" pitchFamily="2" charset="-122"/>
                <a:ea typeface="宋体" panose="02010600030101010101" pitchFamily="2" charset="-122"/>
              </a:rPr>
              <a:t>1</a:t>
            </a:r>
            <a:r>
              <a:rPr lang="zh-CN" altLang="en-US" sz="2800" b="1" dirty="0">
                <a:solidFill>
                  <a:srgbClr val="FF0000"/>
                </a:solidFill>
                <a:latin typeface="宋体" panose="02010600030101010101" pitchFamily="2" charset="-122"/>
                <a:ea typeface="宋体" panose="02010600030101010101" pitchFamily="2" charset="-122"/>
              </a:rPr>
              <a:t>）三公   </a:t>
            </a:r>
            <a:r>
              <a:rPr lang="en-US" altLang="zh-CN" sz="2800" b="1" dirty="0">
                <a:solidFill>
                  <a:srgbClr val="FF0000"/>
                </a:solidFill>
                <a:latin typeface="宋体" panose="02010600030101010101" pitchFamily="2" charset="-122"/>
                <a:ea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rPr>
              <a:t>）九卿</a:t>
            </a:r>
            <a:endParaRPr lang="zh-CN" altLang="en-US" sz="2800" b="1" dirty="0">
              <a:solidFill>
                <a:srgbClr val="FF0000"/>
              </a:solidFill>
              <a:latin typeface="宋体" panose="02010600030101010101" pitchFamily="2" charset="-122"/>
              <a:ea typeface="宋体" panose="02010600030101010101" pitchFamily="2" charset="-122"/>
            </a:endParaRPr>
          </a:p>
          <a:p>
            <a:endParaRPr lang="zh-CN" altLang="en-US" sz="2800" b="1" dirty="0">
              <a:solidFill>
                <a:srgbClr val="FF0000"/>
              </a:solidFill>
              <a:latin typeface="宋体" panose="02010600030101010101" pitchFamily="2" charset="-122"/>
              <a:ea typeface="宋体" panose="02010600030101010101" pitchFamily="2" charset="-122"/>
            </a:endParaRPr>
          </a:p>
          <a:p>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45060" name="Picture 4" descr="秦始皇"/>
          <p:cNvPicPr>
            <a:picLocks noChangeAspect="1"/>
          </p:cNvPicPr>
          <p:nvPr/>
        </p:nvPicPr>
        <p:blipFill>
          <a:blip r:embed="rId1">
            <a:clrChange>
              <a:clrFrom>
                <a:srgbClr val="F0F0F0"/>
              </a:clrFrom>
              <a:clrTo>
                <a:srgbClr val="F0F0F0">
                  <a:alpha val="0"/>
                </a:srgbClr>
              </a:clrTo>
            </a:clrChange>
            <a:lum bright="15997"/>
          </a:blip>
          <a:stretch>
            <a:fillRect/>
          </a:stretch>
        </p:blipFill>
        <p:spPr>
          <a:xfrm>
            <a:off x="9058275" y="192088"/>
            <a:ext cx="1538288" cy="17224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7">
                                            <p:txEl>
                                              <p:charRg st="11" end="37"/>
                                            </p:txEl>
                                          </p:spTgt>
                                        </p:tgtEl>
                                        <p:attrNameLst>
                                          <p:attrName>style.visibility</p:attrName>
                                        </p:attrNameLst>
                                      </p:cBhvr>
                                      <p:to>
                                        <p:strVal val="visible"/>
                                      </p:to>
                                    </p:set>
                                    <p:anim calcmode="lin" valueType="num">
                                      <p:cBhvr additive="base">
                                        <p:cTn id="7" dur="500" fill="hold"/>
                                        <p:tgtEl>
                                          <p:spTgt spid="29697">
                                            <p:txEl>
                                              <p:charRg st="11" end="3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7">
                                            <p:txEl>
                                              <p:charRg st="11" end="3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7">
                                            <p:txEl>
                                              <p:charRg st="37" end="68"/>
                                            </p:txEl>
                                          </p:spTgt>
                                        </p:tgtEl>
                                        <p:attrNameLst>
                                          <p:attrName>style.visibility</p:attrName>
                                        </p:attrNameLst>
                                      </p:cBhvr>
                                      <p:to>
                                        <p:strVal val="visible"/>
                                      </p:to>
                                    </p:set>
                                    <p:anim calcmode="lin" valueType="num">
                                      <p:cBhvr additive="base">
                                        <p:cTn id="11" dur="500" fill="hold"/>
                                        <p:tgtEl>
                                          <p:spTgt spid="29697">
                                            <p:txEl>
                                              <p:charRg st="37" end="6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7">
                                            <p:txEl>
                                              <p:charRg st="37" end="6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697">
                                            <p:txEl>
                                              <p:charRg st="68" end="90"/>
                                            </p:txEl>
                                          </p:spTgt>
                                        </p:tgtEl>
                                        <p:attrNameLst>
                                          <p:attrName>style.visibility</p:attrName>
                                        </p:attrNameLst>
                                      </p:cBhvr>
                                      <p:to>
                                        <p:strVal val="visible"/>
                                      </p:to>
                                    </p:set>
                                    <p:anim calcmode="lin" valueType="num">
                                      <p:cBhvr additive="base">
                                        <p:cTn id="15" dur="500" fill="hold"/>
                                        <p:tgtEl>
                                          <p:spTgt spid="29697">
                                            <p:txEl>
                                              <p:charRg st="68" end="9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7">
                                            <p:txEl>
                                              <p:charRg st="68" end="9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697">
                                            <p:txEl>
                                              <p:charRg st="90" end="121"/>
                                            </p:txEl>
                                          </p:spTgt>
                                        </p:tgtEl>
                                        <p:attrNameLst>
                                          <p:attrName>style.visibility</p:attrName>
                                        </p:attrNameLst>
                                      </p:cBhvr>
                                      <p:to>
                                        <p:strVal val="visible"/>
                                      </p:to>
                                    </p:set>
                                    <p:anim calcmode="lin" valueType="num">
                                      <p:cBhvr additive="base">
                                        <p:cTn id="19" dur="500" fill="hold"/>
                                        <p:tgtEl>
                                          <p:spTgt spid="29697">
                                            <p:txEl>
                                              <p:charRg st="90" end="12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7">
                                            <p:txEl>
                                              <p:charRg st="90" end="12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7">
                                            <p:txEl>
                                              <p:charRg st="121" end="130"/>
                                            </p:txEl>
                                          </p:spTgt>
                                        </p:tgtEl>
                                        <p:attrNameLst>
                                          <p:attrName>style.visibility</p:attrName>
                                        </p:attrNameLst>
                                      </p:cBhvr>
                                      <p:to>
                                        <p:strVal val="visible"/>
                                      </p:to>
                                    </p:set>
                                    <p:anim calcmode="lin" valueType="num">
                                      <p:cBhvr additive="base">
                                        <p:cTn id="25" dur="500" fill="hold"/>
                                        <p:tgtEl>
                                          <p:spTgt spid="29697">
                                            <p:txEl>
                                              <p:charRg st="121" end="13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7">
                                            <p:txEl>
                                              <p:charRg st="121" end="13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697">
                                            <p:txEl>
                                              <p:charRg st="130" end="143"/>
                                            </p:txEl>
                                          </p:spTgt>
                                        </p:tgtEl>
                                        <p:attrNameLst>
                                          <p:attrName>style.visibility</p:attrName>
                                        </p:attrNameLst>
                                      </p:cBhvr>
                                      <p:to>
                                        <p:strVal val="visible"/>
                                      </p:to>
                                    </p:set>
                                    <p:anim calcmode="lin" valueType="num">
                                      <p:cBhvr additive="base">
                                        <p:cTn id="31" dur="500" fill="hold"/>
                                        <p:tgtEl>
                                          <p:spTgt spid="29697">
                                            <p:txEl>
                                              <p:charRg st="130" end="14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7">
                                            <p:txEl>
                                              <p:charRg st="130" end="14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697">
                                            <p:txEl>
                                              <p:charRg st="143" end="167"/>
                                            </p:txEl>
                                          </p:spTgt>
                                        </p:tgtEl>
                                        <p:attrNameLst>
                                          <p:attrName>style.visibility</p:attrName>
                                        </p:attrNameLst>
                                      </p:cBhvr>
                                      <p:to>
                                        <p:strVal val="visible"/>
                                      </p:to>
                                    </p:set>
                                    <p:anim calcmode="lin" valueType="num">
                                      <p:cBhvr additive="base">
                                        <p:cTn id="37" dur="500" fill="hold"/>
                                        <p:tgtEl>
                                          <p:spTgt spid="29697">
                                            <p:txEl>
                                              <p:charRg st="143" end="16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7">
                                            <p:txEl>
                                              <p:charRg st="143" end="16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697">
                                            <p:txEl>
                                              <p:charRg st="167" end="195"/>
                                            </p:txEl>
                                          </p:spTgt>
                                        </p:tgtEl>
                                        <p:attrNameLst>
                                          <p:attrName>style.visibility</p:attrName>
                                        </p:attrNameLst>
                                      </p:cBhvr>
                                      <p:to>
                                        <p:strVal val="visible"/>
                                      </p:to>
                                    </p:set>
                                    <p:anim calcmode="lin" valueType="num">
                                      <p:cBhvr additive="base">
                                        <p:cTn id="43" dur="500" fill="hold"/>
                                        <p:tgtEl>
                                          <p:spTgt spid="29697">
                                            <p:txEl>
                                              <p:charRg st="167" end="19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7">
                                            <p:txEl>
                                              <p:charRg st="167" end="1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329565" y="1143000"/>
            <a:ext cx="11854815" cy="3091815"/>
          </a:xfrm>
          <a:prstGeom prst="rect">
            <a:avLst/>
          </a:prstGeom>
          <a:noFill/>
          <a:ln w="9525">
            <a:noFill/>
          </a:ln>
        </p:spPr>
        <p:txBody>
          <a:bodyPr wrap="square">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二、</a:t>
            </a:r>
            <a:r>
              <a:rPr lang="en-US" sz="2600" b="1">
                <a:latin typeface="宋体" panose="02010600030101010101" pitchFamily="2" charset="-122"/>
                <a:ea typeface="宋体" panose="02010600030101010101" pitchFamily="2" charset="-122"/>
                <a:cs typeface="宋体" panose="02010600030101010101" pitchFamily="2" charset="-122"/>
                <a:sym typeface="+mn-ea"/>
              </a:rPr>
              <a:t>秦朝中央集权制度的形成</a:t>
            </a:r>
            <a:endParaRPr 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rPr>
              <a:t>  </a:t>
            </a:r>
            <a:r>
              <a:rPr sz="2600" b="1">
                <a:latin typeface="宋体" panose="02010600030101010101" pitchFamily="2" charset="-122"/>
                <a:ea typeface="宋体" panose="02010600030101010101" pitchFamily="2" charset="-122"/>
                <a:cs typeface="宋体" panose="02010600030101010101" pitchFamily="2" charset="-122"/>
              </a:rPr>
              <a:t>3、地方行政管理制度——全面推行郡县制</a:t>
            </a:r>
            <a:endParaRPr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（1）沿革：</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（2）内容：</a:t>
            </a:r>
            <a:endParaRPr lang="zh-CN" altLang="en-US" sz="2600" b="1">
              <a:latin typeface="楷体" panose="02010609060101010101" charset="-122"/>
              <a:ea typeface="楷体" panose="02010609060101010101" charset="-122"/>
              <a:cs typeface="宋体" panose="02010600030101010101" pitchFamily="2" charset="-122"/>
            </a:endParaRPr>
          </a:p>
        </p:txBody>
      </p:sp>
      <p:sp>
        <p:nvSpPr>
          <p:cNvPr id="3" name="文本框 2"/>
          <p:cNvSpPr txBox="1"/>
          <p:nvPr/>
        </p:nvSpPr>
        <p:spPr>
          <a:xfrm>
            <a:off x="64770" y="4110990"/>
            <a:ext cx="12186920" cy="2849880"/>
          </a:xfrm>
          <a:prstGeom prst="rect">
            <a:avLst/>
          </a:prstGeom>
          <a:noFill/>
        </p:spPr>
        <p:txBody>
          <a:bodyPr wrap="square" rtlCol="0" anchor="t">
            <a:spAutoFit/>
          </a:bodyPr>
          <a:p>
            <a:pPr fontAlgn="auto">
              <a:lnSpc>
                <a:spcPct val="11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①郡是直属中央的地方行政区划，设立郡守、郡丞、郡尉、监御史等官职，分别长官行政、兵事和监察。</a:t>
            </a:r>
            <a:endParaRPr lang="zh-CN" altLang="en-US" sz="2600" b="1">
              <a:latin typeface="楷体" panose="02010609060101010101" charset="-122"/>
              <a:ea typeface="楷体" panose="02010609060101010101" charset="-122"/>
              <a:cs typeface="楷体" panose="02010609060101010101" charset="-122"/>
            </a:endParaRPr>
          </a:p>
          <a:p>
            <a:pPr fontAlgn="auto">
              <a:lnSpc>
                <a:spcPct val="115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     ②郡下设县，设县令、县丞和县尉，县以下有两级机构，乡有乡吏（三老，掌教化；啬夫，职听诉，收赋税；游缴，循禁盗贼），另设立里，十里设“亭”，负责地方治安兼管公文传递。</a:t>
            </a:r>
            <a:endParaRPr lang="zh-CN" altLang="en-US" sz="2600" b="1">
              <a:latin typeface="楷体" panose="02010609060101010101" charset="-122"/>
              <a:ea typeface="楷体" panose="02010609060101010101" charset="-122"/>
              <a:cs typeface="楷体" panose="02010609060101010101" charset="-122"/>
            </a:endParaRPr>
          </a:p>
          <a:p>
            <a:pPr fontAlgn="auto">
              <a:lnSpc>
                <a:spcPct val="115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     ③皇帝直接任免郡县长官。</a:t>
            </a:r>
            <a:endParaRPr lang="zh-CN" altLang="en-US" sz="2600" b="1">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329565" y="2954655"/>
            <a:ext cx="11696700" cy="891540"/>
          </a:xfrm>
          <a:prstGeom prst="rect">
            <a:avLst/>
          </a:prstGeom>
          <a:noFill/>
        </p:spPr>
        <p:txBody>
          <a:bodyPr wrap="square" rtlCol="0" anchor="t">
            <a:spAutoFit/>
          </a:bodyPr>
          <a:p>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春秋后期出现郡县等新的地方行政区划；秦朝实现单一的郡县制；后世继承与创新。 </a:t>
            </a:r>
            <a:r>
              <a:rPr lang="zh-CN" altLang="en-US"/>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文本框 47105"/>
          <p:cNvSpPr txBox="1"/>
          <p:nvPr/>
        </p:nvSpPr>
        <p:spPr>
          <a:xfrm>
            <a:off x="3752850" y="247650"/>
            <a:ext cx="1305560" cy="768350"/>
          </a:xfrm>
          <a:prstGeom prst="rect">
            <a:avLst/>
          </a:prstGeom>
          <a:solidFill>
            <a:srgbClr val="CCCCCC"/>
          </a:solidFill>
          <a:ln w="38100" cap="flat" cmpd="sng">
            <a:solidFill>
              <a:schemeClr val="tx1"/>
            </a:solidFill>
            <a:prstDash val="solid"/>
            <a:miter/>
            <a:headEnd type="none" w="med" len="med"/>
            <a:tailEnd type="none" w="med" len="med"/>
          </a:ln>
        </p:spPr>
        <p:txBody>
          <a:bodyPr wrap="none" anchor="t">
            <a:spAutoFit/>
          </a:bodyPr>
          <a:p>
            <a:r>
              <a:rPr lang="zh-CN" altLang="en-US" sz="4400" b="1" dirty="0">
                <a:latin typeface="黑体" panose="02010609060101010101" pitchFamily="49" charset="-122"/>
                <a:ea typeface="黑体" panose="02010609060101010101" pitchFamily="49" charset="-122"/>
              </a:rPr>
              <a:t>皇帝</a:t>
            </a:r>
            <a:endParaRPr lang="zh-CN" altLang="en-US" sz="4400" b="1" dirty="0">
              <a:latin typeface="黑体" panose="02010609060101010101" pitchFamily="49" charset="-122"/>
              <a:ea typeface="黑体" panose="02010609060101010101" pitchFamily="49" charset="-122"/>
            </a:endParaRPr>
          </a:p>
        </p:txBody>
      </p:sp>
      <p:sp>
        <p:nvSpPr>
          <p:cNvPr id="47107" name="文本框 47106"/>
          <p:cNvSpPr txBox="1"/>
          <p:nvPr/>
        </p:nvSpPr>
        <p:spPr>
          <a:xfrm>
            <a:off x="3200400" y="1352550"/>
            <a:ext cx="2428240" cy="768350"/>
          </a:xfrm>
          <a:prstGeom prst="rect">
            <a:avLst/>
          </a:prstGeom>
          <a:solidFill>
            <a:srgbClr val="CCCCCC"/>
          </a:solidFill>
          <a:ln w="38100" cap="flat" cmpd="sng">
            <a:solidFill>
              <a:schemeClr val="tx1"/>
            </a:solidFill>
            <a:prstDash val="solid"/>
            <a:miter/>
            <a:headEnd type="none" w="med" len="med"/>
            <a:tailEnd type="none" w="med" len="med"/>
          </a:ln>
        </p:spPr>
        <p:txBody>
          <a:bodyPr wrap="none" anchor="t">
            <a:spAutoFit/>
          </a:bodyPr>
          <a:p>
            <a:r>
              <a:rPr lang="zh-CN" altLang="en-US" sz="4400" b="1">
                <a:latin typeface="黑体" panose="02010609060101010101" pitchFamily="49" charset="-122"/>
                <a:ea typeface="黑体" panose="02010609060101010101" pitchFamily="49" charset="-122"/>
              </a:rPr>
              <a:t>中央机构</a:t>
            </a:r>
            <a:endParaRPr lang="zh-CN" altLang="en-US" sz="4400" b="1">
              <a:latin typeface="黑体" panose="02010609060101010101" pitchFamily="49" charset="-122"/>
              <a:ea typeface="黑体" panose="02010609060101010101" pitchFamily="49" charset="-122"/>
            </a:endParaRPr>
          </a:p>
        </p:txBody>
      </p:sp>
      <p:sp>
        <p:nvSpPr>
          <p:cNvPr id="47108" name="文本框 47107"/>
          <p:cNvSpPr txBox="1"/>
          <p:nvPr/>
        </p:nvSpPr>
        <p:spPr>
          <a:xfrm>
            <a:off x="6572250" y="1333500"/>
            <a:ext cx="2590800" cy="768350"/>
          </a:xfrm>
          <a:prstGeom prst="rect">
            <a:avLst/>
          </a:prstGeom>
          <a:solidFill>
            <a:srgbClr val="CCCCCC"/>
          </a:solidFill>
          <a:ln w="38100" cap="flat" cmpd="sng">
            <a:solidFill>
              <a:schemeClr val="tx1"/>
            </a:solidFill>
            <a:prstDash val="solid"/>
            <a:miter/>
            <a:headEnd type="none" w="med" len="med"/>
            <a:tailEnd type="none" w="med" len="med"/>
          </a:ln>
        </p:spPr>
        <p:txBody>
          <a:bodyPr anchor="t">
            <a:spAutoFit/>
          </a:bodyPr>
          <a:p>
            <a:r>
              <a:rPr lang="zh-CN" altLang="en-US" sz="4400" b="1">
                <a:latin typeface="黑体" panose="02010609060101010101" pitchFamily="49" charset="-122"/>
                <a:ea typeface="黑体" panose="02010609060101010101" pitchFamily="49" charset="-122"/>
              </a:rPr>
              <a:t>三公九卿</a:t>
            </a:r>
            <a:endParaRPr lang="zh-CN" altLang="en-US" sz="4400" b="1">
              <a:latin typeface="黑体" panose="02010609060101010101" pitchFamily="49" charset="-122"/>
              <a:ea typeface="黑体" panose="02010609060101010101" pitchFamily="49" charset="-122"/>
            </a:endParaRPr>
          </a:p>
        </p:txBody>
      </p:sp>
      <p:sp>
        <p:nvSpPr>
          <p:cNvPr id="47109" name="直接连接符 47108"/>
          <p:cNvSpPr/>
          <p:nvPr/>
        </p:nvSpPr>
        <p:spPr>
          <a:xfrm>
            <a:off x="5657850" y="1676400"/>
            <a:ext cx="914400" cy="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10" name="直接连接符 47109"/>
          <p:cNvSpPr/>
          <p:nvPr/>
        </p:nvSpPr>
        <p:spPr>
          <a:xfrm>
            <a:off x="4438650" y="990600"/>
            <a:ext cx="0" cy="30480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11" name="直接连接符 47110"/>
          <p:cNvSpPr/>
          <p:nvPr/>
        </p:nvSpPr>
        <p:spPr>
          <a:xfrm>
            <a:off x="4514850" y="2133600"/>
            <a:ext cx="0" cy="30480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12" name="文本框 47111"/>
          <p:cNvSpPr txBox="1"/>
          <p:nvPr/>
        </p:nvSpPr>
        <p:spPr>
          <a:xfrm>
            <a:off x="4133850" y="2495550"/>
            <a:ext cx="744220" cy="768350"/>
          </a:xfrm>
          <a:prstGeom prst="rect">
            <a:avLst/>
          </a:prstGeom>
          <a:solidFill>
            <a:srgbClr val="CCCCCC"/>
          </a:solidFill>
          <a:ln w="38100" cap="flat" cmpd="sng">
            <a:solidFill>
              <a:schemeClr val="tx1"/>
            </a:solidFill>
            <a:prstDash val="solid"/>
            <a:miter/>
            <a:headEnd type="none" w="med" len="med"/>
            <a:tailEnd type="none" w="med" len="med"/>
          </a:ln>
        </p:spPr>
        <p:txBody>
          <a:bodyPr wrap="none" anchor="t">
            <a:spAutoFit/>
          </a:bodyPr>
          <a:p>
            <a:r>
              <a:rPr lang="zh-CN" altLang="en-US" sz="4400" b="1" dirty="0">
                <a:latin typeface="黑体" panose="02010609060101010101" pitchFamily="49" charset="-122"/>
                <a:ea typeface="黑体" panose="02010609060101010101" pitchFamily="49" charset="-122"/>
              </a:rPr>
              <a:t>郡</a:t>
            </a:r>
            <a:endParaRPr lang="zh-CN" altLang="en-US" sz="4400" b="1" dirty="0">
              <a:latin typeface="黑体" panose="02010609060101010101" pitchFamily="49" charset="-122"/>
              <a:ea typeface="黑体" panose="02010609060101010101" pitchFamily="49" charset="-122"/>
            </a:endParaRPr>
          </a:p>
        </p:txBody>
      </p:sp>
      <p:sp>
        <p:nvSpPr>
          <p:cNvPr id="47113" name="直接连接符 47112"/>
          <p:cNvSpPr/>
          <p:nvPr/>
        </p:nvSpPr>
        <p:spPr>
          <a:xfrm flipH="1">
            <a:off x="4895850" y="2819400"/>
            <a:ext cx="381000" cy="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14" name="文本框 47113"/>
          <p:cNvSpPr txBox="1"/>
          <p:nvPr/>
        </p:nvSpPr>
        <p:spPr>
          <a:xfrm>
            <a:off x="5276850" y="2406650"/>
            <a:ext cx="4955540" cy="768350"/>
          </a:xfrm>
          <a:prstGeom prst="rect">
            <a:avLst/>
          </a:prstGeom>
          <a:solidFill>
            <a:srgbClr val="CCCCCC"/>
          </a:solidFill>
          <a:ln w="38100" cap="flat" cmpd="sng">
            <a:solidFill>
              <a:schemeClr val="tx1"/>
            </a:solidFill>
            <a:prstDash val="solid"/>
            <a:miter/>
            <a:headEnd type="none" w="med" len="med"/>
            <a:tailEnd type="none" w="med" len="med"/>
          </a:ln>
        </p:spPr>
        <p:txBody>
          <a:bodyPr wrap="none" anchor="t">
            <a:spAutoFit/>
          </a:bodyPr>
          <a:p>
            <a:r>
              <a:rPr lang="zh-CN" altLang="en-US" sz="4400" b="1" dirty="0">
                <a:latin typeface="黑体" panose="02010609060101010101" pitchFamily="49" charset="-122"/>
                <a:ea typeface="黑体" panose="02010609060101010101" pitchFamily="49" charset="-122"/>
              </a:rPr>
              <a:t>郡守、郡丞、郡尉 </a:t>
            </a:r>
            <a:endParaRPr lang="zh-CN" altLang="en-US" sz="4400" b="1" dirty="0">
              <a:latin typeface="黑体" panose="02010609060101010101" pitchFamily="49" charset="-122"/>
              <a:ea typeface="黑体" panose="02010609060101010101" pitchFamily="49" charset="-122"/>
            </a:endParaRPr>
          </a:p>
        </p:txBody>
      </p:sp>
      <p:sp>
        <p:nvSpPr>
          <p:cNvPr id="47115" name="直接连接符 47114"/>
          <p:cNvSpPr/>
          <p:nvPr/>
        </p:nvSpPr>
        <p:spPr>
          <a:xfrm>
            <a:off x="4495800" y="3227388"/>
            <a:ext cx="0" cy="30480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16" name="文本框 47115"/>
          <p:cNvSpPr txBox="1"/>
          <p:nvPr/>
        </p:nvSpPr>
        <p:spPr>
          <a:xfrm>
            <a:off x="4114800" y="3562350"/>
            <a:ext cx="744220" cy="768350"/>
          </a:xfrm>
          <a:prstGeom prst="rect">
            <a:avLst/>
          </a:prstGeom>
          <a:solidFill>
            <a:srgbClr val="CCCCCC"/>
          </a:solidFill>
          <a:ln w="38100" cap="flat" cmpd="sng">
            <a:solidFill>
              <a:schemeClr val="tx1"/>
            </a:solidFill>
            <a:prstDash val="solid"/>
            <a:miter/>
            <a:headEnd type="none" w="med" len="med"/>
            <a:tailEnd type="none" w="med" len="med"/>
          </a:ln>
        </p:spPr>
        <p:txBody>
          <a:bodyPr wrap="none" anchor="t">
            <a:spAutoFit/>
          </a:bodyPr>
          <a:p>
            <a:r>
              <a:rPr lang="zh-CN" altLang="en-US" sz="4400" b="1" dirty="0">
                <a:latin typeface="黑体" panose="02010609060101010101" pitchFamily="49" charset="-122"/>
                <a:ea typeface="黑体" panose="02010609060101010101" pitchFamily="49" charset="-122"/>
              </a:rPr>
              <a:t>县</a:t>
            </a:r>
            <a:endParaRPr lang="zh-CN" altLang="en-US" sz="4400" b="1" dirty="0">
              <a:latin typeface="黑体" panose="02010609060101010101" pitchFamily="49" charset="-122"/>
              <a:ea typeface="黑体" panose="02010609060101010101" pitchFamily="49" charset="-122"/>
            </a:endParaRPr>
          </a:p>
        </p:txBody>
      </p:sp>
      <p:sp>
        <p:nvSpPr>
          <p:cNvPr id="47117" name="直接连接符 47116"/>
          <p:cNvSpPr/>
          <p:nvPr/>
        </p:nvSpPr>
        <p:spPr>
          <a:xfrm>
            <a:off x="4514850" y="4294188"/>
            <a:ext cx="0" cy="30480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18" name="文本框 47117"/>
          <p:cNvSpPr txBox="1"/>
          <p:nvPr/>
        </p:nvSpPr>
        <p:spPr>
          <a:xfrm>
            <a:off x="4133850" y="4645025"/>
            <a:ext cx="744220" cy="768350"/>
          </a:xfrm>
          <a:prstGeom prst="rect">
            <a:avLst/>
          </a:prstGeom>
          <a:solidFill>
            <a:srgbClr val="CCCCCC"/>
          </a:solidFill>
          <a:ln w="38100" cap="flat" cmpd="sng">
            <a:solidFill>
              <a:schemeClr val="tx1"/>
            </a:solidFill>
            <a:prstDash val="solid"/>
            <a:miter/>
            <a:headEnd type="none" w="med" len="med"/>
            <a:tailEnd type="none" w="med" len="med"/>
          </a:ln>
        </p:spPr>
        <p:txBody>
          <a:bodyPr wrap="none" anchor="t">
            <a:spAutoFit/>
          </a:bodyPr>
          <a:p>
            <a:r>
              <a:rPr lang="zh-CN" altLang="en-US" sz="4400" b="1">
                <a:latin typeface="黑体" panose="02010609060101010101" pitchFamily="49" charset="-122"/>
                <a:ea typeface="黑体" panose="02010609060101010101" pitchFamily="49" charset="-122"/>
              </a:rPr>
              <a:t>乡</a:t>
            </a:r>
            <a:endParaRPr lang="zh-CN" altLang="en-US" sz="4400" b="1">
              <a:latin typeface="黑体" panose="02010609060101010101" pitchFamily="49" charset="-122"/>
              <a:ea typeface="黑体" panose="02010609060101010101" pitchFamily="49" charset="-122"/>
            </a:endParaRPr>
          </a:p>
        </p:txBody>
      </p:sp>
      <p:sp>
        <p:nvSpPr>
          <p:cNvPr id="47119" name="直接连接符 47118"/>
          <p:cNvSpPr/>
          <p:nvPr/>
        </p:nvSpPr>
        <p:spPr>
          <a:xfrm>
            <a:off x="4514850" y="5410200"/>
            <a:ext cx="0" cy="30480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20" name="文本框 47119"/>
          <p:cNvSpPr txBox="1"/>
          <p:nvPr/>
        </p:nvSpPr>
        <p:spPr>
          <a:xfrm>
            <a:off x="4133850" y="5761038"/>
            <a:ext cx="744220" cy="768350"/>
          </a:xfrm>
          <a:prstGeom prst="rect">
            <a:avLst/>
          </a:prstGeom>
          <a:solidFill>
            <a:srgbClr val="CCCCCC"/>
          </a:solidFill>
          <a:ln w="38100" cap="flat" cmpd="sng">
            <a:solidFill>
              <a:schemeClr val="tx1"/>
            </a:solidFill>
            <a:prstDash val="solid"/>
            <a:miter/>
            <a:headEnd type="none" w="med" len="med"/>
            <a:tailEnd type="none" w="med" len="med"/>
          </a:ln>
        </p:spPr>
        <p:txBody>
          <a:bodyPr wrap="none" anchor="t">
            <a:spAutoFit/>
          </a:bodyPr>
          <a:p>
            <a:r>
              <a:rPr lang="zh-CN" altLang="en-US" sz="4400" b="1">
                <a:latin typeface="黑体" panose="02010609060101010101" pitchFamily="49" charset="-122"/>
                <a:ea typeface="黑体" panose="02010609060101010101" pitchFamily="49" charset="-122"/>
              </a:rPr>
              <a:t>里</a:t>
            </a:r>
            <a:endParaRPr lang="zh-CN" altLang="en-US" sz="4400" b="1">
              <a:latin typeface="黑体" panose="02010609060101010101" pitchFamily="49" charset="-122"/>
              <a:ea typeface="黑体" panose="02010609060101010101" pitchFamily="49" charset="-122"/>
            </a:endParaRPr>
          </a:p>
        </p:txBody>
      </p:sp>
      <p:sp>
        <p:nvSpPr>
          <p:cNvPr id="47121" name="直接连接符 47120"/>
          <p:cNvSpPr/>
          <p:nvPr/>
        </p:nvSpPr>
        <p:spPr>
          <a:xfrm flipH="1">
            <a:off x="4940300" y="3863975"/>
            <a:ext cx="381000" cy="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22" name="文本框 47121"/>
          <p:cNvSpPr txBox="1"/>
          <p:nvPr/>
        </p:nvSpPr>
        <p:spPr>
          <a:xfrm>
            <a:off x="5321300" y="3451225"/>
            <a:ext cx="4955540" cy="768350"/>
          </a:xfrm>
          <a:prstGeom prst="rect">
            <a:avLst/>
          </a:prstGeom>
          <a:solidFill>
            <a:srgbClr val="CCCCCC"/>
          </a:solidFill>
          <a:ln w="38100" cap="flat" cmpd="sng">
            <a:solidFill>
              <a:schemeClr val="tx1"/>
            </a:solidFill>
            <a:prstDash val="solid"/>
            <a:miter/>
            <a:headEnd type="none" w="med" len="med"/>
            <a:tailEnd type="none" w="med" len="med"/>
          </a:ln>
        </p:spPr>
        <p:txBody>
          <a:bodyPr wrap="none" anchor="t">
            <a:spAutoFit/>
          </a:bodyPr>
          <a:p>
            <a:r>
              <a:rPr lang="zh-CN" altLang="en-US" sz="4400" b="1" dirty="0">
                <a:latin typeface="黑体" panose="02010609060101010101" pitchFamily="49" charset="-122"/>
                <a:ea typeface="黑体" panose="02010609060101010101" pitchFamily="49" charset="-122"/>
              </a:rPr>
              <a:t>县令、县丞、县尉 </a:t>
            </a:r>
            <a:endParaRPr lang="zh-CN" altLang="en-US" sz="4400" b="1" dirty="0">
              <a:latin typeface="黑体" panose="02010609060101010101" pitchFamily="49" charset="-122"/>
              <a:ea typeface="黑体" panose="02010609060101010101" pitchFamily="49" charset="-122"/>
            </a:endParaRPr>
          </a:p>
        </p:txBody>
      </p:sp>
      <p:sp>
        <p:nvSpPr>
          <p:cNvPr id="47123" name="直接连接符 47122"/>
          <p:cNvSpPr/>
          <p:nvPr/>
        </p:nvSpPr>
        <p:spPr>
          <a:xfrm flipH="1">
            <a:off x="4940300" y="4968875"/>
            <a:ext cx="381000" cy="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24" name="文本框 47123">
            <a:hlinkClick r:id="rId1" action="ppaction://hlinksldjump"/>
          </p:cNvPr>
          <p:cNvSpPr txBox="1"/>
          <p:nvPr/>
        </p:nvSpPr>
        <p:spPr>
          <a:xfrm>
            <a:off x="5321300" y="4603750"/>
            <a:ext cx="5391150" cy="706755"/>
          </a:xfrm>
          <a:prstGeom prst="rect">
            <a:avLst/>
          </a:prstGeom>
          <a:solidFill>
            <a:srgbClr val="CCCCCC"/>
          </a:solidFill>
          <a:ln w="38100" cap="flat" cmpd="sng">
            <a:solidFill>
              <a:schemeClr val="tx1"/>
            </a:solidFill>
            <a:prstDash val="solid"/>
            <a:miter/>
            <a:headEnd type="none" w="med" len="med"/>
            <a:tailEnd type="none" w="med" len="med"/>
          </a:ln>
        </p:spPr>
        <p:txBody>
          <a:bodyPr wrap="none" anchor="t">
            <a:spAutoFit/>
          </a:bodyPr>
          <a:p>
            <a:r>
              <a:rPr lang="zh-CN" altLang="en-US" sz="4000" b="1">
                <a:latin typeface="黑体" panose="02010609060101010101" pitchFamily="49" charset="-122"/>
                <a:ea typeface="黑体" panose="02010609060101010101" pitchFamily="49" charset="-122"/>
              </a:rPr>
              <a:t>三老</a:t>
            </a:r>
            <a:r>
              <a:rPr lang="zh-CN" altLang="en-US" sz="2000" b="1">
                <a:latin typeface="黑体" panose="02010609060101010101" pitchFamily="49" charset="-122"/>
                <a:ea typeface="黑体" panose="02010609060101010101" pitchFamily="49" charset="-122"/>
              </a:rPr>
              <a:t>、</a:t>
            </a:r>
            <a:r>
              <a:rPr lang="zh-CN" altLang="en-US" sz="4000" b="1">
                <a:latin typeface="黑体" panose="02010609060101010101" pitchFamily="49" charset="-122"/>
                <a:ea typeface="黑体" panose="02010609060101010101" pitchFamily="49" charset="-122"/>
              </a:rPr>
              <a:t>有秩</a:t>
            </a:r>
            <a:r>
              <a:rPr lang="zh-CN" altLang="en-US" sz="2400" b="1">
                <a:latin typeface="黑体" panose="02010609060101010101" pitchFamily="49" charset="-122"/>
                <a:ea typeface="黑体" panose="02010609060101010101" pitchFamily="49" charset="-122"/>
              </a:rPr>
              <a:t>、</a:t>
            </a:r>
            <a:r>
              <a:rPr lang="zh-CN" altLang="en-US" sz="4000" b="1">
                <a:latin typeface="黑体" panose="02010609060101010101" pitchFamily="49" charset="-122"/>
                <a:ea typeface="黑体" panose="02010609060101010101" pitchFamily="49" charset="-122"/>
              </a:rPr>
              <a:t>啬夫</a:t>
            </a:r>
            <a:r>
              <a:rPr lang="zh-CN" altLang="en-US" sz="2400" b="1">
                <a:latin typeface="黑体" panose="02010609060101010101" pitchFamily="49" charset="-122"/>
                <a:ea typeface="黑体" panose="02010609060101010101" pitchFamily="49" charset="-122"/>
              </a:rPr>
              <a:t>、</a:t>
            </a:r>
            <a:r>
              <a:rPr lang="zh-CN" altLang="en-US" sz="4000" b="1">
                <a:latin typeface="黑体" panose="02010609060101010101" pitchFamily="49" charset="-122"/>
                <a:ea typeface="黑体" panose="02010609060101010101" pitchFamily="49" charset="-122"/>
              </a:rPr>
              <a:t>游徼 </a:t>
            </a:r>
            <a:endParaRPr lang="zh-CN" altLang="en-US" sz="4000" b="1">
              <a:latin typeface="黑体" panose="02010609060101010101" pitchFamily="49" charset="-122"/>
              <a:ea typeface="黑体" panose="02010609060101010101" pitchFamily="49" charset="-122"/>
            </a:endParaRPr>
          </a:p>
        </p:txBody>
      </p:sp>
      <p:sp>
        <p:nvSpPr>
          <p:cNvPr id="47125" name="直接连接符 47124"/>
          <p:cNvSpPr/>
          <p:nvPr/>
        </p:nvSpPr>
        <p:spPr>
          <a:xfrm flipH="1">
            <a:off x="4895850" y="6073775"/>
            <a:ext cx="381000" cy="0"/>
          </a:xfrm>
          <a:prstGeom prst="line">
            <a:avLst/>
          </a:prstGeom>
          <a:ln w="381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47126" name="文本框 47125"/>
          <p:cNvSpPr txBox="1"/>
          <p:nvPr/>
        </p:nvSpPr>
        <p:spPr>
          <a:xfrm>
            <a:off x="5276850" y="5711825"/>
            <a:ext cx="1581150" cy="768350"/>
          </a:xfrm>
          <a:prstGeom prst="rect">
            <a:avLst/>
          </a:prstGeom>
          <a:solidFill>
            <a:srgbClr val="CCCCCC"/>
          </a:solidFill>
          <a:ln w="38100" cap="flat" cmpd="sng">
            <a:solidFill>
              <a:schemeClr val="tx1"/>
            </a:solidFill>
            <a:prstDash val="solid"/>
            <a:miter/>
            <a:headEnd type="none" w="med" len="med"/>
            <a:tailEnd type="none" w="med" len="med"/>
          </a:ln>
        </p:spPr>
        <p:txBody>
          <a:bodyPr anchor="t">
            <a:spAutoFit/>
          </a:bodyPr>
          <a:p>
            <a:r>
              <a:rPr lang="zh-CN" altLang="en-US" sz="4400" b="1" dirty="0">
                <a:latin typeface="黑体" panose="02010609060101010101" pitchFamily="49" charset="-122"/>
                <a:ea typeface="黑体" panose="02010609060101010101" pitchFamily="49" charset="-122"/>
              </a:rPr>
              <a:t>里正</a:t>
            </a:r>
            <a:endParaRPr lang="zh-CN" altLang="en-US" sz="4400" b="1"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000000"/>
                                          </p:val>
                                        </p:tav>
                                        <p:tav tm="100000">
                                          <p:val>
                                            <p:strVal val="#ppt_w"/>
                                          </p:val>
                                        </p:tav>
                                      </p:tavLst>
                                    </p:anim>
                                    <p:anim calcmode="lin" valueType="num">
                                      <p:cBhvr>
                                        <p:cTn id="8" dur="500" fill="hold"/>
                                        <p:tgtEl>
                                          <p:spTgt spid="47106"/>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wipe(up)">
                                      <p:cBhvr>
                                        <p:cTn id="12" dur="500"/>
                                        <p:tgtEl>
                                          <p:spTgt spid="47110"/>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47107"/>
                                        </p:tgtEl>
                                        <p:attrNameLst>
                                          <p:attrName>style.visibility</p:attrName>
                                        </p:attrNameLst>
                                      </p:cBhvr>
                                      <p:to>
                                        <p:strVal val="visible"/>
                                      </p:to>
                                    </p:set>
                                    <p:animEffect transition="in" filter="dissolve">
                                      <p:cBhvr>
                                        <p:cTn id="16" dur="500"/>
                                        <p:tgtEl>
                                          <p:spTgt spid="47107"/>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7109"/>
                                        </p:tgtEl>
                                        <p:attrNameLst>
                                          <p:attrName>style.visibility</p:attrName>
                                        </p:attrNameLst>
                                      </p:cBhvr>
                                      <p:to>
                                        <p:strVal val="visible"/>
                                      </p:to>
                                    </p:set>
                                    <p:animEffect transition="in" filter="wipe(left)">
                                      <p:cBhvr>
                                        <p:cTn id="20" dur="500"/>
                                        <p:tgtEl>
                                          <p:spTgt spid="47109"/>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47108"/>
                                        </p:tgtEl>
                                        <p:attrNameLst>
                                          <p:attrName>style.visibility</p:attrName>
                                        </p:attrNameLst>
                                      </p:cBhvr>
                                      <p:to>
                                        <p:strVal val="visible"/>
                                      </p:to>
                                    </p:set>
                                    <p:animEffect transition="in" filter="dissolve">
                                      <p:cBhvr>
                                        <p:cTn id="24" dur="500"/>
                                        <p:tgtEl>
                                          <p:spTgt spid="47108"/>
                                        </p:tgtEl>
                                      </p:cBhvr>
                                    </p:animEffect>
                                  </p:childTnLst>
                                </p:cTn>
                              </p:par>
                            </p:childTnLst>
                          </p:cTn>
                        </p:par>
                        <p:par>
                          <p:cTn id="25" fill="hold">
                            <p:stCondLst>
                              <p:cond delay="2500"/>
                            </p:stCondLst>
                            <p:childTnLst>
                              <p:par>
                                <p:cTn id="26" presetID="22" presetClass="entr" presetSubtype="1" fill="hold" grpId="0" nodeType="afterEffect">
                                  <p:stCondLst>
                                    <p:cond delay="1000"/>
                                  </p:stCondLst>
                                  <p:childTnLst>
                                    <p:set>
                                      <p:cBhvr>
                                        <p:cTn id="27" dur="1" fill="hold">
                                          <p:stCondLst>
                                            <p:cond delay="0"/>
                                          </p:stCondLst>
                                        </p:cTn>
                                        <p:tgtEl>
                                          <p:spTgt spid="47111"/>
                                        </p:tgtEl>
                                        <p:attrNameLst>
                                          <p:attrName>style.visibility</p:attrName>
                                        </p:attrNameLst>
                                      </p:cBhvr>
                                      <p:to>
                                        <p:strVal val="visible"/>
                                      </p:to>
                                    </p:set>
                                    <p:animEffect transition="in" filter="wipe(up)">
                                      <p:cBhvr>
                                        <p:cTn id="28" dur="500"/>
                                        <p:tgtEl>
                                          <p:spTgt spid="47111"/>
                                        </p:tgtEl>
                                      </p:cBhvr>
                                    </p:animEffect>
                                  </p:childTnLst>
                                </p:cTn>
                              </p:par>
                            </p:childTnLst>
                          </p:cTn>
                        </p:par>
                        <p:par>
                          <p:cTn id="29" fill="hold">
                            <p:stCondLst>
                              <p:cond delay="4000"/>
                            </p:stCondLst>
                            <p:childTnLst>
                              <p:par>
                                <p:cTn id="30" presetID="9" presetClass="entr" presetSubtype="0" fill="hold" grpId="0" nodeType="afterEffect">
                                  <p:stCondLst>
                                    <p:cond delay="0"/>
                                  </p:stCondLst>
                                  <p:childTnLst>
                                    <p:set>
                                      <p:cBhvr>
                                        <p:cTn id="31" dur="1" fill="hold">
                                          <p:stCondLst>
                                            <p:cond delay="0"/>
                                          </p:stCondLst>
                                        </p:cTn>
                                        <p:tgtEl>
                                          <p:spTgt spid="47112"/>
                                        </p:tgtEl>
                                        <p:attrNameLst>
                                          <p:attrName>style.visibility</p:attrName>
                                        </p:attrNameLst>
                                      </p:cBhvr>
                                      <p:to>
                                        <p:strVal val="visible"/>
                                      </p:to>
                                    </p:set>
                                    <p:animEffect transition="in" filter="dissolve">
                                      <p:cBhvr>
                                        <p:cTn id="32" dur="500"/>
                                        <p:tgtEl>
                                          <p:spTgt spid="4711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47113"/>
                                        </p:tgtEl>
                                        <p:attrNameLst>
                                          <p:attrName>style.visibility</p:attrName>
                                        </p:attrNameLst>
                                      </p:cBhvr>
                                      <p:to>
                                        <p:strVal val="visible"/>
                                      </p:to>
                                    </p:set>
                                    <p:animEffect transition="in" filter="wipe(left)">
                                      <p:cBhvr>
                                        <p:cTn id="36" dur="500"/>
                                        <p:tgtEl>
                                          <p:spTgt spid="47113"/>
                                        </p:tgtEl>
                                      </p:cBhvr>
                                    </p:animEffect>
                                  </p:childTnLst>
                                </p:cTn>
                              </p:par>
                            </p:childTnLst>
                          </p:cTn>
                        </p:par>
                        <p:par>
                          <p:cTn id="37" fill="hold">
                            <p:stCondLst>
                              <p:cond delay="5000"/>
                            </p:stCondLst>
                            <p:childTnLst>
                              <p:par>
                                <p:cTn id="38" presetID="9" presetClass="entr" presetSubtype="0" fill="hold" grpId="0" nodeType="afterEffect">
                                  <p:stCondLst>
                                    <p:cond delay="0"/>
                                  </p:stCondLst>
                                  <p:childTnLst>
                                    <p:set>
                                      <p:cBhvr>
                                        <p:cTn id="39" dur="1" fill="hold">
                                          <p:stCondLst>
                                            <p:cond delay="0"/>
                                          </p:stCondLst>
                                        </p:cTn>
                                        <p:tgtEl>
                                          <p:spTgt spid="47114"/>
                                        </p:tgtEl>
                                        <p:attrNameLst>
                                          <p:attrName>style.visibility</p:attrName>
                                        </p:attrNameLst>
                                      </p:cBhvr>
                                      <p:to>
                                        <p:strVal val="visible"/>
                                      </p:to>
                                    </p:set>
                                    <p:animEffect transition="in" filter="dissolve">
                                      <p:cBhvr>
                                        <p:cTn id="40" dur="500"/>
                                        <p:tgtEl>
                                          <p:spTgt spid="47114"/>
                                        </p:tgtEl>
                                      </p:cBhvr>
                                    </p:animEffect>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47115"/>
                                        </p:tgtEl>
                                        <p:attrNameLst>
                                          <p:attrName>style.visibility</p:attrName>
                                        </p:attrNameLst>
                                      </p:cBhvr>
                                      <p:to>
                                        <p:strVal val="visible"/>
                                      </p:to>
                                    </p:set>
                                    <p:animEffect transition="in" filter="wipe(up)">
                                      <p:cBhvr>
                                        <p:cTn id="44" dur="500"/>
                                        <p:tgtEl>
                                          <p:spTgt spid="47115"/>
                                        </p:tgtEl>
                                      </p:cBhvr>
                                    </p:animEffect>
                                  </p:childTnLst>
                                </p:cTn>
                              </p:par>
                            </p:childTnLst>
                          </p:cTn>
                        </p:par>
                        <p:par>
                          <p:cTn id="45" fill="hold">
                            <p:stCondLst>
                              <p:cond delay="6000"/>
                            </p:stCondLst>
                            <p:childTnLst>
                              <p:par>
                                <p:cTn id="46" presetID="9" presetClass="entr" presetSubtype="0" fill="hold" grpId="0" nodeType="afterEffect">
                                  <p:stCondLst>
                                    <p:cond delay="0"/>
                                  </p:stCondLst>
                                  <p:childTnLst>
                                    <p:set>
                                      <p:cBhvr>
                                        <p:cTn id="47" dur="1" fill="hold">
                                          <p:stCondLst>
                                            <p:cond delay="0"/>
                                          </p:stCondLst>
                                        </p:cTn>
                                        <p:tgtEl>
                                          <p:spTgt spid="47116"/>
                                        </p:tgtEl>
                                        <p:attrNameLst>
                                          <p:attrName>style.visibility</p:attrName>
                                        </p:attrNameLst>
                                      </p:cBhvr>
                                      <p:to>
                                        <p:strVal val="visible"/>
                                      </p:to>
                                    </p:set>
                                    <p:animEffect transition="in" filter="dissolve">
                                      <p:cBhvr>
                                        <p:cTn id="48" dur="500"/>
                                        <p:tgtEl>
                                          <p:spTgt spid="4711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47121"/>
                                        </p:tgtEl>
                                        <p:attrNameLst>
                                          <p:attrName>style.visibility</p:attrName>
                                        </p:attrNameLst>
                                      </p:cBhvr>
                                      <p:to>
                                        <p:strVal val="visible"/>
                                      </p:to>
                                    </p:set>
                                    <p:animEffect transition="in" filter="wipe(left)">
                                      <p:cBhvr>
                                        <p:cTn id="52" dur="500"/>
                                        <p:tgtEl>
                                          <p:spTgt spid="47121"/>
                                        </p:tgtEl>
                                      </p:cBhvr>
                                    </p:animEffect>
                                  </p:childTnLst>
                                </p:cTn>
                              </p:par>
                            </p:childTnLst>
                          </p:cTn>
                        </p:par>
                        <p:par>
                          <p:cTn id="53" fill="hold">
                            <p:stCondLst>
                              <p:cond delay="7000"/>
                            </p:stCondLst>
                            <p:childTnLst>
                              <p:par>
                                <p:cTn id="54" presetID="9" presetClass="entr" presetSubtype="0" fill="hold" grpId="0" nodeType="afterEffect">
                                  <p:stCondLst>
                                    <p:cond delay="0"/>
                                  </p:stCondLst>
                                  <p:childTnLst>
                                    <p:set>
                                      <p:cBhvr>
                                        <p:cTn id="55" dur="1" fill="hold">
                                          <p:stCondLst>
                                            <p:cond delay="0"/>
                                          </p:stCondLst>
                                        </p:cTn>
                                        <p:tgtEl>
                                          <p:spTgt spid="47122"/>
                                        </p:tgtEl>
                                        <p:attrNameLst>
                                          <p:attrName>style.visibility</p:attrName>
                                        </p:attrNameLst>
                                      </p:cBhvr>
                                      <p:to>
                                        <p:strVal val="visible"/>
                                      </p:to>
                                    </p:set>
                                    <p:animEffect transition="in" filter="dissolve">
                                      <p:cBhvr>
                                        <p:cTn id="56" dur="500"/>
                                        <p:tgtEl>
                                          <p:spTgt spid="47122"/>
                                        </p:tgtEl>
                                      </p:cBhvr>
                                    </p:animEffect>
                                  </p:childTnLst>
                                </p:cTn>
                              </p:par>
                            </p:childTnLst>
                          </p:cTn>
                        </p:par>
                        <p:par>
                          <p:cTn id="57" fill="hold">
                            <p:stCondLst>
                              <p:cond delay="7500"/>
                            </p:stCondLst>
                            <p:childTnLst>
                              <p:par>
                                <p:cTn id="58" presetID="22" presetClass="entr" presetSubtype="1" fill="hold" grpId="0" nodeType="afterEffect">
                                  <p:stCondLst>
                                    <p:cond delay="0"/>
                                  </p:stCondLst>
                                  <p:childTnLst>
                                    <p:set>
                                      <p:cBhvr>
                                        <p:cTn id="59" dur="1" fill="hold">
                                          <p:stCondLst>
                                            <p:cond delay="0"/>
                                          </p:stCondLst>
                                        </p:cTn>
                                        <p:tgtEl>
                                          <p:spTgt spid="47117"/>
                                        </p:tgtEl>
                                        <p:attrNameLst>
                                          <p:attrName>style.visibility</p:attrName>
                                        </p:attrNameLst>
                                      </p:cBhvr>
                                      <p:to>
                                        <p:strVal val="visible"/>
                                      </p:to>
                                    </p:set>
                                    <p:animEffect transition="in" filter="wipe(up)">
                                      <p:cBhvr>
                                        <p:cTn id="60" dur="500"/>
                                        <p:tgtEl>
                                          <p:spTgt spid="47117"/>
                                        </p:tgtEl>
                                      </p:cBhvr>
                                    </p:animEffect>
                                  </p:childTnLst>
                                </p:cTn>
                              </p:par>
                            </p:childTnLst>
                          </p:cTn>
                        </p:par>
                        <p:par>
                          <p:cTn id="61" fill="hold">
                            <p:stCondLst>
                              <p:cond delay="8000"/>
                            </p:stCondLst>
                            <p:childTnLst>
                              <p:par>
                                <p:cTn id="62" presetID="9" presetClass="entr" presetSubtype="0" fill="hold" grpId="0" nodeType="afterEffect">
                                  <p:stCondLst>
                                    <p:cond delay="0"/>
                                  </p:stCondLst>
                                  <p:childTnLst>
                                    <p:set>
                                      <p:cBhvr>
                                        <p:cTn id="63" dur="1" fill="hold">
                                          <p:stCondLst>
                                            <p:cond delay="0"/>
                                          </p:stCondLst>
                                        </p:cTn>
                                        <p:tgtEl>
                                          <p:spTgt spid="47118"/>
                                        </p:tgtEl>
                                        <p:attrNameLst>
                                          <p:attrName>style.visibility</p:attrName>
                                        </p:attrNameLst>
                                      </p:cBhvr>
                                      <p:to>
                                        <p:strVal val="visible"/>
                                      </p:to>
                                    </p:set>
                                    <p:animEffect transition="in" filter="dissolve">
                                      <p:cBhvr>
                                        <p:cTn id="64" dur="500"/>
                                        <p:tgtEl>
                                          <p:spTgt spid="47118"/>
                                        </p:tgtEl>
                                      </p:cBhvr>
                                    </p:animEffect>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47123"/>
                                        </p:tgtEl>
                                        <p:attrNameLst>
                                          <p:attrName>style.visibility</p:attrName>
                                        </p:attrNameLst>
                                      </p:cBhvr>
                                      <p:to>
                                        <p:strVal val="visible"/>
                                      </p:to>
                                    </p:set>
                                    <p:animEffect transition="in" filter="wipe(left)">
                                      <p:cBhvr>
                                        <p:cTn id="68" dur="500"/>
                                        <p:tgtEl>
                                          <p:spTgt spid="47123"/>
                                        </p:tgtEl>
                                      </p:cBhvr>
                                    </p:animEffect>
                                  </p:childTnLst>
                                </p:cTn>
                              </p:par>
                            </p:childTnLst>
                          </p:cTn>
                        </p:par>
                        <p:par>
                          <p:cTn id="69" fill="hold">
                            <p:stCondLst>
                              <p:cond delay="9000"/>
                            </p:stCondLst>
                            <p:childTnLst>
                              <p:par>
                                <p:cTn id="70" presetID="9" presetClass="entr" presetSubtype="0" fill="hold" grpId="0" nodeType="afterEffect">
                                  <p:stCondLst>
                                    <p:cond delay="0"/>
                                  </p:stCondLst>
                                  <p:childTnLst>
                                    <p:set>
                                      <p:cBhvr>
                                        <p:cTn id="71" dur="1" fill="hold">
                                          <p:stCondLst>
                                            <p:cond delay="0"/>
                                          </p:stCondLst>
                                        </p:cTn>
                                        <p:tgtEl>
                                          <p:spTgt spid="47124"/>
                                        </p:tgtEl>
                                        <p:attrNameLst>
                                          <p:attrName>style.visibility</p:attrName>
                                        </p:attrNameLst>
                                      </p:cBhvr>
                                      <p:to>
                                        <p:strVal val="visible"/>
                                      </p:to>
                                    </p:set>
                                    <p:animEffect transition="in" filter="dissolve">
                                      <p:cBhvr>
                                        <p:cTn id="72" dur="500"/>
                                        <p:tgtEl>
                                          <p:spTgt spid="47124"/>
                                        </p:tgtEl>
                                      </p:cBhvr>
                                    </p:animEffect>
                                  </p:childTnLst>
                                </p:cTn>
                              </p:par>
                            </p:childTnLst>
                          </p:cTn>
                        </p:par>
                        <p:par>
                          <p:cTn id="73" fill="hold">
                            <p:stCondLst>
                              <p:cond delay="9500"/>
                            </p:stCondLst>
                            <p:childTnLst>
                              <p:par>
                                <p:cTn id="74" presetID="22" presetClass="entr" presetSubtype="1" fill="hold" grpId="0" nodeType="afterEffect">
                                  <p:stCondLst>
                                    <p:cond delay="0"/>
                                  </p:stCondLst>
                                  <p:childTnLst>
                                    <p:set>
                                      <p:cBhvr>
                                        <p:cTn id="75" dur="1" fill="hold">
                                          <p:stCondLst>
                                            <p:cond delay="0"/>
                                          </p:stCondLst>
                                        </p:cTn>
                                        <p:tgtEl>
                                          <p:spTgt spid="47119"/>
                                        </p:tgtEl>
                                        <p:attrNameLst>
                                          <p:attrName>style.visibility</p:attrName>
                                        </p:attrNameLst>
                                      </p:cBhvr>
                                      <p:to>
                                        <p:strVal val="visible"/>
                                      </p:to>
                                    </p:set>
                                    <p:animEffect transition="in" filter="wipe(up)">
                                      <p:cBhvr>
                                        <p:cTn id="76" dur="500"/>
                                        <p:tgtEl>
                                          <p:spTgt spid="47119"/>
                                        </p:tgtEl>
                                      </p:cBhvr>
                                    </p:animEffect>
                                  </p:childTnLst>
                                </p:cTn>
                              </p:par>
                            </p:childTnLst>
                          </p:cTn>
                        </p:par>
                        <p:par>
                          <p:cTn id="77" fill="hold">
                            <p:stCondLst>
                              <p:cond delay="10000"/>
                            </p:stCondLst>
                            <p:childTnLst>
                              <p:par>
                                <p:cTn id="78" presetID="9" presetClass="entr" presetSubtype="0" fill="hold" grpId="0" nodeType="afterEffect">
                                  <p:stCondLst>
                                    <p:cond delay="0"/>
                                  </p:stCondLst>
                                  <p:childTnLst>
                                    <p:set>
                                      <p:cBhvr>
                                        <p:cTn id="79" dur="1" fill="hold">
                                          <p:stCondLst>
                                            <p:cond delay="0"/>
                                          </p:stCondLst>
                                        </p:cTn>
                                        <p:tgtEl>
                                          <p:spTgt spid="47120"/>
                                        </p:tgtEl>
                                        <p:attrNameLst>
                                          <p:attrName>style.visibility</p:attrName>
                                        </p:attrNameLst>
                                      </p:cBhvr>
                                      <p:to>
                                        <p:strVal val="visible"/>
                                      </p:to>
                                    </p:set>
                                    <p:animEffect transition="in" filter="dissolve">
                                      <p:cBhvr>
                                        <p:cTn id="80" dur="500"/>
                                        <p:tgtEl>
                                          <p:spTgt spid="47120"/>
                                        </p:tgtEl>
                                      </p:cBhvr>
                                    </p:animEffect>
                                  </p:childTnLst>
                                </p:cTn>
                              </p:par>
                            </p:childTnLst>
                          </p:cTn>
                        </p:par>
                        <p:par>
                          <p:cTn id="81" fill="hold">
                            <p:stCondLst>
                              <p:cond delay="10500"/>
                            </p:stCondLst>
                            <p:childTnLst>
                              <p:par>
                                <p:cTn id="82" presetID="22" presetClass="entr" presetSubtype="8" fill="hold" grpId="0" nodeType="afterEffect">
                                  <p:stCondLst>
                                    <p:cond delay="0"/>
                                  </p:stCondLst>
                                  <p:childTnLst>
                                    <p:set>
                                      <p:cBhvr>
                                        <p:cTn id="83" dur="1" fill="hold">
                                          <p:stCondLst>
                                            <p:cond delay="0"/>
                                          </p:stCondLst>
                                        </p:cTn>
                                        <p:tgtEl>
                                          <p:spTgt spid="47125"/>
                                        </p:tgtEl>
                                        <p:attrNameLst>
                                          <p:attrName>style.visibility</p:attrName>
                                        </p:attrNameLst>
                                      </p:cBhvr>
                                      <p:to>
                                        <p:strVal val="visible"/>
                                      </p:to>
                                    </p:set>
                                    <p:animEffect transition="in" filter="wipe(left)">
                                      <p:cBhvr>
                                        <p:cTn id="84" dur="500"/>
                                        <p:tgtEl>
                                          <p:spTgt spid="47125"/>
                                        </p:tgtEl>
                                      </p:cBhvr>
                                    </p:animEffect>
                                  </p:childTnLst>
                                </p:cTn>
                              </p:par>
                            </p:childTnLst>
                          </p:cTn>
                        </p:par>
                        <p:par>
                          <p:cTn id="85" fill="hold">
                            <p:stCondLst>
                              <p:cond delay="11000"/>
                            </p:stCondLst>
                            <p:childTnLst>
                              <p:par>
                                <p:cTn id="86" presetID="9" presetClass="entr" presetSubtype="0" fill="hold" grpId="0" nodeType="afterEffect">
                                  <p:stCondLst>
                                    <p:cond delay="0"/>
                                  </p:stCondLst>
                                  <p:childTnLst>
                                    <p:set>
                                      <p:cBhvr>
                                        <p:cTn id="87" dur="1" fill="hold">
                                          <p:stCondLst>
                                            <p:cond delay="0"/>
                                          </p:stCondLst>
                                        </p:cTn>
                                        <p:tgtEl>
                                          <p:spTgt spid="47126"/>
                                        </p:tgtEl>
                                        <p:attrNameLst>
                                          <p:attrName>style.visibility</p:attrName>
                                        </p:attrNameLst>
                                      </p:cBhvr>
                                      <p:to>
                                        <p:strVal val="visible"/>
                                      </p:to>
                                    </p:set>
                                    <p:animEffect transition="in" filter="dissolve">
                                      <p:cBhvr>
                                        <p:cTn id="88" dur="500"/>
                                        <p:tgtEl>
                                          <p:spTgt spid="47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ldLvl="0" animBg="1"/>
      <p:bldP spid="47107" grpId="0" bldLvl="0" animBg="1"/>
      <p:bldP spid="47108" grpId="0" bldLvl="0" animBg="1"/>
      <p:bldP spid="47109" grpId="0" bldLvl="0" animBg="1"/>
      <p:bldP spid="47110" grpId="0" bldLvl="0" animBg="1"/>
      <p:bldP spid="47111" grpId="0" bldLvl="0" animBg="1"/>
      <p:bldP spid="47112" grpId="0" bldLvl="0" animBg="1"/>
      <p:bldP spid="47113" grpId="0" bldLvl="0" animBg="1"/>
      <p:bldP spid="47114" grpId="0" bldLvl="0" animBg="1"/>
      <p:bldP spid="47115" grpId="0" bldLvl="0" animBg="1"/>
      <p:bldP spid="47116" grpId="0" bldLvl="0" animBg="1"/>
      <p:bldP spid="47117" grpId="0" bldLvl="0" animBg="1"/>
      <p:bldP spid="47118" grpId="0" bldLvl="0" animBg="1"/>
      <p:bldP spid="47119" grpId="0" bldLvl="0" animBg="1"/>
      <p:bldP spid="47120" grpId="0" bldLvl="0" animBg="1"/>
      <p:bldP spid="47121" grpId="0" bldLvl="0" animBg="1"/>
      <p:bldP spid="47122" grpId="0" bldLvl="0" animBg="1"/>
      <p:bldP spid="47123" grpId="0" bldLvl="0" animBg="1"/>
      <p:bldP spid="47124" grpId="0" bldLvl="0" animBg="1"/>
      <p:bldP spid="47125" grpId="0" bldLvl="0" animBg="1"/>
      <p:bldP spid="4712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329565" y="1143000"/>
            <a:ext cx="11854815" cy="3091815"/>
          </a:xfrm>
          <a:prstGeom prst="rect">
            <a:avLst/>
          </a:prstGeom>
          <a:noFill/>
          <a:ln w="9525">
            <a:noFill/>
          </a:ln>
        </p:spPr>
        <p:txBody>
          <a:bodyPr wrap="square">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二、</a:t>
            </a:r>
            <a:r>
              <a:rPr lang="en-US" sz="2600" b="1">
                <a:latin typeface="宋体" panose="02010600030101010101" pitchFamily="2" charset="-122"/>
                <a:ea typeface="宋体" panose="02010600030101010101" pitchFamily="2" charset="-122"/>
                <a:cs typeface="宋体" panose="02010600030101010101" pitchFamily="2" charset="-122"/>
                <a:sym typeface="+mn-ea"/>
              </a:rPr>
              <a:t>秦朝中央集权制度的形成</a:t>
            </a:r>
            <a:endParaRPr 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rPr>
              <a:t>  </a:t>
            </a:r>
            <a:r>
              <a:rPr sz="2600" b="1">
                <a:latin typeface="宋体" panose="02010600030101010101" pitchFamily="2" charset="-122"/>
                <a:ea typeface="宋体" panose="02010600030101010101" pitchFamily="2" charset="-122"/>
                <a:cs typeface="宋体" panose="02010600030101010101" pitchFamily="2" charset="-122"/>
              </a:rPr>
              <a:t>3、地方行政管理制度——全面推行郡县制</a:t>
            </a:r>
            <a:endParaRPr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r>
              <a:rPr lang="en-US" altLang="zh-CN" sz="2600" b="1">
                <a:latin typeface="宋体" panose="02010600030101010101" pitchFamily="2" charset="-122"/>
                <a:ea typeface="宋体" panose="02010600030101010101" pitchFamily="2" charset="-122"/>
                <a:cs typeface="宋体" panose="02010600030101010101" pitchFamily="2" charset="-122"/>
              </a:rPr>
              <a:t>3</a:t>
            </a:r>
            <a:r>
              <a:rPr lang="zh-CN" altLang="en-US" sz="2600" b="1">
                <a:latin typeface="宋体" panose="02010600030101010101" pitchFamily="2" charset="-122"/>
                <a:ea typeface="宋体" panose="02010600030101010101" pitchFamily="2" charset="-122"/>
                <a:cs typeface="宋体" panose="02010600030101010101" pitchFamily="2" charset="-122"/>
              </a:rPr>
              <a:t>）意义：</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endParaRPr lang="zh-CN" altLang="en-US" sz="2600" b="1">
              <a:latin typeface="楷体" panose="02010609060101010101" charset="-122"/>
              <a:ea typeface="楷体" panose="02010609060101010101" charset="-122"/>
              <a:cs typeface="宋体" panose="02010600030101010101" pitchFamily="2" charset="-122"/>
            </a:endParaRPr>
          </a:p>
        </p:txBody>
      </p:sp>
      <p:sp>
        <p:nvSpPr>
          <p:cNvPr id="4" name="文本框 3"/>
          <p:cNvSpPr txBox="1"/>
          <p:nvPr/>
        </p:nvSpPr>
        <p:spPr>
          <a:xfrm>
            <a:off x="329565" y="2954655"/>
            <a:ext cx="11523980" cy="3330575"/>
          </a:xfrm>
          <a:prstGeom prst="rect">
            <a:avLst/>
          </a:prstGeom>
          <a:noFill/>
        </p:spPr>
        <p:txBody>
          <a:bodyPr wrap="square" rtlCol="0" anchor="t">
            <a:spAutoFit/>
          </a:bodyPr>
          <a:p>
            <a:pPr fontAlgn="auto">
              <a:lnSpc>
                <a:spcPct val="135000"/>
              </a:lnSpc>
            </a:pPr>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①实现了对地方政权直接有效管理，有利于维护国家稳定和政局稳定。</a:t>
            </a:r>
            <a:endParaRPr lang="zh-CN" altLang="en-US" sz="2600" b="1">
              <a:latin typeface="楷体" panose="02010609060101010101" charset="-122"/>
              <a:ea typeface="楷体" panose="02010609060101010101" charset="-122"/>
              <a:cs typeface="楷体" panose="02010609060101010101" charset="-122"/>
            </a:endParaRPr>
          </a:p>
          <a:p>
            <a:pPr fontAlgn="auto">
              <a:lnSpc>
                <a:spcPct val="135000"/>
              </a:lnSpc>
            </a:pPr>
            <a:r>
              <a:rPr lang="zh-CN" altLang="en-US" sz="2600" b="1">
                <a:latin typeface="楷体" panose="02010609060101010101" charset="-122"/>
                <a:ea typeface="楷体" panose="02010609060101010101" charset="-122"/>
                <a:cs typeface="楷体" panose="02010609060101010101" charset="-122"/>
              </a:rPr>
              <a:t>    ②打破传统的贵族分封制，官僚政治取代了贵族政治（流官制取代世官制；地缘国家取代血缘国家。）</a:t>
            </a:r>
            <a:endParaRPr lang="zh-CN" altLang="en-US" sz="2600" b="1">
              <a:latin typeface="楷体" panose="02010609060101010101" charset="-122"/>
              <a:ea typeface="楷体" panose="02010609060101010101" charset="-122"/>
              <a:cs typeface="楷体" panose="02010609060101010101" charset="-122"/>
            </a:endParaRPr>
          </a:p>
          <a:p>
            <a:pPr fontAlgn="auto">
              <a:lnSpc>
                <a:spcPct val="135000"/>
              </a:lnSpc>
            </a:pPr>
            <a:r>
              <a:rPr lang="zh-CN" altLang="en-US" sz="2600" b="1">
                <a:latin typeface="楷体" panose="02010609060101010101" charset="-122"/>
                <a:ea typeface="楷体" panose="02010609060101010101" charset="-122"/>
                <a:cs typeface="楷体" panose="02010609060101010101" charset="-122"/>
              </a:rPr>
              <a:t>    ③基层百姓成为编户齐民，国家因而掌握了稳定的赋税、徭役与兵源。</a:t>
            </a:r>
            <a:endParaRPr lang="zh-CN" altLang="en-US" sz="2600" b="1">
              <a:latin typeface="楷体" panose="02010609060101010101" charset="-122"/>
              <a:ea typeface="楷体" panose="02010609060101010101" charset="-122"/>
              <a:cs typeface="楷体" panose="02010609060101010101" charset="-122"/>
            </a:endParaRPr>
          </a:p>
          <a:p>
            <a:pPr fontAlgn="auto">
              <a:lnSpc>
                <a:spcPct val="135000"/>
              </a:lnSpc>
            </a:pPr>
            <a:r>
              <a:rPr lang="zh-CN" altLang="en-US" sz="2600" b="1">
                <a:latin typeface="楷体" panose="02010609060101010101" charset="-122"/>
                <a:ea typeface="楷体" panose="02010609060101010101" charset="-122"/>
                <a:cs typeface="楷体" panose="02010609060101010101" charset="-122"/>
              </a:rPr>
              <a:t>    ④奠定了中国两千多年的中央集权制度的基本格局，为历代沿用，不断加强和完善。</a:t>
            </a:r>
            <a:endParaRPr lang="zh-CN" altLang="en-US" sz="26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129" name="组合 19457"/>
          <p:cNvGrpSpPr>
            <a:grpSpLocks noChangeAspect="1"/>
          </p:cNvGrpSpPr>
          <p:nvPr/>
        </p:nvGrpSpPr>
        <p:grpSpPr>
          <a:xfrm>
            <a:off x="1524000" y="6453188"/>
            <a:ext cx="9144000" cy="404812"/>
            <a:chOff x="0" y="0"/>
            <a:chExt cx="5760" cy="255"/>
          </a:xfrm>
        </p:grpSpPr>
        <p:pic>
          <p:nvPicPr>
            <p:cNvPr id="48130" name="图片 19458" descr="82"/>
            <p:cNvPicPr>
              <a:picLocks noChangeAspect="1"/>
            </p:cNvPicPr>
            <p:nvPr/>
          </p:nvPicPr>
          <p:blipFill>
            <a:blip r:embed="rId1"/>
            <a:srcRect t="88843"/>
            <a:stretch>
              <a:fillRect/>
            </a:stretch>
          </p:blipFill>
          <p:spPr>
            <a:xfrm>
              <a:off x="0" y="0"/>
              <a:ext cx="2245" cy="255"/>
            </a:xfrm>
            <a:prstGeom prst="rect">
              <a:avLst/>
            </a:prstGeom>
            <a:noFill/>
            <a:ln w="9525">
              <a:noFill/>
            </a:ln>
          </p:spPr>
        </p:pic>
        <p:pic>
          <p:nvPicPr>
            <p:cNvPr id="48131" name="图片 19459" descr="82"/>
            <p:cNvPicPr>
              <a:picLocks noChangeAspect="1"/>
            </p:cNvPicPr>
            <p:nvPr/>
          </p:nvPicPr>
          <p:blipFill>
            <a:blip r:embed="rId1"/>
            <a:srcRect t="88843"/>
            <a:stretch>
              <a:fillRect/>
            </a:stretch>
          </p:blipFill>
          <p:spPr>
            <a:xfrm>
              <a:off x="2154" y="0"/>
              <a:ext cx="2245" cy="255"/>
            </a:xfrm>
            <a:prstGeom prst="rect">
              <a:avLst/>
            </a:prstGeom>
            <a:noFill/>
            <a:ln w="9525">
              <a:noFill/>
            </a:ln>
          </p:spPr>
        </p:pic>
        <p:pic>
          <p:nvPicPr>
            <p:cNvPr id="48132" name="图片 19460" descr="82"/>
            <p:cNvPicPr>
              <a:picLocks noChangeAspect="1"/>
            </p:cNvPicPr>
            <p:nvPr/>
          </p:nvPicPr>
          <p:blipFill>
            <a:blip r:embed="rId1"/>
            <a:srcRect t="88843" r="38396"/>
            <a:stretch>
              <a:fillRect/>
            </a:stretch>
          </p:blipFill>
          <p:spPr>
            <a:xfrm>
              <a:off x="4377" y="0"/>
              <a:ext cx="1383" cy="255"/>
            </a:xfrm>
            <a:prstGeom prst="rect">
              <a:avLst/>
            </a:prstGeom>
            <a:noFill/>
            <a:ln w="9525">
              <a:noFill/>
            </a:ln>
          </p:spPr>
        </p:pic>
      </p:grpSp>
      <p:grpSp>
        <p:nvGrpSpPr>
          <p:cNvPr id="48133" name="组合 19461"/>
          <p:cNvGrpSpPr>
            <a:grpSpLocks noChangeAspect="1"/>
          </p:cNvGrpSpPr>
          <p:nvPr/>
        </p:nvGrpSpPr>
        <p:grpSpPr>
          <a:xfrm>
            <a:off x="1524000" y="0"/>
            <a:ext cx="9144000" cy="404813"/>
            <a:chOff x="0" y="0"/>
            <a:chExt cx="5760" cy="255"/>
          </a:xfrm>
        </p:grpSpPr>
        <p:pic>
          <p:nvPicPr>
            <p:cNvPr id="48134" name="图片 19462" descr="82"/>
            <p:cNvPicPr>
              <a:picLocks noChangeAspect="1"/>
            </p:cNvPicPr>
            <p:nvPr/>
          </p:nvPicPr>
          <p:blipFill>
            <a:blip r:embed="rId1"/>
            <a:srcRect b="89413"/>
            <a:stretch>
              <a:fillRect/>
            </a:stretch>
          </p:blipFill>
          <p:spPr>
            <a:xfrm>
              <a:off x="0" y="0"/>
              <a:ext cx="2200" cy="255"/>
            </a:xfrm>
            <a:prstGeom prst="rect">
              <a:avLst/>
            </a:prstGeom>
            <a:noFill/>
            <a:ln w="9525">
              <a:noFill/>
            </a:ln>
          </p:spPr>
        </p:pic>
        <p:pic>
          <p:nvPicPr>
            <p:cNvPr id="48135" name="图片 19463" descr="82"/>
            <p:cNvPicPr>
              <a:picLocks noChangeAspect="1"/>
            </p:cNvPicPr>
            <p:nvPr/>
          </p:nvPicPr>
          <p:blipFill>
            <a:blip r:embed="rId1"/>
            <a:srcRect r="35091" b="89413"/>
            <a:stretch>
              <a:fillRect/>
            </a:stretch>
          </p:blipFill>
          <p:spPr>
            <a:xfrm>
              <a:off x="4332" y="0"/>
              <a:ext cx="1428" cy="255"/>
            </a:xfrm>
            <a:prstGeom prst="rect">
              <a:avLst/>
            </a:prstGeom>
            <a:noFill/>
            <a:ln w="9525">
              <a:noFill/>
            </a:ln>
          </p:spPr>
        </p:pic>
        <p:pic>
          <p:nvPicPr>
            <p:cNvPr id="48136" name="图片 19464" descr="82"/>
            <p:cNvPicPr>
              <a:picLocks noChangeAspect="1"/>
            </p:cNvPicPr>
            <p:nvPr/>
          </p:nvPicPr>
          <p:blipFill>
            <a:blip r:embed="rId1"/>
            <a:srcRect b="89413"/>
            <a:stretch>
              <a:fillRect/>
            </a:stretch>
          </p:blipFill>
          <p:spPr>
            <a:xfrm>
              <a:off x="2154" y="0"/>
              <a:ext cx="2200" cy="255"/>
            </a:xfrm>
            <a:prstGeom prst="rect">
              <a:avLst/>
            </a:prstGeom>
            <a:noFill/>
            <a:ln w="9525">
              <a:noFill/>
            </a:ln>
          </p:spPr>
        </p:pic>
      </p:grpSp>
      <p:pic>
        <p:nvPicPr>
          <p:cNvPr id="48137" name="图片 19465" descr="9秦的政府组织图"/>
          <p:cNvPicPr>
            <a:picLocks noChangeAspect="1"/>
          </p:cNvPicPr>
          <p:nvPr/>
        </p:nvPicPr>
        <p:blipFill>
          <a:blip r:embed="rId2"/>
          <a:srcRect l="3250" r="3334" b="6667"/>
          <a:stretch>
            <a:fillRect/>
          </a:stretch>
        </p:blipFill>
        <p:spPr>
          <a:xfrm>
            <a:off x="1524000" y="333375"/>
            <a:ext cx="6084888" cy="5903913"/>
          </a:xfrm>
          <a:prstGeom prst="rect">
            <a:avLst/>
          </a:prstGeom>
          <a:noFill/>
          <a:ln w="9525">
            <a:noFill/>
          </a:ln>
        </p:spPr>
      </p:pic>
      <p:grpSp>
        <p:nvGrpSpPr>
          <p:cNvPr id="19467" name="组合 19466"/>
          <p:cNvGrpSpPr/>
          <p:nvPr/>
        </p:nvGrpSpPr>
        <p:grpSpPr>
          <a:xfrm>
            <a:off x="7467600" y="3059113"/>
            <a:ext cx="1905000" cy="2609849"/>
            <a:chOff x="0" y="0"/>
            <a:chExt cx="1200" cy="1644"/>
          </a:xfrm>
        </p:grpSpPr>
        <p:grpSp>
          <p:nvGrpSpPr>
            <p:cNvPr id="48139" name="组合 19467"/>
            <p:cNvGrpSpPr/>
            <p:nvPr/>
          </p:nvGrpSpPr>
          <p:grpSpPr>
            <a:xfrm>
              <a:off x="43" y="510"/>
              <a:ext cx="1152" cy="1134"/>
              <a:chOff x="0" y="0"/>
              <a:chExt cx="1152" cy="1134"/>
            </a:xfrm>
          </p:grpSpPr>
          <p:sp>
            <p:nvSpPr>
              <p:cNvPr id="48140" name="文本框 19468"/>
              <p:cNvSpPr txBox="1"/>
              <p:nvPr/>
            </p:nvSpPr>
            <p:spPr>
              <a:xfrm>
                <a:off x="0" y="766"/>
                <a:ext cx="1152" cy="368"/>
              </a:xfrm>
              <a:prstGeom prst="rect">
                <a:avLst/>
              </a:prstGeom>
              <a:noFill/>
              <a:ln w="9525">
                <a:noFill/>
              </a:ln>
            </p:spPr>
            <p:txBody>
              <a:bodyPr anchor="t">
                <a:spAutoFit/>
              </a:bodyPr>
              <a:p>
                <a:r>
                  <a:rPr lang="zh-CN" altLang="en-US" sz="3200" dirty="0">
                    <a:latin typeface="Arial" panose="020B0604020202020204" pitchFamily="34" charset="0"/>
                    <a:ea typeface="黑体" panose="02010609060101010101" pitchFamily="49" charset="-122"/>
                  </a:rPr>
                  <a:t>地方权力</a:t>
                </a:r>
                <a:endParaRPr lang="zh-CN" altLang="en-US" sz="3200" dirty="0">
                  <a:latin typeface="Arial" panose="020B0604020202020204" pitchFamily="34" charset="0"/>
                  <a:ea typeface="黑体" panose="02010609060101010101" pitchFamily="49" charset="-122"/>
                </a:endParaRPr>
              </a:p>
            </p:txBody>
          </p:sp>
          <p:sp>
            <p:nvSpPr>
              <p:cNvPr id="48141" name="上箭头 19469"/>
              <p:cNvSpPr/>
              <p:nvPr/>
            </p:nvSpPr>
            <p:spPr>
              <a:xfrm>
                <a:off x="282" y="0"/>
                <a:ext cx="491" cy="702"/>
              </a:xfrm>
              <a:prstGeom prst="upArrow">
                <a:avLst>
                  <a:gd name="adj1" fmla="val 50000"/>
                  <a:gd name="adj2" fmla="val 35644"/>
                </a:avLst>
              </a:prstGeom>
              <a:solidFill>
                <a:srgbClr val="FF6600"/>
              </a:solidFill>
              <a:ln w="9525" cap="flat" cmpd="sng">
                <a:solidFill>
                  <a:schemeClr val="tx1"/>
                </a:solidFill>
                <a:prstDash val="solid"/>
                <a:miter/>
                <a:headEnd type="none" w="med" len="med"/>
                <a:tailEnd type="none" w="med" len="med"/>
              </a:ln>
            </p:spPr>
            <p:txBody>
              <a:bodyPr vert="eaVert" wrap="none" anchor="ctr"/>
              <a:p>
                <a:pPr algn="ctr"/>
                <a:r>
                  <a:rPr lang="zh-CN" altLang="en-US" sz="2400" dirty="0">
                    <a:latin typeface="Arial" panose="020B0604020202020204" pitchFamily="34" charset="0"/>
                    <a:ea typeface="黑体" panose="02010609060101010101" pitchFamily="49" charset="-122"/>
                  </a:rPr>
                  <a:t>集中</a:t>
                </a:r>
                <a:endParaRPr lang="zh-CN" altLang="en-US" sz="2400" dirty="0">
                  <a:latin typeface="Arial" panose="020B0604020202020204" pitchFamily="34" charset="0"/>
                  <a:ea typeface="黑体" panose="02010609060101010101" pitchFamily="49" charset="-122"/>
                </a:endParaRPr>
              </a:p>
            </p:txBody>
          </p:sp>
        </p:grpSp>
        <p:sp>
          <p:nvSpPr>
            <p:cNvPr id="48142" name="文本框 19470"/>
            <p:cNvSpPr txBox="1"/>
            <p:nvPr/>
          </p:nvSpPr>
          <p:spPr>
            <a:xfrm>
              <a:off x="0" y="0"/>
              <a:ext cx="1200" cy="368"/>
            </a:xfrm>
            <a:prstGeom prst="rect">
              <a:avLst/>
            </a:prstGeom>
            <a:noFill/>
            <a:ln w="9525">
              <a:noFill/>
            </a:ln>
          </p:spPr>
          <p:txBody>
            <a:bodyPr anchor="t">
              <a:spAutoFit/>
            </a:bodyPr>
            <a:p>
              <a:r>
                <a:rPr lang="zh-CN" altLang="en-US" sz="3200" dirty="0">
                  <a:latin typeface="Arial" panose="020B0604020202020204" pitchFamily="34" charset="0"/>
                  <a:ea typeface="黑体" panose="02010609060101010101" pitchFamily="49" charset="-122"/>
                </a:rPr>
                <a:t>中央权力</a:t>
              </a:r>
              <a:endParaRPr lang="zh-CN" altLang="en-US" sz="3200" dirty="0">
                <a:latin typeface="Arial" panose="020B0604020202020204" pitchFamily="34" charset="0"/>
                <a:ea typeface="黑体" panose="02010609060101010101" pitchFamily="49" charset="-122"/>
              </a:endParaRPr>
            </a:p>
          </p:txBody>
        </p:sp>
      </p:grpSp>
      <p:grpSp>
        <p:nvGrpSpPr>
          <p:cNvPr id="19472" name="组合 19471"/>
          <p:cNvGrpSpPr/>
          <p:nvPr/>
        </p:nvGrpSpPr>
        <p:grpSpPr>
          <a:xfrm>
            <a:off x="7608888" y="1052513"/>
            <a:ext cx="1417637" cy="1989137"/>
            <a:chOff x="0" y="0"/>
            <a:chExt cx="893" cy="1253"/>
          </a:xfrm>
        </p:grpSpPr>
        <p:sp>
          <p:nvSpPr>
            <p:cNvPr id="48144" name="上箭头 19472"/>
            <p:cNvSpPr/>
            <p:nvPr/>
          </p:nvSpPr>
          <p:spPr>
            <a:xfrm>
              <a:off x="191" y="456"/>
              <a:ext cx="534" cy="797"/>
            </a:xfrm>
            <a:prstGeom prst="upArrow">
              <a:avLst>
                <a:gd name="adj1" fmla="val 50000"/>
                <a:gd name="adj2" fmla="val 37209"/>
              </a:avLst>
            </a:prstGeom>
            <a:solidFill>
              <a:srgbClr val="FF6600"/>
            </a:solidFill>
            <a:ln w="9525" cap="flat" cmpd="sng">
              <a:solidFill>
                <a:schemeClr val="tx1"/>
              </a:solidFill>
              <a:prstDash val="solid"/>
              <a:miter/>
              <a:headEnd type="none" w="med" len="med"/>
              <a:tailEnd type="none" w="med" len="med"/>
            </a:ln>
          </p:spPr>
          <p:txBody>
            <a:bodyPr vert="eaVert" wrap="none" anchor="ctr"/>
            <a:p>
              <a:pPr algn="ctr"/>
              <a:r>
                <a:rPr lang="zh-CN" altLang="en-US" sz="2400" dirty="0">
                  <a:latin typeface="Arial" panose="020B0604020202020204" pitchFamily="34" charset="0"/>
                  <a:ea typeface="黑体" panose="02010609060101010101" pitchFamily="49" charset="-122"/>
                </a:rPr>
                <a:t>集中</a:t>
              </a:r>
              <a:endParaRPr lang="zh-CN" altLang="en-US" sz="2400" dirty="0">
                <a:latin typeface="Arial" panose="020B0604020202020204" pitchFamily="34" charset="0"/>
                <a:ea typeface="黑体" panose="02010609060101010101" pitchFamily="49" charset="-122"/>
              </a:endParaRPr>
            </a:p>
          </p:txBody>
        </p:sp>
        <p:sp>
          <p:nvSpPr>
            <p:cNvPr id="48145" name="文本框 19473"/>
            <p:cNvSpPr txBox="1"/>
            <p:nvPr/>
          </p:nvSpPr>
          <p:spPr>
            <a:xfrm>
              <a:off x="0" y="0"/>
              <a:ext cx="893" cy="368"/>
            </a:xfrm>
            <a:prstGeom prst="rect">
              <a:avLst/>
            </a:prstGeom>
            <a:noFill/>
            <a:ln w="9525">
              <a:noFill/>
            </a:ln>
          </p:spPr>
          <p:txBody>
            <a:bodyPr anchor="t">
              <a:spAutoFit/>
            </a:bodyPr>
            <a:p>
              <a:pPr algn="ctr"/>
              <a:r>
                <a:rPr lang="zh-CN" altLang="en-US" sz="3200" dirty="0">
                  <a:latin typeface="Arial" panose="020B0604020202020204" pitchFamily="34" charset="0"/>
                  <a:ea typeface="黑体" panose="02010609060101010101" pitchFamily="49" charset="-122"/>
                </a:rPr>
                <a:t>皇帝</a:t>
              </a:r>
              <a:endParaRPr lang="zh-CN" altLang="en-US" sz="3200" dirty="0">
                <a:latin typeface="Arial" panose="020B0604020202020204" pitchFamily="34" charset="0"/>
                <a:ea typeface="黑体" panose="02010609060101010101" pitchFamily="49" charset="-122"/>
              </a:endParaRPr>
            </a:p>
          </p:txBody>
        </p:sp>
      </p:grpSp>
      <p:sp>
        <p:nvSpPr>
          <p:cNvPr id="19475" name="文本框 19474"/>
          <p:cNvSpPr txBox="1"/>
          <p:nvPr/>
        </p:nvSpPr>
        <p:spPr>
          <a:xfrm>
            <a:off x="9667241" y="3452813"/>
            <a:ext cx="613410" cy="2255838"/>
          </a:xfrm>
          <a:prstGeom prst="rect">
            <a:avLst/>
          </a:prstGeom>
          <a:noFill/>
          <a:ln w="28575" cap="flat" cmpd="sng">
            <a:solidFill>
              <a:srgbClr val="FF0066"/>
            </a:solidFill>
            <a:prstDash val="solid"/>
            <a:miter/>
            <a:headEnd type="none" w="med" len="med"/>
            <a:tailEnd type="none" w="med" len="med"/>
          </a:ln>
        </p:spPr>
        <p:txBody>
          <a:bodyPr vert="eaVert">
            <a:spAutoFit/>
          </a:bodyPr>
          <a:p>
            <a:pPr algn="ctr"/>
            <a:r>
              <a:rPr lang="zh-CN" altLang="en-US" sz="2800" noProof="1" dirty="0">
                <a:solidFill>
                  <a:srgbClr val="000099"/>
                </a:solidFill>
                <a:effectLst>
                  <a:outerShdw blurRad="38100" dist="38100" dir="2700000">
                    <a:srgbClr val="C0C0C0"/>
                  </a:outerShdw>
                </a:effectLst>
                <a:latin typeface="黑体" panose="02010609060101010101" pitchFamily="49" charset="-122"/>
                <a:ea typeface="黑体" panose="02010609060101010101" pitchFamily="49" charset="-122"/>
                <a:cs typeface="+mn-ea"/>
              </a:rPr>
              <a:t>中 央 集 权</a:t>
            </a:r>
            <a:endParaRPr lang="zh-CN" altLang="en-US" sz="2800" noProof="1" dirty="0">
              <a:solidFill>
                <a:srgbClr val="000099"/>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19476" name="文本框 19475"/>
          <p:cNvSpPr txBox="1"/>
          <p:nvPr/>
        </p:nvSpPr>
        <p:spPr>
          <a:xfrm>
            <a:off x="9651366" y="908050"/>
            <a:ext cx="613410" cy="2286000"/>
          </a:xfrm>
          <a:prstGeom prst="rect">
            <a:avLst/>
          </a:prstGeom>
          <a:noFill/>
          <a:ln w="28575" cap="flat" cmpd="sng">
            <a:solidFill>
              <a:srgbClr val="FF0066"/>
            </a:solidFill>
            <a:prstDash val="solid"/>
            <a:miter/>
            <a:headEnd type="none" w="med" len="med"/>
            <a:tailEnd type="none" w="med" len="med"/>
          </a:ln>
        </p:spPr>
        <p:txBody>
          <a:bodyPr vert="eaVert">
            <a:spAutoFit/>
          </a:bodyPr>
          <a:p>
            <a:pPr algn="ctr">
              <a:spcBef>
                <a:spcPct val="50000"/>
              </a:spcBef>
            </a:pPr>
            <a:r>
              <a:rPr lang="zh-CN" altLang="en-US" sz="2800" noProof="1" dirty="0">
                <a:solidFill>
                  <a:srgbClr val="000099"/>
                </a:solidFill>
                <a:effectLst>
                  <a:outerShdw blurRad="38100" dist="38100" dir="2700000">
                    <a:srgbClr val="C0C0C0"/>
                  </a:outerShdw>
                </a:effectLst>
                <a:latin typeface="黑体" panose="02010609060101010101" pitchFamily="49" charset="-122"/>
                <a:ea typeface="黑体" panose="02010609060101010101" pitchFamily="49" charset="-122"/>
                <a:cs typeface="+mn-ea"/>
              </a:rPr>
              <a:t>专 制 主 义</a:t>
            </a:r>
            <a:endParaRPr lang="zh-CN" altLang="en-US" sz="2800" noProof="1" dirty="0">
              <a:solidFill>
                <a:srgbClr val="000099"/>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19477" name="文本框 19476"/>
          <p:cNvSpPr txBox="1"/>
          <p:nvPr/>
        </p:nvSpPr>
        <p:spPr>
          <a:xfrm>
            <a:off x="1524000" y="404813"/>
            <a:ext cx="2736850" cy="706755"/>
          </a:xfrm>
          <a:prstGeom prst="rect">
            <a:avLst/>
          </a:prstGeom>
          <a:noFill/>
          <a:ln w="9525">
            <a:noFill/>
          </a:ln>
        </p:spPr>
        <p:txBody>
          <a:bodyPr>
            <a:spAutoFit/>
          </a:bodyPr>
          <a:p>
            <a:pPr>
              <a:spcBef>
                <a:spcPct val="50000"/>
              </a:spcBef>
            </a:pPr>
            <a:r>
              <a:rPr lang="zh-CN" altLang="en-US" sz="4000" noProof="1" dirty="0">
                <a:effectLst>
                  <a:outerShdw blurRad="38100" dist="38100" dir="2700000">
                    <a:srgbClr val="C0C0C0"/>
                  </a:outerShdw>
                </a:effectLst>
                <a:latin typeface="黑体" panose="02010609060101010101" pitchFamily="49" charset="-122"/>
                <a:ea typeface="黑体" panose="02010609060101010101" pitchFamily="49" charset="-122"/>
                <a:cs typeface="+mn-ea"/>
              </a:rPr>
              <a:t>政权结构</a:t>
            </a:r>
            <a:endParaRPr lang="zh-CN" altLang="en-US" sz="4000" noProof="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67"/>
                                        </p:tgtEl>
                                        <p:attrNameLst>
                                          <p:attrName>style.visibility</p:attrName>
                                        </p:attrNameLst>
                                      </p:cBhvr>
                                      <p:to>
                                        <p:strVal val="visible"/>
                                      </p:to>
                                    </p:set>
                                    <p:animEffect transition="in" filter="dissolve">
                                      <p:cBhvr>
                                        <p:cTn id="7" dur="500"/>
                                        <p:tgtEl>
                                          <p:spTgt spid="1946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75"/>
                                        </p:tgtEl>
                                        <p:attrNameLst>
                                          <p:attrName>style.visibility</p:attrName>
                                        </p:attrNameLst>
                                      </p:cBhvr>
                                      <p:to>
                                        <p:strVal val="visible"/>
                                      </p:to>
                                    </p:set>
                                    <p:animEffect transition="in" filter="dissolve">
                                      <p:cBhvr>
                                        <p:cTn id="11" dur="500"/>
                                        <p:tgtEl>
                                          <p:spTgt spid="1947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9472"/>
                                        </p:tgtEl>
                                        <p:attrNameLst>
                                          <p:attrName>style.visibility</p:attrName>
                                        </p:attrNameLst>
                                      </p:cBhvr>
                                      <p:to>
                                        <p:strVal val="visible"/>
                                      </p:to>
                                    </p:set>
                                    <p:animEffect transition="in" filter="dissolve">
                                      <p:cBhvr>
                                        <p:cTn id="16" dur="500"/>
                                        <p:tgtEl>
                                          <p:spTgt spid="19472"/>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9476"/>
                                        </p:tgtEl>
                                        <p:attrNameLst>
                                          <p:attrName>style.visibility</p:attrName>
                                        </p:attrNameLst>
                                      </p:cBhvr>
                                      <p:to>
                                        <p:strVal val="visible"/>
                                      </p:to>
                                    </p:set>
                                    <p:animEffect transition="in" filter="dissolve">
                                      <p:cBhvr>
                                        <p:cTn id="20" dur="5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bldLvl="0" animBg="1"/>
      <p:bldP spid="1947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4" name="文本框 3"/>
          <p:cNvSpPr txBox="1"/>
          <p:nvPr/>
        </p:nvSpPr>
        <p:spPr>
          <a:xfrm>
            <a:off x="2427605" y="771525"/>
            <a:ext cx="161290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阶段特征</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440055" y="279400"/>
            <a:ext cx="2230755" cy="521970"/>
          </a:xfrm>
          <a:prstGeom prst="rect">
            <a:avLst/>
          </a:prstGeom>
          <a:noFill/>
        </p:spPr>
        <p:txBody>
          <a:bodyPr wrap="square" rtlCol="0">
            <a:spAutoFit/>
          </a:bodyPr>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【把握主线】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100" name="文本框 99"/>
          <p:cNvSpPr txBox="1"/>
          <p:nvPr/>
        </p:nvSpPr>
        <p:spPr>
          <a:xfrm>
            <a:off x="632460" y="1293495"/>
            <a:ext cx="11225530" cy="491490"/>
          </a:xfrm>
          <a:prstGeom prst="rect">
            <a:avLst/>
          </a:prstGeom>
          <a:noFill/>
          <a:ln w="9525">
            <a:noFill/>
          </a:ln>
        </p:spPr>
        <p:txBody>
          <a:bodyPr wrap="square">
            <a:spAutoFit/>
          </a:bodyPr>
          <a:p>
            <a:pPr indent="0"/>
            <a:r>
              <a:rPr lang="zh-CN" sz="2600" b="1">
                <a:solidFill>
                  <a:srgbClr val="000000"/>
                </a:solidFill>
                <a:latin typeface="楷体" panose="02010609060101010101" charset="-122"/>
                <a:ea typeface="楷体" panose="02010609060101010101" charset="-122"/>
                <a:cs typeface="楷体" panose="02010609060101010101" charset="-122"/>
              </a:rPr>
              <a:t>秦汉时期（公元前</a:t>
            </a:r>
            <a:r>
              <a:rPr lang="en-US" sz="2600" b="1">
                <a:solidFill>
                  <a:srgbClr val="000000"/>
                </a:solidFill>
                <a:latin typeface="楷体" panose="02010609060101010101" charset="-122"/>
                <a:ea typeface="楷体" panose="02010609060101010101" charset="-122"/>
                <a:cs typeface="楷体" panose="02010609060101010101" charset="-122"/>
              </a:rPr>
              <a:t>221—220</a:t>
            </a:r>
            <a:r>
              <a:rPr lang="zh-CN" sz="2600" b="1">
                <a:solidFill>
                  <a:srgbClr val="000000"/>
                </a:solidFill>
                <a:latin typeface="楷体" panose="02010609060101010101" charset="-122"/>
                <a:ea typeface="楷体" panose="02010609060101010101" charset="-122"/>
                <a:cs typeface="楷体" panose="02010609060101010101" charset="-122"/>
              </a:rPr>
              <a:t>年）是中国历史上第一个大一统时期。</a:t>
            </a:r>
            <a:endParaRPr lang="zh-CN" altLang="en-US" sz="2600" b="1">
              <a:solidFill>
                <a:srgbClr val="000000"/>
              </a:solidFill>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685800" y="1934845"/>
            <a:ext cx="11172190" cy="4592320"/>
          </a:xfrm>
          <a:prstGeom prst="rect">
            <a:avLst/>
          </a:prstGeom>
          <a:noFill/>
          <a:ln w="9525">
            <a:noFill/>
          </a:ln>
        </p:spPr>
        <p:txBody>
          <a:bodyPr wrap="square">
            <a:spAutoFit/>
          </a:bodyPr>
          <a:p>
            <a:pPr algn="l" fontAlgn="auto">
              <a:lnSpc>
                <a:spcPct val="125000"/>
              </a:lnSpc>
            </a:pPr>
            <a:r>
              <a:rPr lang="zh-CN" sz="2600" b="1">
                <a:solidFill>
                  <a:srgbClr val="000000"/>
                </a:solidFill>
                <a:latin typeface="楷体" panose="02010609060101010101" charset="-122"/>
                <a:ea typeface="楷体" panose="02010609060101010101" charset="-122"/>
                <a:cs typeface="楷体" panose="02010609060101010101" charset="-122"/>
              </a:rPr>
              <a:t>政治方面：</a:t>
            </a:r>
            <a:endParaRPr lang="zh-CN" sz="2600" b="1">
              <a:solidFill>
                <a:srgbClr val="000000"/>
              </a:solidFill>
              <a:latin typeface="楷体" panose="02010609060101010101" charset="-122"/>
              <a:ea typeface="楷体" panose="02010609060101010101" charset="-122"/>
              <a:cs typeface="楷体" panose="02010609060101010101" charset="-122"/>
            </a:endParaRPr>
          </a:p>
          <a:p>
            <a:pPr algn="l" fontAlgn="auto">
              <a:lnSpc>
                <a:spcPct val="125000"/>
              </a:lnSpc>
            </a:pPr>
            <a:r>
              <a:rPr lang="zh-CN" sz="2600" b="1">
                <a:solidFill>
                  <a:srgbClr val="000000"/>
                </a:solidFill>
                <a:latin typeface="楷体" panose="02010609060101010101" charset="-122"/>
                <a:ea typeface="楷体" panose="02010609060101010101" charset="-122"/>
                <a:cs typeface="楷体" panose="02010609060101010101" charset="-122"/>
              </a:rPr>
              <a:t>    秦汉时期是中国封建社会中央集权制度的建立和巩固时期。中国历史上第一个大一统时期</a:t>
            </a:r>
            <a:endParaRPr lang="zh-CN" sz="2600" b="1">
              <a:solidFill>
                <a:srgbClr val="000000"/>
              </a:solidFill>
              <a:latin typeface="楷体" panose="02010609060101010101" charset="-122"/>
              <a:ea typeface="楷体" panose="02010609060101010101" charset="-122"/>
              <a:cs typeface="楷体" panose="02010609060101010101" charset="-122"/>
            </a:endParaRPr>
          </a:p>
          <a:p>
            <a:pPr algn="l" fontAlgn="auto">
              <a:lnSpc>
                <a:spcPct val="125000"/>
              </a:lnSpc>
            </a:pPr>
            <a:r>
              <a:rPr lang="zh-CN" sz="2600" b="1">
                <a:solidFill>
                  <a:srgbClr val="000000"/>
                </a:solidFill>
                <a:latin typeface="楷体" panose="02010609060101010101" charset="-122"/>
                <a:ea typeface="楷体" panose="02010609060101010101" charset="-122"/>
                <a:cs typeface="楷体" panose="02010609060101010101" charset="-122"/>
              </a:rPr>
              <a:t>    秦灭六国后，建立起</a:t>
            </a:r>
            <a:r>
              <a:rPr lang="zh-CN" sz="2600" b="1">
                <a:solidFill>
                  <a:srgbClr val="000000"/>
                </a:solidFill>
                <a:latin typeface="楷体" panose="02010609060101010101" charset="-122"/>
                <a:ea typeface="楷体" panose="02010609060101010101" charset="-122"/>
                <a:cs typeface="楷体" panose="02010609060101010101" charset="-122"/>
                <a:sym typeface="+mn-ea"/>
              </a:rPr>
              <a:t>包括皇帝制、三公九卿制度、郡县制在内的专制主义</a:t>
            </a:r>
            <a:r>
              <a:rPr lang="zh-CN" sz="2600" b="1">
                <a:solidFill>
                  <a:srgbClr val="000000"/>
                </a:solidFill>
                <a:latin typeface="楷体" panose="02010609060101010101" charset="-122"/>
                <a:ea typeface="楷体" panose="02010609060101010101" charset="-122"/>
                <a:cs typeface="楷体" panose="02010609060101010101" charset="-122"/>
              </a:rPr>
              <a:t>中央集权制度。</a:t>
            </a:r>
            <a:endParaRPr lang="zh-CN" sz="2600" b="1">
              <a:solidFill>
                <a:srgbClr val="000000"/>
              </a:solidFill>
              <a:latin typeface="楷体" panose="02010609060101010101" charset="-122"/>
              <a:ea typeface="楷体" panose="02010609060101010101" charset="-122"/>
              <a:cs typeface="楷体" panose="02010609060101010101" charset="-122"/>
            </a:endParaRPr>
          </a:p>
          <a:p>
            <a:pPr algn="l" fontAlgn="auto">
              <a:lnSpc>
                <a:spcPct val="125000"/>
              </a:lnSpc>
            </a:pPr>
            <a:r>
              <a:rPr lang="zh-CN" sz="2600" b="1">
                <a:solidFill>
                  <a:srgbClr val="000000"/>
                </a:solidFill>
                <a:latin typeface="楷体" panose="02010609060101010101" charset="-122"/>
                <a:ea typeface="楷体" panose="02010609060101010101" charset="-122"/>
                <a:cs typeface="楷体" panose="02010609060101010101" charset="-122"/>
              </a:rPr>
              <a:t>    西汉初年推行郡国并行制，王国权力逐渐增大威胁中央。汉景帝开始“削藩”；汉武帝设立内外朝改革中枢体制、颁布《推恩令》与《附益之法》加强中央集权。</a:t>
            </a:r>
            <a:endParaRPr lang="zh-CN" sz="2600" b="1">
              <a:solidFill>
                <a:srgbClr val="000000"/>
              </a:solidFill>
              <a:latin typeface="楷体" panose="02010609060101010101" charset="-122"/>
              <a:ea typeface="楷体" panose="02010609060101010101" charset="-122"/>
              <a:cs typeface="楷体" panose="02010609060101010101" charset="-122"/>
            </a:endParaRPr>
          </a:p>
          <a:p>
            <a:pPr algn="l" fontAlgn="auto">
              <a:lnSpc>
                <a:spcPct val="125000"/>
              </a:lnSpc>
            </a:pPr>
            <a:r>
              <a:rPr lang="zh-CN" sz="2600" b="1">
                <a:solidFill>
                  <a:srgbClr val="000000"/>
                </a:solidFill>
                <a:latin typeface="楷体" panose="02010609060101010101" charset="-122"/>
                <a:ea typeface="楷体" panose="02010609060101010101" charset="-122"/>
                <a:cs typeface="楷体" panose="02010609060101010101" charset="-122"/>
              </a:rPr>
              <a:t>    东汉时期：</a:t>
            </a:r>
            <a:r>
              <a:rPr lang="en-US" altLang="zh-CN" sz="2600" b="1">
                <a:solidFill>
                  <a:srgbClr val="000000"/>
                </a:solidFill>
                <a:latin typeface="楷体" panose="02010609060101010101" charset="-122"/>
                <a:ea typeface="楷体" panose="02010609060101010101" charset="-122"/>
                <a:cs typeface="楷体" panose="02010609060101010101" charset="-122"/>
              </a:rPr>
              <a:t>“</a:t>
            </a:r>
            <a:r>
              <a:rPr lang="zh-CN" sz="2600" b="1">
                <a:solidFill>
                  <a:srgbClr val="000000"/>
                </a:solidFill>
                <a:latin typeface="楷体" panose="02010609060101010101" charset="-122"/>
                <a:ea typeface="楷体" panose="02010609060101010101" charset="-122"/>
                <a:cs typeface="楷体" panose="02010609060101010101" charset="-122"/>
              </a:rPr>
              <a:t>虽置三公，事归台阁</a:t>
            </a:r>
            <a:r>
              <a:rPr lang="en-US" altLang="zh-CN" sz="2600" b="1">
                <a:solidFill>
                  <a:srgbClr val="000000"/>
                </a:solidFill>
                <a:latin typeface="楷体" panose="02010609060101010101" charset="-122"/>
                <a:ea typeface="楷体" panose="02010609060101010101" charset="-122"/>
                <a:cs typeface="楷体" panose="02010609060101010101" charset="-122"/>
              </a:rPr>
              <a:t>”</a:t>
            </a:r>
            <a:r>
              <a:rPr lang="zh-CN" sz="2600" b="1">
                <a:solidFill>
                  <a:srgbClr val="000000"/>
                </a:solidFill>
                <a:latin typeface="楷体" panose="02010609060101010101" charset="-122"/>
                <a:ea typeface="楷体" panose="02010609060101010101" charset="-122"/>
                <a:cs typeface="楷体" panose="02010609060101010101" charset="-122"/>
              </a:rPr>
              <a:t>、加强监察制度。   </a:t>
            </a:r>
            <a:endParaRPr lang="zh-CN" sz="2600" b="1">
              <a:solidFill>
                <a:srgbClr val="000000"/>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60730" y="-1713865"/>
            <a:ext cx="13714095" cy="102857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6032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329565" y="1143000"/>
            <a:ext cx="11854815" cy="4292600"/>
          </a:xfrm>
          <a:prstGeom prst="rect">
            <a:avLst/>
          </a:prstGeom>
          <a:noFill/>
          <a:ln w="9525">
            <a:noFill/>
          </a:ln>
        </p:spPr>
        <p:txBody>
          <a:bodyPr wrap="square">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二、</a:t>
            </a:r>
            <a:r>
              <a:rPr lang="en-US" sz="2600" b="1">
                <a:latin typeface="宋体" panose="02010600030101010101" pitchFamily="2" charset="-122"/>
                <a:ea typeface="宋体" panose="02010600030101010101" pitchFamily="2" charset="-122"/>
                <a:cs typeface="宋体" panose="02010600030101010101" pitchFamily="2" charset="-122"/>
                <a:sym typeface="+mn-ea"/>
              </a:rPr>
              <a:t>秦朝中央集权制度的形成</a:t>
            </a:r>
            <a:endParaRPr 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rPr>
              <a:t>  4</a:t>
            </a:r>
            <a:r>
              <a:rPr sz="2600" b="1">
                <a:latin typeface="宋体" panose="02010600030101010101" pitchFamily="2" charset="-122"/>
                <a:ea typeface="宋体" panose="02010600030101010101" pitchFamily="2" charset="-122"/>
                <a:cs typeface="宋体" panose="02010600030101010101" pitchFamily="2" charset="-122"/>
              </a:rPr>
              <a:t>、巩固国家统一的其他措施</a:t>
            </a:r>
            <a:endParaRPr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（1）统一法律</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（2）统一经济</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楷体" panose="02010609060101010101" charset="-122"/>
                <a:ea typeface="楷体" panose="02010609060101010101" charset="-122"/>
                <a:cs typeface="宋体" panose="02010600030101010101" pitchFamily="2" charset="-122"/>
              </a:rPr>
              <a:t>    </a:t>
            </a:r>
            <a:endParaRPr lang="zh-CN" altLang="en-US" sz="2600" b="1">
              <a:latin typeface="楷体" panose="02010609060101010101" charset="-122"/>
              <a:ea typeface="楷体" panose="02010609060101010101"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（3）文化专制</a:t>
            </a:r>
            <a:endParaRPr lang="zh-CN" altLang="en-US" sz="2600"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588645" y="2887980"/>
            <a:ext cx="11696700" cy="891540"/>
          </a:xfrm>
          <a:prstGeom prst="rect">
            <a:avLst/>
          </a:prstGeom>
          <a:noFill/>
        </p:spPr>
        <p:txBody>
          <a:bodyPr wrap="square" rtlCol="0" anchor="t">
            <a:spAutoFit/>
          </a:bodyPr>
          <a:p>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秦朝以法家思想立国，重视法律建设。参照六国律令，制订颁布了秦律，体现了地主阶级的意志。 </a:t>
            </a:r>
            <a:r>
              <a:rPr lang="zh-CN" altLang="en-US"/>
              <a:t> </a:t>
            </a:r>
            <a:endParaRPr lang="zh-CN" altLang="en-US"/>
          </a:p>
        </p:txBody>
      </p:sp>
      <p:sp>
        <p:nvSpPr>
          <p:cNvPr id="8" name="文本框 7"/>
          <p:cNvSpPr txBox="1"/>
          <p:nvPr/>
        </p:nvSpPr>
        <p:spPr>
          <a:xfrm>
            <a:off x="532765" y="4215765"/>
            <a:ext cx="11696700" cy="491490"/>
          </a:xfrm>
          <a:prstGeom prst="rect">
            <a:avLst/>
          </a:prstGeom>
          <a:noFill/>
        </p:spPr>
        <p:txBody>
          <a:bodyPr wrap="square" rtlCol="0" anchor="t">
            <a:spAutoFit/>
          </a:bodyPr>
          <a:p>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统一度量衡，统一货币，统一车轨，修建驰道</a:t>
            </a:r>
            <a:endParaRPr lang="zh-CN" altLang="en-US" sz="2600" b="1">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801370" y="5502275"/>
            <a:ext cx="11103610" cy="1291590"/>
          </a:xfrm>
          <a:prstGeom prst="rect">
            <a:avLst/>
          </a:prstGeom>
          <a:noFill/>
          <a:ln w="9525">
            <a:noFill/>
          </a:ln>
        </p:spPr>
        <p:txBody>
          <a:bodyPr wrap="square">
            <a:spAutoFit/>
          </a:bodyPr>
          <a:p>
            <a:pPr indent="262255"/>
            <a:r>
              <a:rPr lang="zh-CN" altLang="en-US" sz="2600" b="1">
                <a:latin typeface="楷体" panose="02010609060101010101" charset="-122"/>
                <a:ea typeface="楷体" panose="02010609060101010101" charset="-122"/>
                <a:cs typeface="楷体" panose="02010609060101010101" charset="-122"/>
              </a:rPr>
              <a:t>统一和简化文字：隶书的出现，宣告了汉字告别古文阶段，进入今文字阶段。</a:t>
            </a:r>
            <a:endParaRPr lang="zh-CN" altLang="en-US" sz="2600" b="1">
              <a:latin typeface="楷体" panose="02010609060101010101" charset="-122"/>
              <a:ea typeface="楷体" panose="02010609060101010101" charset="-122"/>
              <a:cs typeface="楷体" panose="02010609060101010101" charset="-122"/>
            </a:endParaRPr>
          </a:p>
          <a:p>
            <a:pPr indent="262255"/>
            <a:r>
              <a:rPr lang="zh-CN" altLang="en-US" sz="2600" b="1">
                <a:latin typeface="楷体" panose="02010609060101010101" charset="-122"/>
                <a:ea typeface="楷体" panose="02010609060101010101" charset="-122"/>
                <a:cs typeface="楷体" panose="02010609060101010101" charset="-122"/>
              </a:rPr>
              <a:t>禁止私学：以法为教，以吏为师，禁止私学。</a:t>
            </a:r>
            <a:endParaRPr lang="zh-CN" altLang="en-US" sz="2600" b="1">
              <a:latin typeface="楷体" panose="02010609060101010101" charset="-122"/>
              <a:ea typeface="楷体" panose="02010609060101010101" charset="-122"/>
              <a:cs typeface="楷体" panose="02010609060101010101" charset="-122"/>
            </a:endParaRPr>
          </a:p>
        </p:txBody>
      </p:sp>
      <p:sp>
        <p:nvSpPr>
          <p:cNvPr id="26" name="文本框 25"/>
          <p:cNvSpPr txBox="1"/>
          <p:nvPr/>
        </p:nvSpPr>
        <p:spPr>
          <a:xfrm>
            <a:off x="8895080" y="1754505"/>
            <a:ext cx="2317115" cy="521970"/>
          </a:xfrm>
          <a:prstGeom prst="rect">
            <a:avLst/>
          </a:prstGeom>
          <a:noFill/>
        </p:spPr>
        <p:txBody>
          <a:bodyPr wrap="square" rtlCol="0">
            <a:spAutoFit/>
          </a:bodyPr>
          <a:p>
            <a:r>
              <a:rPr kumimoji="1" lang="zh-CN" altLang="en-US" sz="2800" dirty="0" smtClean="0">
                <a:solidFill>
                  <a:srgbClr val="FF0000"/>
                </a:solidFill>
                <a:latin typeface="楷体" panose="02010609060101010101" charset="-122"/>
                <a:ea typeface="楷体" panose="02010609060101010101" charset="-122"/>
                <a:cs typeface="楷体" panose="02010609060101010101" charset="-122"/>
              </a:rPr>
              <a:t>【融合选修】 </a:t>
            </a:r>
            <a:endParaRPr kumimoji="1" lang="zh-CN" altLang="en-US" sz="2800" dirty="0" smtClean="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ox(in)">
                                      <p:cBhvr>
                                        <p:cTn id="1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 Box 2"/>
          <p:cNvSpPr txBox="1"/>
          <p:nvPr/>
        </p:nvSpPr>
        <p:spPr>
          <a:xfrm>
            <a:off x="1543685" y="27623"/>
            <a:ext cx="9104313" cy="4364355"/>
          </a:xfrm>
          <a:prstGeom prst="rect">
            <a:avLst/>
          </a:prstGeom>
          <a:noFill/>
          <a:ln w="9525">
            <a:noFill/>
          </a:ln>
        </p:spPr>
        <p:txBody>
          <a:bodyPr anchor="t">
            <a:spAutoFit/>
          </a:bodyPr>
          <a:p>
            <a:pPr>
              <a:spcBef>
                <a:spcPct val="50000"/>
              </a:spcBef>
            </a:pPr>
            <a:r>
              <a:rPr kumimoji="1" lang="zh-CN" altLang="en-US" sz="2800" b="1" noProof="1" dirty="0">
                <a:solidFill>
                  <a:srgbClr val="0000FF"/>
                </a:solidFill>
                <a:latin typeface="宋体" panose="02010600030101010101" pitchFamily="2" charset="-122"/>
                <a:ea typeface="宋体" panose="02010600030101010101" pitchFamily="2" charset="-122"/>
                <a:cs typeface="+mn-cs"/>
              </a:rPr>
              <a:t>4、巩固统</a:t>
            </a:r>
            <a:endParaRPr lang="zh-CN" altLang="en-US" sz="2800" b="1" noProof="1" dirty="0" smtClean="0">
              <a:latin typeface="宋体" panose="02010600030101010101" pitchFamily="2" charset="-122"/>
            </a:endParaRPr>
          </a:p>
          <a:p>
            <a:pPr>
              <a:lnSpc>
                <a:spcPct val="110000"/>
              </a:lnSpc>
              <a:spcBef>
                <a:spcPts val="50"/>
              </a:spcBef>
              <a:spcAft>
                <a:spcPts val="0"/>
              </a:spcAft>
              <a:buFont typeface="Wingdings" panose="05000000000000000000" charset="0"/>
            </a:pPr>
            <a:r>
              <a:rPr lang="zh-CN" altLang="en-US" sz="2800" b="1" noProof="1" dirty="0" smtClean="0">
                <a:latin typeface="宋体" panose="02010600030101010101" pitchFamily="2" charset="-122"/>
                <a:ea typeface="宋体" panose="02010600030101010101" pitchFamily="2" charset="-122"/>
                <a:cs typeface="+mn-cs"/>
              </a:rPr>
              <a:t>         </a:t>
            </a:r>
            <a:endParaRPr lang="zh-CN" altLang="en-US" sz="2800" b="1" noProof="1" dirty="0" smtClean="0">
              <a:latin typeface="宋体" panose="02010600030101010101" pitchFamily="2" charset="-122"/>
              <a:cs typeface="+mn-cs"/>
            </a:endParaRPr>
          </a:p>
          <a:p>
            <a:pPr>
              <a:lnSpc>
                <a:spcPct val="110000"/>
              </a:lnSpc>
              <a:spcBef>
                <a:spcPts val="50"/>
              </a:spcBef>
              <a:spcAft>
                <a:spcPts val="0"/>
              </a:spcAft>
              <a:buFont typeface="Wingdings" panose="05000000000000000000" charset="0"/>
            </a:pPr>
            <a:r>
              <a:rPr lang="zh-CN" altLang="en-US" sz="2800" b="1" noProof="1" dirty="0" smtClean="0">
                <a:latin typeface="黑体" panose="02010609060101010101" pitchFamily="49" charset="-122"/>
                <a:ea typeface="黑体" panose="02010609060101010101" pitchFamily="49" charset="-122"/>
                <a:cs typeface="+mn-cs"/>
              </a:rPr>
              <a:t>       </a:t>
            </a:r>
            <a:endParaRPr lang="zh-CN" altLang="en-US" sz="2800" b="1" noProof="1" dirty="0" smtClean="0">
              <a:solidFill>
                <a:srgbClr val="FF0000"/>
              </a:solidFill>
              <a:latin typeface="宋体" panose="02010600030101010101" pitchFamily="2" charset="-122"/>
            </a:endParaRPr>
          </a:p>
          <a:p>
            <a:pPr marL="342900" indent="-342900">
              <a:lnSpc>
                <a:spcPct val="110000"/>
              </a:lnSpc>
              <a:spcBef>
                <a:spcPts val="50"/>
              </a:spcBef>
              <a:spcAft>
                <a:spcPts val="0"/>
              </a:spcAft>
              <a:buFont typeface="Wingdings" panose="05000000000000000000" charset="0"/>
              <a:buChar char=""/>
            </a:pPr>
            <a:r>
              <a:rPr lang="zh-CN" altLang="en-US" sz="2800" b="1" noProof="1" dirty="0" smtClean="0">
                <a:latin typeface="宋体" panose="02010600030101010101" pitchFamily="2" charset="-122"/>
                <a:ea typeface="宋体" panose="02010600030101010101" pitchFamily="2" charset="-122"/>
                <a:cs typeface="+mn-cs"/>
              </a:rPr>
              <a:t>   修建驰道、灵渠</a:t>
            </a:r>
            <a:endParaRPr lang="zh-CN" altLang="en-US" sz="2800" b="1" noProof="1" dirty="0" smtClean="0">
              <a:latin typeface="宋体" panose="02010600030101010101" pitchFamily="2" charset="-122"/>
            </a:endParaRPr>
          </a:p>
          <a:p>
            <a:pPr>
              <a:lnSpc>
                <a:spcPct val="110000"/>
              </a:lnSpc>
              <a:spcBef>
                <a:spcPts val="50"/>
              </a:spcBef>
              <a:spcAft>
                <a:spcPts val="0"/>
              </a:spcAft>
              <a:buFont typeface="Wingdings" panose="05000000000000000000" charset="0"/>
            </a:pPr>
            <a:r>
              <a:rPr lang="zh-CN" altLang="en-US" sz="2800" b="1" noProof="1" dirty="0" smtClean="0">
                <a:latin typeface="黑体" panose="02010609060101010101" pitchFamily="49" charset="-122"/>
                <a:ea typeface="黑体" panose="02010609060101010101" pitchFamily="49" charset="-122"/>
                <a:cs typeface="+mn-cs"/>
              </a:rPr>
              <a:t>                </a:t>
            </a:r>
            <a:r>
              <a:rPr lang="zh-CN" altLang="en-US" sz="2800" b="1" noProof="1" dirty="0" smtClean="0">
                <a:solidFill>
                  <a:srgbClr val="FF0000"/>
                </a:solidFill>
                <a:latin typeface="黑体" panose="02010609060101010101" pitchFamily="49" charset="-122"/>
                <a:ea typeface="黑体" panose="02010609060101010101" pitchFamily="49" charset="-122"/>
                <a:cs typeface="+mn-cs"/>
              </a:rPr>
              <a:t> ——</a:t>
            </a:r>
            <a:r>
              <a:rPr lang="zh-CN" altLang="en-US" sz="2800" b="1" noProof="1" dirty="0" smtClean="0">
                <a:solidFill>
                  <a:srgbClr val="FF0000"/>
                </a:solidFill>
                <a:latin typeface="宋体" panose="02010600030101010101" pitchFamily="2" charset="-122"/>
                <a:ea typeface="宋体" panose="02010600030101010101" pitchFamily="2" charset="-122"/>
                <a:cs typeface="+mn-cs"/>
              </a:rPr>
              <a:t>加强联系，维护安定统治；</a:t>
            </a:r>
            <a:endParaRPr lang="zh-CN" altLang="en-US" sz="2800" b="1" noProof="1" dirty="0" smtClean="0">
              <a:solidFill>
                <a:srgbClr val="FF0000"/>
              </a:solidFill>
              <a:latin typeface="宋体" panose="02010600030101010101" pitchFamily="2" charset="-122"/>
            </a:endParaRPr>
          </a:p>
          <a:p>
            <a:pPr marL="342900" indent="-342900">
              <a:lnSpc>
                <a:spcPct val="110000"/>
              </a:lnSpc>
              <a:spcBef>
                <a:spcPts val="50"/>
              </a:spcBef>
              <a:spcAft>
                <a:spcPts val="0"/>
              </a:spcAft>
              <a:buFont typeface="Wingdings" panose="05000000000000000000" charset="0"/>
              <a:buChar char=""/>
            </a:pPr>
            <a:r>
              <a:rPr lang="zh-CN" altLang="en-US" sz="2800" b="1" noProof="1" dirty="0" smtClean="0">
                <a:latin typeface="黑体" panose="02010609060101010101" pitchFamily="49" charset="-122"/>
                <a:ea typeface="黑体" panose="02010609060101010101" pitchFamily="49" charset="-122"/>
                <a:cs typeface="+mn-cs"/>
              </a:rPr>
              <a:t>   </a:t>
            </a:r>
            <a:r>
              <a:rPr lang="zh-CN" altLang="en-US" sz="2800" b="1" noProof="1" dirty="0" smtClean="0">
                <a:latin typeface="宋体" panose="02010600030101010101" pitchFamily="2" charset="-122"/>
                <a:ea typeface="宋体" panose="02010600030101010101" pitchFamily="2" charset="-122"/>
                <a:cs typeface="+mn-cs"/>
              </a:rPr>
              <a:t>修筑万里长城</a:t>
            </a:r>
            <a:endParaRPr lang="zh-CN" altLang="en-US" sz="2800" b="1" noProof="1" dirty="0" smtClean="0">
              <a:latin typeface="宋体" panose="02010600030101010101" pitchFamily="2" charset="-122"/>
              <a:cs typeface="+mn-cs"/>
            </a:endParaRPr>
          </a:p>
          <a:p>
            <a:pPr>
              <a:lnSpc>
                <a:spcPct val="110000"/>
              </a:lnSpc>
              <a:spcBef>
                <a:spcPts val="50"/>
              </a:spcBef>
              <a:spcAft>
                <a:spcPts val="0"/>
              </a:spcAft>
              <a:buFont typeface="Wingdings" panose="05000000000000000000" charset="0"/>
            </a:pPr>
            <a:r>
              <a:rPr lang="zh-CN" altLang="en-US" sz="2800" b="1" noProof="1" dirty="0" smtClean="0">
                <a:latin typeface="黑体" panose="02010609060101010101" pitchFamily="49" charset="-122"/>
                <a:ea typeface="黑体" panose="02010609060101010101" pitchFamily="49" charset="-122"/>
                <a:cs typeface="+mn-cs"/>
              </a:rPr>
              <a:t>                 </a:t>
            </a:r>
            <a:r>
              <a:rPr lang="zh-CN" altLang="en-US" sz="2800" b="1" noProof="1" dirty="0" smtClean="0">
                <a:solidFill>
                  <a:srgbClr val="FF0000"/>
                </a:solidFill>
                <a:latin typeface="宋体" panose="02010600030101010101" pitchFamily="2" charset="-122"/>
                <a:ea typeface="宋体" panose="02010600030101010101" pitchFamily="2" charset="-122"/>
                <a:cs typeface="+mn-cs"/>
              </a:rPr>
              <a:t>——防御匈奴；</a:t>
            </a:r>
            <a:endParaRPr lang="zh-CN" altLang="en-US" sz="2800" b="1" noProof="1" dirty="0" smtClean="0">
              <a:solidFill>
                <a:srgbClr val="FF0000"/>
              </a:solidFill>
              <a:latin typeface="宋体" panose="02010600030101010101" pitchFamily="2" charset="-122"/>
              <a:cs typeface="+mn-cs"/>
            </a:endParaRPr>
          </a:p>
          <a:p>
            <a:pPr marL="342900" indent="-342900">
              <a:lnSpc>
                <a:spcPct val="110000"/>
              </a:lnSpc>
              <a:spcBef>
                <a:spcPts val="50"/>
              </a:spcBef>
              <a:spcAft>
                <a:spcPts val="0"/>
              </a:spcAft>
              <a:buFont typeface="Wingdings" panose="05000000000000000000" charset="0"/>
              <a:buChar char=""/>
            </a:pPr>
            <a:r>
              <a:rPr lang="zh-CN" altLang="en-US" sz="2800" b="1" noProof="1" dirty="0" smtClean="0">
                <a:latin typeface="宋体" panose="02010600030101010101" pitchFamily="2" charset="-122"/>
                <a:ea typeface="宋体" panose="02010600030101010101" pitchFamily="2" charset="-122"/>
                <a:cs typeface="+mn-cs"/>
              </a:rPr>
              <a:t>   进行大规模移民</a:t>
            </a:r>
            <a:endParaRPr lang="zh-CN" altLang="en-US" sz="2800" b="1" noProof="1" dirty="0" smtClean="0">
              <a:latin typeface="宋体" panose="02010600030101010101" pitchFamily="2" charset="-122"/>
              <a:cs typeface="+mn-cs"/>
            </a:endParaRPr>
          </a:p>
          <a:p>
            <a:pPr>
              <a:lnSpc>
                <a:spcPct val="110000"/>
              </a:lnSpc>
              <a:spcBef>
                <a:spcPts val="50"/>
              </a:spcBef>
              <a:spcAft>
                <a:spcPts val="0"/>
              </a:spcAft>
              <a:buFont typeface="Wingdings" panose="05000000000000000000" charset="0"/>
            </a:pPr>
            <a:r>
              <a:rPr lang="zh-CN" altLang="en-US" sz="2800" b="1" noProof="1" dirty="0" smtClean="0">
                <a:latin typeface="黑体" panose="02010609060101010101" pitchFamily="49" charset="-122"/>
                <a:ea typeface="黑体" panose="02010609060101010101" pitchFamily="49" charset="-122"/>
                <a:cs typeface="+mn-cs"/>
              </a:rPr>
              <a:t>                 </a:t>
            </a:r>
            <a:r>
              <a:rPr lang="zh-CN" altLang="en-US" sz="2800" b="1" noProof="1" dirty="0" smtClean="0">
                <a:solidFill>
                  <a:srgbClr val="FF0000"/>
                </a:solidFill>
                <a:latin typeface="黑体" panose="02010609060101010101" pitchFamily="49" charset="-122"/>
                <a:ea typeface="黑体" panose="02010609060101010101" pitchFamily="49" charset="-122"/>
                <a:cs typeface="+mn-cs"/>
              </a:rPr>
              <a:t>--</a:t>
            </a:r>
            <a:r>
              <a:rPr lang="zh-CN" altLang="en-US" sz="2800" b="1" noProof="1" dirty="0" smtClean="0">
                <a:solidFill>
                  <a:srgbClr val="FF0000"/>
                </a:solidFill>
                <a:latin typeface="宋体" panose="02010600030101010101" pitchFamily="2" charset="-122"/>
                <a:ea typeface="宋体" panose="02010600030101010101" pitchFamily="2" charset="-122"/>
                <a:cs typeface="+mn-cs"/>
              </a:rPr>
              <a:t>--控制豪富，巩固统治</a:t>
            </a:r>
            <a:endParaRPr lang="zh-CN" altLang="en-US" sz="2800" b="1" noProof="1" dirty="0" smtClean="0">
              <a:solidFill>
                <a:srgbClr val="FF0000"/>
              </a:solidFill>
              <a:latin typeface="宋体" panose="02010600030101010101" pitchFamily="2" charset="-122"/>
            </a:endParaRPr>
          </a:p>
        </p:txBody>
      </p:sp>
      <p:pic>
        <p:nvPicPr>
          <p:cNvPr id="32770" name="Picture 4" descr="秦始皇"/>
          <p:cNvPicPr>
            <a:picLocks noChangeAspect="1"/>
          </p:cNvPicPr>
          <p:nvPr/>
        </p:nvPicPr>
        <p:blipFill>
          <a:blip r:embed="rId1">
            <a:clrChange>
              <a:clrFrom>
                <a:srgbClr val="F0F0F0"/>
              </a:clrFrom>
              <a:clrTo>
                <a:srgbClr val="F0F0F0">
                  <a:alpha val="0"/>
                </a:srgbClr>
              </a:clrTo>
            </a:clrChange>
            <a:lum bright="15997"/>
          </a:blip>
          <a:stretch>
            <a:fillRect/>
          </a:stretch>
        </p:blipFill>
        <p:spPr>
          <a:xfrm>
            <a:off x="9120188" y="4581525"/>
            <a:ext cx="1538287" cy="2352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1">
                                            <p:txEl>
                                              <p:charRg st="23" end="55"/>
                                            </p:txEl>
                                          </p:spTgt>
                                        </p:tgtEl>
                                        <p:attrNameLst>
                                          <p:attrName>style.visibility</p:attrName>
                                        </p:attrNameLst>
                                      </p:cBhvr>
                                      <p:to>
                                        <p:strVal val="visible"/>
                                      </p:to>
                                    </p:set>
                                    <p:anim calcmode="lin" valueType="num">
                                      <p:cBhvr additive="base">
                                        <p:cTn id="7" dur="500" fill="hold"/>
                                        <p:tgtEl>
                                          <p:spTgt spid="35841">
                                            <p:txEl>
                                              <p:charRg st="23" end="5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1">
                                            <p:txEl>
                                              <p:charRg st="23" end="5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1">
                                            <p:txEl>
                                              <p:charRg st="117" end="145"/>
                                            </p:txEl>
                                          </p:spTgt>
                                        </p:tgtEl>
                                        <p:attrNameLst>
                                          <p:attrName>style.visibility</p:attrName>
                                        </p:attrNameLst>
                                      </p:cBhvr>
                                      <p:to>
                                        <p:strVal val="visible"/>
                                      </p:to>
                                    </p:set>
                                    <p:anim calcmode="lin" valueType="num">
                                      <p:cBhvr additive="base">
                                        <p:cTn id="13" dur="500" fill="hold"/>
                                        <p:tgtEl>
                                          <p:spTgt spid="35841">
                                            <p:txEl>
                                              <p:charRg st="117" end="14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1">
                                            <p:txEl>
                                              <p:charRg st="117" end="14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1">
                                            <p:txEl>
                                              <p:charRg st="145" end="156"/>
                                            </p:txEl>
                                          </p:spTgt>
                                        </p:tgtEl>
                                        <p:attrNameLst>
                                          <p:attrName>style.visibility</p:attrName>
                                        </p:attrNameLst>
                                      </p:cBhvr>
                                      <p:to>
                                        <p:strVal val="visible"/>
                                      </p:to>
                                    </p:set>
                                    <p:anim calcmode="lin" valueType="num">
                                      <p:cBhvr additive="base">
                                        <p:cTn id="19" dur="500" fill="hold"/>
                                        <p:tgtEl>
                                          <p:spTgt spid="35841">
                                            <p:txEl>
                                              <p:charRg st="145" end="15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1">
                                            <p:txEl>
                                              <p:charRg st="145" end="15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1">
                                            <p:txEl>
                                              <p:charRg st="156" end="188"/>
                                            </p:txEl>
                                          </p:spTgt>
                                        </p:tgtEl>
                                        <p:attrNameLst>
                                          <p:attrName>style.visibility</p:attrName>
                                        </p:attrNameLst>
                                      </p:cBhvr>
                                      <p:to>
                                        <p:strVal val="visible"/>
                                      </p:to>
                                    </p:set>
                                    <p:anim calcmode="lin" valueType="num">
                                      <p:cBhvr additive="base">
                                        <p:cTn id="25" dur="500" fill="hold"/>
                                        <p:tgtEl>
                                          <p:spTgt spid="35841">
                                            <p:txEl>
                                              <p:charRg st="156" end="18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1">
                                            <p:txEl>
                                              <p:charRg st="156" end="18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1">
                                            <p:txEl>
                                              <p:charRg st="188" end="198"/>
                                            </p:txEl>
                                          </p:spTgt>
                                        </p:tgtEl>
                                        <p:attrNameLst>
                                          <p:attrName>style.visibility</p:attrName>
                                        </p:attrNameLst>
                                      </p:cBhvr>
                                      <p:to>
                                        <p:strVal val="visible"/>
                                      </p:to>
                                    </p:set>
                                    <p:anim calcmode="lin" valueType="num">
                                      <p:cBhvr additive="base">
                                        <p:cTn id="31" dur="500" fill="hold"/>
                                        <p:tgtEl>
                                          <p:spTgt spid="35841">
                                            <p:txEl>
                                              <p:charRg st="188" end="19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1">
                                            <p:txEl>
                                              <p:charRg st="188" end="19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841">
                                            <p:txEl>
                                              <p:charRg st="198" end="223"/>
                                            </p:txEl>
                                          </p:spTgt>
                                        </p:tgtEl>
                                        <p:attrNameLst>
                                          <p:attrName>style.visibility</p:attrName>
                                        </p:attrNameLst>
                                      </p:cBhvr>
                                      <p:to>
                                        <p:strVal val="visible"/>
                                      </p:to>
                                    </p:set>
                                    <p:anim calcmode="lin" valueType="num">
                                      <p:cBhvr additive="base">
                                        <p:cTn id="37" dur="500" fill="hold"/>
                                        <p:tgtEl>
                                          <p:spTgt spid="35841">
                                            <p:txEl>
                                              <p:charRg st="198" end="22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1">
                                            <p:txEl>
                                              <p:charRg st="198" end="22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841">
                                            <p:txEl>
                                              <p:charRg st="223" end="234"/>
                                            </p:txEl>
                                          </p:spTgt>
                                        </p:tgtEl>
                                        <p:attrNameLst>
                                          <p:attrName>style.visibility</p:attrName>
                                        </p:attrNameLst>
                                      </p:cBhvr>
                                      <p:to>
                                        <p:strVal val="visible"/>
                                      </p:to>
                                    </p:set>
                                    <p:anim calcmode="lin" valueType="num">
                                      <p:cBhvr additive="base">
                                        <p:cTn id="43" dur="500" fill="hold"/>
                                        <p:tgtEl>
                                          <p:spTgt spid="35841">
                                            <p:txEl>
                                              <p:charRg st="223" end="23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41">
                                            <p:txEl>
                                              <p:charRg st="223" end="23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841">
                                            <p:txEl>
                                              <p:charRg st="234" end="265"/>
                                            </p:txEl>
                                          </p:spTgt>
                                        </p:tgtEl>
                                        <p:attrNameLst>
                                          <p:attrName>style.visibility</p:attrName>
                                        </p:attrNameLst>
                                      </p:cBhvr>
                                      <p:to>
                                        <p:strVal val="visible"/>
                                      </p:to>
                                    </p:set>
                                    <p:anim calcmode="lin" valueType="num">
                                      <p:cBhvr additive="base">
                                        <p:cTn id="49" dur="500" fill="hold"/>
                                        <p:tgtEl>
                                          <p:spTgt spid="35841">
                                            <p:txEl>
                                              <p:charRg st="234" end="26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5841">
                                            <p:txEl>
                                              <p:charRg st="234" end="26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94640" y="1116965"/>
            <a:ext cx="11603355" cy="1891665"/>
          </a:xfrm>
          <a:prstGeom prst="rect">
            <a:avLst/>
          </a:prstGeom>
          <a:noFill/>
        </p:spPr>
        <p:txBody>
          <a:bodyPr wrap="square" rtlCol="0" anchor="t">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三、</a:t>
            </a:r>
            <a:r>
              <a:rPr lang="en-US" sz="2600" b="1">
                <a:latin typeface="宋体" panose="02010600030101010101" pitchFamily="2" charset="-122"/>
                <a:ea typeface="宋体" panose="02010600030101010101" pitchFamily="2" charset="-122"/>
                <a:cs typeface="宋体" panose="02010600030101010101" pitchFamily="2" charset="-122"/>
                <a:sym typeface="+mn-ea"/>
              </a:rPr>
              <a:t>汉代政治制度的承袭与创新</a:t>
            </a:r>
            <a:endParaRPr 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rPr>
              <a:t>   1.</a:t>
            </a:r>
            <a:r>
              <a:rPr lang="zh-CN" altLang="en-US" sz="2600" b="1">
                <a:latin typeface="宋体" panose="02010600030101010101" pitchFamily="2" charset="-122"/>
                <a:ea typeface="宋体" panose="02010600030101010101" pitchFamily="2" charset="-122"/>
                <a:cs typeface="宋体" panose="02010600030101010101" pitchFamily="2" charset="-122"/>
              </a:rPr>
              <a:t>汉代君主专制的演变</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r>
              <a:rPr lang="en-US" altLang="zh-CN" sz="2600" b="1">
                <a:latin typeface="宋体" panose="02010600030101010101" pitchFamily="2" charset="-122"/>
                <a:ea typeface="宋体" panose="02010600030101010101" pitchFamily="2" charset="-122"/>
                <a:cs typeface="宋体" panose="02010600030101010101" pitchFamily="2" charset="-122"/>
              </a:rPr>
              <a:t>1</a:t>
            </a:r>
            <a:r>
              <a:rPr lang="zh-CN" altLang="en-US" sz="2600" b="1">
                <a:latin typeface="宋体" panose="02010600030101010101" pitchFamily="2" charset="-122"/>
                <a:ea typeface="宋体" panose="02010600030101010101" pitchFamily="2" charset="-122"/>
                <a:cs typeface="宋体" panose="02010600030101010101" pitchFamily="2" charset="-122"/>
              </a:rPr>
              <a:t>）汉初，形成</a:t>
            </a:r>
            <a:r>
              <a:rPr lang="zh-CN" altLang="en-US" sz="2600" b="1" u="sng">
                <a:latin typeface="宋体" panose="02010600030101010101" pitchFamily="2" charset="-122"/>
                <a:ea typeface="宋体" panose="02010600030101010101" pitchFamily="2" charset="-122"/>
                <a:cs typeface="宋体" panose="02010600030101010101" pitchFamily="2" charset="-122"/>
              </a:rPr>
              <a:t>            </a:t>
            </a:r>
            <a:r>
              <a:rPr lang="zh-CN" altLang="en-US" sz="2600" b="1">
                <a:latin typeface="宋体" panose="02010600030101010101" pitchFamily="2" charset="-122"/>
                <a:ea typeface="宋体" panose="02010600030101010101" pitchFamily="2" charset="-122"/>
                <a:cs typeface="宋体" panose="02010600030101010101" pitchFamily="2" charset="-122"/>
              </a:rPr>
              <a:t>的局面。</a:t>
            </a:r>
            <a:endParaRPr lang="zh-CN" altLang="en-US" sz="2600" b="1">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3553460" y="2437765"/>
            <a:ext cx="1586865" cy="491490"/>
          </a:xfrm>
          <a:prstGeom prst="rect">
            <a:avLst/>
          </a:prstGeom>
        </p:spPr>
        <p:txBody>
          <a:bodyPr wrap="square">
            <a:spAutoFit/>
          </a:bodyPr>
          <a:p>
            <a:r>
              <a:rPr lang="zh-CN" altLang="en-US" sz="26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布衣将相</a:t>
            </a:r>
            <a:endParaRPr lang="zh-CN" altLang="en-US" sz="26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367665" y="2931160"/>
            <a:ext cx="11530965" cy="4092575"/>
          </a:xfrm>
          <a:prstGeom prst="rect">
            <a:avLst/>
          </a:prstGeom>
          <a:noFill/>
          <a:ln w="9525">
            <a:noFill/>
          </a:ln>
        </p:spPr>
        <p:txBody>
          <a:bodyPr wrap="square">
            <a:spAutoFit/>
          </a:bodyPr>
          <a:p>
            <a:pPr indent="266700" fontAlgn="auto">
              <a:lnSpc>
                <a:spcPct val="125000"/>
              </a:lnSpc>
            </a:pPr>
            <a:r>
              <a:rPr lang="en-US" altLang="zh-CN" sz="2600" b="1">
                <a:latin typeface="楷体" panose="02010609060101010101" charset="-122"/>
                <a:ea typeface="楷体" panose="02010609060101010101" charset="-122"/>
              </a:rPr>
              <a:t>    </a:t>
            </a:r>
            <a:r>
              <a:rPr lang="zh-CN" altLang="en-US" sz="2600" b="1">
                <a:latin typeface="楷体" panose="02010609060101010101" charset="-122"/>
                <a:ea typeface="楷体" panose="02010609060101010101" charset="-122"/>
              </a:rPr>
              <a:t>①背景：</a:t>
            </a:r>
            <a:r>
              <a:rPr lang="en-US" altLang="zh-CN" sz="2600" b="1">
                <a:latin typeface="楷体" panose="02010609060101010101" charset="-122"/>
                <a:ea typeface="楷体" panose="02010609060101010101" charset="-122"/>
              </a:rPr>
              <a:t> </a:t>
            </a:r>
            <a:r>
              <a:rPr lang="zh-CN" altLang="en-US" sz="2600" b="1">
                <a:latin typeface="楷体" panose="02010609060101010101" charset="-122"/>
                <a:ea typeface="楷体" panose="02010609060101010101" charset="-122"/>
              </a:rPr>
              <a:t>汉初丞相集权，威高权重，</a:t>
            </a:r>
            <a:r>
              <a:rPr lang="zh-CN" sz="2600" b="1">
                <a:latin typeface="楷体" panose="02010609060101010101" charset="-122"/>
                <a:ea typeface="楷体" panose="02010609060101010101" charset="-122"/>
                <a:sym typeface="+mn-ea"/>
              </a:rPr>
              <a:t>相权过大，威胁皇权。</a:t>
            </a:r>
            <a:endParaRPr lang="zh-CN" sz="2600" b="1">
              <a:latin typeface="楷体" panose="02010609060101010101" charset="-122"/>
              <a:ea typeface="楷体" panose="02010609060101010101" charset="-122"/>
              <a:sym typeface="+mn-ea"/>
            </a:endParaRPr>
          </a:p>
          <a:p>
            <a:pPr indent="266700" fontAlgn="auto">
              <a:lnSpc>
                <a:spcPct val="125000"/>
              </a:lnSpc>
            </a:pPr>
            <a:endParaRPr lang="zh-CN" sz="2600" b="1">
              <a:latin typeface="楷体" panose="02010609060101010101" charset="-122"/>
              <a:ea typeface="楷体" panose="02010609060101010101" charset="-122"/>
              <a:sym typeface="+mn-ea"/>
            </a:endParaRPr>
          </a:p>
          <a:p>
            <a:pPr indent="266700" fontAlgn="auto">
              <a:lnSpc>
                <a:spcPct val="125000"/>
              </a:lnSpc>
            </a:pPr>
            <a:endParaRPr lang="zh-CN" sz="2600" b="1">
              <a:latin typeface="楷体" panose="02010609060101010101" charset="-122"/>
              <a:ea typeface="楷体" panose="02010609060101010101" charset="-122"/>
            </a:endParaRPr>
          </a:p>
          <a:p>
            <a:pPr indent="266700" fontAlgn="auto">
              <a:lnSpc>
                <a:spcPct val="125000"/>
              </a:lnSpc>
            </a:pPr>
            <a:endParaRPr lang="zh-CN" sz="2600" b="1">
              <a:latin typeface="楷体" panose="02010609060101010101" charset="-122"/>
              <a:ea typeface="楷体" panose="02010609060101010101" charset="-122"/>
            </a:endParaRPr>
          </a:p>
          <a:p>
            <a:pPr indent="266700" fontAlgn="auto">
              <a:lnSpc>
                <a:spcPct val="125000"/>
              </a:lnSpc>
            </a:pPr>
            <a:endParaRPr lang="zh-CN" sz="2600" b="1">
              <a:latin typeface="楷体" panose="02010609060101010101" charset="-122"/>
              <a:ea typeface="楷体" panose="02010609060101010101" charset="-122"/>
            </a:endParaRPr>
          </a:p>
          <a:p>
            <a:pPr indent="266700" fontAlgn="auto">
              <a:lnSpc>
                <a:spcPct val="125000"/>
              </a:lnSpc>
            </a:pPr>
            <a:r>
              <a:rPr lang="zh-CN" sz="2600" b="1">
                <a:latin typeface="楷体" panose="02010609060101010101" charset="-122"/>
                <a:ea typeface="楷体" panose="02010609060101010101" charset="-122"/>
              </a:rPr>
              <a:t>   ②措施：</a:t>
            </a:r>
            <a:endParaRPr lang="zh-CN" sz="2600" b="1">
              <a:latin typeface="楷体" panose="02010609060101010101" charset="-122"/>
              <a:ea typeface="楷体" panose="02010609060101010101" charset="-122"/>
            </a:endParaRPr>
          </a:p>
          <a:p>
            <a:pPr indent="266700" fontAlgn="auto">
              <a:lnSpc>
                <a:spcPct val="125000"/>
              </a:lnSpc>
            </a:pPr>
            <a:r>
              <a:rPr lang="zh-CN" altLang="en-US" sz="2600" b="1">
                <a:latin typeface="楷体" panose="02010609060101010101" charset="-122"/>
                <a:ea typeface="楷体" panose="02010609060101010101" charset="-122"/>
              </a:rPr>
              <a:t>     </a:t>
            </a:r>
            <a:r>
              <a:rPr lang="en-US" altLang="zh-CN" sz="2600" b="1">
                <a:latin typeface="楷体" panose="02010609060101010101" charset="-122"/>
                <a:ea typeface="楷体" panose="02010609060101010101" charset="-122"/>
              </a:rPr>
              <a:t>A.</a:t>
            </a:r>
            <a:r>
              <a:rPr lang="zh-CN" altLang="en-US" sz="2600" b="1">
                <a:latin typeface="楷体" panose="02010609060101010101" charset="-122"/>
                <a:ea typeface="楷体" panose="02010609060101010101" charset="-122"/>
              </a:rPr>
              <a:t>对丞相采取谴责、罢免、处死的策略。</a:t>
            </a:r>
            <a:endParaRPr lang="zh-CN" altLang="en-US" sz="2600" b="1">
              <a:latin typeface="楷体" panose="02010609060101010101" charset="-122"/>
              <a:ea typeface="楷体" panose="02010609060101010101" charset="-122"/>
            </a:endParaRPr>
          </a:p>
          <a:p>
            <a:pPr indent="266700" fontAlgn="auto">
              <a:lnSpc>
                <a:spcPct val="125000"/>
              </a:lnSpc>
            </a:pPr>
            <a:r>
              <a:rPr lang="en-US" altLang="zh-CN" sz="2600" b="1">
                <a:latin typeface="楷体" panose="02010609060101010101" charset="-122"/>
                <a:ea typeface="楷体" panose="02010609060101010101" charset="-122"/>
              </a:rPr>
              <a:t>     B.</a:t>
            </a:r>
            <a:r>
              <a:rPr lang="zh-CN" altLang="en-US" sz="2600" b="1">
                <a:latin typeface="楷体" panose="02010609060101010101" charset="-122"/>
                <a:ea typeface="楷体" panose="02010609060101010101" charset="-122"/>
              </a:rPr>
              <a:t>起用平民、儒生为相。</a:t>
            </a:r>
            <a:endParaRPr lang="zh-CN" altLang="en-US" sz="2600" b="1">
              <a:latin typeface="楷体" panose="02010609060101010101" charset="-122"/>
              <a:ea typeface="楷体" panose="02010609060101010101" charset="-122"/>
            </a:endParaRPr>
          </a:p>
        </p:txBody>
      </p:sp>
      <p:sp>
        <p:nvSpPr>
          <p:cNvPr id="10" name="文本框 9"/>
          <p:cNvSpPr txBox="1"/>
          <p:nvPr/>
        </p:nvSpPr>
        <p:spPr>
          <a:xfrm>
            <a:off x="-23495" y="3453130"/>
            <a:ext cx="12208510" cy="2091690"/>
          </a:xfrm>
          <a:prstGeom prst="rect">
            <a:avLst/>
          </a:prstGeom>
          <a:blipFill rotWithShape="1">
            <a:blip r:embed="rId2"/>
            <a:tile tx="0" ty="0" sx="100000" sy="100000" flip="none" algn="tl"/>
          </a:blipFill>
        </p:spPr>
        <p:txBody>
          <a:bodyPr wrap="square" rtlCol="0" anchor="t">
            <a:spAutoFit/>
          </a:bodyPr>
          <a:p>
            <a:pPr indent="266700" fontAlgn="auto">
              <a:lnSpc>
                <a:spcPct val="125000"/>
              </a:lnSpc>
            </a:pPr>
            <a:r>
              <a:rPr lang="zh-CN" sz="2600" b="1">
                <a:latin typeface="楷体" panose="02010609060101010101" charset="-122"/>
                <a:ea typeface="楷体" panose="02010609060101010101" charset="-122"/>
                <a:sym typeface="+mn-ea"/>
              </a:rPr>
              <a:t>   汉初丞相多由功臣宿将担任，他们位高权重，位极人臣，对皇帝直言不讳。丞相的人事任免权，处理朝政大事的权利，甚至都超过了皇权。</a:t>
            </a:r>
            <a:endParaRPr lang="zh-CN" sz="2600" b="1">
              <a:latin typeface="楷体" panose="02010609060101010101" charset="-122"/>
              <a:ea typeface="楷体" panose="02010609060101010101" charset="-122"/>
            </a:endParaRPr>
          </a:p>
          <a:p>
            <a:pPr indent="266700" fontAlgn="auto">
              <a:lnSpc>
                <a:spcPct val="125000"/>
              </a:lnSpc>
            </a:pPr>
            <a:r>
              <a:rPr lang="zh-CN" sz="2600" b="1">
                <a:latin typeface="楷体" panose="02010609060101010101" charset="-122"/>
                <a:ea typeface="楷体" panose="02010609060101010101" charset="-122"/>
                <a:sym typeface="+mn-ea"/>
              </a:rPr>
              <a:t>  汉景帝欲立皇后兄长为侯，丞相周亚夫以“高帝约：非刘氏不得王，非有功不得侯，不如约，天下共击之。”之对，“上（汉景帝）默然而沮”。</a:t>
            </a:r>
            <a:endParaRPr lang="zh-CN" alt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94640" y="1116965"/>
            <a:ext cx="11603355" cy="5793105"/>
          </a:xfrm>
          <a:prstGeom prst="rect">
            <a:avLst/>
          </a:prstGeom>
          <a:noFill/>
        </p:spPr>
        <p:txBody>
          <a:bodyPr wrap="square" rtlCol="0" anchor="t">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三、</a:t>
            </a:r>
            <a:r>
              <a:rPr lang="en-US" sz="2600" b="1">
                <a:latin typeface="宋体" panose="02010600030101010101" pitchFamily="2" charset="-122"/>
                <a:ea typeface="宋体" panose="02010600030101010101" pitchFamily="2" charset="-122"/>
                <a:cs typeface="宋体" panose="02010600030101010101" pitchFamily="2" charset="-122"/>
                <a:sym typeface="+mn-ea"/>
              </a:rPr>
              <a:t>汉代政治制度的承袭与创新</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r>
              <a:rPr lang="en-US" altLang="zh-CN" sz="2600" b="1">
                <a:latin typeface="宋体" panose="02010600030101010101" pitchFamily="2" charset="-122"/>
                <a:ea typeface="宋体" panose="02010600030101010101" pitchFamily="2" charset="-122"/>
                <a:cs typeface="宋体" panose="02010600030101010101" pitchFamily="2" charset="-122"/>
              </a:rPr>
              <a:t>2</a:t>
            </a:r>
            <a:r>
              <a:rPr lang="zh-CN" altLang="en-US" sz="2600" b="1">
                <a:latin typeface="宋体" panose="02010600030101010101" pitchFamily="2" charset="-122"/>
                <a:ea typeface="宋体" panose="02010600030101010101" pitchFamily="2" charset="-122"/>
                <a:cs typeface="宋体" panose="02010600030101010101" pitchFamily="2" charset="-122"/>
              </a:rPr>
              <a:t>）汉武帝时创立</a:t>
            </a:r>
            <a:r>
              <a:rPr lang="zh-CN" altLang="en-US" sz="2600" b="1" u="sng">
                <a:latin typeface="宋体" panose="02010600030101010101" pitchFamily="2" charset="-122"/>
                <a:ea typeface="宋体" panose="02010600030101010101" pitchFamily="2" charset="-122"/>
                <a:cs typeface="宋体" panose="02010600030101010101" pitchFamily="2" charset="-122"/>
              </a:rPr>
              <a:t>             ，</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pPr algn="just" fontAlgn="auto">
              <a:lnSpc>
                <a:spcPct val="125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rPr>
              <a:t>   </a:t>
            </a:r>
            <a:r>
              <a:rPr lang="zh-CN" altLang="en-US" sz="2600" b="1">
                <a:latin typeface="楷体" panose="02010609060101010101" charset="-122"/>
                <a:ea typeface="楷体" panose="02010609060101010101" charset="-122"/>
                <a:cs typeface="楷体" panose="02010609060101010101" charset="-122"/>
              </a:rPr>
              <a:t>①内容：</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②特点：  </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③影响：</a:t>
            </a:r>
            <a:endParaRPr lang="zh-CN" altLang="en-US" sz="2600" b="1">
              <a:latin typeface="楷体" panose="02010609060101010101" charset="-122"/>
              <a:ea typeface="楷体" panose="02010609060101010101" charset="-122"/>
              <a:cs typeface="楷体" panose="02010609060101010101" charset="-122"/>
            </a:endParaRPr>
          </a:p>
        </p:txBody>
      </p:sp>
      <p:sp>
        <p:nvSpPr>
          <p:cNvPr id="7" name="矩形 6"/>
          <p:cNvSpPr/>
          <p:nvPr/>
        </p:nvSpPr>
        <p:spPr>
          <a:xfrm>
            <a:off x="3935095" y="1828800"/>
            <a:ext cx="2054225" cy="491490"/>
          </a:xfrm>
          <a:prstGeom prst="rect">
            <a:avLst/>
          </a:prstGeom>
        </p:spPr>
        <p:txBody>
          <a:bodyPr wrap="square">
            <a:spAutoFit/>
          </a:bodyPr>
          <a:p>
            <a:r>
              <a:rPr lang="zh-CN" altLang="en-US" sz="26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内外朝制度</a:t>
            </a:r>
            <a:endParaRPr lang="zh-CN" altLang="en-US" sz="26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1987550" y="2262505"/>
            <a:ext cx="10834370" cy="1091565"/>
          </a:xfrm>
          <a:prstGeom prst="rect">
            <a:avLst/>
          </a:prstGeom>
          <a:noFill/>
        </p:spPr>
        <p:txBody>
          <a:bodyPr wrap="square" rtlCol="0" anchor="t">
            <a:spAutoFit/>
          </a:bodyPr>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sym typeface="+mn-ea"/>
              </a:rPr>
              <a:t>汉武帝重用身边的近臣，组成“内朝”，形为宫中决策机构。</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sym typeface="+mn-ea"/>
              </a:rPr>
              <a:t>原来宫外的以丞相为首的三公九卿组成的中央政府沦为一般执行机构。</a:t>
            </a:r>
            <a:endParaRPr lang="zh-CN" altLang="en-US" sz="2600"/>
          </a:p>
        </p:txBody>
      </p:sp>
      <p:sp>
        <p:nvSpPr>
          <p:cNvPr id="4" name="文本框 3"/>
          <p:cNvSpPr txBox="1"/>
          <p:nvPr/>
        </p:nvSpPr>
        <p:spPr>
          <a:xfrm>
            <a:off x="2142490" y="5363210"/>
            <a:ext cx="10404475" cy="1091565"/>
          </a:xfrm>
          <a:prstGeom prst="rect">
            <a:avLst/>
          </a:prstGeom>
          <a:noFill/>
        </p:spPr>
        <p:txBody>
          <a:bodyPr wrap="square" rtlCol="0" anchor="t">
            <a:spAutoFit/>
          </a:bodyPr>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sym typeface="+mn-ea"/>
              </a:rPr>
              <a:t>决策实权由相府向宫廷转移，以内朝官制约外朝官，以内朝宫官排斥外朝府官。</a:t>
            </a:r>
            <a:endParaRPr lang="zh-CN" altLang="en-US" sz="2600"/>
          </a:p>
        </p:txBody>
      </p:sp>
      <p:sp>
        <p:nvSpPr>
          <p:cNvPr id="8" name="文本框 7"/>
          <p:cNvSpPr txBox="1"/>
          <p:nvPr/>
        </p:nvSpPr>
        <p:spPr>
          <a:xfrm>
            <a:off x="2142173" y="6318885"/>
            <a:ext cx="5164455" cy="591185"/>
          </a:xfrm>
          <a:prstGeom prst="rect">
            <a:avLst/>
          </a:prstGeom>
          <a:noFill/>
        </p:spPr>
        <p:txBody>
          <a:bodyPr wrap="none" rtlCol="0" anchor="t">
            <a:spAutoFit/>
          </a:bodyPr>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sym typeface="+mn-ea"/>
              </a:rPr>
              <a:t>依靠内朝，削弱相权，加强皇权。</a:t>
            </a:r>
            <a:endParaRPr lang="zh-CN" alt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94640" y="1143000"/>
            <a:ext cx="11603355" cy="5492750"/>
          </a:xfrm>
          <a:prstGeom prst="rect">
            <a:avLst/>
          </a:prstGeom>
          <a:noFill/>
        </p:spPr>
        <p:txBody>
          <a:bodyPr wrap="square" rtlCol="0" anchor="t">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三、</a:t>
            </a:r>
            <a:r>
              <a:rPr lang="en-US" sz="2600" b="1">
                <a:latin typeface="宋体" panose="02010600030101010101" pitchFamily="2" charset="-122"/>
                <a:ea typeface="宋体" panose="02010600030101010101" pitchFamily="2" charset="-122"/>
                <a:cs typeface="宋体" panose="02010600030101010101" pitchFamily="2" charset="-122"/>
                <a:sym typeface="+mn-ea"/>
              </a:rPr>
              <a:t>汉代政治制度的承袭与创新</a:t>
            </a:r>
            <a:endParaRPr 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sym typeface="+mn-ea"/>
              </a:rPr>
              <a:t>   2.</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汉代</a:t>
            </a:r>
            <a:r>
              <a:rPr lang="en-US" sz="2600" b="1">
                <a:latin typeface="宋体" panose="02010600030101010101" pitchFamily="2" charset="-122"/>
                <a:ea typeface="宋体" panose="02010600030101010101" pitchFamily="2" charset="-122"/>
                <a:cs typeface="宋体" panose="02010600030101010101" pitchFamily="2" charset="-122"/>
                <a:sym typeface="+mn-ea"/>
              </a:rPr>
              <a:t>中央集权制的发展</a:t>
            </a:r>
            <a:endParaRPr lang="en-US"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1</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）汉初的</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600" b="1" u="sng">
                <a:latin typeface="宋体" panose="02010600030101010101" pitchFamily="2" charset="-122"/>
                <a:ea typeface="宋体" panose="02010600030101010101" pitchFamily="2" charset="-122"/>
                <a:cs typeface="宋体" panose="02010600030101010101" pitchFamily="2" charset="-122"/>
                <a:sym typeface="+mn-ea"/>
              </a:rPr>
              <a:t>              </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600" b="1">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①背景：</a:t>
            </a:r>
            <a:endParaRPr lang="zh-CN" altLang="en-US" sz="2600" b="1">
              <a:latin typeface="楷体" panose="02010609060101010101" charset="-122"/>
              <a:ea typeface="楷体" panose="02010609060101010101" charset="-122"/>
              <a:cs typeface="楷体" panose="02010609060101010101" charset="-122"/>
            </a:endParaRPr>
          </a:p>
          <a:p>
            <a:pPr algn="just">
              <a:lnSpc>
                <a:spcPct val="150000"/>
              </a:lnSpc>
              <a:spcAft>
                <a:spcPts val="0"/>
              </a:spcAft>
              <a:tabLst>
                <a:tab pos="2070735" algn="l"/>
              </a:tabLst>
            </a:pPr>
            <a:endParaRPr lang="zh-CN" altLang="en-US" sz="2600" b="1">
              <a:latin typeface="楷体" panose="02010609060101010101" charset="-122"/>
              <a:ea typeface="楷体" panose="02010609060101010101" charset="-122"/>
              <a:cs typeface="楷体" panose="02010609060101010101" charset="-122"/>
            </a:endParaRPr>
          </a:p>
          <a:p>
            <a:pPr algn="just">
              <a:lnSpc>
                <a:spcPct val="150000"/>
              </a:lnSpc>
              <a:spcAft>
                <a:spcPts val="0"/>
              </a:spcAft>
              <a:tabLst>
                <a:tab pos="2070735" algn="l"/>
              </a:tabLst>
            </a:pPr>
            <a:endParaRPr lang="zh-CN" altLang="en-US" sz="2600" b="1">
              <a:latin typeface="楷体" panose="02010609060101010101" charset="-122"/>
              <a:ea typeface="楷体" panose="02010609060101010101" charset="-122"/>
              <a:cs typeface="楷体" panose="02010609060101010101" charset="-122"/>
            </a:endParaRPr>
          </a:p>
          <a:p>
            <a:pPr algn="just">
              <a:lnSpc>
                <a:spcPct val="150000"/>
              </a:lnSpc>
              <a:spcAft>
                <a:spcPts val="0"/>
              </a:spcAft>
              <a:tabLst>
                <a:tab pos="2070735" algn="l"/>
              </a:tabLst>
            </a:pPr>
            <a:endParaRPr lang="zh-CN" altLang="en-US" sz="2600" b="1">
              <a:latin typeface="楷体" panose="02010609060101010101" charset="-122"/>
              <a:ea typeface="楷体" panose="02010609060101010101" charset="-122"/>
              <a:cs typeface="楷体" panose="02010609060101010101" charset="-122"/>
            </a:endParaRPr>
          </a:p>
          <a:p>
            <a:pPr algn="just">
              <a:lnSpc>
                <a:spcPct val="150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②特点：</a:t>
            </a:r>
            <a:endParaRPr lang="zh-CN" altLang="en-US" sz="2600" b="1">
              <a:latin typeface="楷体" panose="02010609060101010101" charset="-122"/>
              <a:ea typeface="楷体" panose="02010609060101010101" charset="-122"/>
              <a:cs typeface="楷体" panose="02010609060101010101" charset="-122"/>
            </a:endParaRPr>
          </a:p>
          <a:p>
            <a:pPr algn="just">
              <a:lnSpc>
                <a:spcPct val="150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③影响：</a:t>
            </a:r>
            <a:endParaRPr lang="zh-CN" altLang="en-US" sz="26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71755" y="3957955"/>
            <a:ext cx="12256770" cy="1291590"/>
          </a:xfrm>
          <a:prstGeom prst="rect">
            <a:avLst/>
          </a:prstGeom>
          <a:blipFill rotWithShape="1">
            <a:blip r:embed="rId2"/>
            <a:tile tx="0" ty="0" sx="100000" sy="100000" flip="none" algn="tl"/>
          </a:blipFill>
          <a:ln w="9525">
            <a:noFill/>
          </a:ln>
        </p:spPr>
        <p:txBody>
          <a:bodyPr wrap="square">
            <a:spAutoFit/>
          </a:bodyPr>
          <a:p>
            <a:pPr indent="0"/>
            <a:r>
              <a:rPr lang="en-US" sz="2600" b="1">
                <a:latin typeface="楷体" panose="02010609060101010101" charset="-122"/>
                <a:ea typeface="楷体" panose="02010609060101010101" charset="-122"/>
                <a:cs typeface="楷体" panose="02010609060101010101" charset="-122"/>
              </a:rPr>
              <a:t> </a:t>
            </a:r>
            <a:r>
              <a:rPr lang="zh-CN" sz="2600" b="1">
                <a:latin typeface="楷体" panose="02010609060101010101" charset="-122"/>
                <a:ea typeface="楷体" panose="02010609060101010101" charset="-122"/>
                <a:cs typeface="楷体" panose="02010609060101010101" charset="-122"/>
              </a:rPr>
              <a:t>汉兴，接秦之弊，自天子不能具钧驷（四匹毛色相同的马），而将相或乘牛车，齐民无藏盖。         </a:t>
            </a:r>
            <a:endParaRPr lang="zh-CN" sz="2600" b="1">
              <a:latin typeface="楷体" panose="02010609060101010101" charset="-122"/>
              <a:ea typeface="楷体" panose="02010609060101010101" charset="-122"/>
              <a:cs typeface="楷体" panose="02010609060101010101" charset="-122"/>
            </a:endParaRPr>
          </a:p>
          <a:p>
            <a:pPr indent="0" algn="r"/>
            <a:r>
              <a:rPr lang="zh-CN" sz="2600" b="1">
                <a:latin typeface="楷体" panose="02010609060101010101" charset="-122"/>
                <a:ea typeface="楷体" panose="02010609060101010101" charset="-122"/>
                <a:cs typeface="楷体" panose="02010609060101010101" charset="-122"/>
              </a:rPr>
              <a:t>      ——《史记平淮书》</a:t>
            </a:r>
            <a:endParaRPr lang="zh-CN" altLang="en-US" sz="2600" b="1">
              <a:latin typeface="楷体" panose="02010609060101010101" charset="-122"/>
              <a:ea typeface="楷体" panose="02010609060101010101" charset="-122"/>
              <a:cs typeface="楷体" panose="02010609060101010101" charset="-122"/>
            </a:endParaRPr>
          </a:p>
        </p:txBody>
      </p:sp>
      <p:sp>
        <p:nvSpPr>
          <p:cNvPr id="4" name="矩形 3"/>
          <p:cNvSpPr/>
          <p:nvPr/>
        </p:nvSpPr>
        <p:spPr>
          <a:xfrm>
            <a:off x="3348355" y="2403475"/>
            <a:ext cx="2054225" cy="491490"/>
          </a:xfrm>
          <a:prstGeom prst="rect">
            <a:avLst/>
          </a:prstGeom>
        </p:spPr>
        <p:txBody>
          <a:bodyPr wrap="square">
            <a:spAutoFit/>
          </a:bodyPr>
          <a:p>
            <a:pPr algn="ctr"/>
            <a:r>
              <a:rPr lang="zh-CN" altLang="en-US" sz="26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郡国并存制</a:t>
            </a:r>
            <a:endParaRPr lang="en-US" altLang="zh-CN" sz="26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2323465" y="3072765"/>
            <a:ext cx="9211310" cy="891540"/>
          </a:xfrm>
          <a:prstGeom prst="rect">
            <a:avLst/>
          </a:prstGeom>
          <a:noFill/>
        </p:spPr>
        <p:txBody>
          <a:bodyPr wrap="square" rtlCol="0" anchor="t">
            <a:spAutoFit/>
          </a:bodyPr>
          <a:p>
            <a:r>
              <a:rPr lang="zh-CN" altLang="en-US" sz="2600" b="1">
                <a:solidFill>
                  <a:srgbClr val="FF0000"/>
                </a:solidFill>
                <a:latin typeface="楷体" panose="02010609060101010101" charset="-122"/>
                <a:ea typeface="楷体" panose="02010609060101010101" charset="-122"/>
                <a:cs typeface="楷体" panose="02010609060101010101" charset="-122"/>
                <a:sym typeface="+mn-ea"/>
              </a:rPr>
              <a:t>错误吸收秦朝灭亡的历史教训</a:t>
            </a:r>
            <a:r>
              <a:rPr lang="zh-CN" altLang="en-US" sz="2600" b="1">
                <a:latin typeface="楷体" panose="02010609060101010101" charset="-122"/>
                <a:ea typeface="楷体" panose="02010609060101010101" charset="-122"/>
                <a:cs typeface="楷体" panose="02010609060101010101" charset="-122"/>
                <a:sym typeface="+mn-ea"/>
              </a:rPr>
              <a:t>；汉初经济凋敝，民不聊生，恢复分封以加强统治。</a:t>
            </a:r>
            <a:endParaRPr lang="zh-CN" altLang="en-US" sz="2600"/>
          </a:p>
        </p:txBody>
      </p:sp>
      <p:sp>
        <p:nvSpPr>
          <p:cNvPr id="8" name="文本框 7"/>
          <p:cNvSpPr txBox="1"/>
          <p:nvPr/>
        </p:nvSpPr>
        <p:spPr>
          <a:xfrm>
            <a:off x="2112328" y="5307330"/>
            <a:ext cx="4064635" cy="829945"/>
          </a:xfrm>
          <a:prstGeom prst="rect">
            <a:avLst/>
          </a:prstGeom>
          <a:noFill/>
        </p:spPr>
        <p:txBody>
          <a:bodyPr wrap="none" rtlCol="0" anchor="t">
            <a:spAutoFit/>
          </a:bodyPr>
          <a:p>
            <a:pPr algn="just">
              <a:lnSpc>
                <a:spcPct val="150000"/>
              </a:lnSpc>
              <a:spcAft>
                <a:spcPts val="0"/>
              </a:spcAft>
              <a:tabLst>
                <a:tab pos="2070735" algn="l"/>
              </a:tabLst>
            </a:pP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斑马式</a:t>
            </a:r>
            <a:r>
              <a:rPr lang="zh-CN" altLang="en-US" sz="2600" b="1">
                <a:latin typeface="楷体" panose="02010609060101010101" charset="-122"/>
                <a:ea typeface="楷体" panose="02010609060101010101" charset="-122"/>
                <a:cs typeface="楷体" panose="02010609060101010101" charset="-122"/>
                <a:sym typeface="+mn-ea"/>
              </a:rPr>
              <a:t>的地方管理体系。</a:t>
            </a:r>
            <a:endParaRPr lang="zh-CN" altLang="en-US" sz="2600"/>
          </a:p>
        </p:txBody>
      </p:sp>
      <p:sp>
        <p:nvSpPr>
          <p:cNvPr id="9" name="文本框 8"/>
          <p:cNvSpPr txBox="1"/>
          <p:nvPr/>
        </p:nvSpPr>
        <p:spPr>
          <a:xfrm>
            <a:off x="2323148" y="5912485"/>
            <a:ext cx="9813925" cy="691515"/>
          </a:xfrm>
          <a:prstGeom prst="rect">
            <a:avLst/>
          </a:prstGeom>
          <a:noFill/>
        </p:spPr>
        <p:txBody>
          <a:bodyPr wrap="none" rtlCol="0" anchor="t">
            <a:spAutoFit/>
          </a:bodyPr>
          <a:p>
            <a:pPr algn="just">
              <a:lnSpc>
                <a:spcPct val="150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sym typeface="+mn-ea"/>
              </a:rPr>
              <a:t>给地方自主权，客观上促进各地经济发展，逐渐威胁到中央集权。</a:t>
            </a:r>
            <a:endParaRPr lang="zh-CN" alt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animBg="1"/>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94640" y="1143000"/>
            <a:ext cx="11603355" cy="1291590"/>
          </a:xfrm>
          <a:prstGeom prst="rect">
            <a:avLst/>
          </a:prstGeom>
          <a:noFill/>
        </p:spPr>
        <p:txBody>
          <a:bodyPr wrap="square" rtlCol="0" anchor="t">
            <a:spAutoFit/>
          </a:bodyPr>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2</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a:t>
            </a:r>
            <a:r>
              <a:rPr sz="2600" b="1">
                <a:latin typeface="宋体" panose="02010600030101010101" pitchFamily="2" charset="-122"/>
                <a:ea typeface="宋体" panose="02010600030101010101" pitchFamily="2" charset="-122"/>
                <a:cs typeface="宋体" panose="02010600030101010101" pitchFamily="2" charset="-122"/>
                <a:sym typeface="+mn-ea"/>
              </a:rPr>
              <a:t>王国威胁中央集权，汉景帝时</a:t>
            </a:r>
            <a:r>
              <a:rPr lang="zh-CN" sz="2600" b="1">
                <a:latin typeface="宋体" panose="02010600030101010101" pitchFamily="2" charset="-122"/>
                <a:ea typeface="宋体" panose="02010600030101010101" pitchFamily="2" charset="-122"/>
                <a:cs typeface="宋体" panose="02010600030101010101" pitchFamily="2" charset="-122"/>
                <a:sym typeface="+mn-ea"/>
              </a:rPr>
              <a:t>，</a:t>
            </a:r>
            <a:r>
              <a:rPr sz="2600" b="1">
                <a:latin typeface="宋体" panose="02010600030101010101" pitchFamily="2" charset="-122"/>
                <a:ea typeface="宋体" panose="02010600030101010101" pitchFamily="2" charset="-122"/>
                <a:cs typeface="宋体" panose="02010600030101010101" pitchFamily="2" charset="-122"/>
                <a:sym typeface="+mn-ea"/>
              </a:rPr>
              <a:t>出现</a:t>
            </a:r>
            <a:r>
              <a:rPr sz="2600" b="1" u="sng">
                <a:latin typeface="宋体" panose="02010600030101010101" pitchFamily="2" charset="-122"/>
                <a:ea typeface="宋体" panose="02010600030101010101" pitchFamily="2" charset="-122"/>
                <a:cs typeface="宋体" panose="02010600030101010101" pitchFamily="2" charset="-122"/>
                <a:sym typeface="+mn-ea"/>
              </a:rPr>
              <a:t>“   </a:t>
            </a:r>
            <a:r>
              <a:rPr lang="zh-CN" sz="2600" b="1" u="sng">
                <a:latin typeface="宋体" panose="02010600030101010101" pitchFamily="2" charset="-122"/>
                <a:ea typeface="宋体" panose="02010600030101010101" pitchFamily="2" charset="-122"/>
                <a:cs typeface="宋体" panose="02010600030101010101" pitchFamily="2" charset="-122"/>
                <a:sym typeface="+mn-ea"/>
              </a:rPr>
              <a:t>七国之乱</a:t>
            </a:r>
            <a:r>
              <a:rPr sz="2600" b="1" u="sng">
                <a:latin typeface="宋体" panose="02010600030101010101" pitchFamily="2" charset="-122"/>
                <a:ea typeface="宋体" panose="02010600030101010101" pitchFamily="2" charset="-122"/>
                <a:cs typeface="宋体" panose="02010600030101010101" pitchFamily="2" charset="-122"/>
                <a:sym typeface="+mn-ea"/>
              </a:rPr>
              <a:t>          ”</a:t>
            </a:r>
            <a:r>
              <a:rPr sz="2600" b="1">
                <a:latin typeface="宋体" panose="02010600030101010101" pitchFamily="2" charset="-122"/>
                <a:ea typeface="宋体" panose="02010600030101010101" pitchFamily="2" charset="-122"/>
                <a:cs typeface="宋体" panose="02010600030101010101" pitchFamily="2" charset="-122"/>
                <a:sym typeface="+mn-ea"/>
              </a:rPr>
              <a:t>。</a:t>
            </a:r>
            <a:endParaRPr sz="2600" b="1">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a:t>
            </a:r>
            <a:r>
              <a:rPr lang="zh-CN" sz="2600" b="1">
                <a:latin typeface="宋体" panose="02010600030101010101" pitchFamily="2" charset="-122"/>
                <a:ea typeface="宋体" panose="02010600030101010101" pitchFamily="2" charset="-122"/>
                <a:cs typeface="宋体" panose="02010600030101010101" pitchFamily="2" charset="-122"/>
              </a:rPr>
              <a:t>（</a:t>
            </a:r>
            <a:r>
              <a:rPr lang="en-US" altLang="zh-CN" sz="2600" b="1">
                <a:latin typeface="宋体" panose="02010600030101010101" pitchFamily="2" charset="-122"/>
                <a:ea typeface="宋体" panose="02010600030101010101" pitchFamily="2" charset="-122"/>
                <a:cs typeface="宋体" panose="02010600030101010101" pitchFamily="2" charset="-122"/>
              </a:rPr>
              <a:t>3</a:t>
            </a:r>
            <a:r>
              <a:rPr lang="zh-CN" sz="2600" b="1">
                <a:latin typeface="宋体" panose="02010600030101010101" pitchFamily="2" charset="-122"/>
                <a:ea typeface="宋体" panose="02010600030101010101" pitchFamily="2" charset="-122"/>
                <a:cs typeface="宋体" panose="02010600030101010101" pitchFamily="2" charset="-122"/>
              </a:rPr>
              <a:t>）</a:t>
            </a:r>
            <a:r>
              <a:rPr sz="2600" b="1">
                <a:latin typeface="宋体" panose="02010600030101010101" pitchFamily="2" charset="-122"/>
                <a:ea typeface="宋体" panose="02010600030101010101" pitchFamily="2" charset="-122"/>
                <a:cs typeface="宋体" panose="02010600030101010101" pitchFamily="2" charset="-122"/>
              </a:rPr>
              <a:t>汉武帝继续削弱王国</a:t>
            </a:r>
            <a:r>
              <a:rPr lang="zh-CN" sz="2600" b="1">
                <a:latin typeface="宋体" panose="02010600030101010101" pitchFamily="2" charset="-122"/>
                <a:ea typeface="宋体" panose="02010600030101010101" pitchFamily="2" charset="-122"/>
                <a:cs typeface="宋体" panose="02010600030101010101" pitchFamily="2" charset="-122"/>
              </a:rPr>
              <a:t>势力</a:t>
            </a:r>
            <a:r>
              <a:rPr sz="2600" b="1">
                <a:latin typeface="宋体" panose="02010600030101010101" pitchFamily="2" charset="-122"/>
                <a:ea typeface="宋体" panose="02010600030101010101" pitchFamily="2" charset="-122"/>
                <a:cs typeface="宋体" panose="02010600030101010101" pitchFamily="2" charset="-122"/>
              </a:rPr>
              <a:t>。</a:t>
            </a:r>
            <a:endParaRPr sz="2600" b="1">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956945" y="2367280"/>
            <a:ext cx="10941685" cy="4492625"/>
          </a:xfrm>
          <a:prstGeom prst="rect">
            <a:avLst/>
          </a:prstGeom>
          <a:noFill/>
          <a:ln w="9525">
            <a:noFill/>
          </a:ln>
        </p:spPr>
        <p:txBody>
          <a:bodyPr wrap="square">
            <a:spAutoFit/>
          </a:bodyPr>
          <a:p>
            <a:pPr indent="267970"/>
            <a:r>
              <a:rPr lang="zh-CN" sz="2600" b="1">
                <a:latin typeface="楷体" panose="02010609060101010101" charset="-122"/>
                <a:ea typeface="楷体" panose="02010609060101010101" charset="-122"/>
                <a:cs typeface="楷体" panose="02010609060101010101" charset="-122"/>
              </a:rPr>
              <a:t>①颁布“推恩令”</a:t>
            </a:r>
            <a:r>
              <a:rPr lang="zh-CN" sz="2600" b="0">
                <a:latin typeface="楷体" panose="02010609060101010101" charset="-122"/>
                <a:ea typeface="楷体" panose="02010609060101010101" charset="-122"/>
                <a:cs typeface="楷体" panose="02010609060101010101" charset="-122"/>
              </a:rPr>
              <a:t>，</a:t>
            </a:r>
            <a:r>
              <a:rPr lang="zh-CN" sz="2600" b="1">
                <a:latin typeface="楷体" panose="02010609060101010101" charset="-122"/>
                <a:ea typeface="楷体" panose="02010609060101010101" charset="-122"/>
                <a:cs typeface="楷体" panose="02010609060101010101" charset="-122"/>
              </a:rPr>
              <a:t>分割王国领地。</a:t>
            </a:r>
            <a:endParaRPr lang="zh-CN" sz="2600" b="1">
              <a:latin typeface="楷体" panose="02010609060101010101" charset="-122"/>
              <a:ea typeface="楷体" panose="02010609060101010101" charset="-122"/>
              <a:cs typeface="楷体" panose="02010609060101010101" charset="-122"/>
            </a:endParaRPr>
          </a:p>
          <a:p>
            <a:pPr indent="267970"/>
            <a:r>
              <a:rPr lang="en-US" altLang="zh-CN" sz="2600">
                <a:latin typeface="楷体" panose="02010609060101010101" charset="-122"/>
                <a:ea typeface="楷体" panose="02010609060101010101" charset="-122"/>
                <a:cs typeface="楷体" panose="02010609060101010101" charset="-122"/>
              </a:rPr>
              <a:t>   </a:t>
            </a:r>
            <a:endParaRPr lang="en-US" altLang="zh-CN" sz="2600">
              <a:latin typeface="楷体" panose="02010609060101010101" charset="-122"/>
              <a:ea typeface="楷体" panose="02010609060101010101" charset="-122"/>
              <a:cs typeface="楷体" panose="02010609060101010101" charset="-122"/>
            </a:endParaRPr>
          </a:p>
          <a:p>
            <a:pPr indent="267970"/>
            <a:endParaRPr lang="en-US" altLang="zh-CN" sz="2600" b="1">
              <a:latin typeface="楷体" panose="02010609060101010101" charset="-122"/>
              <a:ea typeface="楷体" panose="02010609060101010101" charset="-122"/>
              <a:cs typeface="楷体" panose="02010609060101010101" charset="-122"/>
            </a:endParaRPr>
          </a:p>
          <a:p>
            <a:pPr indent="267970"/>
            <a:endParaRPr lang="en-US" altLang="zh-CN" sz="2600" b="1">
              <a:latin typeface="楷体" panose="02010609060101010101" charset="-122"/>
              <a:ea typeface="楷体" panose="02010609060101010101" charset="-122"/>
              <a:cs typeface="楷体" panose="02010609060101010101" charset="-122"/>
            </a:endParaRPr>
          </a:p>
          <a:p>
            <a:pPr indent="267970"/>
            <a:endParaRPr lang="en-US" altLang="zh-CN" sz="2600" b="1">
              <a:latin typeface="楷体" panose="02010609060101010101" charset="-122"/>
              <a:ea typeface="楷体" panose="02010609060101010101" charset="-122"/>
              <a:cs typeface="楷体" panose="02010609060101010101" charset="-122"/>
            </a:endParaRPr>
          </a:p>
          <a:p>
            <a:pPr indent="267970"/>
            <a:r>
              <a:rPr lang="zh-CN" sz="2600" b="1">
                <a:latin typeface="楷体" panose="02010609060101010101" charset="-122"/>
                <a:ea typeface="楷体" panose="02010609060101010101" charset="-122"/>
                <a:cs typeface="楷体" panose="02010609060101010101" charset="-122"/>
              </a:rPr>
              <a:t>②颁布“附益法”，孤立诸侯王</a:t>
            </a:r>
            <a:endParaRPr lang="zh-CN" altLang="en-US" sz="2600">
              <a:latin typeface="楷体" panose="02010609060101010101" charset="-122"/>
              <a:ea typeface="楷体" panose="02010609060101010101" charset="-122"/>
              <a:cs typeface="楷体" panose="02010609060101010101" charset="-122"/>
            </a:endParaRPr>
          </a:p>
          <a:p>
            <a:pPr indent="267970"/>
            <a:r>
              <a:rPr lang="zh-CN" altLang="en-US" sz="2600">
                <a:latin typeface="楷体" panose="02010609060101010101" charset="-122"/>
                <a:ea typeface="楷体" panose="02010609060101010101" charset="-122"/>
                <a:cs typeface="楷体" panose="02010609060101010101" charset="-122"/>
              </a:rPr>
              <a:t>  </a:t>
            </a:r>
            <a:endParaRPr lang="zh-CN" altLang="en-US" sz="2600">
              <a:latin typeface="楷体" panose="02010609060101010101" charset="-122"/>
              <a:ea typeface="楷体" panose="02010609060101010101" charset="-122"/>
              <a:cs typeface="楷体" panose="02010609060101010101" charset="-122"/>
            </a:endParaRPr>
          </a:p>
          <a:p>
            <a:pPr indent="267970"/>
            <a:endParaRPr lang="zh-CN" altLang="en-US" sz="2600" b="1">
              <a:latin typeface="楷体" panose="02010609060101010101" charset="-122"/>
              <a:ea typeface="楷体" panose="02010609060101010101" charset="-122"/>
              <a:cs typeface="楷体" panose="02010609060101010101" charset="-122"/>
            </a:endParaRPr>
          </a:p>
          <a:p>
            <a:pPr indent="267970"/>
            <a:endParaRPr lang="zh-CN" altLang="en-US" sz="2600" b="1">
              <a:latin typeface="楷体" panose="02010609060101010101" charset="-122"/>
              <a:ea typeface="楷体" panose="02010609060101010101" charset="-122"/>
              <a:cs typeface="楷体" panose="02010609060101010101" charset="-122"/>
            </a:endParaRPr>
          </a:p>
          <a:p>
            <a:pPr indent="267970"/>
            <a:endParaRPr lang="zh-CN" altLang="en-US" sz="2600" b="1">
              <a:latin typeface="楷体" panose="02010609060101010101" charset="-122"/>
              <a:ea typeface="楷体" panose="02010609060101010101" charset="-122"/>
              <a:cs typeface="楷体" panose="02010609060101010101" charset="-122"/>
            </a:endParaRPr>
          </a:p>
          <a:p>
            <a:pPr indent="267970"/>
            <a:r>
              <a:rPr lang="zh-CN" sz="2600" b="1">
                <a:latin typeface="楷体" panose="02010609060101010101" charset="-122"/>
                <a:ea typeface="楷体" panose="02010609060101010101" charset="-122"/>
                <a:cs typeface="楷体" panose="02010609060101010101" charset="-122"/>
              </a:rPr>
              <a:t>③颁布“左官律”，王国的官吏为左官，地位低下限制诸侯王网罗人才</a:t>
            </a:r>
            <a:endParaRPr lang="zh-CN" sz="26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400810" y="2854960"/>
            <a:ext cx="10783570" cy="1691640"/>
          </a:xfrm>
          <a:prstGeom prst="rect">
            <a:avLst/>
          </a:prstGeom>
          <a:noFill/>
        </p:spPr>
        <p:txBody>
          <a:bodyPr wrap="square" rtlCol="0" anchor="t">
            <a:spAutoFit/>
          </a:bodyPr>
          <a:p>
            <a:pPr indent="267970"/>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内容：A.诸侯王死后，嫡长子继承王位；</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      B.其他子、弟分割王国部分土地为列侯，列侯归郡统辖。</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目的：分割王国领地。</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影响：王国越分越小，中央集权加强。</a:t>
            </a: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1389380" y="4765675"/>
            <a:ext cx="10783570" cy="1691640"/>
          </a:xfrm>
          <a:prstGeom prst="rect">
            <a:avLst/>
          </a:prstGeom>
          <a:noFill/>
        </p:spPr>
        <p:txBody>
          <a:bodyPr wrap="square" rtlCol="0" anchor="t">
            <a:spAutoFit/>
          </a:bodyPr>
          <a:p>
            <a:pPr indent="267970"/>
            <a:r>
              <a:rPr lang="zh-CN" altLang="en-US" sz="2600" b="1">
                <a:solidFill>
                  <a:srgbClr val="C00000"/>
                </a:solidFill>
                <a:latin typeface="楷体" panose="02010609060101010101" charset="-122"/>
                <a:ea typeface="楷体" panose="02010609060101010101" charset="-122"/>
                <a:cs typeface="宋体" panose="02010600030101010101" pitchFamily="2" charset="-122"/>
                <a:sym typeface="+mn-ea"/>
              </a:rPr>
              <a:t>内容：限制士人，宾客于诸侯王的交往，使其在财政上无法聚敛，在政治上无法组成自己的小集团，无法结党营私。</a:t>
            </a:r>
            <a:endParaRPr lang="zh-CN" altLang="en-US" sz="2600" b="1">
              <a:solidFill>
                <a:srgbClr val="C00000"/>
              </a:solidFill>
              <a:latin typeface="楷体" panose="02010609060101010101" charset="-122"/>
              <a:ea typeface="楷体" panose="02010609060101010101" charset="-122"/>
              <a:cs typeface="宋体" panose="02010600030101010101" pitchFamily="2" charset="-122"/>
              <a:sym typeface="+mn-ea"/>
            </a:endParaRPr>
          </a:p>
          <a:p>
            <a:pPr indent="267970"/>
            <a:r>
              <a:rPr lang="zh-CN" altLang="en-US" sz="2600" b="1">
                <a:solidFill>
                  <a:srgbClr val="C00000"/>
                </a:solidFill>
                <a:latin typeface="楷体" panose="02010609060101010101" charset="-122"/>
                <a:ea typeface="楷体" panose="02010609060101010101" charset="-122"/>
                <a:cs typeface="宋体" panose="02010600030101010101" pitchFamily="2" charset="-122"/>
                <a:sym typeface="+mn-ea"/>
              </a:rPr>
              <a:t>目的：孤立诸侯王</a:t>
            </a:r>
            <a:endParaRPr lang="zh-CN" altLang="en-US" sz="2600" b="1">
              <a:solidFill>
                <a:srgbClr val="C00000"/>
              </a:solidFill>
              <a:latin typeface="楷体" panose="02010609060101010101" charset="-122"/>
              <a:ea typeface="楷体" panose="02010609060101010101" charset="-122"/>
              <a:cs typeface="宋体" panose="02010600030101010101" pitchFamily="2" charset="-122"/>
              <a:sym typeface="+mn-ea"/>
            </a:endParaRPr>
          </a:p>
          <a:p>
            <a:pPr indent="267970"/>
            <a:r>
              <a:rPr lang="zh-CN" altLang="en-US" sz="2600" b="1">
                <a:solidFill>
                  <a:srgbClr val="C00000"/>
                </a:solidFill>
                <a:latin typeface="楷体" panose="02010609060101010101" charset="-122"/>
                <a:ea typeface="楷体" panose="02010609060101010101" charset="-122"/>
                <a:cs typeface="宋体" panose="02010600030101010101" pitchFamily="2" charset="-122"/>
                <a:sym typeface="+mn-ea"/>
              </a:rPr>
              <a:t>影响：王国问题得到进一步解决，中央集权大大加强。</a:t>
            </a:r>
            <a:endParaRPr lang="zh-CN" altLang="en-US" sz="2600" b="1">
              <a:solidFill>
                <a:srgbClr val="C00000"/>
              </a:solidFill>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94640" y="1143000"/>
            <a:ext cx="11889105" cy="6193155"/>
          </a:xfrm>
          <a:prstGeom prst="rect">
            <a:avLst/>
          </a:prstGeom>
          <a:noFill/>
        </p:spPr>
        <p:txBody>
          <a:bodyPr wrap="square" rtlCol="0" anchor="t">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三、</a:t>
            </a:r>
            <a:r>
              <a:rPr lang="en-US" sz="2600" b="1">
                <a:latin typeface="宋体" panose="02010600030101010101" pitchFamily="2" charset="-122"/>
                <a:ea typeface="宋体" panose="02010600030101010101" pitchFamily="2" charset="-122"/>
                <a:cs typeface="宋体" panose="02010600030101010101" pitchFamily="2" charset="-122"/>
                <a:sym typeface="+mn-ea"/>
              </a:rPr>
              <a:t>汉代政治制度的承袭与创新</a:t>
            </a:r>
            <a:endParaRPr 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fontAlgn="auto">
              <a:lnSpc>
                <a:spcPct val="125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sym typeface="+mn-ea"/>
              </a:rPr>
              <a:t>   4.监察制度：</a:t>
            </a:r>
            <a:endParaRPr 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a:t>
            </a:r>
            <a:r>
              <a:rPr lang="en-US" altLang="zh-CN" sz="2600" b="1">
                <a:latin typeface="楷体" panose="02010609060101010101" charset="-122"/>
                <a:ea typeface="楷体" panose="02010609060101010101" charset="-122"/>
                <a:cs typeface="楷体" panose="02010609060101010101" charset="-122"/>
              </a:rPr>
              <a:t>1</a:t>
            </a:r>
            <a:r>
              <a:rPr lang="zh-CN" altLang="en-US" sz="2600" b="1">
                <a:latin typeface="楷体" panose="02010609060101010101" charset="-122"/>
                <a:ea typeface="楷体" panose="02010609060101010101" charset="-122"/>
                <a:cs typeface="楷体" panose="02010609060101010101" charset="-122"/>
              </a:rPr>
              <a:t>）汉武帝时，，把全国分为13个州，每州设立刺史（中央派到地方监察官，监察地方</a:t>
            </a:r>
            <a:r>
              <a:rPr lang="en-US" altLang="zh-CN" sz="2600" b="1">
                <a:latin typeface="楷体" panose="02010609060101010101" charset="-122"/>
                <a:ea typeface="楷体" panose="02010609060101010101" charset="-122"/>
                <a:cs typeface="楷体" panose="02010609060101010101" charset="-122"/>
              </a:rPr>
              <a:t>(</a:t>
            </a:r>
            <a:r>
              <a:rPr lang="zh-CN" altLang="zh-CN" sz="2600" b="1">
                <a:latin typeface="楷体" panose="02010609060101010101" charset="-122"/>
                <a:ea typeface="楷体" panose="02010609060101010101" charset="-122"/>
                <a:cs typeface="楷体" panose="02010609060101010101" charset="-122"/>
              </a:rPr>
              <a:t>郡守、国）</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a:t>
            </a:r>
            <a:r>
              <a:rPr lang="en-US" altLang="zh-CN" sz="2600" b="1">
                <a:latin typeface="楷体" panose="02010609060101010101" charset="-122"/>
                <a:ea typeface="楷体" panose="02010609060101010101" charset="-122"/>
                <a:cs typeface="楷体" panose="02010609060101010101" charset="-122"/>
              </a:rPr>
              <a:t>2</a:t>
            </a:r>
            <a:r>
              <a:rPr lang="zh-CN" altLang="en-US" sz="2600" b="1">
                <a:latin typeface="楷体" panose="02010609060101010101" charset="-122"/>
                <a:ea typeface="楷体" panose="02010609060101010101" charset="-122"/>
                <a:cs typeface="楷体" panose="02010609060101010101" charset="-122"/>
              </a:rPr>
              <a:t>）设立司隶校尉。监察京师百官和京城周边的地方官。</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rPr>
              <a:t>   5.选官制度：</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（1）内容：地方官吏向中央推荐人才为官的制度。</a:t>
            </a:r>
            <a:r>
              <a:rPr lang="zh-CN" altLang="en-US" sz="2600" b="1">
                <a:latin typeface="楷体" panose="02010609060101010101" charset="-122"/>
                <a:ea typeface="楷体" panose="02010609060101010101" charset="-122"/>
                <a:cs typeface="楷体" panose="02010609060101010101" charset="-122"/>
                <a:sym typeface="+mn-ea"/>
              </a:rPr>
              <a:t>以德行和才能为主要标准。</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a:t>
            </a:r>
            <a:r>
              <a:rPr lang="en-US" altLang="zh-CN" sz="2600" b="1">
                <a:latin typeface="楷体" panose="02010609060101010101" charset="-122"/>
                <a:ea typeface="楷体" panose="02010609060101010101" charset="-122"/>
                <a:cs typeface="楷体" panose="02010609060101010101" charset="-122"/>
              </a:rPr>
              <a:t>2</a:t>
            </a:r>
            <a:r>
              <a:rPr lang="zh-CN" altLang="en-US" sz="2600" b="1">
                <a:latin typeface="楷体" panose="02010609060101010101" charset="-122"/>
                <a:ea typeface="楷体" panose="02010609060101010101" charset="-122"/>
                <a:cs typeface="楷体" panose="02010609060101010101" charset="-122"/>
              </a:rPr>
              <a:t>）特点：</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A.依然体现出封闭的特征。形式上以官举士，权操于上，民意无从体现。</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B.以德才兼备为选拔标准，使各方面的杰出人才大量涌现，是汉武帝成就盛世的重要原因。</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endParaRPr lang="zh-CN" altLang="en-US" sz="26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94640" y="1143000"/>
            <a:ext cx="11889105" cy="4907915"/>
          </a:xfrm>
          <a:prstGeom prst="rect">
            <a:avLst/>
          </a:prstGeom>
          <a:noFill/>
        </p:spPr>
        <p:txBody>
          <a:bodyPr wrap="square" rtlCol="0" anchor="t">
            <a:spAutoFit/>
          </a:bodyPr>
          <a:p>
            <a:pPr algn="just">
              <a:lnSpc>
                <a:spcPct val="150000"/>
              </a:lnSpc>
              <a:spcAft>
                <a:spcPts val="0"/>
              </a:spcAft>
              <a:tabLst>
                <a:tab pos="2070735" algn="l"/>
              </a:tabLst>
            </a:pPr>
            <a:r>
              <a:rPr lang="zh-CN" altLang="en-US" sz="2600" b="1">
                <a:latin typeface="宋体" panose="02010600030101010101" pitchFamily="2" charset="-122"/>
                <a:ea typeface="宋体" panose="02010600030101010101" pitchFamily="2" charset="-122"/>
                <a:cs typeface="宋体" panose="02010600030101010101" pitchFamily="2" charset="-122"/>
                <a:sym typeface="+mn-ea"/>
              </a:rPr>
              <a:t>四、东汉的政治简述</a:t>
            </a:r>
            <a:endParaRPr lang="zh-CN" altLang="en-US" sz="2600" b="1">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sym typeface="+mn-ea"/>
              </a:rPr>
              <a:t>   1.“虽置三公，事归台阁”</a:t>
            </a:r>
            <a:endParaRPr lang="zh-CN" altLang="en-US" sz="2600" b="1">
              <a:latin typeface="楷体" panose="02010609060101010101" charset="-122"/>
              <a:ea typeface="楷体" panose="02010609060101010101" charset="-122"/>
              <a:cs typeface="楷体" panose="02010609060101010101"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sym typeface="+mn-ea"/>
              </a:rPr>
              <a:t>     将地位很高的太尉、司空、司徒架空，使他们成为无实权的虚位。实际权力掌握在属于</a:t>
            </a:r>
            <a:r>
              <a:rPr lang="zh-CN" altLang="en-US" sz="2600" b="1">
                <a:solidFill>
                  <a:srgbClr val="FF0000"/>
                </a:solidFill>
                <a:latin typeface="楷体" panose="02010609060101010101" charset="-122"/>
                <a:ea typeface="楷体" panose="02010609060101010101" charset="-122"/>
                <a:cs typeface="楷体" panose="02010609060101010101" charset="-122"/>
                <a:sym typeface="+mn-ea"/>
              </a:rPr>
              <a:t>中朝的尚书台手中</a:t>
            </a:r>
            <a:r>
              <a:rPr lang="zh-CN" altLang="en-US" sz="2600" b="1">
                <a:latin typeface="楷体" panose="02010609060101010101" charset="-122"/>
                <a:ea typeface="楷体" panose="02010609060101010101" charset="-122"/>
                <a:cs typeface="楷体" panose="02010609060101010101" charset="-122"/>
                <a:sym typeface="+mn-ea"/>
              </a:rPr>
              <a:t>，尚书台成为真正决策和发号施令的机构。</a:t>
            </a:r>
            <a:r>
              <a:rPr lang="zh-CN" altLang="en-US" sz="2600" b="1">
                <a:latin typeface="楷体" panose="02010609060101010101" charset="-122"/>
                <a:ea typeface="楷体" panose="02010609060101010101" charset="-122"/>
                <a:cs typeface="楷体" panose="02010609060101010101" charset="-122"/>
              </a:rPr>
              <a:t> </a:t>
            </a:r>
            <a:r>
              <a:rPr lang="en-US" sz="2600" b="1">
                <a:latin typeface="宋体" panose="02010600030101010101" pitchFamily="2" charset="-122"/>
                <a:ea typeface="宋体" panose="02010600030101010101" pitchFamily="2" charset="-122"/>
                <a:cs typeface="宋体" panose="02010600030101010101" pitchFamily="2" charset="-122"/>
              </a:rPr>
              <a:t> </a:t>
            </a:r>
            <a:endParaRPr lang="en-US" sz="2600" b="1">
              <a:latin typeface="宋体" panose="02010600030101010101" pitchFamily="2" charset="-122"/>
              <a:ea typeface="宋体" panose="02010600030101010101" pitchFamily="2" charset="-122"/>
              <a:cs typeface="宋体" panose="02010600030101010101" pitchFamily="2" charset="-122"/>
            </a:endParaRPr>
          </a:p>
          <a:p>
            <a:pPr algn="just" fontAlgn="auto">
              <a:lnSpc>
                <a:spcPct val="125000"/>
              </a:lnSpc>
              <a:spcAft>
                <a:spcPts val="0"/>
              </a:spcAft>
              <a:tabLst>
                <a:tab pos="2070735" algn="l"/>
              </a:tabLst>
            </a:pPr>
            <a:r>
              <a:rPr lang="en-US" sz="2600" b="1">
                <a:latin typeface="宋体" panose="02010600030101010101" pitchFamily="2" charset="-122"/>
                <a:ea typeface="宋体" panose="02010600030101010101" pitchFamily="2" charset="-122"/>
                <a:cs typeface="宋体" panose="02010600030101010101" pitchFamily="2" charset="-122"/>
              </a:rPr>
              <a:t>   2.加强刺史的权力</a:t>
            </a:r>
            <a:endParaRPr lang="en-US" sz="2600" b="1">
              <a:latin typeface="宋体" panose="02010600030101010101" pitchFamily="2" charset="-122"/>
              <a:ea typeface="宋体" panose="02010600030101010101" pitchFamily="2" charset="-122"/>
              <a:cs typeface="宋体" panose="02010600030101010101" pitchFamily="2" charset="-122"/>
            </a:endParaRPr>
          </a:p>
          <a:p>
            <a:pPr algn="just" fontAlgn="auto">
              <a:lnSpc>
                <a:spcPct val="125000"/>
              </a:lnSpc>
              <a:spcAft>
                <a:spcPts val="0"/>
              </a:spcAft>
              <a:tabLst>
                <a:tab pos="2070735" algn="l"/>
              </a:tabLst>
            </a:pPr>
            <a:r>
              <a:rPr lang="zh-CN" altLang="en-US" sz="2600" b="1">
                <a:latin typeface="楷体" panose="02010609060101010101" charset="-122"/>
                <a:ea typeface="楷体" panose="02010609060101010101" charset="-122"/>
                <a:cs typeface="楷体" panose="02010609060101010101" charset="-122"/>
              </a:rPr>
              <a:t>    地方政权中重要的改革之一，是州的地位由</a:t>
            </a:r>
            <a:r>
              <a:rPr lang="zh-CN" altLang="en-US" sz="2600" b="1">
                <a:solidFill>
                  <a:srgbClr val="FF0000"/>
                </a:solidFill>
                <a:latin typeface="楷体" panose="02010609060101010101" charset="-122"/>
                <a:ea typeface="楷体" panose="02010609060101010101" charset="-122"/>
                <a:cs typeface="楷体" panose="02010609060101010101" charset="-122"/>
              </a:rPr>
              <a:t>监察区域</a:t>
            </a:r>
            <a:r>
              <a:rPr lang="zh-CN" altLang="en-US" sz="2600" b="1">
                <a:latin typeface="楷体" panose="02010609060101010101" charset="-122"/>
                <a:ea typeface="楷体" panose="02010609060101010101" charset="-122"/>
                <a:cs typeface="楷体" panose="02010609060101010101" charset="-122"/>
              </a:rPr>
              <a:t>逐渐变为具有郡以上一级</a:t>
            </a:r>
            <a:r>
              <a:rPr lang="zh-CN" altLang="en-US" sz="3200" b="1">
                <a:solidFill>
                  <a:srgbClr val="FF0000"/>
                </a:solidFill>
                <a:latin typeface="楷体" panose="02010609060101010101" charset="-122"/>
                <a:ea typeface="楷体" panose="02010609060101010101" charset="-122"/>
                <a:cs typeface="楷体" panose="02010609060101010101" charset="-122"/>
              </a:rPr>
              <a:t>地方政权性质</a:t>
            </a:r>
            <a:r>
              <a:rPr lang="zh-CN" altLang="en-US" sz="2600" b="1">
                <a:latin typeface="楷体" panose="02010609060101010101" charset="-122"/>
                <a:ea typeface="楷体" panose="02010609060101010101" charset="-122"/>
                <a:cs typeface="楷体" panose="02010609060101010101" charset="-122"/>
              </a:rPr>
              <a:t>的行政区域；刺史则相应地变为具有统郡职能的长官。刺史举劾官吏，不再需要三公案验，即可黜免；刺史有固定治所，只须年终派计吏奏事，不复自诣京师。不过这是一个逐渐的变化，到东汉末年才算完成</a:t>
            </a:r>
            <a:endParaRPr lang="zh-CN" altLang="en-US" sz="2600" b="1">
              <a:latin typeface="楷体" panose="02010609060101010101" charset="-122"/>
              <a:ea typeface="楷体" panose="02010609060101010101" charset="-122"/>
              <a:cs typeface="楷体" panose="02010609060101010101" charset="-122"/>
            </a:endParaRPr>
          </a:p>
        </p:txBody>
      </p:sp>
      <p:sp>
        <p:nvSpPr>
          <p:cNvPr id="26" name="文本框 25"/>
          <p:cNvSpPr txBox="1"/>
          <p:nvPr/>
        </p:nvSpPr>
        <p:spPr>
          <a:xfrm>
            <a:off x="8263890" y="1319530"/>
            <a:ext cx="2317115" cy="521970"/>
          </a:xfrm>
          <a:prstGeom prst="rect">
            <a:avLst/>
          </a:prstGeom>
          <a:noFill/>
        </p:spPr>
        <p:txBody>
          <a:bodyPr wrap="square" rtlCol="0">
            <a:spAutoFit/>
          </a:bodyPr>
          <a:p>
            <a:r>
              <a:rPr kumimoji="1" lang="zh-CN" altLang="en-US" sz="2800" b="1" dirty="0" smtClean="0">
                <a:solidFill>
                  <a:srgbClr val="FF0000"/>
                </a:solidFill>
                <a:latin typeface="楷体" panose="02010609060101010101" charset="-122"/>
                <a:ea typeface="楷体" panose="02010609060101010101" charset="-122"/>
                <a:cs typeface="楷体" panose="02010609060101010101" charset="-122"/>
              </a:rPr>
              <a:t>【教材补阙】 </a:t>
            </a:r>
            <a:endParaRPr kumimoji="1" lang="zh-CN" altLang="en-US" sz="2800" b="1" dirty="0" smtClean="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4" name="文本框 3"/>
          <p:cNvSpPr txBox="1"/>
          <p:nvPr/>
        </p:nvSpPr>
        <p:spPr>
          <a:xfrm>
            <a:off x="2499360" y="594995"/>
            <a:ext cx="161290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核心概念</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9" name="文本框 28"/>
          <p:cNvSpPr txBox="1"/>
          <p:nvPr/>
        </p:nvSpPr>
        <p:spPr>
          <a:xfrm>
            <a:off x="253365" y="73025"/>
            <a:ext cx="252984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415925" y="948690"/>
            <a:ext cx="2874010" cy="591185"/>
          </a:xfrm>
          <a:prstGeom prst="rect">
            <a:avLst/>
          </a:prstGeom>
          <a:noFill/>
          <a:ln w="9525">
            <a:noFill/>
          </a:ln>
        </p:spPr>
        <p:txBody>
          <a:bodyPr wrap="square">
            <a:spAutoFit/>
          </a:bodyPr>
          <a:p>
            <a:pPr indent="0">
              <a:lnSpc>
                <a:spcPct val="125000"/>
              </a:lnSpc>
              <a:spcBef>
                <a:spcPts val="0"/>
              </a:spcBef>
              <a:spcAft>
                <a:spcPts val="0"/>
              </a:spcAft>
            </a:pPr>
            <a:r>
              <a:rPr lang="zh-CN" sz="2600" b="1">
                <a:latin typeface="楷体" panose="02010609060101010101" charset="-122"/>
                <a:ea typeface="楷体" panose="02010609060101010101" charset="-122"/>
                <a:cs typeface="楷体" panose="02010609060101010101" charset="-122"/>
              </a:rPr>
              <a:t>【郡国并存制】</a:t>
            </a:r>
            <a:endParaRPr lang="zh-CN" sz="2600" b="1">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112395" y="1419225"/>
            <a:ext cx="6536055" cy="5593080"/>
          </a:xfrm>
          <a:prstGeom prst="rect">
            <a:avLst/>
          </a:prstGeom>
          <a:noFill/>
        </p:spPr>
        <p:txBody>
          <a:bodyPr wrap="square" rtlCol="0">
            <a:spAutoFit/>
          </a:bodyPr>
          <a:p>
            <a:pPr fontAlgn="auto">
              <a:lnSpc>
                <a:spcPct val="125000"/>
              </a:lnSpc>
            </a:pPr>
            <a:r>
              <a:rPr lang="zh-CN" altLang="en-US" sz="2600" b="1">
                <a:latin typeface="楷体" panose="02010609060101010101" charset="-122"/>
                <a:ea typeface="楷体" panose="02010609060101010101" charset="-122"/>
                <a:cs typeface="楷体" panose="02010609060101010101" charset="-122"/>
                <a:sym typeface="+mn-ea"/>
              </a:rPr>
              <a:t>材料一：</a:t>
            </a:r>
            <a:r>
              <a:rPr sz="2600" b="1">
                <a:latin typeface="楷体" panose="02010609060101010101" charset="-122"/>
                <a:ea typeface="楷体" panose="02010609060101010101" charset="-122"/>
                <a:cs typeface="楷体" panose="02010609060101010101" charset="-122"/>
                <a:sym typeface="+mn-ea"/>
              </a:rPr>
              <a:t>汉初实际上并非真正中央集权制国家，而是皇帝与诸侯分治天下的局面。严格来说，汉初诸侯王国并非一级政区，而是皇帝与诸侯王划定的势力范围。</a:t>
            </a:r>
            <a:endParaRPr sz="2600" b="1">
              <a:latin typeface="楷体" panose="02010609060101010101" charset="-122"/>
              <a:ea typeface="楷体" panose="02010609060101010101" charset="-122"/>
              <a:cs typeface="楷体" panose="02010609060101010101" charset="-122"/>
              <a:sym typeface="+mn-ea"/>
            </a:endParaRPr>
          </a:p>
          <a:p>
            <a:pPr algn="r" fontAlgn="auto">
              <a:lnSpc>
                <a:spcPct val="125000"/>
              </a:lnSpc>
            </a:pPr>
            <a:r>
              <a:rPr lang="en-US" sz="2600" b="1">
                <a:latin typeface="楷体" panose="02010609060101010101" charset="-122"/>
                <a:ea typeface="楷体" panose="02010609060101010101" charset="-122"/>
                <a:cs typeface="楷体" panose="02010609060101010101" charset="-122"/>
                <a:sym typeface="+mn-ea"/>
              </a:rPr>
              <a:t>——</a:t>
            </a:r>
            <a:r>
              <a:rPr sz="2600" b="1">
                <a:latin typeface="楷体" panose="02010609060101010101" charset="-122"/>
                <a:ea typeface="楷体" panose="02010609060101010101" charset="-122"/>
                <a:cs typeface="楷体" panose="02010609060101010101" charset="-122"/>
                <a:sym typeface="+mn-ea"/>
              </a:rPr>
              <a:t>周振鹤《西汉政区地理》</a:t>
            </a:r>
            <a:endParaRPr sz="2600" b="1">
              <a:latin typeface="楷体" panose="02010609060101010101" charset="-122"/>
              <a:ea typeface="楷体" panose="02010609060101010101" charset="-122"/>
              <a:cs typeface="楷体" panose="02010609060101010101" charset="-122"/>
              <a:sym typeface="+mn-ea"/>
            </a:endParaRPr>
          </a:p>
          <a:p>
            <a:pPr algn="l" fontAlgn="auto">
              <a:lnSpc>
                <a:spcPct val="125000"/>
              </a:lnSpc>
            </a:pPr>
            <a:r>
              <a:rPr sz="2600" b="1">
                <a:latin typeface="楷体" panose="02010609060101010101" charset="-122"/>
                <a:ea typeface="楷体" panose="02010609060101010101" charset="-122"/>
                <a:cs typeface="楷体" panose="02010609060101010101" charset="-122"/>
                <a:sym typeface="+mn-ea"/>
              </a:rPr>
              <a:t>   新朝代首先遇到的第一个大问题是帝国跨地过广，不能全部由中央集体管制，于是采取了一种“斑马式”的省级组织。有些地区秦朝所设郡县原封不动地任其存在，其他地区则派遣新任命的王侯，世守为业。</a:t>
            </a:r>
            <a:endParaRPr sz="2600" b="1">
              <a:latin typeface="楷体" panose="02010609060101010101" charset="-122"/>
              <a:ea typeface="楷体" panose="02010609060101010101" charset="-122"/>
              <a:cs typeface="楷体" panose="02010609060101010101" charset="-122"/>
              <a:sym typeface="+mn-ea"/>
            </a:endParaRPr>
          </a:p>
          <a:p>
            <a:pPr algn="r" fontAlgn="auto">
              <a:lnSpc>
                <a:spcPct val="125000"/>
              </a:lnSpc>
            </a:pPr>
            <a:r>
              <a:rPr sz="2600" b="1">
                <a:latin typeface="楷体" panose="02010609060101010101" charset="-122"/>
                <a:ea typeface="楷体" panose="02010609060101010101" charset="-122"/>
                <a:cs typeface="楷体" panose="02010609060101010101" charset="-122"/>
                <a:sym typeface="+mn-ea"/>
              </a:rPr>
              <a:t>——黄仁宇《中国大历史》</a:t>
            </a:r>
            <a:endParaRPr lang="zh-CN" altLang="en-US" sz="26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6811645" y="1493520"/>
            <a:ext cx="1179195" cy="491490"/>
          </a:xfrm>
          <a:prstGeom prst="rect">
            <a:avLst/>
          </a:prstGeom>
          <a:noFill/>
        </p:spPr>
        <p:txBody>
          <a:bodyPr wrap="none" rtlCol="0" anchor="t">
            <a:spAutoFit/>
          </a:bodyPr>
          <a:p>
            <a:r>
              <a:rPr lang="zh-CN" altLang="en-US" sz="2600" b="1">
                <a:latin typeface="楷体" panose="02010609060101010101" charset="-122"/>
                <a:ea typeface="楷体" panose="02010609060101010101" charset="-122"/>
                <a:cs typeface="楷体" panose="02010609060101010101" charset="-122"/>
                <a:sym typeface="+mn-ea"/>
              </a:rPr>
              <a:t>材料二</a:t>
            </a:r>
            <a:endParaRPr lang="zh-CN" altLang="en-US" sz="2600"/>
          </a:p>
        </p:txBody>
      </p:sp>
      <p:pic>
        <p:nvPicPr>
          <p:cNvPr id="14339" name="Picture 2"/>
          <p:cNvPicPr>
            <a:picLocks noChangeAspect="1"/>
          </p:cNvPicPr>
          <p:nvPr/>
        </p:nvPicPr>
        <p:blipFill>
          <a:blip r:embed="rId2"/>
          <a:stretch>
            <a:fillRect/>
          </a:stretch>
        </p:blipFill>
        <p:spPr>
          <a:xfrm>
            <a:off x="6754495" y="1985010"/>
            <a:ext cx="5429885" cy="3829685"/>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4" name="文本框 3"/>
          <p:cNvSpPr txBox="1"/>
          <p:nvPr/>
        </p:nvSpPr>
        <p:spPr>
          <a:xfrm>
            <a:off x="2427605" y="771525"/>
            <a:ext cx="161290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阶段特征</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440055" y="279400"/>
            <a:ext cx="2230755" cy="521970"/>
          </a:xfrm>
          <a:prstGeom prst="rect">
            <a:avLst/>
          </a:prstGeom>
          <a:noFill/>
        </p:spPr>
        <p:txBody>
          <a:bodyPr wrap="square" rtlCol="0">
            <a:spAutoFit/>
          </a:bodyPr>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【把握主线】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100" name="文本框 99"/>
          <p:cNvSpPr txBox="1"/>
          <p:nvPr/>
        </p:nvSpPr>
        <p:spPr>
          <a:xfrm>
            <a:off x="632460" y="1293495"/>
            <a:ext cx="11225530" cy="491490"/>
          </a:xfrm>
          <a:prstGeom prst="rect">
            <a:avLst/>
          </a:prstGeom>
          <a:noFill/>
          <a:ln w="9525">
            <a:noFill/>
          </a:ln>
        </p:spPr>
        <p:txBody>
          <a:bodyPr wrap="square">
            <a:spAutoFit/>
          </a:bodyPr>
          <a:p>
            <a:pPr indent="0"/>
            <a:r>
              <a:rPr lang="zh-CN" sz="2600" b="1">
                <a:solidFill>
                  <a:srgbClr val="000000"/>
                </a:solidFill>
                <a:latin typeface="楷体" panose="02010609060101010101" charset="-122"/>
                <a:ea typeface="楷体" panose="02010609060101010101" charset="-122"/>
                <a:cs typeface="楷体" panose="02010609060101010101" charset="-122"/>
              </a:rPr>
              <a:t>秦汉时期（公元前</a:t>
            </a:r>
            <a:r>
              <a:rPr lang="en-US" sz="2600" b="1">
                <a:solidFill>
                  <a:srgbClr val="000000"/>
                </a:solidFill>
                <a:latin typeface="楷体" panose="02010609060101010101" charset="-122"/>
                <a:ea typeface="楷体" panose="02010609060101010101" charset="-122"/>
                <a:cs typeface="楷体" panose="02010609060101010101" charset="-122"/>
              </a:rPr>
              <a:t>221—220</a:t>
            </a:r>
            <a:r>
              <a:rPr lang="zh-CN" sz="2600" b="1">
                <a:solidFill>
                  <a:srgbClr val="000000"/>
                </a:solidFill>
                <a:latin typeface="楷体" panose="02010609060101010101" charset="-122"/>
                <a:ea typeface="楷体" panose="02010609060101010101" charset="-122"/>
                <a:cs typeface="楷体" panose="02010609060101010101" charset="-122"/>
              </a:rPr>
              <a:t>年）是中国大一统国家的奠基时期。</a:t>
            </a:r>
            <a:endParaRPr lang="zh-CN" altLang="en-US" sz="2600" b="1">
              <a:solidFill>
                <a:srgbClr val="000000"/>
              </a:solidFill>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685800" y="1784985"/>
            <a:ext cx="11172190" cy="5148580"/>
          </a:xfrm>
          <a:prstGeom prst="rect">
            <a:avLst/>
          </a:prstGeom>
          <a:noFill/>
          <a:ln w="9525">
            <a:noFill/>
          </a:ln>
        </p:spPr>
        <p:txBody>
          <a:bodyPr wrap="square">
            <a:spAutoFit/>
          </a:bodyPr>
          <a:p>
            <a:pPr algn="l" fontAlgn="auto">
              <a:lnSpc>
                <a:spcPct val="115000"/>
              </a:lnSpc>
            </a:pPr>
            <a:r>
              <a:rPr lang="zh-CN" sz="2600" b="1">
                <a:solidFill>
                  <a:srgbClr val="000000"/>
                </a:solidFill>
                <a:latin typeface="楷体" panose="02010609060101010101" charset="-122"/>
                <a:ea typeface="楷体" panose="02010609060101010101" charset="-122"/>
                <a:cs typeface="楷体" panose="02010609060101010101" charset="-122"/>
              </a:rPr>
              <a:t>经济方面：秦汉时期是封建经济初步发展时期。</a:t>
            </a:r>
            <a:endParaRPr lang="zh-CN" sz="2600" b="1">
              <a:solidFill>
                <a:srgbClr val="000000"/>
              </a:solidFill>
              <a:latin typeface="楷体" panose="02010609060101010101" charset="-122"/>
              <a:ea typeface="楷体" panose="02010609060101010101" charset="-122"/>
              <a:cs typeface="楷体" panose="02010609060101010101" charset="-122"/>
            </a:endParaRPr>
          </a:p>
          <a:p>
            <a:pPr algn="l" fontAlgn="auto">
              <a:lnSpc>
                <a:spcPct val="115000"/>
              </a:lnSpc>
            </a:pPr>
            <a:r>
              <a:rPr lang="zh-CN" sz="2600" b="1">
                <a:solidFill>
                  <a:srgbClr val="000000"/>
                </a:solidFill>
                <a:latin typeface="楷体" panose="02010609060101010101" charset="-122"/>
                <a:ea typeface="楷体" panose="02010609060101010101" charset="-122"/>
                <a:cs typeface="楷体" panose="02010609060101010101" charset="-122"/>
              </a:rPr>
              <a:t>    秦朝统一货币、文字与度量衡促进社会经济文化的发展与交流。</a:t>
            </a:r>
            <a:endParaRPr lang="zh-CN" sz="2600" b="1">
              <a:solidFill>
                <a:srgbClr val="000000"/>
              </a:solidFill>
              <a:latin typeface="楷体" panose="02010609060101010101" charset="-122"/>
              <a:ea typeface="楷体" panose="02010609060101010101" charset="-122"/>
              <a:cs typeface="楷体" panose="02010609060101010101" charset="-122"/>
            </a:endParaRPr>
          </a:p>
          <a:p>
            <a:pPr algn="l" fontAlgn="auto">
              <a:lnSpc>
                <a:spcPct val="115000"/>
              </a:lnSpc>
            </a:pPr>
            <a:r>
              <a:rPr lang="zh-CN" sz="2600" b="1">
                <a:solidFill>
                  <a:srgbClr val="000000"/>
                </a:solidFill>
                <a:latin typeface="楷体" panose="02010609060101010101" charset="-122"/>
                <a:ea typeface="楷体" panose="02010609060101010101" charset="-122"/>
                <a:cs typeface="楷体" panose="02010609060101010101" charset="-122"/>
              </a:rPr>
              <a:t>    汉代封建土地私有制得以确立和巩固，黄河流域成为主要的经济重心，农工商有所发展，重农抑商成为基本国策。</a:t>
            </a:r>
            <a:endParaRPr lang="zh-CN" sz="2600" b="1">
              <a:solidFill>
                <a:srgbClr val="000000"/>
              </a:solidFill>
              <a:latin typeface="楷体" panose="02010609060101010101" charset="-122"/>
              <a:ea typeface="楷体" panose="02010609060101010101" charset="-122"/>
              <a:cs typeface="楷体" panose="02010609060101010101" charset="-122"/>
            </a:endParaRPr>
          </a:p>
          <a:p>
            <a:pPr algn="l" fontAlgn="auto">
              <a:lnSpc>
                <a:spcPct val="115000"/>
              </a:lnSpc>
            </a:pPr>
            <a:r>
              <a:rPr lang="zh-CN" sz="2600" b="1">
                <a:solidFill>
                  <a:srgbClr val="000000"/>
                </a:solidFill>
                <a:latin typeface="楷体" panose="02010609060101010101" charset="-122"/>
                <a:ea typeface="楷体" panose="02010609060101010101" charset="-122"/>
                <a:cs typeface="楷体" panose="02010609060101010101" charset="-122"/>
                <a:sym typeface="+mn-ea"/>
              </a:rPr>
              <a:t>思想文化：</a:t>
            </a:r>
            <a:endParaRPr lang="zh-CN" sz="2600" b="1">
              <a:solidFill>
                <a:srgbClr val="000000"/>
              </a:solidFill>
              <a:latin typeface="楷体" panose="02010609060101010101" charset="-122"/>
              <a:ea typeface="楷体" panose="02010609060101010101" charset="-122"/>
              <a:cs typeface="楷体" panose="02010609060101010101" charset="-122"/>
              <a:sym typeface="+mn-ea"/>
            </a:endParaRPr>
          </a:p>
          <a:p>
            <a:pPr algn="l" fontAlgn="auto">
              <a:lnSpc>
                <a:spcPct val="115000"/>
              </a:lnSpc>
            </a:pPr>
            <a:r>
              <a:rPr lang="zh-CN" sz="2600" b="1">
                <a:solidFill>
                  <a:srgbClr val="000000"/>
                </a:solidFill>
                <a:latin typeface="楷体" panose="02010609060101010101" charset="-122"/>
                <a:ea typeface="楷体" panose="02010609060101010101" charset="-122"/>
                <a:cs typeface="楷体" panose="02010609060101010101" charset="-122"/>
                <a:sym typeface="+mn-ea"/>
              </a:rPr>
              <a:t>    汉武帝“罢黜百家，独尊儒术”，将儒家思想逐步确立为占统治地位的理论。</a:t>
            </a:r>
            <a:endParaRPr lang="zh-CN" sz="2600" b="1">
              <a:solidFill>
                <a:srgbClr val="000000"/>
              </a:solidFill>
              <a:latin typeface="楷体" panose="02010609060101010101" charset="-122"/>
              <a:ea typeface="楷体" panose="02010609060101010101" charset="-122"/>
              <a:cs typeface="楷体" panose="02010609060101010101" charset="-122"/>
              <a:sym typeface="+mn-ea"/>
            </a:endParaRPr>
          </a:p>
          <a:p>
            <a:pPr algn="l" fontAlgn="auto">
              <a:lnSpc>
                <a:spcPct val="115000"/>
              </a:lnSpc>
            </a:pPr>
            <a:r>
              <a:rPr lang="zh-CN" sz="2600" b="1">
                <a:solidFill>
                  <a:srgbClr val="000000"/>
                </a:solidFill>
                <a:latin typeface="楷体" panose="02010609060101010101" charset="-122"/>
                <a:ea typeface="楷体" panose="02010609060101010101" charset="-122"/>
                <a:cs typeface="楷体" panose="02010609060101010101" charset="-122"/>
              </a:rPr>
              <a:t>民族对外：</a:t>
            </a:r>
            <a:endParaRPr lang="zh-CN" sz="2600" b="1">
              <a:solidFill>
                <a:srgbClr val="000000"/>
              </a:solidFill>
              <a:latin typeface="楷体" panose="02010609060101010101" charset="-122"/>
              <a:ea typeface="楷体" panose="02010609060101010101" charset="-122"/>
              <a:cs typeface="楷体" panose="02010609060101010101" charset="-122"/>
            </a:endParaRPr>
          </a:p>
          <a:p>
            <a:pPr algn="l" fontAlgn="auto">
              <a:lnSpc>
                <a:spcPct val="115000"/>
              </a:lnSpc>
            </a:pPr>
            <a:r>
              <a:rPr lang="zh-CN" sz="2600" b="1">
                <a:solidFill>
                  <a:srgbClr val="000000"/>
                </a:solidFill>
                <a:latin typeface="楷体" panose="02010609060101010101" charset="-122"/>
                <a:ea typeface="楷体" panose="02010609060101010101" charset="-122"/>
                <a:cs typeface="楷体" panose="02010609060101010101" charset="-122"/>
              </a:rPr>
              <a:t>    秦汉是建社会民族关系初步繁荣时期。各族人民的友好往来和各民族间的经济文化交流成为历史发展的主流。</a:t>
            </a:r>
            <a:endParaRPr lang="zh-CN" sz="2600" b="1">
              <a:solidFill>
                <a:srgbClr val="000000"/>
              </a:solidFill>
              <a:latin typeface="楷体" panose="02010609060101010101" charset="-122"/>
              <a:ea typeface="楷体" panose="02010609060101010101" charset="-122"/>
              <a:cs typeface="楷体" panose="02010609060101010101" charset="-122"/>
            </a:endParaRPr>
          </a:p>
          <a:p>
            <a:pPr algn="l" fontAlgn="auto">
              <a:lnSpc>
                <a:spcPct val="115000"/>
              </a:lnSpc>
            </a:pPr>
            <a:r>
              <a:rPr lang="zh-CN" sz="2600" b="1">
                <a:solidFill>
                  <a:srgbClr val="000000"/>
                </a:solidFill>
                <a:latin typeface="楷体" panose="02010609060101010101" charset="-122"/>
                <a:ea typeface="楷体" panose="02010609060101010101" charset="-122"/>
                <a:cs typeface="楷体" panose="02010609060101010101" charset="-122"/>
              </a:rPr>
              <a:t>    丝绸之路开通后，中国同西亚和欧洲大秦的交往开始沟通。</a:t>
            </a:r>
            <a:endParaRPr lang="zh-CN" sz="2600" b="1">
              <a:solidFill>
                <a:srgbClr val="000000"/>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4" name="文本框 3"/>
          <p:cNvSpPr txBox="1"/>
          <p:nvPr/>
        </p:nvSpPr>
        <p:spPr>
          <a:xfrm>
            <a:off x="2499360" y="594995"/>
            <a:ext cx="161290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核心概念</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9" name="文本框 28"/>
          <p:cNvSpPr txBox="1"/>
          <p:nvPr/>
        </p:nvSpPr>
        <p:spPr>
          <a:xfrm>
            <a:off x="253365" y="73025"/>
            <a:ext cx="252984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66700" y="1252855"/>
            <a:ext cx="11610975" cy="591185"/>
          </a:xfrm>
          <a:prstGeom prst="rect">
            <a:avLst/>
          </a:prstGeom>
          <a:noFill/>
          <a:ln w="9525">
            <a:noFill/>
          </a:ln>
        </p:spPr>
        <p:txBody>
          <a:bodyPr wrap="square">
            <a:spAutoFit/>
          </a:bodyPr>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1.</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依据材料，指出汉初在地方治理中采取的措施，并分析其原因。</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6" name="文本框 5"/>
          <p:cNvSpPr txBox="1"/>
          <p:nvPr/>
        </p:nvSpPr>
        <p:spPr>
          <a:xfrm>
            <a:off x="353060" y="1767205"/>
            <a:ext cx="11831320" cy="2091690"/>
          </a:xfrm>
          <a:prstGeom prst="rect">
            <a:avLst/>
          </a:prstGeom>
          <a:noFill/>
          <a:ln w="9525">
            <a:noFill/>
          </a:ln>
        </p:spPr>
        <p:txBody>
          <a:bodyPr wrap="square">
            <a:spAutoFit/>
          </a:bodyPr>
          <a:p>
            <a:pPr indent="267970" algn="l">
              <a:lnSpc>
                <a:spcPct val="100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措施：郡国并存制</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a:lnSpc>
                <a:spcPct val="100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原因：①吸收亡秦孤立之败的教训，视为自己的宗族为屏藩；</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a:lnSpc>
                <a:spcPct val="100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      ②安抚同姓子弟，调节皇家内部矛盾、优待宗室和功臣的工具，一直延续到明清。</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a:lnSpc>
                <a:spcPct val="100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      ③汉初国力衰弱，对地方的控制能力不够。</a:t>
            </a:r>
            <a:endParaRPr lang="zh-CN" altLang="en-US" sz="2600" b="1">
              <a:solidFill>
                <a:srgbClr val="C00000"/>
              </a:solidFill>
              <a:latin typeface="楷体" panose="02010609060101010101" charset="-122"/>
              <a:ea typeface="楷体" panose="02010609060101010101" charset="-122"/>
              <a:cs typeface="楷体" panose="02010609060101010101" charset="-122"/>
            </a:endParaRPr>
          </a:p>
        </p:txBody>
      </p:sp>
      <p:sp>
        <p:nvSpPr>
          <p:cNvPr id="10" name="文本框 9"/>
          <p:cNvSpPr txBox="1"/>
          <p:nvPr/>
        </p:nvSpPr>
        <p:spPr>
          <a:xfrm>
            <a:off x="200660" y="3580130"/>
            <a:ext cx="11610975" cy="591185"/>
          </a:xfrm>
          <a:prstGeom prst="rect">
            <a:avLst/>
          </a:prstGeom>
          <a:noFill/>
          <a:ln w="9525">
            <a:noFill/>
          </a:ln>
        </p:spPr>
        <p:txBody>
          <a:bodyPr wrap="square">
            <a:spAutoFit/>
          </a:bodyPr>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2.</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a:t>
            </a:r>
            <a:r>
              <a:rPr 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西汉郡国空间分布特点？</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分析此举的历史影响。</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11" name="文本框 10"/>
          <p:cNvSpPr txBox="1"/>
          <p:nvPr/>
        </p:nvSpPr>
        <p:spPr>
          <a:xfrm>
            <a:off x="353060" y="4104005"/>
            <a:ext cx="11831320" cy="2491740"/>
          </a:xfrm>
          <a:prstGeom prst="rect">
            <a:avLst/>
          </a:prstGeom>
          <a:noFill/>
          <a:ln w="9525">
            <a:noFill/>
          </a:ln>
        </p:spPr>
        <p:txBody>
          <a:bodyPr wrap="square">
            <a:spAutoFit/>
          </a:bodyPr>
          <a:p>
            <a:pPr indent="267970" algn="l">
              <a:lnSpc>
                <a:spcPct val="100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特点：“干弱枝强”同姓诸侯的封国，占据了国土的大部分。</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a:lnSpc>
                <a:spcPct val="100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      “郡国杂处”地方形成斑马式的管理形态，互相牵制。</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a:lnSpc>
                <a:spcPct val="100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影响：①给王国以充分的自主权，客观上起到了维护了刘氏统一政权、促进各地经济发展、尊重各地文化传统的作用。 （西汉前期经济发展最高水平的“文景之治”，恰是“郡国共同推动的结果”。）</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a:lnSpc>
                <a:spcPct val="100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     ②逐渐威胁到中央集权。（七国之乱就是典型）</a:t>
            </a:r>
            <a:endParaRPr lang="zh-CN" altLang="en-US" sz="2600" b="1">
              <a:solidFill>
                <a:srgbClr val="C0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488565" y="59499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本课小结</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22530" name="Text Box 2"/>
          <p:cNvSpPr txBox="1"/>
          <p:nvPr/>
        </p:nvSpPr>
        <p:spPr>
          <a:xfrm>
            <a:off x="268605" y="1052830"/>
            <a:ext cx="11569065" cy="5610860"/>
          </a:xfrm>
          <a:prstGeom prst="rect">
            <a:avLst/>
          </a:prstGeom>
          <a:noFill/>
          <a:ln w="9525">
            <a:noFill/>
          </a:ln>
        </p:spPr>
        <p:txBody>
          <a:bodyPr wrap="square">
            <a:spAutoFit/>
          </a:bodyPr>
          <a:p>
            <a:pPr>
              <a:lnSpc>
                <a:spcPct val="150000"/>
              </a:lnSpc>
            </a:pPr>
            <a:r>
              <a:rPr lang="en-US" altLang="zh-CN" sz="2600" b="1">
                <a:latin typeface="楷体" panose="02010609060101010101" charset="-122"/>
                <a:ea typeface="楷体" panose="02010609060101010101" charset="-122"/>
                <a:cs typeface="楷体" panose="02010609060101010101" charset="-122"/>
              </a:rPr>
              <a:t>1.</a:t>
            </a:r>
            <a:r>
              <a:rPr lang="zh-CN" altLang="en-US" sz="2600" b="1" dirty="0">
                <a:latin typeface="楷体" panose="02010609060101010101" charset="-122"/>
                <a:ea typeface="楷体" panose="02010609060101010101" charset="-122"/>
                <a:cs typeface="楷体" panose="02010609060101010101" charset="-122"/>
              </a:rPr>
              <a:t>秦汉“大一统”政体为中国统一多民族国家的形成和巩固奠定了基本格局。</a:t>
            </a:r>
            <a:endParaRPr lang="zh-CN" altLang="en-US" sz="2600" b="1" dirty="0">
              <a:latin typeface="楷体" panose="02010609060101010101" charset="-122"/>
              <a:ea typeface="楷体" panose="02010609060101010101" charset="-122"/>
              <a:cs typeface="楷体" panose="02010609060101010101" charset="-122"/>
            </a:endParaRPr>
          </a:p>
          <a:p>
            <a:pPr marL="342900" indent="-342900">
              <a:lnSpc>
                <a:spcPct val="90000"/>
              </a:lnSpc>
              <a:spcBef>
                <a:spcPct val="20000"/>
              </a:spcBef>
              <a:buClr>
                <a:schemeClr val="hlink"/>
              </a:buClr>
              <a:buSzPct val="70000"/>
              <a:buFont typeface="Wingdings" panose="05000000000000000000" pitchFamily="2" charset="2"/>
              <a:buNone/>
            </a:pPr>
            <a:r>
              <a:rPr lang="zh-CN" altLang="en-US" sz="2600" b="1" dirty="0">
                <a:latin typeface="楷体" panose="02010609060101010101" charset="-122"/>
                <a:ea typeface="楷体" panose="02010609060101010101" charset="-122"/>
                <a:cs typeface="楷体" panose="02010609060101010101" charset="-122"/>
                <a:sym typeface="+mn-ea"/>
              </a:rPr>
              <a:t>（</a:t>
            </a:r>
            <a:r>
              <a:rPr lang="en-US" altLang="zh-CN" sz="2600" b="1" dirty="0">
                <a:latin typeface="楷体" panose="02010609060101010101" charset="-122"/>
                <a:ea typeface="楷体" panose="02010609060101010101" charset="-122"/>
                <a:cs typeface="楷体" panose="02010609060101010101" charset="-122"/>
                <a:sym typeface="+mn-ea"/>
              </a:rPr>
              <a:t>1</a:t>
            </a:r>
            <a:r>
              <a:rPr lang="zh-CN" altLang="en-US" sz="2600" b="1" dirty="0">
                <a:latin typeface="楷体" panose="02010609060101010101" charset="-122"/>
                <a:ea typeface="楷体" panose="02010609060101010101" charset="-122"/>
                <a:cs typeface="楷体" panose="02010609060101010101" charset="-122"/>
                <a:sym typeface="+mn-ea"/>
              </a:rPr>
              <a:t>）建立起三公九卿制和郡县制在内的专制主义中央集权制度，形成了从中央到地方的垂直管理体系</a:t>
            </a:r>
            <a:r>
              <a:rPr lang="en-US" altLang="zh-CN" sz="2600" b="1">
                <a:latin typeface="楷体" panose="02010609060101010101" charset="-122"/>
                <a:ea typeface="楷体" panose="02010609060101010101" charset="-122"/>
                <a:cs typeface="楷体" panose="02010609060101010101" charset="-122"/>
                <a:sym typeface="+mn-ea"/>
              </a:rPr>
              <a:t>,</a:t>
            </a:r>
            <a:r>
              <a:rPr lang="zh-CN" altLang="en-US" sz="2600" b="1" dirty="0">
                <a:latin typeface="楷体" panose="02010609060101010101" charset="-122"/>
                <a:ea typeface="楷体" panose="02010609060101010101" charset="-122"/>
                <a:cs typeface="楷体" panose="02010609060101010101" charset="-122"/>
                <a:sym typeface="+mn-ea"/>
              </a:rPr>
              <a:t>便于皇帝对中央和地方、中央对地方进行统治。</a:t>
            </a:r>
            <a:endParaRPr lang="zh-CN" altLang="en-US" sz="2600" b="1" dirty="0">
              <a:latin typeface="楷体" panose="02010609060101010101" charset="-122"/>
              <a:ea typeface="楷体" panose="02010609060101010101" charset="-122"/>
              <a:cs typeface="楷体" panose="02010609060101010101" charset="-122"/>
            </a:endParaRPr>
          </a:p>
          <a:p>
            <a:pPr marL="342900" indent="-342900">
              <a:lnSpc>
                <a:spcPct val="110000"/>
              </a:lnSpc>
              <a:spcBef>
                <a:spcPct val="20000"/>
              </a:spcBef>
              <a:buClr>
                <a:schemeClr val="hlink"/>
              </a:buClr>
              <a:buSzPct val="70000"/>
              <a:buFont typeface="Wingdings" panose="05000000000000000000" pitchFamily="2" charset="2"/>
              <a:buNone/>
            </a:pPr>
            <a:r>
              <a:rPr lang="zh-CN" altLang="en-US" sz="2600" b="1" dirty="0">
                <a:latin typeface="楷体" panose="02010609060101010101" charset="-122"/>
                <a:ea typeface="楷体" panose="02010609060101010101" charset="-122"/>
                <a:cs typeface="楷体" panose="02010609060101010101" charset="-122"/>
                <a:sym typeface="+mn-ea"/>
              </a:rPr>
              <a:t>（</a:t>
            </a:r>
            <a:r>
              <a:rPr lang="en-US" altLang="zh-CN" sz="2600" b="1" dirty="0">
                <a:latin typeface="楷体" panose="02010609060101010101" charset="-122"/>
                <a:ea typeface="楷体" panose="02010609060101010101" charset="-122"/>
                <a:cs typeface="楷体" panose="02010609060101010101" charset="-122"/>
                <a:sym typeface="+mn-ea"/>
              </a:rPr>
              <a:t>2</a:t>
            </a:r>
            <a:r>
              <a:rPr lang="zh-CN" altLang="en-US" sz="2600" b="1" dirty="0">
                <a:latin typeface="楷体" panose="02010609060101010101" charset="-122"/>
                <a:ea typeface="楷体" panose="02010609060101010101" charset="-122"/>
                <a:cs typeface="楷体" panose="02010609060101010101" charset="-122"/>
                <a:sym typeface="+mn-ea"/>
              </a:rPr>
              <a:t>）颁布秦律，以严刑峻法为特征，体现了皇帝的专制意志；</a:t>
            </a:r>
            <a:endParaRPr lang="en-US" altLang="zh-CN" sz="2600" b="1" dirty="0">
              <a:latin typeface="楷体" panose="02010609060101010101" charset="-122"/>
              <a:ea typeface="楷体" panose="02010609060101010101" charset="-122"/>
              <a:cs typeface="楷体" panose="02010609060101010101" charset="-122"/>
            </a:endParaRPr>
          </a:p>
          <a:p>
            <a:pPr>
              <a:lnSpc>
                <a:spcPct val="150000"/>
              </a:lnSpc>
            </a:pPr>
            <a:r>
              <a:rPr lang="en-US" sz="2600" b="1" dirty="0">
                <a:latin typeface="楷体" panose="02010609060101010101" charset="-122"/>
                <a:ea typeface="楷体" panose="02010609060101010101" charset="-122"/>
                <a:cs typeface="楷体" panose="02010609060101010101" charset="-122"/>
              </a:rPr>
              <a:t>2</a:t>
            </a:r>
            <a:r>
              <a:rPr lang="en-US" altLang="zh-CN" sz="2600" b="1">
                <a:latin typeface="楷体" panose="02010609060101010101" charset="-122"/>
                <a:ea typeface="楷体" panose="02010609060101010101" charset="-122"/>
                <a:cs typeface="楷体" panose="02010609060101010101" charset="-122"/>
              </a:rPr>
              <a:t>.</a:t>
            </a:r>
            <a:r>
              <a:rPr lang="zh-CN" altLang="en-US" sz="2600" b="1">
                <a:latin typeface="楷体" panose="02010609060101010101" charset="-122"/>
                <a:ea typeface="楷体" panose="02010609060101010101" charset="-122"/>
                <a:cs typeface="楷体" panose="02010609060101010101" charset="-122"/>
              </a:rPr>
              <a:t>汉代</a:t>
            </a:r>
            <a:r>
              <a:rPr lang="en-US" altLang="zh-CN" sz="2600" b="1">
                <a:latin typeface="楷体" panose="02010609060101010101" charset="-122"/>
                <a:ea typeface="楷体" panose="02010609060101010101" charset="-122"/>
                <a:cs typeface="楷体" panose="02010609060101010101" charset="-122"/>
              </a:rPr>
              <a:t>中央集权制度的巩固  </a:t>
            </a:r>
            <a:endParaRPr lang="en-US" altLang="zh-CN" sz="2600" b="1">
              <a:latin typeface="楷体" panose="02010609060101010101" charset="-122"/>
              <a:ea typeface="楷体" panose="02010609060101010101" charset="-122"/>
              <a:cs typeface="楷体" panose="02010609060101010101" charset="-122"/>
            </a:endParaRPr>
          </a:p>
          <a:p>
            <a:pPr>
              <a:lnSpc>
                <a:spcPct val="150000"/>
              </a:lnSpc>
            </a:pPr>
            <a:r>
              <a:rPr lang="en-US" altLang="zh-CN" sz="2600" b="1">
                <a:latin typeface="楷体" panose="02010609060101010101" charset="-122"/>
                <a:ea typeface="楷体" panose="02010609060101010101" charset="-122"/>
                <a:cs typeface="楷体" panose="02010609060101010101" charset="-122"/>
              </a:rPr>
              <a:t>（1）地方制度：继续推行郡县制。汉初实行郡国并行制度。</a:t>
            </a:r>
            <a:endParaRPr lang="en-US" altLang="zh-CN" sz="2600" b="1">
              <a:latin typeface="楷体" panose="02010609060101010101" charset="-122"/>
              <a:ea typeface="楷体" panose="02010609060101010101" charset="-122"/>
              <a:cs typeface="楷体" panose="02010609060101010101" charset="-122"/>
            </a:endParaRPr>
          </a:p>
          <a:p>
            <a:pPr>
              <a:lnSpc>
                <a:spcPct val="150000"/>
              </a:lnSpc>
            </a:pPr>
            <a:r>
              <a:rPr lang="en-US" altLang="zh-CN" sz="2600" b="1">
                <a:latin typeface="楷体" panose="02010609060101010101" charset="-122"/>
                <a:ea typeface="楷体" panose="02010609060101010101" charset="-122"/>
                <a:cs typeface="楷体" panose="02010609060101010101" charset="-122"/>
              </a:rPr>
              <a:t>（2) 中央制度:汉初相权大；汉武帝实行中朝外朝制度，削弱相权。</a:t>
            </a:r>
            <a:endParaRPr lang="en-US" altLang="zh-CN" sz="2600" b="1">
              <a:latin typeface="楷体" panose="02010609060101010101" charset="-122"/>
              <a:ea typeface="楷体" panose="02010609060101010101" charset="-122"/>
              <a:cs typeface="楷体" panose="02010609060101010101" charset="-122"/>
            </a:endParaRPr>
          </a:p>
          <a:p>
            <a:pPr>
              <a:lnSpc>
                <a:spcPct val="150000"/>
              </a:lnSpc>
            </a:pPr>
            <a:r>
              <a:rPr lang="en-US" altLang="zh-CN" sz="2600" b="1">
                <a:latin typeface="楷体" panose="02010609060101010101" charset="-122"/>
                <a:ea typeface="楷体" panose="02010609060101010101" charset="-122"/>
                <a:cs typeface="楷体" panose="02010609060101010101" charset="-122"/>
              </a:rPr>
              <a:t>（3）监察体制：刺史制度,东汉职权扩大，变为地方军事行政长官，导致东汉后期分裂割据局面。东汉地方行政制度变为州郡县三级制。 </a:t>
            </a:r>
            <a:endParaRPr lang="en-US" altLang="zh-CN" sz="2600" b="1">
              <a:latin typeface="楷体" panose="02010609060101010101" charset="-122"/>
              <a:ea typeface="楷体" panose="02010609060101010101" charset="-122"/>
              <a:cs typeface="楷体" panose="02010609060101010101" charset="-122"/>
            </a:endParaRPr>
          </a:p>
          <a:p>
            <a:pPr>
              <a:lnSpc>
                <a:spcPct val="150000"/>
              </a:lnSpc>
            </a:pPr>
            <a:r>
              <a:rPr lang="en-US" altLang="zh-CN" sz="2600" b="1">
                <a:latin typeface="楷体" panose="02010609060101010101" charset="-122"/>
                <a:ea typeface="楷体" panose="02010609060101010101" charset="-122"/>
                <a:cs typeface="楷体" panose="02010609060101010101" charset="-122"/>
              </a:rPr>
              <a:t>（4) 选官制度：察举制</a:t>
            </a:r>
            <a:endParaRPr lang="en-US" altLang="zh-CN" sz="26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4" name="文本框 3"/>
          <p:cNvSpPr txBox="1"/>
          <p:nvPr/>
        </p:nvSpPr>
        <p:spPr>
          <a:xfrm>
            <a:off x="2499360" y="59499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学术视角</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9" name="文本框 28"/>
          <p:cNvSpPr txBox="1"/>
          <p:nvPr/>
        </p:nvSpPr>
        <p:spPr>
          <a:xfrm>
            <a:off x="253365" y="73025"/>
            <a:ext cx="252984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433705" y="1116965"/>
            <a:ext cx="6075045" cy="591185"/>
          </a:xfrm>
          <a:prstGeom prst="rect">
            <a:avLst/>
          </a:prstGeom>
          <a:noFill/>
          <a:ln w="9525">
            <a:noFill/>
          </a:ln>
        </p:spPr>
        <p:txBody>
          <a:bodyPr wrap="square">
            <a:spAutoFit/>
          </a:bodyPr>
          <a:p>
            <a:pPr indent="0">
              <a:lnSpc>
                <a:spcPct val="125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3.</a:t>
            </a:r>
            <a:r>
              <a:rPr lang="zh-CN" altLang="en-US" sz="2600" b="1">
                <a:latin typeface="楷体" panose="02010609060101010101" charset="-122"/>
                <a:ea typeface="楷体" panose="02010609060101010101" charset="-122"/>
                <a:cs typeface="楷体" panose="02010609060101010101" charset="-122"/>
              </a:rPr>
              <a:t>秦朝在古代社会转型中表现出的特征</a:t>
            </a:r>
            <a:endParaRPr lang="zh-CN" altLang="en-US" sz="26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319405" y="1708150"/>
            <a:ext cx="11551920" cy="5092700"/>
          </a:xfrm>
          <a:prstGeom prst="rect">
            <a:avLst/>
          </a:prstGeom>
          <a:noFill/>
          <a:ln w="9525">
            <a:noFill/>
          </a:ln>
        </p:spPr>
        <p:txBody>
          <a:bodyPr wrap="square">
            <a:spAutoFit/>
          </a:bodyPr>
          <a:p>
            <a:pPr indent="266700" fontAlgn="auto">
              <a:lnSpc>
                <a:spcPct val="125000"/>
              </a:lnSpc>
            </a:pPr>
            <a:r>
              <a:rPr lang="en-US" altLang="zh-CN" sz="2600" b="1">
                <a:solidFill>
                  <a:srgbClr val="FF0000"/>
                </a:solidFill>
                <a:latin typeface="楷体" panose="02010609060101010101" charset="-122"/>
                <a:ea typeface="楷体" panose="02010609060101010101" charset="-122"/>
              </a:rPr>
              <a:t>  </a:t>
            </a:r>
            <a:r>
              <a:rPr lang="zh-CN" sz="2600" b="1">
                <a:solidFill>
                  <a:srgbClr val="FF0000"/>
                </a:solidFill>
                <a:latin typeface="楷体" panose="02010609060101010101" charset="-122"/>
                <a:ea typeface="楷体" panose="02010609060101010101" charset="-122"/>
              </a:rPr>
              <a:t>政治上的血缘成分和“家天下”的性质在减少</a:t>
            </a:r>
            <a:endParaRPr lang="zh-CN" sz="2600" b="1">
              <a:solidFill>
                <a:srgbClr val="FF0000"/>
              </a:solidFill>
              <a:latin typeface="楷体" panose="02010609060101010101" charset="-122"/>
              <a:ea typeface="楷体" panose="02010609060101010101" charset="-122"/>
            </a:endParaRPr>
          </a:p>
          <a:p>
            <a:pPr indent="266700" fontAlgn="auto">
              <a:lnSpc>
                <a:spcPct val="125000"/>
              </a:lnSpc>
            </a:pPr>
            <a:r>
              <a:rPr lang="zh-CN" sz="2600" b="1">
                <a:latin typeface="楷体" panose="02010609060101010101" charset="-122"/>
                <a:ea typeface="楷体" panose="02010609060101010101" charset="-122"/>
              </a:rPr>
              <a:t>  此前君主制度、内外服制度、分封制、宗法制都是贵族世袭，政治权力与血缘紧密结合，形成了“家天下”局面（传亲不传贤）。</a:t>
            </a:r>
            <a:endParaRPr lang="zh-CN" sz="2600" b="1">
              <a:latin typeface="楷体" panose="02010609060101010101" charset="-122"/>
              <a:ea typeface="楷体" panose="02010609060101010101" charset="-122"/>
            </a:endParaRPr>
          </a:p>
          <a:p>
            <a:pPr indent="266700" fontAlgn="auto">
              <a:lnSpc>
                <a:spcPct val="125000"/>
              </a:lnSpc>
            </a:pPr>
            <a:r>
              <a:rPr lang="zh-CN" sz="2600" b="1">
                <a:latin typeface="楷体" panose="02010609060101010101" charset="-122"/>
                <a:ea typeface="楷体" panose="02010609060101010101" charset="-122"/>
              </a:rPr>
              <a:t>秦朝皇位为世袭，九卿的家务官性质，说明“家天下”的性质。但中央的三公九卿，地方的郡守、县令与秦始皇无血缘关系，也不世袭，说明政治上的血缘成分在减少，说明“公天下”的性质。</a:t>
            </a:r>
            <a:endParaRPr lang="zh-CN" sz="2600" b="1">
              <a:latin typeface="楷体" panose="02010609060101010101" charset="-122"/>
              <a:ea typeface="楷体" panose="02010609060101010101" charset="-122"/>
            </a:endParaRPr>
          </a:p>
          <a:p>
            <a:pPr indent="266700" fontAlgn="auto">
              <a:lnSpc>
                <a:spcPct val="125000"/>
              </a:lnSpc>
            </a:pPr>
            <a:r>
              <a:rPr lang="zh-CN" sz="2600" b="1">
                <a:latin typeface="楷体" panose="02010609060101010101" charset="-122"/>
                <a:ea typeface="楷体" panose="02010609060101010101" charset="-122"/>
              </a:rPr>
              <a:t>除了皇权只能世袭，不向外开放之外，所有的权位都是流动和开放的，说明“公天下”的面很大</a:t>
            </a:r>
            <a:endParaRPr lang="zh-CN" sz="2600" b="1">
              <a:latin typeface="楷体" panose="02010609060101010101" charset="-122"/>
              <a:ea typeface="楷体" panose="02010609060101010101" charset="-122"/>
            </a:endParaRPr>
          </a:p>
          <a:p>
            <a:pPr indent="266700" fontAlgn="auto">
              <a:lnSpc>
                <a:spcPct val="125000"/>
              </a:lnSpc>
            </a:pPr>
            <a:r>
              <a:rPr lang="zh-CN" sz="2600" b="1">
                <a:latin typeface="楷体" panose="02010609060101010101" charset="-122"/>
                <a:ea typeface="楷体" panose="02010609060101010101" charset="-122"/>
              </a:rPr>
              <a:t>到辛亥革命取消皇帝制，建立共和制，血缘意识才完全脱离了与政治的关系，才完全“天下为公”。</a:t>
            </a:r>
            <a:endParaRPr lang="zh-CN" sz="26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4097" name="Text Box 6"/>
          <p:cNvSpPr txBox="1"/>
          <p:nvPr/>
        </p:nvSpPr>
        <p:spPr>
          <a:xfrm>
            <a:off x="-72389" y="2687519"/>
            <a:ext cx="12177605" cy="922020"/>
          </a:xfrm>
          <a:prstGeom prst="rect">
            <a:avLst/>
          </a:prstGeom>
          <a:noFill/>
          <a:ln w="9525">
            <a:noFill/>
          </a:ln>
        </p:spPr>
        <p:txBody>
          <a:bodyPr wrap="square" anchor="t">
            <a:spAutoFit/>
          </a:bodyPr>
          <a:p>
            <a:pPr algn="ctr">
              <a:spcBef>
                <a:spcPct val="50000"/>
              </a:spcBef>
            </a:pPr>
            <a:r>
              <a:rPr lang="zh-CN" altLang="en-US" sz="5400" b="1" dirty="0" smtClean="0">
                <a:solidFill>
                  <a:srgbClr val="000000"/>
                </a:solidFill>
                <a:latin typeface="华文行楷" panose="02010800040101010101" pitchFamily="2" charset="-122"/>
                <a:ea typeface="华文行楷" panose="02010800040101010101" pitchFamily="2" charset="-122"/>
                <a:sym typeface="+mn-ea"/>
              </a:rPr>
              <a:t>  </a:t>
            </a:r>
            <a:r>
              <a:rPr lang="zh-CN" altLang="en-US" sz="4000" b="1" dirty="0" smtClean="0">
                <a:solidFill>
                  <a:srgbClr val="000000"/>
                </a:solidFill>
                <a:latin typeface="华文行楷" panose="02010800040101010101" pitchFamily="2" charset="-122"/>
                <a:ea typeface="华文行楷" panose="02010800040101010101" pitchFamily="2" charset="-122"/>
                <a:sym typeface="+mn-ea"/>
              </a:rPr>
              <a:t>主题一： </a:t>
            </a:r>
            <a:r>
              <a:rPr lang="zh-CN" sz="4000" b="1" dirty="0" smtClean="0">
                <a:solidFill>
                  <a:srgbClr val="000000"/>
                </a:solidFill>
                <a:latin typeface="华文行楷" panose="02010800040101010101" pitchFamily="2" charset="-122"/>
                <a:ea typeface="华文行楷" panose="02010800040101010101" pitchFamily="2" charset="-122"/>
                <a:sym typeface="+mn-ea"/>
              </a:rPr>
              <a:t>秦汉政治</a:t>
            </a:r>
            <a:r>
              <a:rPr lang="en-US" altLang="zh-CN" sz="5400" b="1" dirty="0" smtClean="0">
                <a:solidFill>
                  <a:srgbClr val="000000"/>
                </a:solidFill>
                <a:latin typeface="华文行楷" panose="02010800040101010101" pitchFamily="2" charset="-122"/>
                <a:ea typeface="华文行楷" panose="02010800040101010101" pitchFamily="2" charset="-122"/>
                <a:sym typeface="+mn-ea"/>
              </a:rPr>
              <a:t>                 </a:t>
            </a:r>
            <a:endParaRPr lang="en-US" altLang="zh-CN" sz="5400" b="1" dirty="0" smtClean="0">
              <a:solidFill>
                <a:srgbClr val="000000"/>
              </a:solidFill>
              <a:latin typeface="华文行楷" panose="02010800040101010101" pitchFamily="2" charset="-122"/>
              <a:ea typeface="华文行楷" panose="02010800040101010101" pitchFamily="2" charset="-122"/>
              <a:sym typeface="+mn-ea"/>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 y="2687320"/>
            <a:ext cx="1858010" cy="959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4" nodeType="afterEffect">
                                  <p:stCondLst>
                                    <p:cond delay="0"/>
                                  </p:stCondLst>
                                  <p:iterate type="lt">
                                    <p:tmPct val="50000"/>
                                  </p:iterate>
                                  <p:childTnLst>
                                    <p:set>
                                      <p:cBhvr>
                                        <p:cTn id="6" dur="1" fill="hold">
                                          <p:stCondLst>
                                            <p:cond delay="0"/>
                                          </p:stCondLst>
                                        </p:cTn>
                                        <p:tgtEl>
                                          <p:spTgt spid="4097"/>
                                        </p:tgtEl>
                                        <p:attrNameLst>
                                          <p:attrName>style.visibility</p:attrName>
                                        </p:attrNameLst>
                                      </p:cBhvr>
                                      <p:to>
                                        <p:strVal val="visible"/>
                                      </p:to>
                                    </p:set>
                                    <p:anim calcmode="discrete" valueType="clr">
                                      <p:cBhvr override="childStyle">
                                        <p:cTn id="7" dur="100"/>
                                        <p:tgtEl>
                                          <p:spTgt spid="4097"/>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4097"/>
                                        </p:tgtEl>
                                        <p:attrNameLst>
                                          <p:attrName>fillcolor</p:attrName>
                                        </p:attrNameLst>
                                      </p:cBhvr>
                                      <p:tavLst>
                                        <p:tav tm="0">
                                          <p:val>
                                            <p:clrVal>
                                              <a:schemeClr val="accent2"/>
                                            </p:clrVal>
                                          </p:val>
                                        </p:tav>
                                        <p:tav tm="50000">
                                          <p:val>
                                            <p:clrVal>
                                              <a:schemeClr val="hlink"/>
                                            </p:clrVal>
                                          </p:val>
                                        </p:tav>
                                      </p:tavLst>
                                    </p:anim>
                                    <p:set>
                                      <p:cBhvr>
                                        <p:cTn id="9" dur="100"/>
                                        <p:tgtEl>
                                          <p:spTgt spid="40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7" grpId="1"/>
      <p:bldP spid="4097" grpId="2"/>
      <p:bldP spid="4097" grpId="3"/>
      <p:bldP spid="4097" grpId="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29" name="文本框 28"/>
          <p:cNvSpPr txBox="1"/>
          <p:nvPr/>
        </p:nvSpPr>
        <p:spPr>
          <a:xfrm>
            <a:off x="243206" y="302682"/>
            <a:ext cx="461454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【研究纲领】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9" name="矩形 8"/>
          <p:cNvSpPr/>
          <p:nvPr/>
        </p:nvSpPr>
        <p:spPr>
          <a:xfrm>
            <a:off x="404034" y="1321461"/>
            <a:ext cx="2178147" cy="662554"/>
          </a:xfrm>
          <a:prstGeom prst="rect">
            <a:avLst/>
          </a:prstGeom>
        </p:spPr>
        <p:txBody>
          <a:bodyPr wrap="square">
            <a:spAutoFit/>
          </a:bodyPr>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时空观念</a:t>
            </a:r>
            <a:endParaRPr lang="zh-CN" altLang="en-US" sz="2800" b="1" dirty="0">
              <a:solidFill>
                <a:srgbClr val="C00000"/>
              </a:solidFill>
              <a:latin typeface="微软雅黑" panose="020B0503020204020204" charset="-122"/>
              <a:ea typeface="微软雅黑" panose="020B0503020204020204" charset="-122"/>
            </a:endParaRPr>
          </a:p>
        </p:txBody>
      </p:sp>
      <p:sp>
        <p:nvSpPr>
          <p:cNvPr id="6" name="矩形 5"/>
          <p:cNvSpPr/>
          <p:nvPr/>
        </p:nvSpPr>
        <p:spPr>
          <a:xfrm>
            <a:off x="403860" y="3232150"/>
            <a:ext cx="4319905" cy="737235"/>
          </a:xfrm>
          <a:prstGeom prst="rect">
            <a:avLst/>
          </a:prstGeom>
        </p:spPr>
        <p:txBody>
          <a:bodyPr wrap="square">
            <a:spAutoFit/>
          </a:bodyPr>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历史解释与史料实证</a:t>
            </a:r>
            <a:endParaRPr lang="zh-CN" altLang="en-US" sz="2800" b="1" dirty="0" smtClean="0">
              <a:solidFill>
                <a:srgbClr val="C00000"/>
              </a:solidFill>
              <a:latin typeface="微软雅黑" panose="020B0503020204020204" charset="-122"/>
              <a:ea typeface="微软雅黑" panose="020B0503020204020204" charset="-122"/>
            </a:endParaRPr>
          </a:p>
        </p:txBody>
      </p:sp>
      <p:sp>
        <p:nvSpPr>
          <p:cNvPr id="11" name="矩形 10"/>
          <p:cNvSpPr/>
          <p:nvPr/>
        </p:nvSpPr>
        <p:spPr>
          <a:xfrm>
            <a:off x="6334299" y="1283996"/>
            <a:ext cx="2178147" cy="737235"/>
          </a:xfrm>
          <a:prstGeom prst="rect">
            <a:avLst/>
          </a:prstGeom>
        </p:spPr>
        <p:txBody>
          <a:bodyPr wrap="square">
            <a:spAutoFit/>
          </a:bodyPr>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唯物史观</a:t>
            </a:r>
            <a:endParaRPr lang="zh-CN" altLang="en-US" sz="2800" b="1" dirty="0" smtClean="0">
              <a:solidFill>
                <a:srgbClr val="C00000"/>
              </a:solidFill>
              <a:latin typeface="微软雅黑" panose="020B0503020204020204" charset="-122"/>
              <a:ea typeface="微软雅黑" panose="020B0503020204020204" charset="-122"/>
            </a:endParaRPr>
          </a:p>
        </p:txBody>
      </p:sp>
      <p:sp>
        <p:nvSpPr>
          <p:cNvPr id="13" name="矩形 12"/>
          <p:cNvSpPr/>
          <p:nvPr/>
        </p:nvSpPr>
        <p:spPr>
          <a:xfrm>
            <a:off x="6331759" y="3282341"/>
            <a:ext cx="2178147" cy="737235"/>
          </a:xfrm>
          <a:prstGeom prst="rect">
            <a:avLst/>
          </a:prstGeom>
        </p:spPr>
        <p:txBody>
          <a:bodyPr wrap="square">
            <a:spAutoFit/>
          </a:bodyPr>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家国情怀</a:t>
            </a:r>
            <a:endParaRPr lang="zh-CN" altLang="en-US" sz="2800" b="1" dirty="0" smtClean="0">
              <a:solidFill>
                <a:srgbClr val="C00000"/>
              </a:solidFill>
              <a:latin typeface="微软雅黑" panose="020B0503020204020204" charset="-122"/>
              <a:ea typeface="微软雅黑" panose="020B0503020204020204" charset="-122"/>
            </a:endParaRPr>
          </a:p>
        </p:txBody>
      </p:sp>
      <p:sp>
        <p:nvSpPr>
          <p:cNvPr id="2" name="矩形 1"/>
          <p:cNvSpPr/>
          <p:nvPr/>
        </p:nvSpPr>
        <p:spPr>
          <a:xfrm>
            <a:off x="-64135" y="3880485"/>
            <a:ext cx="6928485" cy="2705735"/>
          </a:xfrm>
          <a:prstGeom prst="rect">
            <a:avLst/>
          </a:prstGeom>
        </p:spPr>
        <p:txBody>
          <a:bodyPr wrap="square" lIns="121898" tIns="60948" rIns="121898" bIns="60948">
            <a:spAutoFit/>
          </a:bodyPr>
          <a:p>
            <a:pPr algn="just">
              <a:lnSpc>
                <a:spcPct val="150000"/>
              </a:lnSpc>
              <a:spcAft>
                <a:spcPts val="0"/>
              </a:spcAft>
              <a:tabLst>
                <a:tab pos="2070735" algn="l"/>
              </a:tabLst>
            </a:pPr>
            <a:r>
              <a:rPr lang="en-US" altLang="zh-CN" sz="2800" b="1" kern="100" dirty="0">
                <a:latin typeface="宋体" panose="02010600030101010101" pitchFamily="2" charset="-122"/>
                <a:ea typeface="宋体" panose="02010600030101010101" pitchFamily="2" charset="-122"/>
                <a:cs typeface="宋体" panose="02010600030101010101" pitchFamily="2" charset="-122"/>
              </a:rPr>
              <a:t>1.</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秦朝中央官制如何体现君主专制</a:t>
            </a:r>
            <a:endParaRPr lang="zh-CN" altLang="zh-CN" sz="2800" b="1" kern="100"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en-US" altLang="zh-CN" sz="2800" b="1" kern="100" dirty="0">
                <a:latin typeface="宋体" panose="02010600030101010101" pitchFamily="2" charset="-122"/>
                <a:ea typeface="宋体" panose="02010600030101010101" pitchFamily="2" charset="-122"/>
                <a:cs typeface="宋体" panose="02010600030101010101" pitchFamily="2" charset="-122"/>
                <a:sym typeface="+mn-ea"/>
              </a:rPr>
              <a:t>2.</a:t>
            </a:r>
            <a:r>
              <a:rPr lang="zh-CN" altLang="zh-CN" sz="2800" b="1" kern="100" dirty="0">
                <a:latin typeface="宋体" panose="02010600030101010101" pitchFamily="2" charset="-122"/>
                <a:ea typeface="宋体" panose="02010600030101010101" pitchFamily="2" charset="-122"/>
                <a:cs typeface="宋体" panose="02010600030101010101" pitchFamily="2" charset="-122"/>
                <a:sym typeface="+mn-ea"/>
              </a:rPr>
              <a:t>三公九卿制的运作方式和作用</a:t>
            </a:r>
            <a:endParaRPr lang="zh-CN" altLang="zh-CN" sz="2800" kern="100"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en-US" altLang="zh-CN" sz="2800" b="1" kern="100" dirty="0">
                <a:latin typeface="宋体" panose="02010600030101010101" pitchFamily="2" charset="-122"/>
                <a:ea typeface="宋体" panose="02010600030101010101" pitchFamily="2" charset="-122"/>
                <a:cs typeface="宋体" panose="02010600030101010101" pitchFamily="2" charset="-122"/>
                <a:sym typeface="+mn-ea"/>
              </a:rPr>
              <a:t>3.</a:t>
            </a:r>
            <a:r>
              <a:rPr lang="zh-CN" altLang="zh-CN" sz="2800" b="1" kern="100" dirty="0">
                <a:latin typeface="宋体" panose="02010600030101010101" pitchFamily="2" charset="-122"/>
                <a:ea typeface="宋体" panose="02010600030101010101" pitchFamily="2" charset="-122"/>
                <a:cs typeface="宋体" panose="02010600030101010101" pitchFamily="2" charset="-122"/>
                <a:sym typeface="+mn-ea"/>
              </a:rPr>
              <a:t>郡县制与分封制的异同</a:t>
            </a:r>
            <a:endParaRPr lang="zh-CN" altLang="zh-CN" sz="2800" b="1" kern="100" dirty="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spcAft>
                <a:spcPts val="0"/>
              </a:spcAft>
              <a:tabLst>
                <a:tab pos="2070735" algn="l"/>
              </a:tabLst>
            </a:pPr>
            <a:r>
              <a:rPr lang="en-US" altLang="zh-CN" sz="2800" b="1" kern="1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2800" b="1" kern="100" dirty="0">
                <a:latin typeface="宋体" panose="02010600030101010101" pitchFamily="2" charset="-122"/>
                <a:ea typeface="宋体" panose="02010600030101010101" pitchFamily="2" charset="-122"/>
                <a:cs typeface="宋体" panose="02010600030101010101" pitchFamily="2" charset="-122"/>
                <a:sym typeface="+mn-ea"/>
              </a:rPr>
              <a:t>秦汉官僚政治</a:t>
            </a:r>
            <a:r>
              <a:rPr lang="zh-CN" altLang="zh-CN" sz="2800" b="1" kern="100" dirty="0">
                <a:latin typeface="宋体" panose="02010600030101010101" pitchFamily="2" charset="-122"/>
                <a:ea typeface="宋体" panose="02010600030101010101" pitchFamily="2" charset="-122"/>
                <a:cs typeface="宋体" panose="02010600030101010101" pitchFamily="2" charset="-122"/>
                <a:sym typeface="+mn-ea"/>
              </a:rPr>
              <a:t>度与先秦贵族政治的不同</a:t>
            </a:r>
            <a:endParaRPr lang="en-US" altLang="zh-CN" sz="28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460625" y="762000"/>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课标解读</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矩形 3"/>
          <p:cNvSpPr/>
          <p:nvPr/>
        </p:nvSpPr>
        <p:spPr>
          <a:xfrm>
            <a:off x="41275" y="1983740"/>
            <a:ext cx="6290310" cy="1412875"/>
          </a:xfrm>
          <a:prstGeom prst="rect">
            <a:avLst/>
          </a:prstGeom>
        </p:spPr>
        <p:txBody>
          <a:bodyPr wrap="square" lIns="121898" tIns="60948" rIns="121898" bIns="60948">
            <a:spAutoFit/>
          </a:bodyPr>
          <a:p>
            <a:pPr algn="just">
              <a:lnSpc>
                <a:spcPct val="150000"/>
              </a:lnSpc>
              <a:spcAft>
                <a:spcPts val="0"/>
              </a:spcAft>
              <a:tabLst>
                <a:tab pos="2070735" algn="l"/>
              </a:tabLst>
            </a:pP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1.</a:t>
            </a:r>
            <a:r>
              <a:rPr lang="zh-CN" altLang="en-US" sz="2800" b="1" kern="100" dirty="0">
                <a:effectLst/>
                <a:latin typeface="宋体" panose="02010600030101010101" pitchFamily="2" charset="-122"/>
                <a:ea typeface="宋体" panose="02010600030101010101" pitchFamily="2" charset="-122"/>
                <a:cs typeface="宋体" panose="02010600030101010101" pitchFamily="2" charset="-122"/>
              </a:rPr>
              <a:t>掌握秦汉地方政区的变化</a:t>
            </a:r>
            <a:endParaRPr lang="zh-CN" altLang="en-US" sz="2800" b="1" kern="100" dirty="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ts val="0"/>
              </a:spcAft>
              <a:tabLst>
                <a:tab pos="2070735" algn="l"/>
              </a:tabLst>
            </a:pPr>
            <a:r>
              <a:rPr lang="en-US" altLang="zh-CN" sz="2800" b="1" kern="100" dirty="0">
                <a:effectLst/>
                <a:latin typeface="宋体" panose="02010600030101010101" pitchFamily="2" charset="-122"/>
                <a:ea typeface="宋体" panose="02010600030101010101" pitchFamily="2" charset="-122"/>
                <a:cs typeface="宋体" panose="02010600030101010101" pitchFamily="2" charset="-122"/>
              </a:rPr>
              <a:t>2.</a:t>
            </a:r>
            <a:r>
              <a:rPr lang="zh-CN" altLang="en-US" sz="2800" b="1" kern="100" dirty="0">
                <a:effectLst/>
                <a:latin typeface="宋体" panose="02010600030101010101" pitchFamily="2" charset="-122"/>
                <a:ea typeface="宋体" panose="02010600030101010101" pitchFamily="2" charset="-122"/>
                <a:cs typeface="宋体" panose="02010600030101010101" pitchFamily="2" charset="-122"/>
              </a:rPr>
              <a:t>理清秦汉专制主义中央集权的发展</a:t>
            </a:r>
            <a:endParaRPr lang="zh-CN" altLang="en-US" sz="2800" b="1"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6334125" y="4220845"/>
            <a:ext cx="5920740" cy="1412875"/>
          </a:xfrm>
          <a:prstGeom prst="rect">
            <a:avLst/>
          </a:prstGeom>
        </p:spPr>
        <p:txBody>
          <a:bodyPr wrap="square" lIns="121898" tIns="60948" rIns="121898" bIns="60948">
            <a:spAutoFit/>
          </a:bodyPr>
          <a:p>
            <a:pPr algn="just">
              <a:lnSpc>
                <a:spcPct val="150000"/>
              </a:lnSpc>
              <a:spcAft>
                <a:spcPts val="0"/>
              </a:spcAft>
              <a:tabLst>
                <a:tab pos="2070735" algn="l"/>
              </a:tabLst>
            </a:pPr>
            <a:r>
              <a:rPr lang="zh-CN" altLang="en-US" sz="2800" b="1" kern="100" dirty="0">
                <a:effectLst/>
                <a:latin typeface="宋体" panose="02010600030101010101" pitchFamily="2" charset="-122"/>
                <a:ea typeface="宋体" panose="02010600030101010101" pitchFamily="2" charset="-122"/>
                <a:cs typeface="宋体" panose="02010600030101010101" pitchFamily="2" charset="-122"/>
              </a:rPr>
              <a:t>认识专制主义中央集权在中国古代社会中的社会地位。</a:t>
            </a:r>
            <a:endParaRPr lang="zh-CN" altLang="en-US" sz="2800" b="1"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6263640" y="2021205"/>
            <a:ext cx="5920740" cy="766445"/>
          </a:xfrm>
          <a:prstGeom prst="rect">
            <a:avLst/>
          </a:prstGeom>
        </p:spPr>
        <p:txBody>
          <a:bodyPr wrap="square" lIns="121898" tIns="60948" rIns="121898" bIns="60948">
            <a:spAutoFit/>
          </a:bodyPr>
          <a:p>
            <a:pPr algn="just">
              <a:lnSpc>
                <a:spcPct val="150000"/>
              </a:lnSpc>
              <a:spcAft>
                <a:spcPts val="0"/>
              </a:spcAft>
              <a:tabLst>
                <a:tab pos="2070735" algn="l"/>
              </a:tabLst>
            </a:pPr>
            <a:r>
              <a:rPr lang="zh-CN" altLang="en-US" sz="2800" b="1" kern="100" dirty="0">
                <a:effectLst/>
                <a:latin typeface="宋体" panose="02010600030101010101" pitchFamily="2" charset="-122"/>
                <a:ea typeface="宋体" panose="02010600030101010101" pitchFamily="2" charset="-122"/>
                <a:cs typeface="宋体" panose="02010600030101010101" pitchFamily="2" charset="-122"/>
              </a:rPr>
              <a:t>秦汉帝国与罗马帝国差异的原因</a:t>
            </a:r>
            <a:endParaRPr lang="zh-CN" altLang="en-US" sz="2800" b="1" kern="1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3" name="文本框 2"/>
          <p:cNvSpPr txBox="1"/>
          <p:nvPr/>
        </p:nvSpPr>
        <p:spPr>
          <a:xfrm>
            <a:off x="243206" y="302682"/>
            <a:ext cx="461454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【研究纲领】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内容占位符 7"/>
          <p:cNvSpPr>
            <a:spLocks noGrp="1"/>
          </p:cNvSpPr>
          <p:nvPr/>
        </p:nvSpPr>
        <p:spPr>
          <a:xfrm>
            <a:off x="245110" y="1696720"/>
            <a:ext cx="11939270" cy="5179060"/>
          </a:xfrm>
          <a:prstGeom prst="rect">
            <a:avLst/>
          </a:prstGeom>
          <a:noFill/>
          <a:ln w="9525">
            <a:noFill/>
          </a:ln>
        </p:spPr>
        <p:txBody>
          <a:bodyPr anchor="t"/>
          <a:lstStyle>
            <a:lvl1pPr marL="457200" lvl="0" indent="-457200" algn="l" defTabSz="1219200" eaLnBrk="1" fontAlgn="base" latinLnBrk="0" hangingPunct="1">
              <a:lnSpc>
                <a:spcPct val="100000"/>
              </a:lnSpc>
              <a:spcBef>
                <a:spcPts val="130"/>
              </a:spcBef>
              <a:spcAft>
                <a:spcPct val="0"/>
              </a:spcAft>
              <a:buClr>
                <a:srgbClr val="DC5900"/>
              </a:buClr>
              <a:buSzPct val="75000"/>
              <a:buFont typeface="Wingdings" panose="05000000000000000000" pitchFamily="2" charset="2"/>
              <a:buChar char="v"/>
              <a:defRPr sz="4265" b="0" i="0" u="none" kern="1200" baseline="0">
                <a:solidFill>
                  <a:srgbClr val="007A77"/>
                </a:solidFill>
                <a:latin typeface="Times New Roman" panose="02020603050405020304" pitchFamily="18" charset="0"/>
                <a:ea typeface="宋体" panose="02010600030101010101" pitchFamily="2" charset="-122"/>
                <a:cs typeface="+mn-ea"/>
              </a:defRPr>
            </a:lvl1pPr>
            <a:lvl2pPr marL="990600" lvl="1" indent="-381000" algn="l" defTabSz="1219200" eaLnBrk="1" fontAlgn="base" latinLnBrk="0" hangingPunct="1">
              <a:lnSpc>
                <a:spcPct val="100000"/>
              </a:lnSpc>
              <a:spcBef>
                <a:spcPts val="130"/>
              </a:spcBef>
              <a:spcAft>
                <a:spcPct val="0"/>
              </a:spcAft>
              <a:buClr>
                <a:srgbClr val="3366FF"/>
              </a:buClr>
              <a:buSzPct val="85000"/>
              <a:buFont typeface="Wingdings" panose="05000000000000000000" pitchFamily="2" charset="2"/>
              <a:buChar char=""/>
              <a:defRPr sz="3735" b="0" i="0" u="none" kern="1200" baseline="0">
                <a:solidFill>
                  <a:srgbClr val="007A77"/>
                </a:solidFill>
                <a:latin typeface="Times New Roman" panose="02020603050405020304" pitchFamily="18" charset="0"/>
                <a:ea typeface="宋体" panose="02010600030101010101" pitchFamily="2" charset="-122"/>
                <a:cs typeface="+mn-ea"/>
              </a:defRPr>
            </a:lvl2pPr>
            <a:lvl3pPr marL="1524000" lvl="2" indent="-304800" algn="l" defTabSz="1219200" eaLnBrk="1" fontAlgn="base" latinLnBrk="0" hangingPunct="1">
              <a:lnSpc>
                <a:spcPct val="100000"/>
              </a:lnSpc>
              <a:spcBef>
                <a:spcPts val="130"/>
              </a:spcBef>
              <a:spcAft>
                <a:spcPct val="0"/>
              </a:spcAft>
              <a:buClr>
                <a:srgbClr val="DC5900"/>
              </a:buClr>
              <a:buSzPct val="85000"/>
              <a:buFont typeface="Wingdings" panose="05000000000000000000" pitchFamily="2" charset="2"/>
              <a:buChar char="v"/>
              <a:defRPr sz="3200" b="0" i="0" u="none" kern="1200" baseline="0">
                <a:solidFill>
                  <a:srgbClr val="007A77"/>
                </a:solidFill>
                <a:latin typeface="Times New Roman" panose="02020603050405020304" pitchFamily="18" charset="0"/>
                <a:ea typeface="宋体" panose="02010600030101010101" pitchFamily="2" charset="-122"/>
                <a:cs typeface="+mn-ea"/>
              </a:defRPr>
            </a:lvl3pPr>
            <a:lvl4pPr marL="2133600" lvl="3" indent="-304800" algn="l" defTabSz="1219200" eaLnBrk="1" fontAlgn="base" latinLnBrk="0" hangingPunct="1">
              <a:lnSpc>
                <a:spcPct val="100000"/>
              </a:lnSpc>
              <a:spcBef>
                <a:spcPts val="130"/>
              </a:spcBef>
              <a:spcAft>
                <a:spcPct val="0"/>
              </a:spcAft>
              <a:buClr>
                <a:srgbClr val="3366FF"/>
              </a:buClr>
              <a:buSzPct val="90000"/>
              <a:buFont typeface="Wingdings" panose="05000000000000000000" pitchFamily="2" charset="2"/>
              <a:buChar char=""/>
              <a:defRPr sz="2665" b="0" i="0" u="none" kern="1200" baseline="0">
                <a:solidFill>
                  <a:srgbClr val="007A77"/>
                </a:solidFill>
                <a:latin typeface="Times New Roman" panose="02020603050405020304" pitchFamily="18" charset="0"/>
                <a:ea typeface="宋体" panose="02010600030101010101" pitchFamily="2" charset="-122"/>
                <a:cs typeface="+mn-ea"/>
              </a:defRPr>
            </a:lvl4pPr>
            <a:lvl5pPr marL="2743200" lvl="4" indent="-304800" algn="l" defTabSz="1219200" eaLnBrk="1" fontAlgn="base" latinLnBrk="0" hangingPunct="1">
              <a:lnSpc>
                <a:spcPct val="100000"/>
              </a:lnSpc>
              <a:spcBef>
                <a:spcPts val="130"/>
              </a:spcBef>
              <a:spcAft>
                <a:spcPct val="0"/>
              </a:spcAft>
              <a:buClr>
                <a:srgbClr val="DC5900"/>
              </a:buClr>
              <a:buSzPct val="85000"/>
              <a:buFont typeface="Wingdings" panose="05000000000000000000" pitchFamily="2" charset="2"/>
              <a:buChar char="v"/>
              <a:defRPr sz="2665" b="0" i="0" u="none" kern="1200" baseline="0">
                <a:solidFill>
                  <a:srgbClr val="007A77"/>
                </a:solidFill>
                <a:latin typeface="Times New Roman" panose="02020603050405020304" pitchFamily="18" charset="0"/>
                <a:ea typeface="宋体" panose="02010600030101010101" pitchFamily="2" charset="-122"/>
                <a:cs typeface="+mn-ea"/>
              </a:defRPr>
            </a:lvl5pPr>
            <a:lvl6pPr marL="3352800" lvl="5" indent="-304800" algn="l" defTabSz="1219200" eaLnBrk="1" fontAlgn="base" latinLnBrk="0" hangingPunct="1">
              <a:lnSpc>
                <a:spcPct val="100000"/>
              </a:lnSpc>
              <a:spcBef>
                <a:spcPts val="130"/>
              </a:spcBef>
              <a:spcAft>
                <a:spcPct val="0"/>
              </a:spcAft>
              <a:buClr>
                <a:srgbClr val="DC5900"/>
              </a:buClr>
              <a:buSzPct val="85000"/>
              <a:buFont typeface="Wingdings" panose="05000000000000000000" pitchFamily="2" charset="2"/>
              <a:buChar char="v"/>
              <a:defRPr sz="2665" b="0" i="0" u="none" kern="1200" baseline="0">
                <a:solidFill>
                  <a:srgbClr val="007A77"/>
                </a:solidFill>
                <a:latin typeface="Times New Roman" panose="02020603050405020304" pitchFamily="18" charset="0"/>
                <a:ea typeface="宋体" panose="02010600030101010101" pitchFamily="2" charset="-122"/>
                <a:cs typeface="+mn-ea"/>
              </a:defRPr>
            </a:lvl6pPr>
            <a:lvl7pPr marL="3962400" lvl="6" indent="-304800" algn="l" defTabSz="1219200" eaLnBrk="1" fontAlgn="base" latinLnBrk="0" hangingPunct="1">
              <a:lnSpc>
                <a:spcPct val="100000"/>
              </a:lnSpc>
              <a:spcBef>
                <a:spcPts val="130"/>
              </a:spcBef>
              <a:spcAft>
                <a:spcPct val="0"/>
              </a:spcAft>
              <a:buClr>
                <a:srgbClr val="DC5900"/>
              </a:buClr>
              <a:buSzPct val="85000"/>
              <a:buFont typeface="Wingdings" panose="05000000000000000000" pitchFamily="2" charset="2"/>
              <a:buChar char="v"/>
              <a:defRPr sz="2665" b="0" i="0" u="none" kern="1200" baseline="0">
                <a:solidFill>
                  <a:srgbClr val="007A77"/>
                </a:solidFill>
                <a:latin typeface="Times New Roman" panose="02020603050405020304" pitchFamily="18" charset="0"/>
                <a:ea typeface="宋体" panose="02010600030101010101" pitchFamily="2" charset="-122"/>
                <a:cs typeface="+mn-ea"/>
              </a:defRPr>
            </a:lvl7pPr>
            <a:lvl8pPr marL="4572000" lvl="7" indent="-304800" algn="l" defTabSz="1219200" eaLnBrk="1" fontAlgn="base" latinLnBrk="0" hangingPunct="1">
              <a:lnSpc>
                <a:spcPct val="100000"/>
              </a:lnSpc>
              <a:spcBef>
                <a:spcPts val="130"/>
              </a:spcBef>
              <a:spcAft>
                <a:spcPct val="0"/>
              </a:spcAft>
              <a:buClr>
                <a:srgbClr val="DC5900"/>
              </a:buClr>
              <a:buSzPct val="85000"/>
              <a:buFont typeface="Wingdings" panose="05000000000000000000" pitchFamily="2" charset="2"/>
              <a:buChar char="v"/>
              <a:defRPr sz="2665" b="0" i="0" u="none" kern="1200" baseline="0">
                <a:solidFill>
                  <a:srgbClr val="007A77"/>
                </a:solidFill>
                <a:latin typeface="Times New Roman" panose="02020603050405020304" pitchFamily="18" charset="0"/>
                <a:ea typeface="宋体" panose="02010600030101010101" pitchFamily="2" charset="-122"/>
                <a:cs typeface="+mn-ea"/>
              </a:defRPr>
            </a:lvl8pPr>
            <a:lvl9pPr marL="5181600" lvl="8" indent="-304800" algn="l" defTabSz="1219200" eaLnBrk="1" fontAlgn="base" latinLnBrk="0" hangingPunct="1">
              <a:lnSpc>
                <a:spcPct val="100000"/>
              </a:lnSpc>
              <a:spcBef>
                <a:spcPts val="130"/>
              </a:spcBef>
              <a:spcAft>
                <a:spcPct val="0"/>
              </a:spcAft>
              <a:buClr>
                <a:srgbClr val="DC5900"/>
              </a:buClr>
              <a:buSzPct val="85000"/>
              <a:buFont typeface="Wingdings" panose="05000000000000000000" pitchFamily="2" charset="2"/>
              <a:buChar char="v"/>
              <a:defRPr sz="2665" b="0" i="0" u="none" kern="1200" baseline="0">
                <a:solidFill>
                  <a:srgbClr val="007A77"/>
                </a:solidFill>
                <a:latin typeface="Times New Roman" panose="02020603050405020304" pitchFamily="18" charset="0"/>
                <a:ea typeface="宋体" panose="02010600030101010101" pitchFamily="2" charset="-122"/>
                <a:cs typeface="+mn-ea"/>
              </a:defRPr>
            </a:lvl9pPr>
          </a:lstStyle>
          <a:p>
            <a:pPr>
              <a:lnSpc>
                <a:spcPct val="125000"/>
              </a:lnSpc>
              <a:spcAft>
                <a:spcPts val="0"/>
              </a:spcAft>
            </a:pPr>
            <a:r>
              <a:rPr lang="zh-CN" altLang="en-US" sz="2800" b="1">
                <a:latin typeface="楷体" panose="02010609060101010101" charset="-122"/>
                <a:ea typeface="楷体" panose="02010609060101010101" charset="-122"/>
              </a:rPr>
              <a:t>考纲解读</a:t>
            </a:r>
            <a:endParaRPr lang="zh-CN" altLang="en-US" sz="2800" b="1">
              <a:latin typeface="楷体" panose="02010609060101010101" charset="-122"/>
              <a:ea typeface="楷体" panose="02010609060101010101" charset="-122"/>
            </a:endParaRPr>
          </a:p>
          <a:p>
            <a:pPr marL="0" indent="0">
              <a:lnSpc>
                <a:spcPct val="125000"/>
              </a:lnSpc>
              <a:spcAft>
                <a:spcPts val="0"/>
              </a:spcAft>
              <a:buNone/>
            </a:pPr>
            <a:r>
              <a:rPr lang="zh-CN" altLang="en-US"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sym typeface="+mn-ea"/>
              </a:rPr>
              <a:t>秦朝是中国政治制度史上最重要的转折时期之一。</a:t>
            </a:r>
            <a:endParaRPr lang="zh-CN" altLang="en-US" sz="2800" b="1">
              <a:latin typeface="楷体" panose="02010609060101010101" charset="-122"/>
              <a:ea typeface="楷体" panose="02010609060101010101" charset="-122"/>
            </a:endParaRPr>
          </a:p>
          <a:p>
            <a:pPr marL="0" indent="0">
              <a:lnSpc>
                <a:spcPct val="125000"/>
              </a:lnSpc>
              <a:spcAft>
                <a:spcPts val="0"/>
              </a:spcAft>
              <a:buNone/>
            </a:pPr>
            <a:r>
              <a:rPr lang="zh-CN" altLang="en-US" sz="2800" b="1">
                <a:latin typeface="楷体" panose="02010609060101010101" charset="-122"/>
                <a:ea typeface="楷体" panose="02010609060101010101" charset="-122"/>
              </a:rPr>
              <a:t>君主制度：王权有限（贵族君主制）——皇权至上（专制君主制）；</a:t>
            </a:r>
            <a:endParaRPr lang="zh-CN" altLang="en-US" sz="2800" b="1">
              <a:latin typeface="楷体" panose="02010609060101010101" charset="-122"/>
              <a:ea typeface="楷体" panose="02010609060101010101" charset="-122"/>
            </a:endParaRPr>
          </a:p>
          <a:p>
            <a:pPr marL="0" indent="0">
              <a:lnSpc>
                <a:spcPct val="125000"/>
              </a:lnSpc>
              <a:spcAft>
                <a:spcPts val="0"/>
              </a:spcAft>
              <a:buNone/>
            </a:pPr>
            <a:r>
              <a:rPr lang="zh-CN" altLang="en-US" sz="2800" b="1">
                <a:latin typeface="楷体" panose="02010609060101010101" charset="-122"/>
                <a:ea typeface="楷体" panose="02010609060101010101" charset="-122"/>
              </a:rPr>
              <a:t>地方管理：分封制  （地方分权制）——郡县制  （中央集权制）；</a:t>
            </a:r>
            <a:endParaRPr lang="zh-CN" altLang="en-US" sz="2800" b="1">
              <a:latin typeface="楷体" panose="02010609060101010101" charset="-122"/>
              <a:ea typeface="楷体" panose="02010609060101010101" charset="-122"/>
            </a:endParaRPr>
          </a:p>
          <a:p>
            <a:pPr marL="0" indent="0">
              <a:lnSpc>
                <a:spcPct val="125000"/>
              </a:lnSpc>
              <a:spcAft>
                <a:spcPts val="0"/>
              </a:spcAft>
              <a:buNone/>
            </a:pPr>
            <a:r>
              <a:rPr lang="zh-CN" altLang="en-US" sz="2800" b="1">
                <a:latin typeface="楷体" panose="02010609060101010101" charset="-122"/>
                <a:ea typeface="楷体" panose="02010609060101010101" charset="-122"/>
              </a:rPr>
              <a:t>总体特征：由贵族政治到官僚政治。</a:t>
            </a:r>
            <a:endParaRPr lang="zh-CN" altLang="en-US" sz="2800" b="1">
              <a:latin typeface="楷体" panose="02010609060101010101" charset="-122"/>
              <a:ea typeface="楷体" panose="02010609060101010101" charset="-122"/>
            </a:endParaRPr>
          </a:p>
          <a:p>
            <a:pPr marL="0" indent="0">
              <a:lnSpc>
                <a:spcPct val="125000"/>
              </a:lnSpc>
              <a:spcAft>
                <a:spcPts val="0"/>
              </a:spcAft>
              <a:buNone/>
            </a:pPr>
            <a:r>
              <a:rPr lang="zh-CN" altLang="en-US" sz="2800" b="1">
                <a:latin typeface="楷体" panose="02010609060101010101" charset="-122"/>
                <a:ea typeface="楷体" panose="02010609060101010101" charset="-122"/>
              </a:rPr>
              <a:t>   汉代政治制度的承袭与创新:汉承秦制、有所损益</a:t>
            </a:r>
            <a:endParaRPr lang="zh-CN" altLang="en-US" sz="2800" b="1">
              <a:latin typeface="楷体" panose="02010609060101010101" charset="-122"/>
              <a:ea typeface="楷体" panose="02010609060101010101" charset="-122"/>
            </a:endParaRPr>
          </a:p>
          <a:p>
            <a:pPr marL="0" indent="0">
              <a:lnSpc>
                <a:spcPct val="125000"/>
              </a:lnSpc>
              <a:spcAft>
                <a:spcPts val="0"/>
              </a:spcAft>
              <a:buNone/>
            </a:pPr>
            <a:r>
              <a:rPr lang="zh-CN" altLang="en-US" sz="2800" b="1">
                <a:latin typeface="楷体" panose="02010609060101010101" charset="-122"/>
                <a:ea typeface="楷体" panose="02010609060101010101" charset="-122"/>
              </a:rPr>
              <a:t>   ①中外朝制度;②刺史制度;③察举制</a:t>
            </a:r>
            <a:endParaRPr lang="zh-CN" altLang="en-US" sz="2800" b="1">
              <a:latin typeface="楷体" panose="02010609060101010101" charset="-122"/>
              <a:ea typeface="楷体" panose="02010609060101010101" charset="-122"/>
            </a:endParaRPr>
          </a:p>
          <a:p>
            <a:pPr marL="0" indent="0">
              <a:lnSpc>
                <a:spcPct val="125000"/>
              </a:lnSpc>
              <a:spcAft>
                <a:spcPts val="0"/>
              </a:spcAft>
              <a:buNone/>
            </a:pPr>
            <a:r>
              <a:rPr lang="zh-CN" altLang="en-US" sz="2800" b="1">
                <a:latin typeface="楷体" panose="02010609060101010101" charset="-122"/>
                <a:ea typeface="楷体" panose="02010609060101010101" charset="-122"/>
              </a:rPr>
              <a:t> </a:t>
            </a:r>
            <a:endParaRPr lang="zh-CN" altLang="en-US" sz="2800" b="1">
              <a:latin typeface="楷体" panose="02010609060101010101" charset="-122"/>
              <a:ea typeface="楷体" panose="02010609060101010101" charset="-122"/>
            </a:endParaRPr>
          </a:p>
        </p:txBody>
      </p:sp>
      <p:sp>
        <p:nvSpPr>
          <p:cNvPr id="5" name="文本框 4"/>
          <p:cNvSpPr txBox="1"/>
          <p:nvPr/>
        </p:nvSpPr>
        <p:spPr>
          <a:xfrm>
            <a:off x="2332355" y="69532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考纲解读</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概念辨析</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305435" y="1355725"/>
            <a:ext cx="11581130" cy="5477510"/>
          </a:xfrm>
          <a:prstGeom prst="rect">
            <a:avLst/>
          </a:prstGeom>
          <a:noFill/>
          <a:ln w="9525">
            <a:noFill/>
          </a:ln>
        </p:spPr>
        <p:txBody>
          <a:bodyPr wrap="square">
            <a:spAutoFit/>
          </a:bodyPr>
          <a:p>
            <a:pPr indent="266700" algn="l" fontAlgn="auto">
              <a:lnSpc>
                <a:spcPct val="125000"/>
              </a:lnSpc>
            </a:pPr>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专制主义中央集权制：</a:t>
            </a:r>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a:t>
            </a:r>
            <a:r>
              <a:rPr lang="zh-CN" sz="2800" b="1">
                <a:latin typeface="楷体" panose="02010609060101010101" charset="-122"/>
                <a:ea typeface="楷体" panose="02010609060101010101" charset="-122"/>
              </a:rPr>
              <a:t>中央集权是相对于</a:t>
            </a:r>
            <a:r>
              <a:rPr lang="zh-CN" sz="2800" b="1">
                <a:solidFill>
                  <a:srgbClr val="FF0000"/>
                </a:solidFill>
                <a:latin typeface="楷体" panose="02010609060101010101" charset="-122"/>
                <a:ea typeface="楷体" panose="02010609060101010101" charset="-122"/>
              </a:rPr>
              <a:t>地方分权</a:t>
            </a:r>
            <a:r>
              <a:rPr lang="zh-CN" sz="2800" b="1">
                <a:latin typeface="楷体" panose="02010609060101010101" charset="-122"/>
                <a:ea typeface="楷体" panose="02010609060101010101" charset="-122"/>
              </a:rPr>
              <a:t>而言的，指地方必须严格服从中央政府的命令，一切受制于中央。（</a:t>
            </a:r>
            <a:r>
              <a:rPr lang="zh-CN" altLang="en-US" sz="2800" b="1">
                <a:latin typeface="楷体" panose="02010609060101010101" charset="-122"/>
                <a:ea typeface="楷体" panose="02010609060101010101" charset="-122"/>
                <a:sym typeface="+mn-ea"/>
              </a:rPr>
              <a:t>解决中央与地方的关系</a:t>
            </a:r>
            <a:r>
              <a:rPr lang="zh-CN" sz="2800" b="1">
                <a:latin typeface="楷体" panose="02010609060101010101" charset="-122"/>
                <a:ea typeface="楷体" panose="02010609060101010101" charset="-122"/>
              </a:rPr>
              <a:t>）</a:t>
            </a:r>
            <a:endParaRPr lang="zh-CN" sz="2800" b="1">
              <a:latin typeface="楷体" panose="02010609060101010101" charset="-122"/>
              <a:ea typeface="楷体" panose="02010609060101010101" charset="-122"/>
            </a:endParaRPr>
          </a:p>
          <a:p>
            <a:pPr indent="266700" algn="l" fontAlgn="auto">
              <a:lnSpc>
                <a:spcPct val="125000"/>
              </a:lnSpc>
            </a:pPr>
            <a:r>
              <a:rPr lang="zh-CN" altLang="en-US" sz="2800" b="1">
                <a:solidFill>
                  <a:srgbClr val="000099"/>
                </a:solidFill>
                <a:latin typeface="楷体" panose="02010609060101010101" charset="-122"/>
                <a:ea typeface="楷体" panose="02010609060101010101" charset="-122"/>
                <a:sym typeface="+mn-ea"/>
              </a:rPr>
              <a:t> </a:t>
            </a:r>
            <a:r>
              <a:rPr lang="en-US" altLang="zh-CN" sz="2800" b="1">
                <a:solidFill>
                  <a:srgbClr val="000099"/>
                </a:solidFill>
                <a:latin typeface="楷体" panose="02010609060101010101" charset="-122"/>
                <a:ea typeface="楷体" panose="02010609060101010101" charset="-122"/>
                <a:sym typeface="+mn-ea"/>
              </a:rPr>
              <a:t>2</a:t>
            </a:r>
            <a:r>
              <a:rPr lang="zh-CN" altLang="en-US" sz="2800" b="1">
                <a:solidFill>
                  <a:srgbClr val="000099"/>
                </a:solidFill>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君主专制是指</a:t>
            </a:r>
            <a:r>
              <a:rPr lang="zh-CN" altLang="en-US" sz="2800" b="1">
                <a:solidFill>
                  <a:srgbClr val="FF0000"/>
                </a:solidFill>
                <a:latin typeface="楷体" panose="02010609060101010101" charset="-122"/>
                <a:ea typeface="楷体" panose="02010609060101010101" charset="-122"/>
                <a:sym typeface="+mn-ea"/>
              </a:rPr>
              <a:t>决策的方式</a:t>
            </a:r>
            <a:r>
              <a:rPr lang="zh-CN" altLang="en-US" sz="2800" b="1">
                <a:latin typeface="楷体" panose="02010609060101010101" charset="-122"/>
                <a:ea typeface="楷体" panose="02010609060101010101" charset="-122"/>
                <a:sym typeface="+mn-ea"/>
              </a:rPr>
              <a:t>，处理皇权与相权的关系；（</a:t>
            </a:r>
            <a:r>
              <a:rPr lang="zh-CN" sz="2800" b="1">
                <a:latin typeface="楷体" panose="02010609060101010101" charset="-122"/>
                <a:ea typeface="楷体" panose="02010609060101010101" charset="-122"/>
                <a:sym typeface="+mn-ea"/>
              </a:rPr>
              <a:t>体现的是君臣关系</a:t>
            </a:r>
            <a:r>
              <a:rPr lang="zh-CN" altLang="en-US" sz="2800" b="1">
                <a:latin typeface="楷体" panose="02010609060101010101" charset="-122"/>
                <a:ea typeface="楷体" panose="02010609060101010101" charset="-122"/>
                <a:sym typeface="+mn-ea"/>
              </a:rPr>
              <a:t>）</a:t>
            </a:r>
            <a:endParaRPr lang="zh-CN" altLang="en-US" sz="2800" b="1">
              <a:latin typeface="楷体" panose="02010609060101010101" charset="-122"/>
              <a:ea typeface="楷体" panose="02010609060101010101" charset="-122"/>
            </a:endParaRPr>
          </a:p>
          <a:p>
            <a:pPr indent="266700" algn="l" fontAlgn="auto">
              <a:lnSpc>
                <a:spcPct val="125000"/>
              </a:lnSpc>
            </a:pPr>
            <a:r>
              <a:rPr lang="zh-CN" altLang="en-US" sz="2800" b="1">
                <a:latin typeface="楷体" panose="02010609060101010101" charset="-122"/>
                <a:ea typeface="楷体" panose="02010609060101010101" charset="-122"/>
                <a:sym typeface="+mn-ea"/>
              </a:rPr>
              <a:t>  </a:t>
            </a:r>
            <a:endParaRPr lang="zh-CN" altLang="en-US" sz="2800" b="1">
              <a:latin typeface="楷体" panose="02010609060101010101" charset="-122"/>
              <a:ea typeface="楷体" panose="02010609060101010101" charset="-122"/>
              <a:sym typeface="+mn-ea"/>
            </a:endParaRPr>
          </a:p>
          <a:p>
            <a:pPr indent="266700" algn="l" fontAlgn="auto">
              <a:lnSpc>
                <a:spcPct val="125000"/>
              </a:lnSpc>
            </a:pPr>
            <a:r>
              <a:rPr lang="zh-CN" sz="2800" b="1">
                <a:latin typeface="楷体" panose="02010609060101010101" charset="-122"/>
                <a:ea typeface="楷体" panose="02010609060101010101" charset="-122"/>
              </a:rPr>
              <a:t>君主专制必然实行中央集权，但中央集权不一定要实行君主专制。</a:t>
            </a:r>
            <a:endParaRPr lang="zh-CN" sz="2800" b="1">
              <a:latin typeface="楷体" panose="02010609060101010101" charset="-122"/>
              <a:ea typeface="楷体" panose="02010609060101010101" charset="-122"/>
            </a:endParaRPr>
          </a:p>
          <a:p>
            <a:pPr indent="266700" algn="l" fontAlgn="auto">
              <a:lnSpc>
                <a:spcPct val="125000"/>
              </a:lnSpc>
            </a:pPr>
            <a:r>
              <a:rPr lang="zh-CN" sz="2800" b="1">
                <a:latin typeface="楷体" panose="02010609060101010101" charset="-122"/>
                <a:ea typeface="楷体" panose="02010609060101010101" charset="-122"/>
              </a:rPr>
              <a:t>在中国帝制时代一般实行君主专制的中央集权制度。随着社会的发展，君主专制必然被淘汰，而中央将继续存在。当前中国实行中央集权的行政管理体制，但不是君主专制体制。</a:t>
            </a:r>
            <a:endParaRPr lang="zh-CN" sz="2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329565" y="1228725"/>
            <a:ext cx="11854815" cy="4592320"/>
          </a:xfrm>
          <a:prstGeom prst="rect">
            <a:avLst/>
          </a:prstGeom>
          <a:noFill/>
          <a:ln w="9525">
            <a:noFill/>
          </a:ln>
        </p:spPr>
        <p:txBody>
          <a:bodyPr wrap="square">
            <a:spAutoFit/>
          </a:bodyPr>
          <a:p>
            <a:pPr indent="0" fontAlgn="auto">
              <a:lnSpc>
                <a:spcPct val="125000"/>
              </a:lnSpc>
            </a:pPr>
            <a:r>
              <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一、秦朝的统一   1.条件：  （1）经济上：</a:t>
            </a:r>
            <a:r>
              <a:rPr lang="zh-CN" altLang="zh-CN" sz="2600" b="1" u="sng"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              </a:t>
            </a:r>
            <a:r>
              <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，各地经济联系加强。</a:t>
            </a:r>
            <a:endPar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25000"/>
              </a:lnSpc>
            </a:pPr>
            <a:r>
              <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  （2）政治上：宗法制、分封制遭到破坏；</a:t>
            </a:r>
            <a:r>
              <a:rPr lang="zh-CN" altLang="zh-CN" sz="2600" b="1" u="sng"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                  </a:t>
            </a:r>
            <a:r>
              <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加强了王权。</a:t>
            </a:r>
            <a:endPar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25000"/>
              </a:lnSpc>
            </a:pPr>
            <a:r>
              <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  （3）军事上：</a:t>
            </a:r>
            <a:r>
              <a:rPr lang="zh-CN" altLang="zh-CN" sz="2600" b="1" u="sng"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              </a:t>
            </a:r>
            <a:r>
              <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，客观上促进统一，民族融合加强，为全局统一奠定基础。</a:t>
            </a:r>
            <a:endPar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25000"/>
              </a:lnSpc>
            </a:pPr>
            <a:r>
              <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  （4）社会心理：人民渴望统一。墨子“非攻”代表平民要求</a:t>
            </a:r>
            <a:endPar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25000"/>
              </a:lnSpc>
            </a:pPr>
            <a:r>
              <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  （5）秦的优势：</a:t>
            </a:r>
            <a:r>
              <a:rPr lang="zh-CN" altLang="zh-CN" sz="2600" b="1" u="sng"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             </a:t>
            </a:r>
            <a:r>
              <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rPr>
              <a:t>，使秦国从落后国家成为强国之一；秦王嬴政雄才大略。</a:t>
            </a:r>
            <a:endParaRPr lang="zh-CN" altLang="zh-CN" sz="2600" b="1" kern="100" dirty="0" smtClean="0">
              <a:solidFill>
                <a:schemeClr val="tx1">
                  <a:lumMod val="5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2851929" y="2166174"/>
            <a:ext cx="2316480" cy="521970"/>
          </a:xfrm>
          <a:prstGeom prst="rect">
            <a:avLst/>
          </a:prstGeom>
        </p:spPr>
        <p:txBody>
          <a:bodyPr wrap="none">
            <a:spAutoFit/>
          </a:bodyPr>
          <a:p>
            <a:r>
              <a:rPr lang="zh-CN" altLang="zh-CN" sz="2800" kern="100" dirty="0">
                <a:solidFill>
                  <a:srgbClr val="C00000"/>
                </a:solidFill>
                <a:latin typeface="Times New Roman" panose="02020603050405020304"/>
                <a:ea typeface="华文细黑" panose="02010600040101010101" charset="-122"/>
                <a:cs typeface="Times New Roman" panose="02020603050405020304"/>
              </a:rPr>
              <a:t>小农经济发达</a:t>
            </a:r>
            <a:endParaRPr lang="zh-CN" altLang="en-US" dirty="0">
              <a:solidFill>
                <a:srgbClr val="C00000"/>
              </a:solidFill>
            </a:endParaRPr>
          </a:p>
        </p:txBody>
      </p:sp>
      <p:sp>
        <p:nvSpPr>
          <p:cNvPr id="4" name="矩形 3"/>
          <p:cNvSpPr/>
          <p:nvPr/>
        </p:nvSpPr>
        <p:spPr>
          <a:xfrm>
            <a:off x="7089919" y="2688144"/>
            <a:ext cx="2672080" cy="521970"/>
          </a:xfrm>
          <a:prstGeom prst="rect">
            <a:avLst/>
          </a:prstGeom>
        </p:spPr>
        <p:txBody>
          <a:bodyPr wrap="none">
            <a:spAutoFit/>
          </a:bodyPr>
          <a:p>
            <a:r>
              <a:rPr lang="zh-CN" altLang="zh-CN" sz="2800" kern="100" dirty="0">
                <a:solidFill>
                  <a:srgbClr val="C00000"/>
                </a:solidFill>
                <a:latin typeface="Times New Roman" panose="02020603050405020304"/>
                <a:ea typeface="华文细黑" panose="02010600040101010101" charset="-122"/>
                <a:cs typeface="Times New Roman" panose="02020603050405020304"/>
              </a:rPr>
              <a:t>各国的改革变法</a:t>
            </a:r>
            <a:endParaRPr lang="zh-CN" altLang="en-US" dirty="0">
              <a:solidFill>
                <a:srgbClr val="C00000"/>
              </a:solidFill>
            </a:endParaRPr>
          </a:p>
        </p:txBody>
      </p:sp>
      <p:sp>
        <p:nvSpPr>
          <p:cNvPr id="7" name="矩形 6"/>
          <p:cNvSpPr/>
          <p:nvPr/>
        </p:nvSpPr>
        <p:spPr>
          <a:xfrm>
            <a:off x="2921000" y="3168015"/>
            <a:ext cx="2056765" cy="521970"/>
          </a:xfrm>
          <a:prstGeom prst="rect">
            <a:avLst/>
          </a:prstGeom>
        </p:spPr>
        <p:txBody>
          <a:bodyPr wrap="square">
            <a:spAutoFit/>
          </a:bodyPr>
          <a:p>
            <a:r>
              <a:rPr lang="zh-CN" altLang="zh-CN" sz="2800" kern="100" dirty="0">
                <a:solidFill>
                  <a:srgbClr val="C00000"/>
                </a:solidFill>
                <a:latin typeface="Times New Roman" panose="02020603050405020304"/>
                <a:ea typeface="华文细黑" panose="02010600040101010101" charset="-122"/>
                <a:cs typeface="Times New Roman" panose="02020603050405020304"/>
              </a:rPr>
              <a:t>兼并战争</a:t>
            </a:r>
            <a:endParaRPr lang="zh-CN" altLang="en-US" dirty="0">
              <a:solidFill>
                <a:srgbClr val="C00000"/>
              </a:solidFill>
            </a:endParaRPr>
          </a:p>
        </p:txBody>
      </p:sp>
      <p:sp>
        <p:nvSpPr>
          <p:cNvPr id="8" name="矩形 7"/>
          <p:cNvSpPr/>
          <p:nvPr/>
        </p:nvSpPr>
        <p:spPr>
          <a:xfrm>
            <a:off x="3355340" y="4620260"/>
            <a:ext cx="2056765" cy="521970"/>
          </a:xfrm>
          <a:prstGeom prst="rect">
            <a:avLst/>
          </a:prstGeom>
        </p:spPr>
        <p:txBody>
          <a:bodyPr wrap="square">
            <a:spAutoFit/>
          </a:bodyPr>
          <a:p>
            <a:r>
              <a:rPr lang="zh-CN" altLang="zh-CN" sz="2800" kern="100" dirty="0">
                <a:solidFill>
                  <a:srgbClr val="C00000"/>
                </a:solidFill>
                <a:latin typeface="Times New Roman" panose="02020603050405020304"/>
                <a:ea typeface="华文细黑" panose="02010600040101010101" charset="-122"/>
                <a:cs typeface="Times New Roman" panose="02020603050405020304"/>
              </a:rPr>
              <a:t>商鞅变法</a:t>
            </a:r>
            <a:endParaRPr lang="zh-CN" altLang="zh-CN" sz="2800" kern="100" dirty="0">
              <a:solidFill>
                <a:srgbClr val="C00000"/>
              </a:solidFill>
              <a:latin typeface="Times New Roman" panose="02020603050405020304"/>
              <a:ea typeface="华文细黑" panose="02010600040101010101" charset="-122"/>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2"/>
          <p:cNvSpPr txBox="1"/>
          <p:nvPr/>
        </p:nvSpPr>
        <p:spPr>
          <a:xfrm>
            <a:off x="7604760" y="216535"/>
            <a:ext cx="6099175"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12" name="图片 11" descr="0"/>
          <p:cNvPicPr>
            <a:picLocks noChangeAspect="1"/>
          </p:cNvPicPr>
          <p:nvPr/>
        </p:nvPicPr>
        <p:blipFill>
          <a:blip r:embed="rId1"/>
          <a:srcRect l="1029" t="-430" r="-1029" b="430"/>
          <a:stretch>
            <a:fillRect/>
          </a:stretch>
        </p:blipFill>
        <p:spPr>
          <a:xfrm>
            <a:off x="11078210" y="36830"/>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581910" y="70675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329565" y="1190625"/>
            <a:ext cx="11854815" cy="5593080"/>
          </a:xfrm>
          <a:prstGeom prst="rect">
            <a:avLst/>
          </a:prstGeom>
          <a:noFill/>
          <a:ln w="9525">
            <a:noFill/>
          </a:ln>
        </p:spPr>
        <p:txBody>
          <a:bodyPr wrap="square">
            <a:spAutoFit/>
          </a:bodyPr>
          <a:p>
            <a:pPr indent="0" fontAlgn="auto">
              <a:lnSpc>
                <a:spcPct val="125000"/>
              </a:lnSpc>
            </a:pPr>
            <a:r>
              <a:rPr lang="en-US" sz="2600" b="1">
                <a:latin typeface="宋体" panose="02010600030101010101" pitchFamily="2" charset="-122"/>
                <a:ea typeface="宋体" panose="02010600030101010101" pitchFamily="2" charset="-122"/>
                <a:cs typeface="宋体" panose="02010600030101010101" pitchFamily="2" charset="-122"/>
              </a:rPr>
              <a:t>2.</a:t>
            </a:r>
            <a:r>
              <a:rPr lang="zh-CN" sz="2600" b="1">
                <a:latin typeface="宋体" panose="02010600030101010101" pitchFamily="2" charset="-122"/>
                <a:ea typeface="宋体" panose="02010600030101010101" pitchFamily="2" charset="-122"/>
                <a:cs typeface="宋体" panose="02010600030101010101" pitchFamily="2" charset="-122"/>
              </a:rPr>
              <a:t>概况：</a:t>
            </a:r>
            <a:r>
              <a:rPr lang="en-US" sz="2600" b="1">
                <a:latin typeface="宋体" panose="02010600030101010101" pitchFamily="2" charset="-122"/>
                <a:ea typeface="宋体" panose="02010600030101010101" pitchFamily="2" charset="-122"/>
                <a:cs typeface="宋体" panose="02010600030101010101" pitchFamily="2" charset="-122"/>
              </a:rPr>
              <a:t>  </a:t>
            </a:r>
            <a:r>
              <a:rPr lang="zh-CN" sz="2600" b="1">
                <a:latin typeface="宋体" panose="02010600030101010101" pitchFamily="2" charset="-122"/>
                <a:ea typeface="宋体" panose="02010600030101010101" pitchFamily="2" charset="-122"/>
                <a:cs typeface="宋体" panose="02010600030101010101" pitchFamily="2" charset="-122"/>
              </a:rPr>
              <a:t>（</a:t>
            </a:r>
            <a:r>
              <a:rPr lang="en-US" sz="2600" b="1">
                <a:latin typeface="宋体" panose="02010600030101010101" pitchFamily="2" charset="-122"/>
                <a:ea typeface="宋体" panose="02010600030101010101" pitchFamily="2" charset="-122"/>
                <a:cs typeface="宋体" panose="02010600030101010101" pitchFamily="2" charset="-122"/>
              </a:rPr>
              <a:t>1</a:t>
            </a:r>
            <a:r>
              <a:rPr lang="zh-CN" sz="2600" b="1">
                <a:latin typeface="宋体" panose="02010600030101010101" pitchFamily="2" charset="-122"/>
                <a:ea typeface="宋体" panose="02010600030101010101" pitchFamily="2" charset="-122"/>
                <a:cs typeface="宋体" panose="02010600030101010101" pitchFamily="2" charset="-122"/>
              </a:rPr>
              <a:t>）东灭六国：公元前</a:t>
            </a:r>
            <a:r>
              <a:rPr lang="en-US" sz="2600" b="1">
                <a:latin typeface="宋体" panose="02010600030101010101" pitchFamily="2" charset="-122"/>
                <a:ea typeface="宋体" panose="02010600030101010101" pitchFamily="2" charset="-122"/>
                <a:cs typeface="宋体" panose="02010600030101010101" pitchFamily="2" charset="-122"/>
              </a:rPr>
              <a:t>230</a:t>
            </a:r>
            <a:r>
              <a:rPr lang="zh-CN" sz="2600" b="1">
                <a:latin typeface="宋体" panose="02010600030101010101" pitchFamily="2" charset="-122"/>
                <a:ea typeface="宋体" panose="02010600030101010101" pitchFamily="2" charset="-122"/>
                <a:cs typeface="宋体" panose="02010600030101010101" pitchFamily="2" charset="-122"/>
              </a:rPr>
              <a:t>—公元前</a:t>
            </a:r>
            <a:r>
              <a:rPr lang="en-US" sz="2600" b="1">
                <a:latin typeface="宋体" panose="02010600030101010101" pitchFamily="2" charset="-122"/>
                <a:ea typeface="宋体" panose="02010600030101010101" pitchFamily="2" charset="-122"/>
                <a:cs typeface="宋体" panose="02010600030101010101" pitchFamily="2" charset="-122"/>
              </a:rPr>
              <a:t>221</a:t>
            </a:r>
            <a:r>
              <a:rPr lang="zh-CN" sz="2600" b="1">
                <a:latin typeface="宋体" panose="02010600030101010101" pitchFamily="2" charset="-122"/>
                <a:ea typeface="宋体" panose="02010600030101010101" pitchFamily="2" charset="-122"/>
                <a:cs typeface="宋体" panose="02010600030101010101" pitchFamily="2" charset="-122"/>
              </a:rPr>
              <a:t>年。结束了春秋战国以来的混乱局面，建立了中国历史上第一个统一的专制主义中央集权的王朝，定都咸阳。</a:t>
            </a:r>
            <a:r>
              <a:rPr lang="en-US" sz="2600" b="1">
                <a:latin typeface="宋体" panose="02010600030101010101" pitchFamily="2" charset="-122"/>
                <a:ea typeface="宋体" panose="02010600030101010101" pitchFamily="2" charset="-122"/>
                <a:cs typeface="宋体" panose="02010600030101010101" pitchFamily="2" charset="-122"/>
              </a:rPr>
              <a:t>  </a:t>
            </a:r>
            <a:r>
              <a:rPr lang="zh-CN" sz="2600" b="1">
                <a:latin typeface="宋体" panose="02010600030101010101" pitchFamily="2" charset="-122"/>
                <a:ea typeface="宋体" panose="02010600030101010101" pitchFamily="2" charset="-122"/>
                <a:cs typeface="宋体" panose="02010600030101010101" pitchFamily="2" charset="-122"/>
              </a:rPr>
              <a:t>（</a:t>
            </a:r>
            <a:r>
              <a:rPr lang="en-US" sz="2600" b="1">
                <a:latin typeface="宋体" panose="02010600030101010101" pitchFamily="2" charset="-122"/>
                <a:ea typeface="宋体" panose="02010600030101010101" pitchFamily="2" charset="-122"/>
                <a:cs typeface="宋体" panose="02010600030101010101" pitchFamily="2" charset="-122"/>
              </a:rPr>
              <a:t>2</a:t>
            </a:r>
            <a:r>
              <a:rPr lang="zh-CN" sz="2600" b="1">
                <a:latin typeface="宋体" panose="02010600030101010101" pitchFamily="2" charset="-122"/>
                <a:ea typeface="宋体" panose="02010600030101010101" pitchFamily="2" charset="-122"/>
                <a:cs typeface="宋体" panose="02010600030101010101" pitchFamily="2" charset="-122"/>
              </a:rPr>
              <a:t>）北击匈奴：公元前</a:t>
            </a:r>
            <a:r>
              <a:rPr lang="en-US" sz="2600" b="1">
                <a:latin typeface="宋体" panose="02010600030101010101" pitchFamily="2" charset="-122"/>
                <a:ea typeface="宋体" panose="02010600030101010101" pitchFamily="2" charset="-122"/>
                <a:cs typeface="宋体" panose="02010600030101010101" pitchFamily="2" charset="-122"/>
              </a:rPr>
              <a:t>215</a:t>
            </a:r>
            <a:r>
              <a:rPr lang="zh-CN" sz="2600" b="1">
                <a:latin typeface="宋体" panose="02010600030101010101" pitchFamily="2" charset="-122"/>
                <a:ea typeface="宋体" panose="02010600030101010101" pitchFamily="2" charset="-122"/>
                <a:cs typeface="宋体" panose="02010600030101010101" pitchFamily="2" charset="-122"/>
              </a:rPr>
              <a:t>年，蒙恬率军夺回河套地区，移民戍边，置九原郡。修长城和直道，加强北部边防。</a:t>
            </a:r>
            <a:r>
              <a:rPr lang="en-US" sz="2600" b="1">
                <a:latin typeface="宋体" panose="02010600030101010101" pitchFamily="2" charset="-122"/>
                <a:ea typeface="宋体" panose="02010600030101010101" pitchFamily="2" charset="-122"/>
                <a:cs typeface="宋体" panose="02010600030101010101" pitchFamily="2" charset="-122"/>
              </a:rPr>
              <a:t>  </a:t>
            </a:r>
            <a:r>
              <a:rPr lang="zh-CN" sz="2600" b="1">
                <a:latin typeface="宋体" panose="02010600030101010101" pitchFamily="2" charset="-122"/>
                <a:ea typeface="宋体" panose="02010600030101010101" pitchFamily="2" charset="-122"/>
                <a:cs typeface="宋体" panose="02010600030101010101" pitchFamily="2" charset="-122"/>
              </a:rPr>
              <a:t>（</a:t>
            </a:r>
            <a:r>
              <a:rPr lang="en-US" sz="2600" b="1">
                <a:latin typeface="宋体" panose="02010600030101010101" pitchFamily="2" charset="-122"/>
                <a:ea typeface="宋体" panose="02010600030101010101" pitchFamily="2" charset="-122"/>
                <a:cs typeface="宋体" panose="02010600030101010101" pitchFamily="2" charset="-122"/>
              </a:rPr>
              <a:t>3</a:t>
            </a:r>
            <a:r>
              <a:rPr lang="zh-CN" sz="2600" b="1">
                <a:latin typeface="宋体" panose="02010600030101010101" pitchFamily="2" charset="-122"/>
                <a:ea typeface="宋体" panose="02010600030101010101" pitchFamily="2" charset="-122"/>
                <a:cs typeface="宋体" panose="02010600030101010101" pitchFamily="2" charset="-122"/>
              </a:rPr>
              <a:t>）南统岭南：开凿灵渠，沟通湘水和漓水；平定岭南，置岭南郡，是岭南归中央王朝管辖的开端。</a:t>
            </a:r>
            <a:r>
              <a:rPr lang="en-US" sz="2600" b="1">
                <a:latin typeface="宋体" panose="02010600030101010101" pitchFamily="2" charset="-122"/>
                <a:ea typeface="宋体" panose="02010600030101010101" pitchFamily="2" charset="-122"/>
                <a:cs typeface="宋体" panose="02010600030101010101" pitchFamily="2" charset="-122"/>
              </a:rPr>
              <a:t>  </a:t>
            </a:r>
            <a:r>
              <a:rPr lang="zh-CN" sz="2600" b="1">
                <a:latin typeface="宋体" panose="02010600030101010101" pitchFamily="2" charset="-122"/>
                <a:ea typeface="宋体" panose="02010600030101010101" pitchFamily="2" charset="-122"/>
                <a:cs typeface="宋体" panose="02010600030101010101" pitchFamily="2" charset="-122"/>
              </a:rPr>
              <a:t>（</a:t>
            </a:r>
            <a:r>
              <a:rPr lang="en-US" sz="2600" b="1">
                <a:latin typeface="宋体" panose="02010600030101010101" pitchFamily="2" charset="-122"/>
                <a:ea typeface="宋体" panose="02010600030101010101" pitchFamily="2" charset="-122"/>
                <a:cs typeface="宋体" panose="02010600030101010101" pitchFamily="2" charset="-122"/>
              </a:rPr>
              <a:t>4</a:t>
            </a:r>
            <a:r>
              <a:rPr lang="zh-CN" sz="2600" b="1">
                <a:latin typeface="宋体" panose="02010600030101010101" pitchFamily="2" charset="-122"/>
                <a:ea typeface="宋体" panose="02010600030101010101" pitchFamily="2" charset="-122"/>
                <a:cs typeface="宋体" panose="02010600030101010101" pitchFamily="2" charset="-122"/>
              </a:rPr>
              <a:t>）管理西南夷：在西南夷地区，开辟五尺道，任命官吏，是西南地区进入中原统一政权版图的开始。</a:t>
            </a:r>
            <a:r>
              <a:rPr lang="en-US" sz="2600" b="1">
                <a:latin typeface="宋体" panose="02010600030101010101" pitchFamily="2" charset="-122"/>
                <a:ea typeface="宋体" panose="02010600030101010101" pitchFamily="2" charset="-122"/>
                <a:cs typeface="宋体" panose="02010600030101010101" pitchFamily="2" charset="-122"/>
              </a:rPr>
              <a:t>3.</a:t>
            </a:r>
            <a:r>
              <a:rPr lang="zh-CN" sz="2600" b="1">
                <a:latin typeface="宋体" panose="02010600030101010101" pitchFamily="2" charset="-122"/>
                <a:ea typeface="宋体" panose="02010600030101010101" pitchFamily="2" charset="-122"/>
                <a:cs typeface="宋体" panose="02010600030101010101" pitchFamily="2" charset="-122"/>
              </a:rPr>
              <a:t>意义：</a:t>
            </a:r>
            <a:r>
              <a:rPr lang="en-US" sz="2600" b="1">
                <a:latin typeface="宋体" panose="02010600030101010101" pitchFamily="2" charset="-122"/>
                <a:ea typeface="宋体" panose="02010600030101010101" pitchFamily="2" charset="-122"/>
                <a:cs typeface="宋体" panose="02010600030101010101" pitchFamily="2" charset="-122"/>
              </a:rPr>
              <a:t>   </a:t>
            </a:r>
            <a:r>
              <a:rPr lang="zh-CN" sz="2600" b="1">
                <a:latin typeface="宋体" panose="02010600030101010101" pitchFamily="2" charset="-122"/>
                <a:ea typeface="宋体" panose="02010600030101010101" pitchFamily="2" charset="-122"/>
                <a:cs typeface="宋体" panose="02010600030101010101" pitchFamily="2" charset="-122"/>
              </a:rPr>
              <a:t>不仅扩大了统一帝国的规模，而且推动了中华民族多元一体的格局形成。</a:t>
            </a:r>
            <a:endParaRPr lang="zh-CN" altLang="en-US" sz="26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6389</Words>
  <Application>WPS 演示</Application>
  <PresentationFormat>宽屏</PresentationFormat>
  <Paragraphs>533</Paragraphs>
  <Slides>32</Slides>
  <Notes>0</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32</vt:i4>
      </vt:variant>
    </vt:vector>
  </HeadingPairs>
  <TitlesOfParts>
    <vt:vector size="57" baseType="lpstr">
      <vt:lpstr>Arial</vt:lpstr>
      <vt:lpstr>宋体</vt:lpstr>
      <vt:lpstr>Wingdings</vt:lpstr>
      <vt:lpstr>Arial</vt:lpstr>
      <vt:lpstr>华文行楷</vt:lpstr>
      <vt:lpstr>微软雅黑</vt:lpstr>
      <vt:lpstr>Times New Roman</vt:lpstr>
      <vt:lpstr>义启小魏楷</vt:lpstr>
      <vt:lpstr>楷体</vt:lpstr>
      <vt:lpstr>华文中宋</vt:lpstr>
      <vt:lpstr>Times New Roman</vt:lpstr>
      <vt:lpstr>华文细黑</vt:lpstr>
      <vt:lpstr>DengXian</vt:lpstr>
      <vt:lpstr>Segoe Print</vt:lpstr>
      <vt:lpstr>DengXian Light</vt:lpstr>
      <vt:lpstr>Arial Unicode MS</vt:lpstr>
      <vt:lpstr>Calibri</vt:lpstr>
      <vt:lpstr>黑体</vt:lpstr>
      <vt:lpstr>华文楷体</vt:lpstr>
      <vt:lpstr>华文新魏</vt:lpstr>
      <vt:lpstr>幼圆</vt:lpstr>
      <vt:lpstr>Wingdings</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106</cp:revision>
  <dcterms:created xsi:type="dcterms:W3CDTF">2018-05-25T03:02:00Z</dcterms:created>
  <dcterms:modified xsi:type="dcterms:W3CDTF">2021-03-11T01:37:49Z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