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0" r:id="rId2"/>
    <p:sldId id="352" r:id="rId3"/>
    <p:sldId id="458" r:id="rId4"/>
    <p:sldId id="456" r:id="rId5"/>
    <p:sldId id="477" r:id="rId6"/>
    <p:sldId id="495" r:id="rId7"/>
    <p:sldId id="466" r:id="rId8"/>
    <p:sldId id="460" r:id="rId9"/>
    <p:sldId id="487" r:id="rId10"/>
    <p:sldId id="486" r:id="rId11"/>
    <p:sldId id="496" r:id="rId12"/>
    <p:sldId id="467" r:id="rId13"/>
    <p:sldId id="462" r:id="rId14"/>
    <p:sldId id="469" r:id="rId15"/>
    <p:sldId id="493" r:id="rId16"/>
    <p:sldId id="494" r:id="rId17"/>
    <p:sldId id="470" r:id="rId18"/>
    <p:sldId id="472" r:id="rId19"/>
    <p:sldId id="473" r:id="rId20"/>
    <p:sldId id="481" r:id="rId21"/>
    <p:sldId id="482" r:id="rId22"/>
    <p:sldId id="474" r:id="rId23"/>
    <p:sldId id="484" r:id="rId24"/>
    <p:sldId id="405" r:id="rId25"/>
  </p:sldIdLst>
  <p:sldSz cx="9144000" cy="6858000" type="screen4x3"/>
  <p:notesSz cx="6797675" cy="9929813"/>
  <p:embeddedFontLst>
    <p:embeddedFont>
      <p:font typeface="微软雅黑" pitchFamily="34" charset="-122"/>
      <p:regular r:id="rId28"/>
      <p:bold r:id="rId29"/>
    </p:embeddedFont>
    <p:embeddedFont>
      <p:font typeface="华文楷体" pitchFamily="2" charset="-122"/>
      <p:regular r:id="rId30"/>
    </p:embeddedFont>
    <p:embeddedFont>
      <p:font typeface="Comic Sans MS" pitchFamily="66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楷体" pitchFamily="49" charset="-122"/>
      <p:regular r:id="rId39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Wangzhi gang" initials="Wg" lastIdx="1" clrIdx="0"/>
  <p:cmAuthor id="8" name="姜伟光" initials="姜" lastIdx="1" clrIdx="0"/>
  <p:cmAuthor id="2" name="作者" initials="A" lastIdx="1" clrIdx="1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7DB"/>
    <a:srgbClr val="FFF0BF"/>
    <a:srgbClr val="FDF021"/>
    <a:srgbClr val="E4CA3A"/>
    <a:srgbClr val="E0F2FC"/>
    <a:srgbClr val="ABDCF7"/>
    <a:srgbClr val="2D91B9"/>
    <a:srgbClr val="66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26" autoAdjust="0"/>
  </p:normalViewPr>
  <p:slideViewPr>
    <p:cSldViewPr showGuides="1">
      <p:cViewPr>
        <p:scale>
          <a:sx n="110" d="100"/>
          <a:sy n="110" d="100"/>
        </p:scale>
        <p:origin x="-164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6D056-CE99-461E-B6CB-37FC19480025}" type="datetimeFigureOut">
              <a:rPr lang="zh-CN" altLang="en-US" smtClean="0"/>
              <a:t>2021-04-25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28489-4182-4C34-8F81-A303350273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690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086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869" y="0"/>
            <a:ext cx="2947233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599"/>
            <a:ext cx="2944086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869" y="9431599"/>
            <a:ext cx="2947233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4489939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260"/>
            <a:ext cx="9144000" cy="69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35"/>
            <a:ext cx="9144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2550"/>
            <a:ext cx="9144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flipV="1">
            <a:off x="5868144" y="6140880"/>
            <a:ext cx="3275856" cy="387425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6" name="任意多边形: 形状 11"/>
          <p:cNvSpPr/>
          <p:nvPr/>
        </p:nvSpPr>
        <p:spPr>
          <a:xfrm flipV="1">
            <a:off x="5354505" y="6140880"/>
            <a:ext cx="873679" cy="387425"/>
          </a:xfrm>
          <a:custGeom>
            <a:avLst/>
            <a:gdLst>
              <a:gd name="connsiteX0" fmla="*/ 0 w 10965543"/>
              <a:gd name="connsiteY0" fmla="*/ 0 h 3542400"/>
              <a:gd name="connsiteX1" fmla="*/ 508000 w 10965543"/>
              <a:gd name="connsiteY1" fmla="*/ 0 h 3542400"/>
              <a:gd name="connsiteX2" fmla="*/ 508000 w 10965543"/>
              <a:gd name="connsiteY2" fmla="*/ 592 h 3542400"/>
              <a:gd name="connsiteX3" fmla="*/ 1764391 w 10965543"/>
              <a:gd name="connsiteY3" fmla="*/ 592 h 3542400"/>
              <a:gd name="connsiteX4" fmla="*/ 1764391 w 10965543"/>
              <a:gd name="connsiteY4" fmla="*/ 4518 h 3542400"/>
              <a:gd name="connsiteX5" fmla="*/ 8215747 w 10965543"/>
              <a:gd name="connsiteY5" fmla="*/ 4518 h 3542400"/>
              <a:gd name="connsiteX6" fmla="*/ 8215747 w 10965543"/>
              <a:gd name="connsiteY6" fmla="*/ 4517 h 3542400"/>
              <a:gd name="connsiteX7" fmla="*/ 10965543 w 10965543"/>
              <a:gd name="connsiteY7" fmla="*/ 3541808 h 3542400"/>
              <a:gd name="connsiteX8" fmla="*/ 8215747 w 10965543"/>
              <a:gd name="connsiteY8" fmla="*/ 3541808 h 3542400"/>
              <a:gd name="connsiteX9" fmla="*/ 1535793 w 10965543"/>
              <a:gd name="connsiteY9" fmla="*/ 3541808 h 3542400"/>
              <a:gd name="connsiteX10" fmla="*/ 1535793 w 10965543"/>
              <a:gd name="connsiteY10" fmla="*/ 3539392 h 3542400"/>
              <a:gd name="connsiteX11" fmla="*/ 508000 w 10965543"/>
              <a:gd name="connsiteY11" fmla="*/ 3539392 h 3542400"/>
              <a:gd name="connsiteX12" fmla="*/ 508000 w 10965543"/>
              <a:gd name="connsiteY12" fmla="*/ 3542400 h 3542400"/>
              <a:gd name="connsiteX13" fmla="*/ 0 w 10965543"/>
              <a:gd name="connsiteY13" fmla="*/ 3542400 h 35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5543" h="3542400">
                <a:moveTo>
                  <a:pt x="0" y="0"/>
                </a:moveTo>
                <a:lnTo>
                  <a:pt x="508000" y="0"/>
                </a:lnTo>
                <a:lnTo>
                  <a:pt x="508000" y="592"/>
                </a:lnTo>
                <a:lnTo>
                  <a:pt x="1764391" y="592"/>
                </a:lnTo>
                <a:lnTo>
                  <a:pt x="1764391" y="4518"/>
                </a:lnTo>
                <a:lnTo>
                  <a:pt x="8215747" y="4518"/>
                </a:lnTo>
                <a:lnTo>
                  <a:pt x="8215747" y="4517"/>
                </a:lnTo>
                <a:lnTo>
                  <a:pt x="10965543" y="3541808"/>
                </a:lnTo>
                <a:lnTo>
                  <a:pt x="8215747" y="3541808"/>
                </a:lnTo>
                <a:lnTo>
                  <a:pt x="1535793" y="3541808"/>
                </a:lnTo>
                <a:lnTo>
                  <a:pt x="1535793" y="3539392"/>
                </a:lnTo>
                <a:lnTo>
                  <a:pt x="508000" y="3539392"/>
                </a:lnTo>
                <a:lnTo>
                  <a:pt x="508000" y="3542400"/>
                </a:lnTo>
                <a:lnTo>
                  <a:pt x="0" y="35424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1" name="标题 1"/>
          <p:cNvSpPr txBox="1"/>
          <p:nvPr/>
        </p:nvSpPr>
        <p:spPr>
          <a:xfrm>
            <a:off x="0" y="4280535"/>
            <a:ext cx="9144635" cy="1902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 The universal language</a:t>
            </a:r>
          </a:p>
          <a:p>
            <a:pPr algn="ctr"/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and usage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5148064" y="6156757"/>
            <a:ext cx="3453159" cy="48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林红梅　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江苏省通州高级中学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76590" y="115230"/>
            <a:ext cx="4703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58800"/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Practice</a:t>
            </a:r>
          </a:p>
        </p:txBody>
      </p:sp>
      <p:sp>
        <p:nvSpPr>
          <p:cNvPr id="8" name="减号 7"/>
          <p:cNvSpPr/>
          <p:nvPr/>
        </p:nvSpPr>
        <p:spPr>
          <a:xfrm>
            <a:off x="-1753870" y="521970"/>
            <a:ext cx="12651740" cy="2311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30123" y="2132856"/>
            <a:ext cx="528375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Translate:</a:t>
            </a:r>
          </a:p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①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  <a:sym typeface="+mn-ea"/>
              </a:rPr>
              <a:t>后悔没有用。</a:t>
            </a:r>
          </a:p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is no use crying over spilt milk.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  <a:sym typeface="+mn-ea"/>
              </a:rPr>
              <a:t>他争论是没有好处的。</a:t>
            </a:r>
            <a:endParaRPr lang="en-US" altLang="zh-CN" sz="2800" b="1" dirty="0">
              <a:latin typeface="楷体" pitchFamily="49" charset="-122"/>
              <a:ea typeface="楷体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is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 good arguing with him.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892917" y="875010"/>
            <a:ext cx="5357850" cy="52197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558800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Verb-</a:t>
            </a:r>
            <a:r>
              <a:rPr lang="en-US" altLang="zh-CN" sz="28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ing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forms as subjects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p\Desktop\PPT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-203835" y="600075"/>
            <a:ext cx="9796145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558800"/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Below is a story about a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musician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and his friend in ancient China. </a:t>
            </a:r>
          </a:p>
          <a:p>
            <a:pPr indent="558800"/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Find the sentences that use verb-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forms as </a:t>
            </a:r>
            <a:r>
              <a:rPr lang="en-US" alt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objects 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and fill </a:t>
            </a:r>
          </a:p>
          <a:p>
            <a:pPr indent="558800"/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in the table below. The first one has </a:t>
            </a:r>
            <a:r>
              <a:rPr lang="en-US" alt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been done 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for you.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5580" y="1884045"/>
            <a:ext cx="892619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and Autumn and Warring States periods, there lived a man named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Boya, who was a master of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Playing the </a:t>
            </a:r>
            <a:r>
              <a:rPr lang="zh-CN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his life. He played so well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everyone enjoyed listening to his music and thought highly of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techniques.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However, Boya believed no one could understand his music until he met Zhong Zigi.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Boya did not say anything before playing the </a:t>
            </a:r>
            <a:r>
              <a:rPr lang="en-US" altLang="zh-CN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yet Zhong Ziqi was able to paint a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picture of great mountain ranges in his mind. When Boya continued playing, Zhong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Ziqi said he had heard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sound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river flowing quickly. In fact, Boya had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intended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call the piece </a:t>
            </a:r>
            <a:r>
              <a:rPr lang="zh-CN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Mountains and Flowing Water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Having someone that really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understood his music pleased Boya, who never got tired of sharing his music with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Zhong Ziqgi. The two soon became great friends and before going their separate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ways, they agreed to meet at the Mid-Autumn Festival the next year. However, Zhong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Ziqi failed to show up on that day. When Boya learnt about Zhong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Ziqi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death, he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overcome with sorrow. He played </a:t>
            </a:r>
            <a:r>
              <a:rPr lang="zh-CN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Mountains and Flowing Water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front of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Zhong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Ziqi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grave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After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finished playing the piece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destroyed the </a:t>
            </a:r>
            <a:r>
              <a:rPr lang="zh-CN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said,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person that understands my music is gone,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use keeping the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2390" y="1798955"/>
            <a:ext cx="8999855" cy="4641850"/>
          </a:xfrm>
          <a:prstGeom prst="round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401355" y="295"/>
            <a:ext cx="4703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58800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Exploring the rules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减号 7"/>
          <p:cNvSpPr/>
          <p:nvPr/>
        </p:nvSpPr>
        <p:spPr>
          <a:xfrm>
            <a:off x="-1778635" y="407035"/>
            <a:ext cx="12651740" cy="2311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-19370"/>
            <a:ext cx="4896545" cy="461665"/>
          </a:xfrm>
          <a:prstGeom prst="rect">
            <a:avLst/>
          </a:prstGeom>
          <a:solidFill>
            <a:schemeClr val="accent4">
              <a:alpha val="57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indent="558800"/>
            <a:r>
              <a:rPr lang="en-US" altLang="zh-CN" sz="2400" b="1" dirty="0">
                <a:latin typeface="Times New Roman" panose="02020603050405020304" pitchFamily="18" charset="0"/>
              </a:rPr>
              <a:t>Verb-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ing</a:t>
            </a:r>
            <a:r>
              <a:rPr lang="en-US" altLang="zh-CN" sz="2400" b="1" dirty="0">
                <a:latin typeface="Times New Roman" panose="02020603050405020304" pitchFamily="18" charset="0"/>
              </a:rPr>
              <a:t> forms as o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bjects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3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9208514"/>
              </p:ext>
            </p:extLst>
          </p:nvPr>
        </p:nvGraphicFramePr>
        <p:xfrm>
          <a:off x="366395" y="798195"/>
          <a:ext cx="8226425" cy="450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6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8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Verb-</a:t>
                      </a:r>
                      <a:r>
                        <a:rPr lang="en-US" altLang="zh-CN" sz="2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forms as objects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everyone </a:t>
                      </a:r>
                      <a:r>
                        <a:rPr lang="en-US" altLang="zh-CN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enjoyed </a:t>
                      </a:r>
                      <a:r>
                        <a:rPr lang="en-US" altLang="zh-CN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listening</a:t>
                      </a:r>
                      <a:r>
                        <a:rPr lang="en-US" altLang="zh-CN" sz="2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altLang="zh-C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92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59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2797810" y="4924425"/>
            <a:ext cx="2205990" cy="165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文本框 2"/>
          <p:cNvSpPr txBox="1"/>
          <p:nvPr/>
        </p:nvSpPr>
        <p:spPr>
          <a:xfrm>
            <a:off x="483235" y="2075815"/>
            <a:ext cx="6463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Boya did not say anything before playing the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850640" y="2475865"/>
            <a:ext cx="2669540" cy="165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/>
        </p:nvCxnSpPr>
        <p:spPr>
          <a:xfrm>
            <a:off x="1619250" y="4161155"/>
            <a:ext cx="31686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文本框 3"/>
          <p:cNvSpPr txBox="1"/>
          <p:nvPr/>
        </p:nvSpPr>
        <p:spPr>
          <a:xfrm>
            <a:off x="483235" y="2536190"/>
            <a:ext cx="4317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Boya continued playing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1005" y="3131820"/>
            <a:ext cx="77069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..., who never got tired of sharing his music with  Zhong Ziqi.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6395" y="3593465"/>
            <a:ext cx="4950394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before going their separate ways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3717" y="4378325"/>
            <a:ext cx="4828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he finished playing the piece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389630" y="1935049"/>
            <a:ext cx="129603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>
            <a:off x="3389630" y="3131820"/>
            <a:ext cx="826770" cy="88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/>
          <p:nvPr/>
        </p:nvCxnSpPr>
        <p:spPr>
          <a:xfrm>
            <a:off x="3635375" y="3572510"/>
            <a:ext cx="43205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hp\Desktop\PPT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-316230" y="1967865"/>
            <a:ext cx="4703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58800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Rule 2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8810" y="2613660"/>
            <a:ext cx="76258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verb-</a:t>
            </a:r>
            <a:r>
              <a:rPr lang="zh-C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ing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form can also be used as the object of 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or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(2)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03648" y="3333557"/>
            <a:ext cx="2576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verb/preposition</a:t>
            </a:r>
            <a:endParaRPr lang="en-US" altLang="zh-CN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32040" y="3333557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preposition/verb</a:t>
            </a:r>
            <a:endParaRPr lang="en-US" altLang="zh-CN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376590" y="115230"/>
            <a:ext cx="4703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58800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Working out the rules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9" name="减号 8"/>
          <p:cNvSpPr/>
          <p:nvPr/>
        </p:nvSpPr>
        <p:spPr>
          <a:xfrm>
            <a:off x="-1753870" y="521970"/>
            <a:ext cx="12651740" cy="2311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892917" y="1041380"/>
            <a:ext cx="5357850" cy="52197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indent="558800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Verb-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in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g forms as objects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8652" y="834370"/>
            <a:ext cx="5357850" cy="52197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indent="558800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Verb-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forms as objects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376590" y="115230"/>
            <a:ext cx="4703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58800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Working out the rules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减号 3"/>
          <p:cNvSpPr/>
          <p:nvPr/>
        </p:nvSpPr>
        <p:spPr>
          <a:xfrm>
            <a:off x="-1753870" y="521970"/>
            <a:ext cx="12651740" cy="2311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9864" name="文本框 249863"/>
          <p:cNvSpPr txBox="1"/>
          <p:nvPr/>
        </p:nvSpPr>
        <p:spPr>
          <a:xfrm>
            <a:off x="467544" y="2040423"/>
            <a:ext cx="9144000" cy="3046988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Verbs followed by </a:t>
            </a:r>
            <a:r>
              <a:rPr lang="en-US" altLang="zh-CN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verb-</a:t>
            </a:r>
            <a:r>
              <a:rPr lang="en-US" altLang="zh-CN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zh-CN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forms 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include：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advise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avoid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enjoy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escape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finish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imagine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mind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、</a:t>
            </a:r>
            <a:endParaRPr lang="en-US" altLang="zh-CN" sz="2400" b="1" dirty="0" smtClean="0">
              <a:latin typeface="Times New Roman" panose="02020603050405020304" pitchFamily="18" charset="0"/>
            </a:endParaRPr>
          </a:p>
          <a:p>
            <a:r>
              <a:rPr lang="en-US" altLang="zh-CN" sz="2400" b="1" dirty="0" smtClean="0">
                <a:latin typeface="Times New Roman" panose="02020603050405020304" pitchFamily="18" charset="0"/>
              </a:rPr>
              <a:t>practise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risk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suggest …</a:t>
            </a:r>
          </a:p>
          <a:p>
            <a:endParaRPr lang="en-US" altLang="zh-CN" sz="2400" b="1" dirty="0" smtClean="0">
              <a:solidFill>
                <a:schemeClr val="accent2"/>
              </a:solidFill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Phrasal 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verbs followed by </a:t>
            </a:r>
            <a:r>
              <a:rPr lang="en-US" altLang="zh-CN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verb-</a:t>
            </a:r>
            <a:r>
              <a:rPr lang="en-US" altLang="zh-CN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ing</a:t>
            </a:r>
            <a:r>
              <a:rPr lang="en-US" altLang="zh-CN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form include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：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give </a:t>
            </a:r>
            <a:r>
              <a:rPr lang="en-US" altLang="zh-CN" sz="2400" b="1" dirty="0" smtClean="0">
                <a:latin typeface="Times New Roman" panose="02020603050405020304" pitchFamily="18" charset="0"/>
                <a:sym typeface="+mn-ea"/>
              </a:rPr>
              <a:t>up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 smtClean="0">
                <a:latin typeface="Times New Roman" panose="02020603050405020304" pitchFamily="18" charset="0"/>
                <a:sym typeface="+mn-ea"/>
              </a:rPr>
              <a:t>insist on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 smtClean="0">
                <a:latin typeface="Times New Roman" panose="02020603050405020304" pitchFamily="18" charset="0"/>
                <a:sym typeface="+mn-ea"/>
              </a:rPr>
              <a:t>feel like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 smtClean="0">
                <a:latin typeface="Times New Roman" panose="02020603050405020304" pitchFamily="18" charset="0"/>
                <a:sym typeface="+mn-ea"/>
              </a:rPr>
              <a:t>be busy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look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forward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to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、 </a:t>
            </a:r>
            <a:endParaRPr lang="en-US" altLang="zh-CN" sz="2400" b="1" dirty="0" smtClean="0">
              <a:latin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devote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oneself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to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object to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、 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be/get used to/be accustomed to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endParaRPr lang="en-US" altLang="zh-CN" sz="2400" b="1" dirty="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2400" b="1" dirty="0" smtClean="0">
                <a:latin typeface="Times New Roman" panose="02020603050405020304" pitchFamily="18" charset="0"/>
                <a:sym typeface="+mn-ea"/>
              </a:rPr>
              <a:t>pay 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attention </a:t>
            </a:r>
            <a:r>
              <a:rPr lang="en-US" altLang="zh-CN" sz="2400" b="1" dirty="0" smtClean="0">
                <a:latin typeface="Times New Roman" panose="02020603050405020304" pitchFamily="18" charset="0"/>
                <a:sym typeface="+mn-ea"/>
              </a:rPr>
              <a:t>to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…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9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9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9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98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98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98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98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84845" y="115230"/>
            <a:ext cx="4703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58800"/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Practice</a:t>
            </a:r>
          </a:p>
        </p:txBody>
      </p:sp>
      <p:sp>
        <p:nvSpPr>
          <p:cNvPr id="8" name="减号 7"/>
          <p:cNvSpPr/>
          <p:nvPr/>
        </p:nvSpPr>
        <p:spPr>
          <a:xfrm>
            <a:off x="-1753870" y="521970"/>
            <a:ext cx="12651740" cy="2311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884662" y="875010"/>
            <a:ext cx="5357850" cy="52197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558800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Verb-</a:t>
            </a:r>
            <a:r>
              <a:rPr lang="en-US" altLang="zh-CN" sz="28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ing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forms as objects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590" y="2018665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want _______ (sound) like I’m speaking ill of anybody, </a:t>
            </a:r>
          </a:p>
          <a:p>
            <a:pPr algn="l">
              <a:lnSpc>
                <a:spcPct val="10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the manager’s plan is unfair. </a:t>
            </a:r>
          </a:p>
          <a:p>
            <a:pPr algn="l">
              <a:lnSpc>
                <a:spcPct val="100000"/>
              </a:lnSpc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considering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 (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buy) the house before the </a:t>
            </a:r>
          </a:p>
          <a:p>
            <a:pPr algn="l">
              <a:lnSpc>
                <a:spcPct val="10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prices go up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The children are opposed to ______ (have) the party without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their uncle.</a:t>
            </a:r>
          </a:p>
          <a:p>
            <a:pPr algn="l">
              <a:lnSpc>
                <a:spcPct val="100000"/>
              </a:lnSpc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373505"/>
            <a:ext cx="45935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following sentences: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42992" y="2170316"/>
            <a:ext cx="1224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sound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59832" y="3357493"/>
            <a:ext cx="10293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</a:p>
        </p:txBody>
      </p:sp>
      <p:sp>
        <p:nvSpPr>
          <p:cNvPr id="14" name="文本框 2"/>
          <p:cNvSpPr txBox="1"/>
          <p:nvPr/>
        </p:nvSpPr>
        <p:spPr>
          <a:xfrm>
            <a:off x="3822065" y="4437112"/>
            <a:ext cx="10121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" y="2303780"/>
            <a:ext cx="83630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When he saw me, he stopped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 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say) hello to me. </a:t>
            </a:r>
          </a:p>
          <a:p>
            <a:pPr algn="l">
              <a:lnSpc>
                <a:spcPct val="100000"/>
              </a:lnSpc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She can’t help _________ (clean) the house because she’s busy </a:t>
            </a:r>
          </a:p>
          <a:p>
            <a:pPr algn="l"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making a cake.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00000"/>
              </a:lnSpc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regret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 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not take) her advice.</a:t>
            </a:r>
          </a:p>
          <a:p>
            <a:pPr algn="l">
              <a:lnSpc>
                <a:spcPct val="100000"/>
              </a:lnSpc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384845" y="115230"/>
            <a:ext cx="4703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58800"/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Practice</a:t>
            </a:r>
          </a:p>
        </p:txBody>
      </p:sp>
      <p:sp>
        <p:nvSpPr>
          <p:cNvPr id="8" name="减号 7"/>
          <p:cNvSpPr/>
          <p:nvPr/>
        </p:nvSpPr>
        <p:spPr>
          <a:xfrm>
            <a:off x="-1753870" y="521970"/>
            <a:ext cx="12651740" cy="2311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884662" y="875010"/>
            <a:ext cx="5357850" cy="52197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558800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Verb-</a:t>
            </a:r>
            <a:r>
              <a:rPr lang="en-US" altLang="zh-CN" sz="28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ing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forms as objects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150" y="1483995"/>
            <a:ext cx="45935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following sentences: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82732" y="2564904"/>
            <a:ext cx="9785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say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79015" y="3210064"/>
            <a:ext cx="13417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(to) clean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07160" y="4293096"/>
            <a:ext cx="22136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having taken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流程图: 联系 19"/>
          <p:cNvSpPr/>
          <p:nvPr/>
        </p:nvSpPr>
        <p:spPr>
          <a:xfrm>
            <a:off x="5076056" y="5589240"/>
            <a:ext cx="489585" cy="582295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流程图: 联系 18"/>
          <p:cNvSpPr/>
          <p:nvPr/>
        </p:nvSpPr>
        <p:spPr>
          <a:xfrm>
            <a:off x="3275857" y="4442697"/>
            <a:ext cx="648072" cy="582295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流程图: 联系 11"/>
          <p:cNvSpPr/>
          <p:nvPr/>
        </p:nvSpPr>
        <p:spPr>
          <a:xfrm>
            <a:off x="2051720" y="3356992"/>
            <a:ext cx="489585" cy="582295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流程图: 联系 10"/>
          <p:cNvSpPr/>
          <p:nvPr/>
        </p:nvSpPr>
        <p:spPr>
          <a:xfrm>
            <a:off x="2402479" y="2639748"/>
            <a:ext cx="1020445" cy="66421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流程图: 联系 9"/>
          <p:cNvSpPr/>
          <p:nvPr/>
        </p:nvSpPr>
        <p:spPr>
          <a:xfrm>
            <a:off x="784225" y="1834583"/>
            <a:ext cx="935990" cy="648335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7315" y="100330"/>
            <a:ext cx="3225800" cy="504190"/>
          </a:xfrm>
          <a:prstGeom prst="roundRect">
            <a:avLst/>
          </a:prstGeom>
          <a:solidFill>
            <a:srgbClr val="D6E69B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减号 2"/>
          <p:cNvSpPr/>
          <p:nvPr/>
        </p:nvSpPr>
        <p:spPr>
          <a:xfrm>
            <a:off x="-1753870" y="604520"/>
            <a:ext cx="12651740" cy="2311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36982" y="1964353"/>
            <a:ext cx="9417963" cy="489364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558800"/>
            <a:r>
              <a:rPr lang="en-US" altLang="en-US" sz="2400" dirty="0">
                <a:latin typeface="Times New Roman" panose="02020603050405020304" pitchFamily="18" charset="0"/>
              </a:rPr>
              <a:t>1. Listen to music is my favourite thing to do.      ___________ 	</a:t>
            </a:r>
          </a:p>
          <a:p>
            <a:pPr indent="558800"/>
            <a:endParaRPr lang="en-US" altLang="en-US" sz="2400" dirty="0">
              <a:latin typeface="Times New Roman" panose="02020603050405020304" pitchFamily="18" charset="0"/>
            </a:endParaRPr>
          </a:p>
          <a:p>
            <a:pPr indent="558800"/>
            <a:r>
              <a:rPr lang="en-US" altLang="en-US" sz="2400" dirty="0">
                <a:latin typeface="Times New Roman" panose="02020603050405020304" pitchFamily="18" charset="0"/>
              </a:rPr>
              <a:t>2. I really enjoy to read biographies of musicians. __________</a:t>
            </a:r>
          </a:p>
          <a:p>
            <a:pPr indent="558800"/>
            <a:r>
              <a:rPr lang="en-US" altLang="en-US" sz="2400" dirty="0">
                <a:latin typeface="Times New Roman" panose="02020603050405020304" pitchFamily="18" charset="0"/>
              </a:rPr>
              <a:t> 	</a:t>
            </a:r>
          </a:p>
          <a:p>
            <a:pPr indent="558800"/>
            <a:r>
              <a:rPr lang="en-US" altLang="en-US" sz="2400" dirty="0">
                <a:latin typeface="Times New Roman" panose="02020603050405020304" pitchFamily="18" charset="0"/>
              </a:rPr>
              <a:t>3.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It’s </a:t>
            </a:r>
            <a:r>
              <a:rPr lang="en-US" altLang="en-US" sz="2400" dirty="0">
                <a:latin typeface="Times New Roman" panose="02020603050405020304" pitchFamily="18" charset="0"/>
              </a:rPr>
              <a:t>no use try to play the violin if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you’re </a:t>
            </a:r>
            <a:r>
              <a:rPr lang="en-US" altLang="en-US" sz="2400" dirty="0">
                <a:latin typeface="Times New Roman" panose="02020603050405020304" pitchFamily="18" charset="0"/>
              </a:rPr>
              <a:t>not going to give </a:t>
            </a:r>
          </a:p>
          <a:p>
            <a:pPr indent="558800"/>
            <a:r>
              <a:rPr lang="en-US" altLang="en-US" sz="2400" dirty="0">
                <a:latin typeface="Times New Roman" panose="02020603050405020304" pitchFamily="18" charset="0"/>
              </a:rPr>
              <a:t>    it your best shot.                    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                           </a:t>
            </a:r>
            <a:r>
              <a:rPr lang="en-US" altLang="en-US" sz="2400" dirty="0">
                <a:latin typeface="Times New Roman" panose="02020603050405020304" pitchFamily="18" charset="0"/>
              </a:rPr>
              <a:t>__________ 	</a:t>
            </a: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indent="558800"/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indent="558800"/>
            <a:r>
              <a:rPr lang="en-US" altLang="en-US" sz="24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Times New Roman" panose="02020603050405020304" pitchFamily="18" charset="0"/>
              </a:rPr>
              <a:t>. Would you mind to teach me how to play the guitar? _______</a:t>
            </a:r>
          </a:p>
          <a:p>
            <a:pPr indent="558800"/>
            <a:r>
              <a:rPr lang="en-US" altLang="en-US" sz="2400" dirty="0">
                <a:latin typeface="Times New Roman" panose="02020603050405020304" pitchFamily="18" charset="0"/>
              </a:rPr>
              <a:t> 	</a:t>
            </a:r>
          </a:p>
          <a:p>
            <a:pPr indent="558800"/>
            <a:endParaRPr lang="en-US" altLang="en-US" sz="2400" dirty="0">
              <a:latin typeface="Times New Roman" panose="02020603050405020304" pitchFamily="18" charset="0"/>
            </a:endParaRPr>
          </a:p>
          <a:p>
            <a:pPr indent="558800"/>
            <a:r>
              <a:rPr lang="en-US" altLang="en-US" sz="2400" dirty="0">
                <a:latin typeface="Times New Roman" panose="02020603050405020304" pitchFamily="18" charset="0"/>
              </a:rPr>
              <a:t>5. These instruments were meant for play traditional Chinese music.</a:t>
            </a:r>
          </a:p>
          <a:p>
            <a:pPr indent="558800"/>
            <a:r>
              <a:rPr lang="en-US" altLang="en-US" sz="2400" dirty="0">
                <a:latin typeface="Times New Roman" panose="02020603050405020304" pitchFamily="18" charset="0"/>
              </a:rPr>
              <a:t>                                                                                      _______</a:t>
            </a:r>
          </a:p>
          <a:p>
            <a:pPr indent="558800"/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64515" y="956945"/>
            <a:ext cx="75298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27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Circle the mistakes and write down the correct forms in the blanks.</a:t>
            </a:r>
            <a:endParaRPr lang="en-US" altLang="en-US" sz="2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486445" y="82845"/>
            <a:ext cx="470344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indent="558800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Applying the rules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535940" y="956945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indent="558800"/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B1 </a:t>
            </a:r>
            <a:endParaRPr lang="en-US" altLang="en-US" sz="2400" b="1" dirty="0">
              <a:solidFill>
                <a:schemeClr val="accent2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85560" y="1786890"/>
            <a:ext cx="169481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Listening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62090" y="2524125"/>
            <a:ext cx="134175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85335" y="3553293"/>
            <a:ext cx="111125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trying</a:t>
            </a:r>
          </a:p>
        </p:txBody>
      </p:sp>
      <p:sp>
        <p:nvSpPr>
          <p:cNvPr id="17" name="文本框 7"/>
          <p:cNvSpPr txBox="1"/>
          <p:nvPr/>
        </p:nvSpPr>
        <p:spPr>
          <a:xfrm>
            <a:off x="7326372" y="4290528"/>
            <a:ext cx="146685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</a:p>
        </p:txBody>
      </p:sp>
      <p:sp>
        <p:nvSpPr>
          <p:cNvPr id="18" name="文本框 8"/>
          <p:cNvSpPr txBox="1"/>
          <p:nvPr/>
        </p:nvSpPr>
        <p:spPr>
          <a:xfrm>
            <a:off x="7160752" y="5802917"/>
            <a:ext cx="130937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2" grpId="0" animBg="1"/>
      <p:bldP spid="11" grpId="0" animBg="1"/>
      <p:bldP spid="10" grpId="0" animBg="1"/>
      <p:bldP spid="13" grpId="0"/>
      <p:bldP spid="14" grpId="0"/>
      <p:bldP spid="15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32740" y="581025"/>
            <a:ext cx="7416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558800" algn="l"/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558800" algn="l"/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567055" y="70485"/>
            <a:ext cx="11309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58800" algn="l"/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B2</a:t>
            </a:r>
          </a:p>
        </p:txBody>
      </p:sp>
      <p:sp>
        <p:nvSpPr>
          <p:cNvPr id="5" name="减号 4"/>
          <p:cNvSpPr/>
          <p:nvPr/>
        </p:nvSpPr>
        <p:spPr>
          <a:xfrm>
            <a:off x="-1646555" y="894080"/>
            <a:ext cx="12525223" cy="108000"/>
          </a:xfrm>
          <a:prstGeom prst="mathMinus">
            <a:avLst/>
          </a:prstGeom>
          <a:solidFill>
            <a:schemeClr val="accent2"/>
          </a:solidFill>
          <a:ln w="28575" cmpd="sng">
            <a:noFill/>
            <a:prstDash val="lgDashDot"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670" y="70485"/>
            <a:ext cx="84385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58800" algn="l"/>
            <a:r>
              <a:rPr lang="en-US" altLang="en-US" sz="2000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Below is an article about the music sent into space. Complete the article     </a:t>
            </a:r>
          </a:p>
          <a:p>
            <a:pPr indent="558800" algn="l"/>
            <a:r>
              <a:rPr lang="en-US" altLang="en-US" sz="2000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with the correct forms of the verbs in the brackets.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8940" y="1002030"/>
            <a:ext cx="8772466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have to choose music from the Earth to send into space, what music do 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think is capable of (1)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represent) mankind? The sound of the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one answer to this question. In 1977, two spacecraft called </a:t>
            </a:r>
          </a:p>
          <a:p>
            <a:pPr algn="l">
              <a:lnSpc>
                <a:spcPct val="100000"/>
              </a:lnSpc>
            </a:pP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Voyager 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Voyager 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sent out (2)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explore) the solar 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system. On both spacecraft, there is a selection of music from our planet. (3)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send) music into outer space was the idea of the famous scientist Carl 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Sagan, who believed intelligent life existed on other planets. The music was 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intended as a universal language to greet intelligent life in space (if there is any).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group of scientists and artists got down to (4)___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choose) suitable 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music. Of course, they had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trouble (5)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select) which pieces of music 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include. In the end, 27 different pieces of music (6)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last) 90 minutes 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put on the spacecraft. China is represented by a recording of Guan Pinghu 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(7)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play) an ancient piece called 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Flowing Water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Chinese instrument</a:t>
            </a:r>
          </a:p>
          <a:p>
            <a:pPr algn="l">
              <a:lnSpc>
                <a:spcPct val="10000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said that Boya wrote it.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took about 40 years for the 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Voyager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spacecraft (8)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enter) the space 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stars. We do not know what will happen in the end, but maybe the </a:t>
            </a:r>
          </a:p>
          <a:p>
            <a:pPr algn="l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of the 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one day be heard on a distant planet.</a:t>
            </a:r>
          </a:p>
          <a:p>
            <a:pPr algn="l">
              <a:lnSpc>
                <a:spcPct val="150000"/>
              </a:lnSpc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4276" y="1170305"/>
            <a:ext cx="15417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representing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50358" y="1772285"/>
            <a:ext cx="125730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explore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4010" y="2397125"/>
            <a:ext cx="105727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Sending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01615" y="3291840"/>
            <a:ext cx="112839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choosing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83405" y="3595370"/>
            <a:ext cx="111442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19470" y="3910965"/>
            <a:ext cx="90233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lasting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02310" y="4532630"/>
            <a:ext cx="98679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918835" y="5156685"/>
            <a:ext cx="102235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1654175" y="1566545"/>
            <a:ext cx="12525223" cy="108000"/>
          </a:xfrm>
          <a:prstGeom prst="mathMinus">
            <a:avLst/>
          </a:prstGeom>
          <a:solidFill>
            <a:schemeClr val="accent2"/>
          </a:solidFill>
          <a:ln w="28575" cmpd="sng">
            <a:noFill/>
            <a:prstDash val="lgDashDot"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418465" y="274955"/>
            <a:ext cx="11309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58800" algn="l"/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B3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9380" y="203835"/>
            <a:ext cx="8454390" cy="129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58800" algn="l">
              <a:lnSpc>
                <a:spcPct val="130000"/>
              </a:lnSpc>
            </a:pPr>
            <a:r>
              <a:rPr lang="en-US" altLang="en-US" sz="2000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In pairs, discuss how traditional Chinese music can be appreciated by a  </a:t>
            </a:r>
          </a:p>
          <a:p>
            <a:pPr indent="558800" algn="l">
              <a:lnSpc>
                <a:spcPct val="130000"/>
              </a:lnSpc>
            </a:pPr>
            <a:r>
              <a:rPr lang="en-US" altLang="en-US" sz="2000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larger audience. Make a list of measures, using verb-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ing</a:t>
            </a:r>
            <a:r>
              <a:rPr lang="en-US" altLang="en-US" sz="2000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forms as subjects  </a:t>
            </a:r>
          </a:p>
          <a:p>
            <a:pPr indent="558800" algn="l">
              <a:lnSpc>
                <a:spcPct val="130000"/>
              </a:lnSpc>
            </a:pPr>
            <a:r>
              <a:rPr lang="en-US" altLang="en-US" sz="2000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or objects. Use the example below to help you.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15265" y="2303145"/>
            <a:ext cx="8771255" cy="4096385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0515" y="2472055"/>
            <a:ext cx="85076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 taditional music tours around the country might give people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more access to traditional Chinese music.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Encouraging students to learn how to play traditional Chinese musical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instruments can increase appreciation of the music.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The media companies can contribute by making more documentary films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or TV programmes to promote traditional Chinese music.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People might benefit from having traditional Chinese music competitions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locally or countrywide.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Chinese music communities could suggest starting more websites about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traditional music.</a:t>
            </a:r>
          </a:p>
          <a:p>
            <a:pPr algn="l">
              <a:lnSpc>
                <a:spcPct val="150000"/>
              </a:lnSpc>
            </a:pPr>
            <a:endParaRPr lang="en-US" altLang="zh-CN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1674495"/>
            <a:ext cx="1826895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Sample answer</a:t>
            </a:r>
            <a:endParaRPr lang="en-US" altLang="zh-CN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3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"/>
          <p:cNvSpPr txBox="1"/>
          <p:nvPr/>
        </p:nvSpPr>
        <p:spPr>
          <a:xfrm>
            <a:off x="7092315" y="817245"/>
            <a:ext cx="1372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宋体" panose="02010600030101010101" pitchFamily="2" charset="-122"/>
              </a:rPr>
              <a:t>林红梅</a:t>
            </a:r>
          </a:p>
        </p:txBody>
      </p:sp>
      <p:cxnSp>
        <p:nvCxnSpPr>
          <p:cNvPr id="7" name="直接连接符 6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图片 3" descr="林红梅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0" y="1875155"/>
            <a:ext cx="2494915" cy="3646805"/>
          </a:xfrm>
          <a:prstGeom prst="rect">
            <a:avLst/>
          </a:prstGeom>
        </p:spPr>
      </p:pic>
      <p:sp>
        <p:nvSpPr>
          <p:cNvPr id="5" name="矩形 15"/>
          <p:cNvSpPr/>
          <p:nvPr/>
        </p:nvSpPr>
        <p:spPr>
          <a:xfrm>
            <a:off x="3580130" y="2048510"/>
            <a:ext cx="5614670" cy="3938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中学高级教师</a:t>
            </a:r>
            <a:endParaRPr lang="en-US" altLang="zh-CN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lnSpc>
                <a:spcPts val="6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江苏省高中英语优课评比一等奖</a:t>
            </a:r>
          </a:p>
          <a:p>
            <a:pPr>
              <a:lnSpc>
                <a:spcPts val="6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曾获“一师一优课、一课一名师”部级优课</a:t>
            </a:r>
            <a:endParaRPr lang="zh-CN" alt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lnSpc>
                <a:spcPts val="6000"/>
              </a:lnSpc>
            </a:pPr>
            <a:endParaRPr lang="zh-CN" alt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1340768"/>
            <a:ext cx="8590044" cy="442685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*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 is better than saying.</a:t>
            </a:r>
          </a:p>
          <a:p>
            <a: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与其坐而论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不如立而行</a:t>
            </a:r>
            <a:r>
              <a:rPr lang="en-US" altLang="zh-CN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  <a:p>
            <a: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dirty="0" smtClean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latin typeface="Calibri" panose="020F0502020204030204" charset="0"/>
                <a:cs typeface="Calibri" panose="020F0502020204030204" charset="0"/>
                <a:sym typeface="+mn-ea"/>
              </a:rPr>
              <a:t>*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Helping others is the source of happiness.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  <a:sym typeface="+mn-ea"/>
              </a:rPr>
              <a:t>帮助别人是幸福的源泉。</a:t>
            </a:r>
            <a:endParaRPr lang="en-US" altLang="zh-CN" sz="2400" b="1" dirty="0">
              <a:latin typeface="楷体" pitchFamily="49" charset="-122"/>
              <a:ea typeface="楷体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dirty="0" smtClean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latin typeface="Calibri" panose="020F0502020204030204" charset="0"/>
                <a:cs typeface="Calibri" panose="020F0502020204030204" charset="0"/>
                <a:sym typeface="+mn-ea"/>
              </a:rPr>
              <a:t>*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Being deeply loved by someone gives you strength, while loving</a:t>
            </a:r>
          </a:p>
          <a:p>
            <a: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someone deeply gives you courage.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  <a:sym typeface="+mn-ea"/>
              </a:rPr>
              <a:t>被爱给你力量；爱人给你勇气。</a:t>
            </a:r>
            <a:endParaRPr lang="en-US" altLang="zh-CN" sz="2400" b="1" dirty="0">
              <a:latin typeface="楷体" pitchFamily="49" charset="-122"/>
              <a:ea typeface="楷体" pitchFamily="49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ts val="3180"/>
              </a:lnSpc>
            </a:pP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1355" y="-74930"/>
            <a:ext cx="69338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 proverbs using Verb-</a:t>
            </a:r>
            <a:r>
              <a:rPr lang="en-US" altLang="zh-CN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subjects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1560" y="1916832"/>
            <a:ext cx="7730706" cy="397031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*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make the failure complete when you stop trying.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不再努力之时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就是完全失败之日。</a:t>
            </a:r>
          </a:p>
          <a:p>
            <a:pPr algn="l">
              <a:lnSpc>
                <a:spcPct val="150000"/>
              </a:lnSpc>
            </a:pP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*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keeps putting off till tomorrow, for he thinks another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tomorrow follows tomorrow.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明日复明日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明日何其多。</a:t>
            </a:r>
          </a:p>
          <a:p>
            <a:pPr algn="l">
              <a:lnSpc>
                <a:spcPct val="150000"/>
              </a:lnSpc>
            </a:pP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9335" y="121285"/>
            <a:ext cx="67735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 proverbs using Verb-</a:t>
            </a:r>
            <a:r>
              <a:rPr lang="en-US" altLang="zh-CN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20909229">
            <a:off x="140885" y="1845734"/>
            <a:ext cx="370395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xtLst/>
        </p:spPr>
        <p:txBody>
          <a:bodyPr wrap="square" anchor="t">
            <a:spAutoFit/>
          </a:bodyPr>
          <a:lstStyle/>
          <a:p>
            <a:pPr indent="558800"/>
            <a:r>
              <a:rPr lang="en-US" sz="4000" b="1" dirty="0">
                <a:latin typeface="Times New Roman" panose="02020603050405020304" pitchFamily="18" charset="0"/>
                <a:sym typeface="+mn-ea"/>
              </a:rPr>
              <a:t>Homework </a:t>
            </a:r>
            <a:endParaRPr lang="en-US" altLang="en-US" sz="4000" b="1" dirty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552" y="3029369"/>
            <a:ext cx="7916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several sentences about what kind of </a:t>
            </a:r>
          </a:p>
          <a:p>
            <a:pPr algn="l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 you like best and explain the reasons, </a:t>
            </a:r>
          </a:p>
          <a:p>
            <a:pPr algn="l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verb-</a:t>
            </a:r>
            <a:r>
              <a:rPr lang="en-US" altLang="zh-CN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</a:t>
            </a:r>
            <a:r>
              <a:rPr lang="en-US" altLang="zh-CN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correctly.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20338" y="2852936"/>
            <a:ext cx="8755380" cy="1922527"/>
          </a:xfrm>
          <a:prstGeom prst="roundRect">
            <a:avLst/>
          </a:prstGeom>
          <a:noFill/>
          <a:ln w="44450">
            <a:solidFill>
              <a:schemeClr val="accent2"/>
            </a:solidFill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605" y="2132856"/>
            <a:ext cx="9164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listening to pop music best because of the lyrics, which can be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inspiring. Buying newly-released albums of my favourite singers always excited me. On my way to school or back home, I usually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my collection, which makes the journey more relaxing. I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spend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my spare time enjoying music too, instead of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watching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 or surfing the Internet. Playing some of my best-loved songs like “My Heart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Go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On”, “Hero”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“You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 Me Up”, really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makes my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075" y="537210"/>
            <a:ext cx="291020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possible version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86055" y="1543050"/>
            <a:ext cx="8771255" cy="4096385"/>
          </a:xfrm>
          <a:prstGeom prst="roundRect">
            <a:avLst/>
          </a:prstGeom>
          <a:noFill/>
          <a:ln w="44450">
            <a:solidFill>
              <a:schemeClr val="accent2"/>
            </a:solidFill>
            <a:prstDash val="dashDot"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 dirty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903095" y="2801620"/>
            <a:ext cx="5141595" cy="1258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57949" y="1124744"/>
            <a:ext cx="6828735" cy="9787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4800" b="1" spc="3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Grammar and usage </a:t>
            </a:r>
          </a:p>
        </p:txBody>
      </p:sp>
      <p:sp>
        <p:nvSpPr>
          <p:cNvPr id="31" name="矩形 30"/>
          <p:cNvSpPr/>
          <p:nvPr>
            <p:custDataLst>
              <p:tags r:id="rId4"/>
            </p:custDataLst>
          </p:nvPr>
        </p:nvSpPr>
        <p:spPr>
          <a:xfrm>
            <a:off x="0" y="2801620"/>
            <a:ext cx="1903095" cy="12585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7045325" y="2799715"/>
            <a:ext cx="2099310" cy="12585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26285" y="2955925"/>
            <a:ext cx="5092065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 b="1" spc="15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Verb-</a:t>
            </a:r>
            <a:r>
              <a:rPr lang="en-US" altLang="zh-CN" sz="2800" b="1" i="1" spc="15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ing</a:t>
            </a:r>
            <a:r>
              <a:rPr lang="en-US" altLang="zh-CN" sz="2800" b="1" spc="15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forms as </a:t>
            </a:r>
            <a:r>
              <a:rPr lang="en-US" altLang="zh-CN" sz="2800" b="1" spc="150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subjects </a:t>
            </a:r>
            <a:r>
              <a:rPr lang="en-US" altLang="zh-CN" sz="2800" b="1" spc="15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and objects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3855" y="0"/>
            <a:ext cx="3867785" cy="52197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558800"/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Lead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-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in 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" name="减号 2"/>
          <p:cNvSpPr/>
          <p:nvPr/>
        </p:nvSpPr>
        <p:spPr>
          <a:xfrm>
            <a:off x="-1753870" y="521970"/>
            <a:ext cx="12651740" cy="2311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8915" y="908050"/>
            <a:ext cx="896816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Sliding into the habit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was easy, but it was difficult to quit the habit.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(B3 U3)</a:t>
            </a:r>
          </a:p>
          <a:p>
            <a:pPr algn="l">
              <a:lnSpc>
                <a:spcPct val="100000"/>
              </a:lnSpc>
            </a:pP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We’ll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come back more frequently and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we’re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also considering 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taking them to the city to live with us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(B2 U3)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largest rainforest in the world, the Amazon rainforest plays </a:t>
            </a:r>
          </a:p>
          <a:p>
            <a:pPr algn="l">
              <a:lnSpc>
                <a:spcPct val="10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significant role in </a:t>
            </a:r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maintaining the fine balance of the </a:t>
            </a:r>
            <a:r>
              <a:rPr lang="en-US" altLang="zh-CN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Earth’s </a:t>
            </a:r>
            <a:endParaRPr lang="en-US" altLang="zh-CN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ecosystem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(B3 U1)</a:t>
            </a:r>
          </a:p>
          <a:p>
            <a:pPr algn="l">
              <a:lnSpc>
                <a:spcPct val="100000"/>
              </a:lnSpc>
            </a:pP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was used to </a:t>
            </a:r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checking the news and my </a:t>
            </a:r>
            <a:r>
              <a:rPr lang="en-US" altLang="zh-CN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friends’ </a:t>
            </a:r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</a:t>
            </a:r>
          </a:p>
          <a:p>
            <a:pPr algn="l">
              <a:lnSpc>
                <a:spcPct val="100000"/>
              </a:lnSpc>
            </a:pPr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updates every few minutes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 U3)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70425" y="1205865"/>
            <a:ext cx="42049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verb-</a:t>
            </a:r>
            <a:r>
              <a:rPr lang="en-US" altLang="zh-CN" sz="2800" b="1" i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ing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 forms as 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subject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49800" y="5171440"/>
            <a:ext cx="40446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verb-</a:t>
            </a:r>
            <a:r>
              <a:rPr lang="en-US" altLang="zh-CN" sz="2800" b="1" i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ing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 forms as 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objects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76590" y="295"/>
            <a:ext cx="4703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58800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Understanding the story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减号 7"/>
          <p:cNvSpPr/>
          <p:nvPr/>
        </p:nvSpPr>
        <p:spPr>
          <a:xfrm>
            <a:off x="-1753870" y="407035"/>
            <a:ext cx="12651740" cy="2311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4845" y="638175"/>
            <a:ext cx="72602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ead the short article on page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answer </a:t>
            </a:r>
          </a:p>
          <a:p>
            <a:pPr algn="l">
              <a:lnSpc>
                <a:spcPct val="10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following questions. 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5815" y="1851025"/>
            <a:ext cx="78693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did people think of the music of Boya?</a:t>
            </a:r>
          </a:p>
          <a:p>
            <a:pPr algn="l">
              <a:lnSpc>
                <a:spcPct val="100000"/>
              </a:lnSpc>
            </a:pP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Why did Boya never get tired of sharing his music </a:t>
            </a: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with Zhong Ziqi?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9825" y="2468880"/>
            <a:ext cx="69653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enjoyed listening to his music and thought </a:t>
            </a:r>
          </a:p>
          <a:p>
            <a:pPr algn="l">
              <a:lnSpc>
                <a:spcPct val="10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of his techniques.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89660" y="4631055"/>
            <a:ext cx="6975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Zhong Ziqi was the only person that </a:t>
            </a:r>
            <a:r>
              <a:rPr lang="en-US" altLang="zh-CN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 </a:t>
            </a:r>
          </a:p>
          <a:p>
            <a:pPr algn="l">
              <a:lnSpc>
                <a:spcPct val="100000"/>
              </a:lnSpc>
            </a:pPr>
            <a:r>
              <a:rPr lang="en-US" altLang="zh-CN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understood his 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p\Desktop\PPT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-203835" y="600075"/>
            <a:ext cx="9796145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558800"/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Below is a story about a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musician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and his friend in ancient China. </a:t>
            </a:r>
          </a:p>
          <a:p>
            <a:pPr indent="558800"/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Find the sentences that use verb-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forms as </a:t>
            </a:r>
            <a:r>
              <a:rPr lang="en-US" alt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subjects 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and fill </a:t>
            </a:r>
          </a:p>
          <a:p>
            <a:pPr indent="558800"/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in the table below. The first one has </a:t>
            </a:r>
            <a:r>
              <a:rPr lang="en-US" alt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been done 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for you.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5580" y="1884045"/>
            <a:ext cx="892619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and Autumn and Warring States periods, there lived a man named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Boya, who was a master of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Playing the </a:t>
            </a:r>
            <a:r>
              <a:rPr lang="zh-CN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his life. He played so well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everyone enjoyed listening to his music and thought highly of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techniques.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However, Boya believed no one could understand his music until he met Zhong Zigi.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Boya did not say anything before playing the </a:t>
            </a:r>
            <a:r>
              <a:rPr lang="en-US" altLang="zh-CN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yet Zhong Ziqi was able to paint a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picture of great mountain ranges in his mind. When Boya continued playing, Zhong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Ziqi said he had heard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sound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river flowing quickly. In fact, Boya had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intended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call the piece </a:t>
            </a:r>
            <a:r>
              <a:rPr lang="zh-CN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Mountains and Flowing Water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Having someone that really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understood his music pleased Boya, who never got tired of sharing his music with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Zhong Ziqgi. The two soon became great friends and before going their separate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ways, they agreed to meet at the Mid-Autumn Festival the next year. However, Zhong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Ziqi failed to show up on that day. When Boya learnt about Zhong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Ziqi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death, he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overcome with sorrow. He played </a:t>
            </a:r>
            <a:r>
              <a:rPr lang="zh-CN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Mountains and Flowing Water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front of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Zhong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Ziqi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grave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After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finished playing the piece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destroyed the </a:t>
            </a:r>
            <a:r>
              <a:rPr lang="zh-CN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said,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person that understands my music is gone,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use keeping the </a:t>
            </a:r>
          </a:p>
          <a:p>
            <a:pPr algn="l"/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2390" y="1798955"/>
            <a:ext cx="8999855" cy="4641850"/>
          </a:xfrm>
          <a:prstGeom prst="round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401355" y="295"/>
            <a:ext cx="4703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58800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Exploring the rules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减号 7"/>
          <p:cNvSpPr/>
          <p:nvPr/>
        </p:nvSpPr>
        <p:spPr>
          <a:xfrm>
            <a:off x="-1778635" y="407035"/>
            <a:ext cx="12651740" cy="2311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-19370"/>
            <a:ext cx="4896545" cy="461665"/>
          </a:xfrm>
          <a:prstGeom prst="rect">
            <a:avLst/>
          </a:prstGeom>
          <a:solidFill>
            <a:schemeClr val="accent4">
              <a:alpha val="57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indent="558800"/>
            <a:r>
              <a:rPr lang="en-US" altLang="zh-CN" sz="2400" b="1" dirty="0">
                <a:latin typeface="Times New Roman" panose="02020603050405020304" pitchFamily="18" charset="0"/>
              </a:rPr>
              <a:t>Verb-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ing</a:t>
            </a:r>
            <a:r>
              <a:rPr lang="en-US" altLang="zh-CN" sz="2400" b="1" dirty="0">
                <a:latin typeface="Times New Roman" panose="02020603050405020304" pitchFamily="18" charset="0"/>
              </a:rPr>
              <a:t> forms as subjects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0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hp\Desktop\PPT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3214305"/>
              </p:ext>
            </p:extLst>
          </p:nvPr>
        </p:nvGraphicFramePr>
        <p:xfrm>
          <a:off x="1594485" y="781685"/>
          <a:ext cx="5703570" cy="3978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3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998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Verb-</a:t>
                      </a:r>
                      <a:r>
                        <a:rPr lang="en-US" altLang="zh-CN" sz="2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forms as subjects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23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Playing the </a:t>
                      </a:r>
                      <a:r>
                        <a:rPr lang="en-US" altLang="zh-CN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qin</a:t>
                      </a:r>
                      <a:r>
                        <a:rPr lang="en-US" altLang="zh-CN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 his life.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79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88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>
          <a:xfrm flipV="1">
            <a:off x="1706880" y="2340610"/>
            <a:ext cx="2073275" cy="12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文本框 2"/>
          <p:cNvSpPr txBox="1"/>
          <p:nvPr/>
        </p:nvSpPr>
        <p:spPr>
          <a:xfrm>
            <a:off x="1594485" y="2672715"/>
            <a:ext cx="5912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someone that really understood </a:t>
            </a: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music pleased Boya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706880" y="3140710"/>
            <a:ext cx="5457190" cy="88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/>
        </p:nvCxnSpPr>
        <p:spPr>
          <a:xfrm>
            <a:off x="1691640" y="3572510"/>
            <a:ext cx="13684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文本框 11"/>
          <p:cNvSpPr txBox="1"/>
          <p:nvPr/>
        </p:nvSpPr>
        <p:spPr>
          <a:xfrm>
            <a:off x="1695450" y="3827780"/>
            <a:ext cx="44785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...,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use keeping the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780155" y="4509135"/>
            <a:ext cx="215963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hp\Desktop\PPT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-376555" y="1788160"/>
            <a:ext cx="4703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58800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Rule 1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4380" y="2310130"/>
            <a:ext cx="748634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verb-</a:t>
            </a:r>
            <a:r>
              <a:rPr lang="zh-C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is used as the subject of a 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sentence, we can sometimes use the preparatory </a:t>
            </a:r>
          </a:p>
          <a:p>
            <a:pPr algn="l"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ubject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形式主语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beginning of the 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sentence.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376590" y="115230"/>
            <a:ext cx="4703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58800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Working out the rules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减号 7"/>
          <p:cNvSpPr/>
          <p:nvPr/>
        </p:nvSpPr>
        <p:spPr>
          <a:xfrm>
            <a:off x="-1753870" y="521970"/>
            <a:ext cx="12651740" cy="2311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892917" y="1065510"/>
            <a:ext cx="5357850" cy="52197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558800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Verb-</a:t>
            </a:r>
            <a:r>
              <a:rPr lang="en-US" altLang="zh-CN" sz="28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ing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forms as subjects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870" y="2091055"/>
            <a:ext cx="309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376590" y="115230"/>
            <a:ext cx="4703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58800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Working out the rules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减号 7"/>
          <p:cNvSpPr/>
          <p:nvPr/>
        </p:nvSpPr>
        <p:spPr>
          <a:xfrm>
            <a:off x="-1753870" y="521970"/>
            <a:ext cx="12651740" cy="2311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6828" y="1988840"/>
            <a:ext cx="69060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cases, verb-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forms as real subjects: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It is no use doing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is no good doing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sth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892917" y="753090"/>
            <a:ext cx="5357850" cy="52197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558800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Verb-</a:t>
            </a:r>
            <a:r>
              <a:rPr lang="en-US" altLang="zh-CN" sz="28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ing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forms as subjects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SLIDE_ID" val="diagram20204027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487"/>
  <p:tag name="KSO_WM_SLIDE_POSITION" val="0*18"/>
  <p:tag name="KSO_WM_TAG_VERSION" val="1.0"/>
  <p:tag name="KSO_WM_BEAUTIFY_FLAG" val="#wm#"/>
  <p:tag name="KSO_WM_TEMPLATE_CATEGORY" val="diagram"/>
  <p:tag name="KSO_WM_TEMPLATE_INDEX" val="20204027"/>
  <p:tag name="KSO_WM_SLIDE_LAYOUT" val="a_f_y"/>
  <p:tag name="KSO_WM_SLIDE_LAYOUT_CNT" val="1_1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40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40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40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40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8c9e8bd-ad91-4463-a04f-d7e641a4da44}"/>
  <p:tag name="TABLE_ENDDRAG_ORIGIN_RECT" val="557*353"/>
  <p:tag name="TABLE_ENDDRAG_RECT" val="34*35*557*3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402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40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40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diagram20204027_1*y*1"/>
  <p:tag name="KSO_WM_TEMPLATE_CATEGORY" val="diagram"/>
  <p:tag name="KSO_WM_TEMPLATE_INDEX" val="20204027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027_1*a*1"/>
  <p:tag name="KSO_WM_TEMPLATE_CATEGORY" val="diagram"/>
  <p:tag name="KSO_WM_TEMPLATE_INDEX" val="20204027"/>
  <p:tag name="KSO_WM_UNIT_LAYERLEVEL" val="1"/>
  <p:tag name="KSO_WM_TAG_VERSION" val="1.0"/>
  <p:tag name="KSO_WM_BEAUTIFY_FLAG" val="#wm#"/>
  <p:tag name="KSO_WM_UNIT_PRESET_TEXT" val="单击此处添加标题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4027_1*i*2"/>
  <p:tag name="KSO_WM_TEMPLATE_CATEGORY" val="diagram"/>
  <p:tag name="KSO_WM_TEMPLATE_INDEX" val="20204027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4027_1*i*2"/>
  <p:tag name="KSO_WM_TEMPLATE_CATEGORY" val="diagram"/>
  <p:tag name="KSO_WM_TEMPLATE_INDEX" val="20204027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40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40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8c9e8bd-ad91-4463-a04f-d7e641a4da44}"/>
  <p:tag name="TABLE_ENDDRAG_ORIGIN_RECT" val="557*353"/>
  <p:tag name="TABLE_ENDDRAG_RECT" val="34*35*557*3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4027"/>
</p:tagLst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9EE256"/>
            </a:gs>
            <a:gs pos="100000">
              <a:srgbClr val="52762D"/>
            </a:gs>
          </a:gsLst>
          <a:lin ang="5400000" scaled="0"/>
        </a:gra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lang="zh-CN" altLang="en-US" sz="1800">
            <a:solidFill>
              <a:schemeClr val="tx1"/>
            </a:solidFill>
            <a:latin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lnSpc>
            <a:spcPct val="150000"/>
          </a:lnSpc>
          <a:defRPr lang="en-US" altLang="zh-CN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2050</Words>
  <Application>Microsoft Office PowerPoint</Application>
  <PresentationFormat>全屏显示(4:3)</PresentationFormat>
  <Paragraphs>247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Times New Roman</vt:lpstr>
      <vt:lpstr>微软雅黑</vt:lpstr>
      <vt:lpstr>华文楷体</vt:lpstr>
      <vt:lpstr>Comic Sans MS</vt:lpstr>
      <vt:lpstr>Calibri</vt:lpstr>
      <vt:lpstr>楷体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Chen Yifan</cp:lastModifiedBy>
  <cp:revision>619</cp:revision>
  <cp:lastPrinted>2021-04-22T01:54:26Z</cp:lastPrinted>
  <dcterms:created xsi:type="dcterms:W3CDTF">2014-10-10T12:32:00Z</dcterms:created>
  <dcterms:modified xsi:type="dcterms:W3CDTF">2021-04-25T06:39:32Z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