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350" r:id="rId3"/>
    <p:sldId id="352" r:id="rId5"/>
    <p:sldId id="483" r:id="rId6"/>
    <p:sldId id="485" r:id="rId7"/>
    <p:sldId id="489" r:id="rId8"/>
    <p:sldId id="484" r:id="rId9"/>
    <p:sldId id="486" r:id="rId10"/>
    <p:sldId id="491" r:id="rId11"/>
    <p:sldId id="487" r:id="rId12"/>
    <p:sldId id="492" r:id="rId13"/>
    <p:sldId id="493" r:id="rId14"/>
    <p:sldId id="495" r:id="rId15"/>
    <p:sldId id="497" r:id="rId16"/>
    <p:sldId id="498" r:id="rId17"/>
    <p:sldId id="499" r:id="rId18"/>
    <p:sldId id="405" r:id="rId19"/>
  </p:sldIdLst>
  <p:sldSz cx="9144000" cy="6858000" type="screen4x3"/>
  <p:notesSz cx="6858000" cy="9144000"/>
  <p:embeddedFontLst>
    <p:embeddedFont>
      <p:font typeface="楷体" panose="02010609060101010101" pitchFamily="49" charset="-122"/>
      <p:regular r:id="rId24"/>
    </p:embeddedFont>
    <p:embeddedFont>
      <p:font typeface="Comic Sans MS" panose="030F0702030302020204" pitchFamily="66" charset="0"/>
      <p:regular r:id="rId25"/>
      <p:bold r:id="rId26"/>
      <p:italic r:id="rId27"/>
      <p:boldItalic r:id="rId28"/>
    </p:embeddedFont>
    <p:embeddedFont>
      <p:font typeface="Wingdings 2" panose="05020102010507070707"/>
      <p:regular r:id="rId29"/>
    </p:embeddedFont>
    <p:embeddedFont>
      <p:font typeface="Traditional Arabic" panose="02020603050405020304" pitchFamily="18" charset="-78"/>
      <p:regular r:id="rId30"/>
    </p:embeddedFont>
  </p:embeddedFont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novo User" initials="LU" lastIdx="1" clrIdx="0"/>
  <p:cmAuthor id="1" name="admin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AA3E"/>
    <a:srgbClr val="73A965"/>
    <a:srgbClr val="81A76C"/>
    <a:srgbClr val="7CA84A"/>
    <a:srgbClr val="E0EEB3"/>
    <a:srgbClr val="95B86E"/>
    <a:srgbClr val="76A932"/>
    <a:srgbClr val="597E25"/>
    <a:srgbClr val="E0F2FC"/>
    <a:srgbClr val="ABD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07" autoAdjust="0"/>
  </p:normalViewPr>
  <p:slideViewPr>
    <p:cSldViewPr showGuides="1">
      <p:cViewPr varScale="1">
        <p:scale>
          <a:sx n="98" d="100"/>
          <a:sy n="98" d="100"/>
        </p:scale>
        <p:origin x="-324" y="-90"/>
      </p:cViewPr>
      <p:guideLst>
        <p:guide orient="horz" pos="2166"/>
        <p:guide pos="299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580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altLang="zh-CN" sz="1200" dirty="0"/>
            </a:fld>
            <a:endParaRPr lang="en-US" altLang="zh-CN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tiff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/Users/apple/Desktop/PPT-1.jpgPPT-1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344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 flipV="1">
            <a:off x="5868144" y="6140880"/>
            <a:ext cx="3275856" cy="387425"/>
          </a:xfrm>
          <a:prstGeom prst="rect">
            <a:avLst/>
          </a:prstGeom>
          <a:solidFill>
            <a:srgbClr val="6AAA3E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/>
          </a:p>
        </p:txBody>
      </p:sp>
      <p:sp>
        <p:nvSpPr>
          <p:cNvPr id="6" name="任意多边形: 形状 11"/>
          <p:cNvSpPr/>
          <p:nvPr/>
        </p:nvSpPr>
        <p:spPr>
          <a:xfrm flipV="1">
            <a:off x="5354505" y="6140880"/>
            <a:ext cx="873679" cy="387425"/>
          </a:xfrm>
          <a:custGeom>
            <a:avLst/>
            <a:gdLst>
              <a:gd name="connsiteX0" fmla="*/ 0 w 10965543"/>
              <a:gd name="connsiteY0" fmla="*/ 0 h 3542400"/>
              <a:gd name="connsiteX1" fmla="*/ 508000 w 10965543"/>
              <a:gd name="connsiteY1" fmla="*/ 0 h 3542400"/>
              <a:gd name="connsiteX2" fmla="*/ 508000 w 10965543"/>
              <a:gd name="connsiteY2" fmla="*/ 592 h 3542400"/>
              <a:gd name="connsiteX3" fmla="*/ 1764391 w 10965543"/>
              <a:gd name="connsiteY3" fmla="*/ 592 h 3542400"/>
              <a:gd name="connsiteX4" fmla="*/ 1764391 w 10965543"/>
              <a:gd name="connsiteY4" fmla="*/ 4518 h 3542400"/>
              <a:gd name="connsiteX5" fmla="*/ 8215747 w 10965543"/>
              <a:gd name="connsiteY5" fmla="*/ 4518 h 3542400"/>
              <a:gd name="connsiteX6" fmla="*/ 8215747 w 10965543"/>
              <a:gd name="connsiteY6" fmla="*/ 4517 h 3542400"/>
              <a:gd name="connsiteX7" fmla="*/ 10965543 w 10965543"/>
              <a:gd name="connsiteY7" fmla="*/ 3541808 h 3542400"/>
              <a:gd name="connsiteX8" fmla="*/ 8215747 w 10965543"/>
              <a:gd name="connsiteY8" fmla="*/ 3541808 h 3542400"/>
              <a:gd name="connsiteX9" fmla="*/ 1535793 w 10965543"/>
              <a:gd name="connsiteY9" fmla="*/ 3541808 h 3542400"/>
              <a:gd name="connsiteX10" fmla="*/ 1535793 w 10965543"/>
              <a:gd name="connsiteY10" fmla="*/ 3539392 h 3542400"/>
              <a:gd name="connsiteX11" fmla="*/ 508000 w 10965543"/>
              <a:gd name="connsiteY11" fmla="*/ 3539392 h 3542400"/>
              <a:gd name="connsiteX12" fmla="*/ 508000 w 10965543"/>
              <a:gd name="connsiteY12" fmla="*/ 3542400 h 3542400"/>
              <a:gd name="connsiteX13" fmla="*/ 0 w 10965543"/>
              <a:gd name="connsiteY13" fmla="*/ 3542400 h 354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965543" h="3542400">
                <a:moveTo>
                  <a:pt x="0" y="0"/>
                </a:moveTo>
                <a:lnTo>
                  <a:pt x="508000" y="0"/>
                </a:lnTo>
                <a:lnTo>
                  <a:pt x="508000" y="592"/>
                </a:lnTo>
                <a:lnTo>
                  <a:pt x="1764391" y="592"/>
                </a:lnTo>
                <a:lnTo>
                  <a:pt x="1764391" y="4518"/>
                </a:lnTo>
                <a:lnTo>
                  <a:pt x="8215747" y="4518"/>
                </a:lnTo>
                <a:lnTo>
                  <a:pt x="8215747" y="4517"/>
                </a:lnTo>
                <a:lnTo>
                  <a:pt x="10965543" y="3541808"/>
                </a:lnTo>
                <a:lnTo>
                  <a:pt x="8215747" y="3541808"/>
                </a:lnTo>
                <a:lnTo>
                  <a:pt x="1535793" y="3541808"/>
                </a:lnTo>
                <a:lnTo>
                  <a:pt x="1535793" y="3539392"/>
                </a:lnTo>
                <a:lnTo>
                  <a:pt x="508000" y="3539392"/>
                </a:lnTo>
                <a:lnTo>
                  <a:pt x="508000" y="3542400"/>
                </a:lnTo>
                <a:lnTo>
                  <a:pt x="0" y="3542400"/>
                </a:lnTo>
                <a:close/>
              </a:path>
            </a:pathLst>
          </a:custGeom>
          <a:solidFill>
            <a:srgbClr val="81A7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51" name="标题 1"/>
          <p:cNvSpPr txBox="1"/>
          <p:nvPr/>
        </p:nvSpPr>
        <p:spPr>
          <a:xfrm>
            <a:off x="360362" y="4115727"/>
            <a:ext cx="8423275" cy="190274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/>
            <a:r>
              <a:rPr lang="en-US" altLang="zh-CN" sz="55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 Wish you were here</a:t>
            </a:r>
            <a:endParaRPr lang="en-US" altLang="zh-CN" sz="55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Project</a:t>
            </a:r>
            <a:endParaRPr lang="en-US" altLang="zh-CN" sz="4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内容占位符 2"/>
          <p:cNvSpPr txBox="1"/>
          <p:nvPr/>
        </p:nvSpPr>
        <p:spPr>
          <a:xfrm>
            <a:off x="5295305" y="6114752"/>
            <a:ext cx="3453159" cy="4826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algn="ctr">
              <a:spcBef>
                <a:spcPct val="20000"/>
              </a:spcBef>
            </a:pP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舒秀花　</a:t>
            </a:r>
            <a:r>
              <a:rPr lang="zh-CN" altLang="en-US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湖南省株洲市第四中学</a:t>
            </a:r>
            <a:endParaRPr lang="zh-CN" altLang="en-US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spcBef>
                <a:spcPct val="20000"/>
              </a:spcBef>
            </a:pPr>
            <a:endParaRPr lang="zh-CN" altLang="en-US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接连接符 29"/>
          <p:cNvCxnSpPr/>
          <p:nvPr/>
        </p:nvCxnSpPr>
        <p:spPr>
          <a:xfrm>
            <a:off x="971550" y="1196340"/>
            <a:ext cx="7272655" cy="635"/>
          </a:xfrm>
          <a:prstGeom prst="line">
            <a:avLst/>
          </a:prstGeom>
          <a:ln w="57150">
            <a:solidFill>
              <a:srgbClr val="76A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 rot="2580000">
            <a:off x="479425" y="499745"/>
            <a:ext cx="716915" cy="71564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86610" y="581660"/>
            <a:ext cx="5278120" cy="5219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6DDC5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The analysis of the example</a:t>
            </a:r>
            <a:endParaRPr lang="en-US" altLang="zh-CN" sz="2800" b="1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8" name="矩形 7"/>
          <p:cNvSpPr/>
          <p:nvPr/>
        </p:nvSpPr>
        <p:spPr>
          <a:xfrm rot="2580000">
            <a:off x="1269365" y="596900"/>
            <a:ext cx="519430" cy="51498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43660" y="636270"/>
            <a:ext cx="3238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612F02"/>
                </a:solidFill>
              </a:rPr>
              <a:t>3</a:t>
            </a:r>
            <a:endParaRPr lang="en-US" altLang="zh-CN" b="1"/>
          </a:p>
        </p:txBody>
      </p:sp>
      <p:sp>
        <p:nvSpPr>
          <p:cNvPr id="11" name="文本框 10"/>
          <p:cNvSpPr txBox="1"/>
          <p:nvPr/>
        </p:nvSpPr>
        <p:spPr>
          <a:xfrm>
            <a:off x="485140" y="636270"/>
            <a:ext cx="73279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612F02"/>
                </a:solidFill>
              </a:rPr>
              <a:t>Step</a:t>
            </a:r>
            <a:r>
              <a:rPr lang="en-US" altLang="zh-CN" b="1"/>
              <a:t>  </a:t>
            </a:r>
            <a:endParaRPr lang="en-US" altLang="zh-CN" b="1"/>
          </a:p>
        </p:txBody>
      </p:sp>
      <p:sp>
        <p:nvSpPr>
          <p:cNvPr id="9" name="文本框 8"/>
          <p:cNvSpPr txBox="1"/>
          <p:nvPr/>
        </p:nvSpPr>
        <p:spPr>
          <a:xfrm>
            <a:off x="143510" y="1484630"/>
            <a:ext cx="905573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SzTx/>
            </a:pP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tourist attractions for nature lovers mentioned in the brochure?</a:t>
            </a:r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1460" y="2521585"/>
            <a:ext cx="842962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Breathtaking</a:t>
            </a:r>
            <a:r>
              <a:rPr lang="en-US" sz="2800">
                <a:latin typeface="Times New Roman" panose="02020603050405020304" pitchFamily="18" charset="0"/>
                <a:ea typeface="宋体" panose="02010600030101010101" pitchFamily="2" charset="-122"/>
              </a:rPr>
              <a:t> mountains,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awesome</a:t>
            </a:r>
            <a:r>
              <a:rPr lang="en-US" sz="2800">
                <a:latin typeface="Times New Roman" panose="02020603050405020304" pitchFamily="18" charset="0"/>
                <a:ea typeface="宋体" panose="02010600030101010101" pitchFamily="2" charset="-122"/>
              </a:rPr>
              <a:t> glaciers,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crashing</a:t>
            </a:r>
            <a:r>
              <a:rPr lang="en-US" sz="2800">
                <a:latin typeface="Times New Roman" panose="02020603050405020304" pitchFamily="18" charset="0"/>
                <a:ea typeface="宋体" panose="02010600030101010101" pitchFamily="2" charset="-122"/>
              </a:rPr>
              <a:t> waterfalls,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black</a:t>
            </a:r>
            <a:r>
              <a:rPr lang="en-US" sz="2800">
                <a:latin typeface="Times New Roman" panose="02020603050405020304" pitchFamily="18" charset="0"/>
                <a:ea typeface="宋体" panose="02010600030101010101" pitchFamily="2" charset="-122"/>
              </a:rPr>
              <a:t> sand beaches,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active </a:t>
            </a:r>
            <a:r>
              <a:rPr lang="en-US" sz="2800">
                <a:latin typeface="Times New Roman" panose="02020603050405020304" pitchFamily="18" charset="0"/>
                <a:ea typeface="宋体" panose="02010600030101010101" pitchFamily="2" charset="-122"/>
              </a:rPr>
              <a:t>volcanoes,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natural hot</a:t>
            </a:r>
            <a:r>
              <a:rPr lang="en-US" sz="2800">
                <a:latin typeface="Times New Roman" panose="02020603050405020304" pitchFamily="18" charset="0"/>
                <a:ea typeface="宋体" panose="02010600030101010101" pitchFamily="2" charset="-122"/>
              </a:rPr>
              <a:t> springs,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colourful</a:t>
            </a:r>
            <a:r>
              <a:rPr lang="en-US" sz="2800">
                <a:latin typeface="Times New Roman" panose="02020603050405020304" pitchFamily="18" charset="0"/>
                <a:ea typeface="宋体" panose="02010600030101010101" pitchFamily="2" charset="-122"/>
              </a:rPr>
              <a:t> symphony of the Northern lights, and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native</a:t>
            </a:r>
            <a:r>
              <a:rPr lang="en-US" sz="2800">
                <a:latin typeface="Times New Roman" panose="02020603050405020304" pitchFamily="18" charset="0"/>
                <a:ea typeface="宋体" panose="02010600030101010101" pitchFamily="2" charset="-122"/>
              </a:rPr>
              <a:t> wildlife.</a:t>
            </a:r>
            <a:endParaRPr lang="en-US" sz="28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3510" y="4449445"/>
            <a:ext cx="845756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buClrTx/>
              <a:buSzTx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How does the author describe the tourist attractions?</a:t>
            </a:r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5605" y="508508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>
              <a:buClrTx/>
              <a:buSzTx/>
            </a:pPr>
            <a:r>
              <a:rPr lang="en-US" sz="2800">
                <a:latin typeface="Times New Roman" panose="02020603050405020304" pitchFamily="18" charset="0"/>
                <a:ea typeface="宋体" panose="02010600030101010101" pitchFamily="2" charset="-122"/>
              </a:rPr>
              <a:t>By using various adjectives.</a:t>
            </a:r>
            <a:endParaRPr lang="en-US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0" grpId="0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接连接符 29"/>
          <p:cNvCxnSpPr/>
          <p:nvPr/>
        </p:nvCxnSpPr>
        <p:spPr>
          <a:xfrm>
            <a:off x="971550" y="1196340"/>
            <a:ext cx="7272655" cy="635"/>
          </a:xfrm>
          <a:prstGeom prst="line">
            <a:avLst/>
          </a:prstGeom>
          <a:ln w="57150">
            <a:solidFill>
              <a:srgbClr val="76A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 rot="2580000">
            <a:off x="479425" y="499745"/>
            <a:ext cx="716915" cy="71564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86610" y="581660"/>
            <a:ext cx="5278120" cy="5219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6DDC5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The analysis of the example</a:t>
            </a:r>
            <a:endParaRPr lang="en-US" altLang="zh-CN" sz="2800" b="1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8" name="矩形 7"/>
          <p:cNvSpPr/>
          <p:nvPr/>
        </p:nvSpPr>
        <p:spPr>
          <a:xfrm rot="2580000">
            <a:off x="1269365" y="596900"/>
            <a:ext cx="519430" cy="51498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43660" y="636270"/>
            <a:ext cx="3238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612F02"/>
                </a:solidFill>
              </a:rPr>
              <a:t>3</a:t>
            </a:r>
            <a:endParaRPr lang="en-US" altLang="zh-CN" b="1"/>
          </a:p>
        </p:txBody>
      </p:sp>
      <p:sp>
        <p:nvSpPr>
          <p:cNvPr id="11" name="文本框 10"/>
          <p:cNvSpPr txBox="1"/>
          <p:nvPr/>
        </p:nvSpPr>
        <p:spPr>
          <a:xfrm>
            <a:off x="485140" y="636270"/>
            <a:ext cx="73279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612F02"/>
                </a:solidFill>
              </a:rPr>
              <a:t>Step</a:t>
            </a:r>
            <a:r>
              <a:rPr lang="en-US" altLang="zh-CN" b="1"/>
              <a:t>  </a:t>
            </a:r>
            <a:endParaRPr lang="en-US" altLang="zh-CN" b="1"/>
          </a:p>
        </p:txBody>
      </p:sp>
      <p:sp>
        <p:nvSpPr>
          <p:cNvPr id="9" name="文本框 8"/>
          <p:cNvSpPr txBox="1"/>
          <p:nvPr/>
        </p:nvSpPr>
        <p:spPr>
          <a:xfrm>
            <a:off x="251460" y="1844675"/>
            <a:ext cx="905573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</a:pP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makes a successful travel brochure?</a:t>
            </a:r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51460" y="2853055"/>
            <a:ext cx="842962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sz="2800">
                <a:latin typeface="Times New Roman" panose="02020603050405020304" pitchFamily="18" charset="0"/>
                <a:ea typeface="宋体" panose="02010600030101010101" pitchFamily="2" charset="-122"/>
              </a:rPr>
              <a:t>Special highlights, vivid language, eye-catching pictures, beautiful layout,ect..</a:t>
            </a:r>
            <a:endParaRPr lang="en-US" sz="280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9-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9705" y="2636520"/>
            <a:ext cx="9033510" cy="3526790"/>
          </a:xfrm>
          <a:prstGeom prst="rect">
            <a:avLst/>
          </a:prstGeom>
        </p:spPr>
      </p:pic>
      <p:cxnSp>
        <p:nvCxnSpPr>
          <p:cNvPr id="30" name="直接连接符 29"/>
          <p:cNvCxnSpPr/>
          <p:nvPr/>
        </p:nvCxnSpPr>
        <p:spPr>
          <a:xfrm>
            <a:off x="971550" y="1196340"/>
            <a:ext cx="7272655" cy="635"/>
          </a:xfrm>
          <a:prstGeom prst="line">
            <a:avLst/>
          </a:prstGeom>
          <a:ln w="57150">
            <a:solidFill>
              <a:srgbClr val="76A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 rot="2580000">
            <a:off x="479425" y="499745"/>
            <a:ext cx="716915" cy="71564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86610" y="581660"/>
            <a:ext cx="5278120" cy="5219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6DDC5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>
              <a:buClrTx/>
              <a:buSzTx/>
            </a:pP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sym typeface="+mn-ea"/>
              </a:rPr>
              <a:t>Task division</a:t>
            </a:r>
            <a:endParaRPr lang="en-US" altLang="zh-CN" sz="2800" b="1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8" name="矩形 7"/>
          <p:cNvSpPr/>
          <p:nvPr/>
        </p:nvSpPr>
        <p:spPr>
          <a:xfrm rot="2580000">
            <a:off x="1269365" y="596900"/>
            <a:ext cx="519430" cy="51498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43660" y="636270"/>
            <a:ext cx="3238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612F02"/>
                </a:solidFill>
              </a:rPr>
              <a:t>4</a:t>
            </a:r>
            <a:endParaRPr lang="en-US" altLang="zh-CN" b="1"/>
          </a:p>
        </p:txBody>
      </p:sp>
      <p:sp>
        <p:nvSpPr>
          <p:cNvPr id="11" name="文本框 10"/>
          <p:cNvSpPr txBox="1"/>
          <p:nvPr/>
        </p:nvSpPr>
        <p:spPr>
          <a:xfrm>
            <a:off x="485140" y="636270"/>
            <a:ext cx="73279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612F02"/>
                </a:solidFill>
              </a:rPr>
              <a:t>Step</a:t>
            </a:r>
            <a:r>
              <a:rPr lang="en-US" altLang="zh-CN" b="1"/>
              <a:t>  </a:t>
            </a:r>
            <a:endParaRPr lang="en-US" altLang="zh-CN" b="1"/>
          </a:p>
        </p:txBody>
      </p:sp>
      <p:sp>
        <p:nvSpPr>
          <p:cNvPr id="9" name="文本框 8"/>
          <p:cNvSpPr txBox="1"/>
          <p:nvPr/>
        </p:nvSpPr>
        <p:spPr>
          <a:xfrm>
            <a:off x="395605" y="1294765"/>
            <a:ext cx="905573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Discuss in groups to think about all the work that needs to be done and how to divide the work properly among the group members.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63320" y="2780665"/>
            <a:ext cx="750633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</a:t>
            </a:r>
            <a:r>
              <a:rPr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Collect materials (pictures and texts).</a:t>
            </a:r>
            <a:endParaRPr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Organize the information according to different topics</a:t>
            </a:r>
            <a:endParaRPr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</a:t>
            </a:r>
            <a:r>
              <a:rPr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Design a travel brochure</a:t>
            </a:r>
            <a:endParaRPr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Polish the travel brochure</a:t>
            </a:r>
            <a:endParaRPr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a presentation</a:t>
            </a:r>
            <a:endParaRPr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接连接符 29"/>
          <p:cNvCxnSpPr/>
          <p:nvPr/>
        </p:nvCxnSpPr>
        <p:spPr>
          <a:xfrm>
            <a:off x="971550" y="1196340"/>
            <a:ext cx="7272655" cy="635"/>
          </a:xfrm>
          <a:prstGeom prst="line">
            <a:avLst/>
          </a:prstGeom>
          <a:ln w="57150">
            <a:solidFill>
              <a:srgbClr val="76A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 rot="2580000">
            <a:off x="479425" y="499745"/>
            <a:ext cx="716915" cy="71564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86610" y="581660"/>
            <a:ext cx="5278120" cy="5219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6DDC5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l">
              <a:buClrTx/>
              <a:buSzTx/>
            </a:pP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sym typeface="+mn-ea"/>
              </a:rPr>
              <a:t>Presentation and assessment</a:t>
            </a:r>
            <a:endParaRPr lang="en-US" altLang="zh-CN" sz="2800" b="1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8" name="矩形 7"/>
          <p:cNvSpPr/>
          <p:nvPr/>
        </p:nvSpPr>
        <p:spPr>
          <a:xfrm rot="2580000">
            <a:off x="1269365" y="596900"/>
            <a:ext cx="519430" cy="51498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43660" y="636270"/>
            <a:ext cx="3238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612F02"/>
                </a:solidFill>
              </a:rPr>
              <a:t>5</a:t>
            </a:r>
            <a:endParaRPr lang="en-US" altLang="zh-CN" b="1"/>
          </a:p>
        </p:txBody>
      </p:sp>
      <p:sp>
        <p:nvSpPr>
          <p:cNvPr id="11" name="文本框 10"/>
          <p:cNvSpPr txBox="1"/>
          <p:nvPr/>
        </p:nvSpPr>
        <p:spPr>
          <a:xfrm>
            <a:off x="485140" y="636270"/>
            <a:ext cx="73279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612F02"/>
                </a:solidFill>
              </a:rPr>
              <a:t>Step</a:t>
            </a:r>
            <a:r>
              <a:rPr lang="en-US" altLang="zh-CN" b="1"/>
              <a:t>  </a:t>
            </a:r>
            <a:endParaRPr lang="en-US" altLang="zh-CN" b="1"/>
          </a:p>
        </p:txBody>
      </p:sp>
      <p:sp>
        <p:nvSpPr>
          <p:cNvPr id="9" name="文本框 8"/>
          <p:cNvSpPr txBox="1"/>
          <p:nvPr/>
        </p:nvSpPr>
        <p:spPr>
          <a:xfrm>
            <a:off x="539750" y="1412875"/>
            <a:ext cx="90557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</a:pPr>
            <a:r>
              <a:rPr lang="en-US" altLang="zh-CN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Tips for making a presentation.</a:t>
            </a:r>
            <a:endParaRPr lang="en-US" altLang="zh-CN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SzTx/>
            </a:pPr>
            <a:endParaRPr lang="en-US" altLang="zh-CN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71071" y="2136419"/>
            <a:ext cx="820538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◎ Speak clearly and confidently.</a:t>
            </a:r>
            <a:endParaRPr lang="zh-CN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◎ Make eye contact with the audience.</a:t>
            </a:r>
            <a:endParaRPr lang="zh-CN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◎ Keep your facial expressions relaxed and friendly.</a:t>
            </a:r>
            <a:endParaRPr lang="zh-CN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◎ Talk at a proper speed and pause when it is necessary to give your audience time to think about what you have said.</a:t>
            </a:r>
            <a:endParaRPr lang="zh-CN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4" grpId="0"/>
      <p:bldP spid="2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接连接符 29"/>
          <p:cNvCxnSpPr/>
          <p:nvPr/>
        </p:nvCxnSpPr>
        <p:spPr>
          <a:xfrm>
            <a:off x="971550" y="1196340"/>
            <a:ext cx="7272655" cy="635"/>
          </a:xfrm>
          <a:prstGeom prst="line">
            <a:avLst/>
          </a:prstGeom>
          <a:ln w="57150">
            <a:solidFill>
              <a:srgbClr val="76A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 rot="2580000">
            <a:off x="479425" y="499745"/>
            <a:ext cx="716915" cy="71564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86610" y="581660"/>
            <a:ext cx="5278120" cy="5219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6DDC5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>
              <a:buClrTx/>
              <a:buSzTx/>
            </a:pPr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sym typeface="+mn-ea"/>
              </a:rPr>
              <a:t>Presentation and assessment</a:t>
            </a:r>
            <a:endParaRPr lang="en-US" altLang="zh-CN" sz="2800" b="1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8" name="矩形 7"/>
          <p:cNvSpPr/>
          <p:nvPr/>
        </p:nvSpPr>
        <p:spPr>
          <a:xfrm rot="2580000">
            <a:off x="1269365" y="596900"/>
            <a:ext cx="519430" cy="51498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43660" y="636270"/>
            <a:ext cx="3238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612F02"/>
                </a:solidFill>
              </a:rPr>
              <a:t>5</a:t>
            </a:r>
            <a:endParaRPr lang="en-US" altLang="zh-CN" b="1"/>
          </a:p>
        </p:txBody>
      </p:sp>
      <p:sp>
        <p:nvSpPr>
          <p:cNvPr id="11" name="文本框 10"/>
          <p:cNvSpPr txBox="1"/>
          <p:nvPr/>
        </p:nvSpPr>
        <p:spPr>
          <a:xfrm>
            <a:off x="485140" y="636270"/>
            <a:ext cx="73279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612F02"/>
                </a:solidFill>
              </a:rPr>
              <a:t>Step</a:t>
            </a:r>
            <a:r>
              <a:rPr lang="en-US" altLang="zh-CN" b="1"/>
              <a:t>  </a:t>
            </a:r>
            <a:endParaRPr lang="en-US" altLang="zh-CN" b="1"/>
          </a:p>
        </p:txBody>
      </p:sp>
      <p:sp>
        <p:nvSpPr>
          <p:cNvPr id="9" name="文本框 8"/>
          <p:cNvSpPr txBox="1"/>
          <p:nvPr/>
        </p:nvSpPr>
        <p:spPr>
          <a:xfrm>
            <a:off x="323215" y="1412875"/>
            <a:ext cx="905573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SzTx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Give points according to every team’s performance (10 points in total) and give some suggestions.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buClrTx/>
              <a:buSzTx/>
            </a:pPr>
            <a:endParaRPr lang="en-US" altLang="zh-CN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899795" y="2493010"/>
          <a:ext cx="6990715" cy="31978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7695"/>
                <a:gridCol w="1697355"/>
                <a:gridCol w="1210310"/>
                <a:gridCol w="2205355"/>
              </a:tblGrid>
              <a:tr h="111887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Oral presentation</a:t>
                      </a:r>
                      <a:endParaRPr lang="en-US" alt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alt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5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Teamwork</a:t>
                      </a:r>
                      <a:endParaRPr lang="en-US" alt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9000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Travel brochure</a:t>
                      </a:r>
                      <a:endParaRPr lang="en-US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Language</a:t>
                      </a:r>
                      <a:endParaRPr lang="en-US" alt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</a:t>
                      </a:r>
                      <a:endParaRPr lang="en-US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74549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Layout</a:t>
                      </a:r>
                      <a:endParaRPr lang="en-US" altLang="en-US" sz="2800" b="1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2</a:t>
                      </a:r>
                      <a:endParaRPr lang="en-US" altLang="en-US" sz="28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p\Desktop\PPT-2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" y="1411"/>
            <a:ext cx="9144000" cy="6858000"/>
          </a:xfrm>
          <a:prstGeom prst="rect">
            <a:avLst/>
          </a:prstGeom>
          <a:noFill/>
        </p:spPr>
      </p:pic>
      <p:sp>
        <p:nvSpPr>
          <p:cNvPr id="12" name="同侧圆角矩形 11"/>
          <p:cNvSpPr/>
          <p:nvPr/>
        </p:nvSpPr>
        <p:spPr>
          <a:xfrm>
            <a:off x="413063" y="879882"/>
            <a:ext cx="8317576" cy="4968552"/>
          </a:xfrm>
          <a:prstGeom prst="round2SameRect">
            <a:avLst/>
          </a:prstGeom>
          <a:noFill/>
          <a:ln w="19050" cmpd="dbl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altLang="zh-CN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altLang="zh-CN" sz="20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内容占位符 2"/>
          <p:cNvSpPr txBox="1"/>
          <p:nvPr/>
        </p:nvSpPr>
        <p:spPr>
          <a:xfrm>
            <a:off x="827405" y="1196975"/>
            <a:ext cx="7643495" cy="4526280"/>
          </a:xfrm>
          <a:prstGeom prst="rect">
            <a:avLst/>
          </a:prstGeom>
        </p:spPr>
        <p:txBody>
          <a:bodyPr vert="horz" rtlCol="0">
            <a:normAutofit fontScale="9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4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60000"/>
              <a:buFont typeface="Wingdings 2" panose="05020102010507070707"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aditional Arabic" panose="02020603050405020304" pitchFamily="18" charset="-78"/>
                <a:ea typeface="Meiryo" panose="020B0604030504040204" pitchFamily="34" charset="-128"/>
                <a:cs typeface="Traditional Arabic" panose="02020603050405020304" pitchFamily="18" charset="-78"/>
              </a:rPr>
              <a:t>  </a:t>
            </a:r>
            <a:endParaRPr lang="en-US" altLang="zh-CN" sz="2800" dirty="0">
              <a:latin typeface="Times New Roman" panose="02020603050405020304" pitchFamily="18" charset="0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</a:rPr>
              <a:t>1. Make improvements to the travel brochure of your group according to your classmates’ comments and suggestions.</a:t>
            </a:r>
            <a:endParaRPr lang="en-US" altLang="zh-CN" sz="2800" b="1" dirty="0">
              <a:latin typeface="Times New Roman" panose="02020603050405020304" pitchFamily="18" charset="0"/>
              <a:ea typeface="Meiryo" panose="020B0604030504040204" pitchFamily="34" charset="-128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defRPr/>
            </a:pPr>
            <a:r>
              <a:rPr lang="en-US" altLang="zh-CN" sz="2800" b="1" dirty="0">
                <a:latin typeface="Times New Roman" panose="02020603050405020304" pitchFamily="18" charset="0"/>
                <a:ea typeface="Meiryo" panose="020B0604030504040204" pitchFamily="34" charset="-128"/>
                <a:cs typeface="Times New Roman" panose="02020603050405020304" pitchFamily="18" charset="0"/>
              </a:rPr>
              <a:t>2. Put your group’s travel brochure on the classroom wall and appreciate the works of other groups.</a:t>
            </a:r>
            <a:endParaRPr lang="en-US" altLang="zh-CN" sz="2800" b="1" dirty="0">
              <a:latin typeface="Times New Roman" panose="02020603050405020304" pitchFamily="18" charset="0"/>
              <a:ea typeface="Meiryo" panose="020B060403050404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36886" y="1035535"/>
            <a:ext cx="6552728" cy="707886"/>
          </a:xfrm>
          <a:prstGeom prst="rect">
            <a:avLst/>
          </a:prstGeom>
          <a:solidFill>
            <a:schemeClr val="bg1"/>
          </a:solidFill>
          <a:ln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</a:gra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  <a:endParaRPr lang="en-US" altLang="zh-CN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23850" y="909638"/>
            <a:ext cx="8594725" cy="76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44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3600" b="1" kern="1200" cap="none" spc="0" normalizeH="0" baseline="0" noProof="0">
                <a:solidFill>
                  <a:srgbClr val="00CC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           </a:t>
            </a:r>
            <a:endParaRPr kumimoji="0" lang="zh-CN" altLang="en-US" sz="3600" b="1" kern="1200" cap="none" spc="0" normalizeH="0" baseline="0" noProof="0">
              <a:solidFill>
                <a:srgbClr val="00CCFF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 descr="/Users/apple/Desktop/高中助教资源库 PPT选择性必修三/PPT-3.jpgPPT-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/Users/apple/Desktop/PPT-2.jpgPPT-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63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接连接符 6"/>
          <p:cNvCxnSpPr/>
          <p:nvPr/>
        </p:nvCxnSpPr>
        <p:spPr bwMode="auto">
          <a:xfrm flipH="1">
            <a:off x="0" y="1370356"/>
            <a:ext cx="853244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矩形 15"/>
          <p:cNvSpPr/>
          <p:nvPr/>
        </p:nvSpPr>
        <p:spPr>
          <a:xfrm>
            <a:off x="3636327" y="2005699"/>
            <a:ext cx="5298440" cy="345960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株洲市“</a:t>
            </a:r>
            <a:r>
              <a:rPr lang="zh-CN" altLang="en-US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教学能手</a:t>
            </a:r>
            <a:r>
              <a:rPr lang="zh-CN" altLang="en-US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endParaRPr lang="en-US" altLang="zh-CN" sz="20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株洲市第八届“教坛新秀”</a:t>
            </a:r>
            <a:endParaRPr lang="en-US" altLang="zh-CN" sz="20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株洲市四中“青年教师素养”大赛特等奖</a:t>
            </a:r>
            <a:endParaRPr lang="zh-CN" altLang="en-US" sz="20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两次参与株洲市一模命题审题工作</a:t>
            </a:r>
            <a:endParaRPr lang="zh-CN" altLang="en-US" sz="20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lnSpc>
                <a:spcPct val="160000"/>
              </a:lnSpc>
              <a:buClrTx/>
              <a:buSzTx/>
              <a:buFontTx/>
            </a:pPr>
            <a:r>
              <a:rPr lang="zh-CN" altLang="en-US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参与编著湖南省教育科学“十三五”规划</a:t>
            </a:r>
            <a:r>
              <a:rPr lang="zh-CN" alt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2017</a:t>
            </a:r>
            <a:r>
              <a:rPr lang="zh-CN" altLang="en-US" sz="2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年度立项重点课题成果《中学英语“核”动力特色教学》</a:t>
            </a:r>
            <a:endParaRPr lang="zh-CN" altLang="en-US" sz="20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45" y="1769745"/>
            <a:ext cx="3128645" cy="4055745"/>
          </a:xfrm>
          <a:prstGeom prst="rect">
            <a:avLst/>
          </a:prstGeom>
        </p:spPr>
      </p:pic>
      <p:sp>
        <p:nvSpPr>
          <p:cNvPr id="8" name="文本框 1"/>
          <p:cNvSpPr txBox="1">
            <a:spLocks noChangeArrowheads="1"/>
          </p:cNvSpPr>
          <p:nvPr/>
        </p:nvSpPr>
        <p:spPr bwMode="auto">
          <a:xfrm>
            <a:off x="6981825" y="745490"/>
            <a:ext cx="135191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>
              <a:buFont typeface="Arial" panose="020B0604020202020204" pitchFamily="34" charset="0"/>
              <a:buNone/>
            </a:pPr>
            <a:r>
              <a:rPr lang="zh-CN" altLang="en-US" sz="2800" dirty="0">
                <a:solidFill>
                  <a:srgbClr val="0D0600"/>
                </a:solidFill>
                <a:latin typeface="宋体" panose="02010600030101010101" pitchFamily="2" charset="-122"/>
              </a:rPr>
              <a:t>舒秀花</a:t>
            </a:r>
            <a:endParaRPr lang="zh-CN" altLang="en-US" sz="2800" dirty="0">
              <a:solidFill>
                <a:srgbClr val="0D0600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接连接符 29"/>
          <p:cNvCxnSpPr/>
          <p:nvPr/>
        </p:nvCxnSpPr>
        <p:spPr>
          <a:xfrm>
            <a:off x="971550" y="1196340"/>
            <a:ext cx="5400675" cy="635"/>
          </a:xfrm>
          <a:prstGeom prst="line">
            <a:avLst/>
          </a:prstGeom>
          <a:ln w="57150">
            <a:solidFill>
              <a:srgbClr val="76A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 rot="2580000">
            <a:off x="479425" y="499745"/>
            <a:ext cx="716915" cy="71564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86610" y="581660"/>
            <a:ext cx="5278120" cy="5219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6DDC5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Lead-in</a:t>
            </a:r>
            <a:endParaRPr lang="en-US" altLang="zh-CN" sz="2800" b="1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8" name="矩形 7"/>
          <p:cNvSpPr/>
          <p:nvPr/>
        </p:nvSpPr>
        <p:spPr>
          <a:xfrm rot="2580000">
            <a:off x="1269365" y="596900"/>
            <a:ext cx="519430" cy="51498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43660" y="636270"/>
            <a:ext cx="3238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612F02"/>
                </a:solidFill>
              </a:rPr>
              <a:t>1</a:t>
            </a:r>
            <a:r>
              <a:rPr lang="en-US" altLang="zh-CN" b="1"/>
              <a:t>  </a:t>
            </a:r>
            <a:endParaRPr lang="en-US" altLang="zh-CN" b="1"/>
          </a:p>
        </p:txBody>
      </p:sp>
      <p:sp>
        <p:nvSpPr>
          <p:cNvPr id="11" name="文本框 10"/>
          <p:cNvSpPr txBox="1"/>
          <p:nvPr/>
        </p:nvSpPr>
        <p:spPr>
          <a:xfrm>
            <a:off x="485140" y="636270"/>
            <a:ext cx="73279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612F02"/>
                </a:solidFill>
              </a:rPr>
              <a:t>Step</a:t>
            </a:r>
            <a:r>
              <a:rPr lang="en-US" altLang="zh-CN" b="1"/>
              <a:t>  </a:t>
            </a:r>
            <a:endParaRPr lang="en-US" altLang="zh-CN" b="1"/>
          </a:p>
        </p:txBody>
      </p:sp>
      <p:sp>
        <p:nvSpPr>
          <p:cNvPr id="9" name="文本框 8"/>
          <p:cNvSpPr txBox="1"/>
          <p:nvPr/>
        </p:nvSpPr>
        <p:spPr>
          <a:xfrm>
            <a:off x="395605" y="1484630"/>
            <a:ext cx="85985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introduction to travel brochures.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 descr="纸头-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405" y="2355850"/>
            <a:ext cx="7409815" cy="3319145"/>
          </a:xfrm>
          <a:prstGeom prst="rect">
            <a:avLst/>
          </a:prstGeom>
        </p:spPr>
      </p:pic>
      <p:sp>
        <p:nvSpPr>
          <p:cNvPr id="214021" name="文本框 214020"/>
          <p:cNvSpPr txBox="1"/>
          <p:nvPr/>
        </p:nvSpPr>
        <p:spPr>
          <a:xfrm>
            <a:off x="1043940" y="2853055"/>
            <a:ext cx="6628765" cy="21590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just">
              <a:lnSpc>
                <a:spcPct val="140000"/>
              </a:lnSpc>
            </a:pP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</a:rPr>
              <a:t>A small, thin </a:t>
            </a:r>
            <a:r>
              <a:rPr lang="en-US" altLang="zh-CN" sz="3200">
                <a:latin typeface="Times New Roman" panose="02020603050405020304" pitchFamily="18" charset="0"/>
                <a:ea typeface="+mn-ea"/>
                <a:sym typeface="+mn-ea"/>
              </a:rPr>
              <a:t>book or </a:t>
            </a:r>
            <a:r>
              <a:rPr lang="en-US" altLang="zh-CN" sz="3200">
                <a:solidFill>
                  <a:schemeClr val="tx1"/>
                </a:solidFill>
                <a:latin typeface="Times New Roman" panose="02020603050405020304" pitchFamily="18" charset="0"/>
                <a:ea typeface="+mn-ea"/>
              </a:rPr>
              <a:t>magazine usually containing pictures and information about travelling in a place.</a:t>
            </a:r>
            <a:endParaRPr lang="zh-CN" altLang="en-US" sz="3200">
              <a:solidFill>
                <a:schemeClr val="tx1"/>
              </a:solidFill>
              <a:latin typeface="Times New Roman" panose="02020603050405020304" pitchFamily="18" charset="0"/>
              <a:ea typeface="+mn-ea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4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4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4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14021" grpId="0" bldLvl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接连接符 29"/>
          <p:cNvCxnSpPr/>
          <p:nvPr/>
        </p:nvCxnSpPr>
        <p:spPr>
          <a:xfrm>
            <a:off x="971550" y="1196340"/>
            <a:ext cx="5400675" cy="635"/>
          </a:xfrm>
          <a:prstGeom prst="line">
            <a:avLst/>
          </a:prstGeom>
          <a:ln w="57150">
            <a:solidFill>
              <a:srgbClr val="76A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 rot="2580000">
            <a:off x="479425" y="499745"/>
            <a:ext cx="716915" cy="71564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86610" y="581660"/>
            <a:ext cx="5278120" cy="5219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6DDC5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Lead-in</a:t>
            </a:r>
            <a:endParaRPr lang="en-US" altLang="zh-CN" sz="2800" b="1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8" name="矩形 7"/>
          <p:cNvSpPr/>
          <p:nvPr/>
        </p:nvSpPr>
        <p:spPr>
          <a:xfrm rot="2580000">
            <a:off x="1269365" y="596900"/>
            <a:ext cx="519430" cy="51498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43660" y="636270"/>
            <a:ext cx="3238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612F02"/>
                </a:solidFill>
              </a:rPr>
              <a:t>1</a:t>
            </a:r>
            <a:r>
              <a:rPr lang="en-US" altLang="zh-CN" b="1"/>
              <a:t>  </a:t>
            </a:r>
            <a:endParaRPr lang="en-US" altLang="zh-CN" b="1"/>
          </a:p>
        </p:txBody>
      </p:sp>
      <p:sp>
        <p:nvSpPr>
          <p:cNvPr id="11" name="文本框 10"/>
          <p:cNvSpPr txBox="1"/>
          <p:nvPr/>
        </p:nvSpPr>
        <p:spPr>
          <a:xfrm>
            <a:off x="485140" y="636270"/>
            <a:ext cx="73279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612F02"/>
                </a:solidFill>
              </a:rPr>
              <a:t>Step</a:t>
            </a:r>
            <a:r>
              <a:rPr lang="en-US" altLang="zh-CN" b="1"/>
              <a:t>  </a:t>
            </a:r>
            <a:endParaRPr lang="en-US" altLang="zh-CN" b="1"/>
          </a:p>
        </p:txBody>
      </p:sp>
      <p:sp>
        <p:nvSpPr>
          <p:cNvPr id="9" name="文本框 8"/>
          <p:cNvSpPr txBox="1"/>
          <p:nvPr/>
        </p:nvSpPr>
        <p:spPr>
          <a:xfrm>
            <a:off x="395605" y="1484630"/>
            <a:ext cx="859853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travel agency plans to hold a competition about travel brochures on foreign countries.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 descr="纸头-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405" y="2853055"/>
            <a:ext cx="7409815" cy="33191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47495" y="3446780"/>
            <a:ext cx="5746115" cy="1470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lnSpc>
                <a:spcPct val="140000"/>
              </a:lnSpc>
            </a:pPr>
            <a:r>
              <a:rPr lang="en-US" altLang="zh-CN" sz="3200" b="1">
                <a:solidFill>
                  <a:schemeClr val="tx1"/>
                </a:solidFill>
                <a:latin typeface="Times New Roman" panose="02020603050405020304" pitchFamily="18" charset="0"/>
                <a:ea typeface="+mn-ea"/>
              </a:rPr>
              <a:t>How to make a travel brochure on a foreign country?</a:t>
            </a:r>
            <a:endParaRPr lang="zh-CN" altLang="en-US" sz="3200" b="1">
              <a:solidFill>
                <a:schemeClr val="tx1"/>
              </a:solidFill>
              <a:latin typeface="Times New Roman" panose="02020603050405020304" pitchFamily="18" charset="0"/>
              <a:ea typeface="+mn-ea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 bldLvl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文本框 8"/>
          <p:cNvSpPr txBox="1"/>
          <p:nvPr/>
        </p:nvSpPr>
        <p:spPr>
          <a:xfrm>
            <a:off x="395605" y="1473200"/>
            <a:ext cx="90703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eaLnBrk="0" hangingPunct="0">
              <a:buClrTx/>
              <a:buSzTx/>
            </a:pPr>
            <a:r>
              <a:rPr lang="en-US" altLang="zh-CN" sz="3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+mn-ea"/>
                <a:sym typeface="+mn-ea"/>
              </a:rPr>
              <a:t>1. Which countries are you interested in?</a:t>
            </a:r>
            <a:endParaRPr lang="en-US" altLang="zh-CN" sz="36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+mn-ea"/>
              <a:sym typeface="+mn-ea"/>
            </a:endParaRPr>
          </a:p>
        </p:txBody>
      </p:sp>
      <p:pic>
        <p:nvPicPr>
          <p:cNvPr id="13" name="图片 12" descr="b2-26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5075555" y="4146550"/>
            <a:ext cx="2867025" cy="1295400"/>
          </a:xfrm>
          <a:prstGeom prst="rect">
            <a:avLst/>
          </a:prstGeom>
        </p:spPr>
      </p:pic>
      <p:pic>
        <p:nvPicPr>
          <p:cNvPr id="7" name="图片 6" descr="b2-26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51910" y="2533015"/>
            <a:ext cx="2671445" cy="129984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139565" y="2921635"/>
            <a:ext cx="18796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buClrTx/>
              <a:buSzTx/>
            </a:pPr>
            <a:r>
              <a:rPr lang="en-US" altLang="zh-CN" sz="28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+mn-ea"/>
              </a:rPr>
              <a:t>Canada</a:t>
            </a:r>
            <a:endParaRPr lang="en-US" altLang="zh-CN" sz="2800" b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Times New Roman" panose="02020603050405020304" pitchFamily="18" charset="0"/>
              <a:ea typeface="+mn-ea"/>
            </a:endParaRPr>
          </a:p>
        </p:txBody>
      </p:sp>
      <p:pic>
        <p:nvPicPr>
          <p:cNvPr id="14" name="图片 13" descr="b2-26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1595" y="3244850"/>
            <a:ext cx="2635885" cy="1282065"/>
          </a:xfrm>
          <a:prstGeom prst="rect">
            <a:avLst/>
          </a:prstGeom>
        </p:spPr>
      </p:pic>
      <p:pic>
        <p:nvPicPr>
          <p:cNvPr id="15" name="图片 14" descr="b2-26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31820" y="4796790"/>
            <a:ext cx="2524760" cy="12280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636010" y="5085080"/>
            <a:ext cx="108204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buClrTx/>
              <a:buSzTx/>
            </a:pPr>
            <a:r>
              <a:rPr lang="en-US" altLang="zh-CN" sz="2800" b="1">
                <a:solidFill>
                  <a:srgbClr val="D7760B"/>
                </a:solidFill>
                <a:latin typeface="Times New Roman" panose="02020603050405020304" pitchFamily="18" charset="0"/>
                <a:ea typeface="+mn-ea"/>
              </a:rPr>
              <a:t>...</a:t>
            </a:r>
            <a:endParaRPr lang="en-US" altLang="zh-CN" sz="2800" b="1">
              <a:solidFill>
                <a:srgbClr val="D7760B"/>
              </a:solidFill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4" name="矩形 3"/>
          <p:cNvSpPr/>
          <p:nvPr/>
        </p:nvSpPr>
        <p:spPr>
          <a:xfrm rot="2580000">
            <a:off x="479425" y="499745"/>
            <a:ext cx="716915" cy="71564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5140" y="636270"/>
            <a:ext cx="73279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rgbClr val="612F02"/>
                </a:solidFill>
              </a:rPr>
              <a:t>Step</a:t>
            </a:r>
            <a:r>
              <a:rPr lang="en-US" altLang="zh-CN" b="1"/>
              <a:t>  </a:t>
            </a:r>
            <a:endParaRPr lang="en-US" altLang="zh-CN" b="1"/>
          </a:p>
        </p:txBody>
      </p:sp>
      <p:sp>
        <p:nvSpPr>
          <p:cNvPr id="3" name="矩形 2"/>
          <p:cNvSpPr/>
          <p:nvPr/>
        </p:nvSpPr>
        <p:spPr>
          <a:xfrm rot="2580000">
            <a:off x="1269365" y="596900"/>
            <a:ext cx="519430" cy="51498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  <a:ln>
            <a:noFill/>
          </a:ln>
        </p:spPr>
        <p:txBody>
          <a:bodyPr anchor="ctr"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43660" y="636270"/>
            <a:ext cx="4508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000" b="1">
                <a:solidFill>
                  <a:srgbClr val="612F02"/>
                </a:solidFill>
              </a:rPr>
              <a:t>2</a:t>
            </a:r>
            <a:r>
              <a:rPr lang="en-US" altLang="zh-CN" b="1"/>
              <a:t>  </a:t>
            </a:r>
            <a:endParaRPr lang="en-US" altLang="zh-CN" b="1"/>
          </a:p>
        </p:txBody>
      </p:sp>
      <p:cxnSp>
        <p:nvCxnSpPr>
          <p:cNvPr id="30" name="直接连接符 29"/>
          <p:cNvCxnSpPr/>
          <p:nvPr/>
        </p:nvCxnSpPr>
        <p:spPr>
          <a:xfrm>
            <a:off x="971550" y="1196340"/>
            <a:ext cx="7272655" cy="635"/>
          </a:xfrm>
          <a:prstGeom prst="line">
            <a:avLst/>
          </a:prstGeom>
          <a:ln w="57150">
            <a:solidFill>
              <a:srgbClr val="76A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1835785" y="615315"/>
            <a:ext cx="6587490" cy="5219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6DDC5"/>
                </a:solidFill>
              </a14:hiddenFill>
            </a:ext>
          </a:extLst>
        </p:spPr>
        <p:txBody>
          <a:bodyPr wrap="square" rtlCol="0">
            <a:spAutoFit/>
          </a:bodyPr>
          <a:p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Deciding on the country to research</a:t>
            </a:r>
            <a:endParaRPr lang="en-US" altLang="zh-CN" sz="2800" b="1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228080" y="4436745"/>
            <a:ext cx="18796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buClrTx/>
              <a:buSzTx/>
            </a:pPr>
            <a:r>
              <a:rPr lang="en-US" altLang="zh-CN" sz="2800" b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</a:rPr>
              <a:t>Moroco</a:t>
            </a:r>
            <a:endParaRPr lang="en-US" altLang="zh-CN" sz="2800" b="1">
              <a:solidFill>
                <a:srgbClr val="00B050"/>
              </a:solidFill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547495" y="3624580"/>
            <a:ext cx="18796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buClrTx/>
              <a:buSzTx/>
            </a:pPr>
            <a:r>
              <a:rPr lang="en-US" altLang="zh-CN" sz="2800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Times New Roman" panose="02020603050405020304" pitchFamily="18" charset="0"/>
                <a:ea typeface="+mn-ea"/>
              </a:rPr>
              <a:t>Kenya</a:t>
            </a:r>
            <a:endParaRPr lang="en-US" altLang="zh-CN" sz="2800" b="1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Times New Roman" panose="02020603050405020304" pitchFamily="18" charset="0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8" grpId="0"/>
      <p:bldP spid="16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接连接符 29"/>
          <p:cNvCxnSpPr/>
          <p:nvPr/>
        </p:nvCxnSpPr>
        <p:spPr>
          <a:xfrm>
            <a:off x="1043940" y="824230"/>
            <a:ext cx="7416800" cy="635"/>
          </a:xfrm>
          <a:prstGeom prst="line">
            <a:avLst/>
          </a:prstGeom>
          <a:ln w="57150">
            <a:solidFill>
              <a:srgbClr val="76A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 rot="2580000">
            <a:off x="513715" y="151130"/>
            <a:ext cx="645160" cy="66802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85975" y="198755"/>
            <a:ext cx="6587490" cy="5219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6DDC5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Deciding on the country to research</a:t>
            </a:r>
            <a:endParaRPr lang="en-US" altLang="zh-CN" sz="2800" b="1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8" name="矩形 7"/>
          <p:cNvSpPr/>
          <p:nvPr/>
        </p:nvSpPr>
        <p:spPr>
          <a:xfrm rot="2580000">
            <a:off x="1365250" y="201930"/>
            <a:ext cx="519430" cy="51498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515745" y="259715"/>
            <a:ext cx="3873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612F02"/>
                </a:solidFill>
              </a:rPr>
              <a:t>2</a:t>
            </a:r>
            <a:r>
              <a:rPr lang="en-US" altLang="zh-CN" b="1"/>
              <a:t> </a:t>
            </a:r>
            <a:endParaRPr lang="en-US" altLang="zh-CN" b="1"/>
          </a:p>
        </p:txBody>
      </p:sp>
      <p:sp>
        <p:nvSpPr>
          <p:cNvPr id="11" name="文本框 10"/>
          <p:cNvSpPr txBox="1"/>
          <p:nvPr/>
        </p:nvSpPr>
        <p:spPr>
          <a:xfrm>
            <a:off x="450850" y="243840"/>
            <a:ext cx="73279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612F02"/>
                </a:solidFill>
              </a:rPr>
              <a:t>Step</a:t>
            </a:r>
            <a:r>
              <a:rPr lang="en-US" altLang="zh-CN" b="1"/>
              <a:t>  </a:t>
            </a:r>
            <a:endParaRPr lang="en-US" altLang="zh-CN" b="1"/>
          </a:p>
        </p:txBody>
      </p:sp>
      <p:sp>
        <p:nvSpPr>
          <p:cNvPr id="214021" name="文本框 214020"/>
          <p:cNvSpPr txBox="1"/>
          <p:nvPr/>
        </p:nvSpPr>
        <p:spPr>
          <a:xfrm>
            <a:off x="107950" y="1062355"/>
            <a:ext cx="906589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lnSpc>
                <a:spcPct val="100000"/>
              </a:lnSpc>
              <a:buClrTx/>
              <a:buSzTx/>
            </a:pPr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hat topics do you want to contain in the travel brochure?</a:t>
            </a: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  <a:buClrTx/>
              <a:buSzTx/>
            </a:pPr>
            <a:endParaRPr lang="en-US" altLang="zh-C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115570" y="1958975"/>
            <a:ext cx="8068310" cy="4403090"/>
            <a:chOff x="182" y="3085"/>
            <a:chExt cx="12706" cy="6934"/>
          </a:xfrm>
        </p:grpSpPr>
        <p:sp>
          <p:nvSpPr>
            <p:cNvPr id="32" name="云形标注 31"/>
            <p:cNvSpPr/>
            <p:nvPr/>
          </p:nvSpPr>
          <p:spPr>
            <a:xfrm>
              <a:off x="9565" y="5535"/>
              <a:ext cx="3145" cy="1323"/>
            </a:xfrm>
            <a:prstGeom prst="cloudCallout">
              <a:avLst>
                <a:gd name="adj1" fmla="val -76540"/>
                <a:gd name="adj2" fmla="val 9259"/>
              </a:avLst>
            </a:prstGeom>
            <a:solidFill>
              <a:srgbClr val="92D05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182" y="3085"/>
              <a:ext cx="12706" cy="6934"/>
              <a:chOff x="559" y="2848"/>
              <a:chExt cx="12706" cy="6934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4697" y="5153"/>
                <a:ext cx="4026" cy="1896"/>
              </a:xfrm>
              <a:prstGeom prst="ellipse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5196" y="5276"/>
                <a:ext cx="3316" cy="1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3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travel brochure</a:t>
                </a:r>
                <a:endParaRPr lang="en-US" altLang="zh-CN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云形标注 14"/>
              <p:cNvSpPr/>
              <p:nvPr/>
            </p:nvSpPr>
            <p:spPr>
              <a:xfrm>
                <a:off x="4915" y="2848"/>
                <a:ext cx="5122" cy="1748"/>
              </a:xfrm>
              <a:prstGeom prst="cloudCallout">
                <a:avLst>
                  <a:gd name="adj1" fmla="val -10113"/>
                  <a:gd name="adj2" fmla="val 77886"/>
                </a:avLst>
              </a:prstGeom>
              <a:solidFill>
                <a:srgbClr val="92D05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altLang="zh-CN"/>
              </a:p>
            </p:txBody>
          </p:sp>
          <p:sp>
            <p:nvSpPr>
              <p:cNvPr id="17" name="云形标注 16"/>
              <p:cNvSpPr/>
              <p:nvPr/>
            </p:nvSpPr>
            <p:spPr>
              <a:xfrm>
                <a:off x="9763" y="7322"/>
                <a:ext cx="3502" cy="1983"/>
              </a:xfrm>
              <a:prstGeom prst="cloudCallout">
                <a:avLst>
                  <a:gd name="adj1" fmla="val -93175"/>
                  <a:gd name="adj2" fmla="val -78996"/>
                </a:avLst>
              </a:prstGeom>
              <a:solidFill>
                <a:srgbClr val="92D05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8" name="云形标注 17"/>
              <p:cNvSpPr/>
              <p:nvPr/>
            </p:nvSpPr>
            <p:spPr>
              <a:xfrm>
                <a:off x="4915" y="8016"/>
                <a:ext cx="4422" cy="1766"/>
              </a:xfrm>
              <a:prstGeom prst="cloudCallout">
                <a:avLst>
                  <a:gd name="adj1" fmla="val -9475"/>
                  <a:gd name="adj2" fmla="val -114099"/>
                </a:avLst>
              </a:prstGeom>
              <a:solidFill>
                <a:srgbClr val="92D05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云形标注 19"/>
              <p:cNvSpPr/>
              <p:nvPr/>
            </p:nvSpPr>
            <p:spPr>
              <a:xfrm>
                <a:off x="559" y="4735"/>
                <a:ext cx="3486" cy="1364"/>
              </a:xfrm>
              <a:prstGeom prst="cloudCallout">
                <a:avLst>
                  <a:gd name="adj1" fmla="val 74584"/>
                  <a:gd name="adj2" fmla="val 513"/>
                </a:avLst>
              </a:prstGeom>
              <a:solidFill>
                <a:srgbClr val="92D05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1" name="云形标注 20"/>
              <p:cNvSpPr/>
              <p:nvPr/>
            </p:nvSpPr>
            <p:spPr>
              <a:xfrm>
                <a:off x="1007" y="7049"/>
                <a:ext cx="3736" cy="2204"/>
              </a:xfrm>
              <a:prstGeom prst="cloudCallout">
                <a:avLst>
                  <a:gd name="adj1" fmla="val 54630"/>
                  <a:gd name="adj2" fmla="val -71823"/>
                </a:avLst>
              </a:prstGeom>
              <a:solidFill>
                <a:srgbClr val="92D05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5255" y="3257"/>
                <a:ext cx="4874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>
                    <a:latin typeface="Times New Roman" panose="02020603050405020304" pitchFamily="18" charset="0"/>
                    <a:ea typeface="+mn-ea"/>
                    <a:sym typeface="+mn-ea"/>
                  </a:rPr>
                  <a:t>Basic information</a:t>
                </a:r>
                <a:endPara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10612" y="5607"/>
                <a:ext cx="2653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History</a:t>
                </a:r>
                <a:endPara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10298" y="7742"/>
                <a:ext cx="2358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Culture</a:t>
                </a:r>
                <a:endPara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1680" y="5001"/>
                <a:ext cx="1658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...</a:t>
                </a:r>
                <a:endPara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1340" y="7658"/>
                <a:ext cx="2851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Specialties</a:t>
                </a:r>
                <a:endPara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5649" y="7998"/>
                <a:ext cx="3431" cy="1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28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Tourist attractions</a:t>
                </a:r>
                <a:endParaRPr lang="en-US" altLang="zh-CN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4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4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4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21" grpId="0" bldLvl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接连接符 29"/>
          <p:cNvCxnSpPr/>
          <p:nvPr/>
        </p:nvCxnSpPr>
        <p:spPr>
          <a:xfrm>
            <a:off x="971550" y="1196340"/>
            <a:ext cx="7272655" cy="635"/>
          </a:xfrm>
          <a:prstGeom prst="line">
            <a:avLst/>
          </a:prstGeom>
          <a:ln w="57150">
            <a:solidFill>
              <a:srgbClr val="76A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 rot="2580000">
            <a:off x="479425" y="499745"/>
            <a:ext cx="716915" cy="71564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86610" y="581660"/>
            <a:ext cx="5278120" cy="5219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6DDC5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The analysis of the example</a:t>
            </a:r>
            <a:endParaRPr lang="en-US" altLang="zh-CN" sz="2800" b="1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8" name="矩形 7"/>
          <p:cNvSpPr/>
          <p:nvPr/>
        </p:nvSpPr>
        <p:spPr>
          <a:xfrm rot="2580000">
            <a:off x="1269365" y="596900"/>
            <a:ext cx="519430" cy="51498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43660" y="636270"/>
            <a:ext cx="3238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612F02"/>
                </a:solidFill>
              </a:rPr>
              <a:t>3</a:t>
            </a:r>
            <a:endParaRPr lang="en-US" altLang="zh-CN" b="1"/>
          </a:p>
        </p:txBody>
      </p:sp>
      <p:sp>
        <p:nvSpPr>
          <p:cNvPr id="11" name="文本框 10"/>
          <p:cNvSpPr txBox="1"/>
          <p:nvPr/>
        </p:nvSpPr>
        <p:spPr>
          <a:xfrm>
            <a:off x="485140" y="636270"/>
            <a:ext cx="73279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612F02"/>
                </a:solidFill>
              </a:rPr>
              <a:t>Step</a:t>
            </a:r>
            <a:r>
              <a:rPr lang="en-US" altLang="zh-CN" b="1"/>
              <a:t>  </a:t>
            </a:r>
            <a:endParaRPr lang="en-US" altLang="zh-CN" b="1"/>
          </a:p>
        </p:txBody>
      </p:sp>
      <p:sp>
        <p:nvSpPr>
          <p:cNvPr id="9" name="文本框 8"/>
          <p:cNvSpPr txBox="1"/>
          <p:nvPr/>
        </p:nvSpPr>
        <p:spPr>
          <a:xfrm>
            <a:off x="301625" y="1484630"/>
            <a:ext cx="86925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Go through the example quickly and answer the following questions.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4021" name="文本框 214020"/>
          <p:cNvSpPr txBox="1"/>
          <p:nvPr/>
        </p:nvSpPr>
        <p:spPr>
          <a:xfrm>
            <a:off x="484505" y="2853055"/>
            <a:ext cx="8140065" cy="21590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just">
              <a:lnSpc>
                <a:spcPct val="140000"/>
              </a:lnSpc>
            </a:pPr>
            <a:r>
              <a:rPr lang="en-US" altLang="zh-CN" sz="3200">
                <a:latin typeface="Times New Roman" panose="02020603050405020304" pitchFamily="18" charset="0"/>
                <a:ea typeface="+mn-ea"/>
                <a:sym typeface="+mn-ea"/>
              </a:rPr>
              <a:t>• </a:t>
            </a:r>
            <a:r>
              <a:rPr lang="en-US" altLang="zh-CN" sz="3200">
                <a:latin typeface="Times New Roman" panose="02020603050405020304" pitchFamily="18" charset="0"/>
                <a:ea typeface="+mn-ea"/>
              </a:rPr>
              <a:t>What impresses you most after the first glance? And why?</a:t>
            </a:r>
            <a:endParaRPr lang="en-US" altLang="zh-CN" sz="3200">
              <a:latin typeface="Times New Roman" panose="02020603050405020304" pitchFamily="18" charset="0"/>
              <a:ea typeface="+mn-ea"/>
            </a:endParaRPr>
          </a:p>
          <a:p>
            <a:pPr algn="just">
              <a:lnSpc>
                <a:spcPct val="140000"/>
              </a:lnSpc>
            </a:pPr>
            <a:r>
              <a:rPr lang="en-US" altLang="zh-CN" sz="3200">
                <a:latin typeface="Times New Roman" panose="02020603050405020304" pitchFamily="18" charset="0"/>
                <a:ea typeface="+mn-ea"/>
                <a:sym typeface="+mn-ea"/>
              </a:rPr>
              <a:t>• </a:t>
            </a:r>
            <a:r>
              <a:rPr lang="en-US" altLang="zh-CN" sz="3200">
                <a:latin typeface="Times New Roman" panose="02020603050405020304" pitchFamily="18" charset="0"/>
                <a:ea typeface="+mn-ea"/>
              </a:rPr>
              <a:t> What do the title and pictures focus on?</a:t>
            </a:r>
            <a:endParaRPr lang="en-US" altLang="zh-CN" sz="3200">
              <a:latin typeface="Times New Roman" panose="02020603050405020304" pitchFamily="18" charset="0"/>
              <a:ea typeface="+mn-ea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4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4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4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40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40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0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14021" grpId="0" bldLvl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接连接符 29"/>
          <p:cNvCxnSpPr/>
          <p:nvPr/>
        </p:nvCxnSpPr>
        <p:spPr>
          <a:xfrm>
            <a:off x="971550" y="1196340"/>
            <a:ext cx="7272655" cy="635"/>
          </a:xfrm>
          <a:prstGeom prst="line">
            <a:avLst/>
          </a:prstGeom>
          <a:ln w="57150">
            <a:solidFill>
              <a:srgbClr val="76A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 rot="2580000">
            <a:off x="479425" y="499745"/>
            <a:ext cx="716915" cy="71564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86610" y="581660"/>
            <a:ext cx="5278120" cy="5219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6DDC5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The analysis of the example</a:t>
            </a:r>
            <a:endParaRPr lang="en-US" altLang="zh-CN" sz="2800" b="1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8" name="矩形 7"/>
          <p:cNvSpPr/>
          <p:nvPr/>
        </p:nvSpPr>
        <p:spPr>
          <a:xfrm rot="2580000">
            <a:off x="1269365" y="596900"/>
            <a:ext cx="519430" cy="51498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43660" y="636270"/>
            <a:ext cx="3238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612F02"/>
                </a:solidFill>
              </a:rPr>
              <a:t>3</a:t>
            </a:r>
            <a:endParaRPr lang="en-US" altLang="zh-CN" b="1"/>
          </a:p>
        </p:txBody>
      </p:sp>
      <p:sp>
        <p:nvSpPr>
          <p:cNvPr id="11" name="文本框 10"/>
          <p:cNvSpPr txBox="1"/>
          <p:nvPr/>
        </p:nvSpPr>
        <p:spPr>
          <a:xfrm>
            <a:off x="485140" y="636270"/>
            <a:ext cx="73279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612F02"/>
                </a:solidFill>
              </a:rPr>
              <a:t>Step</a:t>
            </a:r>
            <a:r>
              <a:rPr lang="en-US" altLang="zh-CN" b="1"/>
              <a:t>  </a:t>
            </a:r>
            <a:endParaRPr lang="en-US" altLang="zh-CN" b="1"/>
          </a:p>
        </p:txBody>
      </p:sp>
      <p:sp>
        <p:nvSpPr>
          <p:cNvPr id="9" name="文本框 8"/>
          <p:cNvSpPr txBox="1"/>
          <p:nvPr/>
        </p:nvSpPr>
        <p:spPr>
          <a:xfrm>
            <a:off x="143510" y="1484630"/>
            <a:ext cx="9055735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Read the example again and answer the following questions.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ClrTx/>
              <a:buSzTx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main idea of each paragraph?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>
                <a:latin typeface="Times New Roman" panose="02020603050405020304" pitchFamily="18" charset="0"/>
                <a:ea typeface="+mn-ea"/>
                <a:sym typeface="+mn-ea"/>
              </a:rPr>
              <a:t>•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the tourist attractions for nature lovers mentioned in the brochure?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does the author describe the tourist attractions?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makes a successful travel brochure?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直接连接符 29"/>
          <p:cNvCxnSpPr/>
          <p:nvPr/>
        </p:nvCxnSpPr>
        <p:spPr>
          <a:xfrm>
            <a:off x="971550" y="1196340"/>
            <a:ext cx="7272655" cy="635"/>
          </a:xfrm>
          <a:prstGeom prst="line">
            <a:avLst/>
          </a:prstGeom>
          <a:ln w="57150">
            <a:solidFill>
              <a:srgbClr val="76A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 rot="2580000">
            <a:off x="479425" y="499745"/>
            <a:ext cx="716915" cy="715645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86610" y="581660"/>
            <a:ext cx="5278120" cy="52197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6DDC5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The analysis of the example</a:t>
            </a:r>
            <a:endParaRPr lang="en-US" altLang="zh-CN" sz="2800" b="1" dirty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</a:endParaRPr>
          </a:p>
        </p:txBody>
      </p:sp>
      <p:sp>
        <p:nvSpPr>
          <p:cNvPr id="8" name="矩形 7"/>
          <p:cNvSpPr/>
          <p:nvPr/>
        </p:nvSpPr>
        <p:spPr>
          <a:xfrm rot="2580000">
            <a:off x="1269365" y="596900"/>
            <a:ext cx="519430" cy="51498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  <a:ln>
            <a:noFill/>
          </a:ln>
        </p:spPr>
        <p:txBody>
          <a:bodyPr anchor="ctr"/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43660" y="636270"/>
            <a:ext cx="32385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612F02"/>
                </a:solidFill>
              </a:rPr>
              <a:t>3</a:t>
            </a:r>
            <a:endParaRPr lang="en-US" altLang="zh-CN" b="1"/>
          </a:p>
        </p:txBody>
      </p:sp>
      <p:sp>
        <p:nvSpPr>
          <p:cNvPr id="11" name="文本框 10"/>
          <p:cNvSpPr txBox="1"/>
          <p:nvPr/>
        </p:nvSpPr>
        <p:spPr>
          <a:xfrm>
            <a:off x="485140" y="636270"/>
            <a:ext cx="73279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>
                <a:solidFill>
                  <a:srgbClr val="612F02"/>
                </a:solidFill>
              </a:rPr>
              <a:t>Step</a:t>
            </a:r>
            <a:r>
              <a:rPr lang="en-US" altLang="zh-CN" b="1"/>
              <a:t>  </a:t>
            </a:r>
            <a:endParaRPr lang="en-US" altLang="zh-CN" b="1"/>
          </a:p>
        </p:txBody>
      </p:sp>
      <p:sp>
        <p:nvSpPr>
          <p:cNvPr id="9" name="文本框 8"/>
          <p:cNvSpPr txBox="1"/>
          <p:nvPr/>
        </p:nvSpPr>
        <p:spPr>
          <a:xfrm>
            <a:off x="143510" y="1484630"/>
            <a:ext cx="9055735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</a:pP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• 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main idea of each paragraph?</a:t>
            </a:r>
            <a:endParaRPr lang="en-US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 descr="纸头-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470" y="2420620"/>
            <a:ext cx="7409815" cy="331914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755650" y="3068955"/>
            <a:ext cx="680212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Para. 1      Basic information Para. 2      Tourist attractionsPara. 3      Specialties</a:t>
            </a:r>
            <a:endParaRPr lang="zh-CN" altLang="en-US" sz="320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0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8506,&quot;width&quot;:8789}"/>
</p:tagLst>
</file>

<file path=ppt/tags/tag2.xml><?xml version="1.0" encoding="utf-8"?>
<p:tagLst xmlns:p="http://schemas.openxmlformats.org/presentationml/2006/main">
  <p:tag name="KSO_WM_UNIT_TABLE_BEAUTIFY" val="smartTable{02119e92-9812-422b-af39-74d0ed337b66}"/>
  <p:tag name="TABLE_ENDDRAG_ORIGIN_RECT" val="550*251"/>
  <p:tag name="TABLE_ENDDRAG_RECT" val="40*189*550*251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>
            <a:lumMod val="60000"/>
            <a:lumOff val="40000"/>
          </a:schemeClr>
        </a:solidFill>
        <a:ln>
          <a:noFill/>
        </a:ln>
      </a:spPr>
      <a:bodyPr anchor="ctr"/>
      <a:lstStyle>
        <a:defPPr algn="ctr" eaLnBrk="1" hangingPunct="1">
          <a:lnSpc>
            <a:spcPct val="100000"/>
          </a:lnSpc>
          <a:spcBef>
            <a:spcPct val="0"/>
          </a:spcBef>
          <a:buFont typeface="Arial" panose="020B0604020202020204" pitchFamily="34" charset="0"/>
          <a:buNone/>
          <a:defRPr sz="1800">
            <a:solidFill>
              <a:srgbClr val="FFFFFF"/>
            </a:solidFill>
            <a:latin typeface="宋体" panose="02010600030101010101" pitchFamily="2" charset="-122"/>
            <a:sym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3426</Words>
  <Application>WPS 演示</Application>
  <PresentationFormat>全屏显示(4:3)</PresentationFormat>
  <Paragraphs>221</Paragraphs>
  <Slides>16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0" baseType="lpstr">
      <vt:lpstr>Arial</vt:lpstr>
      <vt:lpstr>宋体</vt:lpstr>
      <vt:lpstr>Wingdings</vt:lpstr>
      <vt:lpstr>Times New Roman</vt:lpstr>
      <vt:lpstr>楷体</vt:lpstr>
      <vt:lpstr>华文楷体</vt:lpstr>
      <vt:lpstr>微软雅黑</vt:lpstr>
      <vt:lpstr>Arial Unicode MS</vt:lpstr>
      <vt:lpstr>Comic Sans MS</vt:lpstr>
      <vt:lpstr>Wingdings 2</vt:lpstr>
      <vt:lpstr>Traditional Arabic</vt:lpstr>
      <vt:lpstr>Meiryo</vt:lpstr>
      <vt:lpstr>Yu Gothic UI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User</dc:creator>
  <cp:lastModifiedBy>huahua</cp:lastModifiedBy>
  <cp:revision>512</cp:revision>
  <dcterms:created xsi:type="dcterms:W3CDTF">2021-08-25T03:52:00Z</dcterms:created>
  <dcterms:modified xsi:type="dcterms:W3CDTF">2021-10-09T09:03:47Z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2052-11.1.0.10938</vt:lpwstr>
  </property>
  <property fmtid="{D5CDD505-2E9C-101B-9397-08002B2CF9AE}" pid="3" name="ICV">
    <vt:lpwstr>D76D0F9068F546E1AB6B6ADC1A3DEF9C</vt:lpwstr>
  </property>
</Properties>
</file>